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4" r:id="rId5"/>
    <p:sldId id="266" r:id="rId6"/>
    <p:sldId id="267" r:id="rId7"/>
    <p:sldId id="268" r:id="rId8"/>
    <p:sldId id="271" r:id="rId9"/>
    <p:sldId id="270" r:id="rId10"/>
    <p:sldId id="276" r:id="rId11"/>
    <p:sldId id="277" r:id="rId12"/>
    <p:sldId id="278" r:id="rId13"/>
    <p:sldId id="279" r:id="rId14"/>
    <p:sldId id="272" r:id="rId15"/>
    <p:sldId id="274" r:id="rId16"/>
    <p:sldId id="280" r:id="rId17"/>
    <p:sldId id="281" r:id="rId18"/>
    <p:sldId id="273" r:id="rId19"/>
    <p:sldId id="275" r:id="rId20"/>
    <p:sldId id="282" r:id="rId21"/>
    <p:sldId id="265"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1A3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170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2CB243C-C818-4C28-B25A-FE9B72C1A9B1}" type="datetimeFigureOut">
              <a:rPr lang="zh-CN" altLang="en-US" smtClean="0"/>
              <a:t>2020/10/2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008E41-D66D-4064-B6B3-945A426C191E}" type="slidenum">
              <a:rPr lang="zh-CN" altLang="en-US" smtClean="0"/>
              <a:t>‹#›</a:t>
            </a:fld>
            <a:endParaRPr lang="zh-CN" altLang="en-US"/>
          </a:p>
        </p:txBody>
      </p:sp>
    </p:spTree>
    <p:extLst>
      <p:ext uri="{BB962C8B-B14F-4D97-AF65-F5344CB8AC3E}">
        <p14:creationId xmlns:p14="http://schemas.microsoft.com/office/powerpoint/2010/main" val="3751563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2CB243C-C818-4C28-B25A-FE9B72C1A9B1}" type="datetimeFigureOut">
              <a:rPr lang="zh-CN" altLang="en-US" smtClean="0"/>
              <a:t>2020/10/2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008E41-D66D-4064-B6B3-945A426C191E}" type="slidenum">
              <a:rPr lang="zh-CN" altLang="en-US" smtClean="0"/>
              <a:t>‹#›</a:t>
            </a:fld>
            <a:endParaRPr lang="zh-CN" altLang="en-US"/>
          </a:p>
        </p:txBody>
      </p:sp>
    </p:spTree>
    <p:extLst>
      <p:ext uri="{BB962C8B-B14F-4D97-AF65-F5344CB8AC3E}">
        <p14:creationId xmlns:p14="http://schemas.microsoft.com/office/powerpoint/2010/main" val="376983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2CB243C-C818-4C28-B25A-FE9B72C1A9B1}" type="datetimeFigureOut">
              <a:rPr lang="zh-CN" altLang="en-US" smtClean="0"/>
              <a:t>2020/10/2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008E41-D66D-4064-B6B3-945A426C191E}" type="slidenum">
              <a:rPr lang="zh-CN" altLang="en-US" smtClean="0"/>
              <a:t>‹#›</a:t>
            </a:fld>
            <a:endParaRPr lang="zh-CN" altLang="en-US"/>
          </a:p>
        </p:txBody>
      </p:sp>
    </p:spTree>
    <p:extLst>
      <p:ext uri="{BB962C8B-B14F-4D97-AF65-F5344CB8AC3E}">
        <p14:creationId xmlns:p14="http://schemas.microsoft.com/office/powerpoint/2010/main" val="1048064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2CB243C-C818-4C28-B25A-FE9B72C1A9B1}" type="datetimeFigureOut">
              <a:rPr lang="zh-CN" altLang="en-US" smtClean="0"/>
              <a:t>2020/10/2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008E41-D66D-4064-B6B3-945A426C191E}" type="slidenum">
              <a:rPr lang="zh-CN" altLang="en-US" smtClean="0"/>
              <a:t>‹#›</a:t>
            </a:fld>
            <a:endParaRPr lang="zh-CN" altLang="en-US"/>
          </a:p>
        </p:txBody>
      </p:sp>
    </p:spTree>
    <p:extLst>
      <p:ext uri="{BB962C8B-B14F-4D97-AF65-F5344CB8AC3E}">
        <p14:creationId xmlns:p14="http://schemas.microsoft.com/office/powerpoint/2010/main" val="3350470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C2CB243C-C818-4C28-B25A-FE9B72C1A9B1}" type="datetimeFigureOut">
              <a:rPr lang="zh-CN" altLang="en-US" smtClean="0"/>
              <a:t>2020/10/2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008E41-D66D-4064-B6B3-945A426C191E}" type="slidenum">
              <a:rPr lang="zh-CN" altLang="en-US" smtClean="0"/>
              <a:t>‹#›</a:t>
            </a:fld>
            <a:endParaRPr lang="zh-CN" altLang="en-US"/>
          </a:p>
        </p:txBody>
      </p:sp>
    </p:spTree>
    <p:extLst>
      <p:ext uri="{BB962C8B-B14F-4D97-AF65-F5344CB8AC3E}">
        <p14:creationId xmlns:p14="http://schemas.microsoft.com/office/powerpoint/2010/main" val="3314668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C2CB243C-C818-4C28-B25A-FE9B72C1A9B1}" type="datetimeFigureOut">
              <a:rPr lang="zh-CN" altLang="en-US" smtClean="0"/>
              <a:t>2020/10/2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D008E41-D66D-4064-B6B3-945A426C191E}" type="slidenum">
              <a:rPr lang="zh-CN" altLang="en-US" smtClean="0"/>
              <a:t>‹#›</a:t>
            </a:fld>
            <a:endParaRPr lang="zh-CN" altLang="en-US"/>
          </a:p>
        </p:txBody>
      </p:sp>
    </p:spTree>
    <p:extLst>
      <p:ext uri="{BB962C8B-B14F-4D97-AF65-F5344CB8AC3E}">
        <p14:creationId xmlns:p14="http://schemas.microsoft.com/office/powerpoint/2010/main" val="264857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C2CB243C-C818-4C28-B25A-FE9B72C1A9B1}" type="datetimeFigureOut">
              <a:rPr lang="zh-CN" altLang="en-US" smtClean="0"/>
              <a:t>2020/10/2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D008E41-D66D-4064-B6B3-945A426C191E}" type="slidenum">
              <a:rPr lang="zh-CN" altLang="en-US" smtClean="0"/>
              <a:t>‹#›</a:t>
            </a:fld>
            <a:endParaRPr lang="zh-CN" altLang="en-US"/>
          </a:p>
        </p:txBody>
      </p:sp>
    </p:spTree>
    <p:extLst>
      <p:ext uri="{BB962C8B-B14F-4D97-AF65-F5344CB8AC3E}">
        <p14:creationId xmlns:p14="http://schemas.microsoft.com/office/powerpoint/2010/main" val="685877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2CB243C-C818-4C28-B25A-FE9B72C1A9B1}" type="datetimeFigureOut">
              <a:rPr lang="zh-CN" altLang="en-US" smtClean="0"/>
              <a:t>2020/10/2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D008E41-D66D-4064-B6B3-945A426C191E}" type="slidenum">
              <a:rPr lang="zh-CN" altLang="en-US" smtClean="0"/>
              <a:t>‹#›</a:t>
            </a:fld>
            <a:endParaRPr lang="zh-CN" altLang="en-US"/>
          </a:p>
        </p:txBody>
      </p:sp>
    </p:spTree>
    <p:extLst>
      <p:ext uri="{BB962C8B-B14F-4D97-AF65-F5344CB8AC3E}">
        <p14:creationId xmlns:p14="http://schemas.microsoft.com/office/powerpoint/2010/main" val="4223799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CB243C-C818-4C28-B25A-FE9B72C1A9B1}" type="datetimeFigureOut">
              <a:rPr lang="zh-CN" altLang="en-US" smtClean="0"/>
              <a:t>2020/10/2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D008E41-D66D-4064-B6B3-945A426C191E}" type="slidenum">
              <a:rPr lang="zh-CN" altLang="en-US" smtClean="0"/>
              <a:t>‹#›</a:t>
            </a:fld>
            <a:endParaRPr lang="zh-CN" altLang="en-US"/>
          </a:p>
        </p:txBody>
      </p:sp>
    </p:spTree>
    <p:extLst>
      <p:ext uri="{BB962C8B-B14F-4D97-AF65-F5344CB8AC3E}">
        <p14:creationId xmlns:p14="http://schemas.microsoft.com/office/powerpoint/2010/main" val="1807167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C2CB243C-C818-4C28-B25A-FE9B72C1A9B1}" type="datetimeFigureOut">
              <a:rPr lang="zh-CN" altLang="en-US" smtClean="0"/>
              <a:t>2020/10/2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D008E41-D66D-4064-B6B3-945A426C191E}" type="slidenum">
              <a:rPr lang="zh-CN" altLang="en-US" smtClean="0"/>
              <a:t>‹#›</a:t>
            </a:fld>
            <a:endParaRPr lang="zh-CN" altLang="en-US"/>
          </a:p>
        </p:txBody>
      </p:sp>
    </p:spTree>
    <p:extLst>
      <p:ext uri="{BB962C8B-B14F-4D97-AF65-F5344CB8AC3E}">
        <p14:creationId xmlns:p14="http://schemas.microsoft.com/office/powerpoint/2010/main" val="810487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C2CB243C-C818-4C28-B25A-FE9B72C1A9B1}" type="datetimeFigureOut">
              <a:rPr lang="zh-CN" altLang="en-US" smtClean="0"/>
              <a:t>2020/10/2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D008E41-D66D-4064-B6B3-945A426C191E}" type="slidenum">
              <a:rPr lang="zh-CN" altLang="en-US" smtClean="0"/>
              <a:t>‹#›</a:t>
            </a:fld>
            <a:endParaRPr lang="zh-CN" altLang="en-US"/>
          </a:p>
        </p:txBody>
      </p:sp>
    </p:spTree>
    <p:extLst>
      <p:ext uri="{BB962C8B-B14F-4D97-AF65-F5344CB8AC3E}">
        <p14:creationId xmlns:p14="http://schemas.microsoft.com/office/powerpoint/2010/main" val="2177138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CB243C-C818-4C28-B25A-FE9B72C1A9B1}" type="datetimeFigureOut">
              <a:rPr lang="zh-CN" altLang="en-US" smtClean="0"/>
              <a:t>2020/10/2</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008E41-D66D-4064-B6B3-945A426C191E}" type="slidenum">
              <a:rPr lang="zh-CN" altLang="en-US" smtClean="0"/>
              <a:t>‹#›</a:t>
            </a:fld>
            <a:endParaRPr lang="zh-CN" altLang="en-US"/>
          </a:p>
        </p:txBody>
      </p:sp>
    </p:spTree>
    <p:extLst>
      <p:ext uri="{BB962C8B-B14F-4D97-AF65-F5344CB8AC3E}">
        <p14:creationId xmlns:p14="http://schemas.microsoft.com/office/powerpoint/2010/main" val="18229476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8" name="Rectangle 2">
            <a:extLst>
              <a:ext uri="{FF2B5EF4-FFF2-40B4-BE49-F238E27FC236}">
                <a16:creationId xmlns:a16="http://schemas.microsoft.com/office/drawing/2014/main" id="{54A8B630-F86D-45E5-8442-11419BB999D6}"/>
              </a:ext>
            </a:extLst>
          </p:cNvPr>
          <p:cNvSpPr txBox="1">
            <a:spLocks noChangeArrowheads="1"/>
          </p:cNvSpPr>
          <p:nvPr/>
        </p:nvSpPr>
        <p:spPr bwMode="auto">
          <a:xfrm>
            <a:off x="685800" y="2130425"/>
            <a:ext cx="7772400"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6000" b="1" kern="1200">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2pPr>
            <a:lvl3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3pPr>
            <a:lvl4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4pPr>
            <a:lvl5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5pPr>
            <a:lvl6pPr marL="4572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6pPr>
            <a:lvl7pPr marL="9144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7pPr>
            <a:lvl8pPr marL="13716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8pPr>
            <a:lvl9pPr marL="18288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4000" b="1" i="0" u="none" strike="noStrike" kern="1200" cap="none" spc="0" normalizeH="0" baseline="0" noProof="0">
                <a:ln>
                  <a:noFill/>
                </a:ln>
                <a:solidFill>
                  <a:srgbClr val="000000"/>
                </a:solidFill>
                <a:effectLst/>
                <a:uLnTx/>
                <a:uFillTx/>
                <a:latin typeface="Arial"/>
                <a:ea typeface="微软雅黑"/>
                <a:cs typeface="+mj-cs"/>
              </a:rPr>
              <a:t>模式识别与机器学习</a:t>
            </a:r>
            <a:br>
              <a:rPr kumimoji="0" lang="en-US" altLang="zh-CN" sz="4000" b="1" i="0" u="none" strike="noStrike" kern="1200" cap="none" spc="0" normalizeH="0" baseline="0" noProof="0">
                <a:ln>
                  <a:noFill/>
                </a:ln>
                <a:solidFill>
                  <a:srgbClr val="000000"/>
                </a:solidFill>
                <a:effectLst/>
                <a:uLnTx/>
                <a:uFillTx/>
                <a:latin typeface="Arial"/>
                <a:ea typeface="微软雅黑"/>
                <a:cs typeface="+mj-cs"/>
              </a:rPr>
            </a:br>
            <a:r>
              <a:rPr kumimoji="0" lang="en-US" altLang="zh-CN" sz="2800" b="1" i="0" u="none" strike="noStrike" kern="1200" cap="none" spc="0" normalizeH="0" baseline="0" noProof="0">
                <a:ln>
                  <a:noFill/>
                </a:ln>
                <a:solidFill>
                  <a:srgbClr val="000000"/>
                </a:solidFill>
                <a:effectLst/>
                <a:uLnTx/>
                <a:uFillTx/>
                <a:latin typeface="Arial"/>
                <a:ea typeface="微软雅黑"/>
                <a:cs typeface="+mj-cs"/>
              </a:rPr>
              <a:t>Pattern Recognition &amp; Machine Learning</a:t>
            </a:r>
            <a:endParaRPr kumimoji="0" lang="zh-CN" altLang="en-US" sz="4000" b="1" i="0" u="none" strike="noStrike" kern="1200" cap="none" spc="0" normalizeH="0" baseline="0" noProof="0" dirty="0">
              <a:ln>
                <a:noFill/>
              </a:ln>
              <a:solidFill>
                <a:srgbClr val="000000"/>
              </a:solidFill>
              <a:effectLst/>
              <a:uLnTx/>
              <a:uFillTx/>
              <a:latin typeface="Arial"/>
              <a:ea typeface="微软雅黑"/>
              <a:cs typeface="+mj-cs"/>
            </a:endParaRPr>
          </a:p>
        </p:txBody>
      </p:sp>
    </p:spTree>
    <p:extLst>
      <p:ext uri="{BB962C8B-B14F-4D97-AF65-F5344CB8AC3E}">
        <p14:creationId xmlns:p14="http://schemas.microsoft.com/office/powerpoint/2010/main" val="13980328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2BA5A965-C1F9-494A-BE0B-92C5DFB9DA2F}"/>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F30353B9-2E2B-4A31-982D-EEBBD22D96C2}"/>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第一讲 引言</a:t>
            </a:r>
          </a:p>
        </p:txBody>
      </p:sp>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6010275" y="115888"/>
            <a:ext cx="2954337"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典型的机器学习系统</a:t>
            </a:r>
          </a:p>
        </p:txBody>
      </p:sp>
      <p:sp>
        <p:nvSpPr>
          <p:cNvPr id="13" name="内容占位符 2">
            <a:extLst>
              <a:ext uri="{FF2B5EF4-FFF2-40B4-BE49-F238E27FC236}">
                <a16:creationId xmlns:a16="http://schemas.microsoft.com/office/drawing/2014/main" id="{D0ACD299-3A91-4AE0-8C25-B86DFA5214F5}"/>
              </a:ext>
            </a:extLst>
          </p:cNvPr>
          <p:cNvSpPr txBox="1">
            <a:spLocks noChangeArrowheads="1"/>
          </p:cNvSpPr>
          <p:nvPr/>
        </p:nvSpPr>
        <p:spPr bwMode="auto">
          <a:xfrm>
            <a:off x="457200" y="1125538"/>
            <a:ext cx="7427913" cy="57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zh-CN" altLang="en-US" sz="3200" b="0" i="0" u="none" strike="noStrike" kern="1200" cap="none" spc="0" normalizeH="0" baseline="0" noProof="0">
                <a:ln>
                  <a:noFill/>
                </a:ln>
                <a:solidFill>
                  <a:srgbClr val="000000"/>
                </a:solidFill>
                <a:effectLst/>
                <a:uLnTx/>
                <a:uFillTx/>
                <a:latin typeface="Arial"/>
                <a:ea typeface="微软雅黑"/>
                <a:cs typeface="+mn-cs"/>
              </a:rPr>
              <a:t>医学图像诊断</a:t>
            </a:r>
            <a:endParaRPr kumimoji="0" lang="en-US" altLang="zh-CN" sz="3200" b="0" i="0" u="none" strike="noStrike" kern="1200" cap="none" spc="0" normalizeH="0" baseline="0" noProof="0">
              <a:ln>
                <a:noFill/>
              </a:ln>
              <a:solidFill>
                <a:srgbClr val="000000"/>
              </a:solidFill>
              <a:effectLst/>
              <a:uLnTx/>
              <a:uFillTx/>
              <a:latin typeface="Arial"/>
              <a:ea typeface="微软雅黑"/>
              <a:cs typeface="+mn-cs"/>
            </a:endParaRPr>
          </a:p>
        </p:txBody>
      </p:sp>
      <p:sp>
        <p:nvSpPr>
          <p:cNvPr id="14" name="矩形 13">
            <a:extLst>
              <a:ext uri="{FF2B5EF4-FFF2-40B4-BE49-F238E27FC236}">
                <a16:creationId xmlns:a16="http://schemas.microsoft.com/office/drawing/2014/main" id="{F3ED0F79-9A08-455A-A22E-BD67BB965937}"/>
              </a:ext>
            </a:extLst>
          </p:cNvPr>
          <p:cNvSpPr/>
          <p:nvPr/>
        </p:nvSpPr>
        <p:spPr>
          <a:xfrm>
            <a:off x="827088" y="2200275"/>
            <a:ext cx="7859712" cy="2308225"/>
          </a:xfrm>
          <a:prstGeom prst="rect">
            <a:avLst/>
          </a:prstGeom>
        </p:spPr>
        <p:txBody>
          <a:bodyPr>
            <a:spAutoFit/>
          </a:bodyPr>
          <a:lstStyle/>
          <a:p>
            <a:pPr defTabSz="914400" eaLnBrk="0" fontAlgn="base" hangingPunct="0">
              <a:spcBef>
                <a:spcPct val="0"/>
              </a:spcBef>
              <a:spcAft>
                <a:spcPct val="0"/>
              </a:spcAft>
              <a:defRPr/>
            </a:pPr>
            <a:r>
              <a:rPr lang="zh-CN"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运用机器学习进行病理图像诊断通常有两种做法</a:t>
            </a: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457200" indent="-457200" defTabSz="914400" eaLnBrk="0" fontAlgn="base" hangingPunct="0">
              <a:spcBef>
                <a:spcPct val="0"/>
              </a:spcBef>
              <a:spcAft>
                <a:spcPct val="0"/>
              </a:spcAft>
              <a:buFont typeface="+mj-lt"/>
              <a:buAutoNum type="arabicPeriod"/>
              <a:defRPr/>
            </a:pPr>
            <a:r>
              <a:rPr lang="zh-CN" altLang="en-US" sz="2400" dirty="0">
                <a:solidFill>
                  <a:srgbClr val="000000"/>
                </a:solidFill>
                <a:latin typeface="Arial" panose="020B0604020202020204" pitchFamily="34" charset="0"/>
                <a:ea typeface="宋体" panose="02010600030101010101" pitchFamily="2" charset="-122"/>
              </a:rPr>
              <a:t>首先运用专家经验或某种特征提取算法提取图像特征（“特征工程”阶段），然后基于此特征设计分类器进行疾病诊断。</a:t>
            </a:r>
            <a:endParaRPr lang="en-US" altLang="zh-CN" sz="2400" dirty="0">
              <a:solidFill>
                <a:srgbClr val="000000"/>
              </a:solidFill>
              <a:latin typeface="Arial" panose="020B0604020202020204" pitchFamily="34" charset="0"/>
              <a:ea typeface="宋体" panose="02010600030101010101" pitchFamily="2" charset="-122"/>
            </a:endParaRPr>
          </a:p>
          <a:p>
            <a:pPr marL="457200" indent="-457200" defTabSz="914400" eaLnBrk="0" fontAlgn="base" hangingPunct="0">
              <a:spcBef>
                <a:spcPct val="0"/>
              </a:spcBef>
              <a:spcAft>
                <a:spcPct val="0"/>
              </a:spcAft>
              <a:buFont typeface="+mj-lt"/>
              <a:buAutoNum type="arabicPeriod"/>
              <a:defRPr/>
            </a:pPr>
            <a:r>
              <a:rPr lang="zh-CN" altLang="en-US" sz="2400" dirty="0">
                <a:solidFill>
                  <a:srgbClr val="000000"/>
                </a:solidFill>
                <a:latin typeface="Arial" panose="020B0604020202020204" pitchFamily="34" charset="0"/>
                <a:ea typeface="宋体" panose="02010600030101010101" pitchFamily="2" charset="-122"/>
                <a:sym typeface="Wingdings" panose="05000000000000000000" pitchFamily="2" charset="2"/>
              </a:rPr>
              <a:t>运用“端到端”的方式，直接从原始输入图像出发设计分类器，隐式地进行特征提取。</a:t>
            </a:r>
            <a:endParaRPr lang="zh-CN" altLang="en-US" sz="2400" dirty="0">
              <a:solidFill>
                <a:srgbClr val="000000"/>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688935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2BA5A965-C1F9-494A-BE0B-92C5DFB9DA2F}"/>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F30353B9-2E2B-4A31-982D-EEBBD22D96C2}"/>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第一讲 引言</a:t>
            </a:r>
          </a:p>
        </p:txBody>
      </p:sp>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6010275" y="115888"/>
            <a:ext cx="2954337"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典型的机器学习系统</a:t>
            </a:r>
          </a:p>
        </p:txBody>
      </p:sp>
      <p:sp>
        <p:nvSpPr>
          <p:cNvPr id="13" name="内容占位符 2">
            <a:extLst>
              <a:ext uri="{FF2B5EF4-FFF2-40B4-BE49-F238E27FC236}">
                <a16:creationId xmlns:a16="http://schemas.microsoft.com/office/drawing/2014/main" id="{59381973-9DFF-4DFC-9C3F-900BCE3C9BA8}"/>
              </a:ext>
            </a:extLst>
          </p:cNvPr>
          <p:cNvSpPr txBox="1">
            <a:spLocks noChangeArrowheads="1"/>
          </p:cNvSpPr>
          <p:nvPr/>
        </p:nvSpPr>
        <p:spPr bwMode="auto">
          <a:xfrm>
            <a:off x="457200" y="981075"/>
            <a:ext cx="7427913" cy="57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zh-CN" altLang="en-US" sz="3200" b="0" i="0" u="none" strike="noStrike" kern="1200" cap="none" spc="0" normalizeH="0" baseline="0" noProof="0">
                <a:ln>
                  <a:noFill/>
                </a:ln>
                <a:solidFill>
                  <a:srgbClr val="000000"/>
                </a:solidFill>
                <a:effectLst/>
                <a:uLnTx/>
                <a:uFillTx/>
                <a:latin typeface="Arial"/>
                <a:ea typeface="微软雅黑"/>
                <a:cs typeface="+mn-cs"/>
              </a:rPr>
              <a:t>时间序列识别</a:t>
            </a:r>
            <a:endParaRPr kumimoji="0" lang="en-US" altLang="zh-CN" sz="3200" b="0" i="0" u="none" strike="noStrike" kern="1200" cap="none" spc="0" normalizeH="0" baseline="0" noProof="0">
              <a:ln>
                <a:noFill/>
              </a:ln>
              <a:solidFill>
                <a:srgbClr val="000000"/>
              </a:solidFill>
              <a:effectLst/>
              <a:uLnTx/>
              <a:uFillTx/>
              <a:latin typeface="Arial"/>
              <a:ea typeface="微软雅黑"/>
              <a:cs typeface="+mn-cs"/>
            </a:endParaRPr>
          </a:p>
        </p:txBody>
      </p:sp>
      <p:pic>
        <p:nvPicPr>
          <p:cNvPr id="14" name="图片 9">
            <a:extLst>
              <a:ext uri="{FF2B5EF4-FFF2-40B4-BE49-F238E27FC236}">
                <a16:creationId xmlns:a16="http://schemas.microsoft.com/office/drawing/2014/main" id="{30E8DCF4-8E4A-402B-BB4B-64983BA4B9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175" y="1700213"/>
            <a:ext cx="5616575" cy="450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3162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2BA5A965-C1F9-494A-BE0B-92C5DFB9DA2F}"/>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F30353B9-2E2B-4A31-982D-EEBBD22D96C2}"/>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第一讲 引言</a:t>
            </a:r>
          </a:p>
        </p:txBody>
      </p:sp>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6010275" y="115888"/>
            <a:ext cx="2954337"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典型的机器学习系统</a:t>
            </a:r>
          </a:p>
        </p:txBody>
      </p:sp>
      <p:sp>
        <p:nvSpPr>
          <p:cNvPr id="17" name="内容占位符 2">
            <a:extLst>
              <a:ext uri="{FF2B5EF4-FFF2-40B4-BE49-F238E27FC236}">
                <a16:creationId xmlns:a16="http://schemas.microsoft.com/office/drawing/2014/main" id="{1819A579-B4E8-41BA-9B08-EAB82FB9D7D0}"/>
              </a:ext>
            </a:extLst>
          </p:cNvPr>
          <p:cNvSpPr txBox="1">
            <a:spLocks noChangeArrowheads="1"/>
          </p:cNvSpPr>
          <p:nvPr/>
        </p:nvSpPr>
        <p:spPr bwMode="auto">
          <a:xfrm>
            <a:off x="457200" y="981075"/>
            <a:ext cx="7427913" cy="57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zh-CN" altLang="en-US" sz="3200" b="0" i="0" u="none" strike="noStrike" kern="1200" cap="none" spc="0" normalizeH="0" baseline="0" noProof="0">
                <a:ln>
                  <a:noFill/>
                </a:ln>
                <a:solidFill>
                  <a:srgbClr val="000000"/>
                </a:solidFill>
                <a:effectLst/>
                <a:uLnTx/>
                <a:uFillTx/>
                <a:latin typeface="Arial"/>
                <a:ea typeface="微软雅黑"/>
                <a:cs typeface="+mn-cs"/>
              </a:rPr>
              <a:t>对话系统</a:t>
            </a:r>
            <a:endParaRPr kumimoji="0" lang="en-US" altLang="zh-CN" sz="3200" b="0" i="0" u="none" strike="noStrike" kern="1200" cap="none" spc="0" normalizeH="0" baseline="0" noProof="0">
              <a:ln>
                <a:noFill/>
              </a:ln>
              <a:solidFill>
                <a:srgbClr val="000000"/>
              </a:solidFill>
              <a:effectLst/>
              <a:uLnTx/>
              <a:uFillTx/>
              <a:latin typeface="Arial"/>
              <a:ea typeface="微软雅黑"/>
              <a:cs typeface="+mn-cs"/>
            </a:endParaRPr>
          </a:p>
        </p:txBody>
      </p:sp>
      <p:pic>
        <p:nvPicPr>
          <p:cNvPr id="18" name="图片 8">
            <a:extLst>
              <a:ext uri="{FF2B5EF4-FFF2-40B4-BE49-F238E27FC236}">
                <a16:creationId xmlns:a16="http://schemas.microsoft.com/office/drawing/2014/main" id="{2AB376FD-C9A4-48F5-B882-7F7487CC7A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1375" y="1790700"/>
            <a:ext cx="8051800"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矩形 10">
            <a:extLst>
              <a:ext uri="{FF2B5EF4-FFF2-40B4-BE49-F238E27FC236}">
                <a16:creationId xmlns:a16="http://schemas.microsoft.com/office/drawing/2014/main" id="{F699BE8E-3A97-4A98-B927-999E45CEEAA2}"/>
              </a:ext>
            </a:extLst>
          </p:cNvPr>
          <p:cNvSpPr>
            <a:spLocks noChangeArrowheads="1"/>
          </p:cNvSpPr>
          <p:nvPr/>
        </p:nvSpPr>
        <p:spPr bwMode="auto">
          <a:xfrm>
            <a:off x="882650" y="4090988"/>
            <a:ext cx="14271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defTabSz="914400" eaLnBrk="0" fontAlgn="base" hangingPunct="0">
              <a:spcBef>
                <a:spcPct val="0"/>
              </a:spcBef>
              <a:spcAft>
                <a:spcPct val="0"/>
              </a:spcAft>
              <a:buFontTx/>
              <a:buNone/>
            </a:pPr>
            <a:r>
              <a:rPr lang="zh-CN" altLang="en-US" sz="24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对话系统</a:t>
            </a:r>
            <a:endParaRPr lang="zh-CN" altLang="en-US" sz="2400" b="1">
              <a:solidFill>
                <a:srgbClr val="000000"/>
              </a:solidFill>
              <a:ea typeface="宋体" panose="02010600030101010101" pitchFamily="2" charset="-122"/>
              <a:cs typeface="Times New Roman" panose="02020603050405020304" pitchFamily="18" charset="0"/>
            </a:endParaRPr>
          </a:p>
        </p:txBody>
      </p:sp>
      <p:sp>
        <p:nvSpPr>
          <p:cNvPr id="20" name="左大括号 19">
            <a:extLst>
              <a:ext uri="{FF2B5EF4-FFF2-40B4-BE49-F238E27FC236}">
                <a16:creationId xmlns:a16="http://schemas.microsoft.com/office/drawing/2014/main" id="{05647D67-0B80-4D0A-8AC5-01808CD83C21}"/>
              </a:ext>
            </a:extLst>
          </p:cNvPr>
          <p:cNvSpPr/>
          <p:nvPr/>
        </p:nvSpPr>
        <p:spPr>
          <a:xfrm>
            <a:off x="2484438" y="3397250"/>
            <a:ext cx="503237" cy="1849438"/>
          </a:xfrm>
          <a:prstGeom prst="leftBrace">
            <a:avLst/>
          </a:prstGeom>
          <a:noFill/>
          <a:ln w="25400" cap="flat" cmpd="sng" algn="ctr">
            <a:solidFill>
              <a:srgbClr val="71A3F5"/>
            </a:solidFill>
            <a:prstDash val="solid"/>
            <a:miter lim="800000"/>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71A3F5"/>
              </a:solidFill>
              <a:effectLst/>
              <a:uLnTx/>
              <a:uFillTx/>
              <a:latin typeface="Arial"/>
              <a:ea typeface="微软雅黑"/>
              <a:cs typeface="+mn-cs"/>
            </a:endParaRPr>
          </a:p>
        </p:txBody>
      </p:sp>
      <p:sp>
        <p:nvSpPr>
          <p:cNvPr id="21" name="矩形 11">
            <a:extLst>
              <a:ext uri="{FF2B5EF4-FFF2-40B4-BE49-F238E27FC236}">
                <a16:creationId xmlns:a16="http://schemas.microsoft.com/office/drawing/2014/main" id="{FFC1D3D2-E4C9-48A4-81AB-F4F3FE1F49C4}"/>
              </a:ext>
            </a:extLst>
          </p:cNvPr>
          <p:cNvSpPr>
            <a:spLocks noChangeArrowheads="1"/>
          </p:cNvSpPr>
          <p:nvPr/>
        </p:nvSpPr>
        <p:spPr bwMode="auto">
          <a:xfrm>
            <a:off x="3144838" y="3022600"/>
            <a:ext cx="4740275"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defTabSz="914400" eaLnBrk="0" fontAlgn="base" hangingPunct="0">
              <a:spcBef>
                <a:spcPct val="0"/>
              </a:spcBef>
              <a:spcAft>
                <a:spcPct val="0"/>
              </a:spcAft>
              <a:buFontTx/>
              <a:buNone/>
            </a:pPr>
            <a:r>
              <a:rPr lang="zh-CN" altLang="en-US" sz="20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领域任务型对话系统</a:t>
            </a:r>
            <a:endParaRPr lang="en-US" altLang="zh-CN" sz="2000" b="1">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defTabSz="914400" eaLnBrk="0" fontAlgn="base" hangingPunct="0">
              <a:spcBef>
                <a:spcPct val="0"/>
              </a:spcBef>
              <a:spcAft>
                <a:spcPct val="0"/>
              </a:spcAft>
              <a:buFontTx/>
              <a:buNone/>
            </a:pPr>
            <a:r>
              <a:rPr lang="zh-CN" altLang="zh-CN" sz="1800">
                <a:solidFill>
                  <a:srgbClr val="000000"/>
                </a:solidFill>
                <a:ea typeface="宋体" panose="02010600030101010101" pitchFamily="2" charset="-122"/>
                <a:cs typeface="Times New Roman" panose="02020603050405020304" pitchFamily="18" charset="0"/>
              </a:rPr>
              <a:t>以完成一项具体的领域任务为目标</a:t>
            </a:r>
            <a:endParaRPr lang="en-US" altLang="zh-CN" sz="1800">
              <a:solidFill>
                <a:srgbClr val="000000"/>
              </a:solidFill>
              <a:ea typeface="宋体" panose="02010600030101010101" pitchFamily="2" charset="-122"/>
              <a:cs typeface="Times New Roman" panose="02020603050405020304" pitchFamily="18" charset="0"/>
            </a:endParaRPr>
          </a:p>
          <a:p>
            <a:pPr defTabSz="914400" eaLnBrk="0" fontAlgn="base" hangingPunct="0">
              <a:spcBef>
                <a:spcPct val="0"/>
              </a:spcBef>
              <a:spcAft>
                <a:spcPct val="0"/>
              </a:spcAft>
              <a:buFontTx/>
              <a:buNone/>
            </a:pPr>
            <a:r>
              <a:rPr lang="zh-CN" altLang="zh-CN" sz="1800">
                <a:solidFill>
                  <a:srgbClr val="000000"/>
                </a:solidFill>
                <a:ea typeface="宋体" panose="02010600030101010101" pitchFamily="2" charset="-122"/>
                <a:cs typeface="Times New Roman" panose="02020603050405020304" pitchFamily="18" charset="0"/>
              </a:rPr>
              <a:t>如车载导航机器人和各公司的智能客服等</a:t>
            </a:r>
            <a:endParaRPr lang="zh-CN" altLang="en-US" sz="2000">
              <a:solidFill>
                <a:srgbClr val="000000"/>
              </a:solidFill>
              <a:ea typeface="宋体" panose="02010600030101010101" pitchFamily="2" charset="-122"/>
              <a:cs typeface="Times New Roman" panose="02020603050405020304" pitchFamily="18" charset="0"/>
            </a:endParaRPr>
          </a:p>
        </p:txBody>
      </p:sp>
      <p:sp>
        <p:nvSpPr>
          <p:cNvPr id="22" name="矩形 12">
            <a:extLst>
              <a:ext uri="{FF2B5EF4-FFF2-40B4-BE49-F238E27FC236}">
                <a16:creationId xmlns:a16="http://schemas.microsoft.com/office/drawing/2014/main" id="{50FF756A-8A1B-4183-A502-68C04F53567C}"/>
              </a:ext>
            </a:extLst>
          </p:cNvPr>
          <p:cNvSpPr>
            <a:spLocks noChangeArrowheads="1"/>
          </p:cNvSpPr>
          <p:nvPr/>
        </p:nvSpPr>
        <p:spPr bwMode="auto">
          <a:xfrm>
            <a:off x="3144838" y="4614863"/>
            <a:ext cx="4740275"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defTabSz="914400" eaLnBrk="0" fontAlgn="base" hangingPunct="0">
              <a:spcBef>
                <a:spcPct val="0"/>
              </a:spcBef>
              <a:spcAft>
                <a:spcPct val="0"/>
              </a:spcAft>
              <a:buFontTx/>
              <a:buNone/>
            </a:pPr>
            <a:r>
              <a:rPr lang="zh-CN" altLang="en-US" sz="20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开放域对话系统</a:t>
            </a:r>
            <a:endParaRPr lang="en-US" altLang="zh-CN" sz="2000" b="1">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defTabSz="914400" eaLnBrk="0" fontAlgn="base" hangingPunct="0">
              <a:spcBef>
                <a:spcPct val="0"/>
              </a:spcBef>
              <a:spcAft>
                <a:spcPct val="0"/>
              </a:spcAft>
              <a:buFontTx/>
              <a:buNone/>
            </a:pPr>
            <a:r>
              <a:rPr lang="zh-CN" altLang="zh-CN" sz="1800">
                <a:solidFill>
                  <a:srgbClr val="000000"/>
                </a:solidFill>
                <a:ea typeface="宋体" panose="02010600030101010101" pitchFamily="2" charset="-122"/>
                <a:cs typeface="Times New Roman" panose="02020603050405020304" pitchFamily="18" charset="0"/>
              </a:rPr>
              <a:t>目的是满足用户的闲聊需求或者常识性问答需求，以产生内容丰富且有意义的问答</a:t>
            </a:r>
            <a:endParaRPr lang="en-US" altLang="zh-CN" sz="1800">
              <a:solidFill>
                <a:srgbClr val="000000"/>
              </a:solidFill>
              <a:ea typeface="宋体" panose="02010600030101010101" pitchFamily="2" charset="-122"/>
              <a:cs typeface="Times New Roman" panose="02020603050405020304" pitchFamily="18" charset="0"/>
            </a:endParaRPr>
          </a:p>
          <a:p>
            <a:pPr defTabSz="914400" eaLnBrk="0" fontAlgn="base" hangingPunct="0">
              <a:spcBef>
                <a:spcPct val="0"/>
              </a:spcBef>
              <a:spcAft>
                <a:spcPct val="0"/>
              </a:spcAft>
              <a:buFontTx/>
              <a:buNone/>
            </a:pPr>
            <a:r>
              <a:rPr lang="zh-CN" altLang="zh-CN" sz="1800">
                <a:solidFill>
                  <a:srgbClr val="000000"/>
                </a:solidFill>
                <a:ea typeface="宋体" panose="02010600030101010101" pitchFamily="2" charset="-122"/>
                <a:cs typeface="Times New Roman" panose="02020603050405020304" pitchFamily="18" charset="0"/>
              </a:rPr>
              <a:t>如闲聊型对话机器人等</a:t>
            </a:r>
            <a:endParaRPr lang="zh-CN" altLang="en-US" sz="2000">
              <a:solidFill>
                <a:srgbClr val="000000"/>
              </a:solidFill>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186375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2BA5A965-C1F9-494A-BE0B-92C5DFB9DA2F}"/>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F30353B9-2E2B-4A31-982D-EEBBD22D96C2}"/>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第一讲 引言</a:t>
            </a:r>
          </a:p>
        </p:txBody>
      </p:sp>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6010275" y="115888"/>
            <a:ext cx="2954337"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典型的机器学习系统</a:t>
            </a:r>
          </a:p>
        </p:txBody>
      </p:sp>
      <p:sp>
        <p:nvSpPr>
          <p:cNvPr id="14" name="内容占位符 2">
            <a:extLst>
              <a:ext uri="{FF2B5EF4-FFF2-40B4-BE49-F238E27FC236}">
                <a16:creationId xmlns:a16="http://schemas.microsoft.com/office/drawing/2014/main" id="{845DEB04-6976-4C08-AD85-09177087D964}"/>
              </a:ext>
            </a:extLst>
          </p:cNvPr>
          <p:cNvSpPr txBox="1">
            <a:spLocks noChangeArrowheads="1"/>
          </p:cNvSpPr>
          <p:nvPr/>
        </p:nvSpPr>
        <p:spPr bwMode="auto">
          <a:xfrm>
            <a:off x="457200" y="981075"/>
            <a:ext cx="7427913" cy="57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zh-CN" altLang="en-US" sz="3200" b="0" i="0" u="none" strike="noStrike" kern="1200" cap="none" spc="0" normalizeH="0" baseline="0" noProof="0">
                <a:ln>
                  <a:noFill/>
                </a:ln>
                <a:solidFill>
                  <a:srgbClr val="000000"/>
                </a:solidFill>
                <a:effectLst/>
                <a:uLnTx/>
                <a:uFillTx/>
                <a:latin typeface="Arial"/>
                <a:ea typeface="微软雅黑"/>
                <a:cs typeface="+mn-cs"/>
              </a:rPr>
              <a:t>异常检测</a:t>
            </a:r>
            <a:endParaRPr kumimoji="0" lang="en-US" altLang="zh-CN" sz="3200" b="0" i="0" u="none" strike="noStrike" kern="1200" cap="none" spc="0" normalizeH="0" baseline="0" noProof="0">
              <a:ln>
                <a:noFill/>
              </a:ln>
              <a:solidFill>
                <a:srgbClr val="000000"/>
              </a:solidFill>
              <a:effectLst/>
              <a:uLnTx/>
              <a:uFillTx/>
              <a:latin typeface="Arial"/>
              <a:ea typeface="微软雅黑"/>
              <a:cs typeface="+mn-cs"/>
            </a:endParaRPr>
          </a:p>
        </p:txBody>
      </p:sp>
      <p:pic>
        <p:nvPicPr>
          <p:cNvPr id="15" name="图片 14">
            <a:extLst>
              <a:ext uri="{FF2B5EF4-FFF2-40B4-BE49-F238E27FC236}">
                <a16:creationId xmlns:a16="http://schemas.microsoft.com/office/drawing/2014/main" id="{0C5F37FC-63DC-4885-B679-3F95AFCE65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1571625"/>
            <a:ext cx="7964487" cy="348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矩形 15">
            <a:extLst>
              <a:ext uri="{FF2B5EF4-FFF2-40B4-BE49-F238E27FC236}">
                <a16:creationId xmlns:a16="http://schemas.microsoft.com/office/drawing/2014/main" id="{9412B904-7DB8-44E7-8642-31A4CBB73E6E}"/>
              </a:ext>
            </a:extLst>
          </p:cNvPr>
          <p:cNvSpPr>
            <a:spLocks noChangeArrowheads="1"/>
          </p:cNvSpPr>
          <p:nvPr/>
        </p:nvSpPr>
        <p:spPr bwMode="auto">
          <a:xfrm>
            <a:off x="1979613" y="5646738"/>
            <a:ext cx="5688012"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defTabSz="914400" eaLnBrk="0" fontAlgn="base" hangingPunct="0">
              <a:spcBef>
                <a:spcPct val="0"/>
              </a:spcBef>
              <a:spcAft>
                <a:spcPct val="0"/>
              </a:spcAft>
              <a:buFontTx/>
              <a:buNone/>
            </a:pPr>
            <a:r>
              <a:rPr lang="zh-CN" altLang="zh-CN" sz="18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图</a:t>
            </a:r>
            <a:r>
              <a:rPr lang="en-US" altLang="zh-CN" sz="18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1‑7</a:t>
            </a:r>
            <a:r>
              <a:rPr lang="zh-CN" altLang="zh-CN" sz="18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某</a:t>
            </a:r>
            <a:r>
              <a:rPr lang="zh-CN" altLang="zh-CN" sz="1800">
                <a:solidFill>
                  <a:srgbClr val="000000"/>
                </a:solidFill>
                <a:latin typeface="黑体" panose="02010609060101010101" pitchFamily="49" charset="-122"/>
                <a:ea typeface="宋体" panose="02010600030101010101" pitchFamily="2" charset="-122"/>
                <a:cs typeface="Times New Roman" panose="02020603050405020304" pitchFamily="18" charset="0"/>
              </a:rPr>
              <a:t>数据中心服务器的</a:t>
            </a:r>
            <a:r>
              <a:rPr lang="en-US" altLang="zh-CN" sz="1800">
                <a:solidFill>
                  <a:srgbClr val="000000"/>
                </a:solidFill>
                <a:latin typeface="黑体" panose="02010609060101010101" pitchFamily="49" charset="-122"/>
                <a:ea typeface="宋体" panose="02010600030101010101" pitchFamily="2" charset="-122"/>
                <a:cs typeface="Times New Roman" panose="02020603050405020304" pitchFamily="18" charset="0"/>
              </a:rPr>
              <a:t>CPU</a:t>
            </a:r>
            <a:r>
              <a:rPr lang="zh-CN" altLang="zh-CN" sz="1800">
                <a:solidFill>
                  <a:srgbClr val="000000"/>
                </a:solidFill>
                <a:latin typeface="黑体" panose="02010609060101010101" pitchFamily="49" charset="-122"/>
                <a:ea typeface="宋体" panose="02010600030101010101" pitchFamily="2" charset="-122"/>
                <a:cs typeface="Times New Roman" panose="02020603050405020304" pitchFamily="18" charset="0"/>
              </a:rPr>
              <a:t>使用率的时间序列数据</a:t>
            </a:r>
            <a:endParaRPr lang="en-US" altLang="zh-CN" sz="1800">
              <a:solidFill>
                <a:srgbClr val="000000"/>
              </a:solidFill>
              <a:latin typeface="黑体" panose="02010609060101010101" pitchFamily="49" charset="-122"/>
              <a:ea typeface="宋体" panose="02010600030101010101" pitchFamily="2" charset="-122"/>
              <a:cs typeface="Times New Roman" panose="02020603050405020304" pitchFamily="18" charset="0"/>
            </a:endParaRPr>
          </a:p>
          <a:p>
            <a:pPr defTabSz="914400" eaLnBrk="0" fontAlgn="base" hangingPunct="0">
              <a:spcBef>
                <a:spcPct val="0"/>
              </a:spcBef>
              <a:spcAft>
                <a:spcPct val="0"/>
              </a:spcAft>
              <a:buFontTx/>
              <a:buNone/>
            </a:pPr>
            <a:r>
              <a:rPr lang="en-US" altLang="zh-CN" sz="1800">
                <a:solidFill>
                  <a:srgbClr val="000000"/>
                </a:solidFill>
                <a:ea typeface="宋体" panose="02010600030101010101" pitchFamily="2" charset="-122"/>
                <a:cs typeface="Times New Roman" panose="02020603050405020304" pitchFamily="18" charset="0"/>
              </a:rPr>
              <a:t>                 </a:t>
            </a:r>
            <a:r>
              <a:rPr lang="zh-CN" altLang="zh-CN" sz="1800">
                <a:solidFill>
                  <a:srgbClr val="000000"/>
                </a:solidFill>
                <a:ea typeface="宋体" panose="02010600030101010101" pitchFamily="2" charset="-122"/>
                <a:cs typeface="Times New Roman" panose="02020603050405020304" pitchFamily="18" charset="0"/>
              </a:rPr>
              <a:t>（图中黑色圆点表示异常点）</a:t>
            </a:r>
          </a:p>
          <a:p>
            <a:pPr defTabSz="914400" eaLnBrk="0" fontAlgn="base" hangingPunct="0">
              <a:spcBef>
                <a:spcPct val="0"/>
              </a:spcBef>
              <a:spcAft>
                <a:spcPct val="0"/>
              </a:spcAft>
              <a:buFontTx/>
              <a:buNone/>
            </a:pPr>
            <a:endParaRPr lang="zh-CN" altLang="en-US" sz="1800">
              <a:solidFill>
                <a:srgbClr val="000000"/>
              </a:solidFill>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6723347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a:extLst>
              <a:ext uri="{FF2B5EF4-FFF2-40B4-BE49-F238E27FC236}">
                <a16:creationId xmlns:a16="http://schemas.microsoft.com/office/drawing/2014/main" id="{327058D6-4C22-4790-9217-AE8DB6C34FBD}"/>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第一讲 引言</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23" name="标题 1">
            <a:extLst>
              <a:ext uri="{FF2B5EF4-FFF2-40B4-BE49-F238E27FC236}">
                <a16:creationId xmlns:a16="http://schemas.microsoft.com/office/drawing/2014/main" id="{AA2CEEB4-F3CD-41AD-B529-3AFBAD8AAB77}"/>
              </a:ext>
            </a:extLst>
          </p:cNvPr>
          <p:cNvSpPr txBox="1">
            <a:spLocks noChangeArrowheads="1"/>
          </p:cNvSpPr>
          <p:nvPr/>
        </p:nvSpPr>
        <p:spPr bwMode="auto">
          <a:xfrm>
            <a:off x="468313" y="838835"/>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kern="1200">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2pPr>
            <a:lvl3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3pPr>
            <a:lvl4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4pPr>
            <a:lvl5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5pPr>
            <a:lvl6pPr marL="4572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6pPr>
            <a:lvl7pPr marL="9144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7pPr>
            <a:lvl8pPr marL="13716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8pPr>
            <a:lvl9pPr marL="18288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4000" b="1" i="0" u="none" strike="noStrike" kern="1200" cap="none" spc="0" normalizeH="0" baseline="0" noProof="0" dirty="0">
                <a:ln>
                  <a:noFill/>
                </a:ln>
                <a:solidFill>
                  <a:srgbClr val="000000"/>
                </a:solidFill>
                <a:effectLst/>
                <a:uLnTx/>
                <a:uFillTx/>
                <a:latin typeface="Arial"/>
                <a:ea typeface="微软雅黑"/>
                <a:cs typeface="+mj-cs"/>
              </a:rPr>
              <a:t>目录</a:t>
            </a:r>
          </a:p>
        </p:txBody>
      </p:sp>
      <p:sp>
        <p:nvSpPr>
          <p:cNvPr id="26" name="矩形 25">
            <a:extLst>
              <a:ext uri="{FF2B5EF4-FFF2-40B4-BE49-F238E27FC236}">
                <a16:creationId xmlns:a16="http://schemas.microsoft.com/office/drawing/2014/main" id="{802C3CA6-CFB8-460B-8507-CEAA6E1ACF73}"/>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微软雅黑"/>
              <a:ea typeface="微软雅黑"/>
              <a:cs typeface="+mn-cs"/>
            </a:endParaRPr>
          </a:p>
        </p:txBody>
      </p:sp>
      <p:sp>
        <p:nvSpPr>
          <p:cNvPr id="9" name="矩形 10">
            <a:extLst>
              <a:ext uri="{FF2B5EF4-FFF2-40B4-BE49-F238E27FC236}">
                <a16:creationId xmlns:a16="http://schemas.microsoft.com/office/drawing/2014/main" id="{F3257891-2C4C-400A-9A53-B586F6436590}"/>
              </a:ext>
            </a:extLst>
          </p:cNvPr>
          <p:cNvSpPr>
            <a:spLocks noChangeArrowheads="1"/>
          </p:cNvSpPr>
          <p:nvPr/>
        </p:nvSpPr>
        <p:spPr bwMode="auto">
          <a:xfrm>
            <a:off x="3664540" y="245417"/>
            <a:ext cx="18149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0" fontAlgn="base" hangingPunct="0">
              <a:spcBef>
                <a:spcPct val="0"/>
              </a:spcBef>
              <a:spcAft>
                <a:spcPct val="0"/>
              </a:spcAft>
            </a:pPr>
            <a:r>
              <a:rPr lang="zh-CN" altLang="en-US" sz="2400" dirty="0">
                <a:solidFill>
                  <a:srgbClr val="FFFFFF"/>
                </a:solidFill>
                <a:latin typeface="微软雅黑" panose="020B0503020204020204" pitchFamily="34" charset="-122"/>
                <a:ea typeface="微软雅黑" panose="020B0503020204020204" pitchFamily="34" charset="-122"/>
              </a:rPr>
              <a:t>第一讲 引言</a:t>
            </a:r>
            <a:endParaRPr lang="zh-CN" altLang="en-US" sz="2400" dirty="0">
              <a:solidFill>
                <a:srgbClr val="000000"/>
              </a:solidFill>
              <a:latin typeface="微软雅黑" panose="020B0503020204020204" pitchFamily="34" charset="-122"/>
              <a:ea typeface="微软雅黑" panose="020B0503020204020204" pitchFamily="34" charset="-122"/>
            </a:endParaRPr>
          </a:p>
        </p:txBody>
      </p:sp>
      <p:sp>
        <p:nvSpPr>
          <p:cNvPr id="11" name="内容占位符 2">
            <a:extLst>
              <a:ext uri="{FF2B5EF4-FFF2-40B4-BE49-F238E27FC236}">
                <a16:creationId xmlns:a16="http://schemas.microsoft.com/office/drawing/2014/main" id="{7349D7EC-CA45-4271-8245-7196ABBC9B76}"/>
              </a:ext>
            </a:extLst>
          </p:cNvPr>
          <p:cNvSpPr txBox="1">
            <a:spLocks noChangeArrowheads="1"/>
          </p:cNvSpPr>
          <p:nvPr/>
        </p:nvSpPr>
        <p:spPr bwMode="auto">
          <a:xfrm>
            <a:off x="889000" y="2060575"/>
            <a:ext cx="5986463" cy="3849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50000"/>
              </a:lnSpc>
              <a:spcBef>
                <a:spcPct val="20000"/>
              </a:spcBef>
              <a:spcAft>
                <a:spcPct val="0"/>
              </a:spcAft>
              <a:buClrTx/>
              <a:buSzTx/>
              <a:buFontTx/>
              <a:buChar char="•"/>
              <a:tabLst/>
              <a:defRPr/>
            </a:pPr>
            <a:r>
              <a:rPr kumimoji="0" lang="zh-CN" altLang="en-US" sz="3200" b="0" i="0" u="none" strike="noStrike" kern="1200" cap="none" spc="0" normalizeH="0" baseline="0" noProof="0" dirty="0">
                <a:ln>
                  <a:noFill/>
                </a:ln>
                <a:effectLst/>
                <a:uLnTx/>
                <a:uFillTx/>
                <a:latin typeface="Arial"/>
                <a:ea typeface="微软雅黑"/>
                <a:cs typeface="+mn-cs"/>
              </a:rPr>
              <a:t>基本概念</a:t>
            </a:r>
            <a:endParaRPr kumimoji="0" lang="en-US" altLang="zh-CN" sz="3200" b="0" i="0" u="none" strike="noStrike" kern="1200" cap="none" spc="0" normalizeH="0" baseline="0" noProof="0" dirty="0">
              <a:ln>
                <a:noFill/>
              </a:ln>
              <a:effectLst/>
              <a:uLnTx/>
              <a:uFillTx/>
              <a:latin typeface="Arial"/>
              <a:ea typeface="微软雅黑"/>
              <a:cs typeface="+mn-cs"/>
            </a:endParaRPr>
          </a:p>
          <a:p>
            <a:pPr marL="342900" marR="0" lvl="0" indent="-342900" algn="l" defTabSz="914400" rtl="0" eaLnBrk="1" fontAlgn="base" latinLnBrk="0" hangingPunct="1">
              <a:lnSpc>
                <a:spcPct val="150000"/>
              </a:lnSpc>
              <a:spcBef>
                <a:spcPct val="20000"/>
              </a:spcBef>
              <a:spcAft>
                <a:spcPct val="0"/>
              </a:spcAft>
              <a:buClrTx/>
              <a:buSzTx/>
              <a:buFontTx/>
              <a:buChar char="•"/>
              <a:tabLst/>
              <a:defRPr/>
            </a:pPr>
            <a:r>
              <a:rPr kumimoji="0" lang="zh-CN" altLang="en-US" sz="3200" b="0" i="0" u="none" strike="noStrike" kern="1200" cap="none" spc="0" normalizeH="0" baseline="0" noProof="0" dirty="0">
                <a:ln>
                  <a:noFill/>
                </a:ln>
                <a:effectLst/>
                <a:uLnTx/>
                <a:uFillTx/>
                <a:latin typeface="Arial"/>
                <a:ea typeface="微软雅黑"/>
                <a:cs typeface="+mn-cs"/>
              </a:rPr>
              <a:t>典型的机器学习系统</a:t>
            </a:r>
            <a:endParaRPr kumimoji="0" lang="en-US" altLang="zh-CN" sz="3200" b="0" i="0" u="none" strike="noStrike" kern="1200" cap="none" spc="0" normalizeH="0" baseline="0" noProof="0" dirty="0">
              <a:ln>
                <a:noFill/>
              </a:ln>
              <a:effectLst/>
              <a:uLnTx/>
              <a:uFillTx/>
              <a:latin typeface="Arial"/>
              <a:ea typeface="微软雅黑"/>
              <a:cs typeface="+mn-cs"/>
            </a:endParaRPr>
          </a:p>
          <a:p>
            <a:pPr marL="342900" marR="0" lvl="0" indent="-342900" algn="l" defTabSz="914400" rtl="0" eaLnBrk="1" fontAlgn="base" latinLnBrk="0" hangingPunct="1">
              <a:lnSpc>
                <a:spcPct val="150000"/>
              </a:lnSpc>
              <a:spcBef>
                <a:spcPct val="20000"/>
              </a:spcBef>
              <a:spcAft>
                <a:spcPct val="0"/>
              </a:spcAft>
              <a:buClrTx/>
              <a:buSzTx/>
              <a:buFontTx/>
              <a:buChar char="•"/>
              <a:tabLst/>
              <a:defRPr/>
            </a:pPr>
            <a:r>
              <a:rPr kumimoji="0" lang="zh-CN" altLang="en-US" sz="3200" b="0" i="0" u="none" strike="noStrike" kern="1200" cap="none" spc="0" normalizeH="0" baseline="0" noProof="0" dirty="0">
                <a:ln>
                  <a:noFill/>
                </a:ln>
                <a:solidFill>
                  <a:srgbClr val="71A3F5"/>
                </a:solidFill>
                <a:effectLst/>
                <a:uLnTx/>
                <a:uFillTx/>
                <a:latin typeface="Arial"/>
                <a:ea typeface="微软雅黑"/>
                <a:cs typeface="+mn-cs"/>
              </a:rPr>
              <a:t>前沿研究方向举例</a:t>
            </a:r>
            <a:endParaRPr kumimoji="0" lang="en-US" altLang="zh-CN" sz="3200" b="0" i="0" u="none" strike="noStrike" kern="1200" cap="none" spc="0" normalizeH="0" baseline="0" noProof="0" dirty="0">
              <a:ln>
                <a:noFill/>
              </a:ln>
              <a:solidFill>
                <a:srgbClr val="71A3F5"/>
              </a:solidFill>
              <a:effectLst/>
              <a:uLnTx/>
              <a:uFillTx/>
              <a:latin typeface="Arial"/>
              <a:ea typeface="微软雅黑"/>
              <a:cs typeface="+mn-cs"/>
            </a:endParaRPr>
          </a:p>
          <a:p>
            <a:pPr marL="342900" marR="0" lvl="0" indent="-342900" algn="l" defTabSz="914400" rtl="0" eaLnBrk="1" fontAlgn="base" latinLnBrk="0" hangingPunct="1">
              <a:lnSpc>
                <a:spcPct val="150000"/>
              </a:lnSpc>
              <a:spcBef>
                <a:spcPct val="20000"/>
              </a:spcBef>
              <a:spcAft>
                <a:spcPct val="0"/>
              </a:spcAft>
              <a:buClrTx/>
              <a:buSzTx/>
              <a:buFontTx/>
              <a:buChar char="•"/>
              <a:tabLst/>
              <a:defRPr/>
            </a:pPr>
            <a:r>
              <a:rPr kumimoji="0" lang="zh-CN" altLang="en-US" sz="3200" b="0" i="0" u="none" strike="noStrike" kern="1200" cap="none" spc="0" normalizeH="0" baseline="0" noProof="0" dirty="0">
                <a:ln>
                  <a:noFill/>
                </a:ln>
                <a:solidFill>
                  <a:srgbClr val="000000"/>
                </a:solidFill>
                <a:effectLst/>
                <a:uLnTx/>
                <a:uFillTx/>
                <a:latin typeface="Arial"/>
                <a:ea typeface="微软雅黑"/>
                <a:cs typeface="+mn-cs"/>
              </a:rPr>
              <a:t>全书内容安排</a:t>
            </a:r>
          </a:p>
        </p:txBody>
      </p:sp>
    </p:spTree>
    <p:extLst>
      <p:ext uri="{BB962C8B-B14F-4D97-AF65-F5344CB8AC3E}">
        <p14:creationId xmlns:p14="http://schemas.microsoft.com/office/powerpoint/2010/main" val="12298557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2BA5A965-C1F9-494A-BE0B-92C5DFB9DA2F}"/>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F30353B9-2E2B-4A31-982D-EEBBD22D96C2}"/>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第一讲 引言</a:t>
            </a:r>
          </a:p>
        </p:txBody>
      </p:sp>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6324601" y="115888"/>
            <a:ext cx="2640012"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前沿研究方向举例</a:t>
            </a:r>
          </a:p>
        </p:txBody>
      </p:sp>
      <p:sp>
        <p:nvSpPr>
          <p:cNvPr id="25" name="内容占位符 2">
            <a:extLst>
              <a:ext uri="{FF2B5EF4-FFF2-40B4-BE49-F238E27FC236}">
                <a16:creationId xmlns:a16="http://schemas.microsoft.com/office/drawing/2014/main" id="{1F4F1622-246D-4665-8EDC-16AD57067A69}"/>
              </a:ext>
            </a:extLst>
          </p:cNvPr>
          <p:cNvSpPr txBox="1">
            <a:spLocks noChangeArrowheads="1"/>
          </p:cNvSpPr>
          <p:nvPr/>
        </p:nvSpPr>
        <p:spPr bwMode="auto">
          <a:xfrm>
            <a:off x="457200" y="981075"/>
            <a:ext cx="7427913" cy="57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zh-CN" altLang="en-US" sz="3200" b="0" i="0" u="none" strike="noStrike" kern="1200" cap="none" spc="0" normalizeH="0" baseline="0" noProof="0">
                <a:ln>
                  <a:noFill/>
                </a:ln>
                <a:solidFill>
                  <a:srgbClr val="000000"/>
                </a:solidFill>
                <a:effectLst/>
                <a:uLnTx/>
                <a:uFillTx/>
                <a:latin typeface="Arial"/>
                <a:ea typeface="微软雅黑"/>
                <a:cs typeface="+mn-cs"/>
              </a:rPr>
              <a:t>多视图机器学习</a:t>
            </a:r>
            <a:endParaRPr kumimoji="0" lang="en-US" altLang="zh-CN" sz="3200" b="0" i="0" u="none" strike="noStrike" kern="1200" cap="none" spc="0" normalizeH="0" baseline="0" noProof="0">
              <a:ln>
                <a:noFill/>
              </a:ln>
              <a:solidFill>
                <a:srgbClr val="000000"/>
              </a:solidFill>
              <a:effectLst/>
              <a:uLnTx/>
              <a:uFillTx/>
              <a:latin typeface="Arial"/>
              <a:ea typeface="微软雅黑"/>
              <a:cs typeface="+mn-cs"/>
            </a:endParaRPr>
          </a:p>
        </p:txBody>
      </p:sp>
      <p:sp>
        <p:nvSpPr>
          <p:cNvPr id="26" name="矩形 8">
            <a:extLst>
              <a:ext uri="{FF2B5EF4-FFF2-40B4-BE49-F238E27FC236}">
                <a16:creationId xmlns:a16="http://schemas.microsoft.com/office/drawing/2014/main" id="{182FC59C-0CCB-44C7-AE03-08C3D545ED2D}"/>
              </a:ext>
            </a:extLst>
          </p:cNvPr>
          <p:cNvSpPr>
            <a:spLocks noChangeArrowheads="1"/>
          </p:cNvSpPr>
          <p:nvPr/>
        </p:nvSpPr>
        <p:spPr bwMode="auto">
          <a:xfrm>
            <a:off x="827088" y="1555750"/>
            <a:ext cx="8015287"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defTabSz="914400" eaLnBrk="0" fontAlgn="base" hangingPunct="0">
              <a:spcBef>
                <a:spcPct val="0"/>
              </a:spcBef>
              <a:spcAft>
                <a:spcPct val="0"/>
              </a:spcAft>
              <a:buFontTx/>
              <a:buNone/>
            </a:pPr>
            <a:r>
              <a:rPr lang="zh-CN" altLang="en-US" sz="24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当前复杂数据中不断呈现出的</a:t>
            </a:r>
            <a:r>
              <a:rPr lang="zh-CN" altLang="en-US" sz="24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多源异质</a:t>
            </a:r>
            <a:r>
              <a:rPr lang="zh-CN" altLang="en-US" sz="24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或</a:t>
            </a:r>
            <a:r>
              <a:rPr lang="zh-CN" altLang="en-US" sz="24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多传感器感知</a:t>
            </a:r>
            <a:r>
              <a:rPr lang="zh-CN" altLang="en-US" sz="24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等多视图特性，正成为制约人工智能和机器学习技术应用的关键之一。为突破多视图数据处理瓶颈，实现信息的融合与增强，开展多视图机器学习的研究至关重要。</a:t>
            </a:r>
            <a:endParaRPr lang="zh-CN" altLang="en-US" sz="2400">
              <a:solidFill>
                <a:srgbClr val="000000"/>
              </a:solidFill>
              <a:ea typeface="宋体" panose="02010600030101010101" pitchFamily="2" charset="-122"/>
              <a:cs typeface="Times New Roman" panose="02020603050405020304" pitchFamily="18" charset="0"/>
            </a:endParaRPr>
          </a:p>
        </p:txBody>
      </p:sp>
      <p:sp>
        <p:nvSpPr>
          <p:cNvPr id="27" name="矩形 10">
            <a:extLst>
              <a:ext uri="{FF2B5EF4-FFF2-40B4-BE49-F238E27FC236}">
                <a16:creationId xmlns:a16="http://schemas.microsoft.com/office/drawing/2014/main" id="{0D2515A1-E069-4B2F-8388-AB6C74FEE167}"/>
              </a:ext>
            </a:extLst>
          </p:cNvPr>
          <p:cNvSpPr>
            <a:spLocks noChangeArrowheads="1"/>
          </p:cNvSpPr>
          <p:nvPr/>
        </p:nvSpPr>
        <p:spPr bwMode="auto">
          <a:xfrm>
            <a:off x="1619250" y="5075238"/>
            <a:ext cx="28527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defTabSz="914400" eaLnBrk="0" fontAlgn="base" hangingPunct="0">
              <a:spcBef>
                <a:spcPct val="0"/>
              </a:spcBef>
              <a:spcAft>
                <a:spcPct val="0"/>
              </a:spcAft>
              <a:buFontTx/>
              <a:buNone/>
            </a:pPr>
            <a:r>
              <a:rPr lang="zh-CN" altLang="en-US" sz="1800">
                <a:solidFill>
                  <a:srgbClr val="000000"/>
                </a:solidFill>
                <a:latin typeface="宋体" panose="02010600030101010101" pitchFamily="2" charset="-122"/>
                <a:ea typeface="宋体" panose="02010600030101010101" pitchFamily="2" charset="-122"/>
              </a:rPr>
              <a:t>（</a:t>
            </a:r>
            <a:r>
              <a:rPr lang="en-US" altLang="zh-CN" sz="1800">
                <a:solidFill>
                  <a:srgbClr val="000000"/>
                </a:solidFill>
                <a:latin typeface="宋体" panose="02010600030101010101" pitchFamily="2" charset="-122"/>
                <a:ea typeface="宋体" panose="02010600030101010101" pitchFamily="2" charset="-122"/>
              </a:rPr>
              <a:t>a</a:t>
            </a:r>
            <a:r>
              <a:rPr lang="zh-CN" altLang="zh-CN" sz="1800">
                <a:solidFill>
                  <a:srgbClr val="000000"/>
                </a:solidFill>
                <a:latin typeface="宋体" panose="02010600030101010101" pitchFamily="2" charset="-122"/>
                <a:ea typeface="宋体" panose="02010600030101010101" pitchFamily="2" charset="-122"/>
              </a:rPr>
              <a:t>）视图一：半月形结构</a:t>
            </a:r>
            <a:endParaRPr lang="zh-CN" altLang="en-US" sz="1800">
              <a:solidFill>
                <a:srgbClr val="000000"/>
              </a:solidFill>
              <a:latin typeface="宋体" panose="02010600030101010101" pitchFamily="2" charset="-122"/>
              <a:ea typeface="宋体" panose="02010600030101010101" pitchFamily="2" charset="-122"/>
            </a:endParaRPr>
          </a:p>
        </p:txBody>
      </p:sp>
      <p:sp>
        <p:nvSpPr>
          <p:cNvPr id="28" name="矩形 11">
            <a:extLst>
              <a:ext uri="{FF2B5EF4-FFF2-40B4-BE49-F238E27FC236}">
                <a16:creationId xmlns:a16="http://schemas.microsoft.com/office/drawing/2014/main" id="{C255E956-25DE-4614-86BD-C521BD37AEDD}"/>
              </a:ext>
            </a:extLst>
          </p:cNvPr>
          <p:cNvSpPr>
            <a:spLocks noChangeArrowheads="1"/>
          </p:cNvSpPr>
          <p:nvPr/>
        </p:nvSpPr>
        <p:spPr bwMode="auto">
          <a:xfrm>
            <a:off x="4868863" y="5075238"/>
            <a:ext cx="28384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defTabSz="914400" eaLnBrk="0" fontAlgn="base" hangingPunct="0">
              <a:spcBef>
                <a:spcPct val="0"/>
              </a:spcBef>
              <a:spcAft>
                <a:spcPct val="0"/>
              </a:spcAft>
              <a:buFontTx/>
              <a:buNone/>
            </a:pPr>
            <a:r>
              <a:rPr lang="zh-CN" altLang="zh-CN" sz="1800">
                <a:solidFill>
                  <a:srgbClr val="000000"/>
                </a:solidFill>
                <a:latin typeface="宋体" panose="02010600030101010101" pitchFamily="2" charset="-122"/>
                <a:ea typeface="宋体" panose="02010600030101010101" pitchFamily="2" charset="-122"/>
                <a:cs typeface="Times New Roman" panose="02020603050405020304" pitchFamily="18" charset="0"/>
              </a:rPr>
              <a:t>（</a:t>
            </a:r>
            <a:r>
              <a:rPr lang="en-US" altLang="zh-CN" sz="1800">
                <a:solidFill>
                  <a:srgbClr val="000000"/>
                </a:solidFill>
                <a:latin typeface="宋体" panose="02010600030101010101" pitchFamily="2" charset="-122"/>
                <a:ea typeface="宋体" panose="02010600030101010101" pitchFamily="2" charset="-122"/>
                <a:cs typeface="Times New Roman" panose="02020603050405020304" pitchFamily="18" charset="0"/>
              </a:rPr>
              <a:t>b</a:t>
            </a:r>
            <a:r>
              <a:rPr lang="zh-CN" altLang="zh-CN" sz="1800">
                <a:solidFill>
                  <a:srgbClr val="000000"/>
                </a:solidFill>
                <a:latin typeface="宋体" panose="02010600030101010101" pitchFamily="2" charset="-122"/>
                <a:ea typeface="宋体" panose="02010600030101010101" pitchFamily="2" charset="-122"/>
                <a:cs typeface="Times New Roman" panose="02020603050405020304" pitchFamily="18" charset="0"/>
              </a:rPr>
              <a:t>）</a:t>
            </a:r>
            <a:r>
              <a:rPr lang="zh-CN" altLang="zh-CN" sz="1800">
                <a:solidFill>
                  <a:srgbClr val="000000"/>
                </a:solidFill>
                <a:ea typeface="宋体" panose="02010600030101010101" pitchFamily="2" charset="-122"/>
                <a:cs typeface="Times New Roman" panose="02020603050405020304" pitchFamily="18" charset="0"/>
              </a:rPr>
              <a:t>视图二：直线型结构</a:t>
            </a:r>
            <a:endParaRPr lang="zh-CN" altLang="en-US" sz="1800">
              <a:solidFill>
                <a:srgbClr val="000000"/>
              </a:solidFill>
              <a:latin typeface="宋体" panose="02010600030101010101" pitchFamily="2" charset="-122"/>
              <a:ea typeface="宋体" panose="02010600030101010101" pitchFamily="2" charset="-122"/>
              <a:cs typeface="Times New Roman" panose="02020603050405020304" pitchFamily="18" charset="0"/>
            </a:endParaRPr>
          </a:p>
        </p:txBody>
      </p:sp>
      <p:pic>
        <p:nvPicPr>
          <p:cNvPr id="29" name="图片 9">
            <a:extLst>
              <a:ext uri="{FF2B5EF4-FFF2-40B4-BE49-F238E27FC236}">
                <a16:creationId xmlns:a16="http://schemas.microsoft.com/office/drawing/2014/main" id="{86E1D003-7912-4554-8205-DAE59C2A3E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50163"/>
          <a:stretch>
            <a:fillRect/>
          </a:stretch>
        </p:blipFill>
        <p:spPr bwMode="auto">
          <a:xfrm>
            <a:off x="1908175" y="3105150"/>
            <a:ext cx="2439988" cy="204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图片 14">
            <a:extLst>
              <a:ext uri="{FF2B5EF4-FFF2-40B4-BE49-F238E27FC236}">
                <a16:creationId xmlns:a16="http://schemas.microsoft.com/office/drawing/2014/main" id="{05AB952A-03A5-479A-841A-8507A94436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51363"/>
          <a:stretch>
            <a:fillRect/>
          </a:stretch>
        </p:blipFill>
        <p:spPr bwMode="auto">
          <a:xfrm>
            <a:off x="4895850" y="3105150"/>
            <a:ext cx="2439988" cy="204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矩形 3">
            <a:extLst>
              <a:ext uri="{FF2B5EF4-FFF2-40B4-BE49-F238E27FC236}">
                <a16:creationId xmlns:a16="http://schemas.microsoft.com/office/drawing/2014/main" id="{D6A01E52-DB07-4118-A2C1-B6ADD7D3FA52}"/>
              </a:ext>
            </a:extLst>
          </p:cNvPr>
          <p:cNvSpPr>
            <a:spLocks noChangeArrowheads="1"/>
          </p:cNvSpPr>
          <p:nvPr/>
        </p:nvSpPr>
        <p:spPr bwMode="auto">
          <a:xfrm>
            <a:off x="684213" y="5373688"/>
            <a:ext cx="8391525"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defTabSz="914400" eaLnBrk="0" fontAlgn="base" hangingPunct="0">
              <a:spcBef>
                <a:spcPct val="0"/>
              </a:spcBef>
              <a:spcAft>
                <a:spcPct val="0"/>
              </a:spcAft>
              <a:buFontTx/>
              <a:buNone/>
            </a:pPr>
            <a:r>
              <a:rPr lang="en-US" altLang="zh-CN" sz="18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图</a:t>
            </a:r>
            <a:r>
              <a:rPr lang="en-US" altLang="zh-CN" sz="18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1‑8</a:t>
            </a:r>
            <a:r>
              <a:rPr lang="zh-CN" altLang="zh-CN" sz="18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两视图数据及学习原理示意图</a:t>
            </a:r>
            <a:endParaRPr lang="en-US" altLang="zh-CN" sz="180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defTabSz="914400" eaLnBrk="0" fontAlgn="base" hangingPunct="0">
              <a:spcBef>
                <a:spcPct val="0"/>
              </a:spcBef>
              <a:spcAft>
                <a:spcPct val="0"/>
              </a:spcAft>
              <a:buFontTx/>
              <a:buNone/>
            </a:pPr>
            <a:r>
              <a:rPr lang="zh-CN" altLang="zh-CN" sz="1800">
                <a:solidFill>
                  <a:srgbClr val="000000"/>
                </a:solidFill>
                <a:ea typeface="宋体" panose="02010600030101010101" pitchFamily="2" charset="-122"/>
                <a:cs typeface="Times New Roman" panose="02020603050405020304" pitchFamily="18" charset="0"/>
              </a:rPr>
              <a:t>（两个视图分别呈现出半月形和直线型的类别结构，一种可能的多视图学习原理是约束同一样本两个视图的分类结果尽可能一致。）</a:t>
            </a:r>
          </a:p>
        </p:txBody>
      </p:sp>
    </p:spTree>
    <p:extLst>
      <p:ext uri="{BB962C8B-B14F-4D97-AF65-F5344CB8AC3E}">
        <p14:creationId xmlns:p14="http://schemas.microsoft.com/office/powerpoint/2010/main" val="35111723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2BA5A965-C1F9-494A-BE0B-92C5DFB9DA2F}"/>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F30353B9-2E2B-4A31-982D-EEBBD22D96C2}"/>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第一讲 引言</a:t>
            </a:r>
          </a:p>
        </p:txBody>
      </p:sp>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6324601" y="115888"/>
            <a:ext cx="2640012"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前沿研究方向举例</a:t>
            </a:r>
          </a:p>
        </p:txBody>
      </p:sp>
      <p:sp>
        <p:nvSpPr>
          <p:cNvPr id="15" name="内容占位符 2">
            <a:extLst>
              <a:ext uri="{FF2B5EF4-FFF2-40B4-BE49-F238E27FC236}">
                <a16:creationId xmlns:a16="http://schemas.microsoft.com/office/drawing/2014/main" id="{E940A523-38AE-4DF6-A6F5-D929B783FDD7}"/>
              </a:ext>
            </a:extLst>
          </p:cNvPr>
          <p:cNvSpPr txBox="1">
            <a:spLocks noChangeArrowheads="1"/>
          </p:cNvSpPr>
          <p:nvPr/>
        </p:nvSpPr>
        <p:spPr bwMode="auto">
          <a:xfrm>
            <a:off x="457200" y="981075"/>
            <a:ext cx="7427913" cy="57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zh-CN" altLang="en-US" sz="3200" b="0" i="0" u="none" strike="noStrike" kern="1200" cap="none" spc="0" normalizeH="0" baseline="0" noProof="0">
                <a:ln>
                  <a:noFill/>
                </a:ln>
                <a:solidFill>
                  <a:srgbClr val="000000"/>
                </a:solidFill>
                <a:effectLst/>
                <a:uLnTx/>
                <a:uFillTx/>
                <a:latin typeface="Arial"/>
                <a:ea typeface="微软雅黑"/>
                <a:cs typeface="+mn-cs"/>
              </a:rPr>
              <a:t>强化学习</a:t>
            </a:r>
            <a:endParaRPr kumimoji="0" lang="en-US" altLang="zh-CN" sz="3200" b="0" i="0" u="none" strike="noStrike" kern="1200" cap="none" spc="0" normalizeH="0" baseline="0" noProof="0">
              <a:ln>
                <a:noFill/>
              </a:ln>
              <a:solidFill>
                <a:srgbClr val="000000"/>
              </a:solidFill>
              <a:effectLst/>
              <a:uLnTx/>
              <a:uFillTx/>
              <a:latin typeface="Arial"/>
              <a:ea typeface="微软雅黑"/>
              <a:cs typeface="+mn-cs"/>
            </a:endParaRPr>
          </a:p>
        </p:txBody>
      </p:sp>
      <p:sp>
        <p:nvSpPr>
          <p:cNvPr id="16" name="矩形 8">
            <a:extLst>
              <a:ext uri="{FF2B5EF4-FFF2-40B4-BE49-F238E27FC236}">
                <a16:creationId xmlns:a16="http://schemas.microsoft.com/office/drawing/2014/main" id="{6154AB15-66EB-4C4B-AC4C-1DADEA475856}"/>
              </a:ext>
            </a:extLst>
          </p:cNvPr>
          <p:cNvSpPr>
            <a:spLocks noChangeArrowheads="1"/>
          </p:cNvSpPr>
          <p:nvPr/>
        </p:nvSpPr>
        <p:spPr bwMode="auto">
          <a:xfrm>
            <a:off x="4932363" y="1649413"/>
            <a:ext cx="3984625" cy="415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defTabSz="914400" eaLnBrk="0" fontAlgn="base" hangingPunct="0">
              <a:spcBef>
                <a:spcPct val="0"/>
              </a:spcBef>
              <a:spcAft>
                <a:spcPct val="0"/>
              </a:spcAft>
              <a:buFontTx/>
              <a:buNone/>
            </a:pPr>
            <a:r>
              <a:rPr lang="zh-CN" altLang="en-US" sz="24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强化学习对于现实世界任务的解决能力正在快速提升，在诸如神经网络机器翻译、物联网时序数据异常检测等问题中逐渐得到成功应用。随着对低样本需求算法（如基于环境模型的算法可通过环境模型产生更多数据）和可迁移算法的不断研究，强化学习在现实世界问题中的应用将会逐渐增多。</a:t>
            </a:r>
            <a:endParaRPr lang="zh-CN" altLang="en-US" sz="2400">
              <a:solidFill>
                <a:srgbClr val="000000"/>
              </a:solidFill>
              <a:ea typeface="宋体" panose="02010600030101010101" pitchFamily="2" charset="-122"/>
              <a:cs typeface="Times New Roman" panose="02020603050405020304" pitchFamily="18" charset="0"/>
            </a:endParaRPr>
          </a:p>
        </p:txBody>
      </p:sp>
      <p:sp>
        <p:nvSpPr>
          <p:cNvPr id="17" name="矩形 11">
            <a:extLst>
              <a:ext uri="{FF2B5EF4-FFF2-40B4-BE49-F238E27FC236}">
                <a16:creationId xmlns:a16="http://schemas.microsoft.com/office/drawing/2014/main" id="{F72FDDF3-97B5-42FA-8042-A4737CC42CF9}"/>
              </a:ext>
            </a:extLst>
          </p:cNvPr>
          <p:cNvSpPr>
            <a:spLocks noChangeArrowheads="1"/>
          </p:cNvSpPr>
          <p:nvPr/>
        </p:nvSpPr>
        <p:spPr bwMode="auto">
          <a:xfrm>
            <a:off x="900113" y="4810125"/>
            <a:ext cx="32877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defTabSz="914400" eaLnBrk="0" fontAlgn="base" hangingPunct="0">
              <a:spcBef>
                <a:spcPct val="0"/>
              </a:spcBef>
              <a:spcAft>
                <a:spcPct val="0"/>
              </a:spcAft>
              <a:buFontTx/>
              <a:buNone/>
            </a:pPr>
            <a:r>
              <a:rPr lang="zh-CN" altLang="zh-CN" sz="1800">
                <a:solidFill>
                  <a:srgbClr val="000000"/>
                </a:solidFill>
                <a:ea typeface="宋体" panose="02010600030101010101" pitchFamily="2" charset="-122"/>
              </a:rPr>
              <a:t>图</a:t>
            </a:r>
            <a:r>
              <a:rPr lang="en-US" altLang="zh-CN" sz="1800">
                <a:solidFill>
                  <a:srgbClr val="000000"/>
                </a:solidFill>
                <a:ea typeface="宋体" panose="02010600030101010101" pitchFamily="2" charset="-122"/>
              </a:rPr>
              <a:t>1‑9</a:t>
            </a:r>
            <a:r>
              <a:rPr lang="zh-CN" altLang="zh-CN" sz="1800">
                <a:solidFill>
                  <a:srgbClr val="000000"/>
                </a:solidFill>
                <a:ea typeface="宋体" panose="02010600030101010101" pitchFamily="2" charset="-122"/>
              </a:rPr>
              <a:t>强化学习基本原理示意图</a:t>
            </a:r>
            <a:endParaRPr lang="zh-CN" altLang="en-US" sz="1800">
              <a:solidFill>
                <a:srgbClr val="000000"/>
              </a:solidFill>
              <a:latin typeface="宋体" panose="02010600030101010101" pitchFamily="2" charset="-122"/>
              <a:ea typeface="宋体" panose="02010600030101010101" pitchFamily="2" charset="-122"/>
            </a:endParaRPr>
          </a:p>
        </p:txBody>
      </p:sp>
      <p:pic>
        <p:nvPicPr>
          <p:cNvPr id="18" name="图片 12">
            <a:extLst>
              <a:ext uri="{FF2B5EF4-FFF2-40B4-BE49-F238E27FC236}">
                <a16:creationId xmlns:a16="http://schemas.microsoft.com/office/drawing/2014/main" id="{2905932C-75BB-493F-8243-28BDB37B29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2236788"/>
            <a:ext cx="4270375" cy="228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677001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2BA5A965-C1F9-494A-BE0B-92C5DFB9DA2F}"/>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F30353B9-2E2B-4A31-982D-EEBBD22D96C2}"/>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第一讲 引言</a:t>
            </a:r>
          </a:p>
        </p:txBody>
      </p:sp>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6324601" y="115888"/>
            <a:ext cx="2640012"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前沿研究方向举例</a:t>
            </a:r>
          </a:p>
        </p:txBody>
      </p:sp>
      <p:sp>
        <p:nvSpPr>
          <p:cNvPr id="15" name="内容占位符 2">
            <a:extLst>
              <a:ext uri="{FF2B5EF4-FFF2-40B4-BE49-F238E27FC236}">
                <a16:creationId xmlns:a16="http://schemas.microsoft.com/office/drawing/2014/main" id="{94CD50AD-C2E3-40E4-816F-0EEA624780C8}"/>
              </a:ext>
            </a:extLst>
          </p:cNvPr>
          <p:cNvSpPr txBox="1">
            <a:spLocks noChangeArrowheads="1"/>
          </p:cNvSpPr>
          <p:nvPr/>
        </p:nvSpPr>
        <p:spPr bwMode="auto">
          <a:xfrm>
            <a:off x="457200" y="981075"/>
            <a:ext cx="7427913" cy="57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zh-CN" altLang="en-US" sz="3200" b="0" i="0" u="none" strike="noStrike" kern="1200" cap="none" spc="0" normalizeH="0" baseline="0" noProof="0">
                <a:ln>
                  <a:noFill/>
                </a:ln>
                <a:solidFill>
                  <a:srgbClr val="000000"/>
                </a:solidFill>
                <a:effectLst/>
                <a:uLnTx/>
                <a:uFillTx/>
                <a:latin typeface="Arial"/>
                <a:ea typeface="微软雅黑"/>
                <a:cs typeface="+mn-cs"/>
              </a:rPr>
              <a:t>可信人工智能</a:t>
            </a:r>
            <a:endParaRPr kumimoji="0" lang="en-US" altLang="zh-CN" sz="3200" b="0" i="0" u="none" strike="noStrike" kern="1200" cap="none" spc="0" normalizeH="0" baseline="0" noProof="0">
              <a:ln>
                <a:noFill/>
              </a:ln>
              <a:solidFill>
                <a:srgbClr val="000000"/>
              </a:solidFill>
              <a:effectLst/>
              <a:uLnTx/>
              <a:uFillTx/>
              <a:latin typeface="Arial"/>
              <a:ea typeface="微软雅黑"/>
              <a:cs typeface="+mn-cs"/>
            </a:endParaRPr>
          </a:p>
        </p:txBody>
      </p:sp>
      <p:sp>
        <p:nvSpPr>
          <p:cNvPr id="16" name="矩形 8">
            <a:extLst>
              <a:ext uri="{FF2B5EF4-FFF2-40B4-BE49-F238E27FC236}">
                <a16:creationId xmlns:a16="http://schemas.microsoft.com/office/drawing/2014/main" id="{700E97F8-69D9-4ADC-BA63-8FF995893D1B}"/>
              </a:ext>
            </a:extLst>
          </p:cNvPr>
          <p:cNvSpPr>
            <a:spLocks noChangeArrowheads="1"/>
          </p:cNvSpPr>
          <p:nvPr/>
        </p:nvSpPr>
        <p:spPr bwMode="auto">
          <a:xfrm>
            <a:off x="827088" y="1555750"/>
            <a:ext cx="8015287"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defTabSz="914400" eaLnBrk="0" fontAlgn="base" hangingPunct="0">
              <a:spcBef>
                <a:spcPct val="0"/>
              </a:spcBef>
              <a:spcAft>
                <a:spcPct val="0"/>
              </a:spcAft>
              <a:buFont typeface="Wingdings" panose="05000000000000000000" pitchFamily="2" charset="2"/>
              <a:buChar char="p"/>
            </a:pPr>
            <a:r>
              <a:rPr lang="zh-CN" altLang="en-US" sz="24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机器学习算法所优化的目标有时与人类的预期并不一致</a:t>
            </a:r>
            <a:endParaRPr lang="en-US" altLang="zh-CN" sz="240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defTabSz="914400" eaLnBrk="0" fontAlgn="base" hangingPunct="0">
              <a:spcBef>
                <a:spcPct val="0"/>
              </a:spcBef>
              <a:spcAft>
                <a:spcPct val="0"/>
              </a:spcAft>
              <a:buFont typeface="Wingdings" panose="05000000000000000000" pitchFamily="2" charset="2"/>
              <a:buChar char="p"/>
            </a:pPr>
            <a:r>
              <a:rPr lang="zh-CN" altLang="en-US" sz="24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算法过分依赖数据，使其性能与用于训练的数据质量密切相关</a:t>
            </a:r>
            <a:endParaRPr lang="en-US" altLang="zh-CN" sz="240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defTabSz="914400" eaLnBrk="0" fontAlgn="base" hangingPunct="0">
              <a:spcBef>
                <a:spcPct val="0"/>
              </a:spcBef>
              <a:spcAft>
                <a:spcPct val="0"/>
              </a:spcAft>
              <a:buFont typeface="Wingdings" panose="05000000000000000000" pitchFamily="2" charset="2"/>
              <a:buChar char="p"/>
            </a:pPr>
            <a:r>
              <a:rPr lang="zh-CN" altLang="en-US" sz="24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机器学习算法，尤其是深度学习算法，其运行过程并不完全透明，有时就连它们的设计者也很难解释其内部工作原理。</a:t>
            </a:r>
            <a:endParaRPr lang="zh-CN" altLang="en-US" sz="2400">
              <a:solidFill>
                <a:srgbClr val="000000"/>
              </a:solidFill>
              <a:ea typeface="宋体" panose="02010600030101010101" pitchFamily="2" charset="-122"/>
              <a:cs typeface="Times New Roman" panose="02020603050405020304" pitchFamily="18" charset="0"/>
            </a:endParaRPr>
          </a:p>
        </p:txBody>
      </p:sp>
      <p:sp>
        <p:nvSpPr>
          <p:cNvPr id="17" name="矩形 11">
            <a:extLst>
              <a:ext uri="{FF2B5EF4-FFF2-40B4-BE49-F238E27FC236}">
                <a16:creationId xmlns:a16="http://schemas.microsoft.com/office/drawing/2014/main" id="{6842C383-285C-4DC7-98CC-42B4446B0BB9}"/>
              </a:ext>
            </a:extLst>
          </p:cNvPr>
          <p:cNvSpPr>
            <a:spLocks noChangeArrowheads="1"/>
          </p:cNvSpPr>
          <p:nvPr/>
        </p:nvSpPr>
        <p:spPr bwMode="auto">
          <a:xfrm>
            <a:off x="107950" y="5588000"/>
            <a:ext cx="918686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defTabSz="914400" eaLnBrk="0" fontAlgn="base" hangingPunct="0">
              <a:spcBef>
                <a:spcPct val="0"/>
              </a:spcBef>
              <a:spcAft>
                <a:spcPct val="0"/>
              </a:spcAft>
              <a:buFontTx/>
              <a:buNone/>
            </a:pPr>
            <a:r>
              <a:rPr lang="zh-CN" altLang="zh-CN" sz="1800">
                <a:solidFill>
                  <a:srgbClr val="000000"/>
                </a:solidFill>
                <a:ea typeface="宋体" panose="02010600030101010101" pitchFamily="2" charset="-122"/>
              </a:rPr>
              <a:t>图</a:t>
            </a:r>
            <a:r>
              <a:rPr lang="en-US" altLang="zh-CN" sz="1800">
                <a:solidFill>
                  <a:srgbClr val="000000"/>
                </a:solidFill>
                <a:ea typeface="宋体" panose="02010600030101010101" pitchFamily="2" charset="-122"/>
              </a:rPr>
              <a:t>1‑10</a:t>
            </a:r>
            <a:r>
              <a:rPr lang="zh-CN" altLang="zh-CN" sz="1800">
                <a:solidFill>
                  <a:srgbClr val="000000"/>
                </a:solidFill>
                <a:ea typeface="宋体" panose="02010600030101010101" pitchFamily="2" charset="-122"/>
              </a:rPr>
              <a:t>不鲁棒的机器学习系统示例</a:t>
            </a:r>
            <a:endParaRPr lang="en-US" altLang="zh-CN" sz="1800">
              <a:solidFill>
                <a:srgbClr val="000000"/>
              </a:solidFill>
              <a:ea typeface="宋体" panose="02010600030101010101" pitchFamily="2" charset="-122"/>
            </a:endParaRPr>
          </a:p>
          <a:p>
            <a:pPr defTabSz="914400" eaLnBrk="0" fontAlgn="base" hangingPunct="0">
              <a:spcBef>
                <a:spcPct val="0"/>
              </a:spcBef>
              <a:spcAft>
                <a:spcPct val="0"/>
              </a:spcAft>
              <a:buFontTx/>
              <a:buNone/>
            </a:pPr>
            <a:r>
              <a:rPr lang="zh-CN" altLang="zh-CN" sz="1800">
                <a:solidFill>
                  <a:srgbClr val="000000"/>
                </a:solidFill>
                <a:ea typeface="宋体" panose="02010600030101010101" pitchFamily="2" charset="-122"/>
              </a:rPr>
              <a:t>（熊猫图像在加入特定噪声之后，人类仍然可以正确识别，然而机器却识别为长臂猿）</a:t>
            </a:r>
          </a:p>
          <a:p>
            <a:pPr defTabSz="914400" eaLnBrk="0" fontAlgn="base" hangingPunct="0">
              <a:spcBef>
                <a:spcPct val="0"/>
              </a:spcBef>
              <a:spcAft>
                <a:spcPct val="0"/>
              </a:spcAft>
              <a:buFontTx/>
              <a:buNone/>
            </a:pPr>
            <a:endParaRPr lang="zh-CN" altLang="en-US" sz="1800">
              <a:solidFill>
                <a:srgbClr val="000000"/>
              </a:solidFill>
              <a:latin typeface="宋体" panose="02010600030101010101" pitchFamily="2" charset="-122"/>
              <a:ea typeface="宋体" panose="02010600030101010101" pitchFamily="2" charset="-122"/>
            </a:endParaRPr>
          </a:p>
        </p:txBody>
      </p:sp>
      <p:pic>
        <p:nvPicPr>
          <p:cNvPr id="18" name="图片 6">
            <a:extLst>
              <a:ext uri="{FF2B5EF4-FFF2-40B4-BE49-F238E27FC236}">
                <a16:creationId xmlns:a16="http://schemas.microsoft.com/office/drawing/2014/main" id="{8E23AF20-E7E7-49F0-9A6E-7F99986BA3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6964" b="6964"/>
          <a:stretch>
            <a:fillRect/>
          </a:stretch>
        </p:blipFill>
        <p:spPr bwMode="auto">
          <a:xfrm>
            <a:off x="1460500" y="3860800"/>
            <a:ext cx="6480175" cy="165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176168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a:extLst>
              <a:ext uri="{FF2B5EF4-FFF2-40B4-BE49-F238E27FC236}">
                <a16:creationId xmlns:a16="http://schemas.microsoft.com/office/drawing/2014/main" id="{327058D6-4C22-4790-9217-AE8DB6C34FBD}"/>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第一讲 引言</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23" name="标题 1">
            <a:extLst>
              <a:ext uri="{FF2B5EF4-FFF2-40B4-BE49-F238E27FC236}">
                <a16:creationId xmlns:a16="http://schemas.microsoft.com/office/drawing/2014/main" id="{AA2CEEB4-F3CD-41AD-B529-3AFBAD8AAB77}"/>
              </a:ext>
            </a:extLst>
          </p:cNvPr>
          <p:cNvSpPr txBox="1">
            <a:spLocks noChangeArrowheads="1"/>
          </p:cNvSpPr>
          <p:nvPr/>
        </p:nvSpPr>
        <p:spPr bwMode="auto">
          <a:xfrm>
            <a:off x="468313" y="838835"/>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kern="1200">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2pPr>
            <a:lvl3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3pPr>
            <a:lvl4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4pPr>
            <a:lvl5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5pPr>
            <a:lvl6pPr marL="4572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6pPr>
            <a:lvl7pPr marL="9144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7pPr>
            <a:lvl8pPr marL="13716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8pPr>
            <a:lvl9pPr marL="18288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4000" b="1" i="0" u="none" strike="noStrike" kern="1200" cap="none" spc="0" normalizeH="0" baseline="0" noProof="0" dirty="0">
                <a:ln>
                  <a:noFill/>
                </a:ln>
                <a:solidFill>
                  <a:srgbClr val="000000"/>
                </a:solidFill>
                <a:effectLst/>
                <a:uLnTx/>
                <a:uFillTx/>
                <a:latin typeface="Arial"/>
                <a:ea typeface="微软雅黑"/>
                <a:cs typeface="+mj-cs"/>
              </a:rPr>
              <a:t>目录</a:t>
            </a:r>
          </a:p>
        </p:txBody>
      </p:sp>
      <p:sp>
        <p:nvSpPr>
          <p:cNvPr id="26" name="矩形 25">
            <a:extLst>
              <a:ext uri="{FF2B5EF4-FFF2-40B4-BE49-F238E27FC236}">
                <a16:creationId xmlns:a16="http://schemas.microsoft.com/office/drawing/2014/main" id="{802C3CA6-CFB8-460B-8507-CEAA6E1ACF73}"/>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微软雅黑"/>
              <a:ea typeface="微软雅黑"/>
              <a:cs typeface="+mn-cs"/>
            </a:endParaRPr>
          </a:p>
        </p:txBody>
      </p:sp>
      <p:sp>
        <p:nvSpPr>
          <p:cNvPr id="9" name="矩形 10">
            <a:extLst>
              <a:ext uri="{FF2B5EF4-FFF2-40B4-BE49-F238E27FC236}">
                <a16:creationId xmlns:a16="http://schemas.microsoft.com/office/drawing/2014/main" id="{F3257891-2C4C-400A-9A53-B586F6436590}"/>
              </a:ext>
            </a:extLst>
          </p:cNvPr>
          <p:cNvSpPr>
            <a:spLocks noChangeArrowheads="1"/>
          </p:cNvSpPr>
          <p:nvPr/>
        </p:nvSpPr>
        <p:spPr bwMode="auto">
          <a:xfrm>
            <a:off x="3664540" y="245417"/>
            <a:ext cx="18149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0" fontAlgn="base" hangingPunct="0">
              <a:spcBef>
                <a:spcPct val="0"/>
              </a:spcBef>
              <a:spcAft>
                <a:spcPct val="0"/>
              </a:spcAft>
            </a:pPr>
            <a:r>
              <a:rPr lang="zh-CN" altLang="en-US" sz="2400" dirty="0">
                <a:solidFill>
                  <a:srgbClr val="FFFFFF"/>
                </a:solidFill>
                <a:latin typeface="微软雅黑" panose="020B0503020204020204" pitchFamily="34" charset="-122"/>
                <a:ea typeface="微软雅黑" panose="020B0503020204020204" pitchFamily="34" charset="-122"/>
              </a:rPr>
              <a:t>第一讲 引言</a:t>
            </a:r>
            <a:endParaRPr lang="zh-CN" altLang="en-US" sz="2400" dirty="0">
              <a:solidFill>
                <a:srgbClr val="000000"/>
              </a:solidFill>
              <a:latin typeface="微软雅黑" panose="020B0503020204020204" pitchFamily="34" charset="-122"/>
              <a:ea typeface="微软雅黑" panose="020B0503020204020204" pitchFamily="34" charset="-122"/>
            </a:endParaRPr>
          </a:p>
        </p:txBody>
      </p:sp>
      <p:sp>
        <p:nvSpPr>
          <p:cNvPr id="11" name="内容占位符 2">
            <a:extLst>
              <a:ext uri="{FF2B5EF4-FFF2-40B4-BE49-F238E27FC236}">
                <a16:creationId xmlns:a16="http://schemas.microsoft.com/office/drawing/2014/main" id="{7349D7EC-CA45-4271-8245-7196ABBC9B76}"/>
              </a:ext>
            </a:extLst>
          </p:cNvPr>
          <p:cNvSpPr txBox="1">
            <a:spLocks noChangeArrowheads="1"/>
          </p:cNvSpPr>
          <p:nvPr/>
        </p:nvSpPr>
        <p:spPr bwMode="auto">
          <a:xfrm>
            <a:off x="889000" y="2060575"/>
            <a:ext cx="5986463" cy="3849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50000"/>
              </a:lnSpc>
              <a:spcBef>
                <a:spcPct val="20000"/>
              </a:spcBef>
              <a:spcAft>
                <a:spcPct val="0"/>
              </a:spcAft>
              <a:buClrTx/>
              <a:buSzTx/>
              <a:buFontTx/>
              <a:buChar char="•"/>
              <a:tabLst/>
              <a:defRPr/>
            </a:pPr>
            <a:r>
              <a:rPr kumimoji="0" lang="zh-CN" altLang="en-US" sz="3200" b="0" i="0" u="none" strike="noStrike" kern="1200" cap="none" spc="0" normalizeH="0" baseline="0" noProof="0" dirty="0">
                <a:ln>
                  <a:noFill/>
                </a:ln>
                <a:effectLst/>
                <a:uLnTx/>
                <a:uFillTx/>
                <a:latin typeface="Arial"/>
                <a:ea typeface="微软雅黑"/>
                <a:cs typeface="+mn-cs"/>
              </a:rPr>
              <a:t>基本概念</a:t>
            </a:r>
            <a:endParaRPr kumimoji="0" lang="en-US" altLang="zh-CN" sz="3200" b="0" i="0" u="none" strike="noStrike" kern="1200" cap="none" spc="0" normalizeH="0" baseline="0" noProof="0" dirty="0">
              <a:ln>
                <a:noFill/>
              </a:ln>
              <a:effectLst/>
              <a:uLnTx/>
              <a:uFillTx/>
              <a:latin typeface="Arial"/>
              <a:ea typeface="微软雅黑"/>
              <a:cs typeface="+mn-cs"/>
            </a:endParaRPr>
          </a:p>
          <a:p>
            <a:pPr marL="342900" marR="0" lvl="0" indent="-342900" algn="l" defTabSz="914400" rtl="0" eaLnBrk="1" fontAlgn="base" latinLnBrk="0" hangingPunct="1">
              <a:lnSpc>
                <a:spcPct val="150000"/>
              </a:lnSpc>
              <a:spcBef>
                <a:spcPct val="20000"/>
              </a:spcBef>
              <a:spcAft>
                <a:spcPct val="0"/>
              </a:spcAft>
              <a:buClrTx/>
              <a:buSzTx/>
              <a:buFontTx/>
              <a:buChar char="•"/>
              <a:tabLst/>
              <a:defRPr/>
            </a:pPr>
            <a:r>
              <a:rPr kumimoji="0" lang="zh-CN" altLang="en-US" sz="3200" b="0" i="0" u="none" strike="noStrike" kern="1200" cap="none" spc="0" normalizeH="0" baseline="0" noProof="0" dirty="0">
                <a:ln>
                  <a:noFill/>
                </a:ln>
                <a:effectLst/>
                <a:uLnTx/>
                <a:uFillTx/>
                <a:latin typeface="Arial"/>
                <a:ea typeface="微软雅黑"/>
                <a:cs typeface="+mn-cs"/>
              </a:rPr>
              <a:t>典型的机器学习系统</a:t>
            </a:r>
            <a:endParaRPr kumimoji="0" lang="en-US" altLang="zh-CN" sz="3200" b="0" i="0" u="none" strike="noStrike" kern="1200" cap="none" spc="0" normalizeH="0" baseline="0" noProof="0" dirty="0">
              <a:ln>
                <a:noFill/>
              </a:ln>
              <a:effectLst/>
              <a:uLnTx/>
              <a:uFillTx/>
              <a:latin typeface="Arial"/>
              <a:ea typeface="微软雅黑"/>
              <a:cs typeface="+mn-cs"/>
            </a:endParaRPr>
          </a:p>
          <a:p>
            <a:pPr marL="342900" marR="0" lvl="0" indent="-342900" algn="l" defTabSz="914400" rtl="0" eaLnBrk="1" fontAlgn="base" latinLnBrk="0" hangingPunct="1">
              <a:lnSpc>
                <a:spcPct val="150000"/>
              </a:lnSpc>
              <a:spcBef>
                <a:spcPct val="20000"/>
              </a:spcBef>
              <a:spcAft>
                <a:spcPct val="0"/>
              </a:spcAft>
              <a:buClrTx/>
              <a:buSzTx/>
              <a:buFontTx/>
              <a:buChar char="•"/>
              <a:tabLst/>
              <a:defRPr/>
            </a:pPr>
            <a:r>
              <a:rPr kumimoji="0" lang="zh-CN" altLang="en-US" sz="3200" b="0" i="0" u="none" strike="noStrike" kern="1200" cap="none" spc="0" normalizeH="0" baseline="0" noProof="0" dirty="0">
                <a:ln>
                  <a:noFill/>
                </a:ln>
                <a:solidFill>
                  <a:srgbClr val="000000"/>
                </a:solidFill>
                <a:effectLst/>
                <a:uLnTx/>
                <a:uFillTx/>
                <a:latin typeface="Arial"/>
                <a:ea typeface="微软雅黑"/>
                <a:cs typeface="+mn-cs"/>
              </a:rPr>
              <a:t>前沿研究方向举例</a:t>
            </a:r>
            <a:endParaRPr kumimoji="0" lang="en-US" altLang="zh-CN" sz="3200" b="0" i="0" u="none" strike="noStrike" kern="1200" cap="none" spc="0" normalizeH="0" baseline="0" noProof="0" dirty="0">
              <a:ln>
                <a:noFill/>
              </a:ln>
              <a:solidFill>
                <a:srgbClr val="000000"/>
              </a:solidFill>
              <a:effectLst/>
              <a:uLnTx/>
              <a:uFillTx/>
              <a:latin typeface="Arial"/>
              <a:ea typeface="微软雅黑"/>
              <a:cs typeface="+mn-cs"/>
            </a:endParaRPr>
          </a:p>
          <a:p>
            <a:pPr marL="342900" marR="0" lvl="0" indent="-342900" algn="l" defTabSz="914400" rtl="0" eaLnBrk="1" fontAlgn="base" latinLnBrk="0" hangingPunct="1">
              <a:lnSpc>
                <a:spcPct val="150000"/>
              </a:lnSpc>
              <a:spcBef>
                <a:spcPct val="20000"/>
              </a:spcBef>
              <a:spcAft>
                <a:spcPct val="0"/>
              </a:spcAft>
              <a:buClrTx/>
              <a:buSzTx/>
              <a:buFontTx/>
              <a:buChar char="•"/>
              <a:tabLst/>
              <a:defRPr/>
            </a:pPr>
            <a:r>
              <a:rPr lang="zh-CN" altLang="en-US" dirty="0">
                <a:solidFill>
                  <a:srgbClr val="71A3F5"/>
                </a:solidFill>
                <a:latin typeface="Arial"/>
                <a:ea typeface="微软雅黑"/>
              </a:rPr>
              <a:t>课程</a:t>
            </a:r>
            <a:r>
              <a:rPr kumimoji="0" lang="zh-CN" altLang="en-US" sz="3200" b="0" i="0" u="none" strike="noStrike" kern="1200" cap="none" spc="0" normalizeH="0" baseline="0" noProof="0" dirty="0">
                <a:ln>
                  <a:noFill/>
                </a:ln>
                <a:solidFill>
                  <a:srgbClr val="71A3F5"/>
                </a:solidFill>
                <a:effectLst/>
                <a:uLnTx/>
                <a:uFillTx/>
                <a:latin typeface="Arial"/>
                <a:ea typeface="微软雅黑"/>
                <a:cs typeface="+mn-cs"/>
              </a:rPr>
              <a:t>内容安排</a:t>
            </a:r>
          </a:p>
        </p:txBody>
      </p:sp>
    </p:spTree>
    <p:extLst>
      <p:ext uri="{BB962C8B-B14F-4D97-AF65-F5344CB8AC3E}">
        <p14:creationId xmlns:p14="http://schemas.microsoft.com/office/powerpoint/2010/main" val="1443548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2BA5A965-C1F9-494A-BE0B-92C5DFB9DA2F}"/>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F30353B9-2E2B-4A31-982D-EEBBD22D96C2}"/>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第一讲 引言</a:t>
            </a:r>
          </a:p>
        </p:txBody>
      </p:sp>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7534275" y="115888"/>
            <a:ext cx="1430337"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课程安排</a:t>
            </a:r>
          </a:p>
        </p:txBody>
      </p:sp>
      <p:sp>
        <p:nvSpPr>
          <p:cNvPr id="9" name="矩形 8">
            <a:extLst>
              <a:ext uri="{FF2B5EF4-FFF2-40B4-BE49-F238E27FC236}">
                <a16:creationId xmlns:a16="http://schemas.microsoft.com/office/drawing/2014/main" id="{628CA81C-5D0E-44EC-BC08-AF4FE5684855}"/>
              </a:ext>
            </a:extLst>
          </p:cNvPr>
          <p:cNvSpPr/>
          <p:nvPr/>
        </p:nvSpPr>
        <p:spPr>
          <a:xfrm>
            <a:off x="827088" y="1052513"/>
            <a:ext cx="7848600" cy="5540375"/>
          </a:xfrm>
          <a:prstGeom prst="rect">
            <a:avLst/>
          </a:prstGeom>
        </p:spPr>
        <p:txBody>
          <a:bodyPr>
            <a:spAutoFit/>
          </a:bodyPr>
          <a:lstStyle/>
          <a:p>
            <a:pPr defTabSz="914400" eaLnBrk="0" fontAlgn="base" hangingPunct="0">
              <a:spcBef>
                <a:spcPct val="0"/>
              </a:spcBef>
              <a:spcAft>
                <a:spcPct val="0"/>
              </a:spcAft>
              <a:defRPr/>
            </a:pP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课程以</a:t>
            </a:r>
            <a:r>
              <a:rPr lang="zh-CN" altLang="en-US" sz="2400" b="1" dirty="0">
                <a:solidFill>
                  <a:srgbClr val="C7284B"/>
                </a:solidFill>
                <a:latin typeface="Times New Roman" panose="02020603050405020304" pitchFamily="18" charset="0"/>
                <a:ea typeface="宋体" panose="02010600030101010101" pitchFamily="2" charset="-122"/>
                <a:cs typeface="Times New Roman" panose="02020603050405020304" pitchFamily="18" charset="0"/>
              </a:rPr>
              <a:t>贝叶斯学习</a:t>
            </a: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的思想为潜在主线，从基础理论到典型模型与算法再到近似推理，循序渐进地呈现模式识别与机器学习的核心知识体系。</a:t>
            </a:r>
            <a:endPar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342900" indent="-342900" defTabSz="914400" eaLnBrk="0" fontAlgn="base" hangingPunct="0">
              <a:spcBef>
                <a:spcPct val="0"/>
              </a:spcBef>
              <a:spcAft>
                <a:spcPct val="0"/>
              </a:spcAft>
              <a:buFont typeface="Arial" panose="020B0604020202020204" pitchFamily="34" charset="0"/>
              <a:buChar char="•"/>
              <a:defRPr/>
            </a:pP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引言</a:t>
            </a:r>
            <a:endPar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lvl="1" defTabSz="914400" eaLnBrk="0" fontAlgn="base" hangingPunct="0">
              <a:spcBef>
                <a:spcPct val="0"/>
              </a:spcBef>
              <a:spcAft>
                <a:spcPct val="0"/>
              </a:spcAft>
              <a:defRPr/>
            </a:pPr>
            <a:r>
              <a:rPr lang="zh-CN" altLang="zh-CN" dirty="0">
                <a:solidFill>
                  <a:srgbClr val="000000"/>
                </a:solidFill>
                <a:latin typeface="Arial" panose="020B0604020202020204" pitchFamily="34" charset="0"/>
                <a:ea typeface="宋体" panose="02010600030101010101" pitchFamily="2" charset="-122"/>
              </a:rPr>
              <a:t>模式识别与机器学习的概念以及部分典型系统和前沿方向，有助于读者对整个领域的内涵和外沿形成直观的感受。</a:t>
            </a:r>
            <a:endParaRPr lang="en-US" altLang="zh-CN" dirty="0">
              <a:solidFill>
                <a:srgbClr val="000000"/>
              </a:solidFill>
              <a:latin typeface="Arial" panose="020B0604020202020204" pitchFamily="34" charset="0"/>
              <a:ea typeface="宋体" panose="02010600030101010101" pitchFamily="2" charset="-122"/>
            </a:endParaRPr>
          </a:p>
          <a:p>
            <a:pPr lvl="1" defTabSz="914400" eaLnBrk="0" fontAlgn="base" hangingPunct="0">
              <a:spcBef>
                <a:spcPct val="0"/>
              </a:spcBef>
              <a:spcAft>
                <a:spcPct val="0"/>
              </a:spcAft>
              <a:defRPr/>
            </a:pPr>
            <a:endPar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342900" indent="-342900" defTabSz="914400" eaLnBrk="0" fontAlgn="base" hangingPunct="0">
              <a:spcBef>
                <a:spcPct val="0"/>
              </a:spcBef>
              <a:spcAft>
                <a:spcPct val="0"/>
              </a:spcAft>
              <a:buFont typeface="Arial" panose="020B0604020202020204" pitchFamily="34" charset="0"/>
              <a:buChar char="•"/>
              <a:defRPr/>
            </a:pP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第</a:t>
            </a:r>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2-4</a:t>
            </a: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讲</a:t>
            </a:r>
            <a:endPar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lvl="1" defTabSz="914400" eaLnBrk="0" fontAlgn="base" hangingPunct="0">
              <a:spcBef>
                <a:spcPct val="0"/>
              </a:spcBef>
              <a:spcAft>
                <a:spcPct val="0"/>
              </a:spcAft>
              <a:defRPr/>
            </a:pPr>
            <a:r>
              <a:rPr lang="zh-CN" altLang="zh-CN" b="1" dirty="0">
                <a:solidFill>
                  <a:srgbClr val="000000"/>
                </a:solidFill>
                <a:latin typeface="Arial" panose="020B0604020202020204" pitchFamily="34" charset="0"/>
                <a:ea typeface="宋体" panose="02010600030101010101" pitchFamily="2" charset="-122"/>
              </a:rPr>
              <a:t>贝叶斯学习基础</a:t>
            </a:r>
            <a:r>
              <a:rPr lang="zh-CN" altLang="zh-CN" dirty="0">
                <a:solidFill>
                  <a:srgbClr val="000000"/>
                </a:solidFill>
                <a:latin typeface="Arial" panose="020B0604020202020204" pitchFamily="34" charset="0"/>
                <a:ea typeface="宋体" panose="02010600030101010101" pitchFamily="2" charset="-122"/>
              </a:rPr>
              <a:t>包括贝叶斯学习的基本理念、分类器的相关概念以及常用的参数估计方法等重要内容，构成了本书大部分章节的基础。</a:t>
            </a:r>
            <a:endParaRPr lang="en-US" altLang="zh-CN" dirty="0">
              <a:solidFill>
                <a:srgbClr val="000000"/>
              </a:solidFill>
              <a:latin typeface="Arial" panose="020B0604020202020204" pitchFamily="34" charset="0"/>
              <a:ea typeface="宋体" panose="02010600030101010101" pitchFamily="2" charset="-122"/>
            </a:endParaRPr>
          </a:p>
          <a:p>
            <a:pPr lvl="1" defTabSz="914400" eaLnBrk="0" fontAlgn="base" hangingPunct="0">
              <a:spcBef>
                <a:spcPct val="0"/>
              </a:spcBef>
              <a:spcAft>
                <a:spcPct val="0"/>
              </a:spcAft>
              <a:defRPr/>
            </a:pPr>
            <a:r>
              <a:rPr lang="zh-CN" altLang="zh-CN" b="1" dirty="0">
                <a:solidFill>
                  <a:srgbClr val="000000"/>
                </a:solidFill>
                <a:latin typeface="Arial" panose="020B0604020202020204" pitchFamily="34" charset="0"/>
                <a:ea typeface="宋体" panose="02010600030101010101" pitchFamily="2" charset="-122"/>
              </a:rPr>
              <a:t>逻辑回归</a:t>
            </a:r>
            <a:r>
              <a:rPr lang="zh-CN" altLang="zh-CN" dirty="0">
                <a:solidFill>
                  <a:srgbClr val="000000"/>
                </a:solidFill>
                <a:latin typeface="Arial" panose="020B0604020202020204" pitchFamily="34" charset="0"/>
                <a:ea typeface="宋体" panose="02010600030101010101" pitchFamily="2" charset="-122"/>
              </a:rPr>
              <a:t>章节包括用于回归问题的线性回归和用于分类问题的逻辑回归等简单且常用的方法。</a:t>
            </a:r>
            <a:endParaRPr lang="en-US" altLang="zh-CN" dirty="0">
              <a:solidFill>
                <a:srgbClr val="000000"/>
              </a:solidFill>
              <a:latin typeface="Arial" panose="020B0604020202020204" pitchFamily="34" charset="0"/>
              <a:ea typeface="宋体" panose="02010600030101010101" pitchFamily="2" charset="-122"/>
            </a:endParaRPr>
          </a:p>
          <a:p>
            <a:pPr lvl="1" defTabSz="914400" eaLnBrk="0" fontAlgn="base" hangingPunct="0">
              <a:spcBef>
                <a:spcPct val="0"/>
              </a:spcBef>
              <a:spcAft>
                <a:spcPct val="0"/>
              </a:spcAft>
              <a:defRPr/>
            </a:pPr>
            <a:r>
              <a:rPr lang="zh-CN" altLang="zh-CN" b="1" dirty="0">
                <a:solidFill>
                  <a:srgbClr val="000000"/>
                </a:solidFill>
                <a:latin typeface="Arial" panose="020B0604020202020204" pitchFamily="34" charset="0"/>
                <a:ea typeface="宋体" panose="02010600030101010101" pitchFamily="2" charset="-122"/>
              </a:rPr>
              <a:t>概率图模型基础</a:t>
            </a:r>
            <a:r>
              <a:rPr lang="zh-CN" altLang="zh-CN" dirty="0">
                <a:solidFill>
                  <a:srgbClr val="000000"/>
                </a:solidFill>
                <a:latin typeface="Arial" panose="020B0604020202020204" pitchFamily="34" charset="0"/>
                <a:ea typeface="宋体" panose="02010600030101010101" pitchFamily="2" charset="-122"/>
              </a:rPr>
              <a:t>全面地介绍了有向图模型和无向图模型的建模思路和理论支撑，以及和积算法和最大和算法等常用的推理算法。</a:t>
            </a:r>
            <a:endParaRPr lang="en-US" altLang="zh-CN" sz="2400" dirty="0">
              <a:solidFill>
                <a:srgbClr val="000000"/>
              </a:solidFill>
              <a:latin typeface="Arial" panose="020B0604020202020204" pitchFamily="34" charset="0"/>
              <a:ea typeface="宋体" panose="02010600030101010101" pitchFamily="2" charset="-122"/>
            </a:endParaRPr>
          </a:p>
          <a:p>
            <a:pPr lvl="1" defTabSz="914400" eaLnBrk="0" fontAlgn="base" hangingPunct="0">
              <a:spcBef>
                <a:spcPct val="0"/>
              </a:spcBef>
              <a:spcAft>
                <a:spcPct val="0"/>
              </a:spcAft>
              <a:defRPr/>
            </a:pPr>
            <a:r>
              <a:rPr lang="zh-CN" altLang="en-US" dirty="0">
                <a:solidFill>
                  <a:srgbClr val="000000"/>
                </a:solidFill>
                <a:latin typeface="Arial" panose="020B0604020202020204" pitchFamily="34" charset="0"/>
                <a:ea typeface="宋体" panose="02010600030101010101" pitchFamily="2" charset="-122"/>
              </a:rPr>
              <a:t>基于以上章节，分别介绍</a:t>
            </a:r>
            <a:r>
              <a:rPr lang="zh-CN" altLang="zh-CN" b="1" dirty="0">
                <a:solidFill>
                  <a:srgbClr val="000000"/>
                </a:solidFill>
                <a:latin typeface="Arial" panose="020B0604020202020204" pitchFamily="34" charset="0"/>
                <a:ea typeface="宋体" panose="02010600030101010101" pitchFamily="2" charset="-122"/>
              </a:rPr>
              <a:t>隐马尔可夫模型</a:t>
            </a:r>
            <a:r>
              <a:rPr lang="zh-CN" altLang="zh-CN" dirty="0">
                <a:solidFill>
                  <a:srgbClr val="000000"/>
                </a:solidFill>
                <a:latin typeface="Arial" panose="020B0604020202020204" pitchFamily="34" charset="0"/>
                <a:ea typeface="宋体" panose="02010600030101010101" pitchFamily="2" charset="-122"/>
              </a:rPr>
              <a:t>和</a:t>
            </a:r>
            <a:r>
              <a:rPr lang="zh-CN" altLang="zh-CN" b="1" dirty="0">
                <a:solidFill>
                  <a:srgbClr val="000000"/>
                </a:solidFill>
                <a:latin typeface="Arial" panose="020B0604020202020204" pitchFamily="34" charset="0"/>
                <a:ea typeface="宋体" panose="02010600030101010101" pitchFamily="2" charset="-122"/>
              </a:rPr>
              <a:t>条件随机场</a:t>
            </a:r>
            <a:r>
              <a:rPr lang="zh-CN" altLang="zh-CN" dirty="0">
                <a:solidFill>
                  <a:srgbClr val="000000"/>
                </a:solidFill>
                <a:latin typeface="Arial" panose="020B0604020202020204" pitchFamily="34" charset="0"/>
                <a:ea typeface="宋体" panose="02010600030101010101" pitchFamily="2" charset="-122"/>
              </a:rPr>
              <a:t>这两类具体的有向图模型和无向图模型</a:t>
            </a:r>
            <a:r>
              <a:rPr lang="zh-CN" altLang="en-US" dirty="0">
                <a:solidFill>
                  <a:srgbClr val="000000"/>
                </a:solidFill>
                <a:latin typeface="Arial" panose="020B0604020202020204" pitchFamily="34" charset="0"/>
                <a:ea typeface="宋体" panose="02010600030101010101" pitchFamily="2" charset="-122"/>
              </a:rPr>
              <a:t>。</a:t>
            </a:r>
            <a:endParaRPr lang="en-US" altLang="zh-CN" dirty="0">
              <a:solidFill>
                <a:srgbClr val="000000"/>
              </a:solidFill>
              <a:latin typeface="Arial" panose="020B0604020202020204" pitchFamily="34" charset="0"/>
              <a:ea typeface="宋体" panose="02010600030101010101" pitchFamily="2" charset="-122"/>
            </a:endParaRPr>
          </a:p>
          <a:p>
            <a:pPr lvl="1" defTabSz="914400" eaLnBrk="0" fontAlgn="base" hangingPunct="0">
              <a:spcBef>
                <a:spcPct val="0"/>
              </a:spcBef>
              <a:spcAft>
                <a:spcPct val="0"/>
              </a:spcAft>
              <a:defRPr/>
            </a:pPr>
            <a:endPar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628135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CD5AED45-6B89-4992-85A8-FA47F432CA79}"/>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第一讲 引言</a:t>
            </a:r>
          </a:p>
        </p:txBody>
      </p:sp>
      <p:sp>
        <p:nvSpPr>
          <p:cNvPr id="17" name="矩形 16">
            <a:extLst>
              <a:ext uri="{FF2B5EF4-FFF2-40B4-BE49-F238E27FC236}">
                <a16:creationId xmlns:a16="http://schemas.microsoft.com/office/drawing/2014/main" id="{B80A3A8F-ED30-44FA-AA84-050240534825}"/>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22" name="矩形 10">
            <a:extLst>
              <a:ext uri="{FF2B5EF4-FFF2-40B4-BE49-F238E27FC236}">
                <a16:creationId xmlns:a16="http://schemas.microsoft.com/office/drawing/2014/main" id="{25C78D08-CED0-4C1F-B3E4-85180B7A974D}"/>
              </a:ext>
            </a:extLst>
          </p:cNvPr>
          <p:cNvSpPr>
            <a:spLocks noChangeArrowheads="1"/>
          </p:cNvSpPr>
          <p:nvPr/>
        </p:nvSpPr>
        <p:spPr bwMode="auto">
          <a:xfrm>
            <a:off x="3664540" y="245417"/>
            <a:ext cx="18149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0" fontAlgn="base" hangingPunct="0">
              <a:spcBef>
                <a:spcPct val="0"/>
              </a:spcBef>
              <a:spcAft>
                <a:spcPct val="0"/>
              </a:spcAft>
            </a:pPr>
            <a:r>
              <a:rPr lang="zh-CN" altLang="en-US" sz="2400" dirty="0">
                <a:solidFill>
                  <a:srgbClr val="FFFFFF"/>
                </a:solidFill>
                <a:latin typeface="微软雅黑" panose="020B0503020204020204" pitchFamily="34" charset="-122"/>
                <a:ea typeface="微软雅黑" panose="020B0503020204020204" pitchFamily="34" charset="-122"/>
              </a:rPr>
              <a:t>第一讲 引言</a:t>
            </a:r>
            <a:endParaRPr lang="zh-CN" altLang="en-US" sz="2400" dirty="0">
              <a:solidFill>
                <a:srgbClr val="000000"/>
              </a:solidFill>
              <a:latin typeface="微软雅黑" panose="020B0503020204020204" pitchFamily="34" charset="-122"/>
              <a:ea typeface="微软雅黑" panose="020B0503020204020204" pitchFamily="34" charset="-122"/>
            </a:endParaRPr>
          </a:p>
        </p:txBody>
      </p:sp>
      <p:sp>
        <p:nvSpPr>
          <p:cNvPr id="9" name="Rectangle 3">
            <a:extLst>
              <a:ext uri="{FF2B5EF4-FFF2-40B4-BE49-F238E27FC236}">
                <a16:creationId xmlns:a16="http://schemas.microsoft.com/office/drawing/2014/main" id="{A4CBB8B1-AB5A-4EC0-ABA6-C36531B9CE70}"/>
              </a:ext>
            </a:extLst>
          </p:cNvPr>
          <p:cNvSpPr txBox="1">
            <a:spLocks noChangeArrowheads="1"/>
          </p:cNvSpPr>
          <p:nvPr/>
        </p:nvSpPr>
        <p:spPr bwMode="auto">
          <a:xfrm>
            <a:off x="457200" y="1379538"/>
            <a:ext cx="8229600" cy="3849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zh-CN" altLang="en-US" sz="3200" b="0" i="0" u="none" strike="noStrike" kern="1200" cap="none" spc="0" normalizeH="0" baseline="0" noProof="0" dirty="0">
                <a:ln>
                  <a:noFill/>
                </a:ln>
                <a:solidFill>
                  <a:srgbClr val="000000"/>
                </a:solidFill>
                <a:effectLst/>
                <a:uLnTx/>
                <a:uFillTx/>
                <a:latin typeface="Arial"/>
                <a:ea typeface="微软雅黑"/>
                <a:cs typeface="+mn-cs"/>
              </a:rPr>
              <a:t>本讲学习目标</a:t>
            </a:r>
          </a:p>
          <a:p>
            <a:pPr marL="742950" marR="0" lvl="1" indent="-285750" algn="l" defTabSz="914400" rtl="0" eaLnBrk="0" fontAlgn="base" latinLnBrk="0" hangingPunct="0">
              <a:lnSpc>
                <a:spcPct val="100000"/>
              </a:lnSpc>
              <a:spcBef>
                <a:spcPct val="20000"/>
              </a:spcBef>
              <a:spcAft>
                <a:spcPct val="0"/>
              </a:spcAft>
              <a:buClrTx/>
              <a:buSzTx/>
              <a:buFont typeface="Wingdings" panose="05000000000000000000" pitchFamily="2" charset="2"/>
              <a:buChar char="ü"/>
              <a:tabLst/>
              <a:defRPr/>
            </a:pPr>
            <a:endParaRPr kumimoji="0" lang="en-US" altLang="zh-CN" sz="2000" b="0" i="0" u="none" strike="noStrike" kern="1200" cap="none" spc="0" normalizeH="0" baseline="0" noProof="0" dirty="0">
              <a:ln>
                <a:noFill/>
              </a:ln>
              <a:solidFill>
                <a:srgbClr val="000000"/>
              </a:solidFill>
              <a:effectLst/>
              <a:uLnTx/>
              <a:uFillTx/>
              <a:latin typeface="Arial"/>
              <a:ea typeface="微软雅黑"/>
              <a:cs typeface="+mn-cs"/>
            </a:endParaRPr>
          </a:p>
          <a:p>
            <a:pPr marL="742950" marR="0" lvl="1" indent="-285750" algn="l" defTabSz="914400" rtl="0" eaLnBrk="0" fontAlgn="base" latinLnBrk="0" hangingPunct="0">
              <a:lnSpc>
                <a:spcPct val="100000"/>
              </a:lnSpc>
              <a:spcBef>
                <a:spcPct val="20000"/>
              </a:spcBef>
              <a:spcAft>
                <a:spcPct val="0"/>
              </a:spcAft>
              <a:buClrTx/>
              <a:buSzTx/>
              <a:buFont typeface="Wingdings" panose="05000000000000000000" pitchFamily="2" charset="2"/>
              <a:buChar char="ü"/>
              <a:tabLst/>
              <a:defRPr/>
            </a:pPr>
            <a:r>
              <a:rPr kumimoji="0" lang="zh-CN" altLang="en-US" sz="2400" b="0" i="0" u="none" strike="noStrike" kern="1200" cap="none" spc="0" normalizeH="0" baseline="0" noProof="0" dirty="0">
                <a:ln>
                  <a:noFill/>
                </a:ln>
                <a:solidFill>
                  <a:srgbClr val="000000"/>
                </a:solidFill>
                <a:effectLst/>
                <a:uLnTx/>
                <a:uFillTx/>
                <a:latin typeface="Arial"/>
                <a:ea typeface="微软雅黑"/>
                <a:cs typeface="+mn-cs"/>
              </a:rPr>
              <a:t>明确模式识别与机器学习的含义，感受它与人类智慧的联系</a:t>
            </a:r>
            <a:endParaRPr kumimoji="0" lang="en-US" altLang="zh-CN" sz="2400" b="0" i="0" u="none" strike="noStrike" kern="1200" cap="none" spc="0" normalizeH="0" baseline="0" noProof="0" dirty="0">
              <a:ln>
                <a:noFill/>
              </a:ln>
              <a:solidFill>
                <a:srgbClr val="000000"/>
              </a:solidFill>
              <a:effectLst/>
              <a:uLnTx/>
              <a:uFillTx/>
              <a:latin typeface="Arial"/>
              <a:ea typeface="微软雅黑"/>
              <a:cs typeface="+mn-cs"/>
            </a:endParaRPr>
          </a:p>
          <a:p>
            <a:pPr marL="742950" marR="0" lvl="1" indent="-285750" algn="l" defTabSz="914400" rtl="0" eaLnBrk="0" fontAlgn="base" latinLnBrk="0" hangingPunct="0">
              <a:lnSpc>
                <a:spcPct val="100000"/>
              </a:lnSpc>
              <a:spcBef>
                <a:spcPct val="20000"/>
              </a:spcBef>
              <a:spcAft>
                <a:spcPct val="0"/>
              </a:spcAft>
              <a:buClrTx/>
              <a:buSzTx/>
              <a:buFont typeface="Wingdings" panose="05000000000000000000" pitchFamily="2" charset="2"/>
              <a:buChar char="ü"/>
              <a:tabLst/>
              <a:defRPr/>
            </a:pPr>
            <a:r>
              <a:rPr kumimoji="0" lang="zh-CN" altLang="zh-CN" sz="2400" b="0" i="0" u="none" strike="noStrike" kern="1200" cap="none" spc="0" normalizeH="0" baseline="0" noProof="0" dirty="0">
                <a:ln>
                  <a:noFill/>
                </a:ln>
                <a:solidFill>
                  <a:srgbClr val="000000"/>
                </a:solidFill>
                <a:effectLst/>
                <a:uLnTx/>
                <a:uFillTx/>
                <a:latin typeface="Arial"/>
                <a:ea typeface="微软雅黑"/>
                <a:cs typeface="+mn-cs"/>
              </a:rPr>
              <a:t>理解</a:t>
            </a:r>
            <a:r>
              <a:rPr kumimoji="0" lang="zh-CN" altLang="en-US" sz="2400" b="0" i="0" u="none" strike="noStrike" kern="1200" cap="none" spc="0" normalizeH="0" baseline="0" noProof="0" dirty="0">
                <a:ln>
                  <a:noFill/>
                </a:ln>
                <a:solidFill>
                  <a:srgbClr val="000000"/>
                </a:solidFill>
                <a:effectLst/>
                <a:uLnTx/>
                <a:uFillTx/>
                <a:latin typeface="Arial"/>
                <a:ea typeface="微软雅黑"/>
                <a:cs typeface="+mn-cs"/>
              </a:rPr>
              <a:t>四</a:t>
            </a:r>
            <a:r>
              <a:rPr kumimoji="0" lang="zh-CN" altLang="zh-CN" sz="2400" b="0" i="0" u="none" strike="noStrike" kern="1200" cap="none" spc="0" normalizeH="0" baseline="0" noProof="0" dirty="0">
                <a:ln>
                  <a:noFill/>
                </a:ln>
                <a:solidFill>
                  <a:srgbClr val="000000"/>
                </a:solidFill>
                <a:effectLst/>
                <a:uLnTx/>
                <a:uFillTx/>
                <a:latin typeface="Arial"/>
                <a:ea typeface="微软雅黑"/>
                <a:cs typeface="+mn-cs"/>
              </a:rPr>
              <a:t>类典型机器学习系统的计算流程</a:t>
            </a:r>
            <a:endParaRPr kumimoji="0" lang="en-US" altLang="zh-CN" sz="2400" b="0" i="0" u="none" strike="noStrike" kern="1200" cap="none" spc="0" normalizeH="0" baseline="0" noProof="0" dirty="0">
              <a:ln>
                <a:noFill/>
              </a:ln>
              <a:solidFill>
                <a:srgbClr val="000000"/>
              </a:solidFill>
              <a:effectLst/>
              <a:uLnTx/>
              <a:uFillTx/>
              <a:latin typeface="Arial"/>
              <a:ea typeface="微软雅黑"/>
              <a:cs typeface="+mn-cs"/>
            </a:endParaRPr>
          </a:p>
          <a:p>
            <a:pPr marL="742950" marR="0" lvl="1" indent="-285750" algn="l" defTabSz="914400" rtl="0" eaLnBrk="0" fontAlgn="base" latinLnBrk="0" hangingPunct="0">
              <a:lnSpc>
                <a:spcPct val="100000"/>
              </a:lnSpc>
              <a:spcBef>
                <a:spcPct val="20000"/>
              </a:spcBef>
              <a:spcAft>
                <a:spcPct val="0"/>
              </a:spcAft>
              <a:buClrTx/>
              <a:buSzTx/>
              <a:buFont typeface="Wingdings" panose="05000000000000000000" pitchFamily="2" charset="2"/>
              <a:buChar char="ü"/>
              <a:tabLst/>
              <a:defRPr/>
            </a:pPr>
            <a:r>
              <a:rPr kumimoji="0" lang="zh-CN" altLang="zh-CN" sz="2400" b="0" i="0" u="none" strike="noStrike" kern="1200" cap="none" spc="0" normalizeH="0" baseline="0" noProof="0" dirty="0">
                <a:ln>
                  <a:noFill/>
                </a:ln>
                <a:solidFill>
                  <a:srgbClr val="000000"/>
                </a:solidFill>
                <a:effectLst/>
                <a:uLnTx/>
                <a:uFillTx/>
                <a:latin typeface="Arial"/>
                <a:ea typeface="微软雅黑"/>
                <a:cs typeface="+mn-cs"/>
              </a:rPr>
              <a:t>了解部分前沿研究方向，体会模式识别与机器学习领域的魅力</a:t>
            </a:r>
            <a:endParaRPr kumimoji="0" lang="en-US" altLang="zh-CN" sz="2400" b="0" i="0" u="none" strike="noStrike" kern="1200" cap="none" spc="0" normalizeH="0" baseline="0" noProof="0" dirty="0">
              <a:ln>
                <a:noFill/>
              </a:ln>
              <a:solidFill>
                <a:srgbClr val="000000"/>
              </a:solidFill>
              <a:effectLst/>
              <a:uLnTx/>
              <a:uFillTx/>
              <a:latin typeface="Arial"/>
              <a:ea typeface="微软雅黑"/>
              <a:cs typeface="+mn-cs"/>
            </a:endParaRPr>
          </a:p>
          <a:p>
            <a:pPr marL="742950" marR="0" lvl="1" indent="-285750" algn="l" defTabSz="914400" rtl="0" eaLnBrk="0" fontAlgn="base" latinLnBrk="0" hangingPunct="0">
              <a:lnSpc>
                <a:spcPct val="100000"/>
              </a:lnSpc>
              <a:spcBef>
                <a:spcPct val="20000"/>
              </a:spcBef>
              <a:spcAft>
                <a:spcPct val="0"/>
              </a:spcAft>
              <a:buClrTx/>
              <a:buSzTx/>
              <a:buFont typeface="Wingdings" panose="05000000000000000000" pitchFamily="2" charset="2"/>
              <a:buChar char="ü"/>
              <a:tabLst/>
              <a:defRPr/>
            </a:pPr>
            <a:r>
              <a:rPr kumimoji="0" lang="zh-CN" altLang="zh-CN" sz="2400" b="0" i="0" u="none" strike="noStrike" kern="1200" cap="none" spc="0" normalizeH="0" baseline="0" noProof="0" dirty="0">
                <a:ln>
                  <a:noFill/>
                </a:ln>
                <a:solidFill>
                  <a:srgbClr val="000000"/>
                </a:solidFill>
                <a:effectLst/>
                <a:uLnTx/>
                <a:uFillTx/>
                <a:latin typeface="Arial"/>
                <a:ea typeface="微软雅黑"/>
                <a:cs typeface="+mn-cs"/>
              </a:rPr>
              <a:t>了解全书知识体系的构成思路</a:t>
            </a:r>
            <a:endParaRPr kumimoji="0" lang="en-US" altLang="zh-CN" sz="2400" b="0" i="0" u="none" strike="noStrike" kern="1200" cap="none" spc="0" normalizeH="0" baseline="0" noProof="0" dirty="0">
              <a:ln>
                <a:noFill/>
              </a:ln>
              <a:solidFill>
                <a:srgbClr val="000000"/>
              </a:solidFill>
              <a:effectLst/>
              <a:uLnTx/>
              <a:uFillTx/>
              <a:latin typeface="Arial"/>
              <a:ea typeface="微软雅黑"/>
              <a:cs typeface="+mn-cs"/>
            </a:endParaRPr>
          </a:p>
        </p:txBody>
      </p:sp>
    </p:spTree>
    <p:extLst>
      <p:ext uri="{BB962C8B-B14F-4D97-AF65-F5344CB8AC3E}">
        <p14:creationId xmlns:p14="http://schemas.microsoft.com/office/powerpoint/2010/main" val="19391331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2BA5A965-C1F9-494A-BE0B-92C5DFB9DA2F}"/>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F30353B9-2E2B-4A31-982D-EEBBD22D96C2}"/>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第一讲 引言</a:t>
            </a:r>
          </a:p>
        </p:txBody>
      </p:sp>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7534275" y="115888"/>
            <a:ext cx="1430337"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课程安排</a:t>
            </a:r>
          </a:p>
        </p:txBody>
      </p:sp>
      <p:sp>
        <p:nvSpPr>
          <p:cNvPr id="9" name="矩形 8">
            <a:extLst>
              <a:ext uri="{FF2B5EF4-FFF2-40B4-BE49-F238E27FC236}">
                <a16:creationId xmlns:a16="http://schemas.microsoft.com/office/drawing/2014/main" id="{0C9B0799-3B2F-42D2-AF0C-AFF94404F7BE}"/>
              </a:ext>
            </a:extLst>
          </p:cNvPr>
          <p:cNvSpPr>
            <a:spLocks noChangeArrowheads="1"/>
          </p:cNvSpPr>
          <p:nvPr/>
        </p:nvSpPr>
        <p:spPr bwMode="auto">
          <a:xfrm>
            <a:off x="827088" y="1052513"/>
            <a:ext cx="7777162"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微软雅黑" panose="020B0503020204020204" pitchFamily="34" charset="-122"/>
              </a:defRPr>
            </a:lvl1pPr>
            <a:lvl2pPr>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defTabSz="914400" eaLnBrk="0" fontAlgn="base" hangingPunct="0">
              <a:spcBef>
                <a:spcPct val="0"/>
              </a:spcBef>
              <a:spcAft>
                <a:spcPct val="0"/>
              </a:spcAft>
            </a:pP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第</a:t>
            </a:r>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5-8</a:t>
            </a: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讲</a:t>
            </a:r>
            <a:endPar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lvl="1" defTabSz="914400" eaLnBrk="0" fontAlgn="base" hangingPunct="0">
              <a:spcBef>
                <a:spcPct val="0"/>
              </a:spcBef>
              <a:spcAft>
                <a:spcPct val="0"/>
              </a:spcAft>
              <a:buFontTx/>
              <a:buNone/>
            </a:pPr>
            <a:r>
              <a:rPr lang="zh-CN" altLang="zh-CN" sz="1800" dirty="0">
                <a:solidFill>
                  <a:srgbClr val="000000"/>
                </a:solidFill>
                <a:ea typeface="宋体" panose="02010600030101010101" pitchFamily="2" charset="-122"/>
                <a:cs typeface="Times New Roman" panose="02020603050405020304" pitchFamily="18" charset="0"/>
              </a:rPr>
              <a:t>围绕监督学习、非监督学习、回归、分类、降维这些应用场景分别介绍了</a:t>
            </a:r>
            <a:r>
              <a:rPr lang="zh-CN" altLang="zh-CN" sz="1800" b="1" dirty="0">
                <a:solidFill>
                  <a:srgbClr val="000000"/>
                </a:solidFill>
                <a:ea typeface="宋体" panose="02010600030101010101" pitchFamily="2" charset="-122"/>
                <a:cs typeface="Times New Roman" panose="02020603050405020304" pitchFamily="18" charset="0"/>
              </a:rPr>
              <a:t>支持向量机</a:t>
            </a:r>
            <a:r>
              <a:rPr lang="zh-CN" altLang="zh-CN" sz="1800" dirty="0">
                <a:solidFill>
                  <a:srgbClr val="000000"/>
                </a:solidFill>
                <a:ea typeface="宋体" panose="02010600030101010101" pitchFamily="2" charset="-122"/>
                <a:cs typeface="Times New Roman" panose="02020603050405020304" pitchFamily="18" charset="0"/>
              </a:rPr>
              <a:t>、</a:t>
            </a:r>
            <a:r>
              <a:rPr lang="zh-CN" altLang="zh-CN" sz="1800" b="1" dirty="0">
                <a:solidFill>
                  <a:srgbClr val="000000"/>
                </a:solidFill>
                <a:ea typeface="宋体" panose="02010600030101010101" pitchFamily="2" charset="-122"/>
                <a:cs typeface="Times New Roman" panose="02020603050405020304" pitchFamily="18" charset="0"/>
              </a:rPr>
              <a:t>人工神经网络与深度学习</a:t>
            </a:r>
            <a:r>
              <a:rPr lang="zh-CN" altLang="zh-CN" sz="1800" dirty="0">
                <a:solidFill>
                  <a:srgbClr val="000000"/>
                </a:solidFill>
                <a:ea typeface="宋体" panose="02010600030101010101" pitchFamily="2" charset="-122"/>
                <a:cs typeface="Times New Roman" panose="02020603050405020304" pitchFamily="18" charset="0"/>
              </a:rPr>
              <a:t>、</a:t>
            </a:r>
            <a:r>
              <a:rPr lang="zh-CN" altLang="zh-CN" sz="1800" b="1" dirty="0">
                <a:solidFill>
                  <a:srgbClr val="000000"/>
                </a:solidFill>
                <a:ea typeface="宋体" panose="02010600030101010101" pitchFamily="2" charset="-122"/>
                <a:cs typeface="Times New Roman" panose="02020603050405020304" pitchFamily="18" charset="0"/>
              </a:rPr>
              <a:t>聚类</a:t>
            </a:r>
            <a:r>
              <a:rPr lang="zh-CN" altLang="zh-CN" sz="1800" dirty="0">
                <a:solidFill>
                  <a:srgbClr val="000000"/>
                </a:solidFill>
                <a:ea typeface="宋体" panose="02010600030101010101" pitchFamily="2" charset="-122"/>
                <a:cs typeface="Times New Roman" panose="02020603050405020304" pitchFamily="18" charset="0"/>
              </a:rPr>
              <a:t>、</a:t>
            </a:r>
            <a:r>
              <a:rPr lang="zh-CN" altLang="zh-CN" sz="1800" b="1" dirty="0">
                <a:solidFill>
                  <a:srgbClr val="000000"/>
                </a:solidFill>
                <a:ea typeface="宋体" panose="02010600030101010101" pitchFamily="2" charset="-122"/>
                <a:cs typeface="Times New Roman" panose="02020603050405020304" pitchFamily="18" charset="0"/>
              </a:rPr>
              <a:t>主成分分析与相关的谱方法</a:t>
            </a:r>
            <a:r>
              <a:rPr lang="zh-CN" altLang="zh-CN" sz="1800" dirty="0">
                <a:solidFill>
                  <a:srgbClr val="000000"/>
                </a:solidFill>
                <a:ea typeface="宋体" panose="02010600030101010101" pitchFamily="2" charset="-122"/>
                <a:cs typeface="Times New Roman" panose="02020603050405020304" pitchFamily="18" charset="0"/>
              </a:rPr>
              <a:t>等当前的主流方法。其中既包括运用了贝叶斯学习理念的概率模型，也包括思想直观、易于理解的非概率模型，对它们之间的联系我们也适时地进行了介绍。</a:t>
            </a:r>
            <a:endParaRPr lang="en-US" altLang="zh-CN" sz="1800" dirty="0">
              <a:solidFill>
                <a:srgbClr val="000000"/>
              </a:solidFill>
              <a:ea typeface="宋体" panose="02010600030101010101" pitchFamily="2" charset="-122"/>
              <a:cs typeface="Times New Roman" panose="02020603050405020304" pitchFamily="18" charset="0"/>
            </a:endParaRPr>
          </a:p>
          <a:p>
            <a:pPr lvl="1" defTabSz="914400" eaLnBrk="0" fontAlgn="base" hangingPunct="0">
              <a:spcBef>
                <a:spcPct val="0"/>
              </a:spcBef>
              <a:spcAft>
                <a:spcPct val="0"/>
              </a:spcAft>
              <a:buFontTx/>
              <a:buNone/>
            </a:pPr>
            <a:endPar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defTabSz="914400" eaLnBrk="0" fontAlgn="base" hangingPunct="0">
              <a:spcBef>
                <a:spcPct val="0"/>
              </a:spcBef>
              <a:spcAft>
                <a:spcPct val="0"/>
              </a:spcAft>
            </a:pP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第</a:t>
            </a:r>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9</a:t>
            </a:r>
            <a:r>
              <a:rPr lang="zh-CN" altLang="en-US"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讲</a:t>
            </a:r>
            <a:endPar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lvl="1" defTabSz="914400" eaLnBrk="0" fontAlgn="base" hangingPunct="0">
              <a:spcBef>
                <a:spcPct val="0"/>
              </a:spcBef>
              <a:spcAft>
                <a:spcPct val="0"/>
              </a:spcAft>
              <a:buFontTx/>
              <a:buNone/>
            </a:pPr>
            <a:r>
              <a:rPr lang="zh-CN" altLang="zh-CN" sz="1800" b="1" dirty="0">
                <a:solidFill>
                  <a:srgbClr val="000000"/>
                </a:solidFill>
                <a:ea typeface="宋体" panose="02010600030101010101" pitchFamily="2" charset="-122"/>
              </a:rPr>
              <a:t>强化学习</a:t>
            </a:r>
            <a:r>
              <a:rPr lang="zh-CN" altLang="zh-CN" sz="1800" dirty="0">
                <a:solidFill>
                  <a:srgbClr val="000000"/>
                </a:solidFill>
                <a:ea typeface="宋体" panose="02010600030101010101" pitchFamily="2" charset="-122"/>
              </a:rPr>
              <a:t>是机器学习中的一个重要分支，它的应用场景和学习方法与之前章节介绍的内容有很大不同，但是可以用到前面介绍的深度学习、蒙特卡洛等方法。</a:t>
            </a:r>
            <a:endParaRPr lang="zh-CN" altLang="en-US" sz="1800" dirty="0">
              <a:solidFill>
                <a:srgbClr val="000000"/>
              </a:solidFill>
              <a:ea typeface="宋体" panose="02010600030101010101" pitchFamily="2" charset="-122"/>
            </a:endParaRPr>
          </a:p>
          <a:p>
            <a:pPr lvl="1" defTabSz="914400" eaLnBrk="0" fontAlgn="base" hangingPunct="0">
              <a:spcBef>
                <a:spcPct val="0"/>
              </a:spcBef>
              <a:spcAft>
                <a:spcPct val="0"/>
              </a:spcAft>
              <a:buFontTx/>
              <a:buNone/>
            </a:pPr>
            <a:endParaRPr lang="en-US" altLang="zh-CN" sz="1800" dirty="0">
              <a:solidFill>
                <a:srgbClr val="000000"/>
              </a:solidFill>
              <a:ea typeface="宋体" panose="02010600030101010101" pitchFamily="2" charset="-122"/>
            </a:endParaRPr>
          </a:p>
        </p:txBody>
      </p:sp>
    </p:spTree>
    <p:extLst>
      <p:ext uri="{BB962C8B-B14F-4D97-AF65-F5344CB8AC3E}">
        <p14:creationId xmlns:p14="http://schemas.microsoft.com/office/powerpoint/2010/main" val="5495051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AF58DA16-1D62-408D-952F-6F18A2F3258E}"/>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0" name="矩形 9">
            <a:extLst>
              <a:ext uri="{FF2B5EF4-FFF2-40B4-BE49-F238E27FC236}">
                <a16:creationId xmlns:a16="http://schemas.microsoft.com/office/drawing/2014/main" id="{237891B5-979C-4D27-9927-DAC8EFBB6177}"/>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第一讲 引言</a:t>
            </a:r>
          </a:p>
        </p:txBody>
      </p:sp>
      <p:sp>
        <p:nvSpPr>
          <p:cNvPr id="9" name="标题 1">
            <a:extLst>
              <a:ext uri="{FF2B5EF4-FFF2-40B4-BE49-F238E27FC236}">
                <a16:creationId xmlns:a16="http://schemas.microsoft.com/office/drawing/2014/main" id="{CBD6A7C6-AC5E-4D7B-8D05-24A791D7B4C2}"/>
              </a:ext>
            </a:extLst>
          </p:cNvPr>
          <p:cNvSpPr txBox="1">
            <a:spLocks noChangeArrowheads="1"/>
          </p:cNvSpPr>
          <p:nvPr/>
        </p:nvSpPr>
        <p:spPr bwMode="auto">
          <a:xfrm>
            <a:off x="6948488" y="115888"/>
            <a:ext cx="2016125"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a:solidFill>
                  <a:schemeClr val="bg1"/>
                </a:solidFill>
              </a:rPr>
              <a:t>参考文献</a:t>
            </a:r>
          </a:p>
        </p:txBody>
      </p:sp>
      <p:sp>
        <p:nvSpPr>
          <p:cNvPr id="12" name="内容占位符 2">
            <a:extLst>
              <a:ext uri="{FF2B5EF4-FFF2-40B4-BE49-F238E27FC236}">
                <a16:creationId xmlns:a16="http://schemas.microsoft.com/office/drawing/2014/main" id="{A5314077-130E-4975-B8F4-3194A37D8DC4}"/>
              </a:ext>
            </a:extLst>
          </p:cNvPr>
          <p:cNvSpPr txBox="1">
            <a:spLocks noChangeArrowheads="1"/>
          </p:cNvSpPr>
          <p:nvPr/>
        </p:nvSpPr>
        <p:spPr>
          <a:xfrm>
            <a:off x="457200" y="1052513"/>
            <a:ext cx="8229600" cy="52562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AutoNum type="arabicPeriod"/>
            </a:pPr>
            <a:r>
              <a:rPr lang="zh-CN" altLang="zh-CN" sz="1800">
                <a:latin typeface="Times New Roman" panose="02020603050405020304" pitchFamily="18" charset="0"/>
                <a:ea typeface="宋体" panose="02010600030101010101" pitchFamily="2" charset="-122"/>
              </a:rPr>
              <a:t>上海市中小学</a:t>
            </a:r>
            <a:r>
              <a:rPr lang="en-US" altLang="zh-CN" sz="1800">
                <a:latin typeface="Times New Roman" panose="02020603050405020304" pitchFamily="18" charset="0"/>
                <a:ea typeface="宋体" panose="02010600030101010101" pitchFamily="2" charset="-122"/>
              </a:rPr>
              <a:t>(</a:t>
            </a:r>
            <a:r>
              <a:rPr lang="zh-CN" altLang="zh-CN" sz="1800">
                <a:latin typeface="Times New Roman" panose="02020603050405020304" pitchFamily="18" charset="0"/>
                <a:ea typeface="宋体" panose="02010600030101010101" pitchFamily="2" charset="-122"/>
              </a:rPr>
              <a:t>幼儿园</a:t>
            </a:r>
            <a:r>
              <a:rPr lang="en-US" altLang="zh-CN" sz="1800">
                <a:latin typeface="Times New Roman" panose="02020603050405020304" pitchFamily="18" charset="0"/>
                <a:ea typeface="宋体" panose="02010600030101010101" pitchFamily="2" charset="-122"/>
              </a:rPr>
              <a:t>)</a:t>
            </a:r>
            <a:r>
              <a:rPr lang="zh-CN" altLang="zh-CN" sz="1800">
                <a:latin typeface="Times New Roman" panose="02020603050405020304" pitchFamily="18" charset="0"/>
                <a:ea typeface="宋体" panose="02010600030101010101" pitchFamily="2" charset="-122"/>
              </a:rPr>
              <a:t>课程改革委员会</a:t>
            </a:r>
            <a:r>
              <a:rPr lang="en-US" altLang="zh-CN" sz="1800">
                <a:latin typeface="Times New Roman" panose="02020603050405020304" pitchFamily="18" charset="0"/>
                <a:ea typeface="宋体" panose="02010600030101010101" pitchFamily="2" charset="-122"/>
              </a:rPr>
              <a:t>. </a:t>
            </a:r>
            <a:r>
              <a:rPr lang="zh-CN" altLang="zh-CN" sz="1800">
                <a:latin typeface="Times New Roman" panose="02020603050405020304" pitchFamily="18" charset="0"/>
                <a:ea typeface="宋体" panose="02010600030101010101" pitchFamily="2" charset="-122"/>
              </a:rPr>
              <a:t>九年义务教育课本语文一年级第二学期</a:t>
            </a:r>
            <a:r>
              <a:rPr lang="en-US" altLang="zh-CN" sz="1800">
                <a:latin typeface="Times New Roman" panose="02020603050405020304" pitchFamily="18" charset="0"/>
                <a:ea typeface="宋体" panose="02010600030101010101" pitchFamily="2" charset="-122"/>
              </a:rPr>
              <a:t>[M]. </a:t>
            </a:r>
            <a:r>
              <a:rPr lang="zh-CN" altLang="zh-CN" sz="1800">
                <a:latin typeface="Times New Roman" panose="02020603050405020304" pitchFamily="18" charset="0"/>
                <a:ea typeface="宋体" panose="02010600030101010101" pitchFamily="2" charset="-122"/>
              </a:rPr>
              <a:t>上海：上海教育出版社，</a:t>
            </a:r>
            <a:r>
              <a:rPr lang="en-US" altLang="zh-CN" sz="1800">
                <a:latin typeface="Times New Roman" panose="02020603050405020304" pitchFamily="18" charset="0"/>
                <a:ea typeface="宋体" panose="02010600030101010101" pitchFamily="2" charset="-122"/>
              </a:rPr>
              <a:t>2015.</a:t>
            </a:r>
            <a:endParaRPr lang="zh-CN" altLang="zh-CN" sz="1800">
              <a:latin typeface="Times New Roman" panose="02020603050405020304" pitchFamily="18" charset="0"/>
              <a:ea typeface="宋体" panose="02010600030101010101" pitchFamily="2" charset="-122"/>
            </a:endParaRPr>
          </a:p>
          <a:p>
            <a:pPr>
              <a:buFontTx/>
              <a:buAutoNum type="arabicPeriod"/>
            </a:pPr>
            <a:r>
              <a:rPr lang="en-US" altLang="zh-CN" sz="1800">
                <a:latin typeface="Times New Roman" panose="02020603050405020304" pitchFamily="18" charset="0"/>
                <a:ea typeface="宋体" panose="02010600030101010101" pitchFamily="2" charset="-122"/>
              </a:rPr>
              <a:t>Liu Y, Yin M, Sun S. Multi-view Learning and Deep Learning for Microscopic Neuroblastoma Pathology Image Diagnosis[C]// PRICAI 2018: Trends in Artificial Intelligence. Switzerland: Springer International Publishing, 2018: 545-558.</a:t>
            </a:r>
            <a:endParaRPr lang="zh-CN" altLang="zh-CN" sz="1800">
              <a:latin typeface="Times New Roman" panose="02020603050405020304" pitchFamily="18" charset="0"/>
              <a:ea typeface="宋体" panose="02010600030101010101" pitchFamily="2" charset="-122"/>
            </a:endParaRPr>
          </a:p>
          <a:p>
            <a:pPr>
              <a:buFontTx/>
              <a:buAutoNum type="arabicPeriod"/>
            </a:pPr>
            <a:r>
              <a:rPr lang="en-US" altLang="zh-CN" sz="1800">
                <a:latin typeface="Times New Roman" panose="02020603050405020304" pitchFamily="18" charset="0"/>
                <a:ea typeface="宋体" panose="02010600030101010101" pitchFamily="2" charset="-122"/>
              </a:rPr>
              <a:t>Nascimento J C, Figueiredo M A, Marques J S. Trajectory Classification Using Switched Dynamical Hidden Markov Models[J]. IEEE Transactions on Image Processing, 2009, 19(5): 1338-1348.</a:t>
            </a:r>
            <a:endParaRPr lang="zh-CN" altLang="zh-CN" sz="1800">
              <a:latin typeface="Times New Roman" panose="02020603050405020304" pitchFamily="18" charset="0"/>
              <a:ea typeface="宋体" panose="02010600030101010101" pitchFamily="2" charset="-122"/>
            </a:endParaRPr>
          </a:p>
          <a:p>
            <a:pPr>
              <a:buFontTx/>
              <a:buAutoNum type="arabicPeriod"/>
            </a:pPr>
            <a:r>
              <a:rPr lang="en-US" altLang="zh-CN" sz="1800">
                <a:latin typeface="Times New Roman" panose="02020603050405020304" pitchFamily="18" charset="0"/>
                <a:ea typeface="宋体" panose="02010600030101010101" pitchFamily="2" charset="-122"/>
              </a:rPr>
              <a:t>Lavin A, Ahmad S. Evaluating Real-Time Anomaly Detection Algorithms--The Numenta Anomaly Benchmark[C]//Proceedings of the 14th IEEE International Conference on Machine Learning and Applications. New York: IEEE, 2015: 38-44.</a:t>
            </a:r>
            <a:endParaRPr lang="zh-CN" altLang="zh-CN" sz="1800">
              <a:latin typeface="Times New Roman" panose="02020603050405020304" pitchFamily="18" charset="0"/>
              <a:ea typeface="宋体" panose="02010600030101010101" pitchFamily="2" charset="-122"/>
            </a:endParaRPr>
          </a:p>
          <a:p>
            <a:pPr>
              <a:buFontTx/>
              <a:buAutoNum type="arabicPeriod"/>
            </a:pPr>
            <a:r>
              <a:rPr lang="en-US" altLang="zh-CN" sz="1800">
                <a:latin typeface="Times New Roman" panose="02020603050405020304" pitchFamily="18" charset="0"/>
                <a:ea typeface="宋体" panose="02010600030101010101" pitchFamily="2" charset="-122"/>
              </a:rPr>
              <a:t>Chao G, Sun S. Consensus and Complementarity Based Maximum Entropy Discrimination for Multi-view Classification[J]. Information Sciences, 2016, 367-368(11): 296-310.</a:t>
            </a:r>
            <a:endParaRPr lang="zh-CN" altLang="zh-CN" sz="1800">
              <a:latin typeface="Times New Roman" panose="02020603050405020304" pitchFamily="18" charset="0"/>
              <a:ea typeface="宋体" panose="02010600030101010101" pitchFamily="2" charset="-122"/>
            </a:endParaRPr>
          </a:p>
          <a:p>
            <a:pPr>
              <a:buFontTx/>
              <a:buAutoNum type="arabicPeriod"/>
            </a:pPr>
            <a:r>
              <a:rPr lang="en-US" altLang="zh-CN" sz="1800">
                <a:latin typeface="Times New Roman" panose="02020603050405020304" pitchFamily="18" charset="0"/>
                <a:ea typeface="宋体" panose="02010600030101010101" pitchFamily="2" charset="-122"/>
              </a:rPr>
              <a:t>Goodfellow I, Shlens J, Szegedy C. Explaining and Harnessing Adversarial Examples[C/OL]//Proceedings of the 3rd International Conference on Learning Representations. 2015: 1-11[2020-02-28]. https://arxiv.org/pdf/1412.6572.pdf.</a:t>
            </a:r>
            <a:endParaRPr lang="zh-CN" altLang="zh-CN" sz="18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129381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a:extLst>
              <a:ext uri="{FF2B5EF4-FFF2-40B4-BE49-F238E27FC236}">
                <a16:creationId xmlns:a16="http://schemas.microsoft.com/office/drawing/2014/main" id="{327058D6-4C22-4790-9217-AE8DB6C34FBD}"/>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第一讲 引言</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23" name="标题 1">
            <a:extLst>
              <a:ext uri="{FF2B5EF4-FFF2-40B4-BE49-F238E27FC236}">
                <a16:creationId xmlns:a16="http://schemas.microsoft.com/office/drawing/2014/main" id="{AA2CEEB4-F3CD-41AD-B529-3AFBAD8AAB77}"/>
              </a:ext>
            </a:extLst>
          </p:cNvPr>
          <p:cNvSpPr txBox="1">
            <a:spLocks noChangeArrowheads="1"/>
          </p:cNvSpPr>
          <p:nvPr/>
        </p:nvSpPr>
        <p:spPr bwMode="auto">
          <a:xfrm>
            <a:off x="468313" y="838835"/>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kern="1200">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2pPr>
            <a:lvl3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3pPr>
            <a:lvl4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4pPr>
            <a:lvl5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5pPr>
            <a:lvl6pPr marL="4572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6pPr>
            <a:lvl7pPr marL="9144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7pPr>
            <a:lvl8pPr marL="13716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8pPr>
            <a:lvl9pPr marL="18288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4000" b="1" i="0" u="none" strike="noStrike" kern="1200" cap="none" spc="0" normalizeH="0" baseline="0" noProof="0" dirty="0">
                <a:ln>
                  <a:noFill/>
                </a:ln>
                <a:solidFill>
                  <a:srgbClr val="000000"/>
                </a:solidFill>
                <a:effectLst/>
                <a:uLnTx/>
                <a:uFillTx/>
                <a:latin typeface="Arial"/>
                <a:ea typeface="微软雅黑"/>
                <a:cs typeface="+mj-cs"/>
              </a:rPr>
              <a:t>目录</a:t>
            </a:r>
          </a:p>
        </p:txBody>
      </p:sp>
      <p:sp>
        <p:nvSpPr>
          <p:cNvPr id="26" name="矩形 25">
            <a:extLst>
              <a:ext uri="{FF2B5EF4-FFF2-40B4-BE49-F238E27FC236}">
                <a16:creationId xmlns:a16="http://schemas.microsoft.com/office/drawing/2014/main" id="{802C3CA6-CFB8-460B-8507-CEAA6E1ACF73}"/>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微软雅黑"/>
              <a:ea typeface="微软雅黑"/>
              <a:cs typeface="+mn-cs"/>
            </a:endParaRPr>
          </a:p>
        </p:txBody>
      </p:sp>
      <p:sp>
        <p:nvSpPr>
          <p:cNvPr id="9" name="矩形 10">
            <a:extLst>
              <a:ext uri="{FF2B5EF4-FFF2-40B4-BE49-F238E27FC236}">
                <a16:creationId xmlns:a16="http://schemas.microsoft.com/office/drawing/2014/main" id="{F3257891-2C4C-400A-9A53-B586F6436590}"/>
              </a:ext>
            </a:extLst>
          </p:cNvPr>
          <p:cNvSpPr>
            <a:spLocks noChangeArrowheads="1"/>
          </p:cNvSpPr>
          <p:nvPr/>
        </p:nvSpPr>
        <p:spPr bwMode="auto">
          <a:xfrm>
            <a:off x="3664540" y="245417"/>
            <a:ext cx="18149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0" fontAlgn="base" hangingPunct="0">
              <a:spcBef>
                <a:spcPct val="0"/>
              </a:spcBef>
              <a:spcAft>
                <a:spcPct val="0"/>
              </a:spcAft>
            </a:pPr>
            <a:r>
              <a:rPr lang="zh-CN" altLang="en-US" sz="2400" dirty="0">
                <a:solidFill>
                  <a:srgbClr val="FFFFFF"/>
                </a:solidFill>
                <a:latin typeface="微软雅黑" panose="020B0503020204020204" pitchFamily="34" charset="-122"/>
                <a:ea typeface="微软雅黑" panose="020B0503020204020204" pitchFamily="34" charset="-122"/>
              </a:rPr>
              <a:t>第一讲 引言</a:t>
            </a:r>
            <a:endParaRPr lang="zh-CN" altLang="en-US" sz="2400" dirty="0">
              <a:solidFill>
                <a:srgbClr val="000000"/>
              </a:solidFill>
              <a:latin typeface="微软雅黑" panose="020B0503020204020204" pitchFamily="34" charset="-122"/>
              <a:ea typeface="微软雅黑" panose="020B0503020204020204" pitchFamily="34" charset="-122"/>
            </a:endParaRPr>
          </a:p>
        </p:txBody>
      </p:sp>
      <p:sp>
        <p:nvSpPr>
          <p:cNvPr id="11" name="内容占位符 2">
            <a:extLst>
              <a:ext uri="{FF2B5EF4-FFF2-40B4-BE49-F238E27FC236}">
                <a16:creationId xmlns:a16="http://schemas.microsoft.com/office/drawing/2014/main" id="{7349D7EC-CA45-4271-8245-7196ABBC9B76}"/>
              </a:ext>
            </a:extLst>
          </p:cNvPr>
          <p:cNvSpPr txBox="1">
            <a:spLocks noChangeArrowheads="1"/>
          </p:cNvSpPr>
          <p:nvPr/>
        </p:nvSpPr>
        <p:spPr bwMode="auto">
          <a:xfrm>
            <a:off x="889000" y="2060575"/>
            <a:ext cx="5986463" cy="3849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50000"/>
              </a:lnSpc>
              <a:spcBef>
                <a:spcPct val="20000"/>
              </a:spcBef>
              <a:spcAft>
                <a:spcPct val="0"/>
              </a:spcAft>
              <a:buClrTx/>
              <a:buSzTx/>
              <a:buFontTx/>
              <a:buChar char="•"/>
              <a:tabLst/>
              <a:defRPr/>
            </a:pPr>
            <a:r>
              <a:rPr kumimoji="0" lang="zh-CN" altLang="en-US" sz="3200" b="0" i="0" u="none" strike="noStrike" kern="1200" cap="none" spc="0" normalizeH="0" baseline="0" noProof="0">
                <a:ln>
                  <a:noFill/>
                </a:ln>
                <a:solidFill>
                  <a:srgbClr val="71A3F5"/>
                </a:solidFill>
                <a:effectLst/>
                <a:uLnTx/>
                <a:uFillTx/>
                <a:latin typeface="Arial"/>
                <a:ea typeface="微软雅黑"/>
                <a:cs typeface="+mn-cs"/>
              </a:rPr>
              <a:t>基本概念</a:t>
            </a:r>
            <a:endParaRPr kumimoji="0" lang="en-US" altLang="zh-CN" sz="3200" b="0" i="0" u="none" strike="noStrike" kern="1200" cap="none" spc="0" normalizeH="0" baseline="0" noProof="0">
              <a:ln>
                <a:noFill/>
              </a:ln>
              <a:solidFill>
                <a:srgbClr val="71A3F5"/>
              </a:solidFill>
              <a:effectLst/>
              <a:uLnTx/>
              <a:uFillTx/>
              <a:latin typeface="Arial"/>
              <a:ea typeface="微软雅黑"/>
              <a:cs typeface="+mn-cs"/>
            </a:endParaRPr>
          </a:p>
          <a:p>
            <a:pPr marL="342900" marR="0" lvl="0" indent="-342900" algn="l" defTabSz="914400" rtl="0" eaLnBrk="1" fontAlgn="base" latinLnBrk="0" hangingPunct="1">
              <a:lnSpc>
                <a:spcPct val="150000"/>
              </a:lnSpc>
              <a:spcBef>
                <a:spcPct val="20000"/>
              </a:spcBef>
              <a:spcAft>
                <a:spcPct val="0"/>
              </a:spcAft>
              <a:buClrTx/>
              <a:buSzTx/>
              <a:buFontTx/>
              <a:buChar char="•"/>
              <a:tabLst/>
              <a:defRPr/>
            </a:pPr>
            <a:r>
              <a:rPr kumimoji="0" lang="zh-CN" altLang="en-US" sz="3200" b="0" i="0" u="none" strike="noStrike" kern="1200" cap="none" spc="0" normalizeH="0" baseline="0" noProof="0">
                <a:ln>
                  <a:noFill/>
                </a:ln>
                <a:solidFill>
                  <a:srgbClr val="000000"/>
                </a:solidFill>
                <a:effectLst/>
                <a:uLnTx/>
                <a:uFillTx/>
                <a:latin typeface="Arial"/>
                <a:ea typeface="微软雅黑"/>
                <a:cs typeface="+mn-cs"/>
              </a:rPr>
              <a:t>典型的机器学习系统</a:t>
            </a:r>
            <a:endParaRPr kumimoji="0" lang="en-US" altLang="zh-CN" sz="3200" b="0" i="0" u="none" strike="noStrike" kern="1200" cap="none" spc="0" normalizeH="0" baseline="0" noProof="0">
              <a:ln>
                <a:noFill/>
              </a:ln>
              <a:solidFill>
                <a:srgbClr val="000000"/>
              </a:solidFill>
              <a:effectLst/>
              <a:uLnTx/>
              <a:uFillTx/>
              <a:latin typeface="Arial"/>
              <a:ea typeface="微软雅黑"/>
              <a:cs typeface="+mn-cs"/>
            </a:endParaRPr>
          </a:p>
          <a:p>
            <a:pPr marL="342900" marR="0" lvl="0" indent="-342900" algn="l" defTabSz="914400" rtl="0" eaLnBrk="1" fontAlgn="base" latinLnBrk="0" hangingPunct="1">
              <a:lnSpc>
                <a:spcPct val="150000"/>
              </a:lnSpc>
              <a:spcBef>
                <a:spcPct val="20000"/>
              </a:spcBef>
              <a:spcAft>
                <a:spcPct val="0"/>
              </a:spcAft>
              <a:buClrTx/>
              <a:buSzTx/>
              <a:buFontTx/>
              <a:buChar char="•"/>
              <a:tabLst/>
              <a:defRPr/>
            </a:pPr>
            <a:r>
              <a:rPr kumimoji="0" lang="zh-CN" altLang="en-US" sz="3200" b="0" i="0" u="none" strike="noStrike" kern="1200" cap="none" spc="0" normalizeH="0" baseline="0" noProof="0">
                <a:ln>
                  <a:noFill/>
                </a:ln>
                <a:solidFill>
                  <a:srgbClr val="000000"/>
                </a:solidFill>
                <a:effectLst/>
                <a:uLnTx/>
                <a:uFillTx/>
                <a:latin typeface="Arial"/>
                <a:ea typeface="微软雅黑"/>
                <a:cs typeface="+mn-cs"/>
              </a:rPr>
              <a:t>前沿研究方向举例</a:t>
            </a:r>
            <a:endParaRPr kumimoji="0" lang="en-US" altLang="zh-CN" sz="3200" b="0" i="0" u="none" strike="noStrike" kern="1200" cap="none" spc="0" normalizeH="0" baseline="0" noProof="0">
              <a:ln>
                <a:noFill/>
              </a:ln>
              <a:solidFill>
                <a:srgbClr val="000000"/>
              </a:solidFill>
              <a:effectLst/>
              <a:uLnTx/>
              <a:uFillTx/>
              <a:latin typeface="Arial"/>
              <a:ea typeface="微软雅黑"/>
              <a:cs typeface="+mn-cs"/>
            </a:endParaRPr>
          </a:p>
          <a:p>
            <a:pPr marL="342900" marR="0" lvl="0" indent="-342900" algn="l" defTabSz="914400" rtl="0" eaLnBrk="1" fontAlgn="base" latinLnBrk="0" hangingPunct="1">
              <a:lnSpc>
                <a:spcPct val="150000"/>
              </a:lnSpc>
              <a:spcBef>
                <a:spcPct val="20000"/>
              </a:spcBef>
              <a:spcAft>
                <a:spcPct val="0"/>
              </a:spcAft>
              <a:buClrTx/>
              <a:buSzTx/>
              <a:buFontTx/>
              <a:buChar char="•"/>
              <a:tabLst/>
              <a:defRPr/>
            </a:pPr>
            <a:r>
              <a:rPr kumimoji="0" lang="zh-CN" altLang="en-US" sz="3200" b="0" i="0" u="none" strike="noStrike" kern="1200" cap="none" spc="0" normalizeH="0" baseline="0" noProof="0">
                <a:ln>
                  <a:noFill/>
                </a:ln>
                <a:solidFill>
                  <a:srgbClr val="000000"/>
                </a:solidFill>
                <a:effectLst/>
                <a:uLnTx/>
                <a:uFillTx/>
                <a:latin typeface="Arial"/>
                <a:ea typeface="微软雅黑"/>
                <a:cs typeface="+mn-cs"/>
              </a:rPr>
              <a:t>全书内容安排</a:t>
            </a:r>
            <a:endParaRPr kumimoji="0" lang="zh-CN" altLang="en-US" sz="3200" b="0" i="0" u="none" strike="noStrike" kern="1200" cap="none" spc="0" normalizeH="0" baseline="0" noProof="0" dirty="0">
              <a:ln>
                <a:noFill/>
              </a:ln>
              <a:solidFill>
                <a:srgbClr val="000000"/>
              </a:solidFill>
              <a:effectLst/>
              <a:uLnTx/>
              <a:uFillTx/>
              <a:latin typeface="Arial"/>
              <a:ea typeface="微软雅黑"/>
              <a:cs typeface="+mn-cs"/>
            </a:endParaRPr>
          </a:p>
        </p:txBody>
      </p:sp>
    </p:spTree>
    <p:extLst>
      <p:ext uri="{BB962C8B-B14F-4D97-AF65-F5344CB8AC3E}">
        <p14:creationId xmlns:p14="http://schemas.microsoft.com/office/powerpoint/2010/main" val="70260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2BA5A965-C1F9-494A-BE0B-92C5DFB9DA2F}"/>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F30353B9-2E2B-4A31-982D-EEBBD22D96C2}"/>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第一讲 引言</a:t>
            </a:r>
          </a:p>
        </p:txBody>
      </p:sp>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7546019" y="115888"/>
            <a:ext cx="1418593"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基本概念</a:t>
            </a:r>
          </a:p>
        </p:txBody>
      </p:sp>
      <p:cxnSp>
        <p:nvCxnSpPr>
          <p:cNvPr id="13" name="直接箭头连接符 12">
            <a:extLst>
              <a:ext uri="{FF2B5EF4-FFF2-40B4-BE49-F238E27FC236}">
                <a16:creationId xmlns:a16="http://schemas.microsoft.com/office/drawing/2014/main" id="{1610387C-21CA-4C5A-879A-700D693DBC9F}"/>
              </a:ext>
            </a:extLst>
          </p:cNvPr>
          <p:cNvCxnSpPr>
            <a:cxnSpLocks/>
            <a:stCxn id="15" idx="3"/>
            <a:endCxn id="17" idx="1"/>
          </p:cNvCxnSpPr>
          <p:nvPr/>
        </p:nvCxnSpPr>
        <p:spPr>
          <a:xfrm flipV="1">
            <a:off x="2987675" y="5492750"/>
            <a:ext cx="2779713" cy="7938"/>
          </a:xfrm>
          <a:prstGeom prst="straightConnector1">
            <a:avLst/>
          </a:prstGeom>
          <a:ln w="2222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4" name="内容占位符 2">
            <a:extLst>
              <a:ext uri="{FF2B5EF4-FFF2-40B4-BE49-F238E27FC236}">
                <a16:creationId xmlns:a16="http://schemas.microsoft.com/office/drawing/2014/main" id="{4109D2C5-3B9C-4189-A8D2-C42DB187D60B}"/>
              </a:ext>
            </a:extLst>
          </p:cNvPr>
          <p:cNvSpPr>
            <a:spLocks noGrp="1" noRot="1" noChangeAspect="1" noMove="1" noResize="1" noEditPoints="1" noAdjustHandles="1" noChangeArrowheads="1" noChangeShapeType="1" noTextEdit="1"/>
          </p:cNvSpPr>
          <p:nvPr>
            <p:ph idx="1"/>
          </p:nvPr>
        </p:nvSpPr>
        <p:spPr>
          <a:xfrm>
            <a:off x="457200" y="1124745"/>
            <a:ext cx="8229600" cy="3528392"/>
          </a:xfrm>
          <a:blipFill>
            <a:blip r:embed="rId2"/>
            <a:stretch>
              <a:fillRect l="-963" t="-1384" r="-74"/>
            </a:stretch>
          </a:blipFill>
          <a:extLst/>
        </p:spPr>
        <p:txBody>
          <a:bodyPr/>
          <a:lstStyle/>
          <a:p>
            <a:pPr>
              <a:defRPr/>
            </a:pPr>
            <a:r>
              <a:rPr lang="zh-CN" altLang="en-US" dirty="0">
                <a:noFill/>
              </a:rPr>
              <a:t> </a:t>
            </a:r>
          </a:p>
        </p:txBody>
      </p:sp>
      <p:pic>
        <p:nvPicPr>
          <p:cNvPr id="15" name="Picture 6" descr="青岛农业大学第九届ACM竞赛-大学生竞赛-赛氪">
            <a:extLst>
              <a:ext uri="{FF2B5EF4-FFF2-40B4-BE49-F238E27FC236}">
                <a16:creationId xmlns:a16="http://schemas.microsoft.com/office/drawing/2014/main" id="{80863C60-A64F-4335-847C-E2AC7C2E46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42471" r="65149"/>
          <a:stretch>
            <a:fillRect/>
          </a:stretch>
        </p:blipFill>
        <p:spPr bwMode="auto">
          <a:xfrm>
            <a:off x="2051050" y="5013325"/>
            <a:ext cx="936625" cy="97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图片 6">
            <a:extLst>
              <a:ext uri="{FF2B5EF4-FFF2-40B4-BE49-F238E27FC236}">
                <a16:creationId xmlns:a16="http://schemas.microsoft.com/office/drawing/2014/main" id="{5AA0EAD3-EB60-4527-A5B9-CFCCE32741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08425" y="5018088"/>
            <a:ext cx="936625" cy="93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6" descr="青岛农业大学第九届ACM竞赛-大学生竞赛-赛氪">
            <a:extLst>
              <a:ext uri="{FF2B5EF4-FFF2-40B4-BE49-F238E27FC236}">
                <a16:creationId xmlns:a16="http://schemas.microsoft.com/office/drawing/2014/main" id="{AB3470C7-9998-430C-9401-B6B6858FA2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3752" t="14023" r="31396" b="15057"/>
          <a:stretch>
            <a:fillRect/>
          </a:stretch>
        </p:blipFill>
        <p:spPr bwMode="auto">
          <a:xfrm>
            <a:off x="5767388" y="4891088"/>
            <a:ext cx="935037" cy="120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72703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2BA5A965-C1F9-494A-BE0B-92C5DFB9DA2F}"/>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F30353B9-2E2B-4A31-982D-EEBBD22D96C2}"/>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第一讲 引言</a:t>
            </a:r>
          </a:p>
        </p:txBody>
      </p:sp>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7546019" y="115888"/>
            <a:ext cx="1418593"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基本概念</a:t>
            </a:r>
          </a:p>
        </p:txBody>
      </p:sp>
      <p:sp>
        <p:nvSpPr>
          <p:cNvPr id="18" name="内容占位符 2">
            <a:extLst>
              <a:ext uri="{FF2B5EF4-FFF2-40B4-BE49-F238E27FC236}">
                <a16:creationId xmlns:a16="http://schemas.microsoft.com/office/drawing/2014/main" id="{1E26F332-3946-47C1-BE9C-F18B6BA11140}"/>
              </a:ext>
            </a:extLst>
          </p:cNvPr>
          <p:cNvSpPr txBox="1">
            <a:spLocks/>
          </p:cNvSpPr>
          <p:nvPr/>
        </p:nvSpPr>
        <p:spPr bwMode="auto">
          <a:xfrm>
            <a:off x="457200" y="1125538"/>
            <a:ext cx="8229600" cy="500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zh-CN" altLang="en-US" sz="3200" b="0" i="0" u="none" strike="noStrike" kern="1200" cap="none" spc="0" normalizeH="0" baseline="0" noProof="0" dirty="0">
                <a:ln>
                  <a:noFill/>
                </a:ln>
                <a:solidFill>
                  <a:srgbClr val="000000"/>
                </a:solidFill>
                <a:effectLst/>
                <a:uLnTx/>
                <a:uFillTx/>
                <a:latin typeface="Arial"/>
                <a:ea typeface="微软雅黑"/>
                <a:cs typeface="+mn-cs"/>
              </a:rPr>
              <a:t>投票选举</a:t>
            </a:r>
            <a:endParaRPr kumimoji="0" lang="en-US" altLang="zh-CN" sz="3200" b="0" i="0" u="none" strike="noStrike" kern="1200" cap="none" spc="0" normalizeH="0" baseline="0" noProof="0" dirty="0">
              <a:ln>
                <a:noFill/>
              </a:ln>
              <a:solidFill>
                <a:srgbClr val="000000"/>
              </a:solidFill>
              <a:effectLst/>
              <a:uLnTx/>
              <a:uFillTx/>
              <a:latin typeface="Arial"/>
              <a:ea typeface="微软雅黑"/>
              <a:cs typeface="+mn-cs"/>
            </a:endParaRPr>
          </a:p>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Arial"/>
                <a:ea typeface="微软雅黑"/>
                <a:cs typeface="+mn-cs"/>
              </a:rPr>
              <a:t>     </a:t>
            </a:r>
            <a:r>
              <a:rPr kumimoji="0" lang="zh-CN" altLang="en-US"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班长的选举、人大代表的选举</a:t>
            </a:r>
            <a:endParaRPr kumimoji="0" lang="en-US" altLang="zh-CN"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altLang="zh-CN"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           </a:t>
            </a:r>
            <a:endParaRPr kumimoji="0" lang="en-US" altLang="zh-CN"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        </a:t>
            </a:r>
          </a:p>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 </a:t>
            </a:r>
            <a:r>
              <a:rPr kumimoji="0" lang="zh-CN" altLang="en-US"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  参考好朋友的选择</a:t>
            </a:r>
            <a:endParaRPr kumimoji="0" lang="en-US" altLang="zh-CN"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           </a:t>
            </a:r>
            <a:endParaRPr kumimoji="0" lang="en-US" altLang="zh-CN"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altLang="zh-CN"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      </a:t>
            </a:r>
          </a:p>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        近邻法</a:t>
            </a:r>
          </a:p>
        </p:txBody>
      </p:sp>
      <p:pic>
        <p:nvPicPr>
          <p:cNvPr id="19" name="图片 3">
            <a:extLst>
              <a:ext uri="{FF2B5EF4-FFF2-40B4-BE49-F238E27FC236}">
                <a16:creationId xmlns:a16="http://schemas.microsoft.com/office/drawing/2014/main" id="{4F49799C-B7B3-4720-A84B-A5D00AC190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1914" y="1793875"/>
            <a:ext cx="3311525" cy="25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矩形 19">
            <a:extLst>
              <a:ext uri="{FF2B5EF4-FFF2-40B4-BE49-F238E27FC236}">
                <a16:creationId xmlns:a16="http://schemas.microsoft.com/office/drawing/2014/main" id="{4BD366DB-F42A-4113-890F-99EAF018C4E8}"/>
              </a:ext>
            </a:extLst>
          </p:cNvPr>
          <p:cNvSpPr/>
          <p:nvPr/>
        </p:nvSpPr>
        <p:spPr>
          <a:xfrm>
            <a:off x="4892039" y="4518025"/>
            <a:ext cx="3851275" cy="1476375"/>
          </a:xfrm>
          <a:prstGeom prst="rect">
            <a:avLst/>
          </a:prstGeom>
        </p:spPr>
        <p:txBody>
          <a:bodyPr>
            <a:spAutoFit/>
          </a:bodyPr>
          <a:lstStyle/>
          <a:p>
            <a:pPr indent="266700" algn="ctr" defTabSz="914400" eaLnBrk="0" fontAlgn="base" hangingPunct="0">
              <a:spcBef>
                <a:spcPct val="0"/>
              </a:spcBef>
              <a:defRPr/>
            </a:pPr>
            <a:r>
              <a:rPr lang="zh-CN" altLang="zh-CN"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图</a:t>
            </a:r>
            <a:r>
              <a:rPr lang="en-US" altLang="zh-CN"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1‑1</a:t>
            </a:r>
            <a:r>
              <a:rPr lang="zh-CN" altLang="zh-CN"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机器学习中的近邻法示意图</a:t>
            </a:r>
          </a:p>
          <a:p>
            <a:pPr indent="127000" algn="ctr" defTabSz="914400" eaLnBrk="0" fontAlgn="base" hangingPunct="0">
              <a:spcBef>
                <a:spcPct val="0"/>
              </a:spcBef>
              <a:defRPr/>
            </a:pPr>
            <a:r>
              <a:rPr lang="zh-CN" altLang="zh-CN"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a:t>
            </a:r>
            <a:r>
              <a:rPr lang="en-US" altLang="zh-CN"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5-</a:t>
            </a:r>
            <a:r>
              <a:rPr lang="zh-CN" altLang="zh-CN"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近邻分类，其中三角形表示的测试点会判别为与之距离最近的</a:t>
            </a:r>
            <a:r>
              <a:rPr lang="en-US" altLang="zh-CN"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5</a:t>
            </a:r>
            <a:r>
              <a:rPr lang="zh-CN" altLang="zh-CN"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个点中得票最高的类别，即五角星所在的类别。）</a:t>
            </a:r>
          </a:p>
        </p:txBody>
      </p:sp>
      <p:sp>
        <p:nvSpPr>
          <p:cNvPr id="21" name="箭头: 下 20">
            <a:extLst>
              <a:ext uri="{FF2B5EF4-FFF2-40B4-BE49-F238E27FC236}">
                <a16:creationId xmlns:a16="http://schemas.microsoft.com/office/drawing/2014/main" id="{A90BF77E-76B3-434E-9816-2729940A268E}"/>
              </a:ext>
            </a:extLst>
          </p:cNvPr>
          <p:cNvSpPr/>
          <p:nvPr/>
        </p:nvSpPr>
        <p:spPr>
          <a:xfrm>
            <a:off x="1880755" y="2349500"/>
            <a:ext cx="474662" cy="863600"/>
          </a:xfrm>
          <a:prstGeom prst="downArrow">
            <a:avLst/>
          </a:prstGeom>
          <a:solidFill>
            <a:srgbClr val="82A7E4"/>
          </a:solidFill>
          <a:ln w="19050" cap="flat" cmpd="sng" algn="ctr">
            <a:solidFill>
              <a:srgbClr val="FFFFFF"/>
            </a:solidFill>
            <a:prstDash val="solid"/>
            <a:miter lim="800000"/>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1800" b="0" i="0" u="none" strike="noStrike" kern="0" cap="none" spc="0" normalizeH="0" baseline="0" noProof="0" dirty="0">
                <a:ln>
                  <a:noFill/>
                </a:ln>
                <a:solidFill>
                  <a:srgbClr val="71A3F5"/>
                </a:solidFill>
                <a:effectLst/>
                <a:uLnTx/>
                <a:uFillTx/>
                <a:latin typeface="Arial"/>
                <a:ea typeface="微软雅黑"/>
                <a:cs typeface="+mn-cs"/>
              </a:rPr>
              <a:t> </a:t>
            </a:r>
            <a:endParaRPr kumimoji="0" lang="zh-CN" altLang="en-US" sz="1800" b="0" i="0" u="none" strike="noStrike" kern="0" cap="none" spc="0" normalizeH="0" baseline="0" noProof="0" dirty="0">
              <a:ln>
                <a:noFill/>
              </a:ln>
              <a:solidFill>
                <a:srgbClr val="71A3F5"/>
              </a:solidFill>
              <a:effectLst/>
              <a:uLnTx/>
              <a:uFillTx/>
              <a:latin typeface="Arial"/>
              <a:ea typeface="微软雅黑"/>
              <a:cs typeface="+mn-cs"/>
            </a:endParaRPr>
          </a:p>
        </p:txBody>
      </p:sp>
      <p:sp>
        <p:nvSpPr>
          <p:cNvPr id="22" name="文本框 9">
            <a:extLst>
              <a:ext uri="{FF2B5EF4-FFF2-40B4-BE49-F238E27FC236}">
                <a16:creationId xmlns:a16="http://schemas.microsoft.com/office/drawing/2014/main" id="{00F570A9-9097-445C-AF5B-17319AF43F60}"/>
              </a:ext>
            </a:extLst>
          </p:cNvPr>
          <p:cNvSpPr txBox="1">
            <a:spLocks noChangeArrowheads="1"/>
          </p:cNvSpPr>
          <p:nvPr/>
        </p:nvSpPr>
        <p:spPr bwMode="auto">
          <a:xfrm>
            <a:off x="2355417" y="2527300"/>
            <a:ext cx="24495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defTabSz="914400" eaLnBrk="0" fontAlgn="base" hangingPunct="0">
              <a:spcBef>
                <a:spcPct val="0"/>
              </a:spcBef>
              <a:spcAft>
                <a:spcPct val="0"/>
              </a:spcAft>
              <a:buFontTx/>
              <a:buNone/>
            </a:pPr>
            <a:r>
              <a:rPr lang="zh-CN" altLang="en-US" sz="2000" dirty="0">
                <a:solidFill>
                  <a:srgbClr val="000000"/>
                </a:solidFill>
                <a:latin typeface="宋体" panose="02010600030101010101" pitchFamily="2" charset="-122"/>
                <a:ea typeface="宋体" panose="02010600030101010101" pitchFamily="2" charset="-122"/>
              </a:rPr>
              <a:t>不了解，想偷懒？</a:t>
            </a:r>
          </a:p>
        </p:txBody>
      </p:sp>
      <p:sp>
        <p:nvSpPr>
          <p:cNvPr id="23" name="矩形 11">
            <a:extLst>
              <a:ext uri="{FF2B5EF4-FFF2-40B4-BE49-F238E27FC236}">
                <a16:creationId xmlns:a16="http://schemas.microsoft.com/office/drawing/2014/main" id="{0C31998D-D2AD-48BF-9C3F-E7D8A42F8817}"/>
              </a:ext>
            </a:extLst>
          </p:cNvPr>
          <p:cNvSpPr>
            <a:spLocks noChangeArrowheads="1"/>
          </p:cNvSpPr>
          <p:nvPr/>
        </p:nvSpPr>
        <p:spPr bwMode="auto">
          <a:xfrm>
            <a:off x="2441142" y="4318000"/>
            <a:ext cx="17224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defTabSz="914400" eaLnBrk="0" fontAlgn="base" hangingPunct="0">
              <a:spcBef>
                <a:spcPct val="0"/>
              </a:spcBef>
              <a:spcAft>
                <a:spcPct val="0"/>
              </a:spcAft>
              <a:buFontTx/>
              <a:buNone/>
            </a:pPr>
            <a:r>
              <a:rPr lang="zh-CN" altLang="en-US" sz="2000">
                <a:solidFill>
                  <a:srgbClr val="000000"/>
                </a:solidFill>
                <a:latin typeface="宋体" panose="02010600030101010101" pitchFamily="2" charset="-122"/>
                <a:ea typeface="宋体" panose="02010600030101010101" pitchFamily="2" charset="-122"/>
              </a:rPr>
              <a:t>何为“好”？</a:t>
            </a:r>
            <a:endParaRPr lang="en-US" altLang="zh-CN" sz="2000">
              <a:solidFill>
                <a:srgbClr val="000000"/>
              </a:solidFill>
              <a:latin typeface="宋体" panose="02010600030101010101" pitchFamily="2" charset="-122"/>
              <a:ea typeface="宋体" panose="02010600030101010101" pitchFamily="2" charset="-122"/>
            </a:endParaRPr>
          </a:p>
        </p:txBody>
      </p:sp>
      <p:sp>
        <p:nvSpPr>
          <p:cNvPr id="24" name="箭头: 下 23">
            <a:extLst>
              <a:ext uri="{FF2B5EF4-FFF2-40B4-BE49-F238E27FC236}">
                <a16:creationId xmlns:a16="http://schemas.microsoft.com/office/drawing/2014/main" id="{C8FAEBA0-4FE5-44AE-BF95-31262734434B}"/>
              </a:ext>
            </a:extLst>
          </p:cNvPr>
          <p:cNvSpPr/>
          <p:nvPr/>
        </p:nvSpPr>
        <p:spPr>
          <a:xfrm>
            <a:off x="1880755" y="4086225"/>
            <a:ext cx="474662" cy="863600"/>
          </a:xfrm>
          <a:prstGeom prst="downArrow">
            <a:avLst/>
          </a:prstGeom>
          <a:solidFill>
            <a:srgbClr val="82A7E4"/>
          </a:solidFill>
          <a:ln w="19050" cap="flat" cmpd="sng" algn="ctr">
            <a:solidFill>
              <a:srgbClr val="FFFFFF"/>
            </a:solidFill>
            <a:prstDash val="solid"/>
            <a:miter lim="800000"/>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1800" b="0" i="0" u="none" strike="noStrike" kern="0" cap="none" spc="0" normalizeH="0" baseline="0" noProof="0" dirty="0">
                <a:ln>
                  <a:noFill/>
                </a:ln>
                <a:solidFill>
                  <a:srgbClr val="71A3F5"/>
                </a:solidFill>
                <a:effectLst/>
                <a:uLnTx/>
                <a:uFillTx/>
                <a:latin typeface="Arial"/>
                <a:ea typeface="微软雅黑"/>
                <a:cs typeface="+mn-cs"/>
              </a:rPr>
              <a:t> </a:t>
            </a:r>
            <a:endParaRPr kumimoji="0" lang="zh-CN" altLang="en-US" sz="1800" b="0" i="0" u="none" strike="noStrike" kern="0" cap="none" spc="0" normalizeH="0" baseline="0" noProof="0" dirty="0">
              <a:ln>
                <a:noFill/>
              </a:ln>
              <a:solidFill>
                <a:srgbClr val="71A3F5"/>
              </a:solidFill>
              <a:effectLst/>
              <a:uLnTx/>
              <a:uFillTx/>
              <a:latin typeface="Arial"/>
              <a:ea typeface="微软雅黑"/>
              <a:cs typeface="+mn-cs"/>
            </a:endParaRPr>
          </a:p>
        </p:txBody>
      </p:sp>
    </p:spTree>
    <p:extLst>
      <p:ext uri="{BB962C8B-B14F-4D97-AF65-F5344CB8AC3E}">
        <p14:creationId xmlns:p14="http://schemas.microsoft.com/office/powerpoint/2010/main" val="3977337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2BA5A965-C1F9-494A-BE0B-92C5DFB9DA2F}"/>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F30353B9-2E2B-4A31-982D-EEBBD22D96C2}"/>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第一讲 引言</a:t>
            </a:r>
          </a:p>
        </p:txBody>
      </p:sp>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7546019" y="115888"/>
            <a:ext cx="1418593"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基本概念</a:t>
            </a:r>
          </a:p>
        </p:txBody>
      </p:sp>
      <p:sp>
        <p:nvSpPr>
          <p:cNvPr id="15" name="内容占位符 2">
            <a:extLst>
              <a:ext uri="{FF2B5EF4-FFF2-40B4-BE49-F238E27FC236}">
                <a16:creationId xmlns:a16="http://schemas.microsoft.com/office/drawing/2014/main" id="{BD3332B7-74F6-43AA-B204-EE3D7C79F9A7}"/>
              </a:ext>
            </a:extLst>
          </p:cNvPr>
          <p:cNvSpPr txBox="1">
            <a:spLocks/>
          </p:cNvSpPr>
          <p:nvPr/>
        </p:nvSpPr>
        <p:spPr bwMode="auto">
          <a:xfrm>
            <a:off x="457200" y="1125538"/>
            <a:ext cx="5483225" cy="65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zh-CN" altLang="en-US" sz="3200" b="0" i="0" u="none" strike="noStrike" kern="1200" cap="none" spc="0" normalizeH="0" baseline="0" noProof="0" dirty="0">
                <a:ln>
                  <a:noFill/>
                </a:ln>
                <a:solidFill>
                  <a:srgbClr val="000000"/>
                </a:solidFill>
                <a:effectLst/>
                <a:uLnTx/>
                <a:uFillTx/>
                <a:latin typeface="Arial"/>
                <a:ea typeface="微软雅黑"/>
                <a:cs typeface="+mn-cs"/>
              </a:rPr>
              <a:t>三个小皮匠胜过诸葛亮</a:t>
            </a:r>
            <a:endParaRPr kumimoji="0" lang="en-US" altLang="zh-CN" sz="3200" b="0" i="0" u="none" strike="noStrike" kern="1200" cap="none" spc="0" normalizeH="0" baseline="0" noProof="0" dirty="0">
              <a:ln>
                <a:noFill/>
              </a:ln>
              <a:solidFill>
                <a:srgbClr val="000000"/>
              </a:solidFill>
              <a:effectLst/>
              <a:uLnTx/>
              <a:uFillTx/>
              <a:latin typeface="Arial"/>
              <a:ea typeface="微软雅黑"/>
              <a:cs typeface="+mn-cs"/>
            </a:endParaRPr>
          </a:p>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Arial"/>
                <a:ea typeface="微软雅黑"/>
                <a:cs typeface="+mn-cs"/>
              </a:rPr>
              <a:t>     </a:t>
            </a:r>
            <a:endParaRPr kumimoji="0" lang="zh-CN" altLang="en-US" sz="2400" b="0" i="0" u="none" strike="noStrike" kern="1200" cap="none" spc="0" normalizeH="0" baseline="0" noProof="0" dirty="0">
              <a:ln>
                <a:noFill/>
              </a:ln>
              <a:solidFill>
                <a:srgbClr val="000000"/>
              </a:solidFill>
              <a:effectLst/>
              <a:uLnTx/>
              <a:uFillTx/>
              <a:latin typeface="Arial"/>
              <a:ea typeface="微软雅黑"/>
              <a:cs typeface="+mn-cs"/>
            </a:endParaRPr>
          </a:p>
        </p:txBody>
      </p:sp>
      <p:pic>
        <p:nvPicPr>
          <p:cNvPr id="16" name="图片 10">
            <a:extLst>
              <a:ext uri="{FF2B5EF4-FFF2-40B4-BE49-F238E27FC236}">
                <a16:creationId xmlns:a16="http://schemas.microsoft.com/office/drawing/2014/main" id="{C04DD0D6-7143-48E5-8BFE-56BEE30E8F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6063" y="1889125"/>
            <a:ext cx="4608512" cy="384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矩形 6">
            <a:extLst>
              <a:ext uri="{FF2B5EF4-FFF2-40B4-BE49-F238E27FC236}">
                <a16:creationId xmlns:a16="http://schemas.microsoft.com/office/drawing/2014/main" id="{0D814271-BE51-4C0D-9FFB-8E37D3A11273}"/>
              </a:ext>
            </a:extLst>
          </p:cNvPr>
          <p:cNvSpPr>
            <a:spLocks noChangeArrowheads="1"/>
          </p:cNvSpPr>
          <p:nvPr/>
        </p:nvSpPr>
        <p:spPr bwMode="auto">
          <a:xfrm>
            <a:off x="523081" y="2242344"/>
            <a:ext cx="3348037"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defTabSz="914400" eaLnBrk="0" fontAlgn="base" hangingPunct="0">
              <a:spcBef>
                <a:spcPct val="0"/>
              </a:spcBef>
              <a:spcAft>
                <a:spcPct val="0"/>
              </a:spcAft>
              <a:buFontTx/>
              <a:buNone/>
            </a:pPr>
            <a:r>
              <a:rPr lang="zh-CN" altLang="en-US" sz="2400" dirty="0">
                <a:solidFill>
                  <a:srgbClr val="000000"/>
                </a:solidFill>
                <a:latin typeface="宋体" panose="02010600030101010101" pitchFamily="2" charset="-122"/>
                <a:ea typeface="宋体" panose="02010600030101010101" pitchFamily="2" charset="-122"/>
              </a:rPr>
              <a:t>以</a:t>
            </a:r>
            <a:r>
              <a:rPr lang="zh-CN" altLang="zh-CN" sz="2400" dirty="0">
                <a:solidFill>
                  <a:srgbClr val="000000"/>
                </a:solidFill>
                <a:latin typeface="宋体" panose="02010600030101010101" pitchFamily="2" charset="-122"/>
                <a:ea typeface="宋体" panose="02010600030101010101" pitchFamily="2" charset="-122"/>
              </a:rPr>
              <a:t>多胜寡、以弱胜强</a:t>
            </a:r>
            <a:endParaRPr lang="en-US" altLang="zh-CN" sz="2400" dirty="0">
              <a:solidFill>
                <a:srgbClr val="000000"/>
              </a:solidFill>
              <a:latin typeface="宋体" panose="02010600030101010101" pitchFamily="2" charset="-122"/>
              <a:ea typeface="宋体" panose="02010600030101010101" pitchFamily="2" charset="-122"/>
            </a:endParaRPr>
          </a:p>
          <a:p>
            <a:pPr defTabSz="914400" eaLnBrk="0" fontAlgn="base" hangingPunct="0">
              <a:spcBef>
                <a:spcPct val="0"/>
              </a:spcBef>
              <a:spcAft>
                <a:spcPct val="0"/>
              </a:spcAft>
              <a:buFontTx/>
              <a:buNone/>
            </a:pPr>
            <a:endParaRPr lang="en-US" altLang="zh-CN" sz="2400" dirty="0">
              <a:solidFill>
                <a:srgbClr val="000000"/>
              </a:solidFill>
              <a:latin typeface="宋体" panose="02010600030101010101" pitchFamily="2" charset="-122"/>
              <a:ea typeface="宋体" panose="02010600030101010101" pitchFamily="2" charset="-122"/>
            </a:endParaRPr>
          </a:p>
          <a:p>
            <a:pPr defTabSz="914400" eaLnBrk="0" fontAlgn="base" hangingPunct="0">
              <a:spcBef>
                <a:spcPct val="0"/>
              </a:spcBef>
              <a:spcAft>
                <a:spcPct val="0"/>
              </a:spcAft>
              <a:buFontTx/>
              <a:buNone/>
            </a:pPr>
            <a:endParaRPr lang="en-US" altLang="zh-CN" sz="2400" dirty="0">
              <a:solidFill>
                <a:srgbClr val="000000"/>
              </a:solidFill>
              <a:latin typeface="宋体" panose="02010600030101010101" pitchFamily="2" charset="-122"/>
              <a:ea typeface="宋体" panose="02010600030101010101" pitchFamily="2" charset="-122"/>
            </a:endParaRPr>
          </a:p>
          <a:p>
            <a:pPr defTabSz="914400" eaLnBrk="0" fontAlgn="base" hangingPunct="0">
              <a:spcBef>
                <a:spcPct val="0"/>
              </a:spcBef>
              <a:spcAft>
                <a:spcPct val="0"/>
              </a:spcAft>
              <a:buFontTx/>
              <a:buNone/>
            </a:pPr>
            <a:r>
              <a:rPr lang="en-US" altLang="zh-CN" sz="2400" dirty="0">
                <a:solidFill>
                  <a:srgbClr val="000000"/>
                </a:solidFill>
                <a:latin typeface="宋体" panose="02010600030101010101" pitchFamily="2" charset="-122"/>
                <a:ea typeface="宋体" panose="02010600030101010101" pitchFamily="2" charset="-122"/>
              </a:rPr>
              <a:t>    </a:t>
            </a:r>
            <a:r>
              <a:rPr lang="zh-CN" altLang="zh-CN" sz="2400" dirty="0">
                <a:solidFill>
                  <a:srgbClr val="000000"/>
                </a:solidFill>
                <a:latin typeface="宋体" panose="02010600030101010101" pitchFamily="2" charset="-122"/>
                <a:ea typeface="宋体" panose="02010600030101010101" pitchFamily="2" charset="-122"/>
              </a:rPr>
              <a:t>集成学习方法</a:t>
            </a:r>
            <a:endParaRPr lang="en-US" altLang="zh-CN" sz="2400" dirty="0">
              <a:solidFill>
                <a:srgbClr val="000000"/>
              </a:solidFill>
              <a:latin typeface="宋体" panose="02010600030101010101" pitchFamily="2" charset="-122"/>
              <a:ea typeface="宋体" panose="02010600030101010101" pitchFamily="2" charset="-122"/>
            </a:endParaRPr>
          </a:p>
          <a:p>
            <a:pPr defTabSz="914400" eaLnBrk="0" fontAlgn="base" hangingPunct="0">
              <a:spcBef>
                <a:spcPct val="0"/>
              </a:spcBef>
              <a:spcAft>
                <a:spcPct val="0"/>
              </a:spcAft>
              <a:buFontTx/>
              <a:buNone/>
            </a:pPr>
            <a:r>
              <a:rPr lang="zh-CN" altLang="zh-CN" sz="2000" dirty="0">
                <a:solidFill>
                  <a:srgbClr val="000000"/>
                </a:solidFill>
                <a:latin typeface="宋体" panose="02010600030101010101" pitchFamily="2" charset="-122"/>
                <a:ea typeface="宋体" panose="02010600030101010101" pitchFamily="2" charset="-122"/>
              </a:rPr>
              <a:t>考虑训练多个预测器，并且将它们的预测结果进行集成的思路</a:t>
            </a:r>
            <a:r>
              <a:rPr lang="zh-CN" altLang="zh-CN" sz="2400" dirty="0">
                <a:solidFill>
                  <a:srgbClr val="000000"/>
                </a:solidFill>
                <a:latin typeface="宋体" panose="02010600030101010101" pitchFamily="2" charset="-122"/>
                <a:ea typeface="宋体" panose="02010600030101010101" pitchFamily="2" charset="-122"/>
              </a:rPr>
              <a:t>。</a:t>
            </a:r>
            <a:endParaRPr lang="zh-CN" altLang="en-US" sz="2400" dirty="0">
              <a:solidFill>
                <a:srgbClr val="000000"/>
              </a:solidFill>
              <a:latin typeface="宋体" panose="02010600030101010101" pitchFamily="2" charset="-122"/>
              <a:ea typeface="宋体" panose="02010600030101010101" pitchFamily="2" charset="-122"/>
            </a:endParaRPr>
          </a:p>
        </p:txBody>
      </p:sp>
      <p:sp>
        <p:nvSpPr>
          <p:cNvPr id="18" name="矩形 17">
            <a:extLst>
              <a:ext uri="{FF2B5EF4-FFF2-40B4-BE49-F238E27FC236}">
                <a16:creationId xmlns:a16="http://schemas.microsoft.com/office/drawing/2014/main" id="{0AE48E48-A7C2-4B53-AD89-121DC04D20A8}"/>
              </a:ext>
            </a:extLst>
          </p:cNvPr>
          <p:cNvSpPr/>
          <p:nvPr/>
        </p:nvSpPr>
        <p:spPr>
          <a:xfrm>
            <a:off x="4981575" y="5732463"/>
            <a:ext cx="3070225" cy="369887"/>
          </a:xfrm>
          <a:prstGeom prst="rect">
            <a:avLst/>
          </a:prstGeom>
        </p:spPr>
        <p:txBody>
          <a:bodyPr wrap="none">
            <a:spAutoFit/>
          </a:bodyPr>
          <a:lstStyle/>
          <a:p>
            <a:pPr defTabSz="914400" eaLnBrk="0" fontAlgn="base" hangingPunct="0">
              <a:spcBef>
                <a:spcPct val="0"/>
              </a:spcBef>
              <a:spcAft>
                <a:spcPct val="0"/>
              </a:spcAft>
              <a:defRPr/>
            </a:pPr>
            <a:r>
              <a:rPr lang="zh-CN" altLang="zh-CN" dirty="0">
                <a:solidFill>
                  <a:srgbClr val="000000"/>
                </a:solidFill>
                <a:latin typeface="宋体" panose="02010600030101010101" pitchFamily="2" charset="-122"/>
                <a:ea typeface="宋体" panose="02010600030101010101" pitchFamily="2" charset="-122"/>
                <a:cs typeface="Times New Roman" panose="02020603050405020304" pitchFamily="18" charset="0"/>
              </a:rPr>
              <a:t>图</a:t>
            </a:r>
            <a:r>
              <a:rPr lang="en-US" altLang="zh-CN"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1‑2</a:t>
            </a:r>
            <a:r>
              <a:rPr lang="zh-CN" altLang="zh-CN" dirty="0">
                <a:solidFill>
                  <a:srgbClr val="000000"/>
                </a:solidFill>
                <a:latin typeface="宋体" panose="02010600030101010101" pitchFamily="2" charset="-122"/>
                <a:ea typeface="宋体" panose="02010600030101010101" pitchFamily="2" charset="-122"/>
                <a:cs typeface="Times New Roman" panose="02020603050405020304" pitchFamily="18" charset="0"/>
              </a:rPr>
              <a:t>小皮匠与诸葛亮的故事</a:t>
            </a:r>
            <a:endParaRPr lang="zh-CN" altLang="en-US" dirty="0">
              <a:solidFill>
                <a:srgbClr val="000000"/>
              </a:solidFill>
              <a:latin typeface="宋体" panose="02010600030101010101" pitchFamily="2" charset="-122"/>
              <a:ea typeface="宋体" panose="02010600030101010101" pitchFamily="2" charset="-122"/>
            </a:endParaRPr>
          </a:p>
        </p:txBody>
      </p:sp>
      <p:sp>
        <p:nvSpPr>
          <p:cNvPr id="19" name="箭头: 下 18">
            <a:extLst>
              <a:ext uri="{FF2B5EF4-FFF2-40B4-BE49-F238E27FC236}">
                <a16:creationId xmlns:a16="http://schemas.microsoft.com/office/drawing/2014/main" id="{8A30E974-21D6-4632-84AB-C7E34854960C}"/>
              </a:ext>
            </a:extLst>
          </p:cNvPr>
          <p:cNvSpPr/>
          <p:nvPr/>
        </p:nvSpPr>
        <p:spPr>
          <a:xfrm>
            <a:off x="1852611" y="2708274"/>
            <a:ext cx="344488" cy="576263"/>
          </a:xfrm>
          <a:prstGeom prst="downArrow">
            <a:avLst/>
          </a:prstGeom>
          <a:solidFill>
            <a:srgbClr val="71A3F5"/>
          </a:solidFill>
        </p:spPr>
        <p:style>
          <a:lnRef idx="3">
            <a:schemeClr val="lt1"/>
          </a:lnRef>
          <a:fillRef idx="1">
            <a:schemeClr val="accent2"/>
          </a:fillRef>
          <a:effectRef idx="1">
            <a:schemeClr val="accent2"/>
          </a:effectRef>
          <a:fontRef idx="minor">
            <a:schemeClr val="lt1"/>
          </a:fontRef>
        </p:style>
        <p:txBody>
          <a:bodyPr anchor="ctr"/>
          <a:lstStyle/>
          <a:p>
            <a:pPr algn="ctr">
              <a:defRPr/>
            </a:pPr>
            <a:r>
              <a:rPr lang="en-US" altLang="zh-CN" dirty="0"/>
              <a:t> </a:t>
            </a:r>
            <a:endParaRPr lang="zh-CN" altLang="en-US" dirty="0"/>
          </a:p>
        </p:txBody>
      </p:sp>
    </p:spTree>
    <p:extLst>
      <p:ext uri="{BB962C8B-B14F-4D97-AF65-F5344CB8AC3E}">
        <p14:creationId xmlns:p14="http://schemas.microsoft.com/office/powerpoint/2010/main" val="2089542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2BA5A965-C1F9-494A-BE0B-92C5DFB9DA2F}"/>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F30353B9-2E2B-4A31-982D-EEBBD22D96C2}"/>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第一讲 引言</a:t>
            </a:r>
          </a:p>
        </p:txBody>
      </p:sp>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7546019" y="115888"/>
            <a:ext cx="1418593"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基本概念</a:t>
            </a:r>
          </a:p>
        </p:txBody>
      </p:sp>
      <p:sp>
        <p:nvSpPr>
          <p:cNvPr id="15" name="内容占位符 2">
            <a:extLst>
              <a:ext uri="{FF2B5EF4-FFF2-40B4-BE49-F238E27FC236}">
                <a16:creationId xmlns:a16="http://schemas.microsoft.com/office/drawing/2014/main" id="{7CDEBF7A-44EE-48B5-B545-C77C6FB11EBF}"/>
              </a:ext>
            </a:extLst>
          </p:cNvPr>
          <p:cNvSpPr txBox="1">
            <a:spLocks/>
          </p:cNvSpPr>
          <p:nvPr/>
        </p:nvSpPr>
        <p:spPr bwMode="auto">
          <a:xfrm>
            <a:off x="457200" y="1125538"/>
            <a:ext cx="3754438" cy="57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zh-CN" altLang="en-US" sz="3200" b="0" i="0" u="none" strike="noStrike" kern="1200" cap="none" spc="0" normalizeH="0" baseline="0" noProof="0">
                <a:ln>
                  <a:noFill/>
                </a:ln>
                <a:solidFill>
                  <a:srgbClr val="000000"/>
                </a:solidFill>
                <a:effectLst/>
                <a:uLnTx/>
                <a:uFillTx/>
                <a:latin typeface="Arial"/>
                <a:ea typeface="微软雅黑"/>
                <a:cs typeface="+mn-cs"/>
              </a:rPr>
              <a:t>主动学习</a:t>
            </a:r>
            <a:endParaRPr kumimoji="0" lang="en-US" altLang="zh-CN" sz="3200" b="0" i="0" u="none" strike="noStrike" kern="1200" cap="none" spc="0" normalizeH="0" baseline="0" noProof="0">
              <a:ln>
                <a:noFill/>
              </a:ln>
              <a:solidFill>
                <a:srgbClr val="000000"/>
              </a:solidFill>
              <a:effectLst/>
              <a:uLnTx/>
              <a:uFillTx/>
              <a:latin typeface="Arial"/>
              <a:ea typeface="微软雅黑"/>
              <a:cs typeface="+mn-cs"/>
            </a:endParaRPr>
          </a:p>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altLang="zh-CN" sz="2400" b="0" i="0" u="none" strike="noStrike" kern="1200" cap="none" spc="0" normalizeH="0" baseline="0" noProof="0" dirty="0">
              <a:ln>
                <a:noFill/>
              </a:ln>
              <a:solidFill>
                <a:srgbClr val="000000"/>
              </a:solidFill>
              <a:effectLst/>
              <a:uLnTx/>
              <a:uFillTx/>
              <a:latin typeface="Arial"/>
              <a:ea typeface="微软雅黑"/>
              <a:cs typeface="+mn-cs"/>
            </a:endParaRPr>
          </a:p>
        </p:txBody>
      </p:sp>
      <p:pic>
        <p:nvPicPr>
          <p:cNvPr id="16" name="图片 7">
            <a:extLst>
              <a:ext uri="{FF2B5EF4-FFF2-40B4-BE49-F238E27FC236}">
                <a16:creationId xmlns:a16="http://schemas.microsoft.com/office/drawing/2014/main" id="{53957F8F-B52B-4B92-B339-21FF4BD0FB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7375" y="2289175"/>
            <a:ext cx="4437063"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矩形 16">
            <a:extLst>
              <a:ext uri="{FF2B5EF4-FFF2-40B4-BE49-F238E27FC236}">
                <a16:creationId xmlns:a16="http://schemas.microsoft.com/office/drawing/2014/main" id="{A2752FB3-6693-4822-90F6-37ADB90ED129}"/>
              </a:ext>
            </a:extLst>
          </p:cNvPr>
          <p:cNvSpPr/>
          <p:nvPr/>
        </p:nvSpPr>
        <p:spPr>
          <a:xfrm>
            <a:off x="4397375" y="4716463"/>
            <a:ext cx="4500563" cy="368300"/>
          </a:xfrm>
          <a:prstGeom prst="rect">
            <a:avLst/>
          </a:prstGeom>
        </p:spPr>
        <p:txBody>
          <a:bodyPr wrap="none">
            <a:spAutoFit/>
          </a:bodyPr>
          <a:lstStyle/>
          <a:p>
            <a:pPr indent="266700" algn="ctr" defTabSz="914400" eaLnBrk="0" fontAlgn="base" hangingPunct="0">
              <a:spcBef>
                <a:spcPct val="0"/>
              </a:spcBef>
              <a:defRPr/>
            </a:pPr>
            <a:r>
              <a:rPr lang="zh-CN" altLang="zh-CN"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图</a:t>
            </a:r>
            <a:r>
              <a:rPr lang="en-US" altLang="zh-CN"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1‑3</a:t>
            </a:r>
            <a:r>
              <a:rPr lang="zh-CN" altLang="zh-CN" kern="100" dirty="0">
                <a:solidFill>
                  <a:srgbClr val="000000"/>
                </a:solidFill>
                <a:latin typeface="宋体" panose="02010600030101010101" pitchFamily="2" charset="-122"/>
                <a:ea typeface="宋体" panose="02010600030101010101" pitchFamily="2" charset="-122"/>
                <a:cs typeface="Times New Roman" panose="02020603050405020304" pitchFamily="18" charset="0"/>
              </a:rPr>
              <a:t>机器学习中的主动学习原理示意图</a:t>
            </a:r>
          </a:p>
        </p:txBody>
      </p:sp>
      <p:sp>
        <p:nvSpPr>
          <p:cNvPr id="18" name="矩形 9">
            <a:extLst>
              <a:ext uri="{FF2B5EF4-FFF2-40B4-BE49-F238E27FC236}">
                <a16:creationId xmlns:a16="http://schemas.microsoft.com/office/drawing/2014/main" id="{EDED2F82-717B-4BD5-9F94-F725B980805E}"/>
              </a:ext>
            </a:extLst>
          </p:cNvPr>
          <p:cNvSpPr>
            <a:spLocks noChangeArrowheads="1"/>
          </p:cNvSpPr>
          <p:nvPr/>
        </p:nvSpPr>
        <p:spPr bwMode="auto">
          <a:xfrm>
            <a:off x="827088" y="2028825"/>
            <a:ext cx="3673475"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defTabSz="914400" eaLnBrk="0" fontAlgn="base" hangingPunct="0">
              <a:spcBef>
                <a:spcPct val="0"/>
              </a:spcBef>
              <a:spcAft>
                <a:spcPct val="0"/>
              </a:spcAft>
              <a:buFontTx/>
              <a:buNone/>
            </a:pPr>
            <a:r>
              <a:rPr lang="zh-CN" altLang="en-US" sz="2400" dirty="0">
                <a:solidFill>
                  <a:srgbClr val="000000"/>
                </a:solidFill>
                <a:latin typeface="宋体" panose="02010600030101010101" pitchFamily="2" charset="-122"/>
                <a:ea typeface="宋体" panose="02010600030101010101" pitchFamily="2" charset="-122"/>
              </a:rPr>
              <a:t>强调的是对未标注样本的主动、选择性标注，通过标注少量“重要”的样本，减少人工标注的成本。其中，主动识别重要样本以尽快提升学习系统性能的做法，和人类社会中通过自觉主动学习尽快增强本领具有类似之处。</a:t>
            </a:r>
            <a:endParaRPr lang="zh-CN" altLang="en-US" sz="1800" dirty="0">
              <a:solidFill>
                <a:srgbClr val="000000"/>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707536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a:extLst>
              <a:ext uri="{FF2B5EF4-FFF2-40B4-BE49-F238E27FC236}">
                <a16:creationId xmlns:a16="http://schemas.microsoft.com/office/drawing/2014/main" id="{327058D6-4C22-4790-9217-AE8DB6C34FBD}"/>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第一讲 引言</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23" name="标题 1">
            <a:extLst>
              <a:ext uri="{FF2B5EF4-FFF2-40B4-BE49-F238E27FC236}">
                <a16:creationId xmlns:a16="http://schemas.microsoft.com/office/drawing/2014/main" id="{AA2CEEB4-F3CD-41AD-B529-3AFBAD8AAB77}"/>
              </a:ext>
            </a:extLst>
          </p:cNvPr>
          <p:cNvSpPr txBox="1">
            <a:spLocks noChangeArrowheads="1"/>
          </p:cNvSpPr>
          <p:nvPr/>
        </p:nvSpPr>
        <p:spPr bwMode="auto">
          <a:xfrm>
            <a:off x="468313" y="838835"/>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kern="1200">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2pPr>
            <a:lvl3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3pPr>
            <a:lvl4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4pPr>
            <a:lvl5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5pPr>
            <a:lvl6pPr marL="4572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6pPr>
            <a:lvl7pPr marL="9144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7pPr>
            <a:lvl8pPr marL="13716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8pPr>
            <a:lvl9pPr marL="18288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4000" b="1" i="0" u="none" strike="noStrike" kern="1200" cap="none" spc="0" normalizeH="0" baseline="0" noProof="0" dirty="0">
                <a:ln>
                  <a:noFill/>
                </a:ln>
                <a:solidFill>
                  <a:srgbClr val="000000"/>
                </a:solidFill>
                <a:effectLst/>
                <a:uLnTx/>
                <a:uFillTx/>
                <a:latin typeface="Arial"/>
                <a:ea typeface="微软雅黑"/>
                <a:cs typeface="+mj-cs"/>
              </a:rPr>
              <a:t>目录</a:t>
            </a:r>
          </a:p>
        </p:txBody>
      </p:sp>
      <p:sp>
        <p:nvSpPr>
          <p:cNvPr id="26" name="矩形 25">
            <a:extLst>
              <a:ext uri="{FF2B5EF4-FFF2-40B4-BE49-F238E27FC236}">
                <a16:creationId xmlns:a16="http://schemas.microsoft.com/office/drawing/2014/main" id="{802C3CA6-CFB8-460B-8507-CEAA6E1ACF73}"/>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微软雅黑"/>
              <a:ea typeface="微软雅黑"/>
              <a:cs typeface="+mn-cs"/>
            </a:endParaRPr>
          </a:p>
        </p:txBody>
      </p:sp>
      <p:sp>
        <p:nvSpPr>
          <p:cNvPr id="9" name="矩形 10">
            <a:extLst>
              <a:ext uri="{FF2B5EF4-FFF2-40B4-BE49-F238E27FC236}">
                <a16:creationId xmlns:a16="http://schemas.microsoft.com/office/drawing/2014/main" id="{F3257891-2C4C-400A-9A53-B586F6436590}"/>
              </a:ext>
            </a:extLst>
          </p:cNvPr>
          <p:cNvSpPr>
            <a:spLocks noChangeArrowheads="1"/>
          </p:cNvSpPr>
          <p:nvPr/>
        </p:nvSpPr>
        <p:spPr bwMode="auto">
          <a:xfrm>
            <a:off x="3664540" y="245417"/>
            <a:ext cx="18149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0" fontAlgn="base" hangingPunct="0">
              <a:spcBef>
                <a:spcPct val="0"/>
              </a:spcBef>
              <a:spcAft>
                <a:spcPct val="0"/>
              </a:spcAft>
            </a:pPr>
            <a:r>
              <a:rPr lang="zh-CN" altLang="en-US" sz="2400" dirty="0">
                <a:solidFill>
                  <a:srgbClr val="FFFFFF"/>
                </a:solidFill>
                <a:latin typeface="微软雅黑" panose="020B0503020204020204" pitchFamily="34" charset="-122"/>
                <a:ea typeface="微软雅黑" panose="020B0503020204020204" pitchFamily="34" charset="-122"/>
              </a:rPr>
              <a:t>第一讲 引言</a:t>
            </a:r>
            <a:endParaRPr lang="zh-CN" altLang="en-US" sz="2400" dirty="0">
              <a:solidFill>
                <a:srgbClr val="000000"/>
              </a:solidFill>
              <a:latin typeface="微软雅黑" panose="020B0503020204020204" pitchFamily="34" charset="-122"/>
              <a:ea typeface="微软雅黑" panose="020B0503020204020204" pitchFamily="34" charset="-122"/>
            </a:endParaRPr>
          </a:p>
        </p:txBody>
      </p:sp>
      <p:sp>
        <p:nvSpPr>
          <p:cNvPr id="11" name="内容占位符 2">
            <a:extLst>
              <a:ext uri="{FF2B5EF4-FFF2-40B4-BE49-F238E27FC236}">
                <a16:creationId xmlns:a16="http://schemas.microsoft.com/office/drawing/2014/main" id="{7349D7EC-CA45-4271-8245-7196ABBC9B76}"/>
              </a:ext>
            </a:extLst>
          </p:cNvPr>
          <p:cNvSpPr txBox="1">
            <a:spLocks noChangeArrowheads="1"/>
          </p:cNvSpPr>
          <p:nvPr/>
        </p:nvSpPr>
        <p:spPr bwMode="auto">
          <a:xfrm>
            <a:off x="889000" y="2060575"/>
            <a:ext cx="5986463" cy="3849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50000"/>
              </a:lnSpc>
              <a:spcBef>
                <a:spcPct val="20000"/>
              </a:spcBef>
              <a:spcAft>
                <a:spcPct val="0"/>
              </a:spcAft>
              <a:buClrTx/>
              <a:buSzTx/>
              <a:buFontTx/>
              <a:buChar char="•"/>
              <a:tabLst/>
              <a:defRPr/>
            </a:pPr>
            <a:r>
              <a:rPr kumimoji="0" lang="zh-CN" altLang="en-US" sz="3200" b="0" i="0" u="none" strike="noStrike" kern="1200" cap="none" spc="0" normalizeH="0" baseline="0" noProof="0" dirty="0">
                <a:ln>
                  <a:noFill/>
                </a:ln>
                <a:effectLst/>
                <a:uLnTx/>
                <a:uFillTx/>
                <a:latin typeface="Arial"/>
                <a:ea typeface="微软雅黑"/>
                <a:cs typeface="+mn-cs"/>
              </a:rPr>
              <a:t>基本概念</a:t>
            </a:r>
            <a:endParaRPr kumimoji="0" lang="en-US" altLang="zh-CN" sz="3200" b="0" i="0" u="none" strike="noStrike" kern="1200" cap="none" spc="0" normalizeH="0" baseline="0" noProof="0" dirty="0">
              <a:ln>
                <a:noFill/>
              </a:ln>
              <a:effectLst/>
              <a:uLnTx/>
              <a:uFillTx/>
              <a:latin typeface="Arial"/>
              <a:ea typeface="微软雅黑"/>
              <a:cs typeface="+mn-cs"/>
            </a:endParaRPr>
          </a:p>
          <a:p>
            <a:pPr marL="342900" marR="0" lvl="0" indent="-342900" algn="l" defTabSz="914400" rtl="0" eaLnBrk="1" fontAlgn="base" latinLnBrk="0" hangingPunct="1">
              <a:lnSpc>
                <a:spcPct val="150000"/>
              </a:lnSpc>
              <a:spcBef>
                <a:spcPct val="20000"/>
              </a:spcBef>
              <a:spcAft>
                <a:spcPct val="0"/>
              </a:spcAft>
              <a:buClrTx/>
              <a:buSzTx/>
              <a:buFontTx/>
              <a:buChar char="•"/>
              <a:tabLst/>
              <a:defRPr/>
            </a:pPr>
            <a:r>
              <a:rPr kumimoji="0" lang="zh-CN" altLang="en-US" sz="3200" b="0" i="0" u="none" strike="noStrike" kern="1200" cap="none" spc="0" normalizeH="0" baseline="0" noProof="0" dirty="0">
                <a:ln>
                  <a:noFill/>
                </a:ln>
                <a:solidFill>
                  <a:srgbClr val="71A3F5"/>
                </a:solidFill>
                <a:effectLst/>
                <a:uLnTx/>
                <a:uFillTx/>
                <a:latin typeface="Arial"/>
                <a:ea typeface="微软雅黑"/>
                <a:cs typeface="+mn-cs"/>
              </a:rPr>
              <a:t>典型的机器学习系统</a:t>
            </a:r>
            <a:endParaRPr kumimoji="0" lang="en-US" altLang="zh-CN" sz="3200" b="0" i="0" u="none" strike="noStrike" kern="1200" cap="none" spc="0" normalizeH="0" baseline="0" noProof="0" dirty="0">
              <a:ln>
                <a:noFill/>
              </a:ln>
              <a:solidFill>
                <a:srgbClr val="71A3F5"/>
              </a:solidFill>
              <a:effectLst/>
              <a:uLnTx/>
              <a:uFillTx/>
              <a:latin typeface="Arial"/>
              <a:ea typeface="微软雅黑"/>
              <a:cs typeface="+mn-cs"/>
            </a:endParaRPr>
          </a:p>
          <a:p>
            <a:pPr marL="342900" marR="0" lvl="0" indent="-342900" algn="l" defTabSz="914400" rtl="0" eaLnBrk="1" fontAlgn="base" latinLnBrk="0" hangingPunct="1">
              <a:lnSpc>
                <a:spcPct val="150000"/>
              </a:lnSpc>
              <a:spcBef>
                <a:spcPct val="20000"/>
              </a:spcBef>
              <a:spcAft>
                <a:spcPct val="0"/>
              </a:spcAft>
              <a:buClrTx/>
              <a:buSzTx/>
              <a:buFontTx/>
              <a:buChar char="•"/>
              <a:tabLst/>
              <a:defRPr/>
            </a:pPr>
            <a:r>
              <a:rPr kumimoji="0" lang="zh-CN" altLang="en-US" sz="3200" b="0" i="0" u="none" strike="noStrike" kern="1200" cap="none" spc="0" normalizeH="0" baseline="0" noProof="0" dirty="0">
                <a:ln>
                  <a:noFill/>
                </a:ln>
                <a:solidFill>
                  <a:srgbClr val="000000"/>
                </a:solidFill>
                <a:effectLst/>
                <a:uLnTx/>
                <a:uFillTx/>
                <a:latin typeface="Arial"/>
                <a:ea typeface="微软雅黑"/>
                <a:cs typeface="+mn-cs"/>
              </a:rPr>
              <a:t>前沿研究方向举例</a:t>
            </a:r>
            <a:endParaRPr kumimoji="0" lang="en-US" altLang="zh-CN" sz="3200" b="0" i="0" u="none" strike="noStrike" kern="1200" cap="none" spc="0" normalizeH="0" baseline="0" noProof="0" dirty="0">
              <a:ln>
                <a:noFill/>
              </a:ln>
              <a:solidFill>
                <a:srgbClr val="000000"/>
              </a:solidFill>
              <a:effectLst/>
              <a:uLnTx/>
              <a:uFillTx/>
              <a:latin typeface="Arial"/>
              <a:ea typeface="微软雅黑"/>
              <a:cs typeface="+mn-cs"/>
            </a:endParaRPr>
          </a:p>
          <a:p>
            <a:pPr marL="342900" marR="0" lvl="0" indent="-342900" algn="l" defTabSz="914400" rtl="0" eaLnBrk="1" fontAlgn="base" latinLnBrk="0" hangingPunct="1">
              <a:lnSpc>
                <a:spcPct val="150000"/>
              </a:lnSpc>
              <a:spcBef>
                <a:spcPct val="20000"/>
              </a:spcBef>
              <a:spcAft>
                <a:spcPct val="0"/>
              </a:spcAft>
              <a:buClrTx/>
              <a:buSzTx/>
              <a:buFontTx/>
              <a:buChar char="•"/>
              <a:tabLst/>
              <a:defRPr/>
            </a:pPr>
            <a:r>
              <a:rPr kumimoji="0" lang="zh-CN" altLang="en-US" sz="3200" b="0" i="0" u="none" strike="noStrike" kern="1200" cap="none" spc="0" normalizeH="0" baseline="0" noProof="0" dirty="0">
                <a:ln>
                  <a:noFill/>
                </a:ln>
                <a:solidFill>
                  <a:srgbClr val="000000"/>
                </a:solidFill>
                <a:effectLst/>
                <a:uLnTx/>
                <a:uFillTx/>
                <a:latin typeface="Arial"/>
                <a:ea typeface="微软雅黑"/>
                <a:cs typeface="+mn-cs"/>
              </a:rPr>
              <a:t>全书内容安排</a:t>
            </a:r>
          </a:p>
        </p:txBody>
      </p:sp>
    </p:spTree>
    <p:extLst>
      <p:ext uri="{BB962C8B-B14F-4D97-AF65-F5344CB8AC3E}">
        <p14:creationId xmlns:p14="http://schemas.microsoft.com/office/powerpoint/2010/main" val="1087360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2BA5A965-C1F9-494A-BE0B-92C5DFB9DA2F}"/>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F30353B9-2E2B-4A31-982D-EEBBD22D96C2}"/>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第一讲 引言</a:t>
            </a:r>
          </a:p>
        </p:txBody>
      </p:sp>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6010275" y="115888"/>
            <a:ext cx="2954337"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典型的机器学习系统</a:t>
            </a:r>
          </a:p>
        </p:txBody>
      </p:sp>
      <p:sp>
        <p:nvSpPr>
          <p:cNvPr id="17" name="内容占位符 2">
            <a:extLst>
              <a:ext uri="{FF2B5EF4-FFF2-40B4-BE49-F238E27FC236}">
                <a16:creationId xmlns:a16="http://schemas.microsoft.com/office/drawing/2014/main" id="{3BB92B40-7406-4EA7-B091-9144355BD2D0}"/>
              </a:ext>
            </a:extLst>
          </p:cNvPr>
          <p:cNvSpPr txBox="1">
            <a:spLocks noChangeArrowheads="1"/>
          </p:cNvSpPr>
          <p:nvPr/>
        </p:nvSpPr>
        <p:spPr bwMode="auto">
          <a:xfrm>
            <a:off x="457200" y="981075"/>
            <a:ext cx="7427913" cy="57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zh-CN" altLang="en-US" sz="3200" b="0" i="0" u="none" strike="noStrike" kern="1200" cap="none" spc="0" normalizeH="0" baseline="0" noProof="0">
                <a:ln>
                  <a:noFill/>
                </a:ln>
                <a:solidFill>
                  <a:srgbClr val="000000"/>
                </a:solidFill>
                <a:effectLst/>
                <a:uLnTx/>
                <a:uFillTx/>
                <a:latin typeface="Arial"/>
                <a:ea typeface="微软雅黑"/>
                <a:cs typeface="+mn-cs"/>
              </a:rPr>
              <a:t>医学图像诊断</a:t>
            </a:r>
            <a:endParaRPr kumimoji="0" lang="en-US" altLang="zh-CN" sz="3200" b="0" i="0" u="none" strike="noStrike" kern="1200" cap="none" spc="0" normalizeH="0" baseline="0" noProof="0" dirty="0">
              <a:ln>
                <a:noFill/>
              </a:ln>
              <a:solidFill>
                <a:srgbClr val="000000"/>
              </a:solidFill>
              <a:effectLst/>
              <a:uLnTx/>
              <a:uFillTx/>
              <a:latin typeface="Arial"/>
              <a:ea typeface="微软雅黑"/>
              <a:cs typeface="+mn-cs"/>
            </a:endParaRPr>
          </a:p>
        </p:txBody>
      </p:sp>
      <p:sp>
        <p:nvSpPr>
          <p:cNvPr id="18" name="矩形 8">
            <a:extLst>
              <a:ext uri="{FF2B5EF4-FFF2-40B4-BE49-F238E27FC236}">
                <a16:creationId xmlns:a16="http://schemas.microsoft.com/office/drawing/2014/main" id="{0B64FF5F-3CB3-414B-AF07-D3F2E8406CFC}"/>
              </a:ext>
            </a:extLst>
          </p:cNvPr>
          <p:cNvSpPr>
            <a:spLocks noChangeArrowheads="1"/>
          </p:cNvSpPr>
          <p:nvPr/>
        </p:nvSpPr>
        <p:spPr bwMode="auto">
          <a:xfrm>
            <a:off x="827088" y="1555750"/>
            <a:ext cx="8015287"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defTabSz="914400" eaLnBrk="0" fontAlgn="base" hangingPunct="0">
              <a:spcBef>
                <a:spcPct val="0"/>
              </a:spcBef>
              <a:spcAft>
                <a:spcPct val="0"/>
              </a:spcAft>
              <a:buFontTx/>
              <a:buNone/>
            </a:pPr>
            <a:r>
              <a:rPr lang="zh-CN"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医学图像，如计算机断层扫描（</a:t>
            </a:r>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CT</a:t>
            </a:r>
            <a:r>
              <a:rPr lang="zh-CN"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）图像、磁共振图像、超声成像、病理图像等，是进行疾病诊断和治疗的重要依据。</a:t>
            </a:r>
            <a:endPar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defTabSz="914400" eaLnBrk="0" fontAlgn="base" hangingPunct="0">
              <a:spcBef>
                <a:spcPct val="0"/>
              </a:spcBef>
              <a:spcAft>
                <a:spcPct val="0"/>
              </a:spcAft>
              <a:buFontTx/>
              <a:buNone/>
            </a:pPr>
            <a:r>
              <a:rPr lang="zh-CN" altLang="en-US" sz="2400" dirty="0">
                <a:solidFill>
                  <a:srgbClr val="000000"/>
                </a:solidFill>
                <a:ea typeface="宋体" panose="02010600030101010101" pitchFamily="2" charset="-122"/>
                <a:cs typeface="Times New Roman" panose="02020603050405020304" pitchFamily="18" charset="0"/>
              </a:rPr>
              <a:t>病理图像是将人体组织做成病理切片后在高倍显微镜下看到的图像，通过扫描仪进行数字化后即可进行计算机辅助分析。</a:t>
            </a:r>
          </a:p>
        </p:txBody>
      </p:sp>
      <p:pic>
        <p:nvPicPr>
          <p:cNvPr id="19" name="图片 12">
            <a:extLst>
              <a:ext uri="{FF2B5EF4-FFF2-40B4-BE49-F238E27FC236}">
                <a16:creationId xmlns:a16="http://schemas.microsoft.com/office/drawing/2014/main" id="{BA5BD40C-7665-443A-98AF-4E8FAEA427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74858"/>
          <a:stretch>
            <a:fillRect/>
          </a:stretch>
        </p:blipFill>
        <p:spPr bwMode="auto">
          <a:xfrm>
            <a:off x="2389188" y="3781425"/>
            <a:ext cx="1800225" cy="174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图片 13">
            <a:extLst>
              <a:ext uri="{FF2B5EF4-FFF2-40B4-BE49-F238E27FC236}">
                <a16:creationId xmlns:a16="http://schemas.microsoft.com/office/drawing/2014/main" id="{9FE25FE2-8F42-4802-BE24-E1A2EE54BE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74924"/>
          <a:stretch>
            <a:fillRect/>
          </a:stretch>
        </p:blipFill>
        <p:spPr bwMode="auto">
          <a:xfrm>
            <a:off x="5413375" y="3781425"/>
            <a:ext cx="1800225" cy="174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矩形 10">
            <a:extLst>
              <a:ext uri="{FF2B5EF4-FFF2-40B4-BE49-F238E27FC236}">
                <a16:creationId xmlns:a16="http://schemas.microsoft.com/office/drawing/2014/main" id="{9EBD6BF7-36D9-401F-8363-A07C85EAE8F3}"/>
              </a:ext>
            </a:extLst>
          </p:cNvPr>
          <p:cNvSpPr>
            <a:spLocks noChangeArrowheads="1"/>
          </p:cNvSpPr>
          <p:nvPr/>
        </p:nvSpPr>
        <p:spPr bwMode="auto">
          <a:xfrm>
            <a:off x="1957388" y="5651500"/>
            <a:ext cx="23907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defTabSz="914400" eaLnBrk="0" fontAlgn="base" hangingPunct="0">
              <a:spcBef>
                <a:spcPct val="0"/>
              </a:spcBef>
              <a:spcAft>
                <a:spcPct val="0"/>
              </a:spcAft>
              <a:buFontTx/>
              <a:buNone/>
            </a:pPr>
            <a:r>
              <a:rPr lang="zh-CN" altLang="zh-CN" sz="1800">
                <a:solidFill>
                  <a:srgbClr val="000000"/>
                </a:solidFill>
                <a:latin typeface="宋体" panose="02010600030101010101" pitchFamily="2" charset="-122"/>
                <a:ea typeface="宋体" panose="02010600030101010101" pitchFamily="2" charset="-122"/>
                <a:cs typeface="Times New Roman" panose="02020603050405020304" pitchFamily="18" charset="0"/>
              </a:rPr>
              <a:t>（</a:t>
            </a:r>
            <a:r>
              <a:rPr lang="en-US" altLang="zh-CN" sz="1800">
                <a:solidFill>
                  <a:srgbClr val="000000"/>
                </a:solidFill>
                <a:latin typeface="宋体" panose="02010600030101010101" pitchFamily="2" charset="-122"/>
                <a:ea typeface="宋体" panose="02010600030101010101" pitchFamily="2" charset="-122"/>
                <a:cs typeface="Times New Roman" panose="02020603050405020304" pitchFamily="18" charset="0"/>
              </a:rPr>
              <a:t>a</a:t>
            </a:r>
            <a:r>
              <a:rPr lang="zh-CN" altLang="zh-CN" sz="1800">
                <a:solidFill>
                  <a:srgbClr val="000000"/>
                </a:solidFill>
                <a:latin typeface="宋体" panose="02010600030101010101" pitchFamily="2" charset="-122"/>
                <a:ea typeface="宋体" panose="02010600030101010101" pitchFamily="2" charset="-122"/>
                <a:cs typeface="Times New Roman" panose="02020603050405020304" pitchFamily="18" charset="0"/>
              </a:rPr>
              <a:t>）正常组织病理图</a:t>
            </a:r>
            <a:endParaRPr lang="zh-CN" altLang="en-US" sz="1800">
              <a:solidFill>
                <a:srgbClr val="00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22" name="矩形 11">
            <a:extLst>
              <a:ext uri="{FF2B5EF4-FFF2-40B4-BE49-F238E27FC236}">
                <a16:creationId xmlns:a16="http://schemas.microsoft.com/office/drawing/2014/main" id="{D7E1B5CB-356F-4F6B-86D2-219EA8C6E928}"/>
              </a:ext>
            </a:extLst>
          </p:cNvPr>
          <p:cNvSpPr>
            <a:spLocks noChangeArrowheads="1"/>
          </p:cNvSpPr>
          <p:nvPr/>
        </p:nvSpPr>
        <p:spPr bwMode="auto">
          <a:xfrm>
            <a:off x="5062538" y="5651500"/>
            <a:ext cx="23891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defTabSz="914400" eaLnBrk="0" fontAlgn="base" hangingPunct="0">
              <a:spcBef>
                <a:spcPct val="0"/>
              </a:spcBef>
              <a:spcAft>
                <a:spcPct val="0"/>
              </a:spcAft>
              <a:buFontTx/>
              <a:buNone/>
            </a:pPr>
            <a:r>
              <a:rPr lang="zh-CN" altLang="zh-CN" sz="1800">
                <a:solidFill>
                  <a:srgbClr val="000000"/>
                </a:solidFill>
                <a:latin typeface="宋体" panose="02010600030101010101" pitchFamily="2" charset="-122"/>
                <a:ea typeface="宋体" panose="02010600030101010101" pitchFamily="2" charset="-122"/>
                <a:cs typeface="Times New Roman" panose="02020603050405020304" pitchFamily="18" charset="0"/>
              </a:rPr>
              <a:t>（</a:t>
            </a:r>
            <a:r>
              <a:rPr lang="en-US" altLang="zh-CN" sz="1800">
                <a:solidFill>
                  <a:srgbClr val="000000"/>
                </a:solidFill>
                <a:latin typeface="宋体" panose="02010600030101010101" pitchFamily="2" charset="-122"/>
                <a:ea typeface="宋体" panose="02010600030101010101" pitchFamily="2" charset="-122"/>
                <a:cs typeface="Times New Roman" panose="02020603050405020304" pitchFamily="18" charset="0"/>
              </a:rPr>
              <a:t>b</a:t>
            </a:r>
            <a:r>
              <a:rPr lang="zh-CN" altLang="zh-CN" sz="1800">
                <a:solidFill>
                  <a:srgbClr val="000000"/>
                </a:solidFill>
                <a:latin typeface="宋体" panose="02010600030101010101" pitchFamily="2" charset="-122"/>
                <a:ea typeface="宋体" panose="02010600030101010101" pitchFamily="2" charset="-122"/>
                <a:cs typeface="Times New Roman" panose="02020603050405020304" pitchFamily="18" charset="0"/>
              </a:rPr>
              <a:t>）肿瘤组织病理图</a:t>
            </a:r>
            <a:endParaRPr lang="zh-CN" altLang="en-US" sz="1800">
              <a:solidFill>
                <a:srgbClr val="000000"/>
              </a:solidFill>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574020223"/>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53</TotalTime>
  <Words>1470</Words>
  <Application>Microsoft Office PowerPoint</Application>
  <PresentationFormat>全屏显示(4:3)</PresentationFormat>
  <Paragraphs>152</Paragraphs>
  <Slides>21</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21</vt:i4>
      </vt:variant>
    </vt:vector>
  </HeadingPairs>
  <TitlesOfParts>
    <vt:vector size="32" baseType="lpstr">
      <vt:lpstr>等线</vt:lpstr>
      <vt:lpstr>等线 Light</vt:lpstr>
      <vt:lpstr>黑体</vt:lpstr>
      <vt:lpstr>宋体</vt:lpstr>
      <vt:lpstr>微软雅黑</vt:lpstr>
      <vt:lpstr>Arial</vt:lpstr>
      <vt:lpstr>Calibri</vt:lpstr>
      <vt:lpstr>Calibri Light</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Saoirse</dc:creator>
  <cp:lastModifiedBy>张艺</cp:lastModifiedBy>
  <cp:revision>127</cp:revision>
  <dcterms:created xsi:type="dcterms:W3CDTF">2020-07-24T07:05:48Z</dcterms:created>
  <dcterms:modified xsi:type="dcterms:W3CDTF">2020-10-02T06:24:53Z</dcterms:modified>
</cp:coreProperties>
</file>