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60" r:id="rId1"/>
  </p:sldMasterIdLst>
  <p:notesMasterIdLst>
    <p:notesMasterId r:id="rId45"/>
  </p:notesMasterIdLst>
  <p:sldIdLst>
    <p:sldId id="256" r:id="rId2"/>
    <p:sldId id="257" r:id="rId3"/>
    <p:sldId id="258" r:id="rId4"/>
    <p:sldId id="264" r:id="rId5"/>
    <p:sldId id="276" r:id="rId6"/>
    <p:sldId id="277" r:id="rId7"/>
    <p:sldId id="266" r:id="rId8"/>
    <p:sldId id="271" r:id="rId9"/>
    <p:sldId id="278" r:id="rId10"/>
    <p:sldId id="279" r:id="rId11"/>
    <p:sldId id="285" r:id="rId12"/>
    <p:sldId id="286" r:id="rId13"/>
    <p:sldId id="287" r:id="rId14"/>
    <p:sldId id="288" r:id="rId15"/>
    <p:sldId id="289" r:id="rId16"/>
    <p:sldId id="290" r:id="rId17"/>
    <p:sldId id="291" r:id="rId18"/>
    <p:sldId id="292" r:id="rId19"/>
    <p:sldId id="267" r:id="rId20"/>
    <p:sldId id="272" r:id="rId21"/>
    <p:sldId id="293" r:id="rId22"/>
    <p:sldId id="280" r:id="rId23"/>
    <p:sldId id="297" r:id="rId24"/>
    <p:sldId id="268" r:id="rId25"/>
    <p:sldId id="315" r:id="rId26"/>
    <p:sldId id="316" r:id="rId27"/>
    <p:sldId id="281" r:id="rId28"/>
    <p:sldId id="309" r:id="rId29"/>
    <p:sldId id="317" r:id="rId30"/>
    <p:sldId id="310" r:id="rId31"/>
    <p:sldId id="311" r:id="rId32"/>
    <p:sldId id="312" r:id="rId33"/>
    <p:sldId id="313" r:id="rId34"/>
    <p:sldId id="269" r:id="rId35"/>
    <p:sldId id="318" r:id="rId36"/>
    <p:sldId id="270" r:id="rId37"/>
    <p:sldId id="319" r:id="rId38"/>
    <p:sldId id="305" r:id="rId39"/>
    <p:sldId id="322" r:id="rId40"/>
    <p:sldId id="323" r:id="rId41"/>
    <p:sldId id="320" r:id="rId42"/>
    <p:sldId id="324" r:id="rId43"/>
    <p:sldId id="265"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A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07" autoAdjust="0"/>
    <p:restoredTop sz="94660"/>
  </p:normalViewPr>
  <p:slideViewPr>
    <p:cSldViewPr snapToGrid="0">
      <p:cViewPr varScale="1">
        <p:scale>
          <a:sx n="114" d="100"/>
          <a:sy n="114" d="100"/>
        </p:scale>
        <p:origin x="15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B8EF1C-141D-419E-BA12-87836EE87277}" type="datetimeFigureOut">
              <a:rPr lang="zh-CN" altLang="en-US" smtClean="0"/>
              <a:t>2020/10/2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575777-E093-4AF1-8765-E0D88C99EE26}" type="slidenum">
              <a:rPr lang="zh-CN" altLang="en-US" smtClean="0"/>
              <a:t>‹#›</a:t>
            </a:fld>
            <a:endParaRPr lang="zh-CN" altLang="en-US"/>
          </a:p>
        </p:txBody>
      </p:sp>
    </p:spTree>
    <p:extLst>
      <p:ext uri="{BB962C8B-B14F-4D97-AF65-F5344CB8AC3E}">
        <p14:creationId xmlns:p14="http://schemas.microsoft.com/office/powerpoint/2010/main" val="3053569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575777-E093-4AF1-8765-E0D88C99EE26}" type="slidenum">
              <a:rPr lang="zh-CN" altLang="en-US" smtClean="0"/>
              <a:t>15</a:t>
            </a:fld>
            <a:endParaRPr lang="zh-CN" altLang="en-US"/>
          </a:p>
        </p:txBody>
      </p:sp>
    </p:spTree>
    <p:extLst>
      <p:ext uri="{BB962C8B-B14F-4D97-AF65-F5344CB8AC3E}">
        <p14:creationId xmlns:p14="http://schemas.microsoft.com/office/powerpoint/2010/main" val="3598507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75156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76983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048064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35047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31466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26485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685877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4223799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80716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81048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217713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822947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4.emf"/><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 Id="rId5"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54A8B630-F86D-45E5-8442-11419BB999D6}"/>
              </a:ext>
            </a:extLst>
          </p:cNvPr>
          <p:cNvSpPr txBox="1">
            <a:spLocks noChangeArrowheads="1"/>
          </p:cNvSpPr>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6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a:ln>
                  <a:noFill/>
                </a:ln>
                <a:solidFill>
                  <a:srgbClr val="000000"/>
                </a:solidFill>
                <a:effectLst/>
                <a:uLnTx/>
                <a:uFillTx/>
                <a:latin typeface="Arial"/>
                <a:ea typeface="微软雅黑"/>
                <a:cs typeface="+mj-cs"/>
              </a:rPr>
              <a:t>模式识别与机器学习</a:t>
            </a:r>
            <a:br>
              <a:rPr kumimoji="0" lang="en-US" altLang="zh-CN" sz="4000" b="1" i="0" u="none" strike="noStrike" kern="1200" cap="none" spc="0" normalizeH="0" baseline="0" noProof="0">
                <a:ln>
                  <a:noFill/>
                </a:ln>
                <a:solidFill>
                  <a:srgbClr val="000000"/>
                </a:solidFill>
                <a:effectLst/>
                <a:uLnTx/>
                <a:uFillTx/>
                <a:latin typeface="Arial"/>
                <a:ea typeface="微软雅黑"/>
                <a:cs typeface="+mj-cs"/>
              </a:rPr>
            </a:br>
            <a:r>
              <a:rPr kumimoji="0" lang="en-US" altLang="zh-CN" sz="2800" b="1" i="0" u="none" strike="noStrike" kern="1200" cap="none" spc="0" normalizeH="0" baseline="0" noProof="0">
                <a:ln>
                  <a:noFill/>
                </a:ln>
                <a:solidFill>
                  <a:srgbClr val="000000"/>
                </a:solidFill>
                <a:effectLst/>
                <a:uLnTx/>
                <a:uFillTx/>
                <a:latin typeface="Arial"/>
                <a:ea typeface="微软雅黑"/>
                <a:cs typeface="+mj-cs"/>
              </a:rPr>
              <a:t>Pattern Recognition &amp; Machine Learning</a:t>
            </a:r>
            <a:endParaRPr kumimoji="0" lang="zh-CN" altLang="en-US" sz="4000" b="1" i="0" u="none" strike="noStrike" kern="1200" cap="none" spc="0" normalizeH="0" baseline="0" noProof="0" dirty="0">
              <a:ln>
                <a:noFill/>
              </a:ln>
              <a:solidFill>
                <a:srgbClr val="000000"/>
              </a:solidFill>
              <a:effectLst/>
              <a:uLnTx/>
              <a:uFillTx/>
              <a:latin typeface="Arial"/>
              <a:ea typeface="微软雅黑"/>
              <a:cs typeface="+mj-cs"/>
            </a:endParaRPr>
          </a:p>
        </p:txBody>
      </p:sp>
    </p:spTree>
    <p:extLst>
      <p:ext uri="{BB962C8B-B14F-4D97-AF65-F5344CB8AC3E}">
        <p14:creationId xmlns:p14="http://schemas.microsoft.com/office/powerpoint/2010/main" val="1398032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7CB8C71-8CA9-4110-91E8-631C89D4E0D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63ACD74F-5BF6-4390-8CC6-4C9B1B2ACC2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最小错误率贝叶斯决策</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50115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决策的平均错误率尽可能地小。</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熊猫分类问题</a:t>
                </a:r>
                <a:r>
                  <a:rPr lang="zh-CN" altLang="en-US" sz="2400" b="1" dirty="0">
                    <a:latin typeface="微软雅黑" panose="020B0503020204020204" pitchFamily="34" charset="-122"/>
                    <a:cs typeface="Times New Roman" panose="02020603050405020304" pitchFamily="18" charset="0"/>
                  </a:rPr>
                  <a:t>分类错误</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spcBef>
                    <a:spcPct val="0"/>
                  </a:spcBef>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某样本类别是雄性</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oMath>
                </a14:m>
                <a:r>
                  <a:rPr lang="zh-CN" altLang="en-US" sz="2400" dirty="0">
                    <a:ea typeface="宋体" panose="02010600030101010101" pitchFamily="2" charset="-122"/>
                    <a:cs typeface="Times New Roman" panose="02020603050405020304" pitchFamily="18" charset="0"/>
                  </a:rPr>
                  <a:t>，但被分为雌性</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oMath>
                </a14:m>
                <a:r>
                  <a:rPr lang="en-US" altLang="zh-CN" sz="2400" dirty="0">
                    <a:ea typeface="宋体" panose="02010600030101010101" pitchFamily="2" charset="-122"/>
                    <a:cs typeface="Times New Roman" panose="02020603050405020304" pitchFamily="18" charset="0"/>
                  </a:rPr>
                  <a:t>;</a:t>
                </a:r>
              </a:p>
              <a:p>
                <a:pPr marL="342900" indent="-342900">
                  <a:spcBef>
                    <a:spcPct val="0"/>
                  </a:spcBef>
                  <a:buFont typeface="Arial" panose="020B0604020202020204" pitchFamily="34" charset="0"/>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某样本类别是雄性</a:t>
                </a:r>
                <a14:m>
                  <m:oMath xmlns:m="http://schemas.openxmlformats.org/officeDocument/2006/math">
                    <m:r>
                      <a:rPr lang="en-US" altLang="zh-CN" sz="24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oMath>
                </a14:m>
                <a:r>
                  <a:rPr lang="zh-CN" altLang="en-US" sz="2400" dirty="0">
                    <a:ea typeface="宋体" panose="02010600030101010101" pitchFamily="2" charset="-122"/>
                    <a:cs typeface="Times New Roman" panose="02020603050405020304" pitchFamily="18" charset="0"/>
                  </a:rPr>
                  <a:t>，但被分为雌性</a:t>
                </a:r>
                <a14:m>
                  <m:oMath xmlns:m="http://schemas.openxmlformats.org/officeDocument/2006/math">
                    <m:r>
                      <a:rPr lang="en-US" altLang="zh-CN" sz="24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oMath>
                </a14:m>
                <a:r>
                  <a:rPr lang="en-US" altLang="zh-CN" sz="2400" dirty="0">
                    <a:ea typeface="宋体" panose="02010600030101010101" pitchFamily="2" charset="-122"/>
                    <a:cs typeface="Times New Roman" panose="02020603050405020304" pitchFamily="18" charset="0"/>
                  </a:rPr>
                  <a:t>;</a:t>
                </a:r>
              </a:p>
              <a:p>
                <a:pPr>
                  <a:spcBef>
                    <a:spcPct val="0"/>
                  </a:spcBef>
                  <a:buNone/>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𝑒𝑟𝑟𝑜𝑟</m:t>
                          </m:r>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eqArr>
                            <m:eqArr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eqArr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    </m:t>
                              </m:r>
                              <m:r>
                                <a:rPr lang="zh-CN" altLang="en-US" sz="2400" i="1">
                                  <a:latin typeface="Cambria Math" panose="02040503050406030204" pitchFamily="18" charset="0"/>
                                  <a:ea typeface="宋体" panose="02010600030101010101" pitchFamily="2" charset="-122"/>
                                  <a:cs typeface="Times New Roman" panose="02020603050405020304" pitchFamily="18" charset="0"/>
                                </a:rPr>
                                <m:t>如果</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r>
                                <a:rPr lang="zh-CN" altLang="en-US" sz="2400" i="1">
                                  <a:latin typeface="Cambria Math" panose="02040503050406030204" pitchFamily="18" charset="0"/>
                                  <a:ea typeface="宋体" panose="02010600030101010101" pitchFamily="2" charset="-122"/>
                                  <a:cs typeface="Times New Roman" panose="02020603050405020304" pitchFamily="18" charset="0"/>
                                </a:rPr>
                                <m:t>被</m:t>
                              </m:r>
                              <m:r>
                                <a:rPr lang="zh-CN" altLang="en-US" sz="2400" i="1" smtClean="0">
                                  <a:latin typeface="Cambria Math" panose="02040503050406030204" pitchFamily="18" charset="0"/>
                                  <a:ea typeface="宋体" panose="02010600030101010101" pitchFamily="2" charset="-122"/>
                                  <a:cs typeface="Times New Roman" panose="02020603050405020304" pitchFamily="18" charset="0"/>
                                </a:rPr>
                                <m:t>判定</m:t>
                              </m:r>
                              <m:r>
                                <a:rPr lang="zh-CN" altLang="en-US" sz="2400" i="1">
                                  <a:latin typeface="Cambria Math" panose="02040503050406030204" pitchFamily="18" charset="0"/>
                                  <a:ea typeface="宋体" panose="02010600030101010101" pitchFamily="2" charset="-122"/>
                                  <a:cs typeface="Times New Roman" panose="02020603050405020304" pitchFamily="18" charset="0"/>
                                </a:rPr>
                                <m:t>为</m:t>
                              </m:r>
                              <m:r>
                                <a:rPr lang="zh-CN" altLang="en-US" sz="2400" i="1" smtClean="0">
                                  <a:latin typeface="Cambria Math" panose="02040503050406030204" pitchFamily="18" charset="0"/>
                                  <a:ea typeface="宋体" panose="02010600030101010101" pitchFamily="2" charset="-122"/>
                                  <a:cs typeface="Times New Roman" panose="02020603050405020304" pitchFamily="18" charset="0"/>
                                </a:rPr>
                                <m:t>雄性</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    </m:t>
                              </m:r>
                              <m:r>
                                <a:rPr lang="zh-CN" altLang="en-US" sz="2400" i="1">
                                  <a:latin typeface="Cambria Math" panose="02040503050406030204" pitchFamily="18" charset="0"/>
                                  <a:ea typeface="宋体" panose="02010600030101010101" pitchFamily="2" charset="-122"/>
                                  <a:cs typeface="Times New Roman" panose="02020603050405020304" pitchFamily="18" charset="0"/>
                                </a:rPr>
                                <m:t>如果</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r>
                                <a:rPr lang="zh-CN" altLang="en-US" sz="2400" i="1">
                                  <a:latin typeface="Cambria Math" panose="02040503050406030204" pitchFamily="18" charset="0"/>
                                  <a:ea typeface="宋体" panose="02010600030101010101" pitchFamily="2" charset="-122"/>
                                  <a:cs typeface="Times New Roman" panose="02020603050405020304" pitchFamily="18" charset="0"/>
                                </a:rPr>
                                <m:t>被判定</m:t>
                              </m:r>
                              <m:r>
                                <a:rPr lang="zh-CN" altLang="en-US" sz="2400" i="1" smtClean="0">
                                  <a:latin typeface="Cambria Math" panose="02040503050406030204" pitchFamily="18" charset="0"/>
                                  <a:ea typeface="宋体" panose="02010600030101010101" pitchFamily="2" charset="-122"/>
                                  <a:cs typeface="Times New Roman" panose="02020603050405020304" pitchFamily="18" charset="0"/>
                                </a:rPr>
                                <m:t>为</m:t>
                              </m:r>
                              <m:r>
                                <a:rPr lang="zh-CN" altLang="en-US" sz="2400" i="1">
                                  <a:latin typeface="Cambria Math" panose="02040503050406030204" pitchFamily="18" charset="0"/>
                                  <a:ea typeface="宋体" panose="02010600030101010101" pitchFamily="2" charset="-122"/>
                                  <a:cs typeface="Times New Roman" panose="02020603050405020304" pitchFamily="18" charset="0"/>
                                </a:rPr>
                                <m:t>雌性</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e>
                          </m:eqArr>
                        </m:e>
                      </m:d>
                    </m:oMath>
                  </m:oMathPara>
                </a14:m>
                <a:endParaRPr lang="en-US" altLang="zh-CN" sz="2400" dirty="0">
                  <a:ea typeface="宋体" panose="02010600030101010101" pitchFamily="2" charset="-122"/>
                  <a:cs typeface="Times New Roman" panose="02020603050405020304" pitchFamily="18" charset="0"/>
                </a:endParaRPr>
              </a:p>
              <a:p>
                <a:pPr>
                  <a:spcBef>
                    <a:spcPct val="0"/>
                  </a:spcBef>
                  <a:buNone/>
                </a:pPr>
                <a:r>
                  <a:rPr lang="zh-CN" altLang="en-US" sz="2400" dirty="0">
                    <a:ea typeface="宋体" panose="02010600030101010101" pitchFamily="2" charset="-122"/>
                    <a:cs typeface="Times New Roman" panose="02020603050405020304" pitchFamily="18" charset="0"/>
                  </a:rPr>
                  <a:t>决策的平均错误率：</a:t>
                </a:r>
                <a:endParaRPr lang="en-US" altLang="zh-CN" sz="2400" dirty="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𝑒𝑟𝑟𝑜𝑟</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  =</m:t>
                      </m:r>
                      <m:nary>
                        <m:nary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23"/>
                            </m:r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ub>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up>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𝑒𝑟𝑟𝑜𝑟</m:t>
                              </m:r>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𝑑𝑥</m:t>
                          </m:r>
                        </m:e>
                      </m:nary>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               </m:t>
                      </m:r>
                    </m:oMath>
                  </m:oMathPara>
                </a14:m>
                <a:endParaRPr lang="en-US" altLang="zh-CN" sz="2400" b="0" i="1"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r>
                  <a:rPr lang="en-US" altLang="zh-CN" sz="2400" b="0" dirty="0">
                    <a:ea typeface="宋体" panose="02010600030101010101" pitchFamily="2" charset="-122"/>
                    <a:cs typeface="Times New Roman" panose="02020603050405020304" pitchFamily="18" charset="0"/>
                  </a:rPr>
                  <a:t>			</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nary>
                      <m:nary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𝑅</m:t>
                            </m:r>
                          </m:e>
                          <m:sub>
                            <m:r>
                              <m:rPr>
                                <m:brk m:alnAt="23"/>
                              </m:r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Sub>
                      </m:sub>
                      <m:sup/>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𝑑𝑥</m:t>
                        </m:r>
                      </m:e>
                    </m:nary>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nary>
                      <m:nary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𝑅</m:t>
                            </m:r>
                          </m:e>
                          <m:sub>
                            <m:r>
                              <m:rPr>
                                <m:brk m:alnAt="23"/>
                              </m:r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b>
                        </m:sSub>
                      </m:sub>
                      <m:sup/>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𝑑𝑥</m:t>
                        </m:r>
                      </m:e>
                    </m:nary>
                  </m:oMath>
                </a14:m>
                <a:endParaRPr lang="en-US" altLang="zh-CN" sz="2400" b="0" dirty="0">
                  <a:ea typeface="宋体" panose="02010600030101010101" pitchFamily="2" charset="-122"/>
                  <a:cs typeface="Times New Roman" panose="02020603050405020304" pitchFamily="18" charset="0"/>
                </a:endParaRPr>
              </a:p>
              <a:p>
                <a:pPr>
                  <a:spcBef>
                    <a:spcPct val="0"/>
                  </a:spcBef>
                  <a:buNone/>
                </a:pPr>
                <a:endParaRPr lang="zh-CN" altLang="en-US" sz="24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5011500"/>
              </a:xfrm>
              <a:prstGeom prst="rect">
                <a:avLst/>
              </a:prstGeom>
              <a:blipFill>
                <a:blip r:embed="rId4"/>
                <a:stretch>
                  <a:fillRect l="-1217" t="-133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贝叶斯决策</a:t>
            </a:r>
          </a:p>
        </p:txBody>
      </p:sp>
    </p:spTree>
    <p:extLst>
      <p:ext uri="{BB962C8B-B14F-4D97-AF65-F5344CB8AC3E}">
        <p14:creationId xmlns:p14="http://schemas.microsoft.com/office/powerpoint/2010/main" val="98184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7CB8C71-8CA9-4110-91E8-631C89D4E0D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63ACD74F-5BF6-4390-8CC6-4C9B1B2ACC2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贝叶斯决策</a:t>
            </a: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2FE67CB0-AF91-4582-BE3A-3BDA0A4AA283}"/>
                  </a:ext>
                </a:extLst>
              </p:cNvPr>
              <p:cNvSpPr>
                <a:spLocks noChangeArrowheads="1"/>
              </p:cNvSpPr>
              <p:nvPr/>
            </p:nvSpPr>
            <p:spPr bwMode="auto">
              <a:xfrm>
                <a:off x="625643" y="955336"/>
                <a:ext cx="8097253" cy="179023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400" dirty="0">
                    <a:ea typeface="宋体" panose="02010600030101010101" pitchFamily="2" charset="-122"/>
                    <a:cs typeface="Times New Roman" panose="02020603050405020304" pitchFamily="18" charset="0"/>
                  </a:rPr>
                  <a:t>对于二分类问题，最小错误率贝叶斯决策：</a:t>
                </a:r>
                <a:endParaRPr lang="en-US" altLang="zh-CN" sz="2400" dirty="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left"/>
                    </m:oMathParaPr>
                    <m:oMath xmlns:m="http://schemas.openxmlformats.org/officeDocument/2006/math">
                      <m:d>
                        <m:dPr>
                          <m:begChr m:val="{"/>
                          <m:endChr m:val=""/>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dPr>
                        <m:e>
                          <m:eqArr>
                            <m:eqArr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eqArr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r>
                                <a:rPr lang="zh-CN" altLang="en-US" sz="2400" i="1">
                                  <a:latin typeface="Cambria Math" panose="02040503050406030204" pitchFamily="18" charset="0"/>
                                  <a:ea typeface="宋体" panose="02010600030101010101" pitchFamily="2" charset="-122"/>
                                  <a:cs typeface="Times New Roman" panose="02020603050405020304" pitchFamily="18" charset="0"/>
                                </a:rPr>
                                <m:t>被</m:t>
                              </m:r>
                              <m:r>
                                <a:rPr lang="zh-CN" altLang="en-US" sz="2400" i="1" smtClean="0">
                                  <a:latin typeface="Cambria Math" panose="02040503050406030204" pitchFamily="18" charset="0"/>
                                  <a:ea typeface="宋体" panose="02010600030101010101" pitchFamily="2" charset="-122"/>
                                  <a:cs typeface="Times New Roman" panose="02020603050405020304" pitchFamily="18" charset="0"/>
                                </a:rPr>
                                <m:t>判定</m:t>
                              </m:r>
                              <m:r>
                                <a:rPr lang="zh-CN" altLang="en-US" sz="2400" i="1">
                                  <a:latin typeface="Cambria Math" panose="02040503050406030204" pitchFamily="18" charset="0"/>
                                  <a:ea typeface="宋体" panose="02010600030101010101" pitchFamily="2" charset="-122"/>
                                  <a:cs typeface="Times New Roman" panose="02020603050405020304" pitchFamily="18" charset="0"/>
                                </a:rPr>
                                <m:t>为</m:t>
                              </m:r>
                              <m:r>
                                <a:rPr lang="zh-CN" altLang="en-US" sz="2400" i="1" smtClean="0">
                                  <a:latin typeface="Cambria Math" panose="02040503050406030204" pitchFamily="18" charset="0"/>
                                  <a:ea typeface="宋体" panose="02010600030101010101" pitchFamily="2" charset="-122"/>
                                  <a:cs typeface="Times New Roman" panose="02020603050405020304" pitchFamily="18" charset="0"/>
                                </a:rPr>
                                <m:t>第一类</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    </m:t>
                              </m:r>
                              <m:r>
                                <a:rPr lang="zh-CN" altLang="en-US" sz="2400" i="1">
                                  <a:latin typeface="Cambria Math" panose="02040503050406030204" pitchFamily="18" charset="0"/>
                                  <a:ea typeface="宋体" panose="02010600030101010101" pitchFamily="2" charset="-122"/>
                                  <a:cs typeface="Times New Roman" panose="02020603050405020304" pitchFamily="18" charset="0"/>
                                </a:rPr>
                                <m:t>如果</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&gt;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e>
                            <m:e>
                              <m:r>
                                <a:rPr lang="en-US" altLang="zh-CN" sz="2400" i="1">
                                  <a:latin typeface="Cambria Math" panose="02040503050406030204" pitchFamily="18" charset="0"/>
                                  <a:ea typeface="宋体" panose="02010600030101010101" pitchFamily="2" charset="-122"/>
                                  <a:cs typeface="Times New Roman" panose="02020603050405020304" pitchFamily="18" charset="0"/>
                                </a:rPr>
                                <m:t>𝑥</m:t>
                              </m:r>
                              <m:r>
                                <a:rPr lang="zh-CN" altLang="en-US" sz="2400" i="1">
                                  <a:latin typeface="Cambria Math" panose="02040503050406030204" pitchFamily="18" charset="0"/>
                                  <a:ea typeface="宋体" panose="02010600030101010101" pitchFamily="2" charset="-122"/>
                                  <a:cs typeface="Times New Roman" panose="02020603050405020304" pitchFamily="18" charset="0"/>
                                </a:rPr>
                                <m:t>被判定为第</m:t>
                              </m:r>
                              <m:r>
                                <a:rPr lang="zh-CN" altLang="en-US" sz="2400" i="1" smtClean="0">
                                  <a:latin typeface="Cambria Math" panose="02040503050406030204" pitchFamily="18" charset="0"/>
                                  <a:ea typeface="宋体" panose="02010600030101010101" pitchFamily="2" charset="-122"/>
                                  <a:cs typeface="Times New Roman" panose="02020603050405020304" pitchFamily="18" charset="0"/>
                                </a:rPr>
                                <m:t>二</m:t>
                              </m:r>
                              <m:r>
                                <a:rPr lang="zh-CN" altLang="en-US" sz="2400" i="1">
                                  <a:latin typeface="Cambria Math" panose="02040503050406030204" pitchFamily="18" charset="0"/>
                                  <a:ea typeface="宋体" panose="02010600030101010101" pitchFamily="2" charset="-122"/>
                                  <a:cs typeface="Times New Roman" panose="02020603050405020304" pitchFamily="18" charset="0"/>
                                </a:rPr>
                                <m:t>类</m:t>
                              </m:r>
                              <m:r>
                                <a:rPr lang="en-US" altLang="zh-CN" sz="2400" i="1">
                                  <a:latin typeface="Cambria Math" panose="02040503050406030204" pitchFamily="18" charset="0"/>
                                  <a:ea typeface="宋体" panose="02010600030101010101" pitchFamily="2" charset="-122"/>
                                  <a:cs typeface="Times New Roman" panose="02020603050405020304" pitchFamily="18" charset="0"/>
                                </a:rPr>
                                <m:t>    </m:t>
                              </m:r>
                              <m:r>
                                <a:rPr lang="zh-CN" altLang="en-US" sz="2400" i="1">
                                  <a:latin typeface="Cambria Math" panose="02040503050406030204" pitchFamily="18" charset="0"/>
                                  <a:ea typeface="宋体" panose="02010600030101010101" pitchFamily="2" charset="-122"/>
                                  <a:cs typeface="Times New Roman" panose="02020603050405020304" pitchFamily="18" charset="0"/>
                                </a:rPr>
                                <m:t>如果</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e>
                                <m:e>
                                  <m:r>
                                    <a:rPr lang="en-US" altLang="zh-CN" sz="2400" i="1">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&lt;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e>
                          </m:eqArr>
                        </m:e>
                      </m:d>
                    </m:oMath>
                  </m:oMathPara>
                </a14:m>
                <a:endParaRPr lang="en-US" altLang="zh-CN" sz="2400" dirty="0">
                  <a:ea typeface="宋体" panose="02010600030101010101" pitchFamily="2" charset="-122"/>
                  <a:cs typeface="Times New Roman" panose="02020603050405020304" pitchFamily="18" charset="0"/>
                </a:endParaRPr>
              </a:p>
              <a:p>
                <a:pPr>
                  <a:spcBef>
                    <a:spcPct val="0"/>
                  </a:spcBef>
                  <a:buFontTx/>
                  <a:buNone/>
                </a:pPr>
                <a:endParaRPr lang="en-US" altLang="zh-CN" sz="2400" dirty="0">
                  <a:ea typeface="宋体" panose="02010600030101010101" pitchFamily="2" charset="-122"/>
                  <a:cs typeface="Times New Roman" panose="02020603050405020304" pitchFamily="18" charset="0"/>
                </a:endParaRPr>
              </a:p>
            </p:txBody>
          </p:sp>
        </mc:Choice>
        <mc:Fallback xmlns="">
          <p:sp>
            <p:nvSpPr>
              <p:cNvPr id="14" name="矩形 13">
                <a:extLst>
                  <a:ext uri="{FF2B5EF4-FFF2-40B4-BE49-F238E27FC236}">
                    <a16:creationId xmlns:a16="http://schemas.microsoft.com/office/drawing/2014/main" id="{2FE67CB0-AF91-4582-BE3A-3BDA0A4AA283}"/>
                  </a:ext>
                </a:extLst>
              </p:cNvPr>
              <p:cNvSpPr>
                <a:spLocks noRot="1" noChangeAspect="1" noMove="1" noResize="1" noEditPoints="1" noAdjustHandles="1" noChangeArrowheads="1" noChangeShapeType="1" noTextEdit="1"/>
              </p:cNvSpPr>
              <p:nvPr/>
            </p:nvSpPr>
            <p:spPr bwMode="auto">
              <a:xfrm>
                <a:off x="625643" y="955336"/>
                <a:ext cx="8097253" cy="1790234"/>
              </a:xfrm>
              <a:prstGeom prst="rect">
                <a:avLst/>
              </a:prstGeom>
              <a:blipFill>
                <a:blip r:embed="rId4"/>
                <a:stretch>
                  <a:fillRect l="-1205" t="-375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207DCF9A-9C90-44F9-ACEA-D9BCE00A5F55}"/>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2531937" y="2245360"/>
            <a:ext cx="4284663" cy="3062620"/>
          </a:xfrm>
          <a:prstGeom prst="rect">
            <a:avLst/>
          </a:prstGeom>
        </p:spPr>
      </p:pic>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9C053438-AC7F-423C-A4ED-3C7AC2D74749}"/>
                  </a:ext>
                </a:extLst>
              </p:cNvPr>
              <p:cNvSpPr txBox="1"/>
              <p:nvPr/>
            </p:nvSpPr>
            <p:spPr>
              <a:xfrm>
                <a:off x="1226634" y="5296829"/>
                <a:ext cx="7081025" cy="923330"/>
              </a:xfrm>
              <a:prstGeom prst="rect">
                <a:avLst/>
              </a:prstGeom>
              <a:noFill/>
            </p:spPr>
            <p:txBody>
              <a:bodyPr wrap="square" rtlCol="0">
                <a:spAutoFit/>
              </a:bodyPr>
              <a:lstStyle/>
              <a:p>
                <a:pPr algn="ctr"/>
                <a:r>
                  <a:rPr lang="zh-CN" altLang="en-US" dirty="0">
                    <a:latin typeface="宋体" panose="02010600030101010101" pitchFamily="2" charset="-122"/>
                    <a:ea typeface="宋体" panose="02010600030101010101" pitchFamily="2" charset="-122"/>
                  </a:rPr>
                  <a:t>图</a:t>
                </a:r>
                <a:r>
                  <a:rPr lang="en-US" altLang="zh-CN" dirty="0">
                    <a:latin typeface="宋体" panose="02010600030101010101" pitchFamily="2" charset="-122"/>
                    <a:ea typeface="宋体" panose="02010600030101010101" pitchFamily="2" charset="-122"/>
                  </a:rPr>
                  <a:t>2-1 </a:t>
                </a:r>
                <a:r>
                  <a:rPr lang="zh-CN" altLang="en-US" dirty="0">
                    <a:latin typeface="宋体" panose="02010600030101010101" pitchFamily="2" charset="-122"/>
                    <a:ea typeface="宋体" panose="02010600030101010101" pitchFamily="2" charset="-122"/>
                  </a:rPr>
                  <a:t>二分类的最小错误率贝叶斯决策示意图</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（图中近似三角形阴影区域</a:t>
                </a:r>
                <a14:m>
                  <m:oMath xmlns:m="http://schemas.openxmlformats.org/officeDocument/2006/math">
                    <m:r>
                      <a:rPr lang="en-US" altLang="zh-CN" b="0" i="1" smtClean="0">
                        <a:latin typeface="Cambria Math" panose="02040503050406030204" pitchFamily="18" charset="0"/>
                        <a:ea typeface="宋体" panose="02010600030101010101" pitchFamily="2" charset="-122"/>
                      </a:rPr>
                      <m:t>𝐴</m:t>
                    </m:r>
                  </m:oMath>
                </a14:m>
                <a:r>
                  <a:rPr lang="zh-CN" altLang="en-US" dirty="0">
                    <a:latin typeface="宋体" panose="02010600030101010101" pitchFamily="2" charset="-122"/>
                    <a:ea typeface="宋体" panose="02010600030101010101" pitchFamily="2" charset="-122"/>
                  </a:rPr>
                  <a:t>和</a:t>
                </a:r>
                <a14:m>
                  <m:oMath xmlns:m="http://schemas.openxmlformats.org/officeDocument/2006/math">
                    <m:r>
                      <a:rPr lang="en-US" altLang="zh-CN" b="0" i="1" dirty="0" smtClean="0">
                        <a:latin typeface="Cambria Math" panose="02040503050406030204" pitchFamily="18" charset="0"/>
                        <a:ea typeface="宋体" panose="02010600030101010101" pitchFamily="2" charset="-122"/>
                      </a:rPr>
                      <m:t>𝐵</m:t>
                    </m:r>
                  </m:oMath>
                </a14:m>
                <a:r>
                  <a:rPr lang="zh-CN" altLang="en-US" dirty="0">
                    <a:latin typeface="宋体" panose="02010600030101010101" pitchFamily="2" charset="-122"/>
                    <a:ea typeface="宋体" panose="02010600030101010101" pitchFamily="2" charset="-122"/>
                  </a:rPr>
                  <a:t>的面积分别表示相比于</a:t>
                </a:r>
                <a14:m>
                  <m:oMath xmlns:m="http://schemas.openxmlformats.org/officeDocument/2006/math">
                    <m:r>
                      <a:rPr lang="en-US" altLang="zh-CN" b="0" i="1" smtClean="0">
                        <a:latin typeface="Cambria Math" panose="02040503050406030204" pitchFamily="18" charset="0"/>
                        <a:ea typeface="宋体" panose="02010600030101010101" pitchFamily="2" charset="-122"/>
                      </a:rPr>
                      <m:t>𝑥</m:t>
                    </m:r>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𝑏</m:t>
                        </m:r>
                      </m:sub>
                    </m:sSub>
                  </m:oMath>
                </a14:m>
                <a:r>
                  <a:rPr lang="zh-CN" altLang="en-US" dirty="0">
                    <a:latin typeface="宋体" panose="02010600030101010101" pitchFamily="2" charset="-122"/>
                    <a:ea typeface="宋体" panose="02010600030101010101" pitchFamily="2" charset="-122"/>
                  </a:rPr>
                  <a:t>为决策边界，</a:t>
                </a:r>
                <a14:m>
                  <m:oMath xmlns:m="http://schemas.openxmlformats.org/officeDocument/2006/math">
                    <m:r>
                      <a:rPr lang="en-US" altLang="zh-CN" b="0" i="1" smtClean="0">
                        <a:latin typeface="Cambria Math" panose="02040503050406030204" pitchFamily="18" charset="0"/>
                        <a:ea typeface="宋体" panose="02010600030101010101" pitchFamily="2" charset="-122"/>
                      </a:rPr>
                      <m:t>𝑥</m:t>
                    </m:r>
                    <m:r>
                      <a:rPr lang="en-US" altLang="zh-CN" b="0" i="1" smtClean="0">
                        <a:latin typeface="Cambria Math" panose="02040503050406030204" pitchFamily="18" charset="0"/>
                        <a:ea typeface="宋体" panose="02010600030101010101" pitchFamily="2" charset="-122"/>
                      </a:rPr>
                      <m:t>=</m:t>
                    </m:r>
                    <m:sSub>
                      <m:sSubPr>
                        <m:ctrlPr>
                          <a:rPr lang="en-US" altLang="zh-CN" b="0" i="1" smtClean="0">
                            <a:latin typeface="Cambria Math" panose="02040503050406030204" pitchFamily="18" charset="0"/>
                            <a:ea typeface="宋体" panose="02010600030101010101" pitchFamily="2" charset="-122"/>
                          </a:rPr>
                        </m:ctrlPr>
                      </m:sSubPr>
                      <m:e>
                        <m:r>
                          <a:rPr lang="en-US" altLang="zh-CN" b="0" i="1" smtClean="0">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𝑎</m:t>
                        </m:r>
                      </m:sub>
                    </m:sSub>
                  </m:oMath>
                </a14:m>
                <a:r>
                  <a:rPr lang="zh-CN" altLang="en-US" dirty="0">
                    <a:latin typeface="宋体" panose="02010600030101010101" pitchFamily="2" charset="-122"/>
                    <a:ea typeface="宋体" panose="02010600030101010101" pitchFamily="2" charset="-122"/>
                  </a:rPr>
                  <a:t>和</a:t>
                </a:r>
                <a14:m>
                  <m:oMath xmlns:m="http://schemas.openxmlformats.org/officeDocument/2006/math">
                    <m:r>
                      <a:rPr lang="en-US" altLang="zh-CN" i="1">
                        <a:latin typeface="Cambria Math" panose="02040503050406030204" pitchFamily="18" charset="0"/>
                        <a:ea typeface="宋体" panose="02010600030101010101" pitchFamily="2" charset="-122"/>
                      </a:rPr>
                      <m:t>𝑥</m:t>
                    </m:r>
                    <m:r>
                      <a:rPr lang="en-US" altLang="zh-CN" i="1">
                        <a:latin typeface="Cambria Math" panose="02040503050406030204" pitchFamily="18" charset="0"/>
                        <a:ea typeface="宋体" panose="02010600030101010101" pitchFamily="2" charset="-122"/>
                      </a:rPr>
                      <m:t>=</m:t>
                    </m:r>
                    <m:sSub>
                      <m:sSubPr>
                        <m:ctrlPr>
                          <a:rPr lang="en-US" altLang="zh-CN" i="1">
                            <a:latin typeface="Cambria Math" panose="02040503050406030204" pitchFamily="18" charset="0"/>
                            <a:ea typeface="宋体" panose="02010600030101010101" pitchFamily="2" charset="-122"/>
                          </a:rPr>
                        </m:ctrlPr>
                      </m:sSubPr>
                      <m:e>
                        <m:r>
                          <a:rPr lang="en-US" altLang="zh-CN" i="1">
                            <a:latin typeface="Cambria Math" panose="02040503050406030204" pitchFamily="18" charset="0"/>
                            <a:ea typeface="宋体" panose="02010600030101010101" pitchFamily="2" charset="-122"/>
                          </a:rPr>
                          <m:t>𝑥</m:t>
                        </m:r>
                      </m:e>
                      <m:sub>
                        <m:r>
                          <a:rPr lang="en-US" altLang="zh-CN" b="0" i="1" smtClean="0">
                            <a:latin typeface="Cambria Math" panose="02040503050406030204" pitchFamily="18" charset="0"/>
                            <a:ea typeface="宋体" panose="02010600030101010101" pitchFamily="2" charset="-122"/>
                          </a:rPr>
                          <m:t>𝑐</m:t>
                        </m:r>
                      </m:sub>
                    </m:sSub>
                  </m:oMath>
                </a14:m>
                <a:r>
                  <a:rPr lang="zh-CN" altLang="en-US" dirty="0">
                    <a:latin typeface="宋体" panose="02010600030101010101" pitchFamily="2" charset="-122"/>
                    <a:ea typeface="宋体" panose="02010600030101010101" pitchFamily="2" charset="-122"/>
                  </a:rPr>
                  <a:t>作为决策边界所增加的平均错误率）</a:t>
                </a:r>
              </a:p>
            </p:txBody>
          </p:sp>
        </mc:Choice>
        <mc:Fallback xmlns="">
          <p:sp>
            <p:nvSpPr>
              <p:cNvPr id="28" name="文本框 27">
                <a:extLst>
                  <a:ext uri="{FF2B5EF4-FFF2-40B4-BE49-F238E27FC236}">
                    <a16:creationId xmlns:a16="http://schemas.microsoft.com/office/drawing/2014/main" id="{9C053438-AC7F-423C-A4ED-3C7AC2D74749}"/>
                  </a:ext>
                </a:extLst>
              </p:cNvPr>
              <p:cNvSpPr txBox="1">
                <a:spLocks noRot="1" noChangeAspect="1" noMove="1" noResize="1" noEditPoints="1" noAdjustHandles="1" noChangeArrowheads="1" noChangeShapeType="1" noTextEdit="1"/>
              </p:cNvSpPr>
              <p:nvPr/>
            </p:nvSpPr>
            <p:spPr>
              <a:xfrm>
                <a:off x="1226634" y="5296829"/>
                <a:ext cx="7081025" cy="923330"/>
              </a:xfrm>
              <a:prstGeom prst="rect">
                <a:avLst/>
              </a:prstGeom>
              <a:blipFill>
                <a:blip r:embed="rId6"/>
                <a:stretch>
                  <a:fillRect l="-688" t="-3974" b="-8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5740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7CB8C71-8CA9-4110-91E8-631C89D4E0D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63ACD74F-5BF6-4390-8CC6-4C9B1B2ACC2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贝叶斯决策</a:t>
            </a: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3C937FBD-2726-4981-97F3-818787174B99}"/>
                  </a:ext>
                </a:extLst>
              </p:cNvPr>
              <p:cNvSpPr>
                <a:spLocks noChangeArrowheads="1"/>
              </p:cNvSpPr>
              <p:nvPr/>
            </p:nvSpPr>
            <p:spPr bwMode="auto">
              <a:xfrm>
                <a:off x="625643" y="955336"/>
                <a:ext cx="8392945" cy="530119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400" dirty="0">
                    <a:ea typeface="宋体" panose="02010600030101010101" pitchFamily="2" charset="-122"/>
                    <a:cs typeface="Times New Roman" panose="02020603050405020304" pitchFamily="18" charset="0"/>
                  </a:rPr>
                  <a:t>考虑更一般的多分类问题，假设存在</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𝐶</m:t>
                    </m:r>
                  </m:oMath>
                </a14:m>
                <a:r>
                  <a:rPr lang="zh-CN" altLang="en-US" sz="2400" dirty="0">
                    <a:ea typeface="宋体" panose="02010600030101010101" pitchFamily="2" charset="-122"/>
                    <a:cs typeface="Times New Roman" panose="02020603050405020304" pitchFamily="18" charset="0"/>
                  </a:rPr>
                  <a:t>个类别，将特征空间分为区域</a:t>
                </a:r>
                <a14:m>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𝐶</m:t>
                        </m:r>
                      </m:sub>
                    </m:sSub>
                  </m:oMath>
                </a14:m>
                <a:r>
                  <a:rPr lang="zh-CN" altLang="en-US" sz="2400" dirty="0">
                    <a:ea typeface="宋体" panose="02010600030101010101" pitchFamily="2" charset="-122"/>
                    <a:cs typeface="Times New Roman" panose="02020603050405020304" pitchFamily="18" charset="0"/>
                  </a:rPr>
                  <a:t>。每一类都会错分成其他类，那么决策的平均错误率可表示为</a:t>
                </a:r>
                <a:endParaRPr lang="en-US" altLang="zh-CN" sz="2400" dirty="0">
                  <a:ea typeface="宋体" panose="02010600030101010101" pitchFamily="2" charset="-122"/>
                  <a:cs typeface="Times New Roman" panose="02020603050405020304" pitchFamily="18" charset="0"/>
                </a:endParaRPr>
              </a:p>
              <a:p>
                <a:pPr>
                  <a:spcBef>
                    <a:spcPct val="0"/>
                  </a:spcBef>
                  <a:buFontTx/>
                  <a:buNone/>
                </a:pPr>
                <a:endParaRPr lang="en-US" altLang="zh-CN" sz="2000" b="0" i="1"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𝑒𝑟𝑟𝑜𝑟</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nary>
                            <m:nary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𝑅</m:t>
                                  </m:r>
                                </m:e>
                                <m:sub>
                                  <m:r>
                                    <m:rPr>
                                      <m:brk m:alnAt="23"/>
                                    </m:r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b>
                              </m:sSub>
                            </m:sub>
                            <m:sup/>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𝑑𝑥</m:t>
                              </m:r>
                            </m:e>
                          </m:nary>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nary>
                            <m:nary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000" i="1">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3</m:t>
                                  </m:r>
                                </m:sub>
                              </m:sSub>
                            </m:sub>
                            <m:sup/>
                            <m:e>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e>
                              </m:d>
                              <m:r>
                                <a:rPr lang="en-US" altLang="zh-CN" sz="2000" i="1">
                                  <a:latin typeface="Cambria Math" panose="02040503050406030204" pitchFamily="18" charset="0"/>
                                  <a:ea typeface="宋体" panose="02010600030101010101" pitchFamily="2" charset="-122"/>
                                  <a:cs typeface="Times New Roman" panose="02020603050405020304" pitchFamily="18" charset="0"/>
                                </a:rPr>
                                <m:t>𝑑𝑥</m:t>
                              </m:r>
                            </m:e>
                          </m:nary>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nary>
                            <m:nary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000" i="1">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sub>
                              </m:sSub>
                            </m:sub>
                            <m:sup/>
                            <m:e>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e>
                              </m:d>
                              <m:r>
                                <a:rPr lang="en-US" altLang="zh-CN" sz="2000" i="1">
                                  <a:latin typeface="Cambria Math" panose="02040503050406030204" pitchFamily="18" charset="0"/>
                                  <a:ea typeface="宋体" panose="02010600030101010101" pitchFamily="2" charset="-122"/>
                                  <a:cs typeface="Times New Roman" panose="02020603050405020304" pitchFamily="18" charset="0"/>
                                </a:rPr>
                                <m:t>𝑑𝑥</m:t>
                              </m:r>
                            </m:e>
                          </m:nary>
                        </m:e>
                      </m:d>
                    </m:oMath>
                  </m:oMathPara>
                </a14:m>
                <a:endParaRPr lang="en-US" altLang="zh-CN" sz="2000" b="0" i="1"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nary>
                            <m:nary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000" i="1">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sub>
                            <m:sup/>
                            <m:e>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e>
                              </m:d>
                              <m:r>
                                <a:rPr lang="en-US" altLang="zh-CN" sz="2000" i="1">
                                  <a:latin typeface="Cambria Math" panose="02040503050406030204" pitchFamily="18" charset="0"/>
                                  <a:ea typeface="宋体" panose="02010600030101010101" pitchFamily="2" charset="-122"/>
                                  <a:cs typeface="Times New Roman" panose="02020603050405020304" pitchFamily="18" charset="0"/>
                                </a:rPr>
                                <m:t>𝑑𝑥</m:t>
                              </m:r>
                            </m:e>
                          </m:nary>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nary>
                            <m:nary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000" i="1">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3</m:t>
                                  </m:r>
                                </m:sub>
                              </m:sSub>
                            </m:sub>
                            <m:sup/>
                            <m:e>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e>
                              </m:d>
                              <m:r>
                                <a:rPr lang="en-US" altLang="zh-CN" sz="2000" i="1">
                                  <a:latin typeface="Cambria Math" panose="02040503050406030204" pitchFamily="18" charset="0"/>
                                  <a:ea typeface="宋体" panose="02010600030101010101" pitchFamily="2" charset="-122"/>
                                  <a:cs typeface="Times New Roman" panose="02020603050405020304" pitchFamily="18" charset="0"/>
                                </a:rPr>
                                <m:t>𝑑𝑥</m:t>
                              </m:r>
                            </m:e>
                          </m:nary>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nary>
                            <m:nary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000" i="1">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sub>
                              </m:sSub>
                            </m:sub>
                            <m:sup/>
                            <m:e>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e>
                              </m:d>
                              <m:r>
                                <a:rPr lang="en-US" altLang="zh-CN" sz="2000" i="1">
                                  <a:latin typeface="Cambria Math" panose="02040503050406030204" pitchFamily="18" charset="0"/>
                                  <a:ea typeface="宋体" panose="02010600030101010101" pitchFamily="2" charset="-122"/>
                                  <a:cs typeface="Times New Roman" panose="02020603050405020304" pitchFamily="18" charset="0"/>
                                </a:rPr>
                                <m:t>𝑑𝑥</m:t>
                              </m:r>
                            </m:e>
                          </m:nary>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000" b="0" i="1"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left"/>
                    </m:oMathParaPr>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nary>
                            <m:nary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000" i="1">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sub>
                            <m:sup/>
                            <m:e>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e>
                              </m:d>
                              <m:r>
                                <a:rPr lang="en-US" altLang="zh-CN" sz="2000" i="1">
                                  <a:latin typeface="Cambria Math" panose="02040503050406030204" pitchFamily="18" charset="0"/>
                                  <a:ea typeface="宋体" panose="02010600030101010101" pitchFamily="2" charset="-122"/>
                                  <a:cs typeface="Times New Roman" panose="02020603050405020304" pitchFamily="18" charset="0"/>
                                </a:rPr>
                                <m:t>𝑑𝑥</m:t>
                              </m:r>
                            </m:e>
                          </m:nary>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nary>
                            <m:nary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000" i="1">
                                      <a:latin typeface="Cambria Math" panose="02040503050406030204" pitchFamily="18" charset="0"/>
                                      <a:ea typeface="宋体" panose="02010600030101010101" pitchFamily="2" charset="-122"/>
                                      <a:cs typeface="Times New Roman" panose="02020603050405020304" pitchFamily="18" charset="0"/>
                                    </a:rPr>
                                    <m:t>𝑅</m:t>
                                  </m:r>
                                </m:e>
                                <m:sub>
                                  <m:r>
                                    <m:rPr>
                                      <m:brk m:alnAt="23"/>
                                    </m:rPr>
                                    <a:rPr lang="en-US" altLang="zh-CN" sz="2000" i="1">
                                      <a:latin typeface="Cambria Math" panose="02040503050406030204" pitchFamily="18" charset="0"/>
                                      <a:ea typeface="宋体" panose="02010600030101010101" pitchFamily="2" charset="-122"/>
                                      <a:cs typeface="Times New Roman" panose="02020603050405020304" pitchFamily="18" charset="0"/>
                                    </a:rPr>
                                    <m:t>2</m:t>
                                  </m:r>
                                </m:sub>
                              </m:sSub>
                            </m:sub>
                            <m:sup/>
                            <m:e>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e>
                              </m:d>
                              <m:r>
                                <a:rPr lang="en-US" altLang="zh-CN" sz="2000" i="1">
                                  <a:latin typeface="Cambria Math" panose="02040503050406030204" pitchFamily="18" charset="0"/>
                                  <a:ea typeface="宋体" panose="02010600030101010101" pitchFamily="2" charset="-122"/>
                                  <a:cs typeface="Times New Roman" panose="02020603050405020304" pitchFamily="18" charset="0"/>
                                </a:rPr>
                                <m:t>𝑑𝑥</m:t>
                              </m:r>
                            </m:e>
                          </m:nary>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nary>
                            <m:nary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000" i="1">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sub>
                            <m:sup/>
                            <m:e>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e>
                              </m:d>
                              <m:r>
                                <a:rPr lang="en-US" altLang="zh-CN" sz="2000" i="1">
                                  <a:latin typeface="Cambria Math" panose="02040503050406030204" pitchFamily="18" charset="0"/>
                                  <a:ea typeface="宋体" panose="02010600030101010101" pitchFamily="2" charset="-122"/>
                                  <a:cs typeface="Times New Roman" panose="02020603050405020304" pitchFamily="18" charset="0"/>
                                </a:rPr>
                                <m:t>𝑑𝑥</m:t>
                              </m:r>
                            </m:e>
                          </m:nary>
                        </m:e>
                      </m:d>
                    </m:oMath>
                  </m:oMathPara>
                </a14:m>
                <a:endParaRPr lang="en-US" altLang="zh-CN" sz="2000" b="0" i="1"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nary>
                        <m:nary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23"/>
                            </m:r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sup>
                        <m:e>
                          <m:nary>
                            <m:naryPr>
                              <m:chr m:val="∑"/>
                              <m:limLoc m:val="subSup"/>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25"/>
                                </m:r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𝑗</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𝑗</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𝑖</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sup>
                            <m:e>
                              <m:nary>
                                <m:nary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𝑅</m:t>
                                      </m:r>
                                    </m:e>
                                    <m:sub>
                                      <m:r>
                                        <m:rPr>
                                          <m:brk m:alnAt="23"/>
                                        </m:r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𝑗</m:t>
                                      </m:r>
                                    </m:sub>
                                  </m:sSub>
                                </m:sub>
                                <m:sup/>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𝑖</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𝑑𝑥</m:t>
                                  </m:r>
                                </m:e>
                              </m:nary>
                            </m:e>
                          </m:nary>
                        </m:e>
                      </m:nary>
                    </m:oMath>
                  </m:oMathPara>
                </a14:m>
                <a:endParaRPr lang="en-US" altLang="zh-CN" sz="2000" b="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p:txBody>
          </p:sp>
        </mc:Choice>
        <mc:Fallback xmlns="">
          <p:sp>
            <p:nvSpPr>
              <p:cNvPr id="14" name="矩形 13">
                <a:extLst>
                  <a:ext uri="{FF2B5EF4-FFF2-40B4-BE49-F238E27FC236}">
                    <a16:creationId xmlns:a16="http://schemas.microsoft.com/office/drawing/2014/main" id="{3C937FBD-2726-4981-97F3-818787174B99}"/>
                  </a:ext>
                </a:extLst>
              </p:cNvPr>
              <p:cNvSpPr>
                <a:spLocks noRot="1" noChangeAspect="1" noMove="1" noResize="1" noEditPoints="1" noAdjustHandles="1" noChangeArrowheads="1" noChangeShapeType="1" noTextEdit="1"/>
              </p:cNvSpPr>
              <p:nvPr/>
            </p:nvSpPr>
            <p:spPr bwMode="auto">
              <a:xfrm>
                <a:off x="625643" y="955336"/>
                <a:ext cx="8392945" cy="5301195"/>
              </a:xfrm>
              <a:prstGeom prst="rect">
                <a:avLst/>
              </a:prstGeom>
              <a:blipFill>
                <a:blip r:embed="rId4"/>
                <a:stretch>
                  <a:fillRect l="-1163" t="-1266" r="-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991331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7CB8C71-8CA9-4110-91E8-631C89D4E0D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63ACD74F-5BF6-4390-8CC6-4C9B1B2ACC2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贝叶斯决策</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8FBDBB94-2195-4FB3-A020-928A586DCFBA}"/>
                  </a:ext>
                </a:extLst>
              </p:cNvPr>
              <p:cNvSpPr>
                <a:spLocks noChangeArrowheads="1"/>
              </p:cNvSpPr>
              <p:nvPr/>
            </p:nvSpPr>
            <p:spPr bwMode="auto">
              <a:xfrm>
                <a:off x="625643" y="1479459"/>
                <a:ext cx="8392945" cy="35540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400" dirty="0">
                    <a:ea typeface="宋体" panose="02010600030101010101" pitchFamily="2" charset="-122"/>
                    <a:cs typeface="Times New Roman" panose="02020603050405020304" pitchFamily="18" charset="0"/>
                  </a:rPr>
                  <a:t>可能错分的情况存在</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𝐶</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𝐶</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oMath>
                </a14:m>
                <a:r>
                  <a:rPr lang="zh-CN" altLang="en-US" sz="2400" dirty="0">
                    <a:ea typeface="宋体" panose="02010600030101010101" pitchFamily="2" charset="-122"/>
                    <a:cs typeface="Times New Roman" panose="02020603050405020304" pitchFamily="18" charset="0"/>
                  </a:rPr>
                  <a:t>种，涉及到的计算很多，</a:t>
                </a:r>
                <a:endParaRPr lang="en-US" altLang="zh-CN" sz="2400" dirty="0">
                  <a:ea typeface="宋体" panose="02010600030101010101" pitchFamily="2" charset="-122"/>
                  <a:cs typeface="Times New Roman" panose="02020603050405020304" pitchFamily="18" charset="0"/>
                </a:endParaRPr>
              </a:p>
              <a:p>
                <a:pPr>
                  <a:spcBef>
                    <a:spcPct val="0"/>
                  </a:spcBef>
                  <a:buFontTx/>
                  <a:buNone/>
                </a:pPr>
                <a:r>
                  <a:rPr lang="zh-CN" altLang="en-US" sz="2400" dirty="0">
                    <a:ea typeface="宋体" panose="02010600030101010101" pitchFamily="2" charset="-122"/>
                    <a:cs typeface="Times New Roman" panose="02020603050405020304" pitchFamily="18" charset="0"/>
                  </a:rPr>
                  <a:t>所以通常采样计算平均正确率</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𝑐𝑜𝑟𝑟𝑒𝑐𝑡</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a:ea typeface="宋体" panose="02010600030101010101" pitchFamily="2" charset="-122"/>
                    <a:cs typeface="Times New Roman" panose="02020603050405020304" pitchFamily="18" charset="0"/>
                  </a:rPr>
                  <a:t>来计算</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𝑒𝑟𝑟𝑜𝑟</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sz="2400" dirty="0">
                  <a:ea typeface="宋体" panose="02010600030101010101" pitchFamily="2" charset="-122"/>
                  <a:cs typeface="Times New Roman" panose="02020603050405020304" pitchFamily="18" charset="0"/>
                </a:endParaRPr>
              </a:p>
              <a:p>
                <a:pPr>
                  <a:spcBef>
                    <a:spcPct val="0"/>
                  </a:spcBef>
                  <a:buFontTx/>
                  <a:buNone/>
                </a:pPr>
                <a:endParaRPr lang="en-US" altLang="zh-CN" sz="2000" b="0" i="1"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𝑒𝑟𝑟𝑜𝑟</m:t>
                          </m:r>
                        </m:e>
                      </m:d>
                    </m:oMath>
                  </m:oMathPara>
                </a14:m>
                <a:endParaRPr lang="en-US" altLang="zh-CN" sz="2000" b="0" i="1"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𝑐𝑜𝑟𝑟𝑒𝑐𝑡</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 =1− </m:t>
                      </m:r>
                      <m:d>
                        <m:dPr>
                          <m:begChr m:val="["/>
                          <m:endChr m:val="]"/>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nary>
                            <m:nary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sub>
                            <m:sup/>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𝑑𝑥</m:t>
                              </m:r>
                            </m:e>
                          </m:nary>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nary>
                            <m:nary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000" i="1">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b>
                              </m:sSub>
                            </m:sub>
                            <m:sup/>
                            <m:e>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e>
                              </m:d>
                              <m:r>
                                <a:rPr lang="en-US" altLang="zh-CN" sz="2000" i="1">
                                  <a:latin typeface="Cambria Math" panose="02040503050406030204" pitchFamily="18" charset="0"/>
                                  <a:ea typeface="宋体" panose="02010600030101010101" pitchFamily="2" charset="-122"/>
                                  <a:cs typeface="Times New Roman" panose="02020603050405020304" pitchFamily="18" charset="0"/>
                                </a:rPr>
                                <m:t>𝑑𝑥</m:t>
                              </m:r>
                            </m:e>
                          </m:nary>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nary>
                            <m:nary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000" i="1">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sub>
                              </m:sSub>
                            </m:sub>
                            <m:sup/>
                            <m:e>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e>
                              </m:d>
                              <m:r>
                                <a:rPr lang="en-US" altLang="zh-CN" sz="2000" i="1">
                                  <a:latin typeface="Cambria Math" panose="02040503050406030204" pitchFamily="18" charset="0"/>
                                  <a:ea typeface="宋体" panose="02010600030101010101" pitchFamily="2" charset="-122"/>
                                  <a:cs typeface="Times New Roman" panose="02020603050405020304" pitchFamily="18" charset="0"/>
                                </a:rPr>
                                <m:t>𝑑𝑥</m:t>
                              </m:r>
                            </m:e>
                          </m:nary>
                        </m:e>
                      </m:d>
                    </m:oMath>
                  </m:oMathPara>
                </a14:m>
                <a:endParaRPr lang="en-US" altLang="zh-CN" sz="2000" b="0" i="1"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 </m:t>
                      </m:r>
                      <m:nary>
                        <m:nary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23"/>
                            </m:r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𝐶</m:t>
                          </m:r>
                        </m:sup>
                        <m:e>
                          <m:nary>
                            <m:naryPr>
                              <m:chr m:val="∑"/>
                              <m:limLoc m:val="subSup"/>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m:rPr>
                                      <m:brk m:alnAt="25"/>
                                    </m:r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𝑅</m:t>
                                  </m:r>
                                </m:e>
                                <m:sub>
                                  <m:r>
                                    <m:rPr>
                                      <m:brk m:alnAt="25"/>
                                    </m:r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sub>
                              </m:sSub>
                            </m:sub>
                            <m:sup/>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𝑑𝑥</m:t>
                              </m:r>
                            </m:e>
                          </m:nary>
                        </m:e>
                      </m:nary>
                    </m:oMath>
                  </m:oMathPara>
                </a14:m>
                <a:endParaRPr lang="en-US" altLang="zh-CN" sz="2000" b="0" dirty="0">
                  <a:ea typeface="宋体" panose="02010600030101010101" pitchFamily="2" charset="-122"/>
                  <a:cs typeface="Times New Roman" panose="02020603050405020304" pitchFamily="18" charset="0"/>
                </a:endParaRPr>
              </a:p>
              <a:p>
                <a:pPr>
                  <a:spcBef>
                    <a:spcPct val="0"/>
                  </a:spcBef>
                  <a:buFontTx/>
                  <a:buNone/>
                </a:pPr>
                <a:endParaRPr lang="en-US" altLang="zh-CN" sz="2000" dirty="0">
                  <a:ea typeface="宋体" panose="02010600030101010101" pitchFamily="2" charset="-122"/>
                  <a:cs typeface="Times New Roman" panose="02020603050405020304" pitchFamily="18" charset="0"/>
                </a:endParaRPr>
              </a:p>
            </p:txBody>
          </p:sp>
        </mc:Choice>
        <mc:Fallback xmlns="">
          <p:sp>
            <p:nvSpPr>
              <p:cNvPr id="8" name="矩形 7">
                <a:extLst>
                  <a:ext uri="{FF2B5EF4-FFF2-40B4-BE49-F238E27FC236}">
                    <a16:creationId xmlns:a16="http://schemas.microsoft.com/office/drawing/2014/main" id="{8FBDBB94-2195-4FB3-A020-928A586DCFBA}"/>
                  </a:ext>
                </a:extLst>
              </p:cNvPr>
              <p:cNvSpPr>
                <a:spLocks noRot="1" noChangeAspect="1" noMove="1" noResize="1" noEditPoints="1" noAdjustHandles="1" noChangeArrowheads="1" noChangeShapeType="1" noTextEdit="1"/>
              </p:cNvSpPr>
              <p:nvPr/>
            </p:nvSpPr>
            <p:spPr bwMode="auto">
              <a:xfrm>
                <a:off x="625643" y="1479459"/>
                <a:ext cx="8392945" cy="3554050"/>
              </a:xfrm>
              <a:prstGeom prst="rect">
                <a:avLst/>
              </a:prstGeom>
              <a:blipFill>
                <a:blip r:embed="rId4"/>
                <a:stretch>
                  <a:fillRect l="-1163" t="-188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045642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7CB8C71-8CA9-4110-91E8-631C89D4E0D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63ACD74F-5BF6-4390-8CC6-4C9B1B2ACC2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贝叶斯决策</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43E9388E-7780-4CBE-A35B-A31ADA9DABCD}"/>
                  </a:ext>
                </a:extLst>
              </p:cNvPr>
              <p:cNvSpPr>
                <a:spLocks noChangeArrowheads="1"/>
              </p:cNvSpPr>
              <p:nvPr/>
            </p:nvSpPr>
            <p:spPr bwMode="auto">
              <a:xfrm>
                <a:off x="625643" y="955336"/>
                <a:ext cx="8392945" cy="485581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400" dirty="0">
                    <a:ea typeface="宋体" panose="02010600030101010101" pitchFamily="2" charset="-122"/>
                    <a:cs typeface="Times New Roman" panose="02020603050405020304" pitchFamily="18" charset="0"/>
                  </a:rPr>
                  <a:t>对于更一般化的多类分类问题，最小错误率决策表示为最大化平均正确率，平均正确率</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𝑐𝑜𝑟𝑟𝑒𝑐𝑡</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a:ea typeface="宋体" panose="02010600030101010101" pitchFamily="2" charset="-122"/>
                    <a:cs typeface="Times New Roman" panose="02020603050405020304" pitchFamily="18" charset="0"/>
                  </a:rPr>
                  <a:t>的计算如下：</a:t>
                </a:r>
                <a:endParaRPr lang="en-US" altLang="zh-CN" sz="2400" dirty="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𝑐𝑜𝑟𝑟𝑒𝑐𝑡</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nary>
                        <m:nary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naryPr>
                        <m:sub>
                          <m:r>
                            <m:rPr>
                              <m:brk m:alnAt="23"/>
                            </m:rPr>
                            <a:rPr lang="en-US" altLang="zh-CN" sz="2000" i="1">
                              <a:latin typeface="Cambria Math" panose="02040503050406030204" pitchFamily="18" charset="0"/>
                              <a:ea typeface="宋体" panose="02010600030101010101" pitchFamily="2" charset="-122"/>
                              <a:cs typeface="Times New Roman" panose="02020603050405020304" pitchFamily="18" charset="0"/>
                            </a:rPr>
                            <m:t>𝑐</m:t>
                          </m:r>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𝐶</m:t>
                          </m:r>
                        </m:sup>
                        <m:e>
                          <m:nary>
                            <m:naryPr>
                              <m:chr m:val="∑"/>
                              <m:limLoc m:val="subSup"/>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m:rPr>
                                      <m:brk m:alnAt="25"/>
                                    </m:rPr>
                                    <a:rPr lang="en-US" altLang="zh-CN" sz="2000" i="1">
                                      <a:latin typeface="Cambria Math" panose="02040503050406030204" pitchFamily="18" charset="0"/>
                                      <a:ea typeface="宋体" panose="02010600030101010101" pitchFamily="2" charset="-122"/>
                                      <a:cs typeface="Times New Roman" panose="02020603050405020304" pitchFamily="18" charset="0"/>
                                    </a:rPr>
                                    <m:t>𝑅</m:t>
                                  </m:r>
                                </m:e>
                                <m:sub>
                                  <m:r>
                                    <m:rPr>
                                      <m:brk m:alnAt="25"/>
                                    </m:rPr>
                                    <a:rPr lang="en-US" altLang="zh-CN" sz="2000" i="1">
                                      <a:latin typeface="Cambria Math" panose="02040503050406030204" pitchFamily="18" charset="0"/>
                                      <a:ea typeface="宋体" panose="02010600030101010101" pitchFamily="2" charset="-122"/>
                                      <a:cs typeface="Times New Roman" panose="02020603050405020304" pitchFamily="18" charset="0"/>
                                    </a:rPr>
                                    <m:t>𝑐</m:t>
                                  </m:r>
                                </m:sub>
                              </m:sSub>
                            </m:sub>
                            <m:sup/>
                            <m:e>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e>
                              </m:d>
                              <m:r>
                                <a:rPr lang="en-US" altLang="zh-CN" sz="2000" i="1">
                                  <a:latin typeface="Cambria Math" panose="02040503050406030204" pitchFamily="18" charset="0"/>
                                  <a:ea typeface="宋体" panose="02010600030101010101" pitchFamily="2" charset="-122"/>
                                  <a:cs typeface="Times New Roman" panose="02020603050405020304" pitchFamily="18" charset="0"/>
                                </a:rPr>
                                <m:t>𝑑𝑥</m:t>
                              </m:r>
                            </m:e>
                          </m:nary>
                        </m:e>
                      </m:nary>
                    </m:oMath>
                  </m:oMathPara>
                </a14:m>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400" dirty="0">
                    <a:ea typeface="宋体" panose="02010600030101010101" pitchFamily="2" charset="-122"/>
                    <a:cs typeface="Times New Roman" panose="02020603050405020304" pitchFamily="18" charset="0"/>
                  </a:rPr>
                  <a:t>由上式可以看出，最大化</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𝑐𝑜𝑟𝑟𝑒𝑐𝑡</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a:ea typeface="宋体" panose="02010600030101010101" pitchFamily="2" charset="-122"/>
                    <a:cs typeface="Times New Roman" panose="02020603050405020304" pitchFamily="18" charset="0"/>
                  </a:rPr>
                  <a:t>等价于将</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oMath>
                </a14:m>
                <a:r>
                  <a:rPr lang="zh-CN" altLang="en-US" sz="2400" dirty="0">
                    <a:ea typeface="宋体" panose="02010600030101010101" pitchFamily="2" charset="-122"/>
                    <a:cs typeface="Times New Roman" panose="02020603050405020304" pitchFamily="18" charset="0"/>
                  </a:rPr>
                  <a:t>判别为联合概率</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a:ea typeface="宋体" panose="02010600030101010101" pitchFamily="2" charset="-122"/>
                    <a:cs typeface="Times New Roman" panose="02020603050405020304" pitchFamily="18" charset="0"/>
                  </a:rPr>
                  <a:t>最大类别，即决策输出</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h</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a:ea typeface="宋体" panose="02010600030101010101" pitchFamily="2" charset="-122"/>
                    <a:cs typeface="Times New Roman" panose="02020603050405020304" pitchFamily="18" charset="0"/>
                  </a:rPr>
                  <a:t>表示为</a:t>
                </a:r>
                <a:endParaRPr lang="en-US" altLang="zh-CN" sz="2400" dirty="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h</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argma</m:t>
                      </m:r>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x</m:t>
                          </m:r>
                        </m:e>
                        <m:sub>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c</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𝑐</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dirty="0">
                  <a:ea typeface="宋体" panose="02010600030101010101" pitchFamily="2" charset="-122"/>
                  <a:cs typeface="Times New Roman" panose="02020603050405020304" pitchFamily="18" charset="0"/>
                </a:endParaRPr>
              </a:p>
              <a:p>
                <a:pPr>
                  <a:spcBef>
                    <a:spcPct val="0"/>
                  </a:spcBef>
                  <a:buFontTx/>
                  <a:buNone/>
                </a:pPr>
                <a:endParaRPr lang="en-US" altLang="zh-CN" sz="2400" dirty="0">
                  <a:ea typeface="宋体" panose="02010600030101010101" pitchFamily="2" charset="-122"/>
                  <a:cs typeface="Times New Roman" panose="02020603050405020304" pitchFamily="18" charset="0"/>
                </a:endParaRPr>
              </a:p>
              <a:p>
                <a:pPr>
                  <a:spcBef>
                    <a:spcPct val="0"/>
                  </a:spcBef>
                  <a:buFontTx/>
                  <a:buNone/>
                </a:pPr>
                <a:r>
                  <a:rPr lang="zh-CN" altLang="en-US" sz="2400" dirty="0">
                    <a:ea typeface="宋体" panose="02010600030101010101" pitchFamily="2" charset="-122"/>
                    <a:cs typeface="Times New Roman" panose="02020603050405020304" pitchFamily="18" charset="0"/>
                  </a:rPr>
                  <a:t>在实际分类应用中，往往不必计算后验概率。根据贝叶斯公式，后验概率可以表示为联合概率除以边缘概率</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zh-CN" altLang="en-US" sz="2400" i="1">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a:ea typeface="宋体" panose="02010600030101010101" pitchFamily="2" charset="-122"/>
                    <a:cs typeface="Times New Roman" panose="02020603050405020304" pitchFamily="18" charset="0"/>
                  </a:rPr>
                  <a:t>对于所有类别，分母都是相同的，所以决策时实际上只需比较分子即可。因此只需要计算</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a:ea typeface="宋体" panose="02010600030101010101" pitchFamily="2" charset="-122"/>
                    <a:cs typeface="Times New Roman" panose="02020603050405020304" pitchFamily="18" charset="0"/>
                  </a:rPr>
                  <a:t>，将样本判别为其值最大类别。</a:t>
                </a:r>
                <a:endParaRPr lang="en-US" altLang="zh-CN" sz="2400" dirty="0">
                  <a:ea typeface="宋体" panose="02010600030101010101" pitchFamily="2" charset="-122"/>
                  <a:cs typeface="Times New Roman" panose="02020603050405020304" pitchFamily="18" charset="0"/>
                </a:endParaRPr>
              </a:p>
            </p:txBody>
          </p:sp>
        </mc:Choice>
        <mc:Fallback xmlns="">
          <p:sp>
            <p:nvSpPr>
              <p:cNvPr id="8" name="矩形 7">
                <a:extLst>
                  <a:ext uri="{FF2B5EF4-FFF2-40B4-BE49-F238E27FC236}">
                    <a16:creationId xmlns:a16="http://schemas.microsoft.com/office/drawing/2014/main" id="{43E9388E-7780-4CBE-A35B-A31ADA9DABCD}"/>
                  </a:ext>
                </a:extLst>
              </p:cNvPr>
              <p:cNvSpPr>
                <a:spLocks noRot="1" noChangeAspect="1" noMove="1" noResize="1" noEditPoints="1" noAdjustHandles="1" noChangeArrowheads="1" noChangeShapeType="1" noTextEdit="1"/>
              </p:cNvSpPr>
              <p:nvPr/>
            </p:nvSpPr>
            <p:spPr bwMode="auto">
              <a:xfrm>
                <a:off x="625643" y="955336"/>
                <a:ext cx="8392945" cy="4855816"/>
              </a:xfrm>
              <a:prstGeom prst="rect">
                <a:avLst/>
              </a:prstGeom>
              <a:blipFill>
                <a:blip r:embed="rId4"/>
                <a:stretch>
                  <a:fillRect l="-1163" t="-1005" b="-16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68703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7CB8C71-8CA9-4110-91E8-631C89D4E0D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63ACD74F-5BF6-4390-8CC6-4C9B1B2ACC2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最小风险贝叶斯决策</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281404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最小化决策带来的平均损失，也叫做最小化风险（</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risk</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None/>
                </a:pPr>
                <a:r>
                  <a:rPr lang="zh-CN" altLang="en-US" sz="2400" dirty="0">
                    <a:ea typeface="宋体" panose="02010600030101010101" pitchFamily="2" charset="-122"/>
                    <a:cs typeface="Times New Roman" panose="02020603050405020304" pitchFamily="18" charset="0"/>
                  </a:rPr>
                  <a:t>考虑一个多类分类问题</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样本的真实类别为第</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𝑗</m:t>
                    </m:r>
                  </m:oMath>
                </a14:m>
                <a:r>
                  <a:rPr lang="zh-CN" altLang="en-US" sz="2400" dirty="0">
                    <a:ea typeface="宋体" panose="02010600030101010101" pitchFamily="2" charset="-122"/>
                    <a:cs typeface="Times New Roman" panose="02020603050405020304" pitchFamily="18" charset="0"/>
                  </a:rPr>
                  <a:t>类，但是被误判为第</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en-US" sz="2400" dirty="0">
                    <a:ea typeface="宋体" panose="02010600030101010101" pitchFamily="2" charset="-122"/>
                    <a:cs typeface="Times New Roman" panose="02020603050405020304" pitchFamily="18" charset="0"/>
                  </a:rPr>
                  <a:t>类的损失为</a:t>
                </a:r>
                <a:endParaRPr lang="en-US" altLang="zh-CN" sz="2400" dirty="0">
                  <a:ea typeface="宋体" panose="02010600030101010101" pitchFamily="2" charset="-122"/>
                  <a:cs typeface="Times New Roman" panose="02020603050405020304" pitchFamily="18" charset="0"/>
                </a:endParaRPr>
              </a:p>
              <a:p>
                <a:pPr algn="ctr">
                  <a:spcBef>
                    <a:spcPct val="0"/>
                  </a:spcBef>
                  <a:buNone/>
                </a:pPr>
                <a14:m>
                  <m:oMathPara xmlns:m="http://schemas.openxmlformats.org/officeDocument/2006/math">
                    <m:oMathParaPr>
                      <m:jc m:val="center"/>
                    </m:oMathParaPr>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𝜆</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h</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𝑗</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dirty="0">
                  <a:ea typeface="宋体" panose="02010600030101010101" pitchFamily="2" charset="-122"/>
                  <a:cs typeface="Times New Roman" panose="02020603050405020304" pitchFamily="18" charset="0"/>
                </a:endParaRPr>
              </a:p>
              <a:p>
                <a:pPr>
                  <a:spcBef>
                    <a:spcPct val="0"/>
                  </a:spcBef>
                  <a:buNone/>
                </a:pPr>
                <a:r>
                  <a:rPr lang="zh-CN" altLang="en-US" sz="2400" dirty="0">
                    <a:ea typeface="宋体" panose="02010600030101010101" pitchFamily="2" charset="-122"/>
                    <a:cs typeface="Times New Roman" panose="02020603050405020304" pitchFamily="18" charset="0"/>
                  </a:rPr>
                  <a:t>对于</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𝐶</m:t>
                    </m:r>
                  </m:oMath>
                </a14:m>
                <a:r>
                  <a:rPr lang="zh-CN" altLang="en-US" sz="2400" dirty="0">
                    <a:ea typeface="宋体" panose="02010600030101010101" pitchFamily="2" charset="-122"/>
                    <a:cs typeface="Times New Roman" panose="02020603050405020304" pitchFamily="18" charset="0"/>
                  </a:rPr>
                  <a:t>类分类问题，损失矩阵是一个</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𝐶</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𝐶</m:t>
                    </m:r>
                  </m:oMath>
                </a14:m>
                <a:r>
                  <a:rPr lang="zh-CN" altLang="en-US" sz="2400" dirty="0">
                    <a:ea typeface="宋体" panose="02010600030101010101" pitchFamily="2" charset="-122"/>
                    <a:cs typeface="Times New Roman" panose="02020603050405020304" pitchFamily="18" charset="0"/>
                  </a:rPr>
                  <a:t>的矩阵</a:t>
                </a:r>
                <a14:m>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𝑖𝑗</m:t>
                                </m:r>
                              </m:sub>
                            </m:sSub>
                          </m:e>
                        </m:d>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𝐶</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𝐶</m:t>
                        </m:r>
                      </m:sub>
                    </m:sSub>
                  </m:oMath>
                </a14:m>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根据损失的定义可知，损失矩阵的对角元素通常为</a:t>
                </a:r>
                <a:r>
                  <a:rPr lang="en-US" altLang="zh-CN" sz="2400" dirty="0">
                    <a:ea typeface="宋体" panose="02010600030101010101" pitchFamily="2" charset="-122"/>
                    <a:cs typeface="Times New Roman" panose="02020603050405020304" pitchFamily="18" charset="0"/>
                  </a:rPr>
                  <a:t>0</a:t>
                </a:r>
                <a:r>
                  <a:rPr lang="zh-CN" altLang="en-US" sz="2400" dirty="0">
                    <a:ea typeface="宋体" panose="02010600030101010101" pitchFamily="2" charset="-122"/>
                    <a:cs typeface="Times New Roman" panose="02020603050405020304" pitchFamily="18" charset="0"/>
                  </a:rPr>
                  <a:t>。</a:t>
                </a:r>
                <a:endParaRPr lang="en-US" altLang="zh-CN" sz="24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2814040"/>
              </a:xfrm>
              <a:prstGeom prst="rect">
                <a:avLst/>
              </a:prstGeom>
              <a:blipFill>
                <a:blip r:embed="rId5"/>
                <a:stretch>
                  <a:fillRect l="-1217" t="-2381" r="-989" b="-411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贝叶斯决策</a:t>
            </a:r>
          </a:p>
        </p:txBody>
      </p:sp>
    </p:spTree>
    <p:extLst>
      <p:ext uri="{BB962C8B-B14F-4D97-AF65-F5344CB8AC3E}">
        <p14:creationId xmlns:p14="http://schemas.microsoft.com/office/powerpoint/2010/main" val="712560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7CB8C71-8CA9-4110-91E8-631C89D4E0D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63ACD74F-5BF6-4390-8CC6-4C9B1B2ACC2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贝叶斯决策</a:t>
            </a:r>
          </a:p>
        </p:txBody>
      </p:sp>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8FBDBB94-2195-4FB3-A020-928A586DCFBA}"/>
                  </a:ext>
                </a:extLst>
              </p:cNvPr>
              <p:cNvSpPr>
                <a:spLocks noChangeArrowheads="1"/>
              </p:cNvSpPr>
              <p:nvPr/>
            </p:nvSpPr>
            <p:spPr bwMode="auto">
              <a:xfrm>
                <a:off x="625643" y="1356797"/>
                <a:ext cx="8392945" cy="449315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400" dirty="0">
                    <a:ea typeface="宋体" panose="02010600030101010101" pitchFamily="2" charset="-122"/>
                    <a:cs typeface="Times New Roman" panose="02020603050405020304" pitchFamily="18" charset="0"/>
                  </a:rPr>
                  <a:t>平均损失的两重含义：</a:t>
                </a:r>
                <a:endParaRPr lang="en-US" altLang="zh-CN" sz="2400" dirty="0">
                  <a:ea typeface="宋体" panose="02010600030101010101" pitchFamily="2" charset="-122"/>
                  <a:cs typeface="Times New Roman" panose="02020603050405020304" pitchFamily="18" charset="0"/>
                </a:endParaRPr>
              </a:p>
              <a:p>
                <a:pPr marL="457200" indent="-457200">
                  <a:spcBef>
                    <a:spcPct val="0"/>
                  </a:spcBef>
                  <a:buFont typeface="+mj-lt"/>
                  <a:buAutoNum type="arabicPeriod"/>
                </a:pPr>
                <a:r>
                  <a:rPr lang="zh-CN" altLang="en-US" sz="2400" b="0" dirty="0">
                    <a:ea typeface="宋体" panose="02010600030101010101" pitchFamily="2" charset="-122"/>
                    <a:cs typeface="Times New Roman" panose="02020603050405020304" pitchFamily="18" charset="0"/>
                  </a:rPr>
                  <a:t>获得观测值后，决策造成的损失对实际所属类别的各类可能的平均，称为条件风险（</a:t>
                </a:r>
                <a:r>
                  <a:rPr lang="en-US" altLang="zh-CN" sz="2400" b="0" dirty="0">
                    <a:ea typeface="宋体" panose="02010600030101010101" pitchFamily="2" charset="-122"/>
                    <a:cs typeface="Times New Roman" panose="02020603050405020304" pitchFamily="18" charset="0"/>
                  </a:rPr>
                  <a:t>conditional risk</a:t>
                </a:r>
                <a:r>
                  <a:rPr lang="zh-CN" altLang="en-US" sz="2400" b="0" dirty="0">
                    <a:ea typeface="宋体" panose="02010600030101010101" pitchFamily="2" charset="-122"/>
                    <a:cs typeface="Times New Roman" panose="02020603050405020304" pitchFamily="18" charset="0"/>
                  </a:rPr>
                  <a:t>）</a:t>
                </a:r>
                <a:r>
                  <a:rPr lang="en-US" altLang="zh-CN" sz="2400" b="0" dirty="0">
                    <a:ea typeface="宋体" panose="02010600030101010101" pitchFamily="2" charset="-122"/>
                    <a:cs typeface="Times New Roman" panose="02020603050405020304" pitchFamily="18" charset="0"/>
                  </a:rPr>
                  <a:t>:</a:t>
                </a:r>
              </a:p>
              <a:p>
                <a:pPr>
                  <a:spcBef>
                    <a:spcPct val="0"/>
                  </a:spcBef>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𝑅</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h</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nary>
                        <m:naryPr>
                          <m:chr m:val="∑"/>
                          <m:limLoc m:val="subSup"/>
                          <m:supHide m:val="on"/>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9"/>
                            </m:r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sub>
                        <m:sup/>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𝜆</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h</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e>
                      </m:nary>
                    </m:oMath>
                  </m:oMathPara>
                </a14:m>
                <a:endParaRPr lang="en-US" altLang="zh-CN" sz="2400" b="0" dirty="0">
                  <a:ea typeface="宋体" panose="02010600030101010101" pitchFamily="2" charset="-122"/>
                  <a:cs typeface="Times New Roman" panose="02020603050405020304" pitchFamily="18" charset="0"/>
                </a:endParaRPr>
              </a:p>
              <a:p>
                <a:pPr>
                  <a:spcBef>
                    <a:spcPct val="0"/>
                  </a:spcBef>
                  <a:buNone/>
                </a:pPr>
                <a:r>
                  <a:rPr lang="en-US" altLang="zh-CN" sz="2400" dirty="0">
                    <a:latin typeface="宋体" panose="02010600030101010101" pitchFamily="2" charset="-122"/>
                    <a:ea typeface="宋体" panose="02010600030101010101" pitchFamily="2" charset="-122"/>
                    <a:cs typeface="Times New Roman" panose="02020603050405020304" pitchFamily="18" charset="0"/>
                  </a:rPr>
                  <a:t>2. </a:t>
                </a:r>
                <a:r>
                  <a:rPr lang="zh-CN" altLang="en-US" sz="2400" dirty="0">
                    <a:ea typeface="宋体" panose="02010600030101010101" pitchFamily="2" charset="-122"/>
                    <a:cs typeface="Times New Roman" panose="02020603050405020304" pitchFamily="18" charset="0"/>
                  </a:rPr>
                  <a:t>条件风险对</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oMath>
                </a14:m>
                <a:r>
                  <a:rPr lang="zh-CN" altLang="en-US" sz="2400" b="0" dirty="0">
                    <a:ea typeface="宋体" panose="02010600030101010101" pitchFamily="2" charset="-122"/>
                    <a:cs typeface="Times New Roman" panose="02020603050405020304" pitchFamily="18" charset="0"/>
                  </a:rPr>
                  <a:t>的数学期望，称为总体风险：</a:t>
                </a:r>
                <a:endParaRPr lang="en-US" altLang="zh-CN" sz="2400" b="0" dirty="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𝑅</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h</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𝔼</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𝑅</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h</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nary>
                        <m:naryPr>
                          <m:limLoc m:val="undOvr"/>
                          <m:subHide m:val="on"/>
                          <m:supHide m:val="on"/>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naryPr>
                        <m:sub/>
                        <m:sup/>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𝑅</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h</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𝑑𝑥</m:t>
                          </m:r>
                        </m:e>
                      </m:nary>
                    </m:oMath>
                  </m:oMathPara>
                </a14:m>
                <a:endParaRPr lang="en-US" altLang="zh-CN" sz="2400" b="0" dirty="0">
                  <a:ea typeface="宋体" panose="02010600030101010101" pitchFamily="2" charset="-122"/>
                  <a:cs typeface="Times New Roman" panose="02020603050405020304" pitchFamily="18" charset="0"/>
                </a:endParaRPr>
              </a:p>
              <a:p>
                <a:pPr>
                  <a:spcBef>
                    <a:spcPct val="0"/>
                  </a:spcBef>
                  <a:buNone/>
                </a:pPr>
                <a:r>
                  <a:rPr lang="zh-CN" altLang="en-US" sz="2400" dirty="0">
                    <a:ea typeface="宋体" panose="02010600030101010101" pitchFamily="2" charset="-122"/>
                    <a:cs typeface="Times New Roman" panose="02020603050405020304" pitchFamily="18" charset="0"/>
                  </a:rPr>
                  <a:t>决策函数：</a:t>
                </a:r>
                <a:endParaRPr lang="en-US" altLang="zh-CN" sz="2400" dirty="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h</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argmi</m:t>
                      </m:r>
                      <m:sSub>
                        <m:sSubPr>
                          <m:ctrlPr>
                            <a:rPr lang="en-US" altLang="zh-CN" sz="2400" b="0"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n</m:t>
                          </m:r>
                        </m:e>
                        <m:sub>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i</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 </m:t>
                      </m:r>
                      <m:nary>
                        <m:naryPr>
                          <m:chr m:val="∑"/>
                          <m:supHide m:val="on"/>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7"/>
                            </m:r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sub>
                        <m:sup/>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𝜆</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h</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𝑗</m:t>
                              </m:r>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e>
                      </m:nary>
                    </m:oMath>
                  </m:oMathPara>
                </a14:m>
                <a:endParaRPr lang="en-US" altLang="zh-CN" sz="2400" dirty="0">
                  <a:ea typeface="宋体" panose="02010600030101010101" pitchFamily="2" charset="-122"/>
                  <a:cs typeface="Times New Roman" panose="02020603050405020304" pitchFamily="18" charset="0"/>
                </a:endParaRPr>
              </a:p>
            </p:txBody>
          </p:sp>
        </mc:Choice>
        <mc:Fallback>
          <p:sp>
            <p:nvSpPr>
              <p:cNvPr id="8" name="矩形 7">
                <a:extLst>
                  <a:ext uri="{FF2B5EF4-FFF2-40B4-BE49-F238E27FC236}">
                    <a16:creationId xmlns:a16="http://schemas.microsoft.com/office/drawing/2014/main" id="{8FBDBB94-2195-4FB3-A020-928A586DCFBA}"/>
                  </a:ext>
                </a:extLst>
              </p:cNvPr>
              <p:cNvSpPr>
                <a:spLocks noRot="1" noChangeAspect="1" noMove="1" noResize="1" noEditPoints="1" noAdjustHandles="1" noChangeArrowheads="1" noChangeShapeType="1" noTextEdit="1"/>
              </p:cNvSpPr>
              <p:nvPr/>
            </p:nvSpPr>
            <p:spPr bwMode="auto">
              <a:xfrm>
                <a:off x="625643" y="1356797"/>
                <a:ext cx="8392945" cy="4493153"/>
              </a:xfrm>
              <a:prstGeom prst="rect">
                <a:avLst/>
              </a:prstGeom>
              <a:blipFill>
                <a:blip r:embed="rId2"/>
                <a:stretch>
                  <a:fillRect l="-1163" t="-14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1973934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7CB8C71-8CA9-4110-91E8-631C89D4E0D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63ACD74F-5BF6-4390-8CC6-4C9B1B2ACC2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贝叶斯决策</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8FBDBB94-2195-4FB3-A020-928A586DCFBA}"/>
                  </a:ext>
                </a:extLst>
              </p:cNvPr>
              <p:cNvSpPr>
                <a:spLocks noChangeArrowheads="1"/>
              </p:cNvSpPr>
              <p:nvPr/>
            </p:nvSpPr>
            <p:spPr bwMode="auto">
              <a:xfrm>
                <a:off x="625643" y="1111472"/>
                <a:ext cx="8392945" cy="467717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400" dirty="0">
                    <a:ea typeface="宋体" panose="02010600030101010101" pitchFamily="2" charset="-122"/>
                    <a:cs typeface="Times New Roman" panose="02020603050405020304" pitchFamily="18" charset="0"/>
                  </a:rPr>
                  <a:t>以二分类问题为例。</a:t>
                </a:r>
                <a:endParaRPr lang="en-US" altLang="zh-CN" sz="2400" dirty="0">
                  <a:ea typeface="宋体" panose="02010600030101010101" pitchFamily="2" charset="-122"/>
                  <a:cs typeface="Times New Roman" panose="02020603050405020304" pitchFamily="18" charset="0"/>
                </a:endParaRPr>
              </a:p>
              <a:p>
                <a:pPr>
                  <a:spcBef>
                    <a:spcPct val="0"/>
                  </a:spcBef>
                  <a:buFontTx/>
                  <a:buNone/>
                </a:pPr>
                <a:r>
                  <a:rPr lang="zh-CN" altLang="en-US" sz="2400" b="0" dirty="0">
                    <a:ea typeface="宋体" panose="02010600030101010101" pitchFamily="2" charset="-122"/>
                    <a:cs typeface="Times New Roman" panose="02020603050405020304" pitchFamily="18" charset="0"/>
                  </a:rPr>
                  <a:t>标记</a:t>
                </a:r>
                <a14:m>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en-US" sz="2400" dirty="0">
                    <a:ea typeface="宋体" panose="02010600030101010101" pitchFamily="2" charset="-122"/>
                    <a:cs typeface="Times New Roman" panose="02020603050405020304" pitchFamily="18" charset="0"/>
                  </a:rPr>
                  <a:t>表示把样本判别为第一类</a:t>
                </a:r>
                <a:r>
                  <a:rPr lang="en-US" altLang="zh-CN" sz="2400" dirty="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en-US" sz="2400" dirty="0">
                    <a:ea typeface="宋体" panose="02010600030101010101" pitchFamily="2" charset="-122"/>
                    <a:cs typeface="Times New Roman" panose="02020603050405020304" pitchFamily="18" charset="0"/>
                  </a:rPr>
                  <a:t>表示把样本判别为第二类。</a:t>
                </a:r>
                <a:endParaRPr lang="en-US" altLang="zh-CN" sz="2400" dirty="0">
                  <a:ea typeface="宋体" panose="02010600030101010101" pitchFamily="2" charset="-122"/>
                  <a:cs typeface="Times New Roman" panose="02020603050405020304" pitchFamily="18" charset="0"/>
                </a:endParaRPr>
              </a:p>
              <a:p>
                <a:pPr>
                  <a:spcBef>
                    <a:spcPct val="0"/>
                  </a:spcBef>
                  <a:buFontTx/>
                  <a:buNone/>
                </a:pPr>
                <a:r>
                  <a:rPr lang="zh-CN" altLang="en-US" sz="2400" b="0" dirty="0">
                    <a:latin typeface="Cambria Math" panose="02040503050406030204" pitchFamily="18" charset="0"/>
                    <a:ea typeface="宋体" panose="02010600030101010101" pitchFamily="2" charset="-122"/>
                    <a:cs typeface="Times New Roman" panose="02020603050405020304" pitchFamily="18" charset="0"/>
                  </a:rPr>
                  <a:t>二分类</a:t>
                </a:r>
                <a:r>
                  <a:rPr lang="zh-CN" altLang="en-US" sz="2400" dirty="0">
                    <a:latin typeface="Cambria Math" panose="02040503050406030204" pitchFamily="18" charset="0"/>
                    <a:ea typeface="宋体" panose="02010600030101010101" pitchFamily="2" charset="-122"/>
                    <a:cs typeface="Times New Roman" panose="02020603050405020304" pitchFamily="18" charset="0"/>
                  </a:rPr>
                  <a:t>问题中的损失矩阵</a:t>
                </a:r>
                <a14:m>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𝑖𝑗</m:t>
                        </m:r>
                      </m:sub>
                    </m:sSub>
                  </m:oMath>
                </a14:m>
                <a:r>
                  <a:rPr lang="zh-CN" altLang="en-US" sz="2400" dirty="0">
                    <a:ea typeface="宋体" panose="02010600030101010101" pitchFamily="2" charset="-122"/>
                    <a:cs typeface="Times New Roman" panose="02020603050405020304" pitchFamily="18" charset="0"/>
                  </a:rPr>
                  <a:t>是一个</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2×2</m:t>
                    </m:r>
                  </m:oMath>
                </a14:m>
                <a:r>
                  <a:rPr lang="zh-CN" altLang="en-US" sz="2400" dirty="0">
                    <a:ea typeface="宋体" panose="02010600030101010101" pitchFamily="2" charset="-122"/>
                    <a:cs typeface="Times New Roman" panose="02020603050405020304" pitchFamily="18" charset="0"/>
                  </a:rPr>
                  <a:t>的矩阵，条件风险为：</a:t>
                </a:r>
                <a:endParaRPr lang="en-US" altLang="zh-CN" sz="2400" dirty="0">
                  <a:ea typeface="宋体" panose="02010600030101010101" pitchFamily="2" charset="-122"/>
                  <a:cs typeface="Times New Roman" panose="02020603050405020304" pitchFamily="18" charset="0"/>
                </a:endParaRPr>
              </a:p>
              <a:p>
                <a:pPr algn="ctr">
                  <a:spcBef>
                    <a:spcPct val="0"/>
                  </a:spcBef>
                  <a:buFontTx/>
                  <a:buNone/>
                </a:pPr>
                <a14:m>
                  <m:oMathPara xmlns:m="http://schemas.openxmlformats.org/officeDocument/2006/math">
                    <m:oMathParaPr>
                      <m:jc m:val="center"/>
                    </m:oMathParaPr>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𝑅</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e>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11</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e>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12</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000" dirty="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
                    </m:oMathParaPr>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𝑅</m:t>
                      </m:r>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sub>
                          </m:sSub>
                        </m:e>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e>
                        <m:e>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i="1">
                          <a:latin typeface="Cambria Math" panose="02040503050406030204" pitchFamily="18" charset="0"/>
                          <a:ea typeface="宋体" panose="02010600030101010101" pitchFamily="2" charset="-122"/>
                          <a:cs typeface="Times New Roman" panose="02020603050405020304" pitchFamily="18" charset="0"/>
                        </a:rPr>
                        <m:t>=2|</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400" dirty="0">
                  <a:ea typeface="宋体" panose="02010600030101010101" pitchFamily="2" charset="-122"/>
                  <a:cs typeface="Times New Roman" panose="02020603050405020304" pitchFamily="18" charset="0"/>
                </a:endParaRPr>
              </a:p>
              <a:p>
                <a:pPr>
                  <a:spcBef>
                    <a:spcPct val="0"/>
                  </a:spcBef>
                  <a:buFontTx/>
                  <a:buNone/>
                </a:pPr>
                <a:r>
                  <a:rPr lang="zh-CN" altLang="en-US" sz="2400" dirty="0">
                    <a:ea typeface="宋体" panose="02010600030101010101" pitchFamily="2" charset="-122"/>
                    <a:cs typeface="Times New Roman" panose="02020603050405020304" pitchFamily="18" charset="0"/>
                  </a:rPr>
                  <a:t>根据最小风险贝叶斯决策规则，如果满足</a:t>
                </a:r>
                <a:endParaRPr lang="en-US" altLang="zh-CN" sz="2400" dirty="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
                    </m:oMathParaPr>
                    <m:oMath xmlns:m="http://schemas.openxmlformats.org/officeDocument/2006/math">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21</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11</m:t>
                              </m:r>
                            </m:sub>
                          </m:sSub>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e>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&gt;</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12</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22</m:t>
                              </m:r>
                            </m:sub>
                          </m:sSub>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000" dirty="0">
                  <a:ea typeface="宋体" panose="02010600030101010101" pitchFamily="2" charset="-122"/>
                  <a:cs typeface="Times New Roman" panose="02020603050405020304" pitchFamily="18" charset="0"/>
                </a:endParaRPr>
              </a:p>
              <a:p>
                <a:pPr>
                  <a:spcBef>
                    <a:spcPct val="0"/>
                  </a:spcBef>
                  <a:buFontTx/>
                  <a:buNone/>
                </a:pPr>
                <a:r>
                  <a:rPr lang="zh-CN" altLang="en-US" sz="2400" dirty="0">
                    <a:ea typeface="宋体" panose="02010600030101010101" pitchFamily="2" charset="-122"/>
                    <a:cs typeface="Times New Roman" panose="02020603050405020304" pitchFamily="18" charset="0"/>
                  </a:rPr>
                  <a:t>或者满足</a:t>
                </a:r>
                <a:endParaRPr lang="en-US" altLang="zh-CN" sz="2400" dirty="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
                    </m:oMathParaPr>
                    <m:oMath xmlns:m="http://schemas.openxmlformats.org/officeDocument/2006/math">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21</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11</m:t>
                              </m:r>
                            </m:sub>
                          </m:sSub>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&gt;</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12</m:t>
                              </m:r>
                            </m:sub>
                          </m:s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𝜆</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22</m:t>
                              </m:r>
                            </m:sub>
                          </m:sSub>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m:t>
                          </m:r>
                        </m:e>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e>
                      </m:d>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=2)</m:t>
                      </m:r>
                    </m:oMath>
                  </m:oMathPara>
                </a14:m>
                <a:endParaRPr lang="en-US" altLang="zh-CN" sz="2000" dirty="0">
                  <a:ea typeface="宋体" panose="02010600030101010101" pitchFamily="2" charset="-122"/>
                  <a:cs typeface="Times New Roman" panose="02020603050405020304" pitchFamily="18" charset="0"/>
                </a:endParaRPr>
              </a:p>
              <a:p>
                <a:pPr>
                  <a:spcBef>
                    <a:spcPct val="0"/>
                  </a:spcBef>
                  <a:buFontTx/>
                  <a:buNone/>
                </a:pPr>
                <a:endParaRPr lang="en-US" altLang="zh-CN" sz="2400" dirty="0">
                  <a:ea typeface="宋体" panose="02010600030101010101" pitchFamily="2" charset="-122"/>
                  <a:cs typeface="Times New Roman" panose="02020603050405020304" pitchFamily="18" charset="0"/>
                </a:endParaRPr>
              </a:p>
              <a:p>
                <a:pPr>
                  <a:spcBef>
                    <a:spcPct val="0"/>
                  </a:spcBef>
                  <a:buFontTx/>
                  <a:buNone/>
                </a:pPr>
                <a:r>
                  <a:rPr lang="zh-CN" altLang="en-US" sz="2400" dirty="0">
                    <a:ea typeface="宋体" panose="02010600030101010101" pitchFamily="2" charset="-122"/>
                    <a:cs typeface="Times New Roman" panose="02020603050405020304" pitchFamily="18" charset="0"/>
                  </a:rPr>
                  <a:t>则</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oMath>
                </a14:m>
                <a:r>
                  <a:rPr lang="zh-CN" altLang="en-US" sz="2400" dirty="0">
                    <a:ea typeface="宋体" panose="02010600030101010101" pitchFamily="2" charset="-122"/>
                    <a:cs typeface="Times New Roman" panose="02020603050405020304" pitchFamily="18" charset="0"/>
                  </a:rPr>
                  <a:t>将被判别为第一类，否则被判别为第二类。</a:t>
                </a:r>
                <a:endParaRPr lang="en-US" altLang="zh-CN" sz="2400" dirty="0">
                  <a:ea typeface="宋体" panose="02010600030101010101" pitchFamily="2" charset="-122"/>
                  <a:cs typeface="Times New Roman" panose="02020603050405020304" pitchFamily="18" charset="0"/>
                </a:endParaRPr>
              </a:p>
              <a:p>
                <a:pPr>
                  <a:spcBef>
                    <a:spcPct val="0"/>
                  </a:spcBef>
                  <a:buFontTx/>
                  <a:buNone/>
                </a:pPr>
                <a:endParaRPr lang="en-US" altLang="zh-CN" sz="2400" dirty="0">
                  <a:ea typeface="宋体" panose="02010600030101010101" pitchFamily="2" charset="-122"/>
                  <a:cs typeface="Times New Roman" panose="02020603050405020304" pitchFamily="18" charset="0"/>
                </a:endParaRPr>
              </a:p>
            </p:txBody>
          </p:sp>
        </mc:Choice>
        <mc:Fallback xmlns="">
          <p:sp>
            <p:nvSpPr>
              <p:cNvPr id="8" name="矩形 7">
                <a:extLst>
                  <a:ext uri="{FF2B5EF4-FFF2-40B4-BE49-F238E27FC236}">
                    <a16:creationId xmlns:a16="http://schemas.microsoft.com/office/drawing/2014/main" id="{8FBDBB94-2195-4FB3-A020-928A586DCFBA}"/>
                  </a:ext>
                </a:extLst>
              </p:cNvPr>
              <p:cNvSpPr>
                <a:spLocks noRot="1" noChangeAspect="1" noMove="1" noResize="1" noEditPoints="1" noAdjustHandles="1" noChangeArrowheads="1" noChangeShapeType="1" noTextEdit="1"/>
              </p:cNvSpPr>
              <p:nvPr/>
            </p:nvSpPr>
            <p:spPr bwMode="auto">
              <a:xfrm>
                <a:off x="625643" y="1111472"/>
                <a:ext cx="8392945" cy="4677178"/>
              </a:xfrm>
              <a:prstGeom prst="rect">
                <a:avLst/>
              </a:prstGeom>
              <a:blipFill>
                <a:blip r:embed="rId4"/>
                <a:stretch>
                  <a:fillRect l="-1163" t="-1432" r="-479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390730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7CB8C71-8CA9-4110-91E8-631C89D4E0D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63ACD74F-5BF6-4390-8CC6-4C9B1B2ACC2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pic>
        <p:nvPicPr>
          <p:cNvPr id="7" name="图片 11">
            <a:extLst>
              <a:ext uri="{FF2B5EF4-FFF2-40B4-BE49-F238E27FC236}">
                <a16:creationId xmlns:a16="http://schemas.microsoft.com/office/drawing/2014/main" id="{EDD89F52-A978-4F6E-BC9F-25BF5AAB3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115888"/>
            <a:ext cx="7191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贝叶斯决策</a:t>
            </a:r>
          </a:p>
        </p:txBody>
      </p:sp>
      <p:sp>
        <p:nvSpPr>
          <p:cNvPr id="17" name="内容占位符 2">
            <a:extLst>
              <a:ext uri="{FF2B5EF4-FFF2-40B4-BE49-F238E27FC236}">
                <a16:creationId xmlns:a16="http://schemas.microsoft.com/office/drawing/2014/main" id="{1364EEC0-7C8D-4157-9B9A-4998ABD09822}"/>
              </a:ext>
            </a:extLst>
          </p:cNvPr>
          <p:cNvSpPr>
            <a:spLocks noGrp="1" noChangeArrowheads="1"/>
          </p:cNvSpPr>
          <p:nvPr>
            <p:ph idx="1"/>
          </p:nvPr>
        </p:nvSpPr>
        <p:spPr>
          <a:xfrm>
            <a:off x="457200" y="981075"/>
            <a:ext cx="8686800" cy="574675"/>
          </a:xfrm>
        </p:spPr>
        <p:txBody>
          <a:bodyPr/>
          <a:lstStyle/>
          <a:p>
            <a:r>
              <a:rPr lang="zh-CN" altLang="en-US" dirty="0">
                <a:latin typeface="微软雅黑" panose="020B0503020204020204" pitchFamily="34" charset="-122"/>
                <a:ea typeface="微软雅黑" panose="020B0503020204020204" pitchFamily="34" charset="-122"/>
              </a:rPr>
              <a:t>最小风险贝叶斯决策</a:t>
            </a:r>
            <a:r>
              <a:rPr lang="en-US" altLang="zh-CN" dirty="0">
                <a:latin typeface="微软雅黑" panose="020B0503020204020204" pitchFamily="34" charset="-122"/>
                <a:ea typeface="微软雅黑" panose="020B0503020204020204" pitchFamily="34" charset="-122"/>
              </a:rPr>
              <a:t>&amp;</a:t>
            </a:r>
            <a:r>
              <a:rPr lang="zh-CN" altLang="en-US" dirty="0">
                <a:latin typeface="微软雅黑" panose="020B0503020204020204" pitchFamily="34" charset="-122"/>
                <a:ea typeface="微软雅黑" panose="020B0503020204020204" pitchFamily="34" charset="-122"/>
              </a:rPr>
              <a:t>最小错误率贝叶斯决策</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71353F6E-96EB-4BD8-A469-A540EBB996E6}"/>
                  </a:ext>
                </a:extLst>
              </p:cNvPr>
              <p:cNvSpPr>
                <a:spLocks noChangeArrowheads="1"/>
              </p:cNvSpPr>
              <p:nvPr/>
            </p:nvSpPr>
            <p:spPr bwMode="auto">
              <a:xfrm>
                <a:off x="827088" y="1555750"/>
                <a:ext cx="8015287" cy="354853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400" dirty="0">
                    <a:ea typeface="宋体" panose="02010600030101010101" pitchFamily="2" charset="-122"/>
                    <a:cs typeface="Times New Roman" panose="02020603050405020304" pitchFamily="18" charset="0"/>
                  </a:rPr>
                  <a:t>假设决策损失定义为</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0−1</m:t>
                    </m:r>
                  </m:oMath>
                </a14:m>
                <a:r>
                  <a:rPr lang="zh-CN" altLang="en-US" sz="2400" dirty="0">
                    <a:ea typeface="宋体" panose="02010600030101010101" pitchFamily="2" charset="-122"/>
                    <a:cs typeface="Times New Roman" panose="02020603050405020304" pitchFamily="18" charset="0"/>
                  </a:rPr>
                  <a:t>损失，即</a:t>
                </a:r>
                <a:endParaRPr lang="en-US" altLang="zh-CN" sz="2400" dirty="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𝜆</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sub>
                          </m:sSub>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eqArr>
                            <m:eqArr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eqArr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0    </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𝑗</m:t>
                              </m:r>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1    </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𝑗</m:t>
                              </m:r>
                            </m:e>
                          </m:eqArr>
                        </m:e>
                      </m:d>
                    </m:oMath>
                  </m:oMathPara>
                </a14:m>
                <a:endParaRPr lang="en-US" altLang="zh-CN" sz="2400" dirty="0">
                  <a:ea typeface="宋体" panose="02010600030101010101" pitchFamily="2" charset="-122"/>
                  <a:cs typeface="Times New Roman" panose="02020603050405020304" pitchFamily="18" charset="0"/>
                </a:endParaRPr>
              </a:p>
              <a:p>
                <a:pPr>
                  <a:spcBef>
                    <a:spcPct val="0"/>
                  </a:spcBef>
                  <a:buFontTx/>
                  <a:buNone/>
                </a:pPr>
                <a:r>
                  <a:rPr lang="zh-CN" altLang="en-US" sz="2400" dirty="0">
                    <a:ea typeface="宋体" panose="02010600030101010101" pitchFamily="2" charset="-122"/>
                    <a:cs typeface="Times New Roman" panose="02020603050405020304" pitchFamily="18" charset="0"/>
                  </a:rPr>
                  <a:t>此时，条件风险</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条件错误率</a:t>
                </a:r>
                <a:endParaRPr lang="en-US" altLang="zh-CN" sz="2400" dirty="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𝑅</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sub>
                          </m:sSub>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nary>
                        <m:naryPr>
                          <m:chr m:val="∑"/>
                          <m:limLoc m:val="subSup"/>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25"/>
                            </m:r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𝑗</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𝐶</m:t>
                          </m:r>
                        </m:sup>
                        <m:e>
                          <m:r>
                            <a:rPr lang="en-US" altLang="zh-CN" sz="2400" i="1">
                              <a:latin typeface="Cambria Math" panose="02040503050406030204" pitchFamily="18" charset="0"/>
                              <a:ea typeface="宋体" panose="02010600030101010101" pitchFamily="2" charset="-122"/>
                              <a:cs typeface="Times New Roman" panose="02020603050405020304" pitchFamily="18" charset="0"/>
                            </a:rPr>
                            <m:t>𝜆</m:t>
                          </m:r>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𝑖</m:t>
                                  </m:r>
                                </m:sub>
                              </m:sSub>
                            </m:e>
                            <m:e>
                              <m:r>
                                <a:rPr lang="en-US" altLang="zh-CN" sz="24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𝑗</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e>
                      </m:nary>
                    </m:oMath>
                  </m:oMathPara>
                </a14:m>
                <a:endParaRPr lang="en-US" altLang="zh-CN" sz="2400" b="0" i="1"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                                    =</m:t>
                      </m:r>
                      <m:nary>
                        <m:naryPr>
                          <m:chr m:val="∑"/>
                          <m:limLoc m:val="subSup"/>
                          <m:supHide m:val="on"/>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9"/>
                            </m:r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𝑗</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𝑖</m:t>
                          </m:r>
                        </m:sub>
                        <m:sup/>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𝑗</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e>
                      </m:nary>
                    </m:oMath>
                  </m:oMathPara>
                </a14:m>
                <a:endParaRPr lang="en-US" altLang="zh-CN" sz="2400" b="0" i="1"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FontTx/>
                  <a:buNone/>
                </a:pPr>
                <a:r>
                  <a:rPr lang="en-US" altLang="zh-CN" sz="2400" b="0" dirty="0">
                    <a:ea typeface="宋体" panose="02010600030101010101" pitchFamily="2" charset="-122"/>
                    <a:cs typeface="Times New Roman" panose="02020603050405020304" pitchFamily="18" charset="0"/>
                  </a:rPr>
                  <a:t>                             </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sz="2400" dirty="0">
                  <a:ea typeface="宋体" panose="02010600030101010101" pitchFamily="2" charset="-122"/>
                  <a:cs typeface="Times New Roman" panose="02020603050405020304" pitchFamily="18" charset="0"/>
                </a:endParaRPr>
              </a:p>
            </p:txBody>
          </p:sp>
        </mc:Choice>
        <mc:Fallback xmlns="">
          <p:sp>
            <p:nvSpPr>
              <p:cNvPr id="18" name="矩形 17">
                <a:extLst>
                  <a:ext uri="{FF2B5EF4-FFF2-40B4-BE49-F238E27FC236}">
                    <a16:creationId xmlns:a16="http://schemas.microsoft.com/office/drawing/2014/main" id="{71353F6E-96EB-4BD8-A469-A540EBB996E6}"/>
                  </a:ext>
                </a:extLst>
              </p:cNvPr>
              <p:cNvSpPr>
                <a:spLocks noRot="1" noChangeAspect="1" noMove="1" noResize="1" noEditPoints="1" noAdjustHandles="1" noChangeArrowheads="1" noChangeShapeType="1" noTextEdit="1"/>
              </p:cNvSpPr>
              <p:nvPr/>
            </p:nvSpPr>
            <p:spPr bwMode="auto">
              <a:xfrm>
                <a:off x="827088" y="1555750"/>
                <a:ext cx="8015287" cy="3548536"/>
              </a:xfrm>
              <a:prstGeom prst="rect">
                <a:avLst/>
              </a:prstGeom>
              <a:blipFill>
                <a:blip r:embed="rId4"/>
                <a:stretch>
                  <a:fillRect l="-1217" t="-1890" b="-17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794560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latin typeface="Arial"/>
                <a:ea typeface="微软雅黑"/>
              </a:rPr>
              <a:t>贝叶斯公式</a:t>
            </a:r>
            <a:endParaRPr kumimoji="0" lang="en-US" altLang="zh-CN" sz="2800" b="0" i="0" u="none" strike="noStrike" kern="1200" cap="none" spc="0" normalizeH="0" baseline="0" noProof="0" dirty="0">
              <a:ln>
                <a:noFill/>
              </a:ln>
              <a:effectLst/>
              <a:uLnTx/>
              <a:uFillTx/>
              <a:latin typeface="Arial"/>
              <a:ea typeface="微软雅黑"/>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000000"/>
                </a:solidFill>
                <a:latin typeface="Arial"/>
                <a:ea typeface="微软雅黑"/>
              </a:rPr>
              <a:t>贝叶斯决策</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71A3F5"/>
                </a:solidFill>
                <a:latin typeface="Arial"/>
                <a:ea typeface="微软雅黑"/>
              </a:rPr>
              <a:t>分类器的相关概念</a:t>
            </a:r>
            <a:endParaRPr kumimoji="0" lang="en-US" altLang="zh-CN" sz="2800" b="0" i="0" u="none" strike="noStrike" kern="1200" cap="none" spc="0" normalizeH="0" baseline="0" noProof="0" dirty="0">
              <a:ln>
                <a:noFill/>
              </a:ln>
              <a:solidFill>
                <a:srgbClr val="71A3F5"/>
              </a:solidFill>
              <a:effectLst/>
              <a:uLnTx/>
              <a:uFillTx/>
              <a:latin typeface="Arial"/>
              <a:ea typeface="微软雅黑"/>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000000"/>
                </a:solidFill>
                <a:latin typeface="Arial"/>
                <a:ea typeface="微软雅黑"/>
              </a:rPr>
              <a:t>基于高斯分布的贝叶斯分类器</a:t>
            </a:r>
            <a:endParaRPr lang="en-US" altLang="zh-CN" sz="2800" dirty="0">
              <a:solidFill>
                <a:srgbClr val="000000"/>
              </a:solidFill>
              <a:latin typeface="Arial"/>
              <a:ea typeface="微软雅黑"/>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000000"/>
                </a:solidFill>
                <a:effectLst/>
                <a:uLnTx/>
                <a:uFillTx/>
                <a:latin typeface="Arial"/>
                <a:ea typeface="微软雅黑"/>
                <a:cs typeface="+mn-cs"/>
              </a:rPr>
              <a:t>朴素贝叶斯分类器</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000000"/>
                </a:solidFill>
                <a:latin typeface="Arial"/>
                <a:ea typeface="微软雅黑"/>
              </a:rPr>
              <a:t>参数估计</a:t>
            </a:r>
            <a:endParaRPr kumimoji="0" lang="zh-CN" altLang="en-US" sz="2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29" name="矩形 10">
            <a:extLst>
              <a:ext uri="{FF2B5EF4-FFF2-40B4-BE49-F238E27FC236}">
                <a16:creationId xmlns:a16="http://schemas.microsoft.com/office/drawing/2014/main" id="{5E3291BC-0BA8-4AF6-AF4A-CCE26F35ED34}"/>
              </a:ext>
            </a:extLst>
          </p:cNvPr>
          <p:cNvSpPr>
            <a:spLocks noChangeArrowheads="1"/>
          </p:cNvSpPr>
          <p:nvPr/>
        </p:nvSpPr>
        <p:spPr bwMode="auto">
          <a:xfrm>
            <a:off x="2903113" y="183000"/>
            <a:ext cx="3353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第二讲 贝叶斯学习基础</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2292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CD5AED45-6B89-4992-85A8-FA47F432CA7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p>
        </p:txBody>
      </p:sp>
      <p:sp>
        <p:nvSpPr>
          <p:cNvPr id="17" name="矩形 16">
            <a:extLst>
              <a:ext uri="{FF2B5EF4-FFF2-40B4-BE49-F238E27FC236}">
                <a16:creationId xmlns:a16="http://schemas.microsoft.com/office/drawing/2014/main" id="{B80A3A8F-ED30-44FA-AA84-05024053482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8" name="Rectangle 3">
            <a:extLst>
              <a:ext uri="{FF2B5EF4-FFF2-40B4-BE49-F238E27FC236}">
                <a16:creationId xmlns:a16="http://schemas.microsoft.com/office/drawing/2014/main" id="{99CF1E64-AEDB-4C60-9CEA-F872AD870ED9}"/>
              </a:ext>
            </a:extLst>
          </p:cNvPr>
          <p:cNvSpPr txBox="1">
            <a:spLocks noChangeArrowheads="1"/>
          </p:cNvSpPr>
          <p:nvPr/>
        </p:nvSpPr>
        <p:spPr bwMode="auto">
          <a:xfrm>
            <a:off x="457200" y="1379538"/>
            <a:ext cx="8229600" cy="384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1200" cap="none" spc="0" normalizeH="0" baseline="0" noProof="0" dirty="0">
                <a:ln>
                  <a:noFill/>
                </a:ln>
                <a:solidFill>
                  <a:srgbClr val="000000"/>
                </a:solidFill>
                <a:effectLst/>
                <a:uLnTx/>
                <a:uFillTx/>
                <a:latin typeface="Arial"/>
                <a:ea typeface="微软雅黑"/>
                <a:cs typeface="+mn-cs"/>
              </a:rPr>
              <a:t>本节学习目标</a:t>
            </a: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a:p>
            <a:pPr lvl="1" defTabSz="914400">
              <a:buFont typeface="Wingdings" panose="05000000000000000000" pitchFamily="2" charset="2"/>
              <a:buChar char="ü"/>
            </a:pPr>
            <a:r>
              <a:rPr lang="zh-CN" altLang="en-US" sz="2400" dirty="0">
                <a:solidFill>
                  <a:srgbClr val="000000"/>
                </a:solidFill>
                <a:latin typeface="Arial"/>
                <a:ea typeface="微软雅黑"/>
              </a:rPr>
              <a:t>掌握贝叶斯公式在机器学习中的应用思路</a:t>
            </a:r>
            <a:endParaRPr lang="en-US" altLang="zh-CN" sz="2400" dirty="0">
              <a:solidFill>
                <a:srgbClr val="000000"/>
              </a:solidFill>
              <a:latin typeface="Arial"/>
              <a:ea typeface="微软雅黑"/>
            </a:endParaRPr>
          </a:p>
          <a:p>
            <a:pPr lvl="1" defTabSz="914400">
              <a:buFont typeface="Wingdings" panose="05000000000000000000" pitchFamily="2" charset="2"/>
              <a:buChar char="ü"/>
            </a:pPr>
            <a:r>
              <a:rPr lang="zh-CN" altLang="en-US" sz="2400" dirty="0">
                <a:solidFill>
                  <a:srgbClr val="000000"/>
                </a:solidFill>
                <a:latin typeface="Arial"/>
                <a:ea typeface="微软雅黑"/>
              </a:rPr>
              <a:t>能够熟练运用贝叶斯决策方法</a:t>
            </a:r>
            <a:endParaRPr lang="en-US" altLang="zh-CN" sz="2400" dirty="0">
              <a:solidFill>
                <a:srgbClr val="000000"/>
              </a:solidFill>
              <a:latin typeface="Arial"/>
              <a:ea typeface="微软雅黑"/>
            </a:endParaRPr>
          </a:p>
          <a:p>
            <a:pPr lvl="1" defTabSz="914400">
              <a:buFont typeface="Wingdings" panose="05000000000000000000" pitchFamily="2" charset="2"/>
              <a:buChar char="ü"/>
            </a:pPr>
            <a:r>
              <a:rPr lang="zh-CN" altLang="en-US" sz="2400" dirty="0">
                <a:solidFill>
                  <a:srgbClr val="000000"/>
                </a:solidFill>
                <a:latin typeface="Arial"/>
                <a:ea typeface="微软雅黑"/>
              </a:rPr>
              <a:t>明确分类器相关的基本概念</a:t>
            </a:r>
            <a:endParaRPr lang="en-US" altLang="zh-CN" sz="2400" dirty="0">
              <a:solidFill>
                <a:srgbClr val="000000"/>
              </a:solidFill>
              <a:latin typeface="Arial"/>
              <a:ea typeface="微软雅黑"/>
            </a:endParaRPr>
          </a:p>
          <a:p>
            <a:pPr lvl="1" defTabSz="914400">
              <a:buFont typeface="Wingdings" panose="05000000000000000000" pitchFamily="2" charset="2"/>
              <a:buChar char="ü"/>
            </a:pPr>
            <a:r>
              <a:rPr lang="zh-CN" altLang="en-US" sz="2400" dirty="0">
                <a:solidFill>
                  <a:srgbClr val="000000"/>
                </a:solidFill>
                <a:latin typeface="Arial"/>
                <a:ea typeface="微软雅黑"/>
              </a:rPr>
              <a:t>掌握基于高斯分布的贝叶斯分类器</a:t>
            </a:r>
            <a:endParaRPr lang="en-US" altLang="zh-CN" sz="2400" dirty="0">
              <a:solidFill>
                <a:srgbClr val="000000"/>
              </a:solidFill>
              <a:latin typeface="Arial"/>
              <a:ea typeface="微软雅黑"/>
            </a:endParaRPr>
          </a:p>
          <a:p>
            <a:pPr lvl="1" defTabSz="914400">
              <a:buFont typeface="Wingdings" panose="05000000000000000000" pitchFamily="2" charset="2"/>
              <a:buChar char="ü"/>
            </a:pPr>
            <a:r>
              <a:rPr lang="zh-CN" altLang="en-US" sz="2400" dirty="0">
                <a:solidFill>
                  <a:srgbClr val="000000"/>
                </a:solidFill>
                <a:latin typeface="Arial"/>
                <a:ea typeface="微软雅黑"/>
              </a:rPr>
              <a:t>理解朴素贝叶斯分类器</a:t>
            </a:r>
            <a:endParaRPr lang="en-US" altLang="zh-CN" sz="2400" dirty="0">
              <a:solidFill>
                <a:srgbClr val="000000"/>
              </a:solidFill>
              <a:latin typeface="Arial"/>
              <a:ea typeface="微软雅黑"/>
            </a:endParaRPr>
          </a:p>
          <a:p>
            <a:pPr lvl="1" defTabSz="914400">
              <a:buFont typeface="Wingdings" panose="05000000000000000000" pitchFamily="2" charset="2"/>
              <a:buChar char="ü"/>
            </a:pPr>
            <a:r>
              <a:rPr lang="zh-CN" altLang="en-US" sz="2400" dirty="0">
                <a:solidFill>
                  <a:srgbClr val="000000"/>
                </a:solidFill>
                <a:latin typeface="Arial"/>
                <a:ea typeface="微软雅黑"/>
              </a:rPr>
              <a:t>能够熟练运用各种参数估计方法</a:t>
            </a:r>
            <a:endParaRPr kumimoji="0" lang="en-US" altLang="zh-CN" sz="24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2" name="矩形 10">
            <a:extLst>
              <a:ext uri="{FF2B5EF4-FFF2-40B4-BE49-F238E27FC236}">
                <a16:creationId xmlns:a16="http://schemas.microsoft.com/office/drawing/2014/main" id="{25C78D08-CED0-4C1F-B3E4-85180B7A974D}"/>
              </a:ext>
            </a:extLst>
          </p:cNvPr>
          <p:cNvSpPr>
            <a:spLocks noChangeArrowheads="1"/>
          </p:cNvSpPr>
          <p:nvPr/>
        </p:nvSpPr>
        <p:spPr bwMode="auto">
          <a:xfrm>
            <a:off x="2903113" y="183000"/>
            <a:ext cx="3353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第二讲 贝叶斯学习基础</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9133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E7D14E3-117B-44B9-A12B-54F8E0C97D5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45C930D-3571-47CA-A9F4-81B10B095EF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73894" y="883389"/>
            <a:ext cx="8137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400" b="1" dirty="0">
                <a:latin typeface="微软雅黑" panose="020B0503020204020204" pitchFamily="34" charset="-122"/>
                <a:cs typeface="Times New Roman" panose="02020603050405020304" pitchFamily="18" charset="0"/>
              </a:rPr>
              <a:t>二类分类问题</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：要机器来判断一张图像是大熊猫还是小熊猫</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400" b="1" dirty="0">
                <a:latin typeface="微软雅黑" panose="020B0503020204020204" pitchFamily="34" charset="-122"/>
                <a:cs typeface="Times New Roman" panose="02020603050405020304" pitchFamily="18" charset="0"/>
              </a:rPr>
              <a:t>多类分类问题</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：区分一张图片是大熊猫、小熊猫还是棕熊</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289288" y="115888"/>
            <a:ext cx="26753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分类器的相关概念</a:t>
            </a:r>
          </a:p>
        </p:txBody>
      </p:sp>
      <p:pic>
        <p:nvPicPr>
          <p:cNvPr id="13" name="图片 12">
            <a:extLst>
              <a:ext uri="{FF2B5EF4-FFF2-40B4-BE49-F238E27FC236}">
                <a16:creationId xmlns:a16="http://schemas.microsoft.com/office/drawing/2014/main" id="{EBEA77FA-7691-471E-8CC6-99CDCFCF02B6}"/>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225468" y="1884763"/>
            <a:ext cx="1860355" cy="1346789"/>
          </a:xfrm>
          <a:prstGeom prst="rect">
            <a:avLst/>
          </a:prstGeom>
        </p:spPr>
      </p:pic>
      <p:pic>
        <p:nvPicPr>
          <p:cNvPr id="14" name="图片 13">
            <a:extLst>
              <a:ext uri="{FF2B5EF4-FFF2-40B4-BE49-F238E27FC236}">
                <a16:creationId xmlns:a16="http://schemas.microsoft.com/office/drawing/2014/main" id="{B4F3CED9-4421-435C-BFBC-EF0419D6B09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541461" y="1884764"/>
            <a:ext cx="1860355" cy="1346788"/>
          </a:xfrm>
          <a:prstGeom prst="rect">
            <a:avLst/>
          </a:prstGeom>
        </p:spPr>
      </p:pic>
      <p:pic>
        <p:nvPicPr>
          <p:cNvPr id="15" name="图片 14">
            <a:extLst>
              <a:ext uri="{FF2B5EF4-FFF2-40B4-BE49-F238E27FC236}">
                <a16:creationId xmlns:a16="http://schemas.microsoft.com/office/drawing/2014/main" id="{0ADB6DA3-339E-46C1-B674-161CC2498AC7}"/>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5857454" y="1884763"/>
            <a:ext cx="1860355" cy="1346788"/>
          </a:xfrm>
          <a:prstGeom prst="rect">
            <a:avLst/>
          </a:prstGeom>
        </p:spPr>
      </p:pic>
      <p:sp>
        <p:nvSpPr>
          <p:cNvPr id="2" name="矩形 1">
            <a:extLst>
              <a:ext uri="{FF2B5EF4-FFF2-40B4-BE49-F238E27FC236}">
                <a16:creationId xmlns:a16="http://schemas.microsoft.com/office/drawing/2014/main" id="{071A7016-B861-42DC-A25D-7E961AAE524F}"/>
              </a:ext>
            </a:extLst>
          </p:cNvPr>
          <p:cNvSpPr/>
          <p:nvPr/>
        </p:nvSpPr>
        <p:spPr>
          <a:xfrm>
            <a:off x="1346344" y="3231551"/>
            <a:ext cx="1449436" cy="369332"/>
          </a:xfrm>
          <a:prstGeom prst="rect">
            <a:avLst/>
          </a:prstGeom>
        </p:spPr>
        <p:txBody>
          <a:bodyPr wrap="none">
            <a:spAutoFit/>
          </a:bodyPr>
          <a:lstStyle/>
          <a:p>
            <a:r>
              <a:rPr lang="zh-CN" altLang="zh-CN" dirty="0">
                <a:latin typeface="宋体" panose="02010600030101010101" pitchFamily="2" charset="-122"/>
                <a:ea typeface="宋体" panose="02010600030101010101" pitchFamily="2" charset="-122"/>
                <a:cs typeface="Times New Roman" panose="02020603050405020304" pitchFamily="18" charset="0"/>
              </a:rPr>
              <a:t>（</a:t>
            </a:r>
            <a:r>
              <a:rPr lang="en-US" altLang="zh-CN" dirty="0">
                <a:latin typeface="宋体" panose="02010600030101010101" pitchFamily="2" charset="-122"/>
                <a:ea typeface="宋体" panose="02010600030101010101" pitchFamily="2" charset="-122"/>
                <a:cs typeface="Times New Roman" panose="02020603050405020304" pitchFamily="18" charset="0"/>
              </a:rPr>
              <a:t>a</a:t>
            </a:r>
            <a:r>
              <a:rPr lang="zh-CN" altLang="zh-CN" dirty="0">
                <a:latin typeface="宋体" panose="02010600030101010101" pitchFamily="2" charset="-122"/>
                <a:ea typeface="宋体" panose="02010600030101010101" pitchFamily="2" charset="-122"/>
                <a:cs typeface="Times New Roman" panose="02020603050405020304" pitchFamily="18" charset="0"/>
              </a:rPr>
              <a:t>）大熊猫</a:t>
            </a:r>
            <a:endParaRPr lang="zh-CN" altLang="en-US" dirty="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35E025A1-ADE2-41F5-AB36-158929C0BABA}"/>
              </a:ext>
            </a:extLst>
          </p:cNvPr>
          <p:cNvSpPr/>
          <p:nvPr/>
        </p:nvSpPr>
        <p:spPr>
          <a:xfrm>
            <a:off x="3744516" y="3231551"/>
            <a:ext cx="1454244" cy="369332"/>
          </a:xfrm>
          <a:prstGeom prst="rect">
            <a:avLst/>
          </a:prstGeom>
        </p:spPr>
        <p:txBody>
          <a:bodyPr wrap="none">
            <a:spAutoFit/>
          </a:bodyPr>
          <a:lstStyle/>
          <a:p>
            <a:pPr algn="ctr">
              <a:spcAft>
                <a:spcPts val="0"/>
              </a:spcAft>
            </a:pPr>
            <a:r>
              <a:rPr lang="zh-CN"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b</a:t>
            </a:r>
            <a:r>
              <a:rPr lang="zh-CN"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）小熊猫</a:t>
            </a:r>
          </a:p>
        </p:txBody>
      </p:sp>
      <p:sp>
        <p:nvSpPr>
          <p:cNvPr id="16" name="矩形 15">
            <a:extLst>
              <a:ext uri="{FF2B5EF4-FFF2-40B4-BE49-F238E27FC236}">
                <a16:creationId xmlns:a16="http://schemas.microsoft.com/office/drawing/2014/main" id="{6E3F25B2-D728-46AF-835E-AA2673044DBF}"/>
              </a:ext>
            </a:extLst>
          </p:cNvPr>
          <p:cNvSpPr/>
          <p:nvPr/>
        </p:nvSpPr>
        <p:spPr>
          <a:xfrm>
            <a:off x="6054097" y="3231551"/>
            <a:ext cx="1223412" cy="369332"/>
          </a:xfrm>
          <a:prstGeom prst="rect">
            <a:avLst/>
          </a:prstGeom>
        </p:spPr>
        <p:txBody>
          <a:bodyPr wrap="none">
            <a:spAutoFit/>
          </a:bodyPr>
          <a:lstStyle/>
          <a:p>
            <a:pPr algn="ctr">
              <a:spcAft>
                <a:spcPts val="0"/>
              </a:spcAft>
            </a:pPr>
            <a:r>
              <a:rPr lang="zh-CN"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c</a:t>
            </a:r>
            <a:r>
              <a:rPr lang="zh-CN"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）棕熊</a:t>
            </a:r>
          </a:p>
        </p:txBody>
      </p:sp>
      <p:sp>
        <p:nvSpPr>
          <p:cNvPr id="22" name="矩形 21">
            <a:extLst>
              <a:ext uri="{FF2B5EF4-FFF2-40B4-BE49-F238E27FC236}">
                <a16:creationId xmlns:a16="http://schemas.microsoft.com/office/drawing/2014/main" id="{FD65F980-93FA-4BC1-A721-BEFD34B5C2B8}"/>
              </a:ext>
            </a:extLst>
          </p:cNvPr>
          <p:cNvSpPr/>
          <p:nvPr/>
        </p:nvSpPr>
        <p:spPr>
          <a:xfrm>
            <a:off x="673894" y="3761613"/>
            <a:ext cx="8327927" cy="2308324"/>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分类器</a:t>
            </a:r>
            <a:r>
              <a:rPr lang="zh-CN" altLang="en-US" sz="2400" dirty="0">
                <a:latin typeface="宋体" panose="02010600030101010101" pitchFamily="2" charset="-122"/>
                <a:ea typeface="宋体" panose="02010600030101010101" pitchFamily="2" charset="-122"/>
              </a:rPr>
              <a:t>是一个计算系统，它通过计算出一系列判别函数的值做出分类决策，实现对输入数据进行分类的目的。</a:t>
            </a:r>
          </a:p>
          <a:p>
            <a:r>
              <a:rPr lang="zh-CN" altLang="en-US" sz="2400" b="1" dirty="0">
                <a:latin typeface="微软雅黑" panose="020B0503020204020204" pitchFamily="34" charset="-122"/>
                <a:ea typeface="微软雅黑" panose="020B0503020204020204" pitchFamily="34" charset="-122"/>
              </a:rPr>
              <a:t>判别函数</a:t>
            </a:r>
            <a:r>
              <a:rPr lang="zh-CN" altLang="en-US" sz="2400" dirty="0">
                <a:latin typeface="宋体" panose="02010600030101010101" pitchFamily="2" charset="-122"/>
                <a:ea typeface="宋体" panose="02010600030101010101" pitchFamily="2" charset="-122"/>
              </a:rPr>
              <a:t>是一个从输入特征映射到决策的函数，其结果可以直接用于做出分类决策。</a:t>
            </a:r>
          </a:p>
          <a:p>
            <a:r>
              <a:rPr lang="zh-CN" altLang="en-US" sz="2400" dirty="0">
                <a:latin typeface="宋体" panose="02010600030101010101" pitchFamily="2" charset="-122"/>
                <a:ea typeface="宋体" panose="02010600030101010101" pitchFamily="2" charset="-122"/>
              </a:rPr>
              <a:t>分类问题中，分类器会把输入空间划分成多个决策区域，这些决策区域之间的边界称作</a:t>
            </a:r>
            <a:r>
              <a:rPr lang="zh-CN" altLang="en-US" sz="2400" b="1" dirty="0">
                <a:latin typeface="微软雅黑" panose="020B0503020204020204" pitchFamily="34" charset="-122"/>
                <a:ea typeface="微软雅黑" panose="020B0503020204020204" pitchFamily="34" charset="-122"/>
              </a:rPr>
              <a:t>决策面</a:t>
            </a:r>
            <a:r>
              <a:rPr lang="zh-CN" altLang="en-US" sz="2400" dirty="0">
                <a:latin typeface="宋体" panose="02010600030101010101" pitchFamily="2" charset="-122"/>
                <a:ea typeface="宋体" panose="02010600030101010101" pitchFamily="2" charset="-122"/>
              </a:rPr>
              <a:t>或</a:t>
            </a:r>
            <a:r>
              <a:rPr lang="zh-CN" altLang="en-US" sz="2400" b="1" dirty="0">
                <a:latin typeface="微软雅黑" panose="020B0503020204020204" pitchFamily="34" charset="-122"/>
                <a:ea typeface="微软雅黑" panose="020B0503020204020204" pitchFamily="34" charset="-122"/>
              </a:rPr>
              <a:t>决策边界</a:t>
            </a:r>
            <a:r>
              <a:rPr lang="zh-CN" altLang="en-US" sz="24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3794991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E7D14E3-117B-44B9-A12B-54F8E0C97D5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45C930D-3571-47CA-A9F4-81B10B095EF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86631" y="1326778"/>
                <a:ext cx="7814140" cy="41639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例</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：对于一个</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𝐶</m:t>
                    </m:r>
                  </m:oMath>
                </a14:m>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类图像识别任务，分类器将提取的特征</a:t>
                </a:r>
                <a14:m>
                  <m:oMath xmlns:m="http://schemas.openxmlformats.org/officeDocument/2006/math">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oMath>
                </a14:m>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作为输入向量 （例如使用图像的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SIFT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特征表示一张图像），然后输出一个对应的类标签。</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首先，分类器计算出</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𝐶</m:t>
                    </m:r>
                  </m:oMath>
                </a14:m>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个判别函数</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gn="ctr">
                  <a:spcBef>
                    <a:spcPct val="0"/>
                  </a:spcBef>
                  <a:buFontTx/>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g</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sub>
                      </m:sSub>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=1,2,⋯,</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𝐶</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其次，分类器会把一个特征向量</a:t>
                </a:r>
                <a14:m>
                  <m:oMath xmlns:m="http://schemas.openxmlformats.org/officeDocument/2006/math">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oMath>
                </a14:m>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划分为类别</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𝑐</m:t>
                    </m:r>
                  </m:oMath>
                </a14:m>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，如果满足：</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g</m:t>
                          </m:r>
                        </m:e>
                        <m:sub>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c</m:t>
                          </m:r>
                        </m:sub>
                      </m:sSub>
                      <m:d>
                        <m:d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e>
                      </m:d>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&gt;</m:t>
                      </m:r>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g</m:t>
                          </m:r>
                        </m:e>
                        <m:sub>
                          <m:sSup>
                            <m:s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c</m:t>
                              </m:r>
                            </m:e>
                            <m:sup>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m:t>
                              </m:r>
                            </m:sup>
                          </m:sSup>
                        </m:sub>
                      </m:sSub>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e>
                      </m:d>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𝑐</m:t>
                          </m:r>
                        </m:e>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𝑐</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在输入空间中，使得</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g</m:t>
                        </m:r>
                      </m:e>
                      <m:sub>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c</m:t>
                        </m:r>
                      </m:sub>
                    </m:sSub>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e>
                    </m:d>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g</m:t>
                        </m:r>
                      </m:e>
                      <m:sub>
                        <m:sSup>
                          <m:sSup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c</m:t>
                            </m:r>
                          </m:e>
                          <m:sup>
                            <m:r>
                              <a:rPr lang="en-US" altLang="zh-CN" sz="2400">
                                <a:latin typeface="Cambria Math" panose="02040503050406030204" pitchFamily="18" charset="0"/>
                                <a:ea typeface="宋体" panose="02010600030101010101" pitchFamily="2" charset="-122"/>
                                <a:cs typeface="Times New Roman" panose="02020603050405020304" pitchFamily="18" charset="0"/>
                              </a:rPr>
                              <m:t>′</m:t>
                            </m:r>
                          </m:sup>
                        </m:sSup>
                      </m:sub>
                    </m:sSub>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e>
                    </m:d>
                    <m:r>
                      <a:rPr lang="en-US" altLang="zh-CN" sz="2400" b="1">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𝑐</m:t>
                        </m:r>
                      </m:e>
                      <m:sup>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𝑐</m:t>
                    </m:r>
                  </m:oMath>
                </a14:m>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成立的超平面就是决策面。</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86631" y="1326778"/>
                <a:ext cx="7814140" cy="4163960"/>
              </a:xfrm>
              <a:prstGeom prst="rect">
                <a:avLst/>
              </a:prstGeom>
              <a:blipFill>
                <a:blip r:embed="rId4"/>
                <a:stretch>
                  <a:fillRect l="-1249" t="-1611" r="-5152" b="-190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289288" y="115888"/>
            <a:ext cx="26753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分类器的相关概念</a:t>
            </a:r>
          </a:p>
        </p:txBody>
      </p:sp>
    </p:spTree>
    <p:extLst>
      <p:ext uri="{BB962C8B-B14F-4D97-AF65-F5344CB8AC3E}">
        <p14:creationId xmlns:p14="http://schemas.microsoft.com/office/powerpoint/2010/main" val="3994105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E7D14E3-117B-44B9-A12B-54F8E0C97D5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45C930D-3571-47CA-A9F4-81B10B095EF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444240"/>
            <a:ext cx="801528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分类器的构建方法有很多种，常用的方法大致可以分为三大类，这里按照复杂度依次降低的顺序罗列。其中生成式模型和判别式模型都是基于概率框架，生成式模型构建所有观测的联合分布，而判别式模型只关心给定输入数据时输出数据的条件分布。</a:t>
            </a:r>
            <a:endParaRPr lang="zh-CN" altLang="en-US" sz="2400" dirty="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FFB01B2F-2C33-4573-9F70-2F0B519451F0}"/>
              </a:ext>
            </a:extLst>
          </p:cNvPr>
          <p:cNvPicPr>
            <a:picLocks noChangeAspect="1"/>
          </p:cNvPicPr>
          <p:nvPr/>
        </p:nvPicPr>
        <p:blipFill>
          <a:blip r:embed="rId2"/>
          <a:stretch>
            <a:fillRect/>
          </a:stretch>
        </p:blipFill>
        <p:spPr>
          <a:xfrm>
            <a:off x="1844894" y="3427836"/>
            <a:ext cx="5454211" cy="1790935"/>
          </a:xfrm>
          <a:prstGeom prst="rect">
            <a:avLst/>
          </a:prstGeom>
        </p:spPr>
      </p:pic>
      <p:sp>
        <p:nvSpPr>
          <p:cNvPr id="13" name="标题 1">
            <a:extLst>
              <a:ext uri="{FF2B5EF4-FFF2-40B4-BE49-F238E27FC236}">
                <a16:creationId xmlns:a16="http://schemas.microsoft.com/office/drawing/2014/main" id="{2A4B4AF8-05AF-4DCB-81D7-9C92A79B0445}"/>
              </a:ext>
            </a:extLst>
          </p:cNvPr>
          <p:cNvSpPr txBox="1">
            <a:spLocks noChangeArrowheads="1"/>
          </p:cNvSpPr>
          <p:nvPr/>
        </p:nvSpPr>
        <p:spPr bwMode="auto">
          <a:xfrm>
            <a:off x="6289288" y="115888"/>
            <a:ext cx="26753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分类器的相关概念</a:t>
            </a:r>
          </a:p>
        </p:txBody>
      </p:sp>
    </p:spTree>
    <p:extLst>
      <p:ext uri="{BB962C8B-B14F-4D97-AF65-F5344CB8AC3E}">
        <p14:creationId xmlns:p14="http://schemas.microsoft.com/office/powerpoint/2010/main" val="2660402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E7D14E3-117B-44B9-A12B-54F8E0C97D5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45C930D-3571-47CA-A9F4-81B10B095EF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109710"/>
                <a:ext cx="8015287" cy="4958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得到一个训练好的分类器后，我们需要去评估这个分类器的性能好坏。当分类器确定后，其错误率亦随之确定了。分类器的错误率可以用于比较对于同一问题设计的多种分类器的优劣。分类器的错误率计算通常有三种方法：</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457200" indent="-457200">
                  <a:spcBef>
                    <a:spcPct val="0"/>
                  </a:spcBef>
                  <a:buFont typeface="+mj-lt"/>
                  <a:buAutoNum type="arabicPeriod"/>
                </a:pPr>
                <a:r>
                  <a:rPr lang="zh-CN" altLang="en-US" sz="2400" dirty="0">
                    <a:ea typeface="宋体" panose="02010600030101010101" pitchFamily="2" charset="-122"/>
                    <a:cs typeface="Times New Roman" panose="02020603050405020304" pitchFamily="18" charset="0"/>
                  </a:rPr>
                  <a:t>根据错误率的定义按照公式进行计算。</a:t>
                </a:r>
                <a:endParaRPr lang="en-US" altLang="zh-CN" sz="2400" dirty="0">
                  <a:ea typeface="宋体" panose="02010600030101010101" pitchFamily="2" charset="-122"/>
                  <a:cs typeface="Times New Roman" panose="02020603050405020304" pitchFamily="18" charset="0"/>
                </a:endParaRPr>
              </a:p>
              <a:p>
                <a:pPr marL="457200" indent="-457200">
                  <a:spcBef>
                    <a:spcPct val="0"/>
                  </a:spcBef>
                  <a:buFont typeface="+mj-lt"/>
                  <a:buAutoNum type="arabicPeriod"/>
                </a:pPr>
                <a:r>
                  <a:rPr lang="zh-CN" altLang="en-US" sz="2400" dirty="0">
                    <a:ea typeface="宋体" panose="02010600030101010101" pitchFamily="2" charset="-122"/>
                    <a:cs typeface="Times New Roman" panose="02020603050405020304" pitchFamily="18" charset="0"/>
                  </a:rPr>
                  <a:t>计算错误率的上界。</a:t>
                </a:r>
                <a:endParaRPr lang="en-US" altLang="zh-CN" sz="2400" dirty="0">
                  <a:ea typeface="宋体" panose="02010600030101010101" pitchFamily="2" charset="-122"/>
                  <a:cs typeface="Times New Roman" panose="02020603050405020304" pitchFamily="18" charset="0"/>
                </a:endParaRPr>
              </a:p>
              <a:p>
                <a:pPr marL="457200" indent="-457200">
                  <a:spcBef>
                    <a:spcPct val="0"/>
                  </a:spcBef>
                  <a:buFont typeface="+mj-lt"/>
                  <a:buAutoNum type="arabicPeriod"/>
                </a:pPr>
                <a:r>
                  <a:rPr lang="zh-CN" altLang="en-US" sz="2400" dirty="0">
                    <a:ea typeface="宋体" panose="02010600030101010101" pitchFamily="2" charset="-122"/>
                    <a:cs typeface="Times New Roman" panose="02020603050405020304" pitchFamily="18" charset="0"/>
                  </a:rPr>
                  <a:t>通过在测试数据上进行分类实验来估计错误率。</a:t>
                </a:r>
                <a:endParaRPr lang="en-US" altLang="zh-CN" sz="2400" dirty="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Group"/>
                    </m:oMathParaPr>
                    <m:oMath xmlns:m="http://schemas.openxmlformats.org/officeDocument/2006/math">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Error</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𝑀</m:t>
                          </m:r>
                        </m:den>
                      </m:f>
                      <m:nary>
                        <m:naryPr>
                          <m:chr m:val="∑"/>
                          <m:limLoc m:val="subSup"/>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25"/>
                            </m:r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𝑀</m:t>
                          </m:r>
                        </m:sup>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𝐼</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h</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e>
                      </m:nary>
                    </m:oMath>
                  </m:oMathPara>
                </a14:m>
                <a:endParaRPr lang="en-US" altLang="zh-CN" sz="2400" dirty="0">
                  <a:ea typeface="宋体" panose="02010600030101010101" pitchFamily="2" charset="-122"/>
                  <a:cs typeface="Times New Roman" panose="02020603050405020304" pitchFamily="18" charset="0"/>
                </a:endParaRPr>
              </a:p>
              <a:p>
                <a:pPr>
                  <a:spcBef>
                    <a:spcPct val="0"/>
                  </a:spcBef>
                  <a:buNone/>
                </a:pPr>
                <a:r>
                  <a:rPr lang="zh-CN" altLang="en-US" sz="2400" dirty="0">
                    <a:ea typeface="宋体" panose="02010600030101010101" pitchFamily="2" charset="-122"/>
                    <a:cs typeface="Times New Roman" panose="02020603050405020304" pitchFamily="18" charset="0"/>
                  </a:rPr>
                  <a:t>其中</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𝐼</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a:ea typeface="宋体" panose="02010600030101010101" pitchFamily="2" charset="-122"/>
                    <a:cs typeface="Times New Roman" panose="02020603050405020304" pitchFamily="18" charset="0"/>
                  </a:rPr>
                  <a:t>表示单位函数，当且仅当括号中的条件满足时取值为</a:t>
                </a:r>
                <a:r>
                  <a:rPr lang="en-US" altLang="zh-CN" sz="2400" dirty="0">
                    <a:ea typeface="宋体" panose="02010600030101010101" pitchFamily="2" charset="-122"/>
                    <a:cs typeface="Times New Roman" panose="02020603050405020304" pitchFamily="18" charset="0"/>
                  </a:rPr>
                  <a:t>1</a:t>
                </a:r>
                <a:r>
                  <a:rPr lang="zh-CN" altLang="en-US" sz="2400" dirty="0">
                    <a:ea typeface="宋体" panose="02010600030101010101" pitchFamily="2" charset="-122"/>
                    <a:cs typeface="Times New Roman" panose="02020603050405020304" pitchFamily="18" charset="0"/>
                  </a:rPr>
                  <a:t>，否则取值为</a:t>
                </a:r>
                <a:r>
                  <a:rPr lang="en-US" altLang="zh-CN" sz="2400" dirty="0">
                    <a:ea typeface="宋体" panose="02010600030101010101" pitchFamily="2" charset="-122"/>
                    <a:cs typeface="Times New Roman" panose="02020603050405020304" pitchFamily="18" charset="0"/>
                  </a:rPr>
                  <a:t>0</a:t>
                </a:r>
                <a:r>
                  <a:rPr lang="zh-CN" altLang="en-US" sz="2400" dirty="0">
                    <a:ea typeface="宋体" panose="02010600030101010101" pitchFamily="2" charset="-122"/>
                    <a:cs typeface="Times New Roman" panose="02020603050405020304" pitchFamily="18" charset="0"/>
                  </a:rPr>
                  <a:t>。把</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Error</m:t>
                    </m:r>
                  </m:oMath>
                </a14:m>
                <a:r>
                  <a:rPr lang="zh-CN" altLang="en-US" sz="2400" dirty="0">
                    <a:ea typeface="宋体" panose="02010600030101010101" pitchFamily="2" charset="-122"/>
                    <a:cs typeface="Times New Roman" panose="02020603050405020304" pitchFamily="18" charset="0"/>
                  </a:rPr>
                  <a:t>称作精度</a:t>
                </a:r>
                <a14:m>
                  <m:oMath xmlns:m="http://schemas.openxmlformats.org/officeDocument/2006/math">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Accuracy</m:t>
                    </m:r>
                  </m:oMath>
                </a14:m>
                <a:endParaRPr lang="en-US" altLang="zh-CN" sz="2400" dirty="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Group"/>
                    </m:oMathParaPr>
                    <m:oMath xmlns:m="http://schemas.openxmlformats.org/officeDocument/2006/math">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Accuracy</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𝑀</m:t>
                          </m:r>
                        </m:den>
                      </m:f>
                      <m:nary>
                        <m:naryPr>
                          <m:chr m:val="∑"/>
                          <m:limLoc m:val="subSup"/>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25"/>
                            </m:r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𝑀</m:t>
                          </m:r>
                        </m:sup>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𝐼</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h</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e>
                      </m:nary>
                    </m:oMath>
                  </m:oMathPara>
                </a14:m>
                <a:endParaRPr lang="zh-CN" altLang="en-US" sz="2400" i="1"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109710"/>
                <a:ext cx="8015287" cy="4958665"/>
              </a:xfrm>
              <a:prstGeom prst="rect">
                <a:avLst/>
              </a:prstGeom>
              <a:blipFill>
                <a:blip r:embed="rId4"/>
                <a:stretch>
                  <a:fillRect l="-1217" t="-984" r="-228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8" name="标题 1">
            <a:extLst>
              <a:ext uri="{FF2B5EF4-FFF2-40B4-BE49-F238E27FC236}">
                <a16:creationId xmlns:a16="http://schemas.microsoft.com/office/drawing/2014/main" id="{91B509C0-A4FF-444C-A044-C8D2974F0817}"/>
              </a:ext>
            </a:extLst>
          </p:cNvPr>
          <p:cNvSpPr txBox="1">
            <a:spLocks noChangeArrowheads="1"/>
          </p:cNvSpPr>
          <p:nvPr/>
        </p:nvSpPr>
        <p:spPr bwMode="auto">
          <a:xfrm>
            <a:off x="6289288" y="115888"/>
            <a:ext cx="26753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分类器的相关概念</a:t>
            </a:r>
          </a:p>
        </p:txBody>
      </p:sp>
    </p:spTree>
    <p:extLst>
      <p:ext uri="{BB962C8B-B14F-4D97-AF65-F5344CB8AC3E}">
        <p14:creationId xmlns:p14="http://schemas.microsoft.com/office/powerpoint/2010/main" val="2501642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latin typeface="Arial"/>
                <a:ea typeface="微软雅黑"/>
              </a:rPr>
              <a:t>贝叶斯公式</a:t>
            </a:r>
            <a:endParaRPr kumimoji="0" lang="en-US" altLang="zh-CN" sz="2800" b="0" i="0" u="none" strike="noStrike" kern="1200" cap="none" spc="0" normalizeH="0" baseline="0" noProof="0" dirty="0">
              <a:ln>
                <a:noFill/>
              </a:ln>
              <a:effectLst/>
              <a:uLnTx/>
              <a:uFillTx/>
              <a:latin typeface="Arial"/>
              <a:ea typeface="微软雅黑"/>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000000"/>
                </a:solidFill>
                <a:latin typeface="Arial"/>
                <a:ea typeface="微软雅黑"/>
              </a:rPr>
              <a:t>贝叶斯决策</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000000"/>
                </a:solidFill>
                <a:latin typeface="Arial"/>
                <a:ea typeface="微软雅黑"/>
              </a:rPr>
              <a:t>分类器的相关概念</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71A3F5"/>
                </a:solidFill>
                <a:latin typeface="Arial"/>
                <a:ea typeface="微软雅黑"/>
              </a:rPr>
              <a:t>基于高斯分布的贝叶斯分类器</a:t>
            </a:r>
            <a:endParaRPr lang="en-US" altLang="zh-CN" sz="2800" dirty="0">
              <a:solidFill>
                <a:srgbClr val="71A3F5"/>
              </a:solidFill>
              <a:latin typeface="Arial"/>
              <a:ea typeface="微软雅黑"/>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000000"/>
                </a:solidFill>
                <a:effectLst/>
                <a:uLnTx/>
                <a:uFillTx/>
                <a:latin typeface="Arial"/>
                <a:ea typeface="微软雅黑"/>
                <a:cs typeface="+mn-cs"/>
              </a:rPr>
              <a:t>朴素贝叶斯分类器</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000000"/>
                </a:solidFill>
                <a:latin typeface="Arial"/>
                <a:ea typeface="微软雅黑"/>
              </a:rPr>
              <a:t>参数估计</a:t>
            </a:r>
            <a:endParaRPr kumimoji="0" lang="zh-CN" altLang="en-US" sz="2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29" name="矩形 10">
            <a:extLst>
              <a:ext uri="{FF2B5EF4-FFF2-40B4-BE49-F238E27FC236}">
                <a16:creationId xmlns:a16="http://schemas.microsoft.com/office/drawing/2014/main" id="{5E3291BC-0BA8-4AF6-AF4A-CCE26F35ED34}"/>
              </a:ext>
            </a:extLst>
          </p:cNvPr>
          <p:cNvSpPr>
            <a:spLocks noChangeArrowheads="1"/>
          </p:cNvSpPr>
          <p:nvPr/>
        </p:nvSpPr>
        <p:spPr bwMode="auto">
          <a:xfrm>
            <a:off x="2903113" y="183000"/>
            <a:ext cx="3353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第二讲 贝叶斯学习基础</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6757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7CB8C71-8CA9-4110-91E8-631C89D4E0D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63ACD74F-5BF6-4390-8CC6-4C9B1B2ACC2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高斯密度函数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正态密度函数</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42436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None/>
                </a:pPr>
                <a:r>
                  <a:rPr lang="zh-CN" altLang="en-US" sz="2400" b="0" dirty="0">
                    <a:latin typeface="Cambria Math" panose="02040503050406030204" pitchFamily="18" charset="0"/>
                    <a:ea typeface="宋体" panose="02010600030101010101" pitchFamily="2" charset="-122"/>
                    <a:cs typeface="Times New Roman" panose="02020603050405020304" pitchFamily="18" charset="0"/>
                  </a:rPr>
                  <a:t>一元高斯密度函数：</a:t>
                </a:r>
                <a:endParaRPr lang="en-US" altLang="zh-CN" sz="2400" b="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num>
                        <m:den>
                          <m:rad>
                            <m:radPr>
                              <m:degHide m:val="on"/>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radPr>
                            <m:deg/>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𝜋𝜎</m:t>
                              </m:r>
                            </m:e>
                          </m:rad>
                        </m:den>
                      </m:f>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den>
                      </m:f>
                      <m:sSup>
                        <m:s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f>
                                <m:f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𝜇</m:t>
                                  </m:r>
                                </m:num>
                                <m:den>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𝜎</m:t>
                                  </m:r>
                                </m:den>
                              </m:f>
                            </m:e>
                          </m:d>
                        </m:e>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dirty="0">
                  <a:ea typeface="宋体" panose="02010600030101010101" pitchFamily="2" charset="-122"/>
                  <a:cs typeface="Times New Roman" panose="02020603050405020304" pitchFamily="18" charset="0"/>
                </a:endParaRPr>
              </a:p>
              <a:p>
                <a:pPr>
                  <a:spcBef>
                    <a:spcPct val="0"/>
                  </a:spcBef>
                  <a:buNone/>
                </a:pPr>
                <a:r>
                  <a:rPr lang="zh-CN" altLang="en-US" sz="2400" dirty="0">
                    <a:ea typeface="宋体" panose="02010600030101010101" pitchFamily="2" charset="-122"/>
                    <a:cs typeface="Times New Roman" panose="02020603050405020304" pitchFamily="18" charset="0"/>
                  </a:rPr>
                  <a:t>其中</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𝜇</m:t>
                    </m:r>
                  </m:oMath>
                </a14:m>
                <a:r>
                  <a:rPr lang="zh-CN" altLang="en-US" sz="2400" dirty="0">
                    <a:ea typeface="宋体" panose="02010600030101010101" pitchFamily="2" charset="-122"/>
                    <a:cs typeface="Times New Roman" panose="02020603050405020304" pitchFamily="18" charset="0"/>
                  </a:rPr>
                  <a:t>是均值，</a:t>
                </a:r>
                <a14:m>
                  <m:oMath xmlns:m="http://schemas.openxmlformats.org/officeDocument/2006/math">
                    <m:sSup>
                      <m:s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𝜎</m:t>
                        </m:r>
                      </m:e>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p>
                    </m:sSup>
                  </m:oMath>
                </a14:m>
                <a:r>
                  <a:rPr lang="zh-CN" altLang="en-US" sz="2400" dirty="0">
                    <a:ea typeface="宋体" panose="02010600030101010101" pitchFamily="2" charset="-122"/>
                    <a:cs typeface="Times New Roman" panose="02020603050405020304" pitchFamily="18" charset="0"/>
                  </a:rPr>
                  <a:t>是方差，分别表示为</a:t>
                </a:r>
                <a:endParaRPr lang="en-US" altLang="zh-CN" sz="2400" dirty="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𝜇</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𝔼</m:t>
                      </m:r>
                      <m:d>
                        <m:dPr>
                          <m:begChr m:val="["/>
                          <m:endChr m:val="]"/>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𝑑𝑥</m:t>
                      </m:r>
                    </m:oMath>
                  </m:oMathPara>
                </a14:m>
                <a:endParaRPr lang="en-US" altLang="zh-CN" sz="2400" b="0" dirty="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
                    </m:oMathParaPr>
                    <m:oMath xmlns:m="http://schemas.openxmlformats.org/officeDocument/2006/math">
                      <m:sSup>
                        <m:s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𝜎</m:t>
                          </m:r>
                        </m:e>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𝔼</m:t>
                      </m:r>
                      <m:d>
                        <m:dPr>
                          <m:begChr m:val="["/>
                          <m:endChr m:val="]"/>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sSup>
                            <m:s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𝜇</m:t>
                                  </m:r>
                                </m:e>
                              </m:d>
                            </m:e>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p>
                          </m:sSup>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𝜇</m:t>
                              </m:r>
                            </m:e>
                          </m:d>
                        </m:e>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𝑑𝑥</m:t>
                      </m:r>
                    </m:oMath>
                  </m:oMathPara>
                </a14:m>
                <a:endParaRPr lang="en-US" altLang="zh-CN" sz="2400" dirty="0">
                  <a:ea typeface="宋体" panose="02010600030101010101" pitchFamily="2" charset="-122"/>
                  <a:cs typeface="Times New Roman" panose="02020603050405020304" pitchFamily="18" charset="0"/>
                </a:endParaRPr>
              </a:p>
              <a:p>
                <a:pPr>
                  <a:spcBef>
                    <a:spcPct val="0"/>
                  </a:spcBef>
                  <a:buNone/>
                </a:pPr>
                <a:endParaRPr lang="en-US" altLang="zh-CN" sz="2400" dirty="0">
                  <a:ea typeface="宋体" panose="02010600030101010101" pitchFamily="2" charset="-122"/>
                  <a:cs typeface="Times New Roman" panose="02020603050405020304" pitchFamily="18" charset="0"/>
                </a:endParaRPr>
              </a:p>
              <a:p>
                <a:pPr>
                  <a:spcBef>
                    <a:spcPct val="0"/>
                  </a:spcBef>
                  <a:buNone/>
                </a:pPr>
                <a:r>
                  <a:rPr lang="zh-CN" altLang="en-US" sz="2400" dirty="0">
                    <a:ea typeface="宋体" panose="02010600030101010101" pitchFamily="2" charset="-122"/>
                    <a:cs typeface="Times New Roman" panose="02020603050405020304" pitchFamily="18" charset="0"/>
                  </a:rPr>
                  <a:t>多元高斯密度函数：</a:t>
                </a:r>
                <a:endParaRPr lang="en-US" altLang="zh-CN" sz="2400" dirty="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num>
                        <m:den>
                          <m:sSup>
                            <m:s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𝜋</m:t>
                                  </m:r>
                                </m:e>
                              </m:d>
                            </m:e>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𝑑</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p>
                          </m:sSup>
                          <m:sSup>
                            <m:s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pPr>
                            <m:e>
                              <m:d>
                                <m:dPr>
                                  <m:begChr m:val="|"/>
                                  <m:endChr m:val="|"/>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Σ</m:t>
                                  </m:r>
                                </m:e>
                              </m:d>
                            </m:e>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1/2</m:t>
                              </m:r>
                            </m:sup>
                          </m:sSup>
                        </m:den>
                      </m:f>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exp</m:t>
                      </m:r>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2</m:t>
                          </m:r>
                        </m:den>
                      </m:f>
                      <m:sSup>
                        <m:s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𝛍</m:t>
                              </m:r>
                            </m:e>
                          </m:d>
                        </m:e>
                        <m:sup>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T</m:t>
                          </m:r>
                        </m:sup>
                      </m:sSup>
                      <m:sSup>
                        <m:s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Σ</m:t>
                          </m:r>
                        </m:e>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p>
                      </m:sSup>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0">
                              <a:latin typeface="Cambria Math" panose="02040503050406030204" pitchFamily="18" charset="0"/>
                              <a:ea typeface="宋体" panose="02010600030101010101" pitchFamily="2" charset="-122"/>
                              <a:cs typeface="Times New Roman" panose="02020603050405020304" pitchFamily="18" charset="0"/>
                            </a:rPr>
                            <m:t>𝐱</m:t>
                          </m:r>
                          <m:r>
                            <a:rPr lang="en-US" altLang="zh-CN" sz="2400" b="1" i="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0">
                              <a:latin typeface="Cambria Math" panose="02040503050406030204" pitchFamily="18" charset="0"/>
                              <a:ea typeface="宋体" panose="02010600030101010101" pitchFamily="2" charset="-122"/>
                              <a:cs typeface="Times New Roman" panose="02020603050405020304" pitchFamily="18" charset="0"/>
                            </a:rPr>
                            <m:t>𝛍</m:t>
                          </m:r>
                        </m:e>
                      </m:d>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dirty="0">
                  <a:ea typeface="宋体" panose="02010600030101010101" pitchFamily="2" charset="-122"/>
                  <a:cs typeface="Times New Roman" panose="02020603050405020304" pitchFamily="18" charset="0"/>
                </a:endParaRPr>
              </a:p>
              <a:p>
                <a:pPr>
                  <a:spcBef>
                    <a:spcPct val="0"/>
                  </a:spcBef>
                  <a:buNone/>
                </a:pPr>
                <a:r>
                  <a:rPr lang="zh-CN" altLang="en-US" sz="2400" dirty="0">
                    <a:ea typeface="宋体" panose="02010600030101010101" pitchFamily="2" charset="-122"/>
                    <a:cs typeface="Times New Roman" panose="02020603050405020304" pitchFamily="18" charset="0"/>
                  </a:rPr>
                  <a:t>其中</a:t>
                </a:r>
                <a14:m>
                  <m:oMath xmlns:m="http://schemas.openxmlformats.org/officeDocument/2006/math">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𝛍</m:t>
                    </m:r>
                  </m:oMath>
                </a14:m>
                <a:r>
                  <a:rPr lang="zh-CN" altLang="en-US" sz="2400" dirty="0">
                    <a:ea typeface="宋体" panose="02010600030101010101" pitchFamily="2" charset="-122"/>
                    <a:cs typeface="Times New Roman" panose="02020603050405020304" pitchFamily="18" charset="0"/>
                  </a:rPr>
                  <a:t>是均值，</a:t>
                </a:r>
                <a14:m>
                  <m:oMath xmlns:m="http://schemas.openxmlformats.org/officeDocument/2006/math">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Σ</m:t>
                    </m:r>
                  </m:oMath>
                </a14:m>
                <a:r>
                  <a:rPr lang="zh-CN" altLang="en-US" sz="2400" dirty="0">
                    <a:ea typeface="宋体" panose="02010600030101010101" pitchFamily="2" charset="-122"/>
                    <a:cs typeface="Times New Roman" panose="02020603050405020304" pitchFamily="18" charset="0"/>
                  </a:rPr>
                  <a:t>是协方差。</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4243662"/>
              </a:xfrm>
              <a:prstGeom prst="rect">
                <a:avLst/>
              </a:prstGeom>
              <a:blipFill>
                <a:blip r:embed="rId4"/>
                <a:stretch>
                  <a:fillRect l="-1217" t="-1580" b="-20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5051503" y="115888"/>
            <a:ext cx="391311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基于高斯分布的贝叶斯决策</a:t>
            </a:r>
          </a:p>
        </p:txBody>
      </p:sp>
    </p:spTree>
    <p:extLst>
      <p:ext uri="{BB962C8B-B14F-4D97-AF65-F5344CB8AC3E}">
        <p14:creationId xmlns:p14="http://schemas.microsoft.com/office/powerpoint/2010/main" val="2908835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7CB8C71-8CA9-4110-91E8-631C89D4E0D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63ACD74F-5BF6-4390-8CC6-4C9B1B2ACC2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基于高斯分布的贝叶斯决策</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440088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None/>
                </a:pPr>
                <a:r>
                  <a:rPr lang="zh-CN" altLang="en-US" sz="2400" b="0" dirty="0">
                    <a:latin typeface="Cambria Math" panose="02040503050406030204" pitchFamily="18" charset="0"/>
                    <a:ea typeface="宋体" panose="02010600030101010101" pitchFamily="2" charset="-122"/>
                    <a:cs typeface="Times New Roman" panose="02020603050405020304" pitchFamily="18" charset="0"/>
                  </a:rPr>
                  <a:t>假设类条件概率分布为高斯分布：</a:t>
                </a:r>
                <a:endParaRPr lang="en-US" altLang="zh-CN" sz="2400" b="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e>
                      </m:d>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m:t>
                      </m:r>
                      <m:r>
                        <a:rPr lang="zh-CN" altLang="en-US" sz="2400" b="1" i="1" smtClean="0">
                          <a:latin typeface="Cambria Math" panose="02040503050406030204" pitchFamily="18" charset="0"/>
                          <a:ea typeface="宋体" panose="02010600030101010101" pitchFamily="2" charset="-122"/>
                          <a:cs typeface="Times New Roman" panose="02020603050405020304" pitchFamily="18" charset="0"/>
                        </a:rPr>
                        <m:t>𝓝</m:t>
                      </m:r>
                      <m:d>
                        <m:d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𝛍</m:t>
                          </m:r>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𝒊</m:t>
                              </m:r>
                            </m:sub>
                          </m:sSub>
                        </m:e>
                      </m:d>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=1,2,⋯,</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𝐶</m:t>
                      </m:r>
                    </m:oMath>
                  </m:oMathPara>
                </a14:m>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r>
                  <a:rPr lang="zh-CN" altLang="en-US" sz="2400" dirty="0">
                    <a:latin typeface="Cambria Math" panose="02040503050406030204" pitchFamily="18" charset="0"/>
                    <a:ea typeface="宋体" panose="02010600030101010101" pitchFamily="2" charset="-122"/>
                    <a:cs typeface="Times New Roman" panose="02020603050405020304" pitchFamily="18" charset="0"/>
                  </a:rPr>
                  <a:t>贝叶斯决策得到的判别函数为</a:t>
                </a: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
                    </m:oMathParaPr>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g</m:t>
                          </m:r>
                        </m:e>
                        <m:sub>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i</m:t>
                          </m:r>
                        </m:sub>
                      </m:sSub>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e>
                      </m:d>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ln</m:t>
                      </m:r>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ln</m:t>
                      </m:r>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e>
                      </m:d>
                    </m:oMath>
                  </m:oMathPara>
                </a14:m>
                <a:endParaRPr lang="en-US" altLang="zh-CN" sz="2400" b="0" i="1"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r>
                  <a:rPr lang="en-US" altLang="zh-CN" sz="2400" b="0" dirty="0">
                    <a:ea typeface="宋体" panose="02010600030101010101" pitchFamily="2" charset="-122"/>
                    <a:cs typeface="Times New Roman" panose="02020603050405020304" pitchFamily="18" charset="0"/>
                  </a:rPr>
                  <a:t>                            </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𝑑</m:t>
                        </m:r>
                      </m:num>
                      <m:den>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den>
                    </m:f>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ln</m:t>
                    </m:r>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𝜋</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den>
                    </m:f>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ln</m:t>
                    </m:r>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 </m:t>
                    </m:r>
                    <m:d>
                      <m:dPr>
                        <m:begChr m:val="|"/>
                        <m:endChr m:val="|"/>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ln</m:t>
                    </m:r>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e>
                    </m:d>
                  </m:oMath>
                </a14:m>
                <a:endParaRPr lang="en-US" altLang="zh-CN" sz="2400" b="0" i="1"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r>
                  <a:rPr lang="en-US" altLang="zh-CN" sz="2400" b="0" dirty="0">
                    <a:ea typeface="宋体" panose="02010600030101010101" pitchFamily="2" charset="-122"/>
                    <a:cs typeface="Times New Roman" panose="02020603050405020304" pitchFamily="18" charset="0"/>
                  </a:rPr>
                  <a:t>                            </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den>
                    </m:f>
                    <m:sSup>
                      <m:sSup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𝐢</m:t>
                                </m:r>
                              </m:sub>
                            </m:sSub>
                          </m:e>
                        </m:d>
                      </m:e>
                      <m:sup>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T</m:t>
                        </m:r>
                      </m:sup>
                    </m:sSup>
                    <m:sSubSup>
                      <m:sSub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Sup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p>
                    </m:sSubSup>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r>
                          <a:rPr lang="en-US" altLang="zh-CN" sz="24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a:latin typeface="Cambria Math" panose="02040503050406030204" pitchFamily="18" charset="0"/>
                                <a:ea typeface="宋体" panose="02010600030101010101" pitchFamily="2" charset="-122"/>
                                <a:cs typeface="Times New Roman" panose="02020603050405020304" pitchFamily="18" charset="0"/>
                              </a:rPr>
                              <m:t>𝐢</m:t>
                            </m:r>
                          </m:sub>
                        </m:sSub>
                      </m:e>
                    </m:d>
                  </m:oMath>
                </a14:m>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r>
                  <a:rPr lang="zh-CN" altLang="en-US" sz="2400" dirty="0">
                    <a:latin typeface="Cambria Math" panose="02040503050406030204" pitchFamily="18" charset="0"/>
                    <a:ea typeface="宋体" panose="02010600030101010101" pitchFamily="2" charset="-122"/>
                    <a:cs typeface="Times New Roman" panose="02020603050405020304" pitchFamily="18" charset="0"/>
                  </a:rPr>
                  <a:t>通过判别函数可以得到决策面</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g</m:t>
                        </m:r>
                      </m:e>
                      <m:sub>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i</m:t>
                        </m:r>
                      </m:sub>
                    </m:sSub>
                    <m:d>
                      <m:d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g</m:t>
                        </m:r>
                      </m:e>
                      <m:sub>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j</m:t>
                        </m:r>
                      </m:sub>
                    </m:sSub>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a:latin typeface="Cambria Math" panose="02040503050406030204" pitchFamily="18" charset="0"/>
                            <a:ea typeface="宋体" panose="02010600030101010101" pitchFamily="2" charset="-122"/>
                            <a:cs typeface="Times New Roman" panose="02020603050405020304" pitchFamily="18" charset="0"/>
                          </a:rPr>
                          <m:t>𝑥</m:t>
                        </m:r>
                      </m:e>
                    </m:d>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为</a:t>
                </a: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
                    </m:oMathParaPr>
                    <m:oMath xmlns:m="http://schemas.openxmlformats.org/officeDocument/2006/math">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2</m:t>
                          </m:r>
                        </m:den>
                      </m:f>
                      <m:d>
                        <m:dPr>
                          <m:begChr m:val="["/>
                          <m:endChr m:val="]"/>
                          <m:ctrlP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ctrlPr>
                        </m:dPr>
                        <m:e>
                          <m:sSup>
                            <m:sSupPr>
                              <m:ctrlPr>
                                <a:rPr lang="en-US" altLang="zh-CN" sz="1800" b="1" i="1">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18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800" b="0" i="1">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8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1800" b="1">
                                          <a:latin typeface="Cambria Math" panose="02040503050406030204" pitchFamily="18" charset="0"/>
                                          <a:ea typeface="宋体" panose="02010600030101010101" pitchFamily="2" charset="-122"/>
                                          <a:cs typeface="Times New Roman" panose="02020603050405020304" pitchFamily="18" charset="0"/>
                                        </a:rPr>
                                        <m:t>𝐢</m:t>
                                      </m:r>
                                    </m:sub>
                                  </m:sSub>
                                </m:e>
                              </m:d>
                            </m:e>
                            <m:sup>
                              <m:r>
                                <m:rPr>
                                  <m:sty m:val="p"/>
                                </m:rPr>
                                <a:rPr lang="en-US" altLang="zh-CN" sz="1800">
                                  <a:latin typeface="Cambria Math" panose="02040503050406030204" pitchFamily="18" charset="0"/>
                                  <a:ea typeface="宋体" panose="02010600030101010101" pitchFamily="2" charset="-122"/>
                                  <a:cs typeface="Times New Roman" panose="02020603050405020304" pitchFamily="18" charset="0"/>
                                </a:rPr>
                                <m:t>T</m:t>
                              </m:r>
                            </m:sup>
                          </m:sSup>
                          <m:sSubSup>
                            <m:sSubSupPr>
                              <m:ctrlP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ctrlPr>
                            </m:sSubSupPr>
                            <m:e>
                              <m:r>
                                <m:rPr>
                                  <m:sty m:val="p"/>
                                </m:rPr>
                                <a:rPr lang="en-US" altLang="zh-CN" sz="180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800" i="1">
                                  <a:latin typeface="Cambria Math" panose="02040503050406030204" pitchFamily="18" charset="0"/>
                                  <a:ea typeface="宋体" panose="02010600030101010101" pitchFamily="2" charset="-122"/>
                                  <a:cs typeface="Times New Roman" panose="02020603050405020304" pitchFamily="18" charset="0"/>
                                </a:rPr>
                                <m:t>−1</m:t>
                              </m:r>
                            </m:sup>
                          </m:sSubSup>
                          <m:d>
                            <m:dPr>
                              <m:ctrlPr>
                                <a:rPr lang="en-US" altLang="zh-CN" sz="18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800" b="1">
                                  <a:latin typeface="Cambria Math" panose="02040503050406030204" pitchFamily="18" charset="0"/>
                                  <a:ea typeface="宋体" panose="02010600030101010101" pitchFamily="2" charset="-122"/>
                                  <a:cs typeface="Times New Roman" panose="02020603050405020304" pitchFamily="18" charset="0"/>
                                </a:rPr>
                                <m:t>𝐱</m:t>
                              </m:r>
                              <m:r>
                                <a:rPr lang="en-US" altLang="zh-CN" sz="18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8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1800" b="1">
                                      <a:latin typeface="Cambria Math" panose="02040503050406030204" pitchFamily="18" charset="0"/>
                                      <a:ea typeface="宋体" panose="02010600030101010101" pitchFamily="2" charset="-122"/>
                                      <a:cs typeface="Times New Roman" panose="02020603050405020304" pitchFamily="18" charset="0"/>
                                    </a:rPr>
                                    <m:t>𝐢</m:t>
                                  </m:r>
                                </m:sub>
                              </m:sSub>
                            </m:e>
                          </m:d>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1800" b="1" i="1">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18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800" b="1">
                                      <a:latin typeface="Cambria Math" panose="02040503050406030204" pitchFamily="18" charset="0"/>
                                      <a:ea typeface="宋体" panose="02010600030101010101" pitchFamily="2" charset="-122"/>
                                      <a:cs typeface="Times New Roman" panose="02020603050405020304" pitchFamily="18" charset="0"/>
                                    </a:rPr>
                                    <m:t>𝐱</m:t>
                                  </m:r>
                                  <m:r>
                                    <a:rPr lang="en-US" altLang="zh-CN" sz="18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8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𝒋</m:t>
                                      </m:r>
                                    </m:sub>
                                  </m:sSub>
                                </m:e>
                              </m:d>
                            </m:e>
                            <m:sup>
                              <m:r>
                                <m:rPr>
                                  <m:sty m:val="p"/>
                                </m:rPr>
                                <a:rPr lang="en-US" altLang="zh-CN" sz="1800">
                                  <a:latin typeface="Cambria Math" panose="02040503050406030204" pitchFamily="18" charset="0"/>
                                  <a:ea typeface="宋体" panose="02010600030101010101" pitchFamily="2" charset="-122"/>
                                  <a:cs typeface="Times New Roman" panose="02020603050405020304" pitchFamily="18" charset="0"/>
                                </a:rPr>
                                <m:t>T</m:t>
                              </m:r>
                            </m:sup>
                          </m:sSup>
                          <m:sSubSup>
                            <m:sSubSupPr>
                              <m:ctrlP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ctrlPr>
                            </m:sSubSupPr>
                            <m:e>
                              <m:r>
                                <m:rPr>
                                  <m:sty m:val="p"/>
                                </m:rPr>
                                <a:rPr lang="en-US" altLang="zh-CN" sz="180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a:latin typeface="Cambria Math" panose="02040503050406030204" pitchFamily="18" charset="0"/>
                                  <a:ea typeface="宋体" panose="02010600030101010101" pitchFamily="2" charset="-122"/>
                                  <a:cs typeface="Times New Roman" panose="02020603050405020304" pitchFamily="18" charset="0"/>
                                </a:rPr>
                                <m:t>−1</m:t>
                              </m:r>
                            </m:sup>
                          </m:sSubSup>
                          <m:d>
                            <m:dPr>
                              <m:ctrlPr>
                                <a:rPr lang="en-US" altLang="zh-CN" sz="18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800" b="1">
                                  <a:latin typeface="Cambria Math" panose="02040503050406030204" pitchFamily="18" charset="0"/>
                                  <a:ea typeface="宋体" panose="02010600030101010101" pitchFamily="2" charset="-122"/>
                                  <a:cs typeface="Times New Roman" panose="02020603050405020304" pitchFamily="18" charset="0"/>
                                </a:rPr>
                                <m:t>𝐱</m:t>
                              </m:r>
                              <m:r>
                                <a:rPr lang="en-US" altLang="zh-CN" sz="18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18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8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𝒋</m:t>
                                  </m:r>
                                </m:sub>
                              </m:sSub>
                            </m:e>
                          </m:d>
                        </m:e>
                      </m:d>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b="0" i="0" smtClean="0">
                          <a:latin typeface="Cambria Math" panose="02040503050406030204" pitchFamily="18" charset="0"/>
                          <a:ea typeface="宋体" panose="02010600030101010101" pitchFamily="2" charset="-122"/>
                          <a:cs typeface="Times New Roman" panose="02020603050405020304" pitchFamily="18" charset="0"/>
                        </a:rPr>
                        <m:t>ln</m:t>
                      </m:r>
                      <m:f>
                        <m:fPr>
                          <m:ctrlP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𝑖</m:t>
                              </m:r>
                            </m:e>
                          </m:d>
                        </m:num>
                        <m:den>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𝑗</m:t>
                              </m:r>
                            </m:e>
                          </m:d>
                        </m:den>
                      </m:f>
                      <m:r>
                        <a:rPr lang="en-US" altLang="zh-CN" sz="1800" b="0" i="0"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1800" b="0" i="0" smtClean="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b="0" i="0" smtClean="0">
                              <a:latin typeface="Cambria Math" panose="02040503050406030204" pitchFamily="18" charset="0"/>
                              <a:ea typeface="宋体" panose="02010600030101010101" pitchFamily="2" charset="-122"/>
                              <a:cs typeface="Times New Roman" panose="02020603050405020304" pitchFamily="18" charset="0"/>
                            </a:rPr>
                            <m:t>2</m:t>
                          </m:r>
                        </m:den>
                      </m:f>
                      <m:r>
                        <m:rPr>
                          <m:sty m:val="p"/>
                        </m:rPr>
                        <a:rPr lang="en-US" altLang="zh-CN" sz="1800" b="0" i="0" smtClean="0">
                          <a:latin typeface="Cambria Math" panose="02040503050406030204" pitchFamily="18" charset="0"/>
                          <a:ea typeface="宋体" panose="02010600030101010101" pitchFamily="2" charset="-122"/>
                          <a:cs typeface="Times New Roman" panose="02020603050405020304" pitchFamily="18" charset="0"/>
                        </a:rPr>
                        <m:t>ln</m:t>
                      </m:r>
                      <m:f>
                        <m:fPr>
                          <m:ctrlP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ctrlPr>
                        </m:fPr>
                        <m:num>
                          <m:d>
                            <m:dPr>
                              <m:begChr m:val="|"/>
                              <m:endChr m:val="|"/>
                              <m:ctrlP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1800" b="0" i="0" smtClean="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𝑖</m:t>
                                  </m:r>
                                </m:sub>
                              </m:sSub>
                            </m:e>
                          </m:d>
                        </m:num>
                        <m:den>
                          <m:d>
                            <m:dPr>
                              <m:begChr m:val="|"/>
                              <m:endChr m:val="|"/>
                              <m:ctrlP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1800" b="0" i="0" smtClean="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𝑗</m:t>
                                  </m:r>
                                </m:sub>
                              </m:sSub>
                            </m:e>
                          </m:d>
                        </m:den>
                      </m:f>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=0</m:t>
                      </m:r>
                    </m:oMath>
                  </m:oMathPara>
                </a14:m>
                <a:endParaRPr lang="en-US" altLang="zh-CN" sz="1800" dirty="0">
                  <a:latin typeface="Cambria Math" panose="02040503050406030204" pitchFamily="18" charset="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4400885"/>
              </a:xfrm>
              <a:prstGeom prst="rect">
                <a:avLst/>
              </a:prstGeom>
              <a:blipFill>
                <a:blip r:embed="rId4"/>
                <a:stretch>
                  <a:fillRect l="-1217" t="-152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5051503" y="115888"/>
            <a:ext cx="391311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基于高斯分布的贝叶斯决策</a:t>
            </a:r>
          </a:p>
        </p:txBody>
      </p:sp>
    </p:spTree>
    <p:extLst>
      <p:ext uri="{BB962C8B-B14F-4D97-AF65-F5344CB8AC3E}">
        <p14:creationId xmlns:p14="http://schemas.microsoft.com/office/powerpoint/2010/main" val="3696840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E7D14E3-117B-44B9-A12B-54F8E0C97D5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45C930D-3571-47CA-A9F4-81B10B095EF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798533" y="1065020"/>
                <a:ext cx="8015287" cy="503163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400" dirty="0">
                    <a:ea typeface="宋体" panose="02010600030101010101" pitchFamily="2" charset="-122"/>
                    <a:cs typeface="Times New Roman" panose="02020603050405020304" pitchFamily="18" charset="0"/>
                  </a:rPr>
                  <a:t>考虑当所有类别的协方差矩阵都相等的情况下，即</a:t>
                </a:r>
                <a:endParaRPr lang="en-US" altLang="zh-CN" sz="2400" dirty="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𝐶</m:t>
                          </m:r>
                        </m:sub>
                      </m:sSub>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i="0" smtClean="0">
                          <a:latin typeface="Cambria Math" panose="02040503050406030204" pitchFamily="18" charset="0"/>
                          <a:ea typeface="宋体" panose="02010600030101010101" pitchFamily="2" charset="-122"/>
                          <a:cs typeface="Times New Roman" panose="02020603050405020304" pitchFamily="18" charset="0"/>
                        </a:rPr>
                        <m:t>Σ</m:t>
                      </m:r>
                    </m:oMath>
                  </m:oMathPara>
                </a14:m>
                <a:endParaRPr lang="en-US" altLang="zh-CN" sz="2400" dirty="0">
                  <a:ea typeface="宋体" panose="02010600030101010101" pitchFamily="2" charset="-122"/>
                  <a:cs typeface="Times New Roman" panose="02020603050405020304" pitchFamily="18" charset="0"/>
                </a:endParaRPr>
              </a:p>
              <a:p>
                <a:pPr>
                  <a:spcBef>
                    <a:spcPct val="0"/>
                  </a:spcBef>
                  <a:buFontTx/>
                  <a:buNone/>
                </a:pPr>
                <a:r>
                  <a:rPr lang="zh-CN" altLang="en-US" sz="2400" dirty="0">
                    <a:ea typeface="宋体" panose="02010600030101010101" pitchFamily="2" charset="-122"/>
                    <a:cs typeface="Times New Roman" panose="02020603050405020304" pitchFamily="18" charset="0"/>
                  </a:rPr>
                  <a:t>则判别函数可化简为</a:t>
                </a:r>
                <a:endParaRPr lang="en-US" altLang="zh-CN" sz="2400" dirty="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g</m:t>
                          </m:r>
                        </m:e>
                        <m:sub>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i</m:t>
                          </m:r>
                        </m:sub>
                      </m:sSub>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den>
                      </m:f>
                      <m:sSup>
                        <m:sSup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0">
                                  <a:latin typeface="Cambria Math" panose="02040503050406030204" pitchFamily="18" charset="0"/>
                                  <a:ea typeface="宋体" panose="02010600030101010101" pitchFamily="2" charset="-122"/>
                                  <a:cs typeface="Times New Roman" panose="02020603050405020304" pitchFamily="18" charset="0"/>
                                </a:rPr>
                                <m:t>𝐱</m:t>
                              </m:r>
                              <m:r>
                                <a:rPr lang="en-US" altLang="zh-CN" sz="24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a:latin typeface="Cambria Math" panose="02040503050406030204" pitchFamily="18" charset="0"/>
                                      <a:ea typeface="宋体" panose="02010600030101010101" pitchFamily="2" charset="-122"/>
                                      <a:cs typeface="Times New Roman" panose="02020603050405020304" pitchFamily="18" charset="0"/>
                                    </a:rPr>
                                    <m:t>𝐢</m:t>
                                  </m:r>
                                </m:sub>
                              </m:sSub>
                            </m:e>
                          </m:d>
                        </m:e>
                        <m:sup>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T</m:t>
                          </m:r>
                        </m:sup>
                      </m:sSup>
                      <m:sSup>
                        <m:sSup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Σ</m:t>
                          </m:r>
                        </m:e>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p>
                      </m:sSup>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r>
                            <a:rPr lang="en-US" altLang="zh-CN" sz="24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a:latin typeface="Cambria Math" panose="02040503050406030204" pitchFamily="18" charset="0"/>
                                  <a:ea typeface="宋体" panose="02010600030101010101" pitchFamily="2" charset="-122"/>
                                  <a:cs typeface="Times New Roman" panose="02020603050405020304" pitchFamily="18" charset="0"/>
                                </a:rPr>
                                <m:t>𝐢</m:t>
                              </m:r>
                            </m:sub>
                          </m:sSub>
                        </m:e>
                      </m:d>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ln</m:t>
                      </m:r>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dirty="0">
                  <a:ea typeface="宋体" panose="02010600030101010101" pitchFamily="2" charset="-122"/>
                  <a:cs typeface="Times New Roman" panose="02020603050405020304" pitchFamily="18" charset="0"/>
                </a:endParaRPr>
              </a:p>
              <a:p>
                <a:pPr>
                  <a:spcBef>
                    <a:spcPct val="0"/>
                  </a:spcBef>
                  <a:buFontTx/>
                  <a:buNone/>
                </a:pPr>
                <a:r>
                  <a:rPr lang="zh-CN" altLang="en-US" sz="2400" dirty="0">
                    <a:ea typeface="宋体" panose="02010600030101010101" pitchFamily="2" charset="-122"/>
                    <a:cs typeface="Times New Roman" panose="02020603050405020304" pitchFamily="18" charset="0"/>
                  </a:rPr>
                  <a:t>忽略与</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en-US" sz="2400" dirty="0">
                    <a:ea typeface="宋体" panose="02010600030101010101" pitchFamily="2" charset="-122"/>
                    <a:cs typeface="Times New Roman" panose="02020603050405020304" pitchFamily="18" charset="0"/>
                  </a:rPr>
                  <a:t>无关的项</a:t>
                </a:r>
                <a14:m>
                  <m:oMath xmlns:m="http://schemas.openxmlformats.org/officeDocument/2006/math">
                    <m:sSup>
                      <m:sSup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e>
                      <m:sup>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𝐓</m:t>
                        </m:r>
                      </m:sup>
                    </m:sSup>
                    <m:sSup>
                      <m:s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Σ</m:t>
                        </m:r>
                      </m:e>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oMath>
                </a14:m>
                <a:r>
                  <a:rPr lang="zh-CN" altLang="en-US" sz="2400" dirty="0">
                    <a:ea typeface="宋体" panose="02010600030101010101" pitchFamily="2" charset="-122"/>
                    <a:cs typeface="Times New Roman" panose="02020603050405020304" pitchFamily="18" charset="0"/>
                  </a:rPr>
                  <a:t>，判别函数进一步简化为</a:t>
                </a:r>
                <a:endParaRPr lang="en-US" altLang="zh-CN" sz="2400" dirty="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g</m:t>
                          </m:r>
                        </m:e>
                        <m:sub>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i</m:t>
                          </m:r>
                        </m:sub>
                      </m:sSub>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e>
                      </m:d>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sSup>
                                <m:sSup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Σ</m:t>
                                  </m:r>
                                </m:e>
                                <m:sup>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p>
                              </m:sSup>
                              <m:sSub>
                                <m:sSub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sub>
                              </m:sSub>
                            </m:e>
                          </m:d>
                        </m:e>
                        <m:sup>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T</m:t>
                          </m:r>
                        </m:sup>
                      </m:sSup>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den>
                      </m:f>
                      <m:sSubSup>
                        <m:sSubSup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𝐮</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sub>
                        <m:sup>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T</m:t>
                          </m:r>
                        </m:sup>
                      </m:sSubSup>
                      <m:sSup>
                        <m:s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400" i="0" smtClean="0">
                              <a:latin typeface="Cambria Math" panose="02040503050406030204" pitchFamily="18" charset="0"/>
                              <a:ea typeface="宋体" panose="02010600030101010101" pitchFamily="2" charset="-122"/>
                              <a:cs typeface="Times New Roman" panose="02020603050405020304" pitchFamily="18" charset="0"/>
                            </a:rPr>
                            <m:t>Σ</m:t>
                          </m:r>
                        </m:e>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p>
                      </m:sSup>
                      <m:sSub>
                        <m:sSub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𝐢</m:t>
                          </m:r>
                        </m:sub>
                      </m:sSub>
                      <m:r>
                        <a:rPr lang="en-US" altLang="zh-CN" sz="2400" b="1" i="1">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ln</m:t>
                      </m:r>
                      <m:r>
                        <a:rPr lang="en-US" altLang="zh-CN" sz="2400">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dirty="0">
                  <a:ea typeface="宋体" panose="02010600030101010101" pitchFamily="2" charset="-122"/>
                  <a:cs typeface="Times New Roman" panose="02020603050405020304" pitchFamily="18" charset="0"/>
                </a:endParaRPr>
              </a:p>
              <a:p>
                <a:pPr>
                  <a:spcBef>
                    <a:spcPct val="0"/>
                  </a:spcBef>
                  <a:buNone/>
                </a:pPr>
                <a:r>
                  <a:rPr lang="zh-CN" altLang="en-US" sz="2400" dirty="0">
                    <a:ea typeface="宋体" panose="02010600030101010101" pitchFamily="2" charset="-122"/>
                    <a:cs typeface="Times New Roman" panose="02020603050405020304" pitchFamily="18" charset="0"/>
                  </a:rPr>
                  <a:t>此时判别函数是</a:t>
                </a:r>
                <a14:m>
                  <m:oMath xmlns:m="http://schemas.openxmlformats.org/officeDocument/2006/math">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oMath>
                </a14:m>
                <a:r>
                  <a:rPr lang="zh-CN" altLang="en-US" sz="2400" dirty="0">
                    <a:ea typeface="宋体" panose="02010600030101010101" pitchFamily="2" charset="-122"/>
                    <a:cs typeface="Times New Roman" panose="02020603050405020304" pitchFamily="18" charset="0"/>
                  </a:rPr>
                  <a:t>线性函数，决策面是一个超平面。</a:t>
                </a:r>
              </a:p>
              <a:p>
                <a:pPr>
                  <a:spcBef>
                    <a:spcPct val="0"/>
                  </a:spcBef>
                  <a:buNone/>
                </a:pPr>
                <a:r>
                  <a:rPr lang="zh-CN" altLang="en-US" sz="2400" dirty="0">
                    <a:ea typeface="宋体" panose="02010600030101010101" pitchFamily="2" charset="-122"/>
                    <a:cs typeface="Times New Roman" panose="02020603050405020304" pitchFamily="18" charset="0"/>
                  </a:rPr>
                  <a:t>当决策区域</a:t>
                </a:r>
                <a14:m>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2400" dirty="0">
                    <a:ea typeface="宋体" panose="02010600030101010101" pitchFamily="2" charset="-122"/>
                    <a:cs typeface="Times New Roman" panose="02020603050405020304" pitchFamily="18" charset="0"/>
                  </a:rPr>
                  <a:t>与</a:t>
                </a:r>
                <a14:m>
                  <m:oMath xmlns:m="http://schemas.openxmlformats.org/officeDocument/2006/math">
                    <m:sSub>
                      <m:sSubPr>
                        <m:ctrlP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400" b="0" i="1" dirty="0" smtClean="0">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altLang="en-US" sz="2400" dirty="0">
                    <a:ea typeface="宋体" panose="02010600030101010101" pitchFamily="2" charset="-122"/>
                    <a:cs typeface="Times New Roman" panose="02020603050405020304" pitchFamily="18" charset="0"/>
                  </a:rPr>
                  <a:t>相邻时，决策面满足</a:t>
                </a:r>
                <a:endParaRPr lang="en-US" altLang="zh-CN" sz="2400" dirty="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g</m:t>
                          </m:r>
                        </m:e>
                        <m:sub>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i</m:t>
                          </m:r>
                        </m:sub>
                      </m:sSub>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e>
                      </m:d>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g</m:t>
                          </m:r>
                        </m:e>
                        <m:sub>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j</m:t>
                          </m:r>
                        </m:sub>
                      </m:sSub>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e>
                      </m:d>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𝟎</m:t>
                      </m:r>
                    </m:oMath>
                  </m:oMathPara>
                </a14:m>
                <a:endParaRPr lang="en-US" altLang="zh-CN" sz="2400" dirty="0">
                  <a:ea typeface="宋体" panose="02010600030101010101" pitchFamily="2" charset="-122"/>
                  <a:cs typeface="Times New Roman" panose="02020603050405020304" pitchFamily="18" charset="0"/>
                </a:endParaRPr>
              </a:p>
              <a:p>
                <a:pPr>
                  <a:spcBef>
                    <a:spcPct val="0"/>
                  </a:spcBef>
                  <a:buFontTx/>
                  <a:buNone/>
                </a:pPr>
                <a:r>
                  <a:rPr lang="zh-CN" altLang="en-US" sz="2400" dirty="0">
                    <a:ea typeface="宋体" panose="02010600030101010101" pitchFamily="2" charset="-122"/>
                    <a:cs typeface="Times New Roman" panose="02020603050405020304" pitchFamily="18" charset="0"/>
                  </a:rPr>
                  <a:t>即</a:t>
                </a:r>
                <a:endParaRPr lang="en-US" altLang="zh-CN" sz="2400" dirty="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pPr>
                        <m:e>
                          <m:d>
                            <m:dPr>
                              <m:begChr m:val="["/>
                              <m:endChr m:val="]"/>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sSup>
                                <m:sSup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t>Σ</m:t>
                                  </m:r>
                                </m:e>
                                <m:sup>
                                  <m: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t>−1</m:t>
                                  </m:r>
                                </m:sup>
                              </m:sSup>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𝐢</m:t>
                                      </m:r>
                                    </m:sub>
                                  </m:sSub>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𝐣</m:t>
                                      </m:r>
                                    </m:sub>
                                  </m:sSub>
                                </m:e>
                              </m:d>
                            </m:e>
                          </m:d>
                        </m:e>
                        <m:sup>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T</m:t>
                          </m:r>
                        </m:sup>
                      </m:sSup>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𝟎</m:t>
                              </m:r>
                            </m:sub>
                          </m:sSub>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=0</m:t>
                      </m:r>
                    </m:oMath>
                  </m:oMathPara>
                </a14:m>
                <a:endParaRPr lang="zh-CN" altLang="en-US" sz="24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798533" y="1065020"/>
                <a:ext cx="8015287" cy="5031634"/>
              </a:xfrm>
              <a:prstGeom prst="rect">
                <a:avLst/>
              </a:prstGeom>
              <a:blipFill>
                <a:blip r:embed="rId4"/>
                <a:stretch>
                  <a:fillRect l="-1217" t="-1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4806177" y="115888"/>
            <a:ext cx="415843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基于高斯分布的贝叶斯决策器</a:t>
            </a:r>
          </a:p>
        </p:txBody>
      </p:sp>
    </p:spTree>
    <p:extLst>
      <p:ext uri="{BB962C8B-B14F-4D97-AF65-F5344CB8AC3E}">
        <p14:creationId xmlns:p14="http://schemas.microsoft.com/office/powerpoint/2010/main" val="4102611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0C7AD32-3094-4A13-8DDB-25428D40365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535372" y="815697"/>
            <a:ext cx="4608631" cy="3484015"/>
          </a:xfrm>
          <a:prstGeom prst="rect">
            <a:avLst/>
          </a:prstGeom>
        </p:spPr>
      </p:pic>
      <p:sp>
        <p:nvSpPr>
          <p:cNvPr id="12" name="矩形 11">
            <a:extLst>
              <a:ext uri="{FF2B5EF4-FFF2-40B4-BE49-F238E27FC236}">
                <a16:creationId xmlns:a16="http://schemas.microsoft.com/office/drawing/2014/main" id="{EE7D14E3-117B-44B9-A12B-54F8E0C97D5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45C930D-3571-47CA-A9F4-81B10B095EF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331325" y="1288967"/>
                <a:ext cx="4240675" cy="41423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当各类别的先验概率相等时，可以得到</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𝟎</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𝐢</m:t>
                          </m:r>
                        </m:sub>
                      </m:sSub>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𝐣</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dirty="0">
                  <a:ea typeface="宋体" panose="02010600030101010101" pitchFamily="2" charset="-122"/>
                  <a:cs typeface="Times New Roman" panose="02020603050405020304" pitchFamily="18" charset="0"/>
                </a:endParaRPr>
              </a:p>
              <a:p>
                <a:pPr>
                  <a:spcBef>
                    <a:spcPct val="0"/>
                  </a:spcBef>
                  <a:buFontTx/>
                  <a:buNone/>
                </a:pPr>
                <a:r>
                  <a:rPr lang="zh-CN" altLang="en-US" sz="2400" dirty="0">
                    <a:ea typeface="宋体" panose="02010600030101010101" pitchFamily="2" charset="-122"/>
                    <a:cs typeface="Times New Roman" panose="02020603050405020304" pitchFamily="18" charset="0"/>
                  </a:rPr>
                  <a:t>即为</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a:latin typeface="Cambria Math" panose="02040503050406030204" pitchFamily="18" charset="0"/>
                            <a:ea typeface="宋体" panose="02010600030101010101" pitchFamily="2" charset="-122"/>
                            <a:cs typeface="Times New Roman" panose="02020603050405020304" pitchFamily="18" charset="0"/>
                          </a:rPr>
                          <m:t>𝐢</m:t>
                        </m:r>
                      </m:sub>
                    </m:sSub>
                  </m:oMath>
                </a14:m>
                <a:r>
                  <a:rPr lang="zh-CN" altLang="en-US" sz="2400" dirty="0">
                    <a:ea typeface="宋体" panose="02010600030101010101" pitchFamily="2" charset="-122"/>
                    <a:cs typeface="Times New Roman" panose="02020603050405020304" pitchFamily="18" charset="0"/>
                  </a:rPr>
                  <a:t>与</a:t>
                </a:r>
                <a14:m>
                  <m:oMath xmlns:m="http://schemas.openxmlformats.org/officeDocument/2006/math">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a:latin typeface="Cambria Math" panose="02040503050406030204" pitchFamily="18" charset="0"/>
                            <a:ea typeface="宋体" panose="02010600030101010101" pitchFamily="2" charset="-122"/>
                            <a:cs typeface="Times New Roman" panose="02020603050405020304" pitchFamily="18" charset="0"/>
                          </a:rPr>
                          <m:t>𝐣</m:t>
                        </m:r>
                      </m:sub>
                    </m:sSub>
                  </m:oMath>
                </a14:m>
                <a:r>
                  <a:rPr lang="zh-CN" altLang="en-US" sz="2400" dirty="0">
                    <a:ea typeface="宋体" panose="02010600030101010101" pitchFamily="2" charset="-122"/>
                    <a:cs typeface="Times New Roman" panose="02020603050405020304" pitchFamily="18" charset="0"/>
                  </a:rPr>
                  <a:t>连线的中点。</a:t>
                </a:r>
                <a:endParaRPr lang="en-US" altLang="zh-CN" sz="2400" dirty="0">
                  <a:ea typeface="宋体" panose="02010600030101010101" pitchFamily="2" charset="-122"/>
                  <a:cs typeface="Times New Roman" panose="02020603050405020304" pitchFamily="18" charset="0"/>
                </a:endParaRPr>
              </a:p>
              <a:p>
                <a:pPr>
                  <a:spcBef>
                    <a:spcPct val="0"/>
                  </a:spcBef>
                  <a:buFontTx/>
                  <a:buNone/>
                </a:pPr>
                <a:r>
                  <a:rPr lang="zh-CN" altLang="en-US" sz="2400" dirty="0">
                    <a:ea typeface="宋体" panose="02010600030101010101" pitchFamily="2" charset="-122"/>
                    <a:cs typeface="Times New Roman" panose="02020603050405020304" pitchFamily="18" charset="0"/>
                  </a:rPr>
                  <a:t>图</a:t>
                </a:r>
                <a:r>
                  <a:rPr lang="en-US" altLang="zh-CN" sz="2400" dirty="0">
                    <a:ea typeface="宋体" panose="02010600030101010101" pitchFamily="2" charset="-122"/>
                    <a:cs typeface="Times New Roman" panose="02020603050405020304" pitchFamily="18" charset="0"/>
                  </a:rPr>
                  <a:t>2-3</a:t>
                </a:r>
                <a:r>
                  <a:rPr lang="zh-CN" altLang="en-US" sz="2400" dirty="0">
                    <a:ea typeface="宋体" panose="02010600030101010101" pitchFamily="2" charset="-122"/>
                    <a:cs typeface="Times New Roman" panose="02020603050405020304" pitchFamily="18" charset="0"/>
                  </a:rPr>
                  <a:t>展示了此时基于非对角协方差矩阵的二维高斯分布的贝叶斯决策面。</a:t>
                </a:r>
                <a:endParaRPr lang="en-US" altLang="zh-CN" sz="2400" dirty="0">
                  <a:ea typeface="宋体" panose="02010600030101010101" pitchFamily="2" charset="-122"/>
                  <a:cs typeface="Times New Roman" panose="02020603050405020304" pitchFamily="18" charset="0"/>
                </a:endParaRPr>
              </a:p>
              <a:p>
                <a:pPr>
                  <a:spcBef>
                    <a:spcPct val="0"/>
                  </a:spcBef>
                  <a:buFontTx/>
                  <a:buNone/>
                </a:pPr>
                <a:r>
                  <a:rPr lang="zh-CN" altLang="en-US" sz="2400" dirty="0">
                    <a:ea typeface="宋体" panose="02010600030101010101" pitchFamily="2" charset="-122"/>
                    <a:cs typeface="Times New Roman" panose="02020603050405020304" pitchFamily="18" charset="0"/>
                  </a:rPr>
                  <a:t>当各类别的先验概率不相等时，则</a:t>
                </a:r>
                <a14:m>
                  <m:oMath xmlns:m="http://schemas.openxmlformats.org/officeDocument/2006/math">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400" b="1">
                            <a:latin typeface="Cambria Math" panose="02040503050406030204" pitchFamily="18" charset="0"/>
                            <a:ea typeface="宋体" panose="02010600030101010101" pitchFamily="2" charset="-122"/>
                            <a:cs typeface="Times New Roman" panose="02020603050405020304" pitchFamily="18" charset="0"/>
                          </a:rPr>
                          <m:t>𝟎</m:t>
                        </m:r>
                      </m:sub>
                    </m:sSub>
                  </m:oMath>
                </a14:m>
                <a:r>
                  <a:rPr lang="zh-CN" altLang="en-US" sz="2400" dirty="0">
                    <a:ea typeface="宋体" panose="02010600030101010101" pitchFamily="2" charset="-122"/>
                    <a:cs typeface="Times New Roman" panose="02020603050405020304" pitchFamily="18" charset="0"/>
                  </a:rPr>
                  <a:t>不在</a:t>
                </a:r>
                <a14:m>
                  <m:oMath xmlns:m="http://schemas.openxmlformats.org/officeDocument/2006/math">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a:latin typeface="Cambria Math" panose="02040503050406030204" pitchFamily="18" charset="0"/>
                            <a:ea typeface="宋体" panose="02010600030101010101" pitchFamily="2" charset="-122"/>
                            <a:cs typeface="Times New Roman" panose="02020603050405020304" pitchFamily="18" charset="0"/>
                          </a:rPr>
                          <m:t>𝐢</m:t>
                        </m:r>
                      </m:sub>
                    </m:sSub>
                  </m:oMath>
                </a14:m>
                <a:r>
                  <a:rPr lang="zh-CN" altLang="en-US" sz="2400" dirty="0">
                    <a:ea typeface="宋体" panose="02010600030101010101" pitchFamily="2" charset="-122"/>
                    <a:cs typeface="Times New Roman" panose="02020603050405020304" pitchFamily="18" charset="0"/>
                  </a:rPr>
                  <a:t>与</a:t>
                </a:r>
                <a14:m>
                  <m:oMath xmlns:m="http://schemas.openxmlformats.org/officeDocument/2006/math">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a:latin typeface="Cambria Math" panose="02040503050406030204" pitchFamily="18" charset="0"/>
                            <a:ea typeface="宋体" panose="02010600030101010101" pitchFamily="2" charset="-122"/>
                            <a:cs typeface="Times New Roman" panose="02020603050405020304" pitchFamily="18" charset="0"/>
                          </a:rPr>
                          <m:t>𝐣</m:t>
                        </m:r>
                      </m:sub>
                    </m:sSub>
                  </m:oMath>
                </a14:m>
                <a:r>
                  <a:rPr lang="zh-CN" altLang="en-US" sz="2400" dirty="0">
                    <a:ea typeface="宋体" panose="02010600030101010101" pitchFamily="2" charset="-122"/>
                    <a:cs typeface="Times New Roman" panose="02020603050405020304" pitchFamily="18" charset="0"/>
                  </a:rPr>
                  <a:t>连线的中点上，并且向先验概率小的方向偏移。</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331325" y="1288967"/>
                <a:ext cx="4240675" cy="4142352"/>
              </a:xfrm>
              <a:prstGeom prst="rect">
                <a:avLst/>
              </a:prstGeom>
              <a:blipFill>
                <a:blip r:embed="rId5"/>
                <a:stretch>
                  <a:fillRect l="-2155" t="-1176" r="-9483" b="-27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4806177" y="115888"/>
            <a:ext cx="415843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基于高斯分布的贝叶斯决策器</a:t>
            </a:r>
          </a:p>
        </p:txBody>
      </p:sp>
      <p:sp>
        <p:nvSpPr>
          <p:cNvPr id="2" name="文本框 1">
            <a:extLst>
              <a:ext uri="{FF2B5EF4-FFF2-40B4-BE49-F238E27FC236}">
                <a16:creationId xmlns:a16="http://schemas.microsoft.com/office/drawing/2014/main" id="{E033C382-483E-4BF7-B7C6-D9CA54588474}"/>
              </a:ext>
            </a:extLst>
          </p:cNvPr>
          <p:cNvSpPr txBox="1"/>
          <p:nvPr/>
        </p:nvSpPr>
        <p:spPr>
          <a:xfrm>
            <a:off x="5054667" y="4068664"/>
            <a:ext cx="3756752" cy="2308324"/>
          </a:xfrm>
          <a:prstGeom prst="rect">
            <a:avLst/>
          </a:prstGeom>
          <a:noFill/>
        </p:spPr>
        <p:txBody>
          <a:bodyPr wrap="square" rtlCol="0">
            <a:spAutoFit/>
          </a:bodyPr>
          <a:lstStyle/>
          <a:p>
            <a:pPr algn="ctr"/>
            <a:r>
              <a:rPr lang="zh-CN" altLang="en-US" dirty="0">
                <a:latin typeface="宋体" panose="02010600030101010101" pitchFamily="2" charset="-122"/>
                <a:ea typeface="宋体" panose="02010600030101010101" pitchFamily="2" charset="-122"/>
              </a:rPr>
              <a:t>图</a:t>
            </a:r>
            <a:r>
              <a:rPr lang="en-US" altLang="zh-CN" dirty="0">
                <a:latin typeface="宋体" panose="02010600030101010101" pitchFamily="2" charset="-122"/>
                <a:ea typeface="宋体" panose="02010600030101010101" pitchFamily="2" charset="-122"/>
              </a:rPr>
              <a:t>2-3</a:t>
            </a:r>
          </a:p>
          <a:p>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图中展示了当类别先验概率相等，两个类条件概率分布均为高斯分布且具有相等的非对角协方差矩阵时的贝叶斯决策的决策面，图中椭圆形的环表示类条件概率密度等高线。）</a:t>
            </a: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a:t>
            </a:r>
            <a:endParaRPr lang="zh-CN"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76988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7CB8C71-8CA9-4110-91E8-631C89D4E0D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63ACD74F-5BF6-4390-8CC6-4C9B1B2ACC2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基于高斯分布的贝叶斯决策的错误率</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42955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None/>
                </a:pPr>
                <a:r>
                  <a:rPr lang="zh-CN" altLang="en-US" sz="2400" dirty="0">
                    <a:latin typeface="Cambria Math" panose="02040503050406030204" pitchFamily="18" charset="0"/>
                    <a:ea typeface="宋体" panose="02010600030101010101" pitchFamily="2" charset="-122"/>
                    <a:cs typeface="Times New Roman" panose="02020603050405020304" pitchFamily="18" charset="0"/>
                  </a:rPr>
                  <a:t>以二类问题为例，讨论两类协方差相同的情况。为了计算错误率，这里引入最小错误率决策的负对数似然比：</a:t>
                </a: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𝑟</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e>
                      </m:d>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ln</m:t>
                      </m:r>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ln</m:t>
                      </m:r>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oMath>
                  </m:oMathPara>
                </a14:m>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r>
                  <a:rPr lang="zh-CN" altLang="en-US" sz="2400" dirty="0">
                    <a:latin typeface="Cambria Math" panose="02040503050406030204" pitchFamily="18" charset="0"/>
                    <a:ea typeface="宋体" panose="02010600030101010101" pitchFamily="2" charset="-122"/>
                    <a:cs typeface="Times New Roman" panose="02020603050405020304" pitchFamily="18" charset="0"/>
                  </a:rPr>
                  <a:t>最小错误率贝叶斯决策可以表示为</a:t>
                </a: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
                    </m:oMathParaPr>
                    <m:oMath xmlns:m="http://schemas.openxmlformats.org/officeDocument/2006/math">
                      <m:d>
                        <m:dPr>
                          <m:begChr m:val="{"/>
                          <m:endChr m:val=""/>
                          <m:ctrlPr>
                            <a:rPr lang="en-US" altLang="zh-CN" sz="1800" i="1" smtClean="0">
                              <a:latin typeface="Cambria Math" panose="02040503050406030204" pitchFamily="18" charset="0"/>
                              <a:ea typeface="宋体" panose="02010600030101010101" pitchFamily="2" charset="-122"/>
                              <a:cs typeface="Times New Roman" panose="02020603050405020304" pitchFamily="18" charset="0"/>
                            </a:rPr>
                          </m:ctrlPr>
                        </m:dPr>
                        <m:e>
                          <m:eqArr>
                            <m:eqArrPr>
                              <m:ctrlPr>
                                <a:rPr lang="en-US" altLang="zh-CN" sz="1800" i="1" smtClean="0">
                                  <a:latin typeface="Cambria Math" panose="02040503050406030204" pitchFamily="18" charset="0"/>
                                  <a:ea typeface="宋体" panose="02010600030101010101" pitchFamily="2" charset="-122"/>
                                  <a:cs typeface="Times New Roman" panose="02020603050405020304" pitchFamily="18" charset="0"/>
                                </a:rPr>
                              </m:ctrlPr>
                            </m:eqArrPr>
                            <m:e>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𝑥</m:t>
                              </m:r>
                              <m:r>
                                <a:rPr lang="zh-CN" altLang="en-US" sz="1800" i="1">
                                  <a:latin typeface="Cambria Math" panose="02040503050406030204" pitchFamily="18" charset="0"/>
                                  <a:ea typeface="宋体" panose="02010600030101010101" pitchFamily="2" charset="-122"/>
                                  <a:cs typeface="Times New Roman" panose="02020603050405020304" pitchFamily="18" charset="0"/>
                                </a:rPr>
                                <m:t>被</m:t>
                              </m:r>
                              <m:r>
                                <a:rPr lang="zh-CN" altLang="en-US" sz="1800" i="1" smtClean="0">
                                  <a:latin typeface="Cambria Math" panose="02040503050406030204" pitchFamily="18" charset="0"/>
                                  <a:ea typeface="宋体" panose="02010600030101010101" pitchFamily="2" charset="-122"/>
                                  <a:cs typeface="Times New Roman" panose="02020603050405020304" pitchFamily="18" charset="0"/>
                                </a:rPr>
                                <m:t>判定</m:t>
                              </m:r>
                              <m:r>
                                <a:rPr lang="zh-CN" altLang="en-US" sz="1800" i="1">
                                  <a:latin typeface="Cambria Math" panose="02040503050406030204" pitchFamily="18" charset="0"/>
                                  <a:ea typeface="宋体" panose="02010600030101010101" pitchFamily="2" charset="-122"/>
                                  <a:cs typeface="Times New Roman" panose="02020603050405020304" pitchFamily="18" charset="0"/>
                                </a:rPr>
                                <m:t>为</m:t>
                              </m:r>
                              <m:r>
                                <a:rPr lang="zh-CN" altLang="en-US" sz="1800" i="1" smtClean="0">
                                  <a:latin typeface="Cambria Math" panose="02040503050406030204" pitchFamily="18" charset="0"/>
                                  <a:ea typeface="宋体" panose="02010600030101010101" pitchFamily="2" charset="-122"/>
                                  <a:cs typeface="Times New Roman" panose="02020603050405020304" pitchFamily="18" charset="0"/>
                                </a:rPr>
                                <m:t>第一类</m:t>
                              </m:r>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   </m:t>
                              </m:r>
                              <m:r>
                                <a:rPr lang="zh-CN" altLang="en-US" sz="1800" i="1">
                                  <a:latin typeface="Cambria Math" panose="02040503050406030204" pitchFamily="18" charset="0"/>
                                  <a:ea typeface="宋体" panose="02010600030101010101" pitchFamily="2" charset="-122"/>
                                  <a:cs typeface="Times New Roman" panose="02020603050405020304" pitchFamily="18" charset="0"/>
                                </a:rPr>
                                <m:t>若</m:t>
                              </m:r>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𝑟</m:t>
                              </m:r>
                              <m:d>
                                <m:dPr>
                                  <m:ctrlP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8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a:latin typeface="Cambria Math" panose="02040503050406030204" pitchFamily="18" charset="0"/>
                                  <a:ea typeface="宋体" panose="02010600030101010101" pitchFamily="2" charset="-122"/>
                                  <a:cs typeface="Times New Roman" panose="02020603050405020304" pitchFamily="18" charset="0"/>
                                </a:rPr>
                                <m:t>ln</m:t>
                              </m:r>
                              <m:r>
                                <a:rPr lang="en-US" altLang="zh-CN" sz="1800">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18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800" b="1">
                                      <a:latin typeface="Cambria Math" panose="02040503050406030204" pitchFamily="18" charset="0"/>
                                      <a:ea typeface="宋体" panose="02010600030101010101" pitchFamily="2" charset="-122"/>
                                      <a:cs typeface="Times New Roman" panose="02020603050405020304" pitchFamily="18" charset="0"/>
                                    </a:rPr>
                                    <m:t>𝐱</m:t>
                                  </m:r>
                                </m:e>
                                <m:e>
                                  <m:r>
                                    <a:rPr lang="en-US" altLang="zh-CN" sz="18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1800" i="1">
                                      <a:latin typeface="Cambria Math" panose="02040503050406030204" pitchFamily="18" charset="0"/>
                                      <a:ea typeface="宋体" panose="02010600030101010101" pitchFamily="2" charset="-122"/>
                                      <a:cs typeface="Times New Roman" panose="02020603050405020304" pitchFamily="18" charset="0"/>
                                    </a:rPr>
                                    <m:t>=1</m:t>
                                  </m:r>
                                </m:e>
                              </m:d>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8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a:latin typeface="Cambria Math" panose="02040503050406030204" pitchFamily="18" charset="0"/>
                                  <a:ea typeface="宋体" panose="02010600030101010101" pitchFamily="2" charset="-122"/>
                                  <a:cs typeface="Times New Roman" panose="02020603050405020304" pitchFamily="18" charset="0"/>
                                </a:rPr>
                                <m:t>ln</m:t>
                              </m:r>
                              <m:r>
                                <a:rPr lang="en-US" altLang="zh-CN" sz="1800">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18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800" b="1">
                                      <a:latin typeface="Cambria Math" panose="02040503050406030204" pitchFamily="18" charset="0"/>
                                      <a:ea typeface="宋体" panose="02010600030101010101" pitchFamily="2" charset="-122"/>
                                      <a:cs typeface="Times New Roman" panose="02020603050405020304" pitchFamily="18" charset="0"/>
                                    </a:rPr>
                                    <m:t>𝐱</m:t>
                                  </m:r>
                                </m:e>
                                <m:e>
                                  <m:r>
                                    <a:rPr lang="en-US" altLang="zh-CN" sz="18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1800" i="1">
                                      <a:latin typeface="Cambria Math" panose="02040503050406030204" pitchFamily="18" charset="0"/>
                                      <a:ea typeface="宋体" panose="02010600030101010101" pitchFamily="2" charset="-122"/>
                                      <a:cs typeface="Times New Roman" panose="02020603050405020304" pitchFamily="18" charset="0"/>
                                    </a:rPr>
                                    <m:t>=2</m:t>
                                  </m:r>
                                </m:e>
                              </m:d>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&lt;</m:t>
                              </m:r>
                              <m:f>
                                <m:fPr>
                                  <m:ctrlP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ctrlPr>
                                </m:fPr>
                                <m:num>
                                  <m:r>
                                    <m:rPr>
                                      <m:sty m:val="p"/>
                                    </m:rPr>
                                    <a:rPr lang="en-US" altLang="zh-CN" sz="1800">
                                      <a:latin typeface="Cambria Math" panose="02040503050406030204" pitchFamily="18" charset="0"/>
                                      <a:ea typeface="宋体" panose="02010600030101010101" pitchFamily="2" charset="-122"/>
                                      <a:cs typeface="Times New Roman" panose="02020603050405020304" pitchFamily="18" charset="0"/>
                                    </a:rPr>
                                    <m:t>ln</m:t>
                                  </m:r>
                                  <m:r>
                                    <a:rPr lang="en-US" altLang="zh-CN" sz="1800">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latin typeface="Cambria Math" panose="02040503050406030204" pitchFamily="18" charset="0"/>
                                      <a:ea typeface="宋体" panose="02010600030101010101" pitchFamily="2" charset="-122"/>
                                      <a:cs typeface="Times New Roman" panose="02020603050405020304" pitchFamily="18" charset="0"/>
                                    </a:rPr>
                                    <m:t>𝑝</m:t>
                                  </m:r>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=1)</m:t>
                                  </m:r>
                                </m:num>
                                <m:den>
                                  <m:r>
                                    <m:rPr>
                                      <m:sty m:val="p"/>
                                    </m:rPr>
                                    <a:rPr lang="en-US" altLang="zh-CN" sz="1800">
                                      <a:latin typeface="Cambria Math" panose="02040503050406030204" pitchFamily="18" charset="0"/>
                                      <a:ea typeface="宋体" panose="02010600030101010101" pitchFamily="2" charset="-122"/>
                                      <a:cs typeface="Times New Roman" panose="02020603050405020304" pitchFamily="18" charset="0"/>
                                    </a:rPr>
                                    <m:t>ln</m:t>
                                  </m:r>
                                  <m:r>
                                    <a:rPr lang="en-US" altLang="zh-CN" sz="1800">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latin typeface="Cambria Math" panose="02040503050406030204" pitchFamily="18" charset="0"/>
                                      <a:ea typeface="宋体" panose="02010600030101010101" pitchFamily="2" charset="-122"/>
                                      <a:cs typeface="Times New Roman" panose="02020603050405020304" pitchFamily="18" charset="0"/>
                                    </a:rPr>
                                    <m:t>𝑝</m:t>
                                  </m:r>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=2)</m:t>
                                  </m:r>
                                </m:den>
                              </m:f>
                            </m:e>
                            <m:e>
                              <m:r>
                                <a:rPr lang="en-US" altLang="zh-CN" sz="1800" i="1">
                                  <a:latin typeface="Cambria Math" panose="02040503050406030204" pitchFamily="18" charset="0"/>
                                  <a:ea typeface="宋体" panose="02010600030101010101" pitchFamily="2" charset="-122"/>
                                  <a:cs typeface="Times New Roman" panose="02020603050405020304" pitchFamily="18" charset="0"/>
                                </a:rPr>
                                <m:t>𝑥</m:t>
                              </m:r>
                              <m:r>
                                <a:rPr lang="zh-CN" altLang="en-US" sz="1800" i="1">
                                  <a:latin typeface="Cambria Math" panose="02040503050406030204" pitchFamily="18" charset="0"/>
                                  <a:ea typeface="宋体" panose="02010600030101010101" pitchFamily="2" charset="-122"/>
                                  <a:cs typeface="Times New Roman" panose="02020603050405020304" pitchFamily="18" charset="0"/>
                                </a:rPr>
                                <m:t>被判定为第</m:t>
                              </m:r>
                              <m:r>
                                <a:rPr lang="zh-CN" altLang="en-US" sz="1800" i="1" smtClean="0">
                                  <a:latin typeface="Cambria Math" panose="02040503050406030204" pitchFamily="18" charset="0"/>
                                  <a:ea typeface="宋体" panose="02010600030101010101" pitchFamily="2" charset="-122"/>
                                  <a:cs typeface="Times New Roman" panose="02020603050405020304" pitchFamily="18" charset="0"/>
                                </a:rPr>
                                <m:t>二</m:t>
                              </m:r>
                              <m:r>
                                <a:rPr lang="zh-CN" altLang="en-US" sz="1800" i="1">
                                  <a:latin typeface="Cambria Math" panose="02040503050406030204" pitchFamily="18" charset="0"/>
                                  <a:ea typeface="宋体" panose="02010600030101010101" pitchFamily="2" charset="-122"/>
                                  <a:cs typeface="Times New Roman" panose="02020603050405020304" pitchFamily="18" charset="0"/>
                                </a:rPr>
                                <m:t>类</m:t>
                              </m:r>
                              <m:r>
                                <a:rPr lang="en-US" altLang="zh-CN" sz="1800" i="1">
                                  <a:latin typeface="Cambria Math" panose="02040503050406030204" pitchFamily="18" charset="0"/>
                                  <a:ea typeface="宋体" panose="02010600030101010101" pitchFamily="2" charset="-122"/>
                                  <a:cs typeface="Times New Roman" panose="02020603050405020304" pitchFamily="18" charset="0"/>
                                </a:rPr>
                                <m:t>   </m:t>
                              </m:r>
                              <m:r>
                                <a:rPr lang="zh-CN" altLang="en-US" sz="1800" i="1">
                                  <a:latin typeface="Cambria Math" panose="02040503050406030204" pitchFamily="18" charset="0"/>
                                  <a:ea typeface="宋体" panose="02010600030101010101" pitchFamily="2" charset="-122"/>
                                  <a:cs typeface="Times New Roman" panose="02020603050405020304" pitchFamily="18" charset="0"/>
                                </a:rPr>
                                <m:t>若</m:t>
                              </m:r>
                              <m:r>
                                <a:rPr lang="en-US" altLang="zh-CN" sz="1800" i="1">
                                  <a:latin typeface="Cambria Math" panose="02040503050406030204" pitchFamily="18" charset="0"/>
                                  <a:ea typeface="宋体" panose="02010600030101010101" pitchFamily="2" charset="-122"/>
                                  <a:cs typeface="Times New Roman" panose="02020603050405020304" pitchFamily="18" charset="0"/>
                                </a:rPr>
                                <m:t>𝑟</m:t>
                              </m:r>
                              <m:d>
                                <m:dPr>
                                  <m:ctrlPr>
                                    <a:rPr lang="en-US" altLang="zh-CN" sz="18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800" i="1">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r>
                                <a:rPr lang="en-US" altLang="zh-CN" sz="18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a:latin typeface="Cambria Math" panose="02040503050406030204" pitchFamily="18" charset="0"/>
                                  <a:ea typeface="宋体" panose="02010600030101010101" pitchFamily="2" charset="-122"/>
                                  <a:cs typeface="Times New Roman" panose="02020603050405020304" pitchFamily="18" charset="0"/>
                                </a:rPr>
                                <m:t>ln</m:t>
                              </m:r>
                              <m:r>
                                <a:rPr lang="en-US" altLang="zh-CN" sz="1800">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18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800" b="1">
                                      <a:latin typeface="Cambria Math" panose="02040503050406030204" pitchFamily="18" charset="0"/>
                                      <a:ea typeface="宋体" panose="02010600030101010101" pitchFamily="2" charset="-122"/>
                                      <a:cs typeface="Times New Roman" panose="02020603050405020304" pitchFamily="18" charset="0"/>
                                    </a:rPr>
                                    <m:t>𝐱</m:t>
                                  </m:r>
                                </m:e>
                                <m:e>
                                  <m:r>
                                    <a:rPr lang="en-US" altLang="zh-CN" sz="18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1800" i="1">
                                      <a:latin typeface="Cambria Math" panose="02040503050406030204" pitchFamily="18" charset="0"/>
                                      <a:ea typeface="宋体" panose="02010600030101010101" pitchFamily="2" charset="-122"/>
                                      <a:cs typeface="Times New Roman" panose="02020603050405020304" pitchFamily="18" charset="0"/>
                                    </a:rPr>
                                    <m:t>=1</m:t>
                                  </m:r>
                                </m:e>
                              </m:d>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r>
                                <a:rPr lang="en-US" altLang="zh-CN" sz="18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a:latin typeface="Cambria Math" panose="02040503050406030204" pitchFamily="18" charset="0"/>
                                  <a:ea typeface="宋体" panose="02010600030101010101" pitchFamily="2" charset="-122"/>
                                  <a:cs typeface="Times New Roman" panose="02020603050405020304" pitchFamily="18" charset="0"/>
                                </a:rPr>
                                <m:t>ln</m:t>
                              </m:r>
                              <m:r>
                                <a:rPr lang="en-US" altLang="zh-CN" sz="1800">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18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1800" b="1">
                                      <a:latin typeface="Cambria Math" panose="02040503050406030204" pitchFamily="18" charset="0"/>
                                      <a:ea typeface="宋体" panose="02010600030101010101" pitchFamily="2" charset="-122"/>
                                      <a:cs typeface="Times New Roman" panose="02020603050405020304" pitchFamily="18" charset="0"/>
                                    </a:rPr>
                                    <m:t>𝐱</m:t>
                                  </m:r>
                                </m:e>
                                <m:e>
                                  <m:r>
                                    <a:rPr lang="en-US" altLang="zh-CN" sz="18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1800" i="1">
                                      <a:latin typeface="Cambria Math" panose="02040503050406030204" pitchFamily="18" charset="0"/>
                                      <a:ea typeface="宋体" panose="02010600030101010101" pitchFamily="2" charset="-122"/>
                                      <a:cs typeface="Times New Roman" panose="02020603050405020304" pitchFamily="18" charset="0"/>
                                    </a:rPr>
                                    <m:t>=2</m:t>
                                  </m:r>
                                </m:e>
                              </m:d>
                              <m:r>
                                <a:rPr lang="en-US" altLang="zh-CN" sz="1800" b="0" i="1" smtClean="0">
                                  <a:latin typeface="Cambria Math" panose="02040503050406030204" pitchFamily="18" charset="0"/>
                                  <a:ea typeface="宋体" panose="02010600030101010101" pitchFamily="2" charset="-122"/>
                                  <a:cs typeface="Times New Roman" panose="02020603050405020304" pitchFamily="18" charset="0"/>
                                </a:rPr>
                                <m:t>&gt;</m:t>
                              </m:r>
                              <m:f>
                                <m:fPr>
                                  <m:ctrlPr>
                                    <a:rPr lang="en-US" altLang="zh-CN" sz="1800" i="1">
                                      <a:latin typeface="Cambria Math" panose="02040503050406030204" pitchFamily="18" charset="0"/>
                                      <a:ea typeface="宋体" panose="02010600030101010101" pitchFamily="2" charset="-122"/>
                                      <a:cs typeface="Times New Roman" panose="02020603050405020304" pitchFamily="18" charset="0"/>
                                    </a:rPr>
                                  </m:ctrlPr>
                                </m:fPr>
                                <m:num>
                                  <m:r>
                                    <m:rPr>
                                      <m:sty m:val="p"/>
                                    </m:rPr>
                                    <a:rPr lang="en-US" altLang="zh-CN" sz="1800">
                                      <a:latin typeface="Cambria Math" panose="02040503050406030204" pitchFamily="18" charset="0"/>
                                      <a:ea typeface="宋体" panose="02010600030101010101" pitchFamily="2" charset="-122"/>
                                      <a:cs typeface="Times New Roman" panose="02020603050405020304" pitchFamily="18" charset="0"/>
                                    </a:rPr>
                                    <m:t>ln</m:t>
                                  </m:r>
                                  <m:r>
                                    <a:rPr lang="en-US" altLang="zh-CN" sz="1800">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latin typeface="Cambria Math" panose="02040503050406030204" pitchFamily="18" charset="0"/>
                                      <a:ea typeface="宋体" panose="02010600030101010101" pitchFamily="2" charset="-122"/>
                                      <a:cs typeface="Times New Roman" panose="02020603050405020304" pitchFamily="18" charset="0"/>
                                    </a:rPr>
                                    <m:t>𝑝</m:t>
                                  </m:r>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1800" i="1">
                                      <a:latin typeface="Cambria Math" panose="02040503050406030204" pitchFamily="18" charset="0"/>
                                      <a:ea typeface="宋体" panose="02010600030101010101" pitchFamily="2" charset="-122"/>
                                      <a:cs typeface="Times New Roman" panose="02020603050405020304" pitchFamily="18" charset="0"/>
                                    </a:rPr>
                                    <m:t>=1)</m:t>
                                  </m:r>
                                </m:num>
                                <m:den>
                                  <m:r>
                                    <m:rPr>
                                      <m:sty m:val="p"/>
                                    </m:rPr>
                                    <a:rPr lang="en-US" altLang="zh-CN" sz="1800">
                                      <a:latin typeface="Cambria Math" panose="02040503050406030204" pitchFamily="18" charset="0"/>
                                      <a:ea typeface="宋体" panose="02010600030101010101" pitchFamily="2" charset="-122"/>
                                      <a:cs typeface="Times New Roman" panose="02020603050405020304" pitchFamily="18" charset="0"/>
                                    </a:rPr>
                                    <m:t>ln</m:t>
                                  </m:r>
                                  <m:r>
                                    <a:rPr lang="en-US" altLang="zh-CN" sz="1800">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a:latin typeface="Cambria Math" panose="02040503050406030204" pitchFamily="18" charset="0"/>
                                      <a:ea typeface="宋体" panose="02010600030101010101" pitchFamily="2" charset="-122"/>
                                      <a:cs typeface="Times New Roman" panose="02020603050405020304" pitchFamily="18" charset="0"/>
                                    </a:rPr>
                                    <m:t>𝑝</m:t>
                                  </m:r>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1800" i="1">
                                      <a:latin typeface="Cambria Math" panose="02040503050406030204" pitchFamily="18" charset="0"/>
                                      <a:ea typeface="宋体" panose="02010600030101010101" pitchFamily="2" charset="-122"/>
                                      <a:cs typeface="Times New Roman" panose="02020603050405020304" pitchFamily="18" charset="0"/>
                                    </a:rPr>
                                    <m:t>=2)</m:t>
                                  </m:r>
                                </m:den>
                              </m:f>
                            </m:e>
                          </m:eqArr>
                        </m:e>
                      </m:d>
                    </m:oMath>
                  </m:oMathPara>
                </a14:m>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r>
                  <a:rPr lang="zh-CN" altLang="en-US" sz="2400" dirty="0">
                    <a:latin typeface="Cambria Math" panose="02040503050406030204" pitchFamily="18" charset="0"/>
                    <a:ea typeface="宋体" panose="02010600030101010101" pitchFamily="2" charset="-122"/>
                    <a:cs typeface="Times New Roman" panose="02020603050405020304" pitchFamily="18" charset="0"/>
                  </a:rPr>
                  <a:t>令</a:t>
                </a:r>
                <a14:m>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error</m:t>
                    </m:r>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表示将第一类样本判定为第二类的错误率，</a:t>
                </a: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r>
                  <a:rPr lang="en-US" altLang="zh-CN" sz="24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4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error</m:t>
                    </m:r>
                    <m:r>
                      <a:rPr lang="en-US" altLang="zh-CN" sz="240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表示将第二类样本判定为第一类的错误率，</a:t>
                </a: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r>
                  <a:rPr lang="zh-CN" altLang="en-US" sz="2400" dirty="0">
                    <a:latin typeface="Cambria Math" panose="02040503050406030204" pitchFamily="18" charset="0"/>
                    <a:ea typeface="宋体" panose="02010600030101010101" pitchFamily="2" charset="-122"/>
                    <a:cs typeface="Times New Roman" panose="02020603050405020304" pitchFamily="18" charset="0"/>
                  </a:rPr>
                  <a:t>则通过先验概率加权可得平均错误率</a:t>
                </a: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error</m:t>
                          </m:r>
                        </m:e>
                      </m:d>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e>
                      </m:d>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Sub>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error</m:t>
                          </m:r>
                        </m:e>
                      </m:d>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e>
                      </m:d>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errror</m:t>
                      </m:r>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4295535"/>
              </a:xfrm>
              <a:prstGeom prst="rect">
                <a:avLst/>
              </a:prstGeom>
              <a:blipFill>
                <a:blip r:embed="rId4"/>
                <a:stretch>
                  <a:fillRect l="-1217" t="-1135" b="-11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5051503" y="115888"/>
            <a:ext cx="391311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基于高斯分布的贝叶斯决策</a:t>
            </a:r>
          </a:p>
        </p:txBody>
      </p:sp>
    </p:spTree>
    <p:extLst>
      <p:ext uri="{BB962C8B-B14F-4D97-AF65-F5344CB8AC3E}">
        <p14:creationId xmlns:p14="http://schemas.microsoft.com/office/powerpoint/2010/main" val="1275733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71A3F5"/>
                </a:solidFill>
                <a:latin typeface="Arial"/>
                <a:ea typeface="微软雅黑"/>
              </a:rPr>
              <a:t>贝叶斯公式</a:t>
            </a:r>
            <a:endParaRPr kumimoji="0" lang="en-US" altLang="zh-CN" sz="2800" b="0" i="0" u="none" strike="noStrike" kern="1200" cap="none" spc="0" normalizeH="0" baseline="0" noProof="0" dirty="0">
              <a:ln>
                <a:noFill/>
              </a:ln>
              <a:solidFill>
                <a:srgbClr val="71A3F5"/>
              </a:solidFill>
              <a:effectLst/>
              <a:uLnTx/>
              <a:uFillTx/>
              <a:latin typeface="Arial"/>
              <a:ea typeface="微软雅黑"/>
              <a:cs typeface="+mn-cs"/>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000000"/>
                </a:solidFill>
                <a:latin typeface="Arial"/>
                <a:ea typeface="微软雅黑"/>
              </a:rPr>
              <a:t>贝叶斯决策</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000000"/>
                </a:solidFill>
                <a:latin typeface="Arial"/>
                <a:ea typeface="微软雅黑"/>
              </a:rPr>
              <a:t>分类器的相关概念</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000000"/>
                </a:solidFill>
                <a:latin typeface="Arial"/>
                <a:ea typeface="微软雅黑"/>
              </a:rPr>
              <a:t>基于高斯分布的贝叶斯分类器</a:t>
            </a:r>
            <a:endParaRPr lang="en-US" altLang="zh-CN" sz="2800" dirty="0">
              <a:solidFill>
                <a:srgbClr val="000000"/>
              </a:solidFill>
              <a:latin typeface="Arial"/>
              <a:ea typeface="微软雅黑"/>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000000"/>
                </a:solidFill>
                <a:effectLst/>
                <a:uLnTx/>
                <a:uFillTx/>
                <a:latin typeface="Arial"/>
                <a:ea typeface="微软雅黑"/>
                <a:cs typeface="+mn-cs"/>
              </a:rPr>
              <a:t>朴素贝叶斯分类器</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000000"/>
                </a:solidFill>
                <a:latin typeface="Arial"/>
                <a:ea typeface="微软雅黑"/>
              </a:rPr>
              <a:t>参数估计</a:t>
            </a:r>
            <a:endParaRPr kumimoji="0" lang="zh-CN" altLang="en-US" sz="2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29" name="矩形 10">
            <a:extLst>
              <a:ext uri="{FF2B5EF4-FFF2-40B4-BE49-F238E27FC236}">
                <a16:creationId xmlns:a16="http://schemas.microsoft.com/office/drawing/2014/main" id="{5E3291BC-0BA8-4AF6-AF4A-CCE26F35ED34}"/>
              </a:ext>
            </a:extLst>
          </p:cNvPr>
          <p:cNvSpPr>
            <a:spLocks noChangeArrowheads="1"/>
          </p:cNvSpPr>
          <p:nvPr/>
        </p:nvSpPr>
        <p:spPr bwMode="auto">
          <a:xfrm>
            <a:off x="2903113" y="183000"/>
            <a:ext cx="3353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第二讲 贝叶斯学习基础</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260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E7D14E3-117B-44B9-A12B-54F8E0C97D5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45C930D-3571-47CA-A9F4-81B10B095EF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72850" y="1390499"/>
                <a:ext cx="8015287" cy="402507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14:m>
                  <m:oMathPara xmlns:m="http://schemas.openxmlformats.org/officeDocument/2006/math">
                    <m:oMathParaPr>
                      <m:jc m:val="centerGroup"/>
                    </m:oMathParaPr>
                    <m:oMath xmlns:m="http://schemas.openxmlformats.org/officeDocument/2006/math">
                      <m:r>
                        <a:rPr lang="en-US" altLang="zh-CN" sz="24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sz="2400">
                              <a:solidFill>
                                <a:prstClr val="black"/>
                              </a:solidFill>
                              <a:latin typeface="Cambria Math" panose="02040503050406030204" pitchFamily="18" charset="0"/>
                              <a:ea typeface="宋体" panose="02010600030101010101" pitchFamily="2" charset="-122"/>
                              <a:cs typeface="Times New Roman" panose="02020603050405020304" pitchFamily="18" charset="0"/>
                            </a:rPr>
                            <m:t>error</m:t>
                          </m:r>
                        </m:e>
                      </m:d>
                      <m:r>
                        <a:rPr lang="en-US" altLang="zh-CN" sz="240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t>=1</m:t>
                          </m:r>
                        </m:e>
                      </m:d>
                      <m:sSub>
                        <m:sSubPr>
                          <m:ctrlP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t>1</m:t>
                          </m:r>
                        </m:sub>
                      </m:sSub>
                      <m:d>
                        <m:dPr>
                          <m:ctrlP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sz="2400">
                              <a:solidFill>
                                <a:prstClr val="black"/>
                              </a:solidFill>
                              <a:latin typeface="Cambria Math" panose="02040503050406030204" pitchFamily="18" charset="0"/>
                              <a:ea typeface="宋体" panose="02010600030101010101" pitchFamily="2" charset="-122"/>
                              <a:cs typeface="Times New Roman" panose="02020603050405020304" pitchFamily="18" charset="0"/>
                            </a:rPr>
                            <m:t>error</m:t>
                          </m:r>
                        </m:e>
                      </m:d>
                      <m:r>
                        <a:rPr lang="en-US" altLang="zh-CN" sz="240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t>=2</m:t>
                          </m:r>
                        </m:e>
                      </m:d>
                      <m:sSub>
                        <m:sSubPr>
                          <m:ctrlP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40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a:solidFill>
                            <a:prstClr val="black"/>
                          </a:solidFill>
                          <a:latin typeface="Cambria Math" panose="02040503050406030204" pitchFamily="18" charset="0"/>
                          <a:ea typeface="宋体" panose="02010600030101010101" pitchFamily="2" charset="-122"/>
                          <a:cs typeface="Times New Roman" panose="02020603050405020304" pitchFamily="18" charset="0"/>
                        </a:rPr>
                        <m:t>errror</m:t>
                      </m:r>
                      <m:r>
                        <a:rPr lang="en-US" altLang="zh-CN" sz="240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dirty="0">
                  <a:ea typeface="宋体" panose="02010600030101010101" pitchFamily="2" charset="-122"/>
                  <a:cs typeface="Times New Roman" panose="02020603050405020304" pitchFamily="18" charset="0"/>
                </a:endParaRPr>
              </a:p>
              <a:p>
                <a:pPr>
                  <a:spcBef>
                    <a:spcPct val="0"/>
                  </a:spcBef>
                  <a:buFontTx/>
                  <a:buNone/>
                </a:pPr>
                <a:endParaRPr lang="en-US" altLang="zh-CN" sz="2400" b="0" i="1"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Sub>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𝑒𝑟𝑟𝑜𝑟</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nary>
                        <m:naryPr>
                          <m:supHide m:val="on"/>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b>
                          </m:sSub>
                        </m:sub>
                        <m:sup/>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𝑑𝑥</m:t>
                          </m:r>
                        </m:e>
                      </m:nary>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nary>
                        <m:nary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𝑟</m:t>
                              </m:r>
                            </m:e>
                            <m:sub>
                              <m:r>
                                <m:rPr>
                                  <m:brk m:alnAt="23"/>
                                </m:r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𝐵</m:t>
                              </m:r>
                            </m:sub>
                          </m:sSub>
                        </m:sub>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up>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𝑟</m:t>
                              </m:r>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𝑑𝑟</m:t>
                          </m:r>
                        </m:e>
                      </m:nary>
                    </m:oMath>
                  </m:oMathPara>
                </a14:m>
                <a:endParaRPr lang="en-US" altLang="zh-CN" sz="2400" dirty="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b>
                      </m:sSub>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𝑒𝑟𝑟𝑜𝑟</m:t>
                          </m:r>
                        </m:e>
                      </m:d>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nary>
                        <m:naryPr>
                          <m:supHide m:val="on"/>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𝑅</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Sub>
                        </m:sub>
                        <m:sup/>
                        <m:e>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0">
                                  <a:latin typeface="Cambria Math" panose="02040503050406030204" pitchFamily="18" charset="0"/>
                                  <a:ea typeface="宋体" panose="02010600030101010101" pitchFamily="2" charset="-122"/>
                                  <a:cs typeface="Times New Roman" panose="02020603050405020304" pitchFamily="18" charset="0"/>
                                </a:rPr>
                                <m:t>𝐱</m:t>
                              </m:r>
                            </m:e>
                            <m:e>
                              <m:r>
                                <a:rPr lang="en-US" altLang="zh-CN" sz="24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e>
                          </m:d>
                          <m:r>
                            <a:rPr lang="en-US" altLang="zh-CN" sz="2400" i="1">
                              <a:latin typeface="Cambria Math" panose="02040503050406030204" pitchFamily="18" charset="0"/>
                              <a:ea typeface="宋体" panose="02010600030101010101" pitchFamily="2" charset="-122"/>
                              <a:cs typeface="Times New Roman" panose="02020603050405020304" pitchFamily="18" charset="0"/>
                            </a:rPr>
                            <m:t>𝑑𝑥</m:t>
                          </m:r>
                        </m:e>
                      </m:nary>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nary>
                        <m:nary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naryPr>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ub>
                        <m:sup>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𝐵</m:t>
                              </m:r>
                            </m:sub>
                          </m:sSub>
                        </m:sup>
                        <m:e>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𝑟</m:t>
                              </m:r>
                            </m:e>
                            <m:e>
                              <m:r>
                                <a:rPr lang="en-US" altLang="zh-CN" sz="24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e>
                          </m:d>
                          <m:r>
                            <a:rPr lang="en-US" altLang="zh-CN" sz="2400" i="1">
                              <a:latin typeface="Cambria Math" panose="02040503050406030204" pitchFamily="18" charset="0"/>
                              <a:ea typeface="宋体" panose="02010600030101010101" pitchFamily="2" charset="-122"/>
                              <a:cs typeface="Times New Roman" panose="02020603050405020304" pitchFamily="18" charset="0"/>
                            </a:rPr>
                            <m:t>𝑑𝑟</m:t>
                          </m:r>
                        </m:e>
                      </m:nary>
                    </m:oMath>
                  </m:oMathPara>
                </a14:m>
                <a:endParaRPr lang="en-US" altLang="zh-CN" sz="2400" dirty="0">
                  <a:ea typeface="宋体" panose="02010600030101010101" pitchFamily="2" charset="-122"/>
                  <a:cs typeface="Times New Roman" panose="02020603050405020304" pitchFamily="18" charset="0"/>
                </a:endParaRPr>
              </a:p>
              <a:p>
                <a:pPr>
                  <a:spcBef>
                    <a:spcPct val="0"/>
                  </a:spcBef>
                  <a:buFontTx/>
                  <a:buNone/>
                </a:pPr>
                <a:endParaRPr lang="en-US" altLang="zh-CN" sz="2400" dirty="0">
                  <a:ea typeface="宋体" panose="02010600030101010101" pitchFamily="2" charset="-122"/>
                  <a:cs typeface="Times New Roman" panose="02020603050405020304" pitchFamily="18" charset="0"/>
                </a:endParaRPr>
              </a:p>
              <a:p>
                <a:pPr>
                  <a:spcBef>
                    <a:spcPct val="0"/>
                  </a:spcBef>
                  <a:buFontTx/>
                  <a:buNone/>
                </a:pPr>
                <a:r>
                  <a:rPr lang="zh-CN" altLang="en-US" sz="2400" dirty="0">
                    <a:ea typeface="宋体" panose="02010600030101010101" pitchFamily="2" charset="-122"/>
                    <a:cs typeface="Times New Roman" panose="02020603050405020304" pitchFamily="18" charset="0"/>
                  </a:rPr>
                  <a:t>其中</a:t>
                </a:r>
                <a14:m>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𝐵</m:t>
                        </m:r>
                      </m:sub>
                    </m:sSub>
                  </m:oMath>
                </a14:m>
                <a:r>
                  <a:rPr lang="zh-CN" altLang="en-US" sz="2400" dirty="0">
                    <a:ea typeface="宋体" panose="02010600030101010101" pitchFamily="2" charset="-122"/>
                    <a:cs typeface="Times New Roman" panose="02020603050405020304" pitchFamily="18" charset="0"/>
                  </a:rPr>
                  <a:t>是关于随机变量</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𝑟</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a:ea typeface="宋体" panose="02010600030101010101" pitchFamily="2" charset="-122"/>
                    <a:cs typeface="Times New Roman" panose="02020603050405020304" pitchFamily="18" charset="0"/>
                  </a:rPr>
                  <a:t>的决策边界</a:t>
                </a:r>
                <a:endParaRPr lang="en-US" altLang="zh-CN" sz="2400" dirty="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𝐵</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ln</m:t>
                      </m:r>
                      <m:f>
                        <m:f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den>
                      </m:f>
                    </m:oMath>
                  </m:oMathPara>
                </a14:m>
                <a:endParaRPr lang="zh-CN" altLang="en-US" sz="2400" i="1"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72850" y="1390499"/>
                <a:ext cx="8015287" cy="4025076"/>
              </a:xfrm>
              <a:prstGeom prst="rect">
                <a:avLst/>
              </a:prstGeom>
              <a:blipFill>
                <a:blip r:embed="rId4"/>
                <a:stretch>
                  <a:fillRect l="-11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4806177" y="115888"/>
            <a:ext cx="415843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基于高斯分布的贝叶斯决策器</a:t>
            </a:r>
          </a:p>
        </p:txBody>
      </p:sp>
    </p:spTree>
    <p:extLst>
      <p:ext uri="{BB962C8B-B14F-4D97-AF65-F5344CB8AC3E}">
        <p14:creationId xmlns:p14="http://schemas.microsoft.com/office/powerpoint/2010/main" val="3468496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E7D14E3-117B-44B9-A12B-54F8E0C97D5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45C930D-3571-47CA-A9F4-81B10B095EF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467519" y="1206501"/>
                <a:ext cx="8248650" cy="409644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400" dirty="0">
                    <a:ea typeface="宋体" panose="02010600030101010101" pitchFamily="2" charset="-122"/>
                    <a:cs typeface="Times New Roman" panose="02020603050405020304" pitchFamily="18" charset="0"/>
                  </a:rPr>
                  <a:t>根据</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zh-CN" altLang="en-US" sz="2400" b="0" i="1" smtClean="0">
                        <a:latin typeface="Cambria Math" panose="02040503050406030204" pitchFamily="18" charset="0"/>
                        <a:ea typeface="宋体" panose="02010600030101010101" pitchFamily="2" charset="-122"/>
                        <a:cs typeface="Times New Roman" panose="02020603050405020304" pitchFamily="18" charset="0"/>
                      </a:rPr>
                      <m:t>𝒩</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𝐢</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=1,2</m:t>
                    </m:r>
                  </m:oMath>
                </a14:m>
                <a:r>
                  <a:rPr lang="zh-CN" altLang="en-US" sz="2400" dirty="0">
                    <a:ea typeface="宋体" panose="02010600030101010101" pitchFamily="2" charset="-122"/>
                    <a:cs typeface="Times New Roman" panose="02020603050405020304" pitchFamily="18" charset="0"/>
                  </a:rPr>
                  <a:t>，以及</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𝑟</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oMath>
                </a14:m>
                <a:r>
                  <a:rPr lang="zh-CN" altLang="en-US" sz="2400" dirty="0">
                    <a:ea typeface="宋体" panose="02010600030101010101" pitchFamily="2" charset="-122"/>
                    <a:cs typeface="Times New Roman" panose="02020603050405020304" pitchFamily="18" charset="0"/>
                  </a:rPr>
                  <a:t>的定义，可得</a:t>
                </a:r>
                <a:endParaRPr lang="en-US" altLang="zh-CN" sz="2400" dirty="0">
                  <a:ea typeface="宋体" panose="02010600030101010101" pitchFamily="2" charset="-122"/>
                  <a:cs typeface="Times New Roman" panose="02020603050405020304" pitchFamily="18" charset="0"/>
                </a:endParaRPr>
              </a:p>
              <a:p>
                <a:pPr>
                  <a:spcBef>
                    <a:spcPct val="0"/>
                  </a:spcBef>
                  <a:buNone/>
                </a:pPr>
                <a:endParaRPr lang="en-US" altLang="zh-CN" sz="2400" dirty="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𝑟</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ln</m:t>
                      </m:r>
                      <m:r>
                        <a:rPr lang="en-US" altLang="zh-CN" sz="2400">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e>
                        <m:e>
                          <m:r>
                            <a:rPr lang="en-US" altLang="zh-CN" sz="24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e>
                      </m:d>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ln</m:t>
                      </m:r>
                      <m:r>
                        <a:rPr lang="en-US" altLang="zh-CN" sz="2400">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e>
                        <m:e>
                          <m:r>
                            <a:rPr lang="en-US" altLang="zh-CN" sz="24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e>
                      </m:d>
                    </m:oMath>
                  </m:oMathPara>
                </a14:m>
                <a:endParaRPr lang="en-US" altLang="zh-CN" sz="2400" i="1"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den>
                      </m:f>
                      <m:sSup>
                        <m:sSup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r>
                                <a:rPr lang="en-US" altLang="zh-CN" sz="24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𝟏</m:t>
                                  </m:r>
                                </m:sub>
                              </m:sSub>
                            </m:e>
                          </m:d>
                        </m:e>
                        <m:sup>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T</m:t>
                          </m:r>
                        </m:sup>
                      </m:sSup>
                      <m:sSubSup>
                        <m:sSub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Sup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p>
                      </m:sSubSup>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r>
                            <a:rPr lang="en-US" altLang="zh-CN" sz="24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𝟏</m:t>
                              </m:r>
                            </m:sub>
                          </m:sSub>
                        </m:e>
                      </m:d>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den>
                      </m:f>
                      <m:sSup>
                        <m:sSup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r>
                                <a:rPr lang="en-US" altLang="zh-CN" sz="24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𝟐</m:t>
                                  </m:r>
                                </m:sub>
                              </m:sSub>
                            </m:e>
                          </m:d>
                        </m:e>
                        <m:sup>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T</m:t>
                          </m:r>
                        </m:sup>
                      </m:sSup>
                      <m:sSup>
                        <m:sSup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Σ</m:t>
                          </m:r>
                        </m:e>
                        <m:sup>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p>
                      </m:sSup>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r>
                            <a:rPr lang="en-US" altLang="zh-CN" sz="24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𝟐</m:t>
                              </m:r>
                            </m:sub>
                          </m:sSub>
                        </m:e>
                      </m:d>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den>
                      </m:f>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ln</m:t>
                      </m:r>
                      <m:f>
                        <m:f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Pr>
                        <m:num>
                          <m:d>
                            <m:dPr>
                              <m:begChr m:val="|"/>
                              <m:endChr m:val="|"/>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Sub>
                            </m:e>
                          </m:d>
                        </m:num>
                        <m:den>
                          <m:d>
                            <m:dPr>
                              <m:begChr m:val="|"/>
                              <m:endChr m:val="|"/>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b>
                              </m:sSub>
                            </m:e>
                          </m:d>
                        </m:den>
                      </m:f>
                    </m:oMath>
                  </m:oMathPara>
                </a14:m>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FontTx/>
                  <a:buNone/>
                </a:pPr>
                <a:endParaRPr lang="en-US" altLang="zh-CN" sz="2400" dirty="0">
                  <a:ea typeface="宋体" panose="02010600030101010101" pitchFamily="2" charset="-122"/>
                  <a:cs typeface="Times New Roman" panose="02020603050405020304" pitchFamily="18" charset="0"/>
                </a:endParaRPr>
              </a:p>
              <a:p>
                <a:pPr>
                  <a:spcBef>
                    <a:spcPct val="0"/>
                  </a:spcBef>
                  <a:buFontTx/>
                  <a:buNone/>
                </a:pPr>
                <a:r>
                  <a:rPr lang="zh-CN" altLang="en-US" sz="2400" dirty="0">
                    <a:ea typeface="宋体" panose="02010600030101010101" pitchFamily="2" charset="-122"/>
                    <a:cs typeface="Times New Roman" panose="02020603050405020304" pitchFamily="18" charset="0"/>
                  </a:rPr>
                  <a:t>当两类协方差矩阵相等时，即</a:t>
                </a:r>
                <a14:m>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Σ</m:t>
                    </m:r>
                  </m:oMath>
                </a14:m>
                <a:r>
                  <a:rPr lang="zh-CN" altLang="en-US" sz="2400" dirty="0">
                    <a:ea typeface="宋体" panose="02010600030101010101" pitchFamily="2" charset="-122"/>
                    <a:cs typeface="Times New Roman" panose="02020603050405020304" pitchFamily="18" charset="0"/>
                  </a:rPr>
                  <a:t>，上式可以化简为</a:t>
                </a:r>
                <a:endParaRPr lang="en-US" altLang="zh-CN" sz="2400" dirty="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ea typeface="宋体" panose="02010600030101010101" pitchFamily="2" charset="-122"/>
                          <a:cs typeface="Times New Roman" panose="02020603050405020304" pitchFamily="18" charset="0"/>
                        </a:rPr>
                        <m:t>𝑟</m:t>
                      </m:r>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e>
                      </m:d>
                      <m: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4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a:latin typeface="Cambria Math" panose="02040503050406030204" pitchFamily="18" charset="0"/>
                                      <a:ea typeface="宋体" panose="02010600030101010101" pitchFamily="2" charset="-122"/>
                                      <a:cs typeface="Times New Roman" panose="02020603050405020304" pitchFamily="18" charset="0"/>
                                    </a:rPr>
                                    <m:t>𝟏</m:t>
                                  </m:r>
                                </m:sub>
                              </m:sSub>
                            </m:e>
                          </m:d>
                        </m:e>
                        <m:sup>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T</m:t>
                          </m:r>
                        </m:sup>
                      </m:sSup>
                      <m:sSup>
                        <m:sSup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Σ</m:t>
                          </m:r>
                        </m:e>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den>
                      </m:f>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𝐮</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up>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T</m:t>
                          </m:r>
                        </m:sup>
                      </m:sSubSup>
                      <m:sSup>
                        <m:sSup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Σ</m:t>
                          </m:r>
                        </m:e>
                        <m:sup>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p>
                      </m:sSup>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𝐮</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b>
                        <m:sup>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T</m:t>
                          </m:r>
                        </m:sup>
                      </m:sSubSup>
                      <m:sSup>
                        <m:sSup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Σ</m:t>
                          </m:r>
                        </m:e>
                        <m:sup>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p>
                      </m:sSup>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i="1"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467519" y="1206501"/>
                <a:ext cx="8248650" cy="4096442"/>
              </a:xfrm>
              <a:prstGeom prst="rect">
                <a:avLst/>
              </a:prstGeom>
              <a:blipFill>
                <a:blip r:embed="rId4"/>
                <a:stretch>
                  <a:fillRect l="-1183" t="-1637" r="-7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4806177" y="115888"/>
            <a:ext cx="415843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基于高斯分布的贝叶斯决策器</a:t>
            </a:r>
          </a:p>
        </p:txBody>
      </p:sp>
    </p:spTree>
    <p:extLst>
      <p:ext uri="{BB962C8B-B14F-4D97-AF65-F5344CB8AC3E}">
        <p14:creationId xmlns:p14="http://schemas.microsoft.com/office/powerpoint/2010/main" val="2932398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E7D14E3-117B-44B9-A12B-54F8E0C97D5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45C930D-3571-47CA-A9F4-81B10B095EF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355600" y="984250"/>
                <a:ext cx="8597900" cy="49614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一维高斯分布</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𝑟</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oMath>
                </a14:m>
                <a:r>
                  <a:rPr lang="zh-CN" altLang="en-US" sz="2400" dirty="0">
                    <a:ea typeface="宋体" panose="02010600030101010101" pitchFamily="2" charset="-122"/>
                    <a:cs typeface="Times New Roman" panose="02020603050405020304" pitchFamily="18" charset="0"/>
                  </a:rPr>
                  <a:t>的期望</a:t>
                </a:r>
                <a14:m>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𝑚</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en-US" sz="2400" dirty="0">
                    <a:ea typeface="宋体" panose="02010600030101010101" pitchFamily="2" charset="-122"/>
                    <a:cs typeface="Times New Roman" panose="02020603050405020304" pitchFamily="18" charset="0"/>
                  </a:rPr>
                  <a:t>和方差</a:t>
                </a:r>
                <a14:m>
                  <m:oMath xmlns:m="http://schemas.openxmlformats.org/officeDocument/2006/math">
                    <m:sSubSup>
                      <m:sSub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p>
                    </m:sSubSup>
                  </m:oMath>
                </a14:m>
                <a:r>
                  <a:rPr lang="zh-CN" altLang="en-US" sz="2400" b="0" dirty="0">
                    <a:ea typeface="宋体" panose="02010600030101010101" pitchFamily="2" charset="-122"/>
                    <a:cs typeface="Times New Roman" panose="02020603050405020304" pitchFamily="18" charset="0"/>
                  </a:rPr>
                  <a:t>：</a:t>
                </a:r>
                <a:endParaRPr lang="en-US" altLang="zh-CN" sz="2400" b="0" dirty="0">
                  <a:ea typeface="宋体" panose="02010600030101010101" pitchFamily="2" charset="-122"/>
                  <a:cs typeface="Times New Roman" panose="02020603050405020304" pitchFamily="18" charset="0"/>
                </a:endParaRPr>
              </a:p>
              <a:p>
                <a:pPr>
                  <a:spcBef>
                    <a:spcPct val="0"/>
                  </a:spcBef>
                  <a:buFontTx/>
                  <a:buNone/>
                </a:pPr>
                <a:r>
                  <a:rPr lang="en-US" altLang="zh-CN" sz="2400" b="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𝑚</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𝔼</m:t>
                    </m:r>
                    <m:d>
                      <m:dPr>
                        <m:begChr m:val="["/>
                        <m:endChr m:val="]"/>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𝑟</m:t>
                        </m:r>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e>
                        </m:d>
                      </m:e>
                      <m:e>
                        <m:r>
                          <a:rPr lang="en-US" altLang="zh-CN" sz="24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e>
                    </m:d>
                  </m:oMath>
                </a14:m>
                <a:endParaRPr lang="en-US" altLang="zh-CN" sz="2400" b="0" i="1"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FontTx/>
                  <a:buNone/>
                </a:pPr>
                <a:r>
                  <a:rPr lang="en-US" altLang="zh-CN" sz="2400" b="0" dirty="0">
                    <a:ea typeface="宋体" panose="02010600030101010101" pitchFamily="2" charset="-122"/>
                    <a:cs typeface="Times New Roman" panose="02020603050405020304" pitchFamily="18" charset="0"/>
                  </a:rPr>
                  <a:t>              </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a:latin typeface="Cambria Math" panose="02040503050406030204" pitchFamily="18" charset="0"/>
                                    <a:ea typeface="宋体" panose="02010600030101010101" pitchFamily="2" charset="-122"/>
                                    <a:cs typeface="Times New Roman" panose="02020603050405020304" pitchFamily="18" charset="0"/>
                                  </a:rPr>
                                  <m:t>𝟐</m:t>
                                </m:r>
                              </m:sub>
                            </m:sSub>
                            <m:r>
                              <a:rPr lang="en-US" altLang="zh-CN" sz="24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a:latin typeface="Cambria Math" panose="02040503050406030204" pitchFamily="18" charset="0"/>
                                    <a:ea typeface="宋体" panose="02010600030101010101" pitchFamily="2" charset="-122"/>
                                    <a:cs typeface="Times New Roman" panose="02020603050405020304" pitchFamily="18" charset="0"/>
                                  </a:rPr>
                                  <m:t>𝟏</m:t>
                                </m:r>
                              </m:sub>
                            </m:sSub>
                          </m:e>
                        </m:d>
                      </m:e>
                      <m:sup>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T</m:t>
                        </m:r>
                      </m:sup>
                    </m:sSup>
                    <m:sSup>
                      <m:sSup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Σ</m:t>
                        </m:r>
                      </m:e>
                      <m:sup>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p>
                    </m:sSup>
                    <m:sSub>
                      <m:sSub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den>
                    </m:f>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sSubSup>
                          <m:sSubSup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𝐮</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b>
                          <m:sup>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T</m:t>
                            </m:r>
                          </m:sup>
                        </m:sSubSup>
                        <m:sSup>
                          <m:sSup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Σ</m:t>
                            </m:r>
                          </m:e>
                          <m:sup>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p>
                        </m:sSup>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𝐮</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sub>
                          <m:sup>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T</m:t>
                            </m:r>
                          </m:sup>
                        </m:sSubSup>
                        <m:sSup>
                          <m:sSup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Σ</m:t>
                            </m:r>
                          </m:e>
                          <m:sup>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p>
                        </m:sSup>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a:latin typeface="Cambria Math" panose="02040503050406030204" pitchFamily="18" charset="0"/>
                                <a:ea typeface="宋体" panose="02010600030101010101" pitchFamily="2" charset="-122"/>
                                <a:cs typeface="Times New Roman" panose="02020603050405020304" pitchFamily="18" charset="0"/>
                              </a:rPr>
                              <m:t>𝟐</m:t>
                            </m:r>
                          </m:sub>
                        </m:sSub>
                      </m:e>
                    </m:d>
                  </m:oMath>
                </a14:m>
                <a:endParaRPr lang="en-US" altLang="zh-CN" sz="2400" b="1" i="1"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FontTx/>
                  <a:buNone/>
                </a:pPr>
                <a:r>
                  <a:rPr lang="en-US" altLang="zh-CN" sz="2400" b="1" dirty="0">
                    <a:ea typeface="宋体" panose="02010600030101010101" pitchFamily="2" charset="-122"/>
                    <a:cs typeface="Times New Roman" panose="02020603050405020304" pitchFamily="18" charset="0"/>
                  </a:rPr>
                  <a:t>              </a:t>
                </a:r>
                <a14:m>
                  <m:oMath xmlns:m="http://schemas.openxmlformats.org/officeDocument/2006/math">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den>
                    </m:f>
                    <m:sSup>
                      <m:sSup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4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𝟐</m:t>
                                </m:r>
                              </m:sub>
                            </m:sSub>
                          </m:e>
                        </m:d>
                      </m:e>
                      <m:sup>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T</m:t>
                        </m:r>
                      </m:sup>
                    </m:sSup>
                    <m:sSubSup>
                      <m:sSubSup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Sup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p>
                    </m:sSubSup>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4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𝟐</m:t>
                            </m:r>
                          </m:sub>
                        </m:sSub>
                      </m:e>
                    </m:d>
                  </m:oMath>
                </a14:m>
                <a:endParaRPr lang="en-US" altLang="zh-CN" sz="2400" b="1" dirty="0">
                  <a:ea typeface="宋体" panose="02010600030101010101" pitchFamily="2" charset="-122"/>
                  <a:cs typeface="Times New Roman" panose="02020603050405020304" pitchFamily="18" charset="0"/>
                </a:endParaRPr>
              </a:p>
              <a:p>
                <a:pPr>
                  <a:spcBef>
                    <a:spcPct val="0"/>
                  </a:spcBef>
                  <a:buFontTx/>
                  <a:buNone/>
                </a:pPr>
                <a:r>
                  <a:rPr lang="zh-CN" altLang="en-US" sz="2400" b="0" dirty="0">
                    <a:ea typeface="宋体" panose="02010600030101010101" pitchFamily="2" charset="-122"/>
                    <a:cs typeface="Times New Roman" panose="02020603050405020304" pitchFamily="18" charset="0"/>
                  </a:rPr>
                  <a:t>令</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𝑚</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den>
                    </m:f>
                    <m:sSup>
                      <m:sSup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4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a:latin typeface="Cambria Math" panose="02040503050406030204" pitchFamily="18" charset="0"/>
                                    <a:ea typeface="宋体" panose="02010600030101010101" pitchFamily="2" charset="-122"/>
                                    <a:cs typeface="Times New Roman" panose="02020603050405020304" pitchFamily="18" charset="0"/>
                                  </a:rPr>
                                  <m:t>𝟐</m:t>
                                </m:r>
                              </m:sub>
                            </m:sSub>
                          </m:e>
                        </m:d>
                      </m:e>
                      <m:sup>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T</m:t>
                        </m:r>
                      </m:sup>
                    </m:sSup>
                    <m:sSubSup>
                      <m:sSubSup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Sup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p>
                    </m:sSubSup>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4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a:latin typeface="Cambria Math" panose="02040503050406030204" pitchFamily="18" charset="0"/>
                                <a:ea typeface="宋体" panose="02010600030101010101" pitchFamily="2" charset="-122"/>
                                <a:cs typeface="Times New Roman" panose="02020603050405020304" pitchFamily="18" charset="0"/>
                              </a:rPr>
                              <m:t>𝟐</m:t>
                            </m:r>
                          </m:sub>
                        </m:sSub>
                      </m:e>
                    </m:d>
                  </m:oMath>
                </a14:m>
                <a:r>
                  <a:rPr lang="zh-CN" altLang="en-US" sz="2400" b="0" dirty="0">
                    <a:ea typeface="宋体" panose="02010600030101010101" pitchFamily="2" charset="-122"/>
                    <a:cs typeface="Times New Roman" panose="02020603050405020304" pitchFamily="18" charset="0"/>
                  </a:rPr>
                  <a:t>，则</a:t>
                </a:r>
                <a14:m>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𝑚</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𝑚</m:t>
                    </m:r>
                    <m:r>
                      <a:rPr lang="zh-CN" altLang="en-US" sz="2400" i="1">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b="0" dirty="0">
                    <a:ea typeface="宋体" panose="02010600030101010101" pitchFamily="2" charset="-122"/>
                    <a:cs typeface="Times New Roman" panose="02020603050405020304" pitchFamily="18" charset="0"/>
                  </a:rPr>
                  <a:t>则方差为</a:t>
                </a:r>
                <a:endParaRPr lang="en-US" altLang="zh-CN" sz="2400" b="0" dirty="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Group"/>
                    </m:oMathParaPr>
                    <m:oMath xmlns:m="http://schemas.openxmlformats.org/officeDocument/2006/math">
                      <m:sSubSup>
                        <m:sSub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𝔼</m:t>
                      </m:r>
                      <m:d>
                        <m:dPr>
                          <m:begChr m:val="["/>
                          <m:endChr m:val="]"/>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sSup>
                            <m:s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𝑟</m:t>
                                  </m:r>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e>
                                  </m:d>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𝑚</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Sub>
                                </m:e>
                              </m:d>
                            </m:e>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p>
                          </m:sSup>
                        </m:e>
                        <m:e>
                          <m:r>
                            <a:rPr lang="en-US" altLang="zh-CN" sz="24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4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a:latin typeface="Cambria Math" panose="02040503050406030204" pitchFamily="18" charset="0"/>
                                      <a:ea typeface="宋体" panose="02010600030101010101" pitchFamily="2" charset="-122"/>
                                      <a:cs typeface="Times New Roman" panose="02020603050405020304" pitchFamily="18" charset="0"/>
                                    </a:rPr>
                                    <m:t>𝟐</m:t>
                                  </m:r>
                                </m:sub>
                              </m:sSub>
                            </m:e>
                          </m:d>
                        </m:e>
                        <m:sup>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T</m:t>
                          </m:r>
                        </m:sup>
                      </m:sSup>
                      <m:sSubSup>
                        <m:sSubSup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Sup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p>
                      </m:sSubSup>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4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a:latin typeface="Cambria Math" panose="02040503050406030204" pitchFamily="18" charset="0"/>
                                  <a:ea typeface="宋体" panose="02010600030101010101" pitchFamily="2" charset="-122"/>
                                  <a:cs typeface="Times New Roman" panose="02020603050405020304" pitchFamily="18" charset="0"/>
                                </a:rPr>
                                <m:t>𝟐</m:t>
                              </m:r>
                            </m:sub>
                          </m:sSub>
                        </m:e>
                      </m:d>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=2</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𝑚</m:t>
                      </m:r>
                    </m:oMath>
                  </m:oMathPara>
                </a14:m>
                <a:endParaRPr lang="en-US" altLang="zh-CN" sz="2400" b="0" i="1" dirty="0">
                  <a:ea typeface="宋体" panose="02010600030101010101" pitchFamily="2" charset="-122"/>
                  <a:cs typeface="Times New Roman" panose="02020603050405020304" pitchFamily="18" charset="0"/>
                </a:endParaRPr>
              </a:p>
              <a:p>
                <a:pPr>
                  <a:spcBef>
                    <a:spcPct val="0"/>
                  </a:spcBef>
                  <a:buFontTx/>
                  <a:buNone/>
                </a:pPr>
                <a:endParaRPr lang="en-US" altLang="zh-CN" sz="2400" dirty="0">
                  <a:ea typeface="宋体" panose="02010600030101010101" pitchFamily="2" charset="-122"/>
                  <a:cs typeface="Times New Roman" panose="02020603050405020304" pitchFamily="18" charset="0"/>
                </a:endParaRPr>
              </a:p>
              <a:p>
                <a:pPr>
                  <a:spcBef>
                    <a:spcPct val="0"/>
                  </a:spcBef>
                  <a:buFontTx/>
                  <a:buNone/>
                </a:pPr>
                <a:r>
                  <a:rPr lang="zh-CN" altLang="en-US" sz="2400" dirty="0">
                    <a:ea typeface="宋体" panose="02010600030101010101" pitchFamily="2" charset="-122"/>
                    <a:cs typeface="Times New Roman" panose="02020603050405020304" pitchFamily="18" charset="0"/>
                  </a:rPr>
                  <a:t>同理可得</a:t>
                </a:r>
                <a14:m>
                  <m:oMath xmlns:m="http://schemas.openxmlformats.org/officeDocument/2006/math">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𝑟</m:t>
                    </m:r>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e>
                    </m:d>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oMath>
                </a14:m>
                <a:r>
                  <a:rPr lang="zh-CN" altLang="en-US" sz="2400" dirty="0">
                    <a:ea typeface="宋体" panose="02010600030101010101" pitchFamily="2" charset="-122"/>
                    <a:cs typeface="Times New Roman" panose="02020603050405020304" pitchFamily="18" charset="0"/>
                  </a:rPr>
                  <a:t>期望</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𝑚</m:t>
                        </m:r>
                      </m:e>
                      <m:sub>
                        <m: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en-US" sz="2400" dirty="0">
                    <a:ea typeface="宋体" panose="02010600030101010101" pitchFamily="2" charset="-122"/>
                    <a:cs typeface="Times New Roman" panose="02020603050405020304" pitchFamily="18" charset="0"/>
                  </a:rPr>
                  <a:t>和方差</a:t>
                </a:r>
                <a14:m>
                  <m:oMath xmlns:m="http://schemas.openxmlformats.org/officeDocument/2006/math">
                    <m:sSubSup>
                      <m:sSubSup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sup>
                    </m:sSubSup>
                  </m:oMath>
                </a14:m>
                <a:r>
                  <a:rPr lang="zh-CN" altLang="en-US" sz="2400" b="0" dirty="0">
                    <a:ea typeface="宋体" panose="02010600030101010101" pitchFamily="2" charset="-122"/>
                    <a:cs typeface="Times New Roman" panose="02020603050405020304" pitchFamily="18" charset="0"/>
                  </a:rPr>
                  <a:t>为</a:t>
                </a:r>
                <a:endParaRPr lang="en-US" altLang="zh-CN" sz="2400" b="0" dirty="0">
                  <a:ea typeface="宋体" panose="02010600030101010101" pitchFamily="2" charset="-122"/>
                  <a:cs typeface="Times New Roman" panose="02020603050405020304" pitchFamily="18" charset="0"/>
                </a:endParaRPr>
              </a:p>
              <a:p>
                <a:pPr lvl="0" algn="ctr">
                  <a:spcBef>
                    <a:spcPct val="0"/>
                  </a:spcBef>
                  <a:buNone/>
                </a:pPr>
                <a14:m>
                  <m:oMathPara xmlns:m="http://schemas.openxmlformats.org/officeDocument/2006/math">
                    <m:oMathParaPr>
                      <m:jc m:val="center"/>
                    </m:oMathParaPr>
                    <m:oMath xmlns:m="http://schemas.openxmlformats.org/officeDocument/2006/math">
                      <m:sSub>
                        <m:sSubPr>
                          <m:ctrlP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𝑚</m:t>
                          </m:r>
                        </m:e>
                        <m:sub>
                          <m:r>
                            <a:rPr lang="en-US" altLang="zh-CN" sz="24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4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t>2</m:t>
                          </m:r>
                        </m:den>
                      </m:f>
                      <m:sSup>
                        <m:sSupPr>
                          <m:ctrlPr>
                            <a:rPr lang="en-US" altLang="zh-CN" sz="2400" b="1"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b="1"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1"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solidFill>
                                        <a:prstClr val="black"/>
                                      </a:solidFill>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a:solidFill>
                                        <a:prstClr val="black"/>
                                      </a:solidFill>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400" b="1">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solidFill>
                                        <a:prstClr val="black"/>
                                      </a:solidFill>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𝟐</m:t>
                                  </m:r>
                                </m:sub>
                              </m:sSub>
                            </m:e>
                          </m:d>
                        </m:e>
                        <m:sup>
                          <m:r>
                            <m:rPr>
                              <m:sty m:val="p"/>
                            </m:rPr>
                            <a:rPr lang="en-US" altLang="zh-CN" sz="2400">
                              <a:solidFill>
                                <a:prstClr val="black"/>
                              </a:solidFill>
                              <a:latin typeface="Cambria Math" panose="02040503050406030204" pitchFamily="18" charset="0"/>
                              <a:ea typeface="宋体" panose="02010600030101010101" pitchFamily="2" charset="-122"/>
                              <a:cs typeface="Times New Roman" panose="02020603050405020304" pitchFamily="18" charset="0"/>
                            </a:rPr>
                            <m:t>T</m:t>
                          </m:r>
                        </m:sup>
                      </m:sSup>
                      <m:sSup>
                        <m:sSupPr>
                          <m:ctrlPr>
                            <a:rPr lang="en-US" altLang="zh-CN" sz="24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400" b="0" i="0"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Σ</m:t>
                          </m:r>
                        </m:e>
                        <m:sup>
                          <m:r>
                            <a:rPr lang="en-US" altLang="zh-CN" sz="24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−1</m:t>
                          </m:r>
                        </m:sup>
                      </m:sSup>
                      <m:d>
                        <m:dPr>
                          <m:ctrlPr>
                            <a:rPr lang="en-US" altLang="zh-CN" sz="2400" b="1"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1"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solidFill>
                                    <a:prstClr val="black"/>
                                  </a:solidFill>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a:solidFill>
                                    <a:prstClr val="black"/>
                                  </a:solidFill>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400" b="1">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solidFill>
                                    <a:prstClr val="black"/>
                                  </a:solidFill>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a:solidFill>
                                    <a:prstClr val="black"/>
                                  </a:solidFill>
                                  <a:latin typeface="Cambria Math" panose="02040503050406030204" pitchFamily="18" charset="0"/>
                                  <a:ea typeface="宋体" panose="02010600030101010101" pitchFamily="2" charset="-122"/>
                                  <a:cs typeface="Times New Roman" panose="02020603050405020304" pitchFamily="18" charset="0"/>
                                </a:rPr>
                                <m:t>𝟐</m:t>
                              </m:r>
                            </m:sub>
                          </m:sSub>
                        </m:e>
                      </m:d>
                      <m:r>
                        <a:rPr lang="en-US" altLang="zh-CN" sz="2400" b="1"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𝑚</m:t>
                      </m:r>
                    </m:oMath>
                  </m:oMathPara>
                </a14:m>
                <a:endParaRPr lang="en-US" altLang="zh-CN" sz="2400" b="0" dirty="0">
                  <a:ea typeface="宋体" panose="02010600030101010101" pitchFamily="2" charset="-122"/>
                  <a:cs typeface="Times New Roman" panose="02020603050405020304" pitchFamily="18" charset="0"/>
                </a:endParaRPr>
              </a:p>
              <a:p>
                <a:pPr algn="ctr">
                  <a:spcBef>
                    <a:spcPct val="0"/>
                  </a:spcBef>
                  <a:buNone/>
                </a:pPr>
                <a14:m>
                  <m:oMathPara xmlns:m="http://schemas.openxmlformats.org/officeDocument/2006/math">
                    <m:oMathParaPr>
                      <m:jc m:val="center"/>
                    </m:oMathParaPr>
                    <m:oMath xmlns:m="http://schemas.openxmlformats.org/officeDocument/2006/math">
                      <m:sSubSup>
                        <m:sSubSup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4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a:latin typeface="Cambria Math" panose="02040503050406030204" pitchFamily="18" charset="0"/>
                                      <a:ea typeface="宋体" panose="02010600030101010101" pitchFamily="2" charset="-122"/>
                                      <a:cs typeface="Times New Roman" panose="02020603050405020304" pitchFamily="18" charset="0"/>
                                    </a:rPr>
                                    <m:t>𝟐</m:t>
                                  </m:r>
                                </m:sub>
                              </m:sSub>
                            </m:e>
                          </m:d>
                        </m:e>
                        <m:sup>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T</m:t>
                          </m:r>
                        </m:sup>
                      </m:sSup>
                      <m:sSup>
                        <m:sSupPr>
                          <m:ctrlP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400">
                              <a:solidFill>
                                <a:prstClr val="black"/>
                              </a:solidFill>
                              <a:latin typeface="Cambria Math" panose="02040503050406030204" pitchFamily="18" charset="0"/>
                              <a:ea typeface="宋体" panose="02010600030101010101" pitchFamily="2" charset="-122"/>
                              <a:cs typeface="Times New Roman" panose="02020603050405020304" pitchFamily="18" charset="0"/>
                            </a:rPr>
                            <m:t>Σ</m:t>
                          </m:r>
                        </m:e>
                        <m:sup>
                          <m: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t>−1</m:t>
                          </m:r>
                        </m:sup>
                      </m:sSup>
                      <m:d>
                        <m:d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a:latin typeface="Cambria Math" panose="02040503050406030204" pitchFamily="18" charset="0"/>
                                  <a:ea typeface="宋体" panose="02010600030101010101" pitchFamily="2" charset="-122"/>
                                  <a:cs typeface="Times New Roman" panose="02020603050405020304" pitchFamily="18" charset="0"/>
                                </a:rPr>
                                <m:t>𝟏</m:t>
                              </m:r>
                            </m:sub>
                          </m:sSub>
                          <m:r>
                            <a:rPr lang="en-US" altLang="zh-CN" sz="24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a:latin typeface="Cambria Math" panose="02040503050406030204" pitchFamily="18" charset="0"/>
                                  <a:ea typeface="宋体" panose="02010600030101010101" pitchFamily="2" charset="-122"/>
                                  <a:cs typeface="Times New Roman" panose="02020603050405020304" pitchFamily="18" charset="0"/>
                                </a:rPr>
                                <m:t>𝟐</m:t>
                              </m:r>
                            </m:sub>
                          </m:sSub>
                        </m:e>
                      </m:d>
                      <m:r>
                        <a:rPr lang="en-US" altLang="zh-CN" sz="2400">
                          <a:latin typeface="Cambria Math" panose="02040503050406030204" pitchFamily="18" charset="0"/>
                          <a:ea typeface="宋体" panose="02010600030101010101" pitchFamily="2" charset="-122"/>
                          <a:cs typeface="Times New Roman" panose="02020603050405020304" pitchFamily="18" charset="0"/>
                        </a:rPr>
                        <m:t>=2</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𝑚</m:t>
                      </m:r>
                    </m:oMath>
                  </m:oMathPara>
                </a14:m>
                <a:endParaRPr lang="en-US" altLang="zh-CN" sz="2400" i="1" dirty="0">
                  <a:ea typeface="宋体" panose="02010600030101010101" pitchFamily="2" charset="-122"/>
                  <a:cs typeface="Times New Roman" panose="02020603050405020304" pitchFamily="18" charset="0"/>
                </a:endParaRPr>
              </a:p>
              <a:p>
                <a:pPr lvl="0">
                  <a:spcBef>
                    <a:spcPct val="0"/>
                  </a:spcBef>
                  <a:buNone/>
                </a:pPr>
                <a:r>
                  <a:rPr lang="zh-CN" altLang="en-US" sz="2400" dirty="0">
                    <a:ea typeface="宋体" panose="02010600030101010101" pitchFamily="2" charset="-122"/>
                    <a:cs typeface="Times New Roman" panose="02020603050405020304" pitchFamily="18" charset="0"/>
                  </a:rPr>
                  <a:t>由于</a:t>
                </a:r>
                <a14:m>
                  <m:oMath xmlns:m="http://schemas.openxmlformats.org/officeDocument/2006/math">
                    <m:sSubSup>
                      <m:sSub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p>
                    </m:sSub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p>
                    </m:sSubSup>
                  </m:oMath>
                </a14:m>
                <a:r>
                  <a:rPr lang="zh-CN" altLang="en-US" sz="2400" b="0" dirty="0">
                    <a:ea typeface="宋体" panose="02010600030101010101" pitchFamily="2" charset="-122"/>
                    <a:cs typeface="Times New Roman" panose="02020603050405020304" pitchFamily="18" charset="0"/>
                  </a:rPr>
                  <a:t>，记为</a:t>
                </a:r>
                <a14:m>
                  <m:oMath xmlns:m="http://schemas.openxmlformats.org/officeDocument/2006/math">
                    <m:sSup>
                      <m:s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𝜎</m:t>
                        </m:r>
                      </m:e>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p>
                    </m:sSup>
                  </m:oMath>
                </a14:m>
                <a:r>
                  <a:rPr lang="en-US" altLang="zh-CN" sz="2400" b="0" dirty="0">
                    <a:ea typeface="宋体" panose="02010600030101010101" pitchFamily="2" charset="-122"/>
                    <a:cs typeface="Times New Roman" panose="02020603050405020304" pitchFamily="18" charset="0"/>
                  </a:rPr>
                  <a:t>.</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355600" y="984250"/>
                <a:ext cx="8597900" cy="4961486"/>
              </a:xfrm>
              <a:prstGeom prst="rect">
                <a:avLst/>
              </a:prstGeom>
              <a:blipFill>
                <a:blip r:embed="rId4"/>
                <a:stretch>
                  <a:fillRect l="-1063" t="-1229" b="-19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4806177" y="115888"/>
            <a:ext cx="415843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基于高斯分布的贝叶斯决策器</a:t>
            </a:r>
          </a:p>
        </p:txBody>
      </p:sp>
    </p:spTree>
    <p:extLst>
      <p:ext uri="{BB962C8B-B14F-4D97-AF65-F5344CB8AC3E}">
        <p14:creationId xmlns:p14="http://schemas.microsoft.com/office/powerpoint/2010/main" val="1968660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E7D14E3-117B-44B9-A12B-54F8E0C97D5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45C930D-3571-47CA-A9F4-81B10B095EF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494527" y="900113"/>
                <a:ext cx="7099299" cy="51855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14:m>
                  <m:oMathPara xmlns:m="http://schemas.openxmlformats.org/officeDocument/2006/math">
                    <m:oMathParaPr>
                      <m:jc m:val="left"/>
                    </m:oMathParaPr>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Sub>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error</m:t>
                          </m:r>
                        </m:e>
                      </m:d>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m:t>
                      </m:r>
                      <m:nary>
                        <m:nary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400" i="1">
                                  <a:latin typeface="Cambria Math" panose="02040503050406030204" pitchFamily="18" charset="0"/>
                                  <a:ea typeface="宋体" panose="02010600030101010101" pitchFamily="2" charset="-122"/>
                                  <a:cs typeface="Times New Roman" panose="02020603050405020304" pitchFamily="18" charset="0"/>
                                </a:rPr>
                                <m:t>𝑟</m:t>
                              </m:r>
                            </m:e>
                            <m:sub>
                              <m:r>
                                <m:rPr>
                                  <m:brk m:alnAt="23"/>
                                </m:rPr>
                                <a:rPr lang="en-US" altLang="zh-CN" sz="2400" i="1">
                                  <a:latin typeface="Cambria Math" panose="02040503050406030204" pitchFamily="18" charset="0"/>
                                  <a:ea typeface="宋体" panose="02010600030101010101" pitchFamily="2" charset="-122"/>
                                  <a:cs typeface="Times New Roman" panose="02020603050405020304" pitchFamily="18" charset="0"/>
                                </a:rPr>
                                <m:t>𝐵</m:t>
                              </m:r>
                            </m:sub>
                          </m:sSub>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up>
                        <m:e>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𝑟</m:t>
                              </m:r>
                            </m:e>
                            <m:e>
                              <m:r>
                                <a:rPr lang="en-US" altLang="zh-CN" sz="24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e>
                          </m:d>
                          <m:r>
                            <a:rPr lang="en-US" altLang="zh-CN" sz="2400" i="1">
                              <a:latin typeface="Cambria Math" panose="02040503050406030204" pitchFamily="18" charset="0"/>
                              <a:ea typeface="宋体" panose="02010600030101010101" pitchFamily="2" charset="-122"/>
                              <a:cs typeface="Times New Roman" panose="02020603050405020304" pitchFamily="18" charset="0"/>
                            </a:rPr>
                            <m:t>𝑑𝑟</m:t>
                          </m:r>
                        </m:e>
                      </m:nary>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          </m:t>
                      </m:r>
                    </m:oMath>
                  </m:oMathPara>
                </a14:m>
                <a:endParaRPr lang="en-US" altLang="zh-CN" sz="2400" b="0" i="1"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FontTx/>
                  <a:buNone/>
                </a:pPr>
                <a:r>
                  <a:rPr lang="en-US" altLang="zh-CN" sz="2400" b="0" dirty="0">
                    <a:ea typeface="宋体" panose="02010600030101010101" pitchFamily="2" charset="-122"/>
                    <a:cs typeface="Times New Roman" panose="02020603050405020304" pitchFamily="18" charset="0"/>
                  </a:rPr>
                  <a:t>               </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nary>
                      <m:nary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𝑟</m:t>
                            </m:r>
                          </m:e>
                          <m:sub>
                            <m:r>
                              <m:rPr>
                                <m:brk m:alnAt="23"/>
                              </m:r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𝐵</m:t>
                            </m:r>
                          </m:sub>
                        </m:sSub>
                      </m:sub>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up>
                      <m:e>
                        <m:f>
                          <m:f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num>
                          <m:den>
                            <m:sSup>
                              <m:s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𝜋</m:t>
                                    </m:r>
                                  </m:e>
                                </m:d>
                              </m:e>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1/2</m:t>
                                </m:r>
                              </m:sup>
                            </m:s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𝜎</m:t>
                            </m:r>
                          </m:den>
                        </m:f>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exp</m:t>
                        </m:r>
                      </m:e>
                    </m:nary>
                    <m:d>
                      <m:dPr>
                        <m:begChr m:val="{"/>
                        <m:endChr m:val="}"/>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den>
                        </m:f>
                        <m:sSup>
                          <m:s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f>
                                  <m:f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𝑟</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𝑚</m:t>
                                    </m:r>
                                  </m:num>
                                  <m:den>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𝜎</m:t>
                                    </m:r>
                                  </m:den>
                                </m:f>
                              </m:e>
                            </m:d>
                          </m:e>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p>
                        </m:sSup>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𝑑𝑟</m:t>
                    </m:r>
                  </m:oMath>
                </a14:m>
                <a:endParaRPr lang="en-US" altLang="zh-CN" sz="2400" b="0" i="1"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FontTx/>
                  <a:buNone/>
                </a:pPr>
                <a:r>
                  <a:rPr lang="en-US" altLang="zh-CN" sz="2400" b="0" dirty="0">
                    <a:ea typeface="宋体" panose="02010600030101010101" pitchFamily="2" charset="-122"/>
                    <a:cs typeface="Times New Roman" panose="02020603050405020304" pitchFamily="18" charset="0"/>
                  </a:rPr>
                  <a:t>               </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nary>
                      <m:nary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400" i="1">
                                <a:latin typeface="Cambria Math" panose="02040503050406030204" pitchFamily="18" charset="0"/>
                                <a:ea typeface="宋体" panose="02010600030101010101" pitchFamily="2" charset="-122"/>
                                <a:cs typeface="Times New Roman" panose="02020603050405020304" pitchFamily="18" charset="0"/>
                              </a:rPr>
                              <m:t>𝑟</m:t>
                            </m:r>
                          </m:e>
                          <m:sub>
                            <m:r>
                              <m:rPr>
                                <m:brk m:alnAt="23"/>
                              </m:rPr>
                              <a:rPr lang="en-US" altLang="zh-CN" sz="2400" i="1">
                                <a:latin typeface="Cambria Math" panose="02040503050406030204" pitchFamily="18" charset="0"/>
                                <a:ea typeface="宋体" panose="02010600030101010101" pitchFamily="2" charset="-122"/>
                                <a:cs typeface="Times New Roman" panose="02020603050405020304" pitchFamily="18" charset="0"/>
                              </a:rPr>
                              <m:t>𝐵</m:t>
                            </m:r>
                          </m:sub>
                        </m:sSub>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up>
                      <m:e>
                        <m:sSup>
                          <m:s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0" smtClean="0">
                                    <a:latin typeface="Cambria Math" panose="02040503050406030204" pitchFamily="18" charset="0"/>
                                    <a:ea typeface="Cambria Math" panose="02040503050406030204" pitchFamily="18" charset="0"/>
                                    <a:cs typeface="Times New Roman" panose="02020603050405020304" pitchFamily="18" charset="0"/>
                                  </a:rPr>
                                  <m:t>2</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𝜋</m:t>
                                </m:r>
                              </m:e>
                            </m:d>
                          </m:e>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2</m:t>
                                </m:r>
                              </m:den>
                            </m:f>
                          </m:sup>
                        </m:sSup>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exp</m:t>
                        </m:r>
                      </m:e>
                    </m:nary>
                    <m:d>
                      <m:dPr>
                        <m:begChr m:val="{"/>
                        <m:endChr m:val="}"/>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den>
                        </m:f>
                        <m:sSup>
                          <m:sSup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f>
                                  <m:f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i="1">
                                        <a:latin typeface="Cambria Math" panose="02040503050406030204" pitchFamily="18" charset="0"/>
                                        <a:ea typeface="宋体" panose="02010600030101010101" pitchFamily="2" charset="-122"/>
                                        <a:cs typeface="Times New Roman" panose="02020603050405020304" pitchFamily="18" charset="0"/>
                                      </a:rPr>
                                      <m:t>𝑟</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𝑚</m:t>
                                    </m:r>
                                  </m:num>
                                  <m:den>
                                    <m:r>
                                      <a:rPr lang="en-US" altLang="zh-CN" sz="2400" i="1">
                                        <a:latin typeface="Cambria Math" panose="02040503050406030204" pitchFamily="18" charset="0"/>
                                        <a:ea typeface="宋体" panose="02010600030101010101" pitchFamily="2" charset="-122"/>
                                        <a:cs typeface="Times New Roman" panose="02020603050405020304" pitchFamily="18" charset="0"/>
                                      </a:rPr>
                                      <m:t>𝜎</m:t>
                                    </m:r>
                                  </m:den>
                                </m:f>
                              </m:e>
                            </m:d>
                          </m:e>
                          <m:sup>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sup>
                        </m:sSup>
                      </m:e>
                    </m:d>
                    <m:r>
                      <a:rPr lang="en-US" altLang="zh-CN" sz="2400" i="1">
                        <a:latin typeface="Cambria Math" panose="02040503050406030204" pitchFamily="18" charset="0"/>
                        <a:ea typeface="宋体" panose="02010600030101010101" pitchFamily="2" charset="-122"/>
                        <a:cs typeface="Times New Roman" panose="02020603050405020304" pitchFamily="18" charset="0"/>
                      </a:rPr>
                      <m:t>𝑑</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f>
                          <m:f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𝑟</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𝑚</m:t>
                            </m:r>
                          </m:num>
                          <m:den>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𝜎</m:t>
                            </m:r>
                          </m:den>
                        </m:f>
                      </m:e>
                    </m:d>
                  </m:oMath>
                </a14:m>
                <a:endParaRPr lang="en-US" altLang="zh-CN" sz="2400" b="0" i="1"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FontTx/>
                  <a:buNone/>
                </a:pPr>
                <a:r>
                  <a:rPr lang="en-US" altLang="zh-CN" sz="2400" b="0" dirty="0">
                    <a:ea typeface="宋体" panose="02010600030101010101" pitchFamily="2" charset="-122"/>
                    <a:cs typeface="Times New Roman" panose="02020603050405020304" pitchFamily="18" charset="0"/>
                  </a:rPr>
                  <a:t>               </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nary>
                      <m:nary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naryPr>
                      <m:sub>
                        <m:f>
                          <m:f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400" i="1">
                                    <a:latin typeface="Cambria Math" panose="02040503050406030204" pitchFamily="18" charset="0"/>
                                    <a:ea typeface="宋体" panose="02010600030101010101" pitchFamily="2" charset="-122"/>
                                    <a:cs typeface="Times New Roman" panose="02020603050405020304" pitchFamily="18" charset="0"/>
                                  </a:rPr>
                                  <m:t>𝑟</m:t>
                                </m:r>
                              </m:e>
                              <m:sub>
                                <m:r>
                                  <m:rPr>
                                    <m:brk m:alnAt="23"/>
                                  </m:rPr>
                                  <a:rPr lang="en-US" altLang="zh-CN" sz="2400" i="1">
                                    <a:latin typeface="Cambria Math" panose="02040503050406030204" pitchFamily="18" charset="0"/>
                                    <a:ea typeface="宋体" panose="02010600030101010101" pitchFamily="2" charset="-122"/>
                                    <a:cs typeface="Times New Roman" panose="02020603050405020304" pitchFamily="18" charset="0"/>
                                  </a:rPr>
                                  <m:t>𝐵</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𝑚</m:t>
                            </m:r>
                          </m:num>
                          <m:den>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𝜎</m:t>
                            </m:r>
                          </m:den>
                        </m:f>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up>
                      <m:e>
                        <m:sSup>
                          <m:s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a:latin typeface="Cambria Math" panose="02040503050406030204" pitchFamily="18" charset="0"/>
                                    <a:ea typeface="Cambria Math" panose="02040503050406030204" pitchFamily="18" charset="0"/>
                                    <a:cs typeface="Times New Roman" panose="02020603050405020304" pitchFamily="18" charset="0"/>
                                  </a:rPr>
                                  <m:t>2</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𝜋</m:t>
                                </m:r>
                              </m:e>
                            </m:d>
                          </m:e>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2400" i="1">
                                    <a:latin typeface="Cambria Math" panose="02040503050406030204" pitchFamily="18" charset="0"/>
                                    <a:ea typeface="Cambria Math" panose="02040503050406030204" pitchFamily="18" charset="0"/>
                                    <a:cs typeface="Times New Roman" panose="02020603050405020304" pitchFamily="18" charset="0"/>
                                  </a:rPr>
                                  <m:t>2</m:t>
                                </m:r>
                              </m:den>
                            </m:f>
                          </m:sup>
                        </m:sSup>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exp</m:t>
                        </m:r>
                      </m:e>
                    </m:nary>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den>
                    </m:f>
                    <m:sSup>
                      <m:sSup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𝜑</m:t>
                        </m:r>
                      </m:e>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𝑑</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𝜑</m:t>
                    </m:r>
                  </m:oMath>
                </a14:m>
                <a:endParaRPr lang="en-US" altLang="zh-CN" sz="2400" b="0" dirty="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left"/>
                    </m:oMathParaPr>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b>
                      </m:sSub>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error</m:t>
                          </m:r>
                        </m:e>
                      </m:d>
                      <m:r>
                        <a:rPr lang="en-US" altLang="zh-CN" sz="2400">
                          <a:latin typeface="Cambria Math" panose="02040503050406030204" pitchFamily="18" charset="0"/>
                          <a:ea typeface="宋体" panose="02010600030101010101" pitchFamily="2" charset="-122"/>
                          <a:cs typeface="Times New Roman" panose="02020603050405020304" pitchFamily="18" charset="0"/>
                        </a:rPr>
                        <m:t>=</m:t>
                      </m:r>
                      <m:nary>
                        <m:nary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400" i="1">
                                  <a:latin typeface="Cambria Math" panose="02040503050406030204" pitchFamily="18" charset="0"/>
                                  <a:ea typeface="宋体" panose="02010600030101010101" pitchFamily="2" charset="-122"/>
                                  <a:cs typeface="Times New Roman" panose="02020603050405020304" pitchFamily="18" charset="0"/>
                                </a:rPr>
                                <m:t>𝑟</m:t>
                              </m:r>
                            </m:e>
                            <m:sub>
                              <m:r>
                                <m:rPr>
                                  <m:brk m:alnAt="23"/>
                                </m:rPr>
                                <a:rPr lang="en-US" altLang="zh-CN" sz="2400" i="1">
                                  <a:latin typeface="Cambria Math" panose="02040503050406030204" pitchFamily="18" charset="0"/>
                                  <a:ea typeface="宋体" panose="02010600030101010101" pitchFamily="2" charset="-122"/>
                                  <a:cs typeface="Times New Roman" panose="02020603050405020304" pitchFamily="18" charset="0"/>
                                </a:rPr>
                                <m:t>𝐵</m:t>
                              </m:r>
                            </m:sub>
                          </m:sSub>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up>
                        <m:e>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𝑟</m:t>
                              </m:r>
                            </m:e>
                            <m:e>
                              <m:r>
                                <a:rPr lang="en-US" altLang="zh-CN" sz="24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e>
                          </m:d>
                          <m:r>
                            <a:rPr lang="en-US" altLang="zh-CN" sz="2400" i="1">
                              <a:latin typeface="Cambria Math" panose="02040503050406030204" pitchFamily="18" charset="0"/>
                              <a:ea typeface="宋体" panose="02010600030101010101" pitchFamily="2" charset="-122"/>
                              <a:cs typeface="Times New Roman" panose="02020603050405020304" pitchFamily="18" charset="0"/>
                            </a:rPr>
                            <m:t>𝑑𝑟</m:t>
                          </m:r>
                        </m:e>
                      </m:nary>
                      <m:r>
                        <a:rPr lang="en-US" altLang="zh-CN" sz="2400" i="1">
                          <a:latin typeface="Cambria Math" panose="02040503050406030204" pitchFamily="18" charset="0"/>
                          <a:ea typeface="宋体" panose="02010600030101010101" pitchFamily="2" charset="-122"/>
                          <a:cs typeface="Times New Roman" panose="02020603050405020304" pitchFamily="18" charset="0"/>
                        </a:rPr>
                        <m:t>          </m:t>
                      </m:r>
                    </m:oMath>
                  </m:oMathPara>
                </a14:m>
                <a:endParaRPr lang="en-US" altLang="zh-CN" sz="2400" i="1"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FontTx/>
                  <a:buNone/>
                </a:pPr>
                <a:r>
                  <a:rPr lang="en-US" altLang="zh-CN" sz="2400" dirty="0">
                    <a:ea typeface="宋体" panose="02010600030101010101" pitchFamily="2" charset="-122"/>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nary>
                      <m:nary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naryPr>
                      <m:sub>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400" i="1">
                                <a:latin typeface="Cambria Math" panose="02040503050406030204" pitchFamily="18" charset="0"/>
                                <a:ea typeface="宋体" panose="02010600030101010101" pitchFamily="2" charset="-122"/>
                                <a:cs typeface="Times New Roman" panose="02020603050405020304" pitchFamily="18" charset="0"/>
                              </a:rPr>
                              <m:t>𝑟</m:t>
                            </m:r>
                          </m:e>
                          <m:sub>
                            <m:r>
                              <m:rPr>
                                <m:brk m:alnAt="23"/>
                              </m:rPr>
                              <a:rPr lang="en-US" altLang="zh-CN" sz="2400" i="1">
                                <a:latin typeface="Cambria Math" panose="02040503050406030204" pitchFamily="18" charset="0"/>
                                <a:ea typeface="宋体" panose="02010600030101010101" pitchFamily="2" charset="-122"/>
                                <a:cs typeface="Times New Roman" panose="02020603050405020304" pitchFamily="18" charset="0"/>
                              </a:rPr>
                              <m:t>𝐵</m:t>
                            </m:r>
                          </m:sub>
                        </m:sSub>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up>
                      <m:e>
                        <m:sSup>
                          <m:s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a:latin typeface="Cambria Math" panose="02040503050406030204" pitchFamily="18" charset="0"/>
                                    <a:ea typeface="Cambria Math" panose="02040503050406030204" pitchFamily="18" charset="0"/>
                                    <a:cs typeface="Times New Roman" panose="02020603050405020304" pitchFamily="18" charset="0"/>
                                  </a:rPr>
                                  <m:t>2</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𝜋</m:t>
                                </m:r>
                              </m:e>
                            </m:d>
                          </m:e>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2400" i="1">
                                    <a:latin typeface="Cambria Math" panose="02040503050406030204" pitchFamily="18" charset="0"/>
                                    <a:ea typeface="Cambria Math" panose="02040503050406030204" pitchFamily="18" charset="0"/>
                                    <a:cs typeface="Times New Roman" panose="02020603050405020304" pitchFamily="18" charset="0"/>
                                  </a:rPr>
                                  <m:t>2</m:t>
                                </m:r>
                              </m:den>
                            </m:f>
                          </m:sup>
                        </m:sSup>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exp</m:t>
                        </m:r>
                      </m:e>
                    </m:nary>
                    <m:d>
                      <m:dPr>
                        <m:begChr m:val="{"/>
                        <m:endChr m:val="}"/>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den>
                        </m:f>
                        <m:sSup>
                          <m:sSup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f>
                                  <m:f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i="1">
                                        <a:latin typeface="Cambria Math" panose="02040503050406030204" pitchFamily="18" charset="0"/>
                                        <a:ea typeface="宋体" panose="02010600030101010101" pitchFamily="2" charset="-122"/>
                                        <a:cs typeface="Times New Roman" panose="02020603050405020304" pitchFamily="18" charset="0"/>
                                      </a:rPr>
                                      <m:t>𝑟</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𝑚</m:t>
                                    </m:r>
                                  </m:num>
                                  <m:den>
                                    <m:r>
                                      <a:rPr lang="en-US" altLang="zh-CN" sz="2400" i="1">
                                        <a:latin typeface="Cambria Math" panose="02040503050406030204" pitchFamily="18" charset="0"/>
                                        <a:ea typeface="宋体" panose="02010600030101010101" pitchFamily="2" charset="-122"/>
                                        <a:cs typeface="Times New Roman" panose="02020603050405020304" pitchFamily="18" charset="0"/>
                                      </a:rPr>
                                      <m:t>𝜎</m:t>
                                    </m:r>
                                  </m:den>
                                </m:f>
                              </m:e>
                            </m:d>
                          </m:e>
                          <m:sup>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sup>
                        </m:sSup>
                      </m:e>
                    </m:d>
                    <m:r>
                      <a:rPr lang="en-US" altLang="zh-CN" sz="2400" i="1">
                        <a:latin typeface="Cambria Math" panose="02040503050406030204" pitchFamily="18" charset="0"/>
                        <a:ea typeface="宋体" panose="02010600030101010101" pitchFamily="2" charset="-122"/>
                        <a:cs typeface="Times New Roman" panose="02020603050405020304" pitchFamily="18" charset="0"/>
                      </a:rPr>
                      <m:t>𝑑</m:t>
                    </m:r>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f>
                          <m:f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i="1">
                                <a:latin typeface="Cambria Math" panose="02040503050406030204" pitchFamily="18" charset="0"/>
                                <a:ea typeface="宋体" panose="02010600030101010101" pitchFamily="2" charset="-122"/>
                                <a:cs typeface="Times New Roman" panose="02020603050405020304" pitchFamily="18" charset="0"/>
                              </a:rPr>
                              <m:t>𝑟</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𝑚</m:t>
                            </m:r>
                          </m:num>
                          <m:den>
                            <m:r>
                              <a:rPr lang="en-US" altLang="zh-CN" sz="2400" i="1">
                                <a:latin typeface="Cambria Math" panose="02040503050406030204" pitchFamily="18" charset="0"/>
                                <a:ea typeface="宋体" panose="02010600030101010101" pitchFamily="2" charset="-122"/>
                                <a:cs typeface="Times New Roman" panose="02020603050405020304" pitchFamily="18" charset="0"/>
                              </a:rPr>
                              <m:t>𝜎</m:t>
                            </m:r>
                          </m:den>
                        </m:f>
                      </m:e>
                    </m:d>
                  </m:oMath>
                </a14:m>
                <a:endParaRPr lang="en-US" altLang="zh-CN" sz="2400" i="1"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FontTx/>
                  <a:buNone/>
                </a:pPr>
                <a:r>
                  <a:rPr lang="en-US" altLang="zh-CN" sz="2400" dirty="0">
                    <a:ea typeface="宋体" panose="02010600030101010101" pitchFamily="2" charset="-122"/>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nary>
                      <m:nary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naryPr>
                      <m:sub>
                        <m:f>
                          <m:f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brk m:alnAt="23"/>
                                  </m:rPr>
                                  <a:rPr lang="en-US" altLang="zh-CN" sz="2400" i="1">
                                    <a:latin typeface="Cambria Math" panose="02040503050406030204" pitchFamily="18" charset="0"/>
                                    <a:ea typeface="宋体" panose="02010600030101010101" pitchFamily="2" charset="-122"/>
                                    <a:cs typeface="Times New Roman" panose="02020603050405020304" pitchFamily="18" charset="0"/>
                                  </a:rPr>
                                  <m:t>𝑟</m:t>
                                </m:r>
                              </m:e>
                              <m:sub>
                                <m:r>
                                  <m:rPr>
                                    <m:brk m:alnAt="23"/>
                                  </m:rPr>
                                  <a:rPr lang="en-US" altLang="zh-CN" sz="2400" i="1">
                                    <a:latin typeface="Cambria Math" panose="02040503050406030204" pitchFamily="18" charset="0"/>
                                    <a:ea typeface="宋体" panose="02010600030101010101" pitchFamily="2" charset="-122"/>
                                    <a:cs typeface="Times New Roman" panose="02020603050405020304" pitchFamily="18" charset="0"/>
                                  </a:rPr>
                                  <m:t>𝐵</m:t>
                                </m:r>
                              </m:sub>
                            </m:sSub>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𝑚</m:t>
                            </m:r>
                          </m:num>
                          <m:den>
                            <m:r>
                              <a:rPr lang="en-US" altLang="zh-CN" sz="2400" i="1">
                                <a:latin typeface="Cambria Math" panose="02040503050406030204" pitchFamily="18" charset="0"/>
                                <a:ea typeface="宋体" panose="02010600030101010101" pitchFamily="2" charset="-122"/>
                                <a:cs typeface="Times New Roman" panose="02020603050405020304" pitchFamily="18" charset="0"/>
                              </a:rPr>
                              <m:t>𝜎</m:t>
                            </m:r>
                          </m:den>
                        </m:f>
                      </m:sub>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up>
                      <m:e>
                        <m:sSup>
                          <m:s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a:latin typeface="Cambria Math" panose="02040503050406030204" pitchFamily="18" charset="0"/>
                                    <a:ea typeface="Cambria Math" panose="02040503050406030204" pitchFamily="18" charset="0"/>
                                    <a:cs typeface="Times New Roman" panose="02020603050405020304" pitchFamily="18" charset="0"/>
                                  </a:rPr>
                                  <m:t>2</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𝜋</m:t>
                                </m:r>
                              </m:e>
                            </m:d>
                          </m:e>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400" i="1">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2400" i="1">
                                    <a:latin typeface="Cambria Math" panose="02040503050406030204" pitchFamily="18" charset="0"/>
                                    <a:ea typeface="Cambria Math" panose="02040503050406030204" pitchFamily="18" charset="0"/>
                                    <a:cs typeface="Times New Roman" panose="02020603050405020304" pitchFamily="18" charset="0"/>
                                  </a:rPr>
                                  <m:t>2</m:t>
                                </m:r>
                              </m:den>
                            </m:f>
                          </m:sup>
                        </m:sSup>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exp</m:t>
                        </m:r>
                      </m:e>
                    </m:nary>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den>
                    </m:f>
                    <m:sSup>
                      <m:sSup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𝜑</m:t>
                        </m:r>
                      </m:e>
                      <m:sup>
                        <m:r>
                          <a:rPr lang="en-US" altLang="zh-CN" sz="2400" i="1">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𝑑</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𝜑</m:t>
                    </m:r>
                  </m:oMath>
                </a14:m>
                <a:endParaRPr lang="en-US" altLang="zh-CN" sz="2400"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494527" y="900113"/>
                <a:ext cx="7099299" cy="5185587"/>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4806177" y="115888"/>
            <a:ext cx="4158436"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基于高斯分布的贝叶斯决策器</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3804BD4-014B-49AE-8C5E-726EBE79C196}"/>
                  </a:ext>
                </a:extLst>
              </p:cNvPr>
              <p:cNvSpPr txBox="1"/>
              <p:nvPr/>
            </p:nvSpPr>
            <p:spPr>
              <a:xfrm>
                <a:off x="7239000" y="5224784"/>
                <a:ext cx="2362200" cy="101726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ln</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=2)</m:t>
                          </m:r>
                        </m:den>
                      </m:f>
                    </m:oMath>
                  </m:oMathPara>
                </a14:m>
                <a:endParaRPr lang="en-US" altLang="zh-CN" i="1" dirty="0"/>
              </a:p>
              <a:p>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𝜎</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r>
                            <a:rPr lang="en-US" altLang="zh-CN" b="0" i="1" smtClean="0">
                              <a:latin typeface="Cambria Math" panose="02040503050406030204" pitchFamily="18" charset="0"/>
                            </a:rPr>
                            <m:t>𝑚</m:t>
                          </m:r>
                        </m:e>
                      </m:rad>
                    </m:oMath>
                  </m:oMathPara>
                </a14:m>
                <a:endParaRPr lang="zh-CN" altLang="en-US" i="1" dirty="0"/>
              </a:p>
            </p:txBody>
          </p:sp>
        </mc:Choice>
        <mc:Fallback xmlns="">
          <p:sp>
            <p:nvSpPr>
              <p:cNvPr id="2" name="文本框 1">
                <a:extLst>
                  <a:ext uri="{FF2B5EF4-FFF2-40B4-BE49-F238E27FC236}">
                    <a16:creationId xmlns:a16="http://schemas.microsoft.com/office/drawing/2014/main" id="{23804BD4-014B-49AE-8C5E-726EBE79C196}"/>
                  </a:ext>
                </a:extLst>
              </p:cNvPr>
              <p:cNvSpPr txBox="1">
                <a:spLocks noRot="1" noChangeAspect="1" noMove="1" noResize="1" noEditPoints="1" noAdjustHandles="1" noChangeArrowheads="1" noChangeShapeType="1" noTextEdit="1"/>
              </p:cNvSpPr>
              <p:nvPr/>
            </p:nvSpPr>
            <p:spPr>
              <a:xfrm>
                <a:off x="7239000" y="5224784"/>
                <a:ext cx="2362200" cy="1017266"/>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9068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latin typeface="Arial"/>
                <a:ea typeface="微软雅黑"/>
              </a:rPr>
              <a:t>贝叶斯公式</a:t>
            </a:r>
            <a:endParaRPr kumimoji="0" lang="en-US" altLang="zh-CN" sz="2800" b="0" i="0" u="none" strike="noStrike" kern="1200" cap="none" spc="0" normalizeH="0" baseline="0" noProof="0" dirty="0">
              <a:ln>
                <a:noFill/>
              </a:ln>
              <a:effectLst/>
              <a:uLnTx/>
              <a:uFillTx/>
              <a:latin typeface="Arial"/>
              <a:ea typeface="微软雅黑"/>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000000"/>
                </a:solidFill>
                <a:latin typeface="Arial"/>
                <a:ea typeface="微软雅黑"/>
              </a:rPr>
              <a:t>贝叶斯决策</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000000"/>
                </a:solidFill>
                <a:latin typeface="Arial"/>
                <a:ea typeface="微软雅黑"/>
              </a:rPr>
              <a:t>分类器的相关概念</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000000"/>
                </a:solidFill>
                <a:latin typeface="Arial"/>
                <a:ea typeface="微软雅黑"/>
              </a:rPr>
              <a:t>基于高斯分布的贝叶斯分类器</a:t>
            </a:r>
            <a:endParaRPr lang="en-US" altLang="zh-CN" sz="2800" dirty="0">
              <a:solidFill>
                <a:srgbClr val="000000"/>
              </a:solidFill>
              <a:latin typeface="Arial"/>
              <a:ea typeface="微软雅黑"/>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71A3F5"/>
                </a:solidFill>
                <a:effectLst/>
                <a:uLnTx/>
                <a:uFillTx/>
                <a:latin typeface="Arial"/>
                <a:ea typeface="微软雅黑"/>
                <a:cs typeface="+mn-cs"/>
              </a:rPr>
              <a:t>朴素贝叶斯分类器</a:t>
            </a:r>
            <a:endParaRPr kumimoji="0" lang="en-US" altLang="zh-CN" sz="2800" b="0" i="0" u="none" strike="noStrike" kern="1200" cap="none" spc="0" normalizeH="0" baseline="0" noProof="0" dirty="0">
              <a:ln>
                <a:noFill/>
              </a:ln>
              <a:solidFill>
                <a:srgbClr val="71A3F5"/>
              </a:solidFill>
              <a:effectLst/>
              <a:uLnTx/>
              <a:uFillTx/>
              <a:latin typeface="Arial"/>
              <a:ea typeface="微软雅黑"/>
              <a:cs typeface="+mn-cs"/>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000000"/>
                </a:solidFill>
                <a:latin typeface="Arial"/>
                <a:ea typeface="微软雅黑"/>
              </a:rPr>
              <a:t>参数估计</a:t>
            </a:r>
            <a:endParaRPr kumimoji="0" lang="zh-CN" altLang="en-US" sz="2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29" name="矩形 10">
            <a:extLst>
              <a:ext uri="{FF2B5EF4-FFF2-40B4-BE49-F238E27FC236}">
                <a16:creationId xmlns:a16="http://schemas.microsoft.com/office/drawing/2014/main" id="{5E3291BC-0BA8-4AF6-AF4A-CCE26F35ED34}"/>
              </a:ext>
            </a:extLst>
          </p:cNvPr>
          <p:cNvSpPr>
            <a:spLocks noChangeArrowheads="1"/>
          </p:cNvSpPr>
          <p:nvPr/>
        </p:nvSpPr>
        <p:spPr bwMode="auto">
          <a:xfrm>
            <a:off x="2903113" y="183000"/>
            <a:ext cx="3353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第二讲 贝叶斯学习基础</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8495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7CB8C71-8CA9-4110-91E8-631C89D4E0D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63ACD74F-5BF6-4390-8CC6-4C9B1B2ACC2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朴素贝叶斯分类器</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460715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None/>
                </a:pPr>
                <a:r>
                  <a:rPr lang="zh-CN" altLang="en-US" sz="2400" dirty="0">
                    <a:latin typeface="Cambria Math" panose="02040503050406030204" pitchFamily="18" charset="0"/>
                    <a:ea typeface="宋体" panose="02010600030101010101" pitchFamily="2" charset="-122"/>
                    <a:cs typeface="Times New Roman" panose="02020603050405020304" pitchFamily="18" charset="0"/>
                  </a:rPr>
                  <a:t>朴素贝叶斯（</a:t>
                </a:r>
                <a:r>
                  <a:rPr lang="en-US" altLang="zh-CN" sz="2400" dirty="0">
                    <a:latin typeface="Cambria Math" panose="02040503050406030204" pitchFamily="18" charset="0"/>
                    <a:ea typeface="宋体" panose="02010600030101010101" pitchFamily="2" charset="-122"/>
                    <a:cs typeface="Times New Roman" panose="02020603050405020304" pitchFamily="18" charset="0"/>
                  </a:rPr>
                  <a:t>naïve Bayes</a:t>
                </a:r>
                <a:r>
                  <a:rPr lang="zh-CN" altLang="en-US" sz="2400" dirty="0">
                    <a:latin typeface="Cambria Math" panose="02040503050406030204" pitchFamily="18" charset="0"/>
                    <a:ea typeface="宋体" panose="02010600030101010101" pitchFamily="2" charset="-122"/>
                    <a:cs typeface="Times New Roman" panose="02020603050405020304" pitchFamily="18" charset="0"/>
                  </a:rPr>
                  <a:t>）分类器对条件概率分布提出了</a:t>
                </a:r>
                <a:r>
                  <a:rPr lang="zh-CN" altLang="en-US" sz="2400" b="1" dirty="0">
                    <a:latin typeface="微软雅黑" panose="020B0503020204020204" pitchFamily="34" charset="-122"/>
                    <a:cs typeface="Times New Roman" panose="02020603050405020304" pitchFamily="18" charset="0"/>
                  </a:rPr>
                  <a:t>特征条件独立</a:t>
                </a:r>
                <a:r>
                  <a:rPr lang="zh-CN" altLang="en-US" sz="2400" b="1" dirty="0">
                    <a:latin typeface="Cambria Math" panose="02040503050406030204" pitchFamily="18" charset="0"/>
                    <a:ea typeface="宋体" panose="02010600030101010101" pitchFamily="2" charset="-122"/>
                    <a:cs typeface="Times New Roman" panose="02020603050405020304" pitchFamily="18" charset="0"/>
                  </a:rPr>
                  <a:t>的</a:t>
                </a:r>
                <a:r>
                  <a:rPr lang="zh-CN" altLang="en-US" sz="2400" dirty="0">
                    <a:latin typeface="Cambria Math" panose="02040503050406030204" pitchFamily="18" charset="0"/>
                    <a:ea typeface="宋体" panose="02010600030101010101" pitchFamily="2" charset="-122"/>
                    <a:cs typeface="Times New Roman" panose="02020603050405020304" pitchFamily="18" charset="0"/>
                  </a:rPr>
                  <a:t>假设。</a:t>
                </a: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r>
                  <a:rPr lang="zh-CN" altLang="en-US" sz="2400" b="1" dirty="0">
                    <a:latin typeface="Cambria Math" panose="02040503050406030204" pitchFamily="18" charset="0"/>
                    <a:ea typeface="宋体" panose="02010600030101010101" pitchFamily="2" charset="-122"/>
                    <a:cs typeface="Times New Roman" panose="02020603050405020304" pitchFamily="18" charset="0"/>
                  </a:rPr>
                  <a:t>例</a:t>
                </a:r>
                <a:r>
                  <a:rPr lang="zh-CN" altLang="en-US" sz="2400" dirty="0">
                    <a:latin typeface="Cambria Math" panose="02040503050406030204" pitchFamily="18" charset="0"/>
                    <a:ea typeface="宋体" panose="02010600030101010101" pitchFamily="2" charset="-122"/>
                    <a:cs typeface="Times New Roman" panose="02020603050405020304" pitchFamily="18" charset="0"/>
                  </a:rPr>
                  <a:t>：对于一张大熊猫图像，它的词袋特征可以表示为一个 </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𝐷</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维的向量，朴素贝叶斯假设向量的</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𝐷</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个元素之间相互独立，其联合分布可以写成 个独立的概率分布相乘。</a:t>
                </a: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r>
                  <a:rPr lang="zh-CN" altLang="en-US" sz="2400" dirty="0">
                    <a:latin typeface="Cambria Math" panose="02040503050406030204" pitchFamily="18" charset="0"/>
                    <a:ea typeface="宋体" panose="02010600030101010101" pitchFamily="2" charset="-122"/>
                    <a:cs typeface="Times New Roman" panose="02020603050405020304" pitchFamily="18" charset="0"/>
                  </a:rPr>
                  <a:t>基于此假设，类别</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的后验概率为：</a:t>
                </a: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e>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den>
                      </m:f>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𝑝</m:t>
                      </m:r>
                      <m:d>
                        <m:d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𝑤</m:t>
                          </m:r>
                        </m:e>
                      </m:d>
                      <m:nary>
                        <m:naryPr>
                          <m:chr m:val="∏"/>
                          <m:limLoc m:val="subSup"/>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5"/>
                            </m:r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𝑑</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𝐷</m:t>
                          </m:r>
                        </m:sup>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𝑝</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1" i="0" smtClean="0">
                                  <a:latin typeface="Cambria Math" panose="02040503050406030204" pitchFamily="18" charset="0"/>
                                  <a:ea typeface="Cambria Math" panose="02040503050406030204" pitchFamily="18" charset="0"/>
                                  <a:cs typeface="Times New Roman" panose="02020603050405020304" pitchFamily="18" charset="0"/>
                                </a:rPr>
                                <m:t>𝐱</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𝑑</m:t>
                              </m:r>
                            </m:sub>
                          </m:s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𝑤</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e>
                      </m:nary>
                    </m:oMath>
                  </m:oMathPara>
                </a14:m>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r>
                  <a:rPr lang="zh-CN" altLang="en-US" sz="2400" dirty="0">
                    <a:latin typeface="Cambria Math" panose="020405030504060302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𝐷</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为特征的个数，</a:t>
                </a:r>
                <a14:m>
                  <m:oMath xmlns:m="http://schemas.openxmlformats.org/officeDocument/2006/math">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𝑑</m:t>
                        </m:r>
                      </m:sub>
                    </m:sSub>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为第</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𝑑</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个特征上的值。因此，基于朴素贝叶斯分类器的分类结果为</a:t>
                </a: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
                    </m:oMathParaPr>
                    <m:oMath xmlns:m="http://schemas.openxmlformats.org/officeDocument/2006/math">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argma</m:t>
                      </m:r>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x</m:t>
                          </m:r>
                        </m:e>
                        <m:sub>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w</m:t>
                          </m:r>
                        </m:sub>
                      </m:sSub>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nary>
                        <m:naryPr>
                          <m:chr m:val="∏"/>
                          <m:limLoc m:val="subSup"/>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25"/>
                            </m:r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𝑑</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𝐷</m:t>
                          </m:r>
                        </m:sup>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𝑑</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e>
                      </m:nary>
                    </m:oMath>
                  </m:oMathPara>
                </a14:m>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4607159"/>
              </a:xfrm>
              <a:prstGeom prst="rect">
                <a:avLst/>
              </a:prstGeom>
              <a:blipFill>
                <a:blip r:embed="rId4"/>
                <a:stretch>
                  <a:fillRect l="-1217" t="-1455" r="-49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1" name="标题 1">
            <a:extLst>
              <a:ext uri="{FF2B5EF4-FFF2-40B4-BE49-F238E27FC236}">
                <a16:creationId xmlns:a16="http://schemas.microsoft.com/office/drawing/2014/main" id="{3FEA5F07-1852-499A-B537-87246778E76B}"/>
              </a:ext>
            </a:extLst>
          </p:cNvPr>
          <p:cNvSpPr txBox="1">
            <a:spLocks noChangeArrowheads="1"/>
          </p:cNvSpPr>
          <p:nvPr/>
        </p:nvSpPr>
        <p:spPr bwMode="auto">
          <a:xfrm>
            <a:off x="6324601" y="115888"/>
            <a:ext cx="264001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朴素贝叶斯分类器</a:t>
            </a:r>
          </a:p>
        </p:txBody>
      </p:sp>
    </p:spTree>
    <p:extLst>
      <p:ext uri="{BB962C8B-B14F-4D97-AF65-F5344CB8AC3E}">
        <p14:creationId xmlns:p14="http://schemas.microsoft.com/office/powerpoint/2010/main" val="1787259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latin typeface="Arial"/>
                <a:ea typeface="微软雅黑"/>
              </a:rPr>
              <a:t>贝叶斯公式</a:t>
            </a:r>
            <a:endParaRPr kumimoji="0" lang="en-US" altLang="zh-CN" sz="2800" b="0" i="0" u="none" strike="noStrike" kern="1200" cap="none" spc="0" normalizeH="0" baseline="0" noProof="0" dirty="0">
              <a:ln>
                <a:noFill/>
              </a:ln>
              <a:effectLst/>
              <a:uLnTx/>
              <a:uFillTx/>
              <a:latin typeface="Arial"/>
              <a:ea typeface="微软雅黑"/>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000000"/>
                </a:solidFill>
                <a:latin typeface="Arial"/>
                <a:ea typeface="微软雅黑"/>
              </a:rPr>
              <a:t>贝叶斯决策</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000000"/>
                </a:solidFill>
                <a:latin typeface="Arial"/>
                <a:ea typeface="微软雅黑"/>
              </a:rPr>
              <a:t>分类器的相关概念</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000000"/>
                </a:solidFill>
                <a:latin typeface="Arial"/>
                <a:ea typeface="微软雅黑"/>
              </a:rPr>
              <a:t>基于高斯分布的贝叶斯分类器</a:t>
            </a:r>
            <a:endParaRPr lang="en-US" altLang="zh-CN" sz="2800" dirty="0">
              <a:solidFill>
                <a:srgbClr val="000000"/>
              </a:solidFill>
              <a:latin typeface="Arial"/>
              <a:ea typeface="微软雅黑"/>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000000"/>
                </a:solidFill>
                <a:effectLst/>
                <a:uLnTx/>
                <a:uFillTx/>
                <a:latin typeface="Arial"/>
                <a:ea typeface="微软雅黑"/>
                <a:cs typeface="+mn-cs"/>
              </a:rPr>
              <a:t>朴素贝叶斯分类器</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71A3F5"/>
                </a:solidFill>
                <a:latin typeface="Arial"/>
                <a:ea typeface="微软雅黑"/>
              </a:rPr>
              <a:t>参数估计</a:t>
            </a:r>
            <a:endParaRPr kumimoji="0" lang="zh-CN" altLang="en-US" sz="2800" b="0" i="0" u="none" strike="noStrike" kern="1200" cap="none" spc="0" normalizeH="0" baseline="0" noProof="0" dirty="0">
              <a:ln>
                <a:noFill/>
              </a:ln>
              <a:solidFill>
                <a:srgbClr val="71A3F5"/>
              </a:solidFill>
              <a:effectLst/>
              <a:uLnTx/>
              <a:uFillTx/>
              <a:latin typeface="Arial"/>
              <a:ea typeface="微软雅黑"/>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29" name="矩形 10">
            <a:extLst>
              <a:ext uri="{FF2B5EF4-FFF2-40B4-BE49-F238E27FC236}">
                <a16:creationId xmlns:a16="http://schemas.microsoft.com/office/drawing/2014/main" id="{5E3291BC-0BA8-4AF6-AF4A-CCE26F35ED34}"/>
              </a:ext>
            </a:extLst>
          </p:cNvPr>
          <p:cNvSpPr>
            <a:spLocks noChangeArrowheads="1"/>
          </p:cNvSpPr>
          <p:nvPr/>
        </p:nvSpPr>
        <p:spPr bwMode="auto">
          <a:xfrm>
            <a:off x="2903113" y="183000"/>
            <a:ext cx="3353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第二讲 贝叶斯学习基础</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4414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7CB8C71-8CA9-4110-91E8-631C89D4E0D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63ACD74F-5BF6-4390-8CC6-4C9B1B2ACC2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199" y="981075"/>
            <a:ext cx="8385175" cy="654778"/>
          </a:xfrm>
        </p:spPr>
        <p:txBody>
          <a:bodyPr>
            <a:normAutofit/>
          </a:bodyPr>
          <a:lstStyle/>
          <a:p>
            <a:r>
              <a:rPr lang="zh-CN" altLang="en-US" dirty="0">
                <a:latin typeface="微软雅黑" panose="020B0503020204020204" pitchFamily="34" charset="-122"/>
                <a:ea typeface="微软雅黑" panose="020B0503020204020204" pitchFamily="34" charset="-122"/>
              </a:rPr>
              <a:t>最大似然估计（</a:t>
            </a:r>
            <a:r>
              <a:rPr lang="en-US" altLang="zh-CN" dirty="0">
                <a:latin typeface="微软雅黑" panose="020B0503020204020204" pitchFamily="34" charset="-122"/>
                <a:ea typeface="微软雅黑" panose="020B0503020204020204" pitchFamily="34" charset="-122"/>
              </a:rPr>
              <a:t>maximum likelihood estimation</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45706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None/>
                </a:pPr>
                <a:r>
                  <a:rPr lang="zh-CN" altLang="en-US" sz="2400" dirty="0">
                    <a:latin typeface="Cambria Math" panose="02040503050406030204" pitchFamily="18" charset="0"/>
                    <a:ea typeface="宋体" panose="02010600030101010101" pitchFamily="2" charset="-122"/>
                    <a:cs typeface="Times New Roman" panose="02020603050405020304" pitchFamily="18" charset="0"/>
                  </a:rPr>
                  <a:t>最大似然估计是一种给定观测时估计模型参数的方法，它试图在给定观测的条件下，找到最大化似然函数的参数值。</a:t>
                </a: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r>
                  <a:rPr lang="zh-CN" altLang="en-US" sz="2400" b="1" dirty="0">
                    <a:latin typeface="Cambria Math" panose="02040503050406030204" pitchFamily="18" charset="0"/>
                    <a:ea typeface="宋体" panose="02010600030101010101" pitchFamily="2" charset="-122"/>
                    <a:cs typeface="Times New Roman" panose="02020603050405020304" pitchFamily="18" charset="0"/>
                  </a:rPr>
                  <a:t>例</a:t>
                </a:r>
                <a:r>
                  <a:rPr lang="zh-CN" altLang="en-US" sz="2400" dirty="0">
                    <a:latin typeface="Cambria Math" panose="02040503050406030204" pitchFamily="18" charset="0"/>
                    <a:ea typeface="宋体" panose="02010600030101010101" pitchFamily="2" charset="-122"/>
                    <a:cs typeface="Times New Roman" panose="02020603050405020304" pitchFamily="18" charset="0"/>
                  </a:rPr>
                  <a:t>：假设数据的分布是联合高斯分布的，那么似然函数就是所有观测数据以均值与协方差为参数的联合高斯密度函数，此时</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m:t>
                    </m:r>
                    <m:r>
                      <a:rPr lang="zh-CN" altLang="en-US" sz="2400" b="0" i="1" smtClean="0">
                        <a:latin typeface="Cambria Math" panose="02040503050406030204" pitchFamily="18" charset="0"/>
                        <a:ea typeface="宋体" panose="02010600030101010101" pitchFamily="2" charset="-122"/>
                        <a:cs typeface="Times New Roman" panose="02020603050405020304" pitchFamily="18" charset="0"/>
                      </a:rPr>
                      <m:t>𝒟</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zh-CN" altLang="en-US" sz="2400" i="1">
                        <a:latin typeface="Cambria Math" panose="02040503050406030204" pitchFamily="18" charset="0"/>
                        <a:ea typeface="宋体" panose="02010600030101010101" pitchFamily="2" charset="-122"/>
                        <a:cs typeface="Times New Roman" panose="02020603050405020304" pitchFamily="18" charset="0"/>
                      </a:rPr>
                      <m:t>𝒩</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zh-CN" altLang="en-US" sz="2400" b="0" i="1" smtClean="0">
                        <a:latin typeface="Cambria Math" panose="02040503050406030204" pitchFamily="18" charset="0"/>
                        <a:ea typeface="宋体" panose="02010600030101010101" pitchFamily="2" charset="-122"/>
                        <a:cs typeface="Times New Roman" panose="02020603050405020304" pitchFamily="18" charset="0"/>
                      </a:rPr>
                      <m:t>𝒟</m:t>
                    </m:r>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𝛍</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Σ</m:t>
                    </m:r>
                    <m:r>
                      <a:rPr lang="en-US" altLang="zh-CN" sz="2400"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。最大似然方法找到使得似然函数</a:t>
                </a:r>
                <a14:m>
                  <m:oMath xmlns:m="http://schemas.openxmlformats.org/officeDocument/2006/math">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a:latin typeface="Cambria Math" panose="02040503050406030204" pitchFamily="18" charset="0"/>
                        <a:ea typeface="宋体" panose="02010600030101010101" pitchFamily="2" charset="-122"/>
                        <a:cs typeface="Times New Roman" panose="02020603050405020304" pitchFamily="18" charset="0"/>
                      </a:rPr>
                      <m:t>(</m:t>
                    </m:r>
                    <m:r>
                      <a:rPr lang="zh-CN" altLang="en-US" sz="2400" i="1">
                        <a:latin typeface="Cambria Math" panose="02040503050406030204" pitchFamily="18" charset="0"/>
                        <a:ea typeface="宋体" panose="02010600030101010101" pitchFamily="2" charset="-122"/>
                        <a:cs typeface="Times New Roman" panose="02020603050405020304" pitchFamily="18" charset="0"/>
                      </a:rPr>
                      <m:t>𝒟</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𝜃</m:t>
                    </m:r>
                    <m:r>
                      <a:rPr lang="en-US" altLang="zh-CN" sz="240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最大的模型参数的值</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zh-CN" altLang="en-US" sz="24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𝜃</m:t>
                            </m:r>
                          </m:e>
                        </m:acc>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𝑚𝑙</m:t>
                        </m:r>
                      </m:sub>
                    </m:sSub>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，即</a:t>
                </a: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
                    </m:oMathParaPr>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zh-CN" altLang="en-US" sz="24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𝜃</m:t>
                              </m:r>
                            </m:e>
                          </m:acc>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𝑚𝑙</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argmax</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sub>
                      </m:sSub>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zh-CN" altLang="en-US" sz="2400" b="0" i="1" smtClean="0">
                          <a:latin typeface="Cambria Math" panose="02040503050406030204" pitchFamily="18" charset="0"/>
                          <a:ea typeface="宋体" panose="02010600030101010101" pitchFamily="2" charset="-122"/>
                          <a:cs typeface="Times New Roman" panose="02020603050405020304" pitchFamily="18" charset="0"/>
                        </a:rPr>
                        <m:t>𝒟</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r>
                  <a:rPr lang="zh-CN" altLang="en-US" sz="2400" dirty="0">
                    <a:latin typeface="Cambria Math" panose="02040503050406030204" pitchFamily="18" charset="0"/>
                    <a:ea typeface="宋体" panose="02010600030101010101" pitchFamily="2" charset="-122"/>
                    <a:cs typeface="Times New Roman" panose="02020603050405020304" pitchFamily="18" charset="0"/>
                  </a:rPr>
                  <a:t>为了计算方便，通常使用似然函数的自然对数作为优化目标，称作对数似然（</a:t>
                </a:r>
                <a:r>
                  <a:rPr lang="en-US" altLang="zh-CN" sz="2400" dirty="0">
                    <a:latin typeface="Cambria Math" panose="02040503050406030204" pitchFamily="18" charset="0"/>
                    <a:ea typeface="宋体" panose="02010600030101010101" pitchFamily="2" charset="-122"/>
                    <a:cs typeface="Times New Roman" panose="02020603050405020304" pitchFamily="18" charset="0"/>
                  </a:rPr>
                  <a:t>log-likelihood</a:t>
                </a:r>
                <a:r>
                  <a:rPr lang="zh-CN" altLang="en-US" sz="2400" dirty="0">
                    <a:latin typeface="Cambria Math" panose="02040503050406030204" pitchFamily="18" charset="0"/>
                    <a:ea typeface="宋体" panose="02010600030101010101" pitchFamily="2" charset="-122"/>
                    <a:cs typeface="Times New Roman" panose="02020603050405020304" pitchFamily="18" charset="0"/>
                  </a:rPr>
                  <a:t>），那么</a:t>
                </a: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
                    </m:oMathParaPr>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zh-CN" altLang="en-US" sz="24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𝜃</m:t>
                              </m:r>
                            </m:e>
                          </m:acc>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𝑚𝑙</m:t>
                          </m:r>
                        </m:sub>
                      </m:sSub>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argmax</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𝜃</m:t>
                          </m:r>
                        </m:sub>
                      </m:sSub>
                      <m:func>
                        <m:func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ln</m:t>
                          </m:r>
                        </m:fName>
                        <m:e>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zh-CN" altLang="en-US" sz="2400" i="1">
                              <a:latin typeface="Cambria Math" panose="02040503050406030204" pitchFamily="18" charset="0"/>
                              <a:ea typeface="宋体" panose="02010600030101010101" pitchFamily="2" charset="-122"/>
                              <a:cs typeface="Times New Roman" panose="02020603050405020304" pitchFamily="18" charset="0"/>
                            </a:rPr>
                            <m:t>𝒟</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𝜃</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m:rPr>
                              <m:nor/>
                            </m:rPr>
                            <a:rPr lang="en-US" altLang="zh-CN" sz="2400" dirty="0">
                              <a:latin typeface="Cambria Math" panose="02040503050406030204" pitchFamily="18" charset="0"/>
                              <a:ea typeface="宋体" panose="02010600030101010101" pitchFamily="2" charset="-122"/>
                              <a:cs typeface="Times New Roman" panose="02020603050405020304" pitchFamily="18" charset="0"/>
                            </a:rPr>
                            <m:t> </m:t>
                          </m:r>
                        </m:e>
                      </m:func>
                    </m:oMath>
                  </m:oMathPara>
                </a14:m>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4570675"/>
              </a:xfrm>
              <a:prstGeom prst="rect">
                <a:avLst/>
              </a:prstGeom>
              <a:blipFill>
                <a:blip r:embed="rId4"/>
                <a:stretch>
                  <a:fillRect l="-1217" t="-1067" r="-228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1" name="标题 1">
            <a:extLst>
              <a:ext uri="{FF2B5EF4-FFF2-40B4-BE49-F238E27FC236}">
                <a16:creationId xmlns:a16="http://schemas.microsoft.com/office/drawing/2014/main" id="{3FEA5F07-1852-499A-B537-87246778E76B}"/>
              </a:ext>
            </a:extLst>
          </p:cNvPr>
          <p:cNvSpPr txBox="1">
            <a:spLocks noChangeArrowheads="1"/>
          </p:cNvSpPr>
          <p:nvPr/>
        </p:nvSpPr>
        <p:spPr bwMode="auto">
          <a:xfrm>
            <a:off x="7391399" y="115888"/>
            <a:ext cx="157321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参数估计</a:t>
            </a:r>
          </a:p>
        </p:txBody>
      </p:sp>
    </p:spTree>
    <p:extLst>
      <p:ext uri="{BB962C8B-B14F-4D97-AF65-F5344CB8AC3E}">
        <p14:creationId xmlns:p14="http://schemas.microsoft.com/office/powerpoint/2010/main" val="112021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E7D14E3-117B-44B9-A12B-54F8E0C97D5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45C930D-3571-47CA-A9F4-81B10B095EF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700088" y="952501"/>
                <a:ext cx="8015287" cy="497591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如果数据是独立同分布的且样本个数为</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𝑁</m:t>
                    </m:r>
                  </m:oMath>
                </a14:m>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，那么所有训练数据的对数似然函数表示为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ln</m:t>
                          </m:r>
                        </m:fNa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zh-CN" altLang="en-US" sz="2400" b="0" i="1" smtClean="0">
                                  <a:latin typeface="Cambria Math" panose="02040503050406030204" pitchFamily="18" charset="0"/>
                                  <a:ea typeface="宋体" panose="02010600030101010101" pitchFamily="2" charset="-122"/>
                                  <a:cs typeface="Times New Roman" panose="02020603050405020304" pitchFamily="18" charset="0"/>
                                </a:rPr>
                                <m:t>𝒟</m:t>
                              </m:r>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nary>
                            <m:naryPr>
                              <m:chr m:val="∑"/>
                              <m:limLoc m:val="subSup"/>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25"/>
                                </m:r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𝑁</m:t>
                              </m:r>
                            </m:sup>
                            <m:e>
                              <m:func>
                                <m:func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ln</m:t>
                                  </m:r>
                                </m:fNa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𝐢</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e>
                              </m:func>
                            </m:e>
                          </m:nary>
                        </m:e>
                      </m:func>
                    </m:oMath>
                  </m:oMathPara>
                </a14:m>
                <a:endParaRPr lang="en-US" altLang="zh-CN" sz="2400" dirty="0">
                  <a:ea typeface="宋体" panose="02010600030101010101" pitchFamily="2" charset="-122"/>
                  <a:cs typeface="Times New Roman" panose="02020603050405020304" pitchFamily="18" charset="0"/>
                </a:endParaRPr>
              </a:p>
              <a:p>
                <a:pPr>
                  <a:spcBef>
                    <a:spcPct val="0"/>
                  </a:spcBef>
                  <a:buFontTx/>
                  <a:buNone/>
                </a:pPr>
                <a:r>
                  <a:rPr lang="zh-CN" altLang="en-US" sz="2400" dirty="0">
                    <a:ea typeface="宋体" panose="02010600030101010101" pitchFamily="2" charset="-122"/>
                    <a:cs typeface="Times New Roman" panose="02020603050405020304" pitchFamily="18" charset="0"/>
                  </a:rPr>
                  <a:t>考虑基于高斯分布的贝叶斯分类器，给出高斯分布的最大似然估计。假设某类别具有</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𝑁</m:t>
                    </m:r>
                  </m:oMath>
                </a14:m>
                <a:r>
                  <a:rPr lang="zh-CN" altLang="en-US" sz="2400" dirty="0">
                    <a:ea typeface="宋体" panose="02010600030101010101" pitchFamily="2" charset="-122"/>
                    <a:cs typeface="Times New Roman" panose="02020603050405020304" pitchFamily="18" charset="0"/>
                  </a:rPr>
                  <a:t>个样本，则类条件密度</a:t>
                </a:r>
                <a:r>
                  <a:rPr lang="en-US" altLang="zh-CN" sz="2400" dirty="0">
                    <a:ea typeface="宋体" panose="02010600030101010101" pitchFamily="2" charset="-122"/>
                    <a:cs typeface="Times New Roman" panose="02020603050405020304" pitchFamily="18" charset="0"/>
                  </a:rPr>
                  <a:t>/</a:t>
                </a:r>
                <a:r>
                  <a:rPr lang="zh-CN" altLang="en-US" sz="2400" dirty="0">
                    <a:ea typeface="宋体" panose="02010600030101010101" pitchFamily="2" charset="-122"/>
                    <a:cs typeface="Times New Roman" panose="02020603050405020304" pitchFamily="18" charset="0"/>
                  </a:rPr>
                  <a:t>似然密度函数的对数为</a:t>
                </a:r>
                <a:endParaRPr lang="en-US" altLang="zh-CN" sz="2400" dirty="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Group"/>
                    </m:oMathParaPr>
                    <m:oMath xmlns:m="http://schemas.openxmlformats.org/officeDocument/2006/math">
                      <m:nary>
                        <m:naryPr>
                          <m:chr m:val="∑"/>
                          <m:limLoc m:val="subSup"/>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naryPr>
                        <m:sub>
                          <m:r>
                            <m:rPr>
                              <m:brk m:alnAt="25"/>
                            </m:rPr>
                            <a:rPr lang="en-US" altLang="zh-CN" sz="24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a:latin typeface="Cambria Math" panose="02040503050406030204" pitchFamily="18" charset="0"/>
                              <a:ea typeface="宋体" panose="02010600030101010101" pitchFamily="2" charset="-122"/>
                              <a:cs typeface="Times New Roman" panose="02020603050405020304" pitchFamily="18" charset="0"/>
                            </a:rPr>
                            <m:t>𝑁</m:t>
                          </m:r>
                        </m:sup>
                        <m:e>
                          <m:func>
                            <m:func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ln</m:t>
                              </m:r>
                            </m:fName>
                            <m:e>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400" b="1">
                                      <a:latin typeface="Cambria Math" panose="02040503050406030204" pitchFamily="18" charset="0"/>
                                      <a:ea typeface="宋体" panose="02010600030101010101" pitchFamily="2" charset="-122"/>
                                      <a:cs typeface="Times New Roman" panose="02020603050405020304" pitchFamily="18" charset="0"/>
                                    </a:rPr>
                                    <m:t>𝐢</m:t>
                                  </m:r>
                                </m:sub>
                              </m:sSub>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𝜃</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e>
                          </m:func>
                        </m:e>
                      </m:nary>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nary>
                        <m:naryPr>
                          <m:chr m:val="∑"/>
                          <m:limLoc m:val="subSup"/>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naryPr>
                        <m:sub>
                          <m:r>
                            <m:rPr>
                              <m:brk m:alnAt="25"/>
                            </m:rPr>
                            <a:rPr lang="en-US" altLang="zh-CN" sz="2400" i="1">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a:latin typeface="Cambria Math" panose="02040503050406030204" pitchFamily="18" charset="0"/>
                              <a:ea typeface="宋体" panose="02010600030101010101" pitchFamily="2" charset="-122"/>
                              <a:cs typeface="Times New Roman" panose="02020603050405020304" pitchFamily="18" charset="0"/>
                            </a:rPr>
                            <m:t>𝑁</m:t>
                          </m:r>
                        </m:sup>
                        <m:e>
                          <m:func>
                            <m:func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ln</m:t>
                              </m:r>
                            </m:fName>
                            <m:e>
                              <m:r>
                                <a:rPr lang="zh-CN" altLang="en-US" sz="2400" i="1">
                                  <a:latin typeface="Cambria Math" panose="02040503050406030204" pitchFamily="18" charset="0"/>
                                  <a:ea typeface="宋体" panose="02010600030101010101" pitchFamily="2" charset="-122"/>
                                  <a:cs typeface="Times New Roman" panose="02020603050405020304" pitchFamily="18" charset="0"/>
                                </a:rPr>
                                <m:t>𝒩</m:t>
                              </m:r>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400" b="1">
                                          <a:latin typeface="Cambria Math" panose="02040503050406030204" pitchFamily="18" charset="0"/>
                                          <a:ea typeface="宋体" panose="02010600030101010101" pitchFamily="2" charset="-122"/>
                                          <a:cs typeface="Times New Roman" panose="02020603050405020304" pitchFamily="18" charset="0"/>
                                        </a:rPr>
                                        <m:t>𝐢</m:t>
                                      </m:r>
                                    </m:sub>
                                  </m:sSub>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Σ</m:t>
                                  </m:r>
                                </m:e>
                              </m:d>
                            </m:e>
                          </m:func>
                        </m:e>
                      </m:nary>
                    </m:oMath>
                  </m:oMathPara>
                </a14:m>
                <a:endParaRPr lang="en-US" altLang="zh-CN" sz="2400" dirty="0">
                  <a:ea typeface="宋体" panose="02010600030101010101" pitchFamily="2" charset="-122"/>
                  <a:cs typeface="Times New Roman" panose="02020603050405020304" pitchFamily="18" charset="0"/>
                </a:endParaRPr>
              </a:p>
              <a:p>
                <a:pPr>
                  <a:spcBef>
                    <a:spcPct val="0"/>
                  </a:spcBef>
                  <a:buFontTx/>
                  <a:buNone/>
                </a:pPr>
                <a:r>
                  <a:rPr lang="zh-CN" altLang="en-US" sz="2400" dirty="0">
                    <a:ea typeface="宋体" panose="02010600030101010101" pitchFamily="2" charset="-122"/>
                    <a:cs typeface="Times New Roman" panose="02020603050405020304" pitchFamily="18" charset="0"/>
                  </a:rPr>
                  <a:t>关于均值和协方差进行求导，对上式进行最大化，以得到均值与协方差的估计值：</a:t>
                </a:r>
                <a:endParaRPr lang="en-US" altLang="zh-CN" sz="2400" dirty="0">
                  <a:ea typeface="宋体" panose="02010600030101010101" pitchFamily="2" charset="-122"/>
                  <a:cs typeface="Times New Roman" panose="02020603050405020304" pitchFamily="18" charset="0"/>
                </a:endParaRPr>
              </a:p>
              <a:p>
                <a:pPr>
                  <a:spcBef>
                    <a:spcPct val="0"/>
                  </a:spcBef>
                  <a:buFontTx/>
                  <a:buNone/>
                </a:pPr>
                <a14:m>
                  <m:oMathPara xmlns:m="http://schemas.openxmlformats.org/officeDocument/2006/math">
                    <m:oMathParaPr>
                      <m:jc m:val="centerGroup"/>
                    </m:oMathParaPr>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𝐦𝐥</m:t>
                          </m:r>
                        </m:sub>
                      </m:sSub>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𝑁</m:t>
                          </m:r>
                        </m:den>
                      </m:f>
                      <m:nary>
                        <m:naryPr>
                          <m:chr m:val="∑"/>
                          <m:limLoc m:val="subSup"/>
                          <m:ctrlPr>
                            <a:rPr lang="en-US" altLang="zh-CN" sz="2400" i="1" smtClean="0">
                              <a:latin typeface="Cambria Math" panose="02040503050406030204" pitchFamily="18" charset="0"/>
                              <a:ea typeface="宋体" panose="02010600030101010101" pitchFamily="2" charset="-122"/>
                              <a:cs typeface="Times New Roman" panose="02020603050405020304" pitchFamily="18" charset="0"/>
                            </a:rPr>
                          </m:ctrlPr>
                        </m:naryPr>
                        <m:sub>
                          <m:r>
                            <m:rPr>
                              <m:brk m:alnAt="25"/>
                            </m:r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𝑁</m:t>
                          </m:r>
                        </m:sup>
                        <m:e>
                          <m:sSub>
                            <m:sSub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𝐢</m:t>
                              </m:r>
                            </m:sub>
                          </m:sSub>
                        </m:e>
                      </m:nary>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𝑚𝑙</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𝑁</m:t>
                          </m:r>
                        </m:den>
                      </m:f>
                      <m:d>
                        <m:d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𝐢</m:t>
                              </m:r>
                            </m:sub>
                          </m:sSub>
                          <m:r>
                            <a:rPr lang="en-US" altLang="zh-CN" sz="24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𝒎𝒍</m:t>
                              </m:r>
                            </m:sub>
                          </m:sSub>
                        </m:e>
                      </m:d>
                      <m:sSup>
                        <m:sSup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400" b="1">
                                      <a:latin typeface="Cambria Math" panose="02040503050406030204" pitchFamily="18" charset="0"/>
                                      <a:ea typeface="宋体" panose="02010600030101010101" pitchFamily="2" charset="-122"/>
                                      <a:cs typeface="Times New Roman" panose="02020603050405020304" pitchFamily="18" charset="0"/>
                                    </a:rPr>
                                    <m:t>𝐢</m:t>
                                  </m:r>
                                </m:sub>
                              </m:sSub>
                              <m:r>
                                <a:rPr lang="en-US" altLang="zh-CN" sz="2400" b="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b="1" i="1">
                                      <a:latin typeface="Cambria Math" panose="02040503050406030204" pitchFamily="18" charset="0"/>
                                      <a:ea typeface="宋体" panose="02010600030101010101" pitchFamily="2" charset="-122"/>
                                      <a:cs typeface="Times New Roman" panose="02020603050405020304" pitchFamily="18" charset="0"/>
                                    </a:rPr>
                                    <m:t>𝒎𝒍</m:t>
                                  </m:r>
                                </m:sub>
                              </m:sSub>
                            </m:e>
                          </m:d>
                        </m:e>
                        <m:sup>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T</m:t>
                          </m:r>
                        </m:sup>
                      </m:sSup>
                    </m:oMath>
                  </m:oMathPara>
                </a14:m>
                <a:endParaRPr lang="zh-CN" altLang="en-US" sz="2400" i="1" dirty="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700088" y="952501"/>
                <a:ext cx="8015287" cy="4975914"/>
              </a:xfrm>
              <a:prstGeom prst="rect">
                <a:avLst/>
              </a:prstGeom>
              <a:blipFill>
                <a:blip r:embed="rId4"/>
                <a:stretch>
                  <a:fillRect l="-1217" t="-13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493000" y="115888"/>
            <a:ext cx="147161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参数估计</a:t>
            </a:r>
          </a:p>
        </p:txBody>
      </p:sp>
    </p:spTree>
    <p:extLst>
      <p:ext uri="{BB962C8B-B14F-4D97-AF65-F5344CB8AC3E}">
        <p14:creationId xmlns:p14="http://schemas.microsoft.com/office/powerpoint/2010/main" val="32971899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7CB8C71-8CA9-4110-91E8-631C89D4E0D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63ACD74F-5BF6-4390-8CC6-4C9B1B2ACC2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最大后验估计</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43024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None/>
                </a:pPr>
                <a:r>
                  <a:rPr lang="zh-CN" altLang="en-US" sz="2400" dirty="0">
                    <a:latin typeface="Cambria Math" panose="02040503050406030204" pitchFamily="18" charset="0"/>
                    <a:ea typeface="宋体" panose="02010600030101010101" pitchFamily="2" charset="-122"/>
                    <a:cs typeface="Times New Roman" panose="02020603050405020304" pitchFamily="18" charset="0"/>
                  </a:rPr>
                  <a:t>最大后验估计是在最大似然估计的基础上考虑参数的先验分布，通过贝叶斯公式获得参数的后验分布 ，并以后验分布作为估计的优化目标。参数</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的最大后验估计</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𝜃</m:t>
                            </m:r>
                          </m:e>
                        </m:acc>
                      </m:e>
                      <m:sub>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map</m:t>
                        </m:r>
                      </m:sub>
                    </m:sSub>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表示为</a:t>
                </a: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
                    </m:oMathParaPr>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400" i="1">
                                  <a:latin typeface="Cambria Math" panose="02040503050406030204" pitchFamily="18" charset="0"/>
                                  <a:ea typeface="宋体" panose="02010600030101010101" pitchFamily="2" charset="-122"/>
                                  <a:cs typeface="Times New Roman" panose="02020603050405020304" pitchFamily="18" charset="0"/>
                                </a:rPr>
                                <m:t>𝜃</m:t>
                              </m:r>
                            </m:e>
                          </m:acc>
                        </m:e>
                        <m:sub>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map</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argmax</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sub>
                      </m:sSub>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ln</m:t>
                      </m:r>
                      <m: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 </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e>
                        <m:e>
                          <m:r>
                            <a:rPr lang="zh-CN" altLang="en-US" sz="2400" b="0" i="1" smtClean="0">
                              <a:latin typeface="Cambria Math" panose="02040503050406030204" pitchFamily="18" charset="0"/>
                              <a:ea typeface="宋体" panose="02010600030101010101" pitchFamily="2" charset="-122"/>
                              <a:cs typeface="Times New Roman" panose="02020603050405020304" pitchFamily="18" charset="0"/>
                            </a:rPr>
                            <m:t>𝒟</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argmax</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𝜃</m:t>
                          </m:r>
                        </m:sub>
                      </m:sSub>
                      <m:r>
                        <a:rPr lang="en-US" altLang="zh-CN" sz="240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ln</m:t>
                      </m:r>
                      <m:f>
                        <m:f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zh-CN" altLang="en-US" sz="2400" b="0" i="1" smtClean="0">
                                  <a:latin typeface="Cambria Math" panose="02040503050406030204" pitchFamily="18" charset="0"/>
                                  <a:ea typeface="宋体" panose="02010600030101010101" pitchFamily="2" charset="-122"/>
                                  <a:cs typeface="Times New Roman" panose="02020603050405020304" pitchFamily="18" charset="0"/>
                                </a:rPr>
                                <m:t>𝒟</m:t>
                              </m:r>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zh-CN" altLang="en-US" sz="2400" b="0" i="1" smtClean="0">
                              <a:latin typeface="Cambria Math" panose="02040503050406030204" pitchFamily="18" charset="0"/>
                              <a:ea typeface="宋体" panose="02010600030101010101" pitchFamily="2" charset="-122"/>
                              <a:cs typeface="Times New Roman" panose="02020603050405020304" pitchFamily="18" charset="0"/>
                            </a:rPr>
                            <m:t>𝒟</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den>
                      </m:f>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argmax</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𝜃</m:t>
                          </m:r>
                        </m:sub>
                      </m:sSub>
                      <m:r>
                        <a:rPr lang="en-US" altLang="zh-CN" sz="240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ln</m:t>
                      </m:r>
                      <m:r>
                        <a:rPr lang="en-US" altLang="zh-CN" sz="2400">
                          <a:latin typeface="Cambria Math" panose="02040503050406030204" pitchFamily="18" charset="0"/>
                          <a:ea typeface="宋体" panose="02010600030101010101" pitchFamily="2" charset="-122"/>
                          <a:cs typeface="Times New Roman" panose="02020603050405020304" pitchFamily="18" charset="0"/>
                        </a:rPr>
                        <m:t> </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zh-CN" altLang="en-US" sz="2400" b="0" i="1" smtClean="0">
                              <a:latin typeface="Cambria Math" panose="02040503050406030204" pitchFamily="18" charset="0"/>
                              <a:ea typeface="宋体" panose="02010600030101010101" pitchFamily="2" charset="-122"/>
                              <a:cs typeface="Times New Roman" panose="02020603050405020304" pitchFamily="18" charset="0"/>
                            </a:rPr>
                            <m:t>𝒟</m:t>
                          </m:r>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func>
                        <m:func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ln</m:t>
                          </m:r>
                        </m:fNa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e>
                      </m:func>
                    </m:oMath>
                  </m:oMathPara>
                </a14:m>
                <a:endParaRPr lang="en-US" altLang="zh-CN" sz="2400" b="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r>
                  <a:rPr lang="zh-CN" altLang="en-US" sz="2400" dirty="0">
                    <a:latin typeface="Cambria Math" panose="02040503050406030204" pitchFamily="18" charset="0"/>
                    <a:ea typeface="宋体" panose="02010600030101010101" pitchFamily="2" charset="-122"/>
                    <a:cs typeface="Times New Roman" panose="02020603050405020304" pitchFamily="18" charset="0"/>
                  </a:rPr>
                  <a:t>考虑基于高斯分布的贝叶斯分类器，假设协方差已知情况下给出对均值的最大后验估计。首先假设均值是服从高斯分布的，如</a:t>
                </a:r>
                <a14:m>
                  <m:oMath xmlns:m="http://schemas.openxmlformats.org/officeDocument/2006/math">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𝛍</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zh-CN" altLang="en-US" sz="2400" b="0" i="1" smtClean="0">
                        <a:latin typeface="Cambria Math" panose="02040503050406030204" pitchFamily="18" charset="0"/>
                        <a:ea typeface="宋体" panose="02010600030101010101" pitchFamily="2" charset="-122"/>
                        <a:cs typeface="Times New Roman" panose="02020603050405020304" pitchFamily="18" charset="0"/>
                      </a:rPr>
                      <m:t>𝒩</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𝟎</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𝜇</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zh-CN" altLang="en-US" sz="2400" i="1">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b="0" dirty="0">
                    <a:latin typeface="Cambria Math" panose="02040503050406030204" pitchFamily="18" charset="0"/>
                    <a:ea typeface="宋体" panose="02010600030101010101" pitchFamily="2" charset="-122"/>
                    <a:cs typeface="Times New Roman" panose="02020603050405020304" pitchFamily="18" charset="0"/>
                  </a:rPr>
                  <a:t>则其对数后验概率为</a:t>
                </a:r>
                <a:endParaRPr lang="en-US" altLang="zh-CN" sz="2400" b="0" dirty="0">
                  <a:latin typeface="Cambria Math" panose="02040503050406030204" pitchFamily="18" charset="0"/>
                  <a:ea typeface="宋体" panose="02010600030101010101" pitchFamily="2" charset="-122"/>
                  <a:cs typeface="Times New Roman" panose="02020603050405020304" pitchFamily="18" charset="0"/>
                </a:endParaRPr>
              </a:p>
              <a:p>
                <a:pPr algn="ctr">
                  <a:spcBef>
                    <a:spcPct val="0"/>
                  </a:spcBef>
                  <a:buNone/>
                </a:pPr>
                <a14:m>
                  <m:oMathPara xmlns:m="http://schemas.openxmlformats.org/officeDocument/2006/math">
                    <m:oMathParaPr>
                      <m:jc m:val="center"/>
                    </m:oMathParaPr>
                    <m:oMath xmlns:m="http://schemas.openxmlformats.org/officeDocument/2006/math">
                      <m:func>
                        <m:func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ln</m:t>
                          </m:r>
                        </m:fNa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𝛍</m:t>
                              </m:r>
                            </m:e>
                            <m:e>
                              <m:r>
                                <a:rPr lang="zh-CN" altLang="en-US" sz="2400" b="0" i="1" smtClean="0">
                                  <a:latin typeface="Cambria Math" panose="02040503050406030204" pitchFamily="18" charset="0"/>
                                  <a:ea typeface="宋体" panose="02010600030101010101" pitchFamily="2" charset="-122"/>
                                  <a:cs typeface="Times New Roman" panose="02020603050405020304" pitchFamily="18" charset="0"/>
                                </a:rPr>
                                <m:t>𝒟</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nary>
                            <m:naryPr>
                              <m:chr m:val="∑"/>
                              <m:limLoc m:val="subSup"/>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naryPr>
                            <m:sub>
                              <m:r>
                                <m:rPr>
                                  <m:brk m:alnAt="9"/>
                                </m:r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𝑖</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2400" i="1">
                                  <a:latin typeface="Cambria Math" panose="02040503050406030204" pitchFamily="18" charset="0"/>
                                  <a:ea typeface="宋体" panose="02010600030101010101" pitchFamily="2" charset="-122"/>
                                  <a:cs typeface="Times New Roman" panose="02020603050405020304" pitchFamily="18" charset="0"/>
                                </a:rPr>
                                <m:t>𝑁</m:t>
                              </m:r>
                            </m:sup>
                            <m:e>
                              <m:func>
                                <m:func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ln</m:t>
                                  </m:r>
                                </m:fName>
                                <m:e>
                                  <m:r>
                                    <a:rPr lang="zh-CN" altLang="en-US" sz="2400" i="1">
                                      <a:latin typeface="Cambria Math" panose="02040503050406030204" pitchFamily="18" charset="0"/>
                                      <a:ea typeface="宋体" panose="02010600030101010101" pitchFamily="2" charset="-122"/>
                                      <a:cs typeface="Times New Roman" panose="02020603050405020304" pitchFamily="18" charset="0"/>
                                    </a:rPr>
                                    <m:t>𝒩</m:t>
                                  </m:r>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𝐢</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𝛍</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𝜇</m:t>
                                          </m:r>
                                        </m:sub>
                                      </m:sSub>
                                    </m:e>
                                  </m:d>
                                </m:e>
                              </m:func>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e>
                          </m:nary>
                        </m:e>
                      </m:func>
                      <m:func>
                        <m:func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ln</m:t>
                          </m:r>
                        </m:fName>
                        <m:e>
                          <m:r>
                            <a:rPr lang="zh-CN" altLang="en-US" sz="2400" i="1">
                              <a:latin typeface="Cambria Math" panose="02040503050406030204" pitchFamily="18" charset="0"/>
                              <a:ea typeface="宋体" panose="02010600030101010101" pitchFamily="2" charset="-122"/>
                              <a:cs typeface="Times New Roman" panose="02020603050405020304" pitchFamily="18" charset="0"/>
                            </a:rPr>
                            <m:t>𝒩</m:t>
                          </m:r>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𝛍</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a:latin typeface="Cambria Math" panose="02040503050406030204" pitchFamily="18" charset="0"/>
                                  <a:ea typeface="宋体" panose="02010600030101010101" pitchFamily="2" charset="-122"/>
                                  <a:cs typeface="Times New Roman" panose="02020603050405020304" pitchFamily="18" charset="0"/>
                                </a:rPr>
                                <m:t>𝟎</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𝜇</m:t>
                                  </m:r>
                                </m:sub>
                              </m:sSub>
                            </m:e>
                          </m:d>
                        </m:e>
                      </m:func>
                    </m:oMath>
                  </m:oMathPara>
                </a14:m>
                <a:endParaRPr lang="en-US" altLang="zh-CN" sz="2400" b="0" dirty="0">
                  <a:latin typeface="Cambria Math" panose="02040503050406030204" pitchFamily="18" charset="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4302460"/>
              </a:xfrm>
              <a:prstGeom prst="rect">
                <a:avLst/>
              </a:prstGeom>
              <a:blipFill>
                <a:blip r:embed="rId4"/>
                <a:stretch>
                  <a:fillRect l="-1217" t="-1133" r="-10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1" name="标题 1">
            <a:extLst>
              <a:ext uri="{FF2B5EF4-FFF2-40B4-BE49-F238E27FC236}">
                <a16:creationId xmlns:a16="http://schemas.microsoft.com/office/drawing/2014/main" id="{3FEA5F07-1852-499A-B537-87246778E76B}"/>
              </a:ext>
            </a:extLst>
          </p:cNvPr>
          <p:cNvSpPr txBox="1">
            <a:spLocks noChangeArrowheads="1"/>
          </p:cNvSpPr>
          <p:nvPr/>
        </p:nvSpPr>
        <p:spPr bwMode="auto">
          <a:xfrm>
            <a:off x="7391399" y="115888"/>
            <a:ext cx="157321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参数估计</a:t>
            </a:r>
          </a:p>
        </p:txBody>
      </p:sp>
    </p:spTree>
    <p:extLst>
      <p:ext uri="{BB962C8B-B14F-4D97-AF65-F5344CB8AC3E}">
        <p14:creationId xmlns:p14="http://schemas.microsoft.com/office/powerpoint/2010/main" val="3254095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00EE315C-3BDD-49E9-8B11-1BD55DD2BD2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A5CCAE00-30C4-40F6-8B89-C30809AD2A28}"/>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796132" y="1515110"/>
            <a:ext cx="801528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例</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：假设某个动物园里的雌性和雄性熊猫的比例是</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，雌性熊猫中</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90%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的熊猫是干净整洁的，雄性熊猫中</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是干净整洁的。</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求解“</a:t>
            </a:r>
            <a:r>
              <a:rPr lang="zh-CN" altLang="en-US" sz="2400" b="1" dirty="0">
                <a:latin typeface="微软雅黑" panose="020B0503020204020204" pitchFamily="34" charset="-122"/>
                <a:cs typeface="Times New Roman" panose="02020603050405020304" pitchFamily="18" charset="0"/>
              </a:rPr>
              <a:t>正向概率</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在动物园中看到一只干净整洁的雄性熊猫的概率是多少？</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求解“</a:t>
            </a:r>
            <a:r>
              <a:rPr lang="zh-CN" altLang="en-US" sz="2400" b="1" dirty="0">
                <a:latin typeface="微软雅黑" panose="020B0503020204020204" pitchFamily="34" charset="-122"/>
                <a:cs typeface="Times New Roman" panose="02020603050405020304" pitchFamily="18" charset="0"/>
              </a:rPr>
              <a:t>逆向概率</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400" dirty="0">
                <a:ea typeface="宋体" panose="02010600030101010101" pitchFamily="2" charset="-122"/>
                <a:cs typeface="Times New Roman" panose="02020603050405020304" pitchFamily="18" charset="0"/>
              </a:rPr>
              <a:t>如果看到一只熊猫是干净整洁的，它是雄性的概率是多少？</a:t>
            </a:r>
            <a:endParaRPr lang="en-US" altLang="zh-CN" sz="2400" dirty="0">
              <a:ea typeface="宋体" panose="02010600030101010101" pitchFamily="2" charset="-122"/>
              <a:cs typeface="Times New Roman" panose="02020603050405020304" pitchFamily="18" charset="0"/>
            </a:endParaRPr>
          </a:p>
          <a:p>
            <a:pPr>
              <a:spcBef>
                <a:spcPct val="0"/>
              </a:spcBef>
              <a:buFontTx/>
              <a:buNone/>
            </a:pPr>
            <a:endParaRPr lang="en-US" altLang="zh-CN" sz="2400" dirty="0">
              <a:ea typeface="宋体" panose="02010600030101010101" pitchFamily="2" charset="-122"/>
              <a:cs typeface="Times New Roman" panose="02020603050405020304" pitchFamily="18" charset="0"/>
            </a:endParaRPr>
          </a:p>
          <a:p>
            <a:pPr>
              <a:spcBef>
                <a:spcPct val="0"/>
              </a:spcBef>
              <a:buFontTx/>
              <a:buNone/>
            </a:pPr>
            <a:r>
              <a:rPr lang="en-US" altLang="zh-CN" sz="2400" dirty="0">
                <a:ea typeface="宋体" panose="02010600030101010101" pitchFamily="2" charset="-122"/>
                <a:cs typeface="Times New Roman" panose="02020603050405020304" pitchFamily="18" charset="0"/>
              </a:rPr>
              <a:t>	</a:t>
            </a:r>
            <a:endParaRPr lang="zh-CN" altLang="en-US" sz="2400" dirty="0">
              <a:ea typeface="宋体" panose="02010600030101010101" pitchFamily="2" charset="-122"/>
              <a:cs typeface="Times New Roman" panose="02020603050405020304" pitchFamily="18" charset="0"/>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贝叶斯公式</a:t>
            </a:r>
          </a:p>
        </p:txBody>
      </p:sp>
      <p:sp>
        <p:nvSpPr>
          <p:cNvPr id="8" name="内容占位符 2">
            <a:extLst>
              <a:ext uri="{FF2B5EF4-FFF2-40B4-BE49-F238E27FC236}">
                <a16:creationId xmlns:a16="http://schemas.microsoft.com/office/drawing/2014/main" id="{91374C58-3F3C-4602-844B-2282D3B1CD6D}"/>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贝叶斯公式</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2703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7CB8C71-8CA9-4110-91E8-631C89D4E0D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63ACD74F-5BF6-4390-8CC6-4C9B1B2ACC2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52501"/>
            <a:ext cx="8686800" cy="603249"/>
          </a:xfrm>
        </p:spPr>
        <p:txBody>
          <a:bodyPr>
            <a:normAutofit/>
          </a:bodyPr>
          <a:lstStyle/>
          <a:p>
            <a:r>
              <a:rPr lang="zh-CN" altLang="en-US" dirty="0">
                <a:latin typeface="微软雅黑" panose="020B0503020204020204" pitchFamily="34" charset="-122"/>
                <a:ea typeface="微软雅黑" panose="020B0503020204020204" pitchFamily="34" charset="-122"/>
              </a:rPr>
              <a:t>期望最大化算法（</a:t>
            </a:r>
            <a:r>
              <a:rPr lang="en-US" altLang="zh-CN" dirty="0">
                <a:latin typeface="微软雅黑" panose="020B0503020204020204" pitchFamily="34" charset="-122"/>
                <a:ea typeface="微软雅黑" panose="020B0503020204020204" pitchFamily="34" charset="-122"/>
              </a:rPr>
              <a:t>expectation maximization</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EM</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453829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None/>
                </a:pPr>
                <a:r>
                  <a:rPr lang="zh-CN" altLang="en-US" sz="2400" b="1" dirty="0">
                    <a:latin typeface="Cambria Math" panose="02040503050406030204" pitchFamily="18" charset="0"/>
                    <a:ea typeface="宋体" panose="02010600030101010101" pitchFamily="2" charset="-122"/>
                    <a:cs typeface="Times New Roman" panose="02020603050405020304" pitchFamily="18" charset="0"/>
                  </a:rPr>
                  <a:t>例</a:t>
                </a:r>
                <a:r>
                  <a:rPr lang="zh-CN" altLang="en-US" sz="2400" dirty="0">
                    <a:latin typeface="Cambria Math" panose="02040503050406030204" pitchFamily="18" charset="0"/>
                    <a:ea typeface="宋体" panose="02010600030101010101" pitchFamily="2" charset="-122"/>
                    <a:cs typeface="Times New Roman" panose="02020603050405020304" pitchFamily="18" charset="0"/>
                  </a:rPr>
                  <a:t>：对不完整数据建模时，使用隐变量定义缺失数据；</a:t>
                </a: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r>
                  <a:rPr lang="zh-CN" altLang="en-US" sz="2400" dirty="0">
                    <a:latin typeface="Cambria Math" panose="02040503050406030204" pitchFamily="18" charset="0"/>
                    <a:ea typeface="宋体" panose="02010600030101010101" pitchFamily="2" charset="-122"/>
                    <a:cs typeface="Times New Roman" panose="02020603050405020304" pitchFamily="18" charset="0"/>
                  </a:rPr>
                  <a:t>对复杂的观测数据建模时，使用隐变量定义潜在因素。</a:t>
                </a: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r>
                  <a:rPr lang="zh-CN" altLang="en-US" sz="2400" dirty="0">
                    <a:latin typeface="Cambria Math" panose="02040503050406030204" pitchFamily="18" charset="0"/>
                    <a:ea typeface="宋体" panose="02010600030101010101" pitchFamily="2" charset="-122"/>
                    <a:cs typeface="Times New Roman" panose="02020603050405020304" pitchFamily="18" charset="0"/>
                  </a:rPr>
                  <a:t>考虑一个概率模型，</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表示观测变量集，</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𝑍</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表示隐变量集，</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表示模型参数，目标是最大化观测变量</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对参数</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的对数似然函数：</a:t>
                </a: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𝐿</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func>
                        <m:func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ln</m:t>
                          </m:r>
                        </m:fNa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𝑋</m:t>
                              </m:r>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func>
                            <m:func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uncPr>
                            <m:fNa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ln</m:t>
                              </m:r>
                            </m:fNa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𝑋</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𝑍</m:t>
                                  </m:r>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𝑑𝑍</m:t>
                              </m:r>
                            </m:e>
                          </m:func>
                        </m:e>
                      </m:func>
                    </m:oMath>
                  </m:oMathPara>
                </a14:m>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r>
                  <a:rPr lang="en-US" altLang="zh-CN" sz="2400" b="1" dirty="0">
                    <a:latin typeface="Cambria Math" panose="02040503050406030204" pitchFamily="18" charset="0"/>
                    <a:ea typeface="宋体" panose="02010600030101010101" pitchFamily="2" charset="-122"/>
                    <a:cs typeface="Times New Roman" panose="02020603050405020304" pitchFamily="18" charset="0"/>
                  </a:rPr>
                  <a:t>EM</a:t>
                </a:r>
                <a:r>
                  <a:rPr lang="zh-CN" altLang="en-US" sz="2400" b="1" dirty="0">
                    <a:latin typeface="微软雅黑" panose="020B0503020204020204" pitchFamily="34" charset="-122"/>
                    <a:cs typeface="Times New Roman" panose="02020603050405020304" pitchFamily="18" charset="0"/>
                  </a:rPr>
                  <a:t>算法</a:t>
                </a:r>
                <a:r>
                  <a:rPr lang="zh-CN" altLang="en-US" sz="2400" dirty="0">
                    <a:latin typeface="Cambria Math" panose="02040503050406030204" pitchFamily="18" charset="0"/>
                    <a:ea typeface="宋体" panose="02010600030101010101" pitchFamily="2" charset="-122"/>
                    <a:cs typeface="Times New Roman" panose="02020603050405020304" pitchFamily="18" charset="0"/>
                  </a:rPr>
                  <a:t>是一种迭代算法，常用于求解带有隐变量的概率模型的最大似然或者最大后验估计。</a:t>
                </a: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r>
                  <a:rPr lang="en-US" altLang="zh-CN" sz="2400" b="1" dirty="0">
                    <a:latin typeface="Cambria Math" panose="02040503050406030204" pitchFamily="18" charset="0"/>
                    <a:ea typeface="宋体" panose="02010600030101010101" pitchFamily="2" charset="-122"/>
                    <a:cs typeface="Times New Roman" panose="02020603050405020304" pitchFamily="18" charset="0"/>
                  </a:rPr>
                  <a:t>E</a:t>
                </a:r>
                <a:r>
                  <a:rPr lang="zh-CN" altLang="en-US" sz="2400" b="1" dirty="0">
                    <a:latin typeface="微软雅黑" panose="020B0503020204020204" pitchFamily="34" charset="-122"/>
                    <a:cs typeface="Times New Roman" panose="02020603050405020304" pitchFamily="18" charset="0"/>
                  </a:rPr>
                  <a:t>步</a:t>
                </a:r>
                <a:r>
                  <a:rPr lang="zh-CN" altLang="en-US" sz="2400" dirty="0">
                    <a:latin typeface="Cambria Math" panose="02040503050406030204" pitchFamily="18" charset="0"/>
                    <a:ea typeface="宋体" panose="02010600030101010101" pitchFamily="2" charset="-122"/>
                    <a:cs typeface="Times New Roman" panose="02020603050405020304" pitchFamily="18" charset="0"/>
                  </a:rPr>
                  <a:t>：根据给定观测变量</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和当前参数</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推理隐变量</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𝑍</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的后验概率分布，并计算观测数据</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和隐变量</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𝑍</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的对数联合概率关于</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𝑍</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的后验概率分布的期望；</a:t>
                </a:r>
              </a:p>
              <a:p>
                <a:pPr>
                  <a:spcBef>
                    <a:spcPct val="0"/>
                  </a:spcBef>
                  <a:buNone/>
                </a:pPr>
                <a:r>
                  <a:rPr lang="en-US" altLang="zh-CN" sz="2400" b="1" dirty="0">
                    <a:latin typeface="Cambria Math" panose="02040503050406030204" pitchFamily="18" charset="0"/>
                    <a:ea typeface="宋体" panose="02010600030101010101" pitchFamily="2" charset="-122"/>
                    <a:cs typeface="Times New Roman" panose="02020603050405020304" pitchFamily="18" charset="0"/>
                  </a:rPr>
                  <a:t>M</a:t>
                </a:r>
                <a:r>
                  <a:rPr lang="zh-CN" altLang="en-US" sz="2400" b="1" dirty="0">
                    <a:latin typeface="微软雅黑" panose="020B0503020204020204" pitchFamily="34" charset="-122"/>
                    <a:cs typeface="Times New Roman" panose="02020603050405020304" pitchFamily="18" charset="0"/>
                  </a:rPr>
                  <a:t>步</a:t>
                </a:r>
                <a:r>
                  <a:rPr lang="zh-CN" altLang="en-US" sz="2400" dirty="0">
                    <a:latin typeface="Cambria Math" panose="02040503050406030204" pitchFamily="18" charset="0"/>
                    <a:ea typeface="宋体" panose="02010600030101010101" pitchFamily="2" charset="-122"/>
                    <a:cs typeface="Times New Roman" panose="02020603050405020304" pitchFamily="18" charset="0"/>
                  </a:rPr>
                  <a:t>：最大化</a:t>
                </a:r>
                <a:r>
                  <a:rPr lang="en-US" altLang="zh-CN" sz="2400" dirty="0">
                    <a:latin typeface="Cambria Math" panose="02040503050406030204" pitchFamily="18" charset="0"/>
                    <a:ea typeface="宋体" panose="02010600030101010101" pitchFamily="2" charset="-122"/>
                    <a:cs typeface="Times New Roman" panose="02020603050405020304" pitchFamily="18" charset="0"/>
                  </a:rPr>
                  <a:t>E</a:t>
                </a:r>
                <a:r>
                  <a:rPr lang="zh-CN" altLang="en-US" sz="2400" dirty="0">
                    <a:latin typeface="Cambria Math" panose="02040503050406030204" pitchFamily="18" charset="0"/>
                    <a:ea typeface="宋体" panose="02010600030101010101" pitchFamily="2" charset="-122"/>
                    <a:cs typeface="Times New Roman" panose="02020603050405020304" pitchFamily="18" charset="0"/>
                  </a:rPr>
                  <a:t>步求得的期望，获得新的参数</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4538294"/>
              </a:xfrm>
              <a:prstGeom prst="rect">
                <a:avLst/>
              </a:prstGeom>
              <a:blipFill>
                <a:blip r:embed="rId4"/>
                <a:stretch>
                  <a:fillRect l="-1217" t="-1477" r="-380" b="-214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1" name="标题 1">
            <a:extLst>
              <a:ext uri="{FF2B5EF4-FFF2-40B4-BE49-F238E27FC236}">
                <a16:creationId xmlns:a16="http://schemas.microsoft.com/office/drawing/2014/main" id="{3FEA5F07-1852-499A-B537-87246778E76B}"/>
              </a:ext>
            </a:extLst>
          </p:cNvPr>
          <p:cNvSpPr txBox="1">
            <a:spLocks noChangeArrowheads="1"/>
          </p:cNvSpPr>
          <p:nvPr/>
        </p:nvSpPr>
        <p:spPr bwMode="auto">
          <a:xfrm>
            <a:off x="7391399" y="115888"/>
            <a:ext cx="157321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参数估计</a:t>
            </a:r>
          </a:p>
        </p:txBody>
      </p:sp>
    </p:spTree>
    <p:extLst>
      <p:ext uri="{BB962C8B-B14F-4D97-AF65-F5344CB8AC3E}">
        <p14:creationId xmlns:p14="http://schemas.microsoft.com/office/powerpoint/2010/main" val="2692569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EE7D14E3-117B-44B9-A12B-54F8E0C97D5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445C930D-3571-47CA-A9F4-81B10B095EF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493000" y="115888"/>
            <a:ext cx="147161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参数估计</a:t>
            </a:r>
          </a:p>
        </p:txBody>
      </p:sp>
      <p:pic>
        <p:nvPicPr>
          <p:cNvPr id="2" name="图片 1">
            <a:extLst>
              <a:ext uri="{FF2B5EF4-FFF2-40B4-BE49-F238E27FC236}">
                <a16:creationId xmlns:a16="http://schemas.microsoft.com/office/drawing/2014/main" id="{5EC6EFF2-D075-4FD1-890D-F03E4229D4C9}"/>
              </a:ext>
            </a:extLst>
          </p:cNvPr>
          <p:cNvPicPr>
            <a:picLocks noChangeAspect="1"/>
          </p:cNvPicPr>
          <p:nvPr/>
        </p:nvPicPr>
        <p:blipFill>
          <a:blip r:embed="rId2"/>
          <a:stretch>
            <a:fillRect/>
          </a:stretch>
        </p:blipFill>
        <p:spPr>
          <a:xfrm>
            <a:off x="1177131" y="836613"/>
            <a:ext cx="7115175" cy="5943600"/>
          </a:xfrm>
          <a:prstGeom prst="rect">
            <a:avLst/>
          </a:prstGeom>
        </p:spPr>
      </p:pic>
    </p:spTree>
    <p:extLst>
      <p:ext uri="{BB962C8B-B14F-4D97-AF65-F5344CB8AC3E}">
        <p14:creationId xmlns:p14="http://schemas.microsoft.com/office/powerpoint/2010/main" val="22767017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7CB8C71-8CA9-4110-91E8-631C89D4E0D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2" name="矩形 11">
            <a:extLst>
              <a:ext uri="{FF2B5EF4-FFF2-40B4-BE49-F238E27FC236}">
                <a16:creationId xmlns:a16="http://schemas.microsoft.com/office/drawing/2014/main" id="{63ACD74F-5BF6-4390-8CC6-4C9B1B2ACC2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贝叶斯参数估计</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17650"/>
                <a:ext cx="8015287" cy="474020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None/>
                </a:pPr>
                <a:r>
                  <a:rPr lang="zh-CN" altLang="en-US" sz="2400" dirty="0">
                    <a:latin typeface="Cambria Math" panose="02040503050406030204" pitchFamily="18" charset="0"/>
                    <a:ea typeface="宋体" panose="02010600030101010101" pitchFamily="2" charset="-122"/>
                    <a:cs typeface="Times New Roman" panose="02020603050405020304" pitchFamily="18" charset="0"/>
                  </a:rPr>
                  <a:t>贝叶斯参数估计不直接估计参数的值，而是通过贝叶斯公式推理出参数的后验分布。因此贝叶斯参数估计得到的是参数</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在给定观测数据集</a:t>
                </a:r>
                <a14:m>
                  <m:oMath xmlns:m="http://schemas.openxmlformats.org/officeDocument/2006/math">
                    <m:r>
                      <a:rPr lang="zh-CN" altLang="en-US" sz="2400" i="1" smtClean="0">
                        <a:latin typeface="Cambria Math" panose="02040503050406030204" pitchFamily="18" charset="0"/>
                        <a:ea typeface="宋体" panose="02010600030101010101" pitchFamily="2" charset="-122"/>
                        <a:cs typeface="Times New Roman" panose="02020603050405020304" pitchFamily="18" charset="0"/>
                      </a:rPr>
                      <m:t>𝒟</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的后验分布</a:t>
                </a: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e>
                        <m:e>
                          <m:r>
                            <a:rPr lang="zh-CN" altLang="en-US" sz="2400" b="0" i="1" smtClean="0">
                              <a:latin typeface="Cambria Math" panose="02040503050406030204" pitchFamily="18" charset="0"/>
                              <a:ea typeface="宋体" panose="02010600030101010101" pitchFamily="2" charset="-122"/>
                              <a:cs typeface="Times New Roman" panose="02020603050405020304" pitchFamily="18" charset="0"/>
                            </a:rPr>
                            <m:t>𝒟</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fPr>
                        <m:num>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zh-CN" altLang="en-US" sz="2400" b="0" i="1" smtClean="0">
                                  <a:latin typeface="Cambria Math" panose="02040503050406030204" pitchFamily="18" charset="0"/>
                                  <a:ea typeface="宋体" panose="02010600030101010101" pitchFamily="2" charset="-122"/>
                                  <a:cs typeface="Times New Roman" panose="02020603050405020304" pitchFamily="18" charset="0"/>
                                </a:rPr>
                                <m:t>𝒟</m:t>
                              </m:r>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num>
                        <m:den>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zh-CN" altLang="en-US" sz="2400" b="0" i="1" smtClean="0">
                              <a:latin typeface="Cambria Math" panose="02040503050406030204" pitchFamily="18" charset="0"/>
                              <a:ea typeface="宋体" panose="02010600030101010101" pitchFamily="2" charset="-122"/>
                              <a:cs typeface="Times New Roman" panose="02020603050405020304" pitchFamily="18" charset="0"/>
                            </a:rPr>
                            <m:t>𝒟</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den>
                      </m:f>
                    </m:oMath>
                  </m:oMathPara>
                </a14:m>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r>
                  <a:rPr lang="zh-CN" altLang="en-US" sz="2400" dirty="0">
                    <a:latin typeface="Cambria Math" panose="02040503050406030204" pitchFamily="18" charset="0"/>
                    <a:ea typeface="宋体" panose="02010600030101010101" pitchFamily="2" charset="-122"/>
                    <a:cs typeface="Times New Roman" panose="02020603050405020304" pitchFamily="18" charset="0"/>
                  </a:rPr>
                  <a:t>贝叶斯参数估计从训练数据</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𝑋</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学习出参数的后验分布</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𝑐</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𝑋</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𝑐</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。在训练完成后，利用该后验分布可以得到测试样本 的类条件概率分布为</a:t>
                </a: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m:t>
                              </m:r>
                            </m:sub>
                          </m:sSub>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𝑐</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i="0">
                                  <a:latin typeface="Cambria Math" panose="02040503050406030204" pitchFamily="18" charset="0"/>
                                  <a:ea typeface="宋体" panose="02010600030101010101" pitchFamily="2" charset="-122"/>
                                  <a:cs typeface="Times New Roman" panose="02020603050405020304" pitchFamily="18" charset="0"/>
                                </a:rPr>
                                <m:t>𝐱</m:t>
                              </m:r>
                            </m:e>
                            <m:sub>
                              <m:r>
                                <a:rPr lang="en-US" altLang="zh-CN" sz="2400" b="1" i="0">
                                  <a:latin typeface="Cambria Math" panose="02040503050406030204" pitchFamily="18" charset="0"/>
                                  <a:ea typeface="宋体" panose="02010600030101010101" pitchFamily="2" charset="-122"/>
                                  <a:cs typeface="Times New Roman" panose="02020603050405020304" pitchFamily="18" charset="0"/>
                                </a:rPr>
                                <m:t>∗</m:t>
                              </m:r>
                            </m:sub>
                          </m:sSub>
                        </m:e>
                        <m:e>
                          <m:r>
                            <a:rPr lang="en-US" altLang="zh-CN" sz="24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𝑐</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𝑐</m:t>
                              </m:r>
                            </m:sub>
                          </m:sSub>
                        </m:e>
                      </m:d>
                      <m:r>
                        <a:rPr lang="en-US" altLang="zh-CN" sz="2400" i="1">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𝑐</m:t>
                              </m:r>
                            </m:sub>
                          </m:sSub>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𝑋</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𝑐</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𝑑</m:t>
                      </m:r>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𝑐</m:t>
                          </m:r>
                        </m:sub>
                      </m:sSub>
                    </m:oMath>
                  </m:oMathPara>
                </a14:m>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r>
                  <a:rPr lang="zh-CN" altLang="en-US" sz="2400" dirty="0">
                    <a:latin typeface="Cambria Math" panose="02040503050406030204" pitchFamily="18" charset="0"/>
                    <a:ea typeface="宋体" panose="02010600030101010101" pitchFamily="2" charset="-122"/>
                    <a:cs typeface="Times New Roman" panose="02020603050405020304" pitchFamily="18" charset="0"/>
                  </a:rPr>
                  <a:t>考虑基于高斯分布的贝叶斯分类器，假设协方差已知，且</a:t>
                </a:r>
                <a14:m>
                  <m:oMath xmlns:m="http://schemas.openxmlformats.org/officeDocument/2006/math">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𝛍</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zh-CN" altLang="en-US" sz="2400" b="0" i="1" smtClean="0">
                        <a:latin typeface="Cambria Math" panose="02040503050406030204" pitchFamily="18" charset="0"/>
                        <a:ea typeface="宋体" panose="02010600030101010101" pitchFamily="2" charset="-122"/>
                        <a:cs typeface="Times New Roman" panose="02020603050405020304" pitchFamily="18" charset="0"/>
                      </a:rPr>
                      <m:t>𝒩</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1" i="1" smtClean="0">
                        <a:latin typeface="Cambria Math" panose="02040503050406030204" pitchFamily="18" charset="0"/>
                        <a:ea typeface="宋体" panose="02010600030101010101" pitchFamily="2" charset="-122"/>
                        <a:cs typeface="Times New Roman" panose="02020603050405020304" pitchFamily="18" charset="0"/>
                      </a:rPr>
                      <m:t>𝟎</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b="0" i="0" smtClean="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𝜇</m:t>
                        </m:r>
                      </m:sub>
                    </m:sSub>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a:latin typeface="Cambria Math" panose="02040503050406030204" pitchFamily="18" charset="0"/>
                    <a:ea typeface="宋体" panose="02010600030101010101" pitchFamily="2" charset="-122"/>
                    <a:cs typeface="Times New Roman" panose="02020603050405020304" pitchFamily="18" charset="0"/>
                  </a:rPr>
                  <a:t>，则均值参数的后验分布为</a:t>
                </a:r>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a:p>
                <a:pPr>
                  <a:spcBef>
                    <a:spcPct val="0"/>
                  </a:spcBef>
                  <a:buNone/>
                </a:pPr>
                <a14:m>
                  <m:oMathPara xmlns:m="http://schemas.openxmlformats.org/officeDocument/2006/math">
                    <m:oMathParaPr>
                      <m:jc m:val="center"/>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1" i="0" smtClean="0">
                              <a:latin typeface="Cambria Math" panose="02040503050406030204" pitchFamily="18" charset="0"/>
                              <a:ea typeface="宋体" panose="02010600030101010101" pitchFamily="2" charset="-122"/>
                              <a:cs typeface="Times New Roman" panose="02020603050405020304" pitchFamily="18" charset="0"/>
                            </a:rPr>
                            <m:t>𝛍</m:t>
                          </m:r>
                        </m:e>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zh-CN" altLang="en-US" sz="2400" i="1">
                          <a:latin typeface="Cambria Math" panose="02040503050406030204" pitchFamily="18" charset="0"/>
                          <a:ea typeface="宋体" panose="02010600030101010101" pitchFamily="2" charset="-122"/>
                          <a:cs typeface="Times New Roman" panose="02020603050405020304" pitchFamily="18" charset="0"/>
                        </a:rPr>
                        <m:t>𝒩</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𝑁</m:t>
                      </m:r>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𝜇</m:t>
                          </m:r>
                        </m:sub>
                      </m:sSub>
                      <m:sSup>
                        <m:sSup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NΣ</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𝜇</m:t>
                                  </m:r>
                                </m:sub>
                              </m:sSub>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Σ</m:t>
                              </m:r>
                            </m:e>
                          </m:d>
                        </m:e>
                        <m:sup>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p>
                      </m:sSup>
                      <m:sSub>
                        <m:sSub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e>
                        <m:sub>
                          <m:r>
                            <a:rPr lang="en-US" altLang="zh-CN" sz="2400" i="1">
                              <a:latin typeface="Cambria Math" panose="02040503050406030204" pitchFamily="18" charset="0"/>
                              <a:ea typeface="宋体" panose="02010600030101010101" pitchFamily="2" charset="-122"/>
                              <a:cs typeface="Times New Roman" panose="02020603050405020304" pitchFamily="18" charset="0"/>
                            </a:rPr>
                            <m:t>𝑚𝑙</m:t>
                          </m:r>
                        </m:sub>
                      </m:sSub>
                      <m:r>
                        <a:rPr lang="en-US" altLang="zh-CN" sz="2400" i="1">
                          <a:latin typeface="Cambria Math" panose="02040503050406030204" pitchFamily="18" charset="0"/>
                          <a:ea typeface="宋体" panose="02010600030101010101" pitchFamily="2" charset="-122"/>
                          <a:cs typeface="Times New Roman" panose="02020603050405020304" pitchFamily="18" charset="0"/>
                        </a:rPr>
                        <m:t>, </m:t>
                      </m:r>
                      <m:sSup>
                        <m:sSup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pPr>
                        <m:e>
                          <m:d>
                            <m:d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dPr>
                            <m:e>
                              <m:sSubSup>
                                <m:sSubSup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bSup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400" b="1">
                                      <a:latin typeface="Cambria Math" panose="02040503050406030204" pitchFamily="18" charset="0"/>
                                      <a:ea typeface="宋体" panose="02010600030101010101" pitchFamily="2" charset="-122"/>
                                      <a:cs typeface="Times New Roman" panose="02020603050405020304" pitchFamily="18" charset="0"/>
                                    </a:rPr>
                                    <m:t>𝛍</m:t>
                                  </m:r>
                                </m:sub>
                                <m:sup>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p>
                              </m:sSubSup>
                              <m:r>
                                <a:rPr lang="en-US" altLang="zh-CN" sz="2400" i="1">
                                  <a:latin typeface="Cambria Math" panose="02040503050406030204" pitchFamily="18" charset="0"/>
                                  <a:ea typeface="宋体" panose="02010600030101010101" pitchFamily="2" charset="-122"/>
                                  <a:cs typeface="Times New Roman" panose="02020603050405020304" pitchFamily="18" charset="0"/>
                                </a:rPr>
                                <m:t>+</m:t>
                              </m:r>
                              <m:r>
                                <a:rPr lang="en-US" altLang="zh-CN" sz="2400" i="1">
                                  <a:latin typeface="Cambria Math" panose="02040503050406030204" pitchFamily="18" charset="0"/>
                                  <a:ea typeface="宋体" panose="02010600030101010101" pitchFamily="2" charset="-122"/>
                                  <a:cs typeface="Times New Roman" panose="02020603050405020304" pitchFamily="18" charset="0"/>
                                </a:rPr>
                                <m:t>𝑁</m:t>
                              </m:r>
                              <m:sSup>
                                <m:sSupPr>
                                  <m:ctrlPr>
                                    <a:rPr lang="en-US" altLang="zh-CN" sz="2400" i="1">
                                      <a:latin typeface="Cambria Math" panose="02040503050406030204" pitchFamily="18" charset="0"/>
                                      <a:ea typeface="宋体" panose="02010600030101010101" pitchFamily="2" charset="-122"/>
                                      <a:cs typeface="Times New Roman" panose="02020603050405020304" pitchFamily="18" charset="0"/>
                                    </a:rPr>
                                  </m:ctrlPr>
                                </m:sSupPr>
                                <m:e>
                                  <m:r>
                                    <m:rPr>
                                      <m:sty m:val="p"/>
                                    </m:rPr>
                                    <a:rPr lang="en-US" altLang="zh-CN" sz="2400">
                                      <a:latin typeface="Cambria Math" panose="02040503050406030204" pitchFamily="18" charset="0"/>
                                      <a:ea typeface="宋体" panose="02010600030101010101" pitchFamily="2" charset="-122"/>
                                      <a:cs typeface="Times New Roman" panose="02020603050405020304" pitchFamily="18" charset="0"/>
                                    </a:rPr>
                                    <m:t>Σ</m:t>
                                  </m:r>
                                </m:e>
                                <m:sup>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p>
                              </m:sSup>
                            </m:e>
                          </m:d>
                        </m:e>
                        <m:sup>
                          <m:r>
                            <a:rPr lang="en-US" altLang="zh-CN" sz="2400" i="1">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400" dirty="0">
                  <a:latin typeface="Cambria Math" panose="02040503050406030204" pitchFamily="18" charset="0"/>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17650"/>
                <a:ext cx="8015287" cy="4740208"/>
              </a:xfrm>
              <a:prstGeom prst="rect">
                <a:avLst/>
              </a:prstGeom>
              <a:blipFill>
                <a:blip r:embed="rId4"/>
                <a:stretch>
                  <a:fillRect l="-1217" t="-102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1" name="标题 1">
            <a:extLst>
              <a:ext uri="{FF2B5EF4-FFF2-40B4-BE49-F238E27FC236}">
                <a16:creationId xmlns:a16="http://schemas.microsoft.com/office/drawing/2014/main" id="{3FEA5F07-1852-499A-B537-87246778E76B}"/>
              </a:ext>
            </a:extLst>
          </p:cNvPr>
          <p:cNvSpPr txBox="1">
            <a:spLocks noChangeArrowheads="1"/>
          </p:cNvSpPr>
          <p:nvPr/>
        </p:nvSpPr>
        <p:spPr bwMode="auto">
          <a:xfrm>
            <a:off x="7391399" y="115888"/>
            <a:ext cx="157321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参数估计</a:t>
            </a:r>
          </a:p>
        </p:txBody>
      </p:sp>
    </p:spTree>
    <p:extLst>
      <p:ext uri="{BB962C8B-B14F-4D97-AF65-F5344CB8AC3E}">
        <p14:creationId xmlns:p14="http://schemas.microsoft.com/office/powerpoint/2010/main" val="3217385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E0CE2987-A4AD-4460-B8B8-886DBE50924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0" name="矩形 9">
            <a:extLst>
              <a:ext uri="{FF2B5EF4-FFF2-40B4-BE49-F238E27FC236}">
                <a16:creationId xmlns:a16="http://schemas.microsoft.com/office/drawing/2014/main" id="{11DD870D-3CE5-4EB6-9927-5AECF29055A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3956E713-C17F-4812-836A-4088EEAC39E0}"/>
              </a:ext>
            </a:extLst>
          </p:cNvPr>
          <p:cNvSpPr>
            <a:spLocks noGrp="1" noChangeArrowheads="1"/>
          </p:cNvSpPr>
          <p:nvPr>
            <p:ph idx="1"/>
          </p:nvPr>
        </p:nvSpPr>
        <p:spPr>
          <a:xfrm>
            <a:off x="457200" y="1164273"/>
            <a:ext cx="8402320" cy="4322127"/>
          </a:xfrm>
        </p:spPr>
        <p:txBody>
          <a:bodyPr/>
          <a:lstStyle/>
          <a:p>
            <a:pPr>
              <a:buFontTx/>
              <a:buAutoNum type="arabicPeriod"/>
            </a:pPr>
            <a:r>
              <a:rPr lang="en-US" altLang="zh-CN" sz="1800" dirty="0">
                <a:latin typeface="Times New Roman" panose="02020603050405020304" pitchFamily="18" charset="0"/>
                <a:ea typeface="宋体" panose="02010600030101010101" pitchFamily="2" charset="-122"/>
              </a:rPr>
              <a:t>Deng J, Dong W, </a:t>
            </a:r>
            <a:r>
              <a:rPr lang="en-US" altLang="zh-CN" sz="1800" dirty="0" err="1">
                <a:latin typeface="Times New Roman" panose="02020603050405020304" pitchFamily="18" charset="0"/>
                <a:ea typeface="宋体" panose="02010600030101010101" pitchFamily="2" charset="-122"/>
              </a:rPr>
              <a:t>Socher</a:t>
            </a:r>
            <a:r>
              <a:rPr lang="en-US" altLang="zh-CN" sz="1800" dirty="0">
                <a:latin typeface="Times New Roman" panose="02020603050405020304" pitchFamily="18" charset="0"/>
                <a:ea typeface="宋体" panose="02010600030101010101" pitchFamily="2" charset="-122"/>
              </a:rPr>
              <a:t> R, et al. </a:t>
            </a:r>
            <a:r>
              <a:rPr lang="en-US" altLang="zh-CN" sz="1800" dirty="0" err="1">
                <a:latin typeface="Times New Roman" panose="02020603050405020304" pitchFamily="18" charset="0"/>
                <a:ea typeface="宋体" panose="02010600030101010101" pitchFamily="2" charset="-122"/>
              </a:rPr>
              <a:t>Imagenet</a:t>
            </a:r>
            <a:r>
              <a:rPr lang="en-US" altLang="zh-CN" sz="1800" dirty="0">
                <a:latin typeface="Times New Roman" panose="02020603050405020304" pitchFamily="18" charset="0"/>
                <a:ea typeface="宋体" panose="02010600030101010101" pitchFamily="2" charset="-122"/>
              </a:rPr>
              <a:t>: A Large-Scale Hierarchical Image Database[C]//Proceedings of the IEEE Conference on Computer Vision and Pattern Recognition. New York: IEEE, 2009: 248-255.</a:t>
            </a:r>
          </a:p>
          <a:p>
            <a:pPr>
              <a:buFontTx/>
              <a:buAutoNum type="arabicPeriod"/>
            </a:pPr>
            <a:r>
              <a:rPr lang="en-US" altLang="zh-CN" sz="1800" dirty="0">
                <a:latin typeface="Times New Roman" panose="02020603050405020304" pitchFamily="18" charset="0"/>
                <a:ea typeface="宋体" panose="02010600030101010101" pitchFamily="2" charset="-122"/>
              </a:rPr>
              <a:t>Lowe D G. Object Recognition from Local Scale-Invariant Features[C]//Proceedings of the 17th IEEE International Conference on Computer Vision. New York: IEEE, 1999: 1150-1157.</a:t>
            </a:r>
          </a:p>
          <a:p>
            <a:pPr>
              <a:buFontTx/>
              <a:buAutoNum type="arabicPeriod"/>
            </a:pPr>
            <a:r>
              <a:rPr lang="en-US" altLang="zh-CN" sz="1800" dirty="0">
                <a:latin typeface="Times New Roman" panose="02020603050405020304" pitchFamily="18" charset="0"/>
                <a:ea typeface="宋体" panose="02010600030101010101" pitchFamily="2" charset="-122"/>
              </a:rPr>
              <a:t>Sun S. Multi-view Laplacian Support Vector Machines[C]//Advanced Data Mining and Applications. Berlin: Springer, 2011: 209-222.</a:t>
            </a:r>
          </a:p>
          <a:p>
            <a:pPr>
              <a:buFontTx/>
              <a:buAutoNum type="arabicPeriod"/>
            </a:pPr>
            <a:r>
              <a:rPr lang="en-US" altLang="zh-CN" sz="1800" dirty="0">
                <a:latin typeface="Times New Roman" panose="02020603050405020304" pitchFamily="18" charset="0"/>
                <a:ea typeface="宋体" panose="02010600030101010101" pitchFamily="2" charset="-122"/>
              </a:rPr>
              <a:t>Sun S, </a:t>
            </a:r>
            <a:r>
              <a:rPr lang="en-US" altLang="zh-CN" sz="1800" dirty="0" err="1">
                <a:latin typeface="Times New Roman" panose="02020603050405020304" pitchFamily="18" charset="0"/>
                <a:ea typeface="宋体" panose="02010600030101010101" pitchFamily="2" charset="-122"/>
              </a:rPr>
              <a:t>Shawe</a:t>
            </a:r>
            <a:r>
              <a:rPr lang="en-US" altLang="zh-CN" sz="1800" dirty="0">
                <a:latin typeface="Times New Roman" panose="02020603050405020304" pitchFamily="18" charset="0"/>
                <a:ea typeface="宋体" panose="02010600030101010101" pitchFamily="2" charset="-122"/>
              </a:rPr>
              <a:t>-Taylor J, Mao L. PAC-Bayes Analysis of Multi-view Learning[J]. Information Fusion, 2017, 35(5): 117-131.</a:t>
            </a:r>
          </a:p>
          <a:p>
            <a:pPr>
              <a:buFontTx/>
              <a:buAutoNum type="arabicPeriod"/>
            </a:pPr>
            <a:r>
              <a:rPr lang="zh-CN" altLang="en-US" sz="1800" dirty="0">
                <a:latin typeface="Times New Roman" panose="02020603050405020304" pitchFamily="18" charset="0"/>
                <a:ea typeface="宋体" panose="02010600030101010101" pitchFamily="2" charset="-122"/>
              </a:rPr>
              <a:t>张学工</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模式识别</a:t>
            </a:r>
            <a:r>
              <a:rPr lang="en-US" altLang="zh-CN" sz="1800" dirty="0">
                <a:latin typeface="Times New Roman" panose="02020603050405020304" pitchFamily="18" charset="0"/>
                <a:ea typeface="宋体" panose="02010600030101010101" pitchFamily="2" charset="-122"/>
              </a:rPr>
              <a:t>[M]. </a:t>
            </a:r>
            <a:r>
              <a:rPr lang="zh-CN" altLang="en-US" sz="1800" dirty="0">
                <a:latin typeface="Times New Roman" panose="02020603050405020304" pitchFamily="18" charset="0"/>
                <a:ea typeface="宋体" panose="02010600030101010101" pitchFamily="2" charset="-122"/>
              </a:rPr>
              <a:t>第三版</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北京：清华大学出版社</a:t>
            </a:r>
            <a:r>
              <a:rPr lang="en-US" altLang="zh-CN" sz="1800" dirty="0">
                <a:latin typeface="Times New Roman" panose="02020603050405020304" pitchFamily="18" charset="0"/>
                <a:ea typeface="宋体" panose="02010600030101010101" pitchFamily="2" charset="-122"/>
              </a:rPr>
              <a:t>, 2009. </a:t>
            </a:r>
          </a:p>
          <a:p>
            <a:pPr>
              <a:buFontTx/>
              <a:buAutoNum type="arabicPeriod"/>
            </a:pPr>
            <a:r>
              <a:rPr lang="en-US" altLang="zh-CN" sz="1800" dirty="0">
                <a:latin typeface="Times New Roman" panose="02020603050405020304" pitchFamily="18" charset="0"/>
                <a:ea typeface="宋体" panose="02010600030101010101" pitchFamily="2" charset="-122"/>
              </a:rPr>
              <a:t>Dempster A P, Laird N M, Rubin D B. Maximum Likelihood from Incomplete Data via the EM Algorithm[J]. Journal of the Royal Statistical Society: Series B (Methodological), 1977, 39(1), 1-22.</a:t>
            </a:r>
          </a:p>
        </p:txBody>
      </p:sp>
      <p:sp>
        <p:nvSpPr>
          <p:cNvPr id="9" name="标题 1">
            <a:extLst>
              <a:ext uri="{FF2B5EF4-FFF2-40B4-BE49-F238E27FC236}">
                <a16:creationId xmlns:a16="http://schemas.microsoft.com/office/drawing/2014/main" id="{CBD6A7C6-AC5E-4D7B-8D05-24A791D7B4C2}"/>
              </a:ext>
            </a:extLst>
          </p:cNvPr>
          <p:cNvSpPr txBox="1">
            <a:spLocks noChangeArrowheads="1"/>
          </p:cNvSpPr>
          <p:nvPr/>
        </p:nvSpPr>
        <p:spPr bwMode="auto">
          <a:xfrm>
            <a:off x="6948488" y="115888"/>
            <a:ext cx="20161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a:solidFill>
                  <a:schemeClr val="bg1"/>
                </a:solidFill>
              </a:rPr>
              <a:t>参考文献</a:t>
            </a:r>
          </a:p>
        </p:txBody>
      </p:sp>
    </p:spTree>
    <p:extLst>
      <p:ext uri="{BB962C8B-B14F-4D97-AF65-F5344CB8AC3E}">
        <p14:creationId xmlns:p14="http://schemas.microsoft.com/office/powerpoint/2010/main" val="212938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DC7C688E-94E0-46AC-BB3F-EB1B54AF9648}"/>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9C886A17-C7BF-4831-9BEE-1418873A3EEC}"/>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9" name="标题 1">
            <a:extLst>
              <a:ext uri="{FF2B5EF4-FFF2-40B4-BE49-F238E27FC236}">
                <a16:creationId xmlns:a16="http://schemas.microsoft.com/office/drawing/2014/main" id="{C03A0268-E0DD-4472-A83C-DDF2AB3281E9}"/>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贝叶斯公式</a:t>
            </a:r>
          </a:p>
        </p:txBody>
      </p:sp>
      <p:pic>
        <p:nvPicPr>
          <p:cNvPr id="10" name="图片 9">
            <a:extLst>
              <a:ext uri="{FF2B5EF4-FFF2-40B4-BE49-F238E27FC236}">
                <a16:creationId xmlns:a16="http://schemas.microsoft.com/office/drawing/2014/main" id="{ECCC62F8-4D25-4AA5-9C1C-36E708E37D4F}"/>
              </a:ext>
            </a:extLst>
          </p:cNvPr>
          <p:cNvPicPr>
            <a:picLocks noChangeAspect="1"/>
          </p:cNvPicPr>
          <p:nvPr/>
        </p:nvPicPr>
        <p:blipFill>
          <a:blip r:embed="rId2"/>
          <a:stretch>
            <a:fillRect/>
          </a:stretch>
        </p:blipFill>
        <p:spPr>
          <a:xfrm>
            <a:off x="1022350" y="1889335"/>
            <a:ext cx="7099300" cy="4297470"/>
          </a:xfrm>
          <a:prstGeom prst="rect">
            <a:avLst/>
          </a:prstGeom>
        </p:spPr>
      </p:pic>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6076A274-8725-4BBF-AD44-0916D23B2128}"/>
                  </a:ext>
                </a:extLst>
              </p:cNvPr>
              <p:cNvSpPr/>
              <p:nvPr/>
            </p:nvSpPr>
            <p:spPr>
              <a:xfrm>
                <a:off x="1022350" y="1168506"/>
                <a:ext cx="5750560" cy="461665"/>
              </a:xfrm>
              <a:prstGeom prst="rect">
                <a:avLst/>
              </a:prstGeom>
            </p:spPr>
            <p:txBody>
              <a:bodyPr wrap="square">
                <a:spAutoFit/>
              </a:bodyPr>
              <a:lstStyle/>
              <a:p>
                <a:r>
                  <a:rPr lang="zh-CN" altLang="en-US" sz="2400" dirty="0">
                    <a:solidFill>
                      <a:prstClr val="black"/>
                    </a:solidFill>
                    <a:ea typeface="宋体" panose="02010600030101010101" pitchFamily="2" charset="-122"/>
                    <a:cs typeface="Times New Roman" panose="02020603050405020304" pitchFamily="18" charset="0"/>
                  </a:rPr>
                  <a:t>假设</a:t>
                </a:r>
                <a14:m>
                  <m:oMath xmlns:m="http://schemas.openxmlformats.org/officeDocument/2006/math">
                    <m: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𝑥</m:t>
                    </m:r>
                  </m:oMath>
                </a14:m>
                <a:r>
                  <a:rPr lang="zh-CN" altLang="en-US" sz="2400" dirty="0">
                    <a:solidFill>
                      <a:prstClr val="black"/>
                    </a:solidFill>
                    <a:ea typeface="宋体" panose="02010600030101010101" pitchFamily="2" charset="-122"/>
                    <a:cs typeface="Times New Roman" panose="02020603050405020304" pitchFamily="18" charset="0"/>
                  </a:rPr>
                  <a:t>表示观测变量，</a:t>
                </a:r>
                <a14:m>
                  <m:oMath xmlns:m="http://schemas.openxmlformats.org/officeDocument/2006/math">
                    <m: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𝑤</m:t>
                    </m:r>
                  </m:oMath>
                </a14:m>
                <a:r>
                  <a:rPr lang="zh-CN" altLang="en-US" sz="2400" dirty="0">
                    <a:solidFill>
                      <a:prstClr val="black"/>
                    </a:solidFill>
                    <a:ea typeface="宋体" panose="02010600030101010101" pitchFamily="2" charset="-122"/>
                    <a:cs typeface="Times New Roman" panose="02020603050405020304" pitchFamily="18" charset="0"/>
                  </a:rPr>
                  <a:t>表示模型参数：</a:t>
                </a:r>
                <a:endParaRPr lang="zh-CN" altLang="en-US" dirty="0"/>
              </a:p>
            </p:txBody>
          </p:sp>
        </mc:Choice>
        <mc:Fallback xmlns="">
          <p:sp>
            <p:nvSpPr>
              <p:cNvPr id="12" name="矩形 11">
                <a:extLst>
                  <a:ext uri="{FF2B5EF4-FFF2-40B4-BE49-F238E27FC236}">
                    <a16:creationId xmlns:a16="http://schemas.microsoft.com/office/drawing/2014/main" id="{6076A274-8725-4BBF-AD44-0916D23B2128}"/>
                  </a:ext>
                </a:extLst>
              </p:cNvPr>
              <p:cNvSpPr>
                <a:spLocks noRot="1" noChangeAspect="1" noMove="1" noResize="1" noEditPoints="1" noAdjustHandles="1" noChangeArrowheads="1" noChangeShapeType="1" noTextEdit="1"/>
              </p:cNvSpPr>
              <p:nvPr/>
            </p:nvSpPr>
            <p:spPr>
              <a:xfrm>
                <a:off x="1022350" y="1168506"/>
                <a:ext cx="5750560" cy="461665"/>
              </a:xfrm>
              <a:prstGeom prst="rect">
                <a:avLst/>
              </a:prstGeom>
              <a:blipFill>
                <a:blip r:embed="rId5"/>
                <a:stretch>
                  <a:fillRect l="-1697" t="-16000" b="-25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1647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B35896F5-BA41-420C-9751-F0745A4A5190}"/>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3" name="矩形 12">
            <a:extLst>
              <a:ext uri="{FF2B5EF4-FFF2-40B4-BE49-F238E27FC236}">
                <a16:creationId xmlns:a16="http://schemas.microsoft.com/office/drawing/2014/main" id="{B526D0E3-591A-494C-A4C7-2D8A57B7B00B}"/>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95009" y="1057910"/>
                <a:ext cx="7118032" cy="356405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buNone/>
                </a:pPr>
                <a:r>
                  <a:rPr lang="zh-CN" altLang="en-US" sz="2400" dirty="0">
                    <a:solidFill>
                      <a:prstClr val="black"/>
                    </a:solidFill>
                    <a:ea typeface="宋体" panose="02010600030101010101" pitchFamily="2" charset="-122"/>
                    <a:cs typeface="Times New Roman" panose="02020603050405020304" pitchFamily="18" charset="0"/>
                  </a:rPr>
                  <a:t>假设</a:t>
                </a:r>
                <a14:m>
                  <m:oMath xmlns:m="http://schemas.openxmlformats.org/officeDocument/2006/math">
                    <m: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𝑥</m:t>
                    </m:r>
                  </m:oMath>
                </a14:m>
                <a:r>
                  <a:rPr lang="zh-CN" altLang="en-US" sz="2400" dirty="0">
                    <a:solidFill>
                      <a:prstClr val="black"/>
                    </a:solidFill>
                    <a:ea typeface="宋体" panose="02010600030101010101" pitchFamily="2" charset="-122"/>
                    <a:cs typeface="Times New Roman" panose="02020603050405020304" pitchFamily="18" charset="0"/>
                  </a:rPr>
                  <a:t>表示观测变量，</a:t>
                </a:r>
                <a14:m>
                  <m:oMath xmlns:m="http://schemas.openxmlformats.org/officeDocument/2006/math">
                    <m:r>
                      <a:rPr lang="en-US" altLang="zh-CN" sz="2400" i="1">
                        <a:solidFill>
                          <a:prstClr val="black"/>
                        </a:solidFill>
                        <a:latin typeface="Cambria Math" panose="02040503050406030204" pitchFamily="18" charset="0"/>
                        <a:ea typeface="宋体" panose="02010600030101010101" pitchFamily="2" charset="-122"/>
                        <a:cs typeface="Times New Roman" panose="02020603050405020304" pitchFamily="18" charset="0"/>
                      </a:rPr>
                      <m:t>𝑤</m:t>
                    </m:r>
                  </m:oMath>
                </a14:m>
                <a:r>
                  <a:rPr lang="zh-CN" altLang="en-US" sz="2400" dirty="0">
                    <a:solidFill>
                      <a:prstClr val="black"/>
                    </a:solidFill>
                    <a:ea typeface="宋体" panose="02010600030101010101" pitchFamily="2" charset="-122"/>
                    <a:cs typeface="Times New Roman" panose="02020603050405020304" pitchFamily="18" charset="0"/>
                  </a:rPr>
                  <a:t>表示模型参数：</a:t>
                </a:r>
                <a:endParaRPr lang="en-US" altLang="zh-CN" sz="2400" dirty="0">
                  <a:solidFill>
                    <a:prstClr val="black"/>
                  </a:solidFill>
                  <a:ea typeface="宋体" panose="02010600030101010101" pitchFamily="2" charset="-122"/>
                  <a:cs typeface="Times New Roman" panose="02020603050405020304" pitchFamily="18" charset="0"/>
                </a:endParaRPr>
              </a:p>
              <a:p>
                <a:pPr>
                  <a:buNone/>
                </a:pPr>
                <a:r>
                  <a:rPr lang="zh-CN" altLang="en-US" sz="2400" dirty="0">
                    <a:solidFill>
                      <a:prstClr val="black"/>
                    </a:solidFill>
                    <a:ea typeface="宋体" panose="02010600030101010101" pitchFamily="2" charset="-122"/>
                    <a:cs typeface="Times New Roman" panose="02020603050405020304" pitchFamily="18" charset="0"/>
                  </a:rPr>
                  <a:t>联合概率 </a:t>
                </a:r>
                <a:r>
                  <a:rPr lang="en-US" altLang="zh-CN" sz="2400" dirty="0">
                    <a:solidFill>
                      <a:prstClr val="black"/>
                    </a:solidFill>
                    <a:ea typeface="宋体" panose="02010600030101010101" pitchFamily="2" charset="-122"/>
                    <a:cs typeface="Times New Roman" panose="02020603050405020304" pitchFamily="18" charset="0"/>
                  </a:rPr>
                  <a:t>= </a:t>
                </a:r>
                <a:r>
                  <a:rPr lang="zh-CN" altLang="en-US" sz="2400" dirty="0">
                    <a:solidFill>
                      <a:prstClr val="black"/>
                    </a:solidFill>
                    <a:ea typeface="宋体" panose="02010600030101010101" pitchFamily="2" charset="-122"/>
                    <a:cs typeface="Times New Roman" panose="02020603050405020304" pitchFamily="18" charset="0"/>
                  </a:rPr>
                  <a:t>条件概率 </a:t>
                </a:r>
                <a:r>
                  <a:rPr lang="en-US" altLang="zh-CN" sz="2400" dirty="0">
                    <a:solidFill>
                      <a:prstClr val="black"/>
                    </a:solidFill>
                    <a:ea typeface="宋体" panose="02010600030101010101" pitchFamily="2" charset="-122"/>
                    <a:cs typeface="Times New Roman" panose="02020603050405020304" pitchFamily="18" charset="0"/>
                  </a:rPr>
                  <a:t>X </a:t>
                </a:r>
                <a:r>
                  <a:rPr lang="zh-CN" altLang="en-US" sz="2400" dirty="0">
                    <a:solidFill>
                      <a:prstClr val="black"/>
                    </a:solidFill>
                    <a:ea typeface="宋体" panose="02010600030101010101" pitchFamily="2" charset="-122"/>
                    <a:cs typeface="Times New Roman" panose="02020603050405020304" pitchFamily="18" charset="0"/>
                  </a:rPr>
                  <a:t>边缘概率</a:t>
                </a:r>
                <a:endParaRPr lang="en-US" altLang="zh-CN" sz="2400" dirty="0">
                  <a:solidFill>
                    <a:prstClr val="black"/>
                  </a:solidFill>
                  <a:ea typeface="宋体" panose="02010600030101010101" pitchFamily="2" charset="-122"/>
                  <a:cs typeface="Times New Roman" panose="02020603050405020304" pitchFamily="18" charset="0"/>
                </a:endParaRPr>
              </a:p>
              <a:p>
                <a:pPr>
                  <a:buNone/>
                </a:pPr>
                <a:endParaRPr lang="en-US" altLang="zh-CN" sz="2400" dirty="0">
                  <a:solidFill>
                    <a:prstClr val="black"/>
                  </a:solidFill>
                  <a:ea typeface="宋体" panose="02010600030101010101" pitchFamily="2" charset="-122"/>
                  <a:cs typeface="Times New Roman" panose="02020603050405020304" pitchFamily="18" charset="0"/>
                </a:endParaRPr>
              </a:p>
              <a:p>
                <a:pPr>
                  <a:buNone/>
                </a:pPr>
                <a:endParaRPr lang="en-US" altLang="zh-CN" sz="2400" dirty="0">
                  <a:solidFill>
                    <a:prstClr val="black"/>
                  </a:solidFill>
                  <a:ea typeface="宋体" panose="02010600030101010101" pitchFamily="2" charset="-122"/>
                  <a:cs typeface="Times New Roman" panose="02020603050405020304" pitchFamily="18" charset="0"/>
                </a:endParaRPr>
              </a:p>
              <a:p>
                <a:pPr>
                  <a:buNone/>
                </a:pPr>
                <a:r>
                  <a:rPr lang="zh-CN" altLang="en-US" sz="2400" dirty="0">
                    <a:solidFill>
                      <a:prstClr val="black"/>
                    </a:solidFill>
                    <a:ea typeface="宋体" panose="02010600030101010101" pitchFamily="2" charset="-122"/>
                    <a:cs typeface="Times New Roman" panose="02020603050405020304" pitchFamily="18" charset="0"/>
                  </a:rPr>
                  <a:t>某变量的边缘概率等于</a:t>
                </a:r>
                <a:r>
                  <a:rPr lang="en-US" altLang="zh-CN" sz="2400" dirty="0">
                    <a:solidFill>
                      <a:prstClr val="black"/>
                    </a:solidFill>
                    <a:ea typeface="宋体" panose="02010600030101010101" pitchFamily="2" charset="-122"/>
                    <a:cs typeface="Times New Roman" panose="02020603050405020304" pitchFamily="18" charset="0"/>
                  </a:rPr>
                  <a:t> </a:t>
                </a:r>
              </a:p>
              <a:p>
                <a:pPr>
                  <a:buNone/>
                </a:pPr>
                <a:endParaRPr lang="en-US" altLang="zh-CN" sz="2400" dirty="0">
                  <a:solidFill>
                    <a:prstClr val="black"/>
                  </a:solidFill>
                  <a:ea typeface="宋体" panose="02010600030101010101" pitchFamily="2" charset="-122"/>
                  <a:cs typeface="Times New Roman" panose="02020603050405020304" pitchFamily="18" charset="0"/>
                </a:endParaRPr>
              </a:p>
              <a:p>
                <a:pPr>
                  <a:buNone/>
                </a:pPr>
                <a:endParaRPr lang="en-US" altLang="zh-CN" sz="2400" dirty="0">
                  <a:solidFill>
                    <a:prstClr val="black"/>
                  </a:solidFill>
                  <a:ea typeface="宋体" panose="02010600030101010101" pitchFamily="2" charset="-122"/>
                  <a:cs typeface="Times New Roman" panose="02020603050405020304" pitchFamily="18" charset="0"/>
                </a:endParaRPr>
              </a:p>
              <a:p>
                <a:pPr>
                  <a:buNone/>
                </a:pPr>
                <a:r>
                  <a:rPr lang="zh-CN" altLang="en-US" sz="2400" dirty="0">
                    <a:solidFill>
                      <a:prstClr val="black"/>
                    </a:solidFill>
                    <a:ea typeface="宋体" panose="02010600030101010101" pitchFamily="2" charset="-122"/>
                    <a:cs typeface="Times New Roman" panose="02020603050405020304" pitchFamily="18" charset="0"/>
                  </a:rPr>
                  <a:t>贝叶斯公式</a:t>
                </a:r>
                <a:endParaRPr lang="en-US" altLang="zh-CN" sz="2400" dirty="0">
                  <a:solidFill>
                    <a:prstClr val="black"/>
                  </a:solidFill>
                  <a:ea typeface="宋体" panose="02010600030101010101" pitchFamily="2"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95009" y="1057910"/>
                <a:ext cx="7118032" cy="3564053"/>
              </a:xfrm>
              <a:prstGeom prst="rect">
                <a:avLst/>
              </a:prstGeom>
              <a:blipFill>
                <a:blip r:embed="rId4"/>
                <a:stretch>
                  <a:fillRect l="-1284" t="-1884" b="-256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贝叶斯公式</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00BAA67-AF6C-47C2-9B0A-1216BE9D0B35}"/>
                  </a:ext>
                </a:extLst>
              </p:cNvPr>
              <p:cNvSpPr txBox="1"/>
              <p:nvPr/>
            </p:nvSpPr>
            <p:spPr>
              <a:xfrm>
                <a:off x="1867209" y="2166042"/>
                <a:ext cx="4970591" cy="376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e>
                          <m:r>
                            <a:rPr lang="en-US" altLang="zh-CN" sz="2400" b="0" i="1" smtClean="0">
                              <a:latin typeface="Cambria Math" panose="02040503050406030204" pitchFamily="18" charset="0"/>
                            </a:rPr>
                            <m:t>𝑤</m:t>
                          </m:r>
                        </m:e>
                      </m:d>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𝑤</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𝑤</m:t>
                          </m:r>
                        </m:e>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2" name="文本框 1">
                <a:extLst>
                  <a:ext uri="{FF2B5EF4-FFF2-40B4-BE49-F238E27FC236}">
                    <a16:creationId xmlns:a16="http://schemas.microsoft.com/office/drawing/2014/main" id="{300BAA67-AF6C-47C2-9B0A-1216BE9D0B35}"/>
                  </a:ext>
                </a:extLst>
              </p:cNvPr>
              <p:cNvSpPr txBox="1">
                <a:spLocks noRot="1" noChangeAspect="1" noMove="1" noResize="1" noEditPoints="1" noAdjustHandles="1" noChangeArrowheads="1" noChangeShapeType="1" noTextEdit="1"/>
              </p:cNvSpPr>
              <p:nvPr/>
            </p:nvSpPr>
            <p:spPr>
              <a:xfrm>
                <a:off x="1867209" y="2166042"/>
                <a:ext cx="4970591" cy="376755"/>
              </a:xfrm>
              <a:prstGeom prst="rect">
                <a:avLst/>
              </a:prstGeom>
              <a:blipFill>
                <a:blip r:embed="rId5"/>
                <a:stretch>
                  <a:fillRect l="-980" r="-1716" b="-322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3FDD8AA-E3CF-4FFF-8E63-03F361317C8E}"/>
                  </a:ext>
                </a:extLst>
              </p:cNvPr>
              <p:cNvSpPr txBox="1"/>
              <p:nvPr/>
            </p:nvSpPr>
            <p:spPr>
              <a:xfrm>
                <a:off x="1865478" y="3325318"/>
                <a:ext cx="2487027" cy="8959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nary>
                        <m:naryPr>
                          <m:chr m:val="∑"/>
                          <m:supHide m:val="on"/>
                          <m:ctrlPr>
                            <a:rPr lang="en-US" altLang="zh-CN" sz="2400" b="0" i="1" smtClean="0">
                              <a:latin typeface="Cambria Math" panose="02040503050406030204" pitchFamily="18" charset="0"/>
                            </a:rPr>
                          </m:ctrlPr>
                        </m:naryPr>
                        <m:sub>
                          <m:r>
                            <m:rPr>
                              <m:brk m:alnAt="7"/>
                            </m:rPr>
                            <a:rPr lang="en-US" altLang="zh-CN" sz="2400" b="0" i="1" smtClean="0">
                              <a:latin typeface="Cambria Math" panose="02040503050406030204" pitchFamily="18" charset="0"/>
                            </a:rPr>
                            <m:t>𝑤</m:t>
                          </m:r>
                        </m:sub>
                        <m:sup/>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e>
                      </m:nary>
                    </m:oMath>
                  </m:oMathPara>
                </a14:m>
                <a:endParaRPr lang="zh-CN" altLang="en-US" sz="2400" dirty="0"/>
              </a:p>
            </p:txBody>
          </p:sp>
        </mc:Choice>
        <mc:Fallback xmlns="">
          <p:sp>
            <p:nvSpPr>
              <p:cNvPr id="3" name="文本框 2">
                <a:extLst>
                  <a:ext uri="{FF2B5EF4-FFF2-40B4-BE49-F238E27FC236}">
                    <a16:creationId xmlns:a16="http://schemas.microsoft.com/office/drawing/2014/main" id="{93FDD8AA-E3CF-4FFF-8E63-03F361317C8E}"/>
                  </a:ext>
                </a:extLst>
              </p:cNvPr>
              <p:cNvSpPr txBox="1">
                <a:spLocks noRot="1" noChangeAspect="1" noMove="1" noResize="1" noEditPoints="1" noAdjustHandles="1" noChangeArrowheads="1" noChangeShapeType="1" noTextEdit="1"/>
              </p:cNvSpPr>
              <p:nvPr/>
            </p:nvSpPr>
            <p:spPr>
              <a:xfrm>
                <a:off x="1865478" y="3325318"/>
                <a:ext cx="2487027" cy="89595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2C1469E-2512-49DC-8FA2-1770984CE199}"/>
                  </a:ext>
                </a:extLst>
              </p:cNvPr>
              <p:cNvSpPr txBox="1"/>
              <p:nvPr/>
            </p:nvSpPr>
            <p:spPr>
              <a:xfrm>
                <a:off x="4903375" y="3325062"/>
                <a:ext cx="2550891"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𝑤</m:t>
                          </m:r>
                        </m:e>
                      </m:d>
                      <m:r>
                        <a:rPr lang="en-US" altLang="zh-CN" sz="2400" b="0" i="1" smtClean="0">
                          <a:latin typeface="Cambria Math" panose="02040503050406030204" pitchFamily="18" charset="0"/>
                        </a:rPr>
                        <m:t>=</m:t>
                      </m:r>
                      <m:nary>
                        <m:naryPr>
                          <m:chr m:val="∑"/>
                          <m:supHide m:val="on"/>
                          <m:ctrlPr>
                            <a:rPr lang="en-US" altLang="zh-CN" sz="2400" b="0" i="1" smtClean="0">
                              <a:latin typeface="Cambria Math" panose="02040503050406030204" pitchFamily="18" charset="0"/>
                            </a:rPr>
                          </m:ctrlPr>
                        </m:naryPr>
                        <m:sub>
                          <m:r>
                            <m:rPr>
                              <m:brk m:alnAt="7"/>
                            </m:rPr>
                            <a:rPr lang="en-US" altLang="zh-CN" sz="2400" b="0" i="1" smtClean="0">
                              <a:latin typeface="Cambria Math" panose="02040503050406030204" pitchFamily="18" charset="0"/>
                            </a:rPr>
                            <m:t>𝑥</m:t>
                          </m:r>
                        </m:sub>
                        <m:sup/>
                        <m:e>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e>
                      </m:nary>
                    </m:oMath>
                  </m:oMathPara>
                </a14:m>
                <a:endParaRPr lang="zh-CN" altLang="en-US" sz="2400" dirty="0"/>
              </a:p>
            </p:txBody>
          </p:sp>
        </mc:Choice>
        <mc:Fallback xmlns="">
          <p:sp>
            <p:nvSpPr>
              <p:cNvPr id="11" name="文本框 10">
                <a:extLst>
                  <a:ext uri="{FF2B5EF4-FFF2-40B4-BE49-F238E27FC236}">
                    <a16:creationId xmlns:a16="http://schemas.microsoft.com/office/drawing/2014/main" id="{E2C1469E-2512-49DC-8FA2-1770984CE199}"/>
                  </a:ext>
                </a:extLst>
              </p:cNvPr>
              <p:cNvSpPr txBox="1">
                <a:spLocks noRot="1" noChangeAspect="1" noMove="1" noResize="1" noEditPoints="1" noAdjustHandles="1" noChangeArrowheads="1" noChangeShapeType="1" noTextEdit="1"/>
              </p:cNvSpPr>
              <p:nvPr/>
            </p:nvSpPr>
            <p:spPr>
              <a:xfrm>
                <a:off x="4903375" y="3325062"/>
                <a:ext cx="2550891" cy="89620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251A6E2-8462-443E-9940-B566DF04B25F}"/>
                  </a:ext>
                </a:extLst>
              </p:cNvPr>
              <p:cNvSpPr txBox="1"/>
              <p:nvPr/>
            </p:nvSpPr>
            <p:spPr>
              <a:xfrm>
                <a:off x="1865478" y="4621963"/>
                <a:ext cx="4368440" cy="78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den>
                      </m:f>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𝑝</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𝑥</m:t>
                              </m:r>
                            </m:e>
                            <m:e>
                              <m:r>
                                <a:rPr lang="en-US" altLang="zh-CN" sz="2400" b="0" i="1" smtClean="0">
                                  <a:latin typeface="Cambria Math" panose="02040503050406030204" pitchFamily="18" charset="0"/>
                                </a:rPr>
                                <m:t>𝑤</m:t>
                              </m:r>
                            </m:e>
                          </m:d>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r>
                            <a:rPr lang="en-US" altLang="zh-CN" sz="2400" b="0" i="1" smtClean="0">
                              <a:latin typeface="Cambria Math" panose="02040503050406030204" pitchFamily="18" charset="0"/>
                            </a:rPr>
                            <m:t>)</m:t>
                          </m:r>
                        </m:num>
                        <m:den>
                          <m:nary>
                            <m:naryPr>
                              <m:chr m:val="∑"/>
                              <m:supHide m:val="on"/>
                              <m:ctrlPr>
                                <a:rPr lang="en-US" altLang="zh-CN" sz="2400" i="1">
                                  <a:latin typeface="Cambria Math" panose="02040503050406030204" pitchFamily="18" charset="0"/>
                                </a:rPr>
                              </m:ctrlPr>
                            </m:naryPr>
                            <m:sub>
                              <m:r>
                                <m:rPr>
                                  <m:brk m:alnAt="7"/>
                                </m:rPr>
                                <a:rPr lang="en-US" altLang="zh-CN" sz="2400" i="1">
                                  <a:latin typeface="Cambria Math" panose="02040503050406030204" pitchFamily="18" charset="0"/>
                                </a:rPr>
                                <m:t>𝑤</m:t>
                              </m:r>
                            </m:sub>
                            <m:sup/>
                            <m:e>
                              <m:r>
                                <a:rPr lang="en-US" altLang="zh-CN" sz="2400" i="1">
                                  <a:latin typeface="Cambria Math" panose="02040503050406030204" pitchFamily="18" charset="0"/>
                                </a:rPr>
                                <m:t>𝑝</m:t>
                              </m:r>
                              <m:r>
                                <a:rPr lang="en-US" altLang="zh-CN" sz="2400" i="1">
                                  <a:latin typeface="Cambria Math" panose="02040503050406030204" pitchFamily="18" charset="0"/>
                                </a:rPr>
                                <m:t>(</m:t>
                              </m:r>
                              <m:r>
                                <a:rPr lang="en-US" altLang="zh-CN" sz="2400" i="1">
                                  <a:latin typeface="Cambria Math" panose="02040503050406030204" pitchFamily="18" charset="0"/>
                                </a:rPr>
                                <m:t>𝑤</m:t>
                              </m:r>
                              <m:r>
                                <a:rPr lang="en-US" altLang="zh-CN" sz="2400" i="1">
                                  <a:latin typeface="Cambria Math" panose="02040503050406030204" pitchFamily="18" charset="0"/>
                                </a:rPr>
                                <m:t>,</m:t>
                              </m:r>
                              <m:r>
                                <a:rPr lang="en-US" altLang="zh-CN" sz="2400" i="1">
                                  <a:latin typeface="Cambria Math" panose="02040503050406030204" pitchFamily="18" charset="0"/>
                                </a:rPr>
                                <m:t>𝑥</m:t>
                              </m:r>
                              <m:r>
                                <a:rPr lang="en-US" altLang="zh-CN" sz="2400" i="1">
                                  <a:latin typeface="Cambria Math" panose="02040503050406030204" pitchFamily="18" charset="0"/>
                                </a:rPr>
                                <m:t>)</m:t>
                              </m:r>
                            </m:e>
                          </m:nary>
                        </m:den>
                      </m:f>
                    </m:oMath>
                  </m:oMathPara>
                </a14:m>
                <a:endParaRPr lang="zh-CN" altLang="en-US" sz="2400" dirty="0"/>
              </a:p>
            </p:txBody>
          </p:sp>
        </mc:Choice>
        <mc:Fallback xmlns="">
          <p:sp>
            <p:nvSpPr>
              <p:cNvPr id="12" name="文本框 11">
                <a:extLst>
                  <a:ext uri="{FF2B5EF4-FFF2-40B4-BE49-F238E27FC236}">
                    <a16:creationId xmlns:a16="http://schemas.microsoft.com/office/drawing/2014/main" id="{E251A6E2-8462-443E-9940-B566DF04B25F}"/>
                  </a:ext>
                </a:extLst>
              </p:cNvPr>
              <p:cNvSpPr txBox="1">
                <a:spLocks noRot="1" noChangeAspect="1" noMove="1" noResize="1" noEditPoints="1" noAdjustHandles="1" noChangeArrowheads="1" noChangeShapeType="1" noTextEdit="1"/>
              </p:cNvSpPr>
              <p:nvPr/>
            </p:nvSpPr>
            <p:spPr>
              <a:xfrm>
                <a:off x="1865478" y="4621963"/>
                <a:ext cx="4368440" cy="782265"/>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0024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latin typeface="Arial"/>
                <a:ea typeface="微软雅黑"/>
              </a:rPr>
              <a:t>贝叶斯公式</a:t>
            </a:r>
            <a:endParaRPr kumimoji="0" lang="en-US" altLang="zh-CN" sz="2800" b="0" i="0" u="none" strike="noStrike" kern="1200" cap="none" spc="0" normalizeH="0" baseline="0" noProof="0" dirty="0">
              <a:ln>
                <a:noFill/>
              </a:ln>
              <a:effectLst/>
              <a:uLnTx/>
              <a:uFillTx/>
              <a:latin typeface="Arial"/>
              <a:ea typeface="微软雅黑"/>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71A3F5"/>
                </a:solidFill>
                <a:latin typeface="Arial"/>
                <a:ea typeface="微软雅黑"/>
              </a:rPr>
              <a:t>贝叶斯决策</a:t>
            </a:r>
            <a:endParaRPr kumimoji="0" lang="en-US" altLang="zh-CN" sz="2800" b="0" i="0" u="none" strike="noStrike" kern="1200" cap="none" spc="0" normalizeH="0" baseline="0" noProof="0" dirty="0">
              <a:ln>
                <a:noFill/>
              </a:ln>
              <a:solidFill>
                <a:srgbClr val="71A3F5"/>
              </a:solidFill>
              <a:effectLst/>
              <a:uLnTx/>
              <a:uFillTx/>
              <a:latin typeface="Arial"/>
              <a:ea typeface="微软雅黑"/>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000000"/>
                </a:solidFill>
                <a:latin typeface="Arial"/>
                <a:ea typeface="微软雅黑"/>
              </a:rPr>
              <a:t>分类器的相关概念</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000000"/>
                </a:solidFill>
                <a:latin typeface="Arial"/>
                <a:ea typeface="微软雅黑"/>
              </a:rPr>
              <a:t>基于高斯分布的贝叶斯分类器</a:t>
            </a:r>
            <a:endParaRPr lang="en-US" altLang="zh-CN" sz="2800" dirty="0">
              <a:solidFill>
                <a:srgbClr val="000000"/>
              </a:solidFill>
              <a:latin typeface="Arial"/>
              <a:ea typeface="微软雅黑"/>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000000"/>
                </a:solidFill>
                <a:effectLst/>
                <a:uLnTx/>
                <a:uFillTx/>
                <a:latin typeface="Arial"/>
                <a:ea typeface="微软雅黑"/>
                <a:cs typeface="+mn-cs"/>
              </a:rPr>
              <a:t>朴素贝叶斯分类器</a:t>
            </a:r>
            <a:endParaRPr kumimoji="0" lang="en-US" altLang="zh-CN" sz="28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20000"/>
              </a:lnSpc>
              <a:spcBef>
                <a:spcPct val="20000"/>
              </a:spcBef>
              <a:spcAft>
                <a:spcPct val="0"/>
              </a:spcAft>
              <a:buClrTx/>
              <a:buSzTx/>
              <a:buFontTx/>
              <a:buChar char="•"/>
              <a:tabLst/>
              <a:defRPr/>
            </a:pPr>
            <a:r>
              <a:rPr lang="zh-CN" altLang="en-US" sz="2800" dirty="0">
                <a:solidFill>
                  <a:srgbClr val="000000"/>
                </a:solidFill>
                <a:latin typeface="Arial"/>
                <a:ea typeface="微软雅黑"/>
              </a:rPr>
              <a:t>参数估计</a:t>
            </a:r>
            <a:endParaRPr kumimoji="0" lang="zh-CN" altLang="en-US" sz="28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29" name="矩形 10">
            <a:extLst>
              <a:ext uri="{FF2B5EF4-FFF2-40B4-BE49-F238E27FC236}">
                <a16:creationId xmlns:a16="http://schemas.microsoft.com/office/drawing/2014/main" id="{5E3291BC-0BA8-4AF6-AF4A-CCE26F35ED34}"/>
              </a:ext>
            </a:extLst>
          </p:cNvPr>
          <p:cNvSpPr>
            <a:spLocks noChangeArrowheads="1"/>
          </p:cNvSpPr>
          <p:nvPr/>
        </p:nvSpPr>
        <p:spPr bwMode="auto">
          <a:xfrm>
            <a:off x="2903113" y="183000"/>
            <a:ext cx="3353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第二讲 贝叶斯学习基础</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7255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BF94DE87-7D94-4BD4-82F0-3D356C05201A}"/>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5" name="矩形 14">
            <a:extLst>
              <a:ext uri="{FF2B5EF4-FFF2-40B4-BE49-F238E27FC236}">
                <a16:creationId xmlns:a16="http://schemas.microsoft.com/office/drawing/2014/main" id="{558C4FEB-CDB6-4855-85B4-BC33F8AF70B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贝叶斯决策</a:t>
            </a:r>
          </a:p>
        </p:txBody>
      </p:sp>
      <p:pic>
        <p:nvPicPr>
          <p:cNvPr id="2" name="图片 1">
            <a:extLst>
              <a:ext uri="{FF2B5EF4-FFF2-40B4-BE49-F238E27FC236}">
                <a16:creationId xmlns:a16="http://schemas.microsoft.com/office/drawing/2014/main" id="{DE5FAE45-2FAE-4BA4-B712-21FC9D1D5EC7}"/>
              </a:ext>
            </a:extLst>
          </p:cNvPr>
          <p:cNvPicPr>
            <a:picLocks noChangeAspect="1"/>
          </p:cNvPicPr>
          <p:nvPr/>
        </p:nvPicPr>
        <p:blipFill rotWithShape="1">
          <a:blip r:embed="rId2"/>
          <a:srcRect l="665" r="-1"/>
          <a:stretch/>
        </p:blipFill>
        <p:spPr>
          <a:xfrm>
            <a:off x="1727199" y="3372361"/>
            <a:ext cx="6157913" cy="1504529"/>
          </a:xfrm>
          <a:prstGeom prst="rect">
            <a:avLst/>
          </a:prstGeom>
        </p:spPr>
      </p:pic>
      <p:sp>
        <p:nvSpPr>
          <p:cNvPr id="13" name="内容占位符 2">
            <a:extLst>
              <a:ext uri="{FF2B5EF4-FFF2-40B4-BE49-F238E27FC236}">
                <a16:creationId xmlns:a16="http://schemas.microsoft.com/office/drawing/2014/main" id="{06E6804C-B9DE-4E41-8348-71F60C02B98F}"/>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贝叶斯决策</a:t>
            </a:r>
            <a:endParaRPr lang="en-US" altLang="zh-CN"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5719841C-DAF7-4128-89CD-E1A170E33121}"/>
              </a:ext>
            </a:extLst>
          </p:cNvPr>
          <p:cNvSpPr>
            <a:spLocks noChangeArrowheads="1"/>
          </p:cNvSpPr>
          <p:nvPr/>
        </p:nvSpPr>
        <p:spPr bwMode="auto">
          <a:xfrm>
            <a:off x="771333" y="1577650"/>
            <a:ext cx="80152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贝叶斯决策（</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Bayesian decision</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）是概率框架下实施决策的基本方法，它通过综合考虑决策的后验分布和错误决策的损失来做出决策。其中，贝叶斯公式被用于计算后验分布。</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r>
              <a:rPr lang="zh-CN" altLang="en-US" sz="2400" dirty="0">
                <a:ea typeface="宋体" panose="02010600030101010101" pitchFamily="2" charset="-122"/>
                <a:cs typeface="Times New Roman" panose="02020603050405020304" pitchFamily="18" charset="0"/>
              </a:rPr>
              <a:t>贝叶斯决策的前提是假设：</a:t>
            </a:r>
          </a:p>
        </p:txBody>
      </p:sp>
    </p:spTree>
    <p:extLst>
      <p:ext uri="{BB962C8B-B14F-4D97-AF65-F5344CB8AC3E}">
        <p14:creationId xmlns:p14="http://schemas.microsoft.com/office/powerpoint/2010/main" val="723665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80E8BEAE-9C9A-46C9-BA84-3C6EBE95C481}"/>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第二讲 贝叶斯学习基础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矩形 22">
            <a:extLst>
              <a:ext uri="{FF2B5EF4-FFF2-40B4-BE49-F238E27FC236}">
                <a16:creationId xmlns:a16="http://schemas.microsoft.com/office/drawing/2014/main" id="{04EB7C62-69F4-4211-A1B6-FC99F2802CFA}"/>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贝叶斯决策</a:t>
            </a: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2A78E84C-CFE3-4D26-B404-7EFC83D8ECA5}"/>
                  </a:ext>
                </a:extLst>
              </p:cNvPr>
              <p:cNvSpPr>
                <a:spLocks noChangeArrowheads="1"/>
              </p:cNvSpPr>
              <p:nvPr/>
            </p:nvSpPr>
            <p:spPr bwMode="auto">
              <a:xfrm>
                <a:off x="625643" y="955336"/>
                <a:ext cx="8097253" cy="45243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例</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：根据熊猫的形态特征来判断熊猫的性别。</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0"/>
                  </a:spcBef>
                  <a:buFontTx/>
                  <a:buNone/>
                </a:pPr>
                <a14:m>
                  <m:oMath xmlns:m="http://schemas.openxmlformats.org/officeDocument/2006/math">
                    <m:r>
                      <m:rPr>
                        <m:nor/>
                      </m:rPr>
                      <a:rPr lang="zh-CN" altLang="en-US" sz="2400" dirty="0">
                        <a:ea typeface="宋体" panose="02010600030101010101" pitchFamily="2" charset="-122"/>
                        <a:cs typeface="Times New Roman" panose="02020603050405020304" pitchFamily="18" charset="0"/>
                      </a:rPr>
                      <m:t>设</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oMath>
                </a14:m>
                <a:r>
                  <a:rPr lang="zh-CN" altLang="en-US" sz="2400" dirty="0">
                    <a:ea typeface="宋体" panose="02010600030101010101" pitchFamily="2" charset="-122"/>
                    <a:cs typeface="Times New Roman" panose="02020603050405020304" pitchFamily="18" charset="0"/>
                  </a:rPr>
                  <a:t>表示性别，</a:t>
                </a:r>
                <a:r>
                  <a:rPr lang="en-US" altLang="zh-CN" sz="2400" dirty="0">
                    <a:ea typeface="宋体" panose="02010600030101010101" pitchFamily="2" charset="-122"/>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oMath>
                </a14:m>
                <a:r>
                  <a:rPr lang="zh-CN" altLang="en-US" sz="2400" dirty="0">
                    <a:ea typeface="宋体" panose="02010600030101010101" pitchFamily="2" charset="-122"/>
                    <a:cs typeface="Times New Roman" panose="02020603050405020304" pitchFamily="18" charset="0"/>
                  </a:rPr>
                  <a:t>表示雌性，</a:t>
                </a:r>
                <a:r>
                  <a:rPr lang="en-US" altLang="zh-CN" sz="2400" dirty="0">
                    <a:ea typeface="宋体" panose="02010600030101010101" pitchFamily="2" charset="-122"/>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oMath>
                </a14:m>
                <a:r>
                  <a:rPr lang="zh-CN" altLang="en-US" sz="2400" dirty="0">
                    <a:ea typeface="宋体" panose="02010600030101010101" pitchFamily="2" charset="-122"/>
                    <a:cs typeface="Times New Roman" panose="02020603050405020304" pitchFamily="18" charset="0"/>
                  </a:rPr>
                  <a:t>表示雄性。</a:t>
                </a:r>
                <a:endParaRPr lang="en-US" altLang="zh-CN" sz="2400" dirty="0">
                  <a:ea typeface="宋体" panose="02010600030101010101" pitchFamily="2" charset="-122"/>
                  <a:cs typeface="Times New Roman" panose="02020603050405020304" pitchFamily="18" charset="0"/>
                </a:endParaRPr>
              </a:p>
              <a:p>
                <a:pPr>
                  <a:spcBef>
                    <a:spcPct val="0"/>
                  </a:spcBef>
                  <a:buFontTx/>
                  <a:buNone/>
                </a:pPr>
                <a:r>
                  <a:rPr lang="zh-CN" altLang="en-US" sz="2400" dirty="0">
                    <a:ea typeface="宋体" panose="02010600030101010101" pitchFamily="2" charset="-122"/>
                    <a:cs typeface="Times New Roman" panose="02020603050405020304" pitchFamily="18" charset="0"/>
                  </a:rPr>
                  <a:t>熊猫为雌性的先验概率为</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oMath>
                </a14:m>
                <a:r>
                  <a:rPr lang="zh-CN" altLang="en-US" sz="2400" dirty="0">
                    <a:ea typeface="宋体" panose="02010600030101010101" pitchFamily="2" charset="-122"/>
                    <a:cs typeface="Times New Roman" panose="02020603050405020304" pitchFamily="18" charset="0"/>
                  </a:rPr>
                  <a:t>，为雄性的先验概率为</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oMath>
                </a14:m>
                <a:r>
                  <a:rPr lang="zh-CN" altLang="en-US" sz="2400" dirty="0">
                    <a:ea typeface="宋体" panose="02010600030101010101" pitchFamily="2" charset="-122"/>
                    <a:cs typeface="Times New Roman" panose="02020603050405020304" pitchFamily="18" charset="0"/>
                  </a:rPr>
                  <a:t>，则</a:t>
                </a:r>
                <a:endParaRPr lang="en-US" altLang="zh-CN" sz="2400" dirty="0">
                  <a:ea typeface="宋体" panose="02010600030101010101" pitchFamily="2" charset="-122"/>
                  <a:cs typeface="Times New Roman" panose="02020603050405020304" pitchFamily="18" charset="0"/>
                </a:endParaRPr>
              </a:p>
              <a:p>
                <a:pPr algn="ctr">
                  <a:spcBef>
                    <a:spcPct val="0"/>
                  </a:spcBef>
                  <a:buFontTx/>
                  <a:buNone/>
                </a:pPr>
                <a14:m>
                  <m:oMathPara xmlns:m="http://schemas.openxmlformats.org/officeDocument/2006/math">
                    <m:oMathParaPr>
                      <m:jc m:val="center"/>
                    </m:oMathParaPr>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d>
                        <m:dPr>
                          <m:ctrlP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=2</m:t>
                          </m:r>
                        </m:e>
                      </m:d>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oMath>
                  </m:oMathPara>
                </a14:m>
                <a:endParaRPr lang="en-US" altLang="zh-CN" sz="2400" dirty="0">
                  <a:ea typeface="宋体" panose="02010600030101010101" pitchFamily="2" charset="-122"/>
                  <a:cs typeface="Times New Roman" panose="02020603050405020304" pitchFamily="18" charset="0"/>
                </a:endParaRPr>
              </a:p>
              <a:p>
                <a:pPr>
                  <a:spcBef>
                    <a:spcPct val="0"/>
                  </a:spcBef>
                  <a:buFontTx/>
                  <a:buNone/>
                </a:pPr>
                <a:r>
                  <a:rPr lang="zh-CN" altLang="en-US" sz="2400" b="0" dirty="0">
                    <a:ea typeface="宋体" panose="02010600030101010101" pitchFamily="2" charset="-122"/>
                    <a:cs typeface="Times New Roman" panose="02020603050405020304" pitchFamily="18" charset="0"/>
                  </a:rPr>
                  <a:t>假设</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oMath>
                </a14:m>
                <a:r>
                  <a:rPr lang="zh-CN" altLang="en-US" sz="2400" dirty="0">
                    <a:ea typeface="宋体" panose="02010600030101010101" pitchFamily="2" charset="-122"/>
                    <a:cs typeface="Times New Roman" panose="02020603050405020304" pitchFamily="18" charset="0"/>
                  </a:rPr>
                  <a:t>表示观测变量，刻画熊猫的形态特征，</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=1</m:t>
                    </m:r>
                  </m:oMath>
                </a14:m>
                <a:r>
                  <a:rPr lang="zh-CN" altLang="en-US" sz="2400" dirty="0">
                    <a:ea typeface="宋体" panose="02010600030101010101" pitchFamily="2" charset="-122"/>
                    <a:cs typeface="Times New Roman" panose="02020603050405020304" pitchFamily="18" charset="0"/>
                  </a:rPr>
                  <a:t>表示熊猫是干净整洁的，反之</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=0</m:t>
                    </m:r>
                  </m:oMath>
                </a14:m>
                <a:r>
                  <a:rPr lang="en-US" altLang="zh-CN" sz="2400" dirty="0">
                    <a:ea typeface="宋体" panose="02010600030101010101" pitchFamily="2" charset="-122"/>
                    <a:cs typeface="Times New Roman" panose="02020603050405020304" pitchFamily="18" charset="0"/>
                  </a:rPr>
                  <a:t>.</a:t>
                </a:r>
              </a:p>
              <a:p>
                <a:pPr>
                  <a:spcBef>
                    <a:spcPct val="0"/>
                  </a:spcBef>
                  <a:buFontTx/>
                  <a:buNone/>
                </a:pPr>
                <a:endParaRPr lang="en-US" altLang="zh-CN" sz="2400" dirty="0">
                  <a:ea typeface="宋体" panose="02010600030101010101" pitchFamily="2" charset="-122"/>
                  <a:cs typeface="Times New Roman" panose="02020603050405020304" pitchFamily="18" charset="0"/>
                </a:endParaRPr>
              </a:p>
              <a:p>
                <a:pPr>
                  <a:spcBef>
                    <a:spcPct val="0"/>
                  </a:spcBef>
                  <a:buFontTx/>
                  <a:buNone/>
                </a:pPr>
                <a:r>
                  <a:rPr lang="zh-CN" altLang="en-US" sz="2400" dirty="0">
                    <a:ea typeface="宋体" panose="02010600030101010101" pitchFamily="2" charset="-122"/>
                    <a:cs typeface="Times New Roman" panose="02020603050405020304" pitchFamily="18" charset="0"/>
                  </a:rPr>
                  <a:t>在给定决策问题的概率描述（先验概率和似然概率）之后，贝叶斯决策使用贝叶斯公式推导出性别变量</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oMath>
                </a14:m>
                <a:r>
                  <a:rPr lang="zh-CN" altLang="en-US" sz="2400" dirty="0">
                    <a:ea typeface="宋体" panose="02010600030101010101" pitchFamily="2" charset="-122"/>
                    <a:cs typeface="Times New Roman" panose="02020603050405020304" pitchFamily="18" charset="0"/>
                  </a:rPr>
                  <a:t>的后验分布</a:t>
                </a:r>
                <a14:m>
                  <m:oMath xmlns:m="http://schemas.openxmlformats.org/officeDocument/2006/math">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𝑝</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𝑤</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𝑥</m:t>
                    </m:r>
                    <m:r>
                      <a:rPr lang="en-US" altLang="zh-CN" sz="2400" b="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400" dirty="0">
                    <a:ea typeface="宋体" panose="02010600030101010101" pitchFamily="2" charset="-122"/>
                    <a:cs typeface="Times New Roman" panose="02020603050405020304" pitchFamily="18" charset="0"/>
                  </a:rPr>
                  <a:t>，然后通过决策规则做出决策。</a:t>
                </a:r>
                <a:endParaRPr lang="en-US" altLang="zh-CN" sz="2400" dirty="0">
                  <a:ea typeface="宋体" panose="02010600030101010101" pitchFamily="2" charset="-122"/>
                  <a:cs typeface="Times New Roman" panose="02020603050405020304" pitchFamily="18" charset="0"/>
                </a:endParaRPr>
              </a:p>
              <a:p>
                <a:pPr>
                  <a:spcBef>
                    <a:spcPct val="0"/>
                  </a:spcBef>
                  <a:buFontTx/>
                  <a:buNone/>
                </a:pPr>
                <a:endParaRPr lang="zh-CN" altLang="en-US" sz="2400" dirty="0">
                  <a:ea typeface="宋体" panose="02010600030101010101" pitchFamily="2" charset="-122"/>
                  <a:cs typeface="Times New Roman" panose="02020603050405020304" pitchFamily="18" charset="0"/>
                </a:endParaRPr>
              </a:p>
            </p:txBody>
          </p:sp>
        </mc:Choice>
        <mc:Fallback xmlns="">
          <p:sp>
            <p:nvSpPr>
              <p:cNvPr id="12" name="矩形 11">
                <a:extLst>
                  <a:ext uri="{FF2B5EF4-FFF2-40B4-BE49-F238E27FC236}">
                    <a16:creationId xmlns:a16="http://schemas.microsoft.com/office/drawing/2014/main" id="{2A78E84C-CFE3-4D26-B404-7EFC83D8ECA5}"/>
                  </a:ext>
                </a:extLst>
              </p:cNvPr>
              <p:cNvSpPr>
                <a:spLocks noRot="1" noChangeAspect="1" noMove="1" noResize="1" noEditPoints="1" noAdjustHandles="1" noChangeArrowheads="1" noChangeShapeType="1" noTextEdit="1"/>
              </p:cNvSpPr>
              <p:nvPr/>
            </p:nvSpPr>
            <p:spPr bwMode="auto">
              <a:xfrm>
                <a:off x="625643" y="955336"/>
                <a:ext cx="8097253" cy="4524315"/>
              </a:xfrm>
              <a:prstGeom prst="rect">
                <a:avLst/>
              </a:prstGeom>
              <a:blipFill>
                <a:blip r:embed="rId4"/>
                <a:stretch>
                  <a:fillRect l="-1205" t="-1482" r="-128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31" name="图片 30">
            <a:extLst>
              <a:ext uri="{FF2B5EF4-FFF2-40B4-BE49-F238E27FC236}">
                <a16:creationId xmlns:a16="http://schemas.microsoft.com/office/drawing/2014/main" id="{4B2148CF-1B8D-4B04-83C2-78A8CB6276FE}"/>
              </a:ext>
            </a:extLst>
          </p:cNvPr>
          <p:cNvPicPr>
            <a:picLocks noChangeAspect="1"/>
          </p:cNvPicPr>
          <p:nvPr/>
        </p:nvPicPr>
        <p:blipFill>
          <a:blip r:embed="rId5"/>
          <a:stretch>
            <a:fillRect/>
          </a:stretch>
        </p:blipFill>
        <p:spPr>
          <a:xfrm>
            <a:off x="2033587" y="5212929"/>
            <a:ext cx="5076825" cy="933450"/>
          </a:xfrm>
          <a:prstGeom prst="rect">
            <a:avLst/>
          </a:prstGeom>
        </p:spPr>
      </p:pic>
    </p:spTree>
    <p:extLst>
      <p:ext uri="{BB962C8B-B14F-4D97-AF65-F5344CB8AC3E}">
        <p14:creationId xmlns:p14="http://schemas.microsoft.com/office/powerpoint/2010/main" val="181856190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1130</TotalTime>
  <Words>3693</Words>
  <Application>Microsoft Office PowerPoint</Application>
  <PresentationFormat>全屏显示(4:3)</PresentationFormat>
  <Paragraphs>382</Paragraphs>
  <Slides>43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43</vt:i4>
      </vt:variant>
    </vt:vector>
  </HeadingPairs>
  <TitlesOfParts>
    <vt:vector size="54" baseType="lpstr">
      <vt:lpstr>等线</vt:lpstr>
      <vt:lpstr>等线 Light</vt:lpstr>
      <vt:lpstr>宋体</vt:lpstr>
      <vt:lpstr>微软雅黑</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Saoirse</dc:creator>
  <cp:lastModifiedBy>张艺</cp:lastModifiedBy>
  <cp:revision>385</cp:revision>
  <dcterms:created xsi:type="dcterms:W3CDTF">2020-07-24T07:05:48Z</dcterms:created>
  <dcterms:modified xsi:type="dcterms:W3CDTF">2020-10-02T06:30:48Z</dcterms:modified>
</cp:coreProperties>
</file>