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60" r:id="rId1"/>
  </p:sldMasterIdLst>
  <p:sldIdLst>
    <p:sldId id="256" r:id="rId2"/>
    <p:sldId id="257" r:id="rId3"/>
    <p:sldId id="258" r:id="rId4"/>
    <p:sldId id="264" r:id="rId5"/>
    <p:sldId id="272" r:id="rId6"/>
    <p:sldId id="273" r:id="rId7"/>
    <p:sldId id="275" r:id="rId8"/>
    <p:sldId id="274" r:id="rId9"/>
    <p:sldId id="276" r:id="rId10"/>
    <p:sldId id="279" r:id="rId11"/>
    <p:sldId id="280" r:id="rId12"/>
    <p:sldId id="277" r:id="rId13"/>
    <p:sldId id="281" r:id="rId14"/>
    <p:sldId id="282" r:id="rId15"/>
    <p:sldId id="283" r:id="rId16"/>
    <p:sldId id="269" r:id="rId17"/>
    <p:sldId id="266" r:id="rId18"/>
    <p:sldId id="284" r:id="rId19"/>
    <p:sldId id="285" r:id="rId20"/>
    <p:sldId id="270" r:id="rId21"/>
    <p:sldId id="267" r:id="rId22"/>
    <p:sldId id="286" r:id="rId23"/>
    <p:sldId id="287" r:id="rId24"/>
    <p:sldId id="288" r:id="rId25"/>
    <p:sldId id="278" r:id="rId26"/>
    <p:sldId id="271" r:id="rId27"/>
    <p:sldId id="268" r:id="rId28"/>
    <p:sldId id="289" r:id="rId29"/>
    <p:sldId id="291" r:id="rId30"/>
    <p:sldId id="292" r:id="rId31"/>
    <p:sldId id="290" r:id="rId32"/>
    <p:sldId id="293" r:id="rId33"/>
    <p:sldId id="265"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A9D9"/>
    <a:srgbClr val="71A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75" autoAdjust="0"/>
  </p:normalViewPr>
  <p:slideViewPr>
    <p:cSldViewPr snapToGrid="0">
      <p:cViewPr varScale="1">
        <p:scale>
          <a:sx n="114" d="100"/>
          <a:sy n="114" d="100"/>
        </p:scale>
        <p:origin x="15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60.wmf"/><Relationship Id="rId4" Type="http://schemas.openxmlformats.org/officeDocument/2006/relationships/image" Target="../media/image5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4" Type="http://schemas.openxmlformats.org/officeDocument/2006/relationships/image" Target="../media/image7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3.wmf"/><Relationship Id="rId4" Type="http://schemas.openxmlformats.org/officeDocument/2006/relationships/image" Target="../media/image8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9.wmf"/><Relationship Id="rId7" Type="http://schemas.openxmlformats.org/officeDocument/2006/relationships/image" Target="../media/image93.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4" Type="http://schemas.openxmlformats.org/officeDocument/2006/relationships/image" Target="../media/image9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9"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75156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76983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048064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35047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31466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26485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685877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422379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80716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81048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217713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822947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7.wmf"/><Relationship Id="rId18" Type="http://schemas.openxmlformats.org/officeDocument/2006/relationships/oleObject" Target="../embeddings/oleObject17.bin"/><Relationship Id="rId21" Type="http://schemas.openxmlformats.org/officeDocument/2006/relationships/image" Target="../media/image21.wmf"/><Relationship Id="rId7" Type="http://schemas.openxmlformats.org/officeDocument/2006/relationships/image" Target="../media/image14.wmf"/><Relationship Id="rId12" Type="http://schemas.openxmlformats.org/officeDocument/2006/relationships/oleObject" Target="../embeddings/oleObject14.bin"/><Relationship Id="rId17" Type="http://schemas.openxmlformats.org/officeDocument/2006/relationships/image" Target="../media/image19.wmf"/><Relationship Id="rId2" Type="http://schemas.openxmlformats.org/officeDocument/2006/relationships/slideLayout" Target="../slideLayouts/slideLayout2.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16.wmf"/><Relationship Id="rId5" Type="http://schemas.openxmlformats.org/officeDocument/2006/relationships/image" Target="../media/image32.png"/><Relationship Id="rId15" Type="http://schemas.openxmlformats.org/officeDocument/2006/relationships/image" Target="../media/image18.wmf"/><Relationship Id="rId23" Type="http://schemas.openxmlformats.org/officeDocument/2006/relationships/image" Target="../media/image22.wmf"/><Relationship Id="rId10" Type="http://schemas.openxmlformats.org/officeDocument/2006/relationships/oleObject" Target="../embeddings/oleObject13.bin"/><Relationship Id="rId19" Type="http://schemas.openxmlformats.org/officeDocument/2006/relationships/image" Target="../media/image20.wmf"/><Relationship Id="rId9" Type="http://schemas.openxmlformats.org/officeDocument/2006/relationships/image" Target="../media/image15.wmf"/><Relationship Id="rId14" Type="http://schemas.openxmlformats.org/officeDocument/2006/relationships/oleObject" Target="../embeddings/oleObject15.bin"/><Relationship Id="rId22" Type="http://schemas.openxmlformats.org/officeDocument/2006/relationships/oleObject" Target="../embeddings/oleObject19.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1.bin"/><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0.bin"/><Relationship Id="rId11" Type="http://schemas.openxmlformats.org/officeDocument/2006/relationships/image" Target="../media/image25.wmf"/><Relationship Id="rId5" Type="http://schemas.openxmlformats.org/officeDocument/2006/relationships/image" Target="../media/image36.png"/><Relationship Id="rId10" Type="http://schemas.openxmlformats.org/officeDocument/2006/relationships/oleObject" Target="../embeddings/oleObject22.bin"/><Relationship Id="rId9" Type="http://schemas.openxmlformats.org/officeDocument/2006/relationships/image" Target="../media/image24.wmf"/></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6.wmf"/><Relationship Id="rId4" Type="http://schemas.openxmlformats.org/officeDocument/2006/relationships/oleObject" Target="../embeddings/oleObject23.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3.emf"/><Relationship Id="rId18" Type="http://schemas.openxmlformats.org/officeDocument/2006/relationships/image" Target="../media/image42.png"/><Relationship Id="rId7" Type="http://schemas.openxmlformats.org/officeDocument/2006/relationships/image" Target="../media/image28.wmf"/><Relationship Id="rId12" Type="http://schemas.openxmlformats.org/officeDocument/2006/relationships/image" Target="../media/image32.emf"/><Relationship Id="rId17" Type="http://schemas.openxmlformats.org/officeDocument/2006/relationships/image" Target="../media/image41.png"/><Relationship Id="rId2" Type="http://schemas.openxmlformats.org/officeDocument/2006/relationships/slideLayout" Target="../slideLayouts/slideLayout2.xml"/><Relationship Id="rId16" Type="http://schemas.openxmlformats.org/officeDocument/2006/relationships/image" Target="../media/image40.png"/><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image" Target="../media/image30.wmf"/><Relationship Id="rId5" Type="http://schemas.openxmlformats.org/officeDocument/2006/relationships/image" Target="../media/image37.png"/><Relationship Id="rId15" Type="http://schemas.openxmlformats.org/officeDocument/2006/relationships/image" Target="../media/image31.wmf"/><Relationship Id="rId10" Type="http://schemas.openxmlformats.org/officeDocument/2006/relationships/oleObject" Target="../embeddings/oleObject26.bin"/><Relationship Id="rId9" Type="http://schemas.openxmlformats.org/officeDocument/2006/relationships/image" Target="../media/image29.wmf"/><Relationship Id="rId1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7.wmf"/><Relationship Id="rId7" Type="http://schemas.openxmlformats.org/officeDocument/2006/relationships/image" Target="../media/image34.wmf"/><Relationship Id="rId12"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8.bin"/><Relationship Id="rId11" Type="http://schemas.openxmlformats.org/officeDocument/2006/relationships/image" Target="../media/image36.wmf"/><Relationship Id="rId5" Type="http://schemas.openxmlformats.org/officeDocument/2006/relationships/image" Target="../media/image47.png"/><Relationship Id="rId10" Type="http://schemas.openxmlformats.org/officeDocument/2006/relationships/oleObject" Target="../embeddings/oleObject30.bin"/><Relationship Id="rId9" Type="http://schemas.openxmlformats.org/officeDocument/2006/relationships/image" Target="../media/image3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9.wmf"/><Relationship Id="rId5" Type="http://schemas.openxmlformats.org/officeDocument/2006/relationships/oleObject" Target="../embeddings/oleObject33.bin"/><Relationship Id="rId4" Type="http://schemas.openxmlformats.org/officeDocument/2006/relationships/image" Target="../media/image3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5.bin"/><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4.bin"/><Relationship Id="rId11" Type="http://schemas.openxmlformats.org/officeDocument/2006/relationships/image" Target="../media/image42.wmf"/><Relationship Id="rId5" Type="http://schemas.openxmlformats.org/officeDocument/2006/relationships/image" Target="../media/image53.png"/><Relationship Id="rId10" Type="http://schemas.openxmlformats.org/officeDocument/2006/relationships/oleObject" Target="../embeddings/oleObject36.bin"/><Relationship Id="rId9" Type="http://schemas.openxmlformats.org/officeDocument/2006/relationships/image" Target="../media/image41.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46.wmf"/><Relationship Id="rId7" Type="http://schemas.openxmlformats.org/officeDocument/2006/relationships/image" Target="../media/image43.wmf"/><Relationship Id="rId12"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7.bin"/><Relationship Id="rId11" Type="http://schemas.openxmlformats.org/officeDocument/2006/relationships/image" Target="../media/image45.wmf"/><Relationship Id="rId5" Type="http://schemas.openxmlformats.org/officeDocument/2006/relationships/image" Target="../media/image58.png"/><Relationship Id="rId10" Type="http://schemas.openxmlformats.org/officeDocument/2006/relationships/oleObject" Target="../embeddings/oleObject39.bin"/><Relationship Id="rId9" Type="http://schemas.openxmlformats.org/officeDocument/2006/relationships/image" Target="../media/image44.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50.wmf"/><Relationship Id="rId7" Type="http://schemas.openxmlformats.org/officeDocument/2006/relationships/image" Target="../media/image47.wmf"/><Relationship Id="rId12" Type="http://schemas.openxmlformats.org/officeDocument/2006/relationships/oleObject" Target="../embeddings/oleObject44.bin"/><Relationship Id="rId17" Type="http://schemas.openxmlformats.org/officeDocument/2006/relationships/image" Target="../media/image52.wmf"/><Relationship Id="rId2" Type="http://schemas.openxmlformats.org/officeDocument/2006/relationships/slideLayout" Target="../slideLayouts/slideLayout2.xml"/><Relationship Id="rId16" Type="http://schemas.openxmlformats.org/officeDocument/2006/relationships/oleObject" Target="../embeddings/oleObject46.bin"/><Relationship Id="rId1" Type="http://schemas.openxmlformats.org/officeDocument/2006/relationships/vmlDrawing" Target="../drawings/vmlDrawing12.vml"/><Relationship Id="rId6" Type="http://schemas.openxmlformats.org/officeDocument/2006/relationships/oleObject" Target="../embeddings/oleObject41.bin"/><Relationship Id="rId11" Type="http://schemas.openxmlformats.org/officeDocument/2006/relationships/image" Target="../media/image49.wmf"/><Relationship Id="rId5" Type="http://schemas.openxmlformats.org/officeDocument/2006/relationships/image" Target="../media/image65.png"/><Relationship Id="rId15" Type="http://schemas.openxmlformats.org/officeDocument/2006/relationships/image" Target="../media/image51.wmf"/><Relationship Id="rId10" Type="http://schemas.openxmlformats.org/officeDocument/2006/relationships/oleObject" Target="../embeddings/oleObject43.bin"/><Relationship Id="rId9" Type="http://schemas.openxmlformats.org/officeDocument/2006/relationships/image" Target="../media/image48.wmf"/><Relationship Id="rId14" Type="http://schemas.openxmlformats.org/officeDocument/2006/relationships/oleObject" Target="../embeddings/oleObject4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53.wmf"/><Relationship Id="rId4" Type="http://schemas.openxmlformats.org/officeDocument/2006/relationships/oleObject" Target="../embeddings/oleObject47.bin"/></Relationships>
</file>

<file path=ppt/slides/_rels/slide22.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7.png"/><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1.png"/><Relationship Id="rId10" Type="http://schemas.openxmlformats.org/officeDocument/2006/relationships/image" Target="../media/image56.wmf"/><Relationship Id="rId9" Type="http://schemas.openxmlformats.org/officeDocument/2006/relationships/oleObject" Target="../embeddings/oleObject49.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59.wmf"/><Relationship Id="rId7" Type="http://schemas.openxmlformats.org/officeDocument/2006/relationships/image" Target="../media/image55.wmf"/><Relationship Id="rId12"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0.bin"/><Relationship Id="rId11" Type="http://schemas.openxmlformats.org/officeDocument/2006/relationships/image" Target="../media/image58.wmf"/><Relationship Id="rId5" Type="http://schemas.openxmlformats.org/officeDocument/2006/relationships/image" Target="../media/image66.png"/><Relationship Id="rId15" Type="http://schemas.openxmlformats.org/officeDocument/2006/relationships/image" Target="../media/image60.wmf"/><Relationship Id="rId10" Type="http://schemas.openxmlformats.org/officeDocument/2006/relationships/oleObject" Target="../embeddings/oleObject52.bin"/><Relationship Id="rId9" Type="http://schemas.openxmlformats.org/officeDocument/2006/relationships/image" Target="../media/image56.wmf"/><Relationship Id="rId14" Type="http://schemas.openxmlformats.org/officeDocument/2006/relationships/oleObject" Target="../embeddings/oleObject54.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64.wmf"/><Relationship Id="rId7" Type="http://schemas.openxmlformats.org/officeDocument/2006/relationships/image" Target="../media/image61.wmf"/><Relationship Id="rId12" Type="http://schemas.openxmlformats.org/officeDocument/2006/relationships/oleObject" Target="../embeddings/oleObject58.bin"/><Relationship Id="rId17" Type="http://schemas.openxmlformats.org/officeDocument/2006/relationships/image" Target="../media/image66.wmf"/><Relationship Id="rId2" Type="http://schemas.openxmlformats.org/officeDocument/2006/relationships/slideLayout" Target="../slideLayouts/slideLayout2.xml"/><Relationship Id="rId16" Type="http://schemas.openxmlformats.org/officeDocument/2006/relationships/oleObject" Target="../embeddings/oleObject60.bin"/><Relationship Id="rId1" Type="http://schemas.openxmlformats.org/officeDocument/2006/relationships/vmlDrawing" Target="../drawings/vmlDrawing16.vml"/><Relationship Id="rId6" Type="http://schemas.openxmlformats.org/officeDocument/2006/relationships/oleObject" Target="../embeddings/oleObject55.bin"/><Relationship Id="rId11" Type="http://schemas.openxmlformats.org/officeDocument/2006/relationships/image" Target="../media/image63.wmf"/><Relationship Id="rId5" Type="http://schemas.openxmlformats.org/officeDocument/2006/relationships/image" Target="../media/image73.png"/><Relationship Id="rId15" Type="http://schemas.openxmlformats.org/officeDocument/2006/relationships/image" Target="../media/image65.wmf"/><Relationship Id="rId10" Type="http://schemas.openxmlformats.org/officeDocument/2006/relationships/oleObject" Target="../embeddings/oleObject57.bin"/><Relationship Id="rId9" Type="http://schemas.openxmlformats.org/officeDocument/2006/relationships/image" Target="../media/image62.wmf"/><Relationship Id="rId14" Type="http://schemas.openxmlformats.org/officeDocument/2006/relationships/oleObject" Target="../embeddings/oleObject59.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2.bin"/><Relationship Id="rId13" Type="http://schemas.openxmlformats.org/officeDocument/2006/relationships/image" Target="../media/image70.wmf"/><Relationship Id="rId7" Type="http://schemas.openxmlformats.org/officeDocument/2006/relationships/image" Target="../media/image67.wmf"/><Relationship Id="rId12"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61.bin"/><Relationship Id="rId11" Type="http://schemas.openxmlformats.org/officeDocument/2006/relationships/image" Target="../media/image69.wmf"/><Relationship Id="rId5" Type="http://schemas.openxmlformats.org/officeDocument/2006/relationships/image" Target="../media/image78.png"/><Relationship Id="rId10" Type="http://schemas.openxmlformats.org/officeDocument/2006/relationships/oleObject" Target="../embeddings/oleObject63.bin"/><Relationship Id="rId9" Type="http://schemas.openxmlformats.org/officeDocument/2006/relationships/image" Target="../media/image68.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74.wmf"/><Relationship Id="rId7" Type="http://schemas.openxmlformats.org/officeDocument/2006/relationships/image" Target="../media/image71.wmf"/><Relationship Id="rId12"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65.bin"/><Relationship Id="rId11" Type="http://schemas.openxmlformats.org/officeDocument/2006/relationships/image" Target="../media/image73.wmf"/><Relationship Id="rId5" Type="http://schemas.openxmlformats.org/officeDocument/2006/relationships/image" Target="../media/image83.png"/><Relationship Id="rId10" Type="http://schemas.openxmlformats.org/officeDocument/2006/relationships/oleObject" Target="../embeddings/oleObject67.bin"/><Relationship Id="rId9" Type="http://schemas.openxmlformats.org/officeDocument/2006/relationships/image" Target="../media/image72.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image" Target="../media/image78.wmf"/><Relationship Id="rId7" Type="http://schemas.openxmlformats.org/officeDocument/2006/relationships/image" Target="../media/image75.wmf"/><Relationship Id="rId12"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69.bin"/><Relationship Id="rId11" Type="http://schemas.openxmlformats.org/officeDocument/2006/relationships/image" Target="../media/image77.wmf"/><Relationship Id="rId5" Type="http://schemas.openxmlformats.org/officeDocument/2006/relationships/image" Target="../media/image88.png"/><Relationship Id="rId10" Type="http://schemas.openxmlformats.org/officeDocument/2006/relationships/oleObject" Target="../embeddings/oleObject71.bin"/><Relationship Id="rId9" Type="http://schemas.openxmlformats.org/officeDocument/2006/relationships/image" Target="../media/image76.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74.bin"/><Relationship Id="rId13" Type="http://schemas.openxmlformats.org/officeDocument/2006/relationships/image" Target="../media/image82.wmf"/><Relationship Id="rId7" Type="http://schemas.openxmlformats.org/officeDocument/2006/relationships/image" Target="../media/image79.wmf"/><Relationship Id="rId12"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73.bin"/><Relationship Id="rId11" Type="http://schemas.openxmlformats.org/officeDocument/2006/relationships/image" Target="../media/image81.wmf"/><Relationship Id="rId5" Type="http://schemas.openxmlformats.org/officeDocument/2006/relationships/image" Target="../media/image94.png"/><Relationship Id="rId15" Type="http://schemas.openxmlformats.org/officeDocument/2006/relationships/image" Target="../media/image83.wmf"/><Relationship Id="rId10" Type="http://schemas.openxmlformats.org/officeDocument/2006/relationships/oleObject" Target="../embeddings/oleObject75.bin"/><Relationship Id="rId9" Type="http://schemas.openxmlformats.org/officeDocument/2006/relationships/image" Target="../media/image80.wmf"/><Relationship Id="rId14" Type="http://schemas.openxmlformats.org/officeDocument/2006/relationships/oleObject" Target="../embeddings/oleObject7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79.bin"/><Relationship Id="rId7" Type="http://schemas.openxmlformats.org/officeDocument/2006/relationships/image" Target="../media/image84.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78.bin"/><Relationship Id="rId11" Type="http://schemas.openxmlformats.org/officeDocument/2006/relationships/image" Target="../media/image86.wmf"/><Relationship Id="rId5" Type="http://schemas.openxmlformats.org/officeDocument/2006/relationships/image" Target="../media/image98.png"/><Relationship Id="rId10" Type="http://schemas.openxmlformats.org/officeDocument/2006/relationships/oleObject" Target="../embeddings/oleObject80.bin"/><Relationship Id="rId9" Type="http://schemas.openxmlformats.org/officeDocument/2006/relationships/image" Target="../media/image85.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90.wmf"/><Relationship Id="rId18" Type="http://schemas.openxmlformats.org/officeDocument/2006/relationships/oleObject" Target="../embeddings/oleObject87.bin"/><Relationship Id="rId7" Type="http://schemas.openxmlformats.org/officeDocument/2006/relationships/image" Target="../media/image87.wmf"/><Relationship Id="rId12" Type="http://schemas.openxmlformats.org/officeDocument/2006/relationships/oleObject" Target="../embeddings/oleObject84.bin"/><Relationship Id="rId17" Type="http://schemas.openxmlformats.org/officeDocument/2006/relationships/image" Target="../media/image92.wmf"/><Relationship Id="rId2" Type="http://schemas.openxmlformats.org/officeDocument/2006/relationships/slideLayout" Target="../slideLayouts/slideLayout2.xml"/><Relationship Id="rId16" Type="http://schemas.openxmlformats.org/officeDocument/2006/relationships/oleObject" Target="../embeddings/oleObject86.bin"/><Relationship Id="rId1" Type="http://schemas.openxmlformats.org/officeDocument/2006/relationships/vmlDrawing" Target="../drawings/vmlDrawing22.vml"/><Relationship Id="rId6" Type="http://schemas.openxmlformats.org/officeDocument/2006/relationships/oleObject" Target="../embeddings/oleObject81.bin"/><Relationship Id="rId11" Type="http://schemas.openxmlformats.org/officeDocument/2006/relationships/image" Target="../media/image89.wmf"/><Relationship Id="rId5" Type="http://schemas.openxmlformats.org/officeDocument/2006/relationships/image" Target="../media/image106.png"/><Relationship Id="rId15" Type="http://schemas.openxmlformats.org/officeDocument/2006/relationships/image" Target="../media/image91.wmf"/><Relationship Id="rId10" Type="http://schemas.openxmlformats.org/officeDocument/2006/relationships/oleObject" Target="../embeddings/oleObject83.bin"/><Relationship Id="rId19" Type="http://schemas.openxmlformats.org/officeDocument/2006/relationships/image" Target="../media/image93.wmf"/><Relationship Id="rId9" Type="http://schemas.openxmlformats.org/officeDocument/2006/relationships/image" Target="../media/image88.wmf"/><Relationship Id="rId14" Type="http://schemas.openxmlformats.org/officeDocument/2006/relationships/oleObject" Target="../embeddings/oleObject85.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89.bin"/><Relationship Id="rId13" Type="http://schemas.openxmlformats.org/officeDocument/2006/relationships/image" Target="../media/image97.wmf"/><Relationship Id="rId7" Type="http://schemas.openxmlformats.org/officeDocument/2006/relationships/image" Target="../media/image94.wmf"/><Relationship Id="rId12"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88.bin"/><Relationship Id="rId11" Type="http://schemas.openxmlformats.org/officeDocument/2006/relationships/image" Target="../media/image96.wmf"/><Relationship Id="rId5" Type="http://schemas.openxmlformats.org/officeDocument/2006/relationships/image" Target="../media/image111.png"/><Relationship Id="rId10" Type="http://schemas.openxmlformats.org/officeDocument/2006/relationships/oleObject" Target="../embeddings/oleObject90.bin"/><Relationship Id="rId9" Type="http://schemas.openxmlformats.org/officeDocument/2006/relationships/image" Target="../media/image9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3.emf"/><Relationship Id="rId7"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1.emf"/><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11.emf"/><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png"/><Relationship Id="rId10" Type="http://schemas.openxmlformats.org/officeDocument/2006/relationships/image" Target="../media/image10.wmf"/><Relationship Id="rId9"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9.bin"/><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13.wmf"/><Relationship Id="rId5" Type="http://schemas.openxmlformats.org/officeDocument/2006/relationships/image" Target="../media/image22.png"/><Relationship Id="rId10" Type="http://schemas.openxmlformats.org/officeDocument/2006/relationships/oleObject" Target="../embeddings/oleObject10.bin"/><Relationship Id="rId9"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4A8B630-F86D-45E5-8442-11419BB999D6}"/>
              </a:ext>
            </a:extLst>
          </p:cNvPr>
          <p:cNvSpPr txBox="1">
            <a:spLocks noChangeArrowheads="1"/>
          </p:cNvSpPr>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6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a:ln>
                  <a:noFill/>
                </a:ln>
                <a:solidFill>
                  <a:srgbClr val="000000"/>
                </a:solidFill>
                <a:effectLst/>
                <a:uLnTx/>
                <a:uFillTx/>
                <a:latin typeface="Arial"/>
                <a:ea typeface="微软雅黑"/>
                <a:cs typeface="+mj-cs"/>
              </a:rPr>
              <a:t>模式识别与机器学习</a:t>
            </a:r>
            <a:br>
              <a:rPr kumimoji="0" lang="en-US" altLang="zh-CN" sz="4000" b="1" i="0" u="none" strike="noStrike" kern="1200" cap="none" spc="0" normalizeH="0" baseline="0" noProof="0">
                <a:ln>
                  <a:noFill/>
                </a:ln>
                <a:solidFill>
                  <a:srgbClr val="000000"/>
                </a:solidFill>
                <a:effectLst/>
                <a:uLnTx/>
                <a:uFillTx/>
                <a:latin typeface="Arial"/>
                <a:ea typeface="微软雅黑"/>
                <a:cs typeface="+mj-cs"/>
              </a:rPr>
            </a:br>
            <a:r>
              <a:rPr kumimoji="0" lang="en-US" altLang="zh-CN" sz="2800" b="1" i="0" u="none" strike="noStrike" kern="1200" cap="none" spc="0" normalizeH="0" baseline="0" noProof="0">
                <a:ln>
                  <a:noFill/>
                </a:ln>
                <a:solidFill>
                  <a:srgbClr val="000000"/>
                </a:solidFill>
                <a:effectLst/>
                <a:uLnTx/>
                <a:uFillTx/>
                <a:latin typeface="Arial"/>
                <a:ea typeface="微软雅黑"/>
                <a:cs typeface="+mj-cs"/>
              </a:rPr>
              <a:t>Pattern Recognition &amp; Machine Learning</a:t>
            </a:r>
            <a:endParaRPr kumimoji="0" lang="zh-CN" altLang="en-US" sz="4000" b="1" i="0" u="none" strike="noStrike" kern="1200" cap="none" spc="0" normalizeH="0" baseline="0" noProof="0" dirty="0">
              <a:ln>
                <a:noFill/>
              </a:ln>
              <a:solidFill>
                <a:srgbClr val="000000"/>
              </a:solidFill>
              <a:effectLst/>
              <a:uLnTx/>
              <a:uFillTx/>
              <a:latin typeface="Arial"/>
              <a:ea typeface="微软雅黑"/>
              <a:cs typeface="+mj-cs"/>
            </a:endParaRPr>
          </a:p>
        </p:txBody>
      </p:sp>
    </p:spTree>
    <p:extLst>
      <p:ext uri="{BB962C8B-B14F-4D97-AF65-F5344CB8AC3E}">
        <p14:creationId xmlns:p14="http://schemas.microsoft.com/office/powerpoint/2010/main" val="1398032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50919" y="993687"/>
                <a:ext cx="8015287" cy="53245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以线性回归问题为例，具体介绍最小二乘法的解。</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一般的线性回归模型表示为                     ，定义                          ，</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，那么模型在训练数据上的预测平方误差为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𝟎</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表示元素为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的列向量，                        可利用向量微积分的运算法则（见附录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）进一步化简：</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因此，得到</a:t>
                </a:r>
                <a14:m>
                  <m:oMath xmlns:m="http://schemas.openxmlformats.org/officeDocument/2006/math">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𝛃</m:t>
                    </m:r>
                  </m:oMath>
                </a14:m>
                <a:r>
                  <a:rPr lang="zh-CN" altLang="en-US" sz="2000" dirty="0">
                    <a:ea typeface="宋体" panose="02010600030101010101" pitchFamily="2" charset="-122"/>
                    <a:cs typeface="Times New Roman" panose="02020603050405020304" pitchFamily="18" charset="0"/>
                  </a:rPr>
                  <a:t>最优解</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50919" y="993687"/>
                <a:ext cx="8015287" cy="5324535"/>
              </a:xfrm>
              <a:prstGeom prst="rect">
                <a:avLst/>
              </a:prstGeom>
              <a:blipFill>
                <a:blip r:embed="rId5"/>
                <a:stretch>
                  <a:fillRect l="-837" t="-802" r="-684" b="-9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26956" y="115888"/>
            <a:ext cx="143765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线性回归</a:t>
            </a:r>
          </a:p>
        </p:txBody>
      </p:sp>
      <p:graphicFrame>
        <p:nvGraphicFramePr>
          <p:cNvPr id="3" name="对象 2">
            <a:extLst>
              <a:ext uri="{FF2B5EF4-FFF2-40B4-BE49-F238E27FC236}">
                <a16:creationId xmlns:a16="http://schemas.microsoft.com/office/drawing/2014/main" id="{BC176A29-E79F-4090-A6D8-CE1D15CB2F28}"/>
              </a:ext>
            </a:extLst>
          </p:cNvPr>
          <p:cNvGraphicFramePr>
            <a:graphicFrameLocks noChangeAspect="1"/>
          </p:cNvGraphicFramePr>
          <p:nvPr>
            <p:extLst>
              <p:ext uri="{D42A27DB-BD31-4B8C-83A1-F6EECF244321}">
                <p14:modId xmlns:p14="http://schemas.microsoft.com/office/powerpoint/2010/main" val="4267107386"/>
              </p:ext>
            </p:extLst>
          </p:nvPr>
        </p:nvGraphicFramePr>
        <p:xfrm>
          <a:off x="3791280" y="1355621"/>
          <a:ext cx="1351371" cy="291438"/>
        </p:xfrm>
        <a:graphic>
          <a:graphicData uri="http://schemas.openxmlformats.org/presentationml/2006/ole">
            <mc:AlternateContent xmlns:mc="http://schemas.openxmlformats.org/markup-compatibility/2006">
              <mc:Choice xmlns:v="urn:schemas-microsoft-com:vml" Requires="v">
                <p:oleObj spid="_x0000_s21862" name="Equation" r:id="rId6" imgW="1218960" imgH="241200" progId="Equation.DSMT4">
                  <p:embed/>
                </p:oleObj>
              </mc:Choice>
              <mc:Fallback>
                <p:oleObj name="Equation" r:id="rId6" imgW="1218960" imgH="241200" progId="Equation.DSMT4">
                  <p:embed/>
                  <p:pic>
                    <p:nvPicPr>
                      <p:cNvPr id="0" name="Object 1"/>
                      <p:cNvPicPr>
                        <a:picLocks noChangeAspect="1" noChangeArrowheads="1"/>
                      </p:cNvPicPr>
                      <p:nvPr/>
                    </p:nvPicPr>
                    <p:blipFill>
                      <a:blip r:embed="rId7"/>
                      <a:srcRect/>
                      <a:stretch>
                        <a:fillRect/>
                      </a:stretch>
                    </p:blipFill>
                    <p:spPr bwMode="auto">
                      <a:xfrm>
                        <a:off x="3791280" y="1355621"/>
                        <a:ext cx="1351371" cy="291438"/>
                      </a:xfrm>
                      <a:prstGeom prst="rect">
                        <a:avLst/>
                      </a:prstGeom>
                      <a:noFill/>
                    </p:spPr>
                  </p:pic>
                </p:oleObj>
              </mc:Fallback>
            </mc:AlternateContent>
          </a:graphicData>
        </a:graphic>
      </p:graphicFrame>
      <p:sp>
        <p:nvSpPr>
          <p:cNvPr id="4" name="Rectangle 4">
            <a:extLst>
              <a:ext uri="{FF2B5EF4-FFF2-40B4-BE49-F238E27FC236}">
                <a16:creationId xmlns:a16="http://schemas.microsoft.com/office/drawing/2014/main" id="{A81C6EF1-906E-4E1E-8F80-70546326290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58E12B1D-22E8-47F0-837E-47F04EDC3CA3}"/>
              </a:ext>
            </a:extLst>
          </p:cNvPr>
          <p:cNvGraphicFramePr>
            <a:graphicFrameLocks noChangeAspect="1"/>
          </p:cNvGraphicFramePr>
          <p:nvPr>
            <p:extLst>
              <p:ext uri="{D42A27DB-BD31-4B8C-83A1-F6EECF244321}">
                <p14:modId xmlns:p14="http://schemas.microsoft.com/office/powerpoint/2010/main" val="1807472062"/>
              </p:ext>
            </p:extLst>
          </p:nvPr>
        </p:nvGraphicFramePr>
        <p:xfrm>
          <a:off x="5883733" y="1339105"/>
          <a:ext cx="1643223" cy="324470"/>
        </p:xfrm>
        <a:graphic>
          <a:graphicData uri="http://schemas.openxmlformats.org/presentationml/2006/ole">
            <mc:AlternateContent xmlns:mc="http://schemas.openxmlformats.org/markup-compatibility/2006">
              <mc:Choice xmlns:v="urn:schemas-microsoft-com:vml" Requires="v">
                <p:oleObj spid="_x0000_s21863" name="Equation" r:id="rId8" imgW="1371600" imgH="253800" progId="Equation.DSMT4">
                  <p:embed/>
                </p:oleObj>
              </mc:Choice>
              <mc:Fallback>
                <p:oleObj name="Equation" r:id="rId8" imgW="1371600" imgH="253800" progId="Equation.DSMT4">
                  <p:embed/>
                  <p:pic>
                    <p:nvPicPr>
                      <p:cNvPr id="0" name="Object 3"/>
                      <p:cNvPicPr>
                        <a:picLocks noChangeAspect="1" noChangeArrowheads="1"/>
                      </p:cNvPicPr>
                      <p:nvPr/>
                    </p:nvPicPr>
                    <p:blipFill>
                      <a:blip r:embed="rId9"/>
                      <a:srcRect/>
                      <a:stretch>
                        <a:fillRect/>
                      </a:stretch>
                    </p:blipFill>
                    <p:spPr bwMode="auto">
                      <a:xfrm>
                        <a:off x="5883733" y="1339105"/>
                        <a:ext cx="1643223" cy="324470"/>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FABC0B93-33E6-4294-9AC8-7E75B93EA038}"/>
              </a:ext>
            </a:extLst>
          </p:cNvPr>
          <p:cNvGraphicFramePr>
            <a:graphicFrameLocks noChangeAspect="1"/>
          </p:cNvGraphicFramePr>
          <p:nvPr>
            <p:extLst>
              <p:ext uri="{D42A27DB-BD31-4B8C-83A1-F6EECF244321}">
                <p14:modId xmlns:p14="http://schemas.microsoft.com/office/powerpoint/2010/main" val="2357047358"/>
              </p:ext>
            </p:extLst>
          </p:nvPr>
        </p:nvGraphicFramePr>
        <p:xfrm>
          <a:off x="751587" y="1629603"/>
          <a:ext cx="1478141" cy="324470"/>
        </p:xfrm>
        <a:graphic>
          <a:graphicData uri="http://schemas.openxmlformats.org/presentationml/2006/ole">
            <mc:AlternateContent xmlns:mc="http://schemas.openxmlformats.org/markup-compatibility/2006">
              <mc:Choice xmlns:v="urn:schemas-microsoft-com:vml" Requires="v">
                <p:oleObj spid="_x0000_s21864" name="Equation" r:id="rId10" imgW="1155700" imgH="241300" progId="Equation.DSMT4">
                  <p:embed/>
                </p:oleObj>
              </mc:Choice>
              <mc:Fallback>
                <p:oleObj name="Equation" r:id="rId10" imgW="1155700" imgH="24130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1587" y="1629603"/>
                        <a:ext cx="1478141" cy="324470"/>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D5F31AF1-CE31-4FBD-9E17-BBFC337154BC}"/>
              </a:ext>
            </a:extLst>
          </p:cNvPr>
          <p:cNvGraphicFramePr>
            <a:graphicFrameLocks noChangeAspect="1"/>
          </p:cNvGraphicFramePr>
          <p:nvPr>
            <p:extLst>
              <p:ext uri="{D42A27DB-BD31-4B8C-83A1-F6EECF244321}">
                <p14:modId xmlns:p14="http://schemas.microsoft.com/office/powerpoint/2010/main" val="1798558577"/>
              </p:ext>
            </p:extLst>
          </p:nvPr>
        </p:nvGraphicFramePr>
        <p:xfrm>
          <a:off x="2330396" y="1647059"/>
          <a:ext cx="2152303" cy="332953"/>
        </p:xfrm>
        <a:graphic>
          <a:graphicData uri="http://schemas.openxmlformats.org/presentationml/2006/ole">
            <mc:AlternateContent xmlns:mc="http://schemas.openxmlformats.org/markup-compatibility/2006">
              <mc:Choice xmlns:v="urn:schemas-microsoft-com:vml" Requires="v">
                <p:oleObj spid="_x0000_s21865" name="Equation" r:id="rId12" imgW="1727200" imgH="241300" progId="Equation.DSMT4">
                  <p:embed/>
                </p:oleObj>
              </mc:Choice>
              <mc:Fallback>
                <p:oleObj name="Equation" r:id="rId12" imgW="1727200" imgH="24130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30396" y="1647059"/>
                        <a:ext cx="2152303" cy="332953"/>
                      </a:xfrm>
                      <a:prstGeom prst="rect">
                        <a:avLst/>
                      </a:prstGeom>
                      <a:noFill/>
                    </p:spPr>
                  </p:pic>
                </p:oleObj>
              </mc:Fallback>
            </mc:AlternateContent>
          </a:graphicData>
        </a:graphic>
      </p:graphicFrame>
      <p:graphicFrame>
        <p:nvGraphicFramePr>
          <p:cNvPr id="24" name="对象 23">
            <a:extLst>
              <a:ext uri="{FF2B5EF4-FFF2-40B4-BE49-F238E27FC236}">
                <a16:creationId xmlns:a16="http://schemas.microsoft.com/office/drawing/2014/main" id="{2079BBBB-426F-4699-8CEB-CCE84ACA25AD}"/>
              </a:ext>
            </a:extLst>
          </p:cNvPr>
          <p:cNvGraphicFramePr>
            <a:graphicFrameLocks noChangeAspect="1"/>
          </p:cNvGraphicFramePr>
          <p:nvPr>
            <p:extLst>
              <p:ext uri="{D42A27DB-BD31-4B8C-83A1-F6EECF244321}">
                <p14:modId xmlns:p14="http://schemas.microsoft.com/office/powerpoint/2010/main" val="3497521138"/>
              </p:ext>
            </p:extLst>
          </p:nvPr>
        </p:nvGraphicFramePr>
        <p:xfrm>
          <a:off x="3338512" y="2116368"/>
          <a:ext cx="2466975" cy="363537"/>
        </p:xfrm>
        <a:graphic>
          <a:graphicData uri="http://schemas.openxmlformats.org/presentationml/2006/ole">
            <mc:AlternateContent xmlns:mc="http://schemas.openxmlformats.org/markup-compatibility/2006">
              <mc:Choice xmlns:v="urn:schemas-microsoft-com:vml" Requires="v">
                <p:oleObj spid="_x0000_s21866" name="Equation" r:id="rId14" imgW="2425680" imgH="368280" progId="Equation.DSMT4">
                  <p:embed/>
                </p:oleObj>
              </mc:Choice>
              <mc:Fallback>
                <p:oleObj name="Equation" r:id="rId14" imgW="2425680" imgH="368280" progId="Equation.DSMT4">
                  <p:embed/>
                  <p:pic>
                    <p:nvPicPr>
                      <p:cNvPr id="0" name="Object 26"/>
                      <p:cNvPicPr>
                        <a:picLocks noChangeAspect="1" noChangeArrowheads="1"/>
                      </p:cNvPicPr>
                      <p:nvPr/>
                    </p:nvPicPr>
                    <p:blipFill>
                      <a:blip r:embed="rId15"/>
                      <a:srcRect/>
                      <a:stretch>
                        <a:fillRect/>
                      </a:stretch>
                    </p:blipFill>
                    <p:spPr bwMode="auto">
                      <a:xfrm>
                        <a:off x="3338512" y="2116368"/>
                        <a:ext cx="2466975"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a:extLst>
              <a:ext uri="{FF2B5EF4-FFF2-40B4-BE49-F238E27FC236}">
                <a16:creationId xmlns:a16="http://schemas.microsoft.com/office/drawing/2014/main" id="{B09F915F-FAD2-4696-829A-D9CAE2A3B78F}"/>
              </a:ext>
            </a:extLst>
          </p:cNvPr>
          <p:cNvGraphicFramePr>
            <a:graphicFrameLocks noChangeAspect="1"/>
          </p:cNvGraphicFramePr>
          <p:nvPr>
            <p:extLst>
              <p:ext uri="{D42A27DB-BD31-4B8C-83A1-F6EECF244321}">
                <p14:modId xmlns:p14="http://schemas.microsoft.com/office/powerpoint/2010/main" val="2215592017"/>
              </p:ext>
            </p:extLst>
          </p:nvPr>
        </p:nvGraphicFramePr>
        <p:xfrm>
          <a:off x="2933634" y="2544950"/>
          <a:ext cx="3416300" cy="749300"/>
        </p:xfrm>
        <a:graphic>
          <a:graphicData uri="http://schemas.openxmlformats.org/presentationml/2006/ole">
            <mc:AlternateContent xmlns:mc="http://schemas.openxmlformats.org/markup-compatibility/2006">
              <mc:Choice xmlns:v="urn:schemas-microsoft-com:vml" Requires="v">
                <p:oleObj spid="_x0000_s21867" name="Equation" r:id="rId16" imgW="3416040" imgH="749160" progId="Equation.DSMT4">
                  <p:embed/>
                </p:oleObj>
              </mc:Choice>
              <mc:Fallback>
                <p:oleObj name="Equation" r:id="rId16" imgW="3416040" imgH="749160" progId="Equation.DSMT4">
                  <p:embed/>
                  <p:pic>
                    <p:nvPicPr>
                      <p:cNvPr id="0" name="Object 28"/>
                      <p:cNvPicPr>
                        <a:picLocks noChangeAspect="1" noChangeArrowheads="1"/>
                      </p:cNvPicPr>
                      <p:nvPr/>
                    </p:nvPicPr>
                    <p:blipFill>
                      <a:blip r:embed="rId17"/>
                      <a:srcRect/>
                      <a:stretch>
                        <a:fillRect/>
                      </a:stretch>
                    </p:blipFill>
                    <p:spPr bwMode="auto">
                      <a:xfrm>
                        <a:off x="2933634" y="2544950"/>
                        <a:ext cx="341630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40">
            <a:extLst>
              <a:ext uri="{FF2B5EF4-FFF2-40B4-BE49-F238E27FC236}">
                <a16:creationId xmlns:a16="http://schemas.microsoft.com/office/drawing/2014/main" id="{0E53EF4D-F334-4E8D-BB9F-2D636FBA18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 name="对象 30">
            <a:extLst>
              <a:ext uri="{FF2B5EF4-FFF2-40B4-BE49-F238E27FC236}">
                <a16:creationId xmlns:a16="http://schemas.microsoft.com/office/drawing/2014/main" id="{D3E69900-E3C6-4DC6-B7D0-AE3ACCE64ECF}"/>
              </a:ext>
            </a:extLst>
          </p:cNvPr>
          <p:cNvGraphicFramePr>
            <a:graphicFrameLocks noChangeAspect="1"/>
          </p:cNvGraphicFramePr>
          <p:nvPr>
            <p:extLst>
              <p:ext uri="{D42A27DB-BD31-4B8C-83A1-F6EECF244321}">
                <p14:modId xmlns:p14="http://schemas.microsoft.com/office/powerpoint/2010/main" val="3361129347"/>
              </p:ext>
            </p:extLst>
          </p:nvPr>
        </p:nvGraphicFramePr>
        <p:xfrm>
          <a:off x="4179887" y="3433421"/>
          <a:ext cx="1625600" cy="387350"/>
        </p:xfrm>
        <a:graphic>
          <a:graphicData uri="http://schemas.openxmlformats.org/presentationml/2006/ole">
            <mc:AlternateContent xmlns:mc="http://schemas.openxmlformats.org/markup-compatibility/2006">
              <mc:Choice xmlns:v="urn:schemas-microsoft-com:vml" Requires="v">
                <p:oleObj spid="_x0000_s21868" name="Equation" r:id="rId18" imgW="1625400" imgH="406080" progId="Equation.DSMT4">
                  <p:embed/>
                </p:oleObj>
              </mc:Choice>
              <mc:Fallback>
                <p:oleObj name="Equation" r:id="rId18" imgW="1625400" imgH="406080" progId="Equation.DSMT4">
                  <p:embed/>
                  <p:pic>
                    <p:nvPicPr>
                      <p:cNvPr id="0" name="Object 39"/>
                      <p:cNvPicPr>
                        <a:picLocks noChangeAspect="1" noChangeArrowheads="1"/>
                      </p:cNvPicPr>
                      <p:nvPr/>
                    </p:nvPicPr>
                    <p:blipFill>
                      <a:blip r:embed="rId19"/>
                      <a:srcRect/>
                      <a:stretch>
                        <a:fillRect/>
                      </a:stretch>
                    </p:blipFill>
                    <p:spPr bwMode="auto">
                      <a:xfrm>
                        <a:off x="4179887" y="3433421"/>
                        <a:ext cx="16256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49">
            <a:extLst>
              <a:ext uri="{FF2B5EF4-FFF2-40B4-BE49-F238E27FC236}">
                <a16:creationId xmlns:a16="http://schemas.microsoft.com/office/drawing/2014/main" id="{4B89C6BB-9169-4A60-A34A-AC384F5DBC5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a:extLst>
              <a:ext uri="{FF2B5EF4-FFF2-40B4-BE49-F238E27FC236}">
                <a16:creationId xmlns:a16="http://schemas.microsoft.com/office/drawing/2014/main" id="{8AE8B078-DD44-4B45-9051-D3FBA035D8FF}"/>
              </a:ext>
            </a:extLst>
          </p:cNvPr>
          <p:cNvGraphicFramePr>
            <a:graphicFrameLocks noChangeAspect="1"/>
          </p:cNvGraphicFramePr>
          <p:nvPr>
            <p:extLst>
              <p:ext uri="{D42A27DB-BD31-4B8C-83A1-F6EECF244321}">
                <p14:modId xmlns:p14="http://schemas.microsoft.com/office/powerpoint/2010/main" val="3662105759"/>
              </p:ext>
            </p:extLst>
          </p:nvPr>
        </p:nvGraphicFramePr>
        <p:xfrm>
          <a:off x="963611" y="4125777"/>
          <a:ext cx="7216775" cy="1668463"/>
        </p:xfrm>
        <a:graphic>
          <a:graphicData uri="http://schemas.openxmlformats.org/presentationml/2006/ole">
            <mc:AlternateContent xmlns:mc="http://schemas.openxmlformats.org/markup-compatibility/2006">
              <mc:Choice xmlns:v="urn:schemas-microsoft-com:vml" Requires="v">
                <p:oleObj spid="_x0000_s21869" name="Equation" r:id="rId20" imgW="7200720" imgH="1650960" progId="Equation.DSMT4">
                  <p:embed/>
                </p:oleObj>
              </mc:Choice>
              <mc:Fallback>
                <p:oleObj name="Equation" r:id="rId20" imgW="7200720" imgH="1650960" progId="Equation.DSMT4">
                  <p:embed/>
                  <p:pic>
                    <p:nvPicPr>
                      <p:cNvPr id="0" name="Object 48"/>
                      <p:cNvPicPr>
                        <a:picLocks noChangeAspect="1" noChangeArrowheads="1"/>
                      </p:cNvPicPr>
                      <p:nvPr/>
                    </p:nvPicPr>
                    <p:blipFill>
                      <a:blip r:embed="rId21"/>
                      <a:srcRect/>
                      <a:stretch>
                        <a:fillRect/>
                      </a:stretch>
                    </p:blipFill>
                    <p:spPr bwMode="auto">
                      <a:xfrm>
                        <a:off x="963611" y="4125777"/>
                        <a:ext cx="7216775" cy="166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对象 34">
            <a:extLst>
              <a:ext uri="{FF2B5EF4-FFF2-40B4-BE49-F238E27FC236}">
                <a16:creationId xmlns:a16="http://schemas.microsoft.com/office/drawing/2014/main" id="{FD0A3F97-F7B1-492A-8E78-B5D422D12047}"/>
              </a:ext>
            </a:extLst>
          </p:cNvPr>
          <p:cNvGraphicFramePr>
            <a:graphicFrameLocks noChangeAspect="1"/>
          </p:cNvGraphicFramePr>
          <p:nvPr>
            <p:extLst>
              <p:ext uri="{D42A27DB-BD31-4B8C-83A1-F6EECF244321}">
                <p14:modId xmlns:p14="http://schemas.microsoft.com/office/powerpoint/2010/main" val="2410072834"/>
              </p:ext>
            </p:extLst>
          </p:nvPr>
        </p:nvGraphicFramePr>
        <p:xfrm>
          <a:off x="3029765" y="5869371"/>
          <a:ext cx="1781175" cy="381000"/>
        </p:xfrm>
        <a:graphic>
          <a:graphicData uri="http://schemas.openxmlformats.org/presentationml/2006/ole">
            <mc:AlternateContent xmlns:mc="http://schemas.openxmlformats.org/markup-compatibility/2006">
              <mc:Choice xmlns:v="urn:schemas-microsoft-com:vml" Requires="v">
                <p:oleObj spid="_x0000_s21870" name="Equation" r:id="rId22" imgW="1790640" imgH="380880" progId="Equation.DSMT4">
                  <p:embed/>
                </p:oleObj>
              </mc:Choice>
              <mc:Fallback>
                <p:oleObj name="Equation" r:id="rId22" imgW="1790640" imgH="380880" progId="Equation.DSMT4">
                  <p:embed/>
                  <p:pic>
                    <p:nvPicPr>
                      <p:cNvPr id="0" name="Object 66"/>
                      <p:cNvPicPr>
                        <a:picLocks noChangeAspect="1" noChangeArrowheads="1"/>
                      </p:cNvPicPr>
                      <p:nvPr/>
                    </p:nvPicPr>
                    <p:blipFill>
                      <a:blip r:embed="rId23"/>
                      <a:srcRect/>
                      <a:stretch>
                        <a:fillRect/>
                      </a:stretch>
                    </p:blipFill>
                    <p:spPr bwMode="auto">
                      <a:xfrm>
                        <a:off x="3029765" y="5869371"/>
                        <a:ext cx="17811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66065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50919" y="993687"/>
                <a:ext cx="8015287" cy="28623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当概率线性回归的似然假设为高斯分布时，其对数似然的表达式可以进一步推导得出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最大化上式可以获得参数</a:t>
                </a:r>
                <a14:m>
                  <m:oMath xmlns:m="http://schemas.openxmlformats.org/officeDocument/2006/math">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𝛃</m:t>
                    </m:r>
                  </m:oMath>
                </a14:m>
                <a:r>
                  <a:rPr lang="zh-CN" altLang="en-US" sz="2000" dirty="0">
                    <a:ea typeface="宋体" panose="02010600030101010101" pitchFamily="2" charset="-122"/>
                    <a:cs typeface="Times New Roman" panose="02020603050405020304" pitchFamily="18" charset="0"/>
                  </a:rPr>
                  <a:t>和</a:t>
                </a:r>
                <a14:m>
                  <m:oMath xmlns:m="http://schemas.openxmlformats.org/officeDocument/2006/math">
                    <m:sSup>
                      <m:sSup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𝜎</m:t>
                        </m:r>
                      </m:e>
                      <m:sup>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en-US" sz="2000" dirty="0">
                    <a:ea typeface="宋体" panose="02010600030101010101" pitchFamily="2" charset="-122"/>
                    <a:cs typeface="Times New Roman" panose="02020603050405020304" pitchFamily="18" charset="0"/>
                  </a:rPr>
                  <a:t>的最大似然估计</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zh-CN" altLang="en-US"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50919" y="993687"/>
                <a:ext cx="8015287" cy="2862322"/>
              </a:xfrm>
              <a:prstGeom prst="rect">
                <a:avLst/>
              </a:prstGeom>
              <a:blipFill>
                <a:blip r:embed="rId5"/>
                <a:stretch>
                  <a:fillRect l="-837" t="-106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26956" y="115888"/>
            <a:ext cx="143765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线性回归</a:t>
            </a:r>
          </a:p>
        </p:txBody>
      </p:sp>
      <p:graphicFrame>
        <p:nvGraphicFramePr>
          <p:cNvPr id="3" name="对象 2">
            <a:extLst>
              <a:ext uri="{FF2B5EF4-FFF2-40B4-BE49-F238E27FC236}">
                <a16:creationId xmlns:a16="http://schemas.microsoft.com/office/drawing/2014/main" id="{6F18CC9B-B630-41A7-84B9-9ED274317D85}"/>
              </a:ext>
            </a:extLst>
          </p:cNvPr>
          <p:cNvGraphicFramePr>
            <a:graphicFrameLocks noChangeAspect="1"/>
          </p:cNvGraphicFramePr>
          <p:nvPr>
            <p:extLst>
              <p:ext uri="{D42A27DB-BD31-4B8C-83A1-F6EECF244321}">
                <p14:modId xmlns:p14="http://schemas.microsoft.com/office/powerpoint/2010/main" val="992601990"/>
              </p:ext>
            </p:extLst>
          </p:nvPr>
        </p:nvGraphicFramePr>
        <p:xfrm>
          <a:off x="1395412" y="1702859"/>
          <a:ext cx="6353175" cy="619125"/>
        </p:xfrm>
        <a:graphic>
          <a:graphicData uri="http://schemas.openxmlformats.org/presentationml/2006/ole">
            <mc:AlternateContent xmlns:mc="http://schemas.openxmlformats.org/markup-compatibility/2006">
              <mc:Choice xmlns:v="urn:schemas-microsoft-com:vml" Requires="v">
                <p:oleObj spid="_x0000_s7605" name="Equation" r:id="rId6" imgW="6362640" imgH="609480" progId="Equation.DSMT4">
                  <p:embed/>
                </p:oleObj>
              </mc:Choice>
              <mc:Fallback>
                <p:oleObj name="Equation" r:id="rId6" imgW="6362640" imgH="609480" progId="Equation.DSMT4">
                  <p:embed/>
                  <p:pic>
                    <p:nvPicPr>
                      <p:cNvPr id="0" name="Object 8"/>
                      <p:cNvPicPr>
                        <a:picLocks noChangeAspect="1" noChangeArrowheads="1"/>
                      </p:cNvPicPr>
                      <p:nvPr/>
                    </p:nvPicPr>
                    <p:blipFill>
                      <a:blip r:embed="rId7"/>
                      <a:srcRect/>
                      <a:stretch>
                        <a:fillRect/>
                      </a:stretch>
                    </p:blipFill>
                    <p:spPr bwMode="auto">
                      <a:xfrm>
                        <a:off x="1395412" y="1702859"/>
                        <a:ext cx="6353175"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E6D78ADA-AD2E-440C-9189-54AD4A3EC0F4}"/>
              </a:ext>
            </a:extLst>
          </p:cNvPr>
          <p:cNvGraphicFramePr>
            <a:graphicFrameLocks noChangeAspect="1"/>
          </p:cNvGraphicFramePr>
          <p:nvPr>
            <p:extLst>
              <p:ext uri="{D42A27DB-BD31-4B8C-83A1-F6EECF244321}">
                <p14:modId xmlns:p14="http://schemas.microsoft.com/office/powerpoint/2010/main" val="417500159"/>
              </p:ext>
            </p:extLst>
          </p:nvPr>
        </p:nvGraphicFramePr>
        <p:xfrm>
          <a:off x="3656011" y="2994338"/>
          <a:ext cx="1831975" cy="381000"/>
        </p:xfrm>
        <a:graphic>
          <a:graphicData uri="http://schemas.openxmlformats.org/presentationml/2006/ole">
            <mc:AlternateContent xmlns:mc="http://schemas.openxmlformats.org/markup-compatibility/2006">
              <mc:Choice xmlns:v="urn:schemas-microsoft-com:vml" Requires="v">
                <p:oleObj spid="_x0000_s7606" name="Equation" r:id="rId8" imgW="1841400" imgH="380880" progId="Equation.DSMT4">
                  <p:embed/>
                </p:oleObj>
              </mc:Choice>
              <mc:Fallback>
                <p:oleObj name="Equation" r:id="rId8" imgW="1841400" imgH="380880" progId="Equation.DSMT4">
                  <p:embed/>
                  <p:pic>
                    <p:nvPicPr>
                      <p:cNvPr id="0" name="Object 10"/>
                      <p:cNvPicPr>
                        <a:picLocks noChangeAspect="1" noChangeArrowheads="1"/>
                      </p:cNvPicPr>
                      <p:nvPr/>
                    </p:nvPicPr>
                    <p:blipFill>
                      <a:blip r:embed="rId9"/>
                      <a:srcRect/>
                      <a:stretch>
                        <a:fillRect/>
                      </a:stretch>
                    </p:blipFill>
                    <p:spPr bwMode="auto">
                      <a:xfrm>
                        <a:off x="3656011" y="2994338"/>
                        <a:ext cx="18319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a:extLst>
              <a:ext uri="{FF2B5EF4-FFF2-40B4-BE49-F238E27FC236}">
                <a16:creationId xmlns:a16="http://schemas.microsoft.com/office/drawing/2014/main" id="{FFE38D15-8C65-40CC-AFB6-847C03CD9436}"/>
              </a:ext>
            </a:extLst>
          </p:cNvPr>
          <p:cNvGraphicFramePr>
            <a:graphicFrameLocks noChangeAspect="1"/>
          </p:cNvGraphicFramePr>
          <p:nvPr>
            <p:extLst>
              <p:ext uri="{D42A27DB-BD31-4B8C-83A1-F6EECF244321}">
                <p14:modId xmlns:p14="http://schemas.microsoft.com/office/powerpoint/2010/main" val="4263191480"/>
              </p:ext>
            </p:extLst>
          </p:nvPr>
        </p:nvGraphicFramePr>
        <p:xfrm>
          <a:off x="3221829" y="3479690"/>
          <a:ext cx="2700337" cy="604837"/>
        </p:xfrm>
        <a:graphic>
          <a:graphicData uri="http://schemas.openxmlformats.org/presentationml/2006/ole">
            <mc:AlternateContent xmlns:mc="http://schemas.openxmlformats.org/markup-compatibility/2006">
              <mc:Choice xmlns:v="urn:schemas-microsoft-com:vml" Requires="v">
                <p:oleObj spid="_x0000_s7607" name="Equation" r:id="rId10" imgW="2705040" imgH="609480" progId="Equation.DSMT4">
                  <p:embed/>
                </p:oleObj>
              </mc:Choice>
              <mc:Fallback>
                <p:oleObj name="Equation" r:id="rId10" imgW="2705040" imgH="609480" progId="Equation.DSMT4">
                  <p:embed/>
                  <p:pic>
                    <p:nvPicPr>
                      <p:cNvPr id="0" name="Object 12"/>
                      <p:cNvPicPr>
                        <a:picLocks noChangeAspect="1" noChangeArrowheads="1"/>
                      </p:cNvPicPr>
                      <p:nvPr/>
                    </p:nvPicPr>
                    <p:blipFill>
                      <a:blip r:embed="rId11"/>
                      <a:srcRect/>
                      <a:stretch>
                        <a:fillRect/>
                      </a:stretch>
                    </p:blipFill>
                    <p:spPr bwMode="auto">
                      <a:xfrm>
                        <a:off x="3221829" y="3479690"/>
                        <a:ext cx="2700337"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5126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正则化最小二乘与最大后验</a:t>
            </a:r>
            <a:endParaRPr lang="en-US" altLang="zh-CN"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26956" y="115888"/>
            <a:ext cx="143765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线性回归</a:t>
            </a:r>
          </a:p>
        </p:txBody>
      </p:sp>
      <p:pic>
        <p:nvPicPr>
          <p:cNvPr id="11" name="图片 10">
            <a:extLst>
              <a:ext uri="{FF2B5EF4-FFF2-40B4-BE49-F238E27FC236}">
                <a16:creationId xmlns:a16="http://schemas.microsoft.com/office/drawing/2014/main" id="{67A4E7B5-5E49-4C40-B63F-2418B1EBA0A7}"/>
              </a:ext>
            </a:extLst>
          </p:cNvPr>
          <p:cNvPicPr/>
          <p:nvPr/>
        </p:nvPicPr>
        <p:blipFill rotWithShape="1">
          <a:blip r:embed="rId3"/>
          <a:srcRect l="8466" t="36047" r="2824" b="30040"/>
          <a:stretch/>
        </p:blipFill>
        <p:spPr bwMode="auto">
          <a:xfrm>
            <a:off x="1974215" y="1553953"/>
            <a:ext cx="5195570" cy="3276600"/>
          </a:xfrm>
          <a:prstGeom prst="rect">
            <a:avLst/>
          </a:prstGeom>
          <a:ln>
            <a:noFill/>
          </a:ln>
          <a:extLst>
            <a:ext uri="{53640926-AAD7-44D8-BBD7-CCE9431645EC}">
              <a14:shadowObscured xmlns:a14="http://schemas.microsoft.com/office/drawing/2010/main"/>
            </a:ext>
          </a:extLst>
        </p:spPr>
      </p:pic>
      <p:sp>
        <p:nvSpPr>
          <p:cNvPr id="2" name="矩形 1">
            <a:extLst>
              <a:ext uri="{FF2B5EF4-FFF2-40B4-BE49-F238E27FC236}">
                <a16:creationId xmlns:a16="http://schemas.microsoft.com/office/drawing/2014/main" id="{A36AACF1-3B56-4EF6-8D24-5BDCA5B55771}"/>
              </a:ext>
            </a:extLst>
          </p:cNvPr>
          <p:cNvSpPr/>
          <p:nvPr/>
        </p:nvSpPr>
        <p:spPr>
          <a:xfrm>
            <a:off x="2083507" y="3044616"/>
            <a:ext cx="2028119" cy="338554"/>
          </a:xfrm>
          <a:prstGeom prst="rect">
            <a:avLst/>
          </a:prstGeom>
        </p:spPr>
        <p:txBody>
          <a:bodyPr wrap="none">
            <a:spAutoFit/>
          </a:bodyPr>
          <a:lstStyle/>
          <a:p>
            <a:r>
              <a:rPr lang="zh-CN" altLang="zh-CN" sz="1600" dirty="0">
                <a:ea typeface="黑体" panose="02010609060101010101" pitchFamily="49" charset="-122"/>
                <a:cs typeface="Times New Roman" panose="02020603050405020304" pitchFamily="18" charset="0"/>
              </a:rPr>
              <a:t>（</a:t>
            </a:r>
            <a:r>
              <a:rPr lang="en-US" altLang="zh-CN" sz="1600" dirty="0">
                <a:ea typeface="黑体" panose="02010609060101010101" pitchFamily="49" charset="-122"/>
                <a:cs typeface="Times New Roman" panose="02020603050405020304" pitchFamily="18" charset="0"/>
              </a:rPr>
              <a:t>a</a:t>
            </a:r>
            <a:r>
              <a:rPr lang="zh-CN" altLang="zh-CN" sz="1600" dirty="0">
                <a:ea typeface="黑体" panose="02010609060101010101" pitchFamily="49" charset="-122"/>
                <a:cs typeface="Times New Roman" panose="02020603050405020304" pitchFamily="18" charset="0"/>
              </a:rPr>
              <a:t>）</a:t>
            </a:r>
            <a:r>
              <a:rPr lang="en-US" altLang="zh-CN" sz="1600" dirty="0">
                <a:ea typeface="黑体" panose="02010609060101010101" pitchFamily="49" charset="-122"/>
                <a:cs typeface="Times New Roman" panose="02020603050405020304" pitchFamily="18" charset="0"/>
              </a:rPr>
              <a:t>0</a:t>
            </a:r>
            <a:r>
              <a:rPr lang="zh-CN" altLang="zh-CN" sz="1600" dirty="0">
                <a:ea typeface="黑体" panose="02010609060101010101" pitchFamily="49" charset="-122"/>
                <a:cs typeface="Times New Roman" panose="02020603050405020304" pitchFamily="18" charset="0"/>
              </a:rPr>
              <a:t>阶多项式拟合</a:t>
            </a:r>
            <a:endParaRPr lang="zh-CN" altLang="en-US" sz="1600" dirty="0"/>
          </a:p>
        </p:txBody>
      </p:sp>
      <p:sp>
        <p:nvSpPr>
          <p:cNvPr id="14" name="矩形 13">
            <a:extLst>
              <a:ext uri="{FF2B5EF4-FFF2-40B4-BE49-F238E27FC236}">
                <a16:creationId xmlns:a16="http://schemas.microsoft.com/office/drawing/2014/main" id="{5F2BB602-344E-4765-A786-F50EC1250312}"/>
              </a:ext>
            </a:extLst>
          </p:cNvPr>
          <p:cNvSpPr/>
          <p:nvPr/>
        </p:nvSpPr>
        <p:spPr>
          <a:xfrm>
            <a:off x="4963902" y="3044616"/>
            <a:ext cx="2037737" cy="338554"/>
          </a:xfrm>
          <a:prstGeom prst="rect">
            <a:avLst/>
          </a:prstGeom>
        </p:spPr>
        <p:txBody>
          <a:bodyPr wrap="none">
            <a:spAutoFit/>
          </a:bodyPr>
          <a:lstStyle/>
          <a:p>
            <a:r>
              <a:rPr lang="zh-CN" altLang="zh-CN" sz="1600" dirty="0">
                <a:ea typeface="黑体" panose="02010609060101010101" pitchFamily="49" charset="-122"/>
                <a:cs typeface="Times New Roman" panose="02020603050405020304" pitchFamily="18" charset="0"/>
              </a:rPr>
              <a:t>（</a:t>
            </a:r>
            <a:r>
              <a:rPr lang="en-US" altLang="zh-CN" sz="1600" dirty="0">
                <a:ea typeface="黑体" panose="02010609060101010101" pitchFamily="49" charset="-122"/>
                <a:cs typeface="Times New Roman" panose="02020603050405020304" pitchFamily="18" charset="0"/>
              </a:rPr>
              <a:t>b</a:t>
            </a:r>
            <a:r>
              <a:rPr lang="zh-CN" altLang="zh-CN" sz="1600" dirty="0">
                <a:ea typeface="黑体" panose="02010609060101010101" pitchFamily="49" charset="-122"/>
                <a:cs typeface="Times New Roman" panose="02020603050405020304" pitchFamily="18" charset="0"/>
              </a:rPr>
              <a:t>）</a:t>
            </a:r>
            <a:r>
              <a:rPr lang="en-US" altLang="zh-CN" sz="1600" dirty="0">
                <a:ea typeface="黑体" panose="02010609060101010101" pitchFamily="49" charset="-122"/>
                <a:cs typeface="Times New Roman" panose="02020603050405020304" pitchFamily="18" charset="0"/>
              </a:rPr>
              <a:t>2</a:t>
            </a:r>
            <a:r>
              <a:rPr lang="zh-CN" altLang="zh-CN" sz="1600" dirty="0">
                <a:ea typeface="黑体" panose="02010609060101010101" pitchFamily="49" charset="-122"/>
                <a:cs typeface="Times New Roman" panose="02020603050405020304" pitchFamily="18" charset="0"/>
              </a:rPr>
              <a:t>阶多项式拟合</a:t>
            </a:r>
            <a:endParaRPr lang="zh-CN" altLang="en-US" sz="1600" dirty="0"/>
          </a:p>
        </p:txBody>
      </p:sp>
      <p:sp>
        <p:nvSpPr>
          <p:cNvPr id="15" name="矩形 14">
            <a:extLst>
              <a:ext uri="{FF2B5EF4-FFF2-40B4-BE49-F238E27FC236}">
                <a16:creationId xmlns:a16="http://schemas.microsoft.com/office/drawing/2014/main" id="{9D46E77E-2E3B-4AEF-801E-2669F086291D}"/>
              </a:ext>
            </a:extLst>
          </p:cNvPr>
          <p:cNvSpPr/>
          <p:nvPr/>
        </p:nvSpPr>
        <p:spPr>
          <a:xfrm>
            <a:off x="2083506" y="4699376"/>
            <a:ext cx="2016899" cy="338554"/>
          </a:xfrm>
          <a:prstGeom prst="rect">
            <a:avLst/>
          </a:prstGeom>
        </p:spPr>
        <p:txBody>
          <a:bodyPr wrap="none">
            <a:spAutoFit/>
          </a:bodyPr>
          <a:lstStyle/>
          <a:p>
            <a:r>
              <a:rPr lang="zh-CN" altLang="zh-CN" sz="1600" dirty="0">
                <a:ea typeface="黑体" panose="02010609060101010101" pitchFamily="49" charset="-122"/>
                <a:cs typeface="Times New Roman" panose="02020603050405020304" pitchFamily="18" charset="0"/>
              </a:rPr>
              <a:t>（</a:t>
            </a:r>
            <a:r>
              <a:rPr lang="en-US" altLang="zh-CN" sz="1600" dirty="0">
                <a:ea typeface="黑体" panose="02010609060101010101" pitchFamily="49" charset="-122"/>
                <a:cs typeface="Times New Roman" panose="02020603050405020304" pitchFamily="18" charset="0"/>
              </a:rPr>
              <a:t>c</a:t>
            </a:r>
            <a:r>
              <a:rPr lang="zh-CN" altLang="zh-CN" sz="1600" dirty="0">
                <a:ea typeface="黑体" panose="02010609060101010101" pitchFamily="49" charset="-122"/>
                <a:cs typeface="Times New Roman" panose="02020603050405020304" pitchFamily="18" charset="0"/>
              </a:rPr>
              <a:t>）</a:t>
            </a:r>
            <a:r>
              <a:rPr lang="en-US" altLang="zh-CN" sz="1600" dirty="0">
                <a:ea typeface="黑体" panose="02010609060101010101" pitchFamily="49" charset="-122"/>
                <a:cs typeface="Times New Roman" panose="02020603050405020304" pitchFamily="18" charset="0"/>
              </a:rPr>
              <a:t>4</a:t>
            </a:r>
            <a:r>
              <a:rPr lang="zh-CN" altLang="zh-CN" sz="1600" dirty="0">
                <a:ea typeface="黑体" panose="02010609060101010101" pitchFamily="49" charset="-122"/>
                <a:cs typeface="Times New Roman" panose="02020603050405020304" pitchFamily="18" charset="0"/>
              </a:rPr>
              <a:t>阶多项式拟合</a:t>
            </a:r>
            <a:endParaRPr lang="zh-CN" altLang="en-US" sz="1600" dirty="0"/>
          </a:p>
        </p:txBody>
      </p:sp>
      <p:sp>
        <p:nvSpPr>
          <p:cNvPr id="16" name="矩形 15">
            <a:extLst>
              <a:ext uri="{FF2B5EF4-FFF2-40B4-BE49-F238E27FC236}">
                <a16:creationId xmlns:a16="http://schemas.microsoft.com/office/drawing/2014/main" id="{06D5C05F-E306-4078-BA15-482FD5557345}"/>
              </a:ext>
            </a:extLst>
          </p:cNvPr>
          <p:cNvSpPr/>
          <p:nvPr/>
        </p:nvSpPr>
        <p:spPr>
          <a:xfrm>
            <a:off x="4973520" y="4699376"/>
            <a:ext cx="2141933" cy="338554"/>
          </a:xfrm>
          <a:prstGeom prst="rect">
            <a:avLst/>
          </a:prstGeom>
        </p:spPr>
        <p:txBody>
          <a:bodyPr wrap="none">
            <a:spAutoFit/>
          </a:bodyPr>
          <a:lstStyle/>
          <a:p>
            <a:r>
              <a:rPr lang="zh-CN" altLang="zh-CN" sz="1600" dirty="0">
                <a:ea typeface="黑体" panose="02010609060101010101" pitchFamily="49" charset="-122"/>
                <a:cs typeface="Times New Roman" panose="02020603050405020304" pitchFamily="18" charset="0"/>
              </a:rPr>
              <a:t>（</a:t>
            </a:r>
            <a:r>
              <a:rPr lang="en-US" altLang="zh-CN" sz="1600" dirty="0">
                <a:ea typeface="黑体" panose="02010609060101010101" pitchFamily="49" charset="-122"/>
                <a:cs typeface="Times New Roman" panose="02020603050405020304" pitchFamily="18" charset="0"/>
              </a:rPr>
              <a:t>d</a:t>
            </a:r>
            <a:r>
              <a:rPr lang="zh-CN" altLang="zh-CN" sz="1600" dirty="0">
                <a:ea typeface="黑体" panose="02010609060101010101" pitchFamily="49" charset="-122"/>
                <a:cs typeface="Times New Roman" panose="02020603050405020304" pitchFamily="18" charset="0"/>
              </a:rPr>
              <a:t>）</a:t>
            </a:r>
            <a:r>
              <a:rPr lang="en-US" altLang="zh-CN" sz="1600" dirty="0">
                <a:ea typeface="黑体" panose="02010609060101010101" pitchFamily="49" charset="-122"/>
                <a:cs typeface="Times New Roman" panose="02020603050405020304" pitchFamily="18" charset="0"/>
              </a:rPr>
              <a:t>10</a:t>
            </a:r>
            <a:r>
              <a:rPr lang="zh-CN" altLang="zh-CN" sz="1600" dirty="0">
                <a:ea typeface="黑体" panose="02010609060101010101" pitchFamily="49" charset="-122"/>
                <a:cs typeface="Times New Roman" panose="02020603050405020304" pitchFamily="18" charset="0"/>
              </a:rPr>
              <a:t>阶多项式拟合</a:t>
            </a:r>
            <a:endParaRPr lang="zh-CN" altLang="en-US" sz="1600" dirty="0"/>
          </a:p>
        </p:txBody>
      </p:sp>
      <p:sp>
        <p:nvSpPr>
          <p:cNvPr id="3" name="矩形 2">
            <a:extLst>
              <a:ext uri="{FF2B5EF4-FFF2-40B4-BE49-F238E27FC236}">
                <a16:creationId xmlns:a16="http://schemas.microsoft.com/office/drawing/2014/main" id="{4E964780-8B96-4293-ADA5-1EE0233A74F7}"/>
              </a:ext>
            </a:extLst>
          </p:cNvPr>
          <p:cNvSpPr/>
          <p:nvPr/>
        </p:nvSpPr>
        <p:spPr>
          <a:xfrm>
            <a:off x="1184249" y="5121820"/>
            <a:ext cx="6775502" cy="1077218"/>
          </a:xfrm>
          <a:prstGeom prst="rect">
            <a:avLst/>
          </a:prstGeom>
        </p:spPr>
        <p:txBody>
          <a:bodyPr wrap="square">
            <a:spAutoFit/>
          </a:bodyPr>
          <a:lstStyle/>
          <a:p>
            <a:pPr algn="ctr">
              <a:spcAft>
                <a:spcPts val="0"/>
              </a:spcAft>
            </a:pP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图</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3-3 </a:t>
            </a: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四种不同的多项式的拟合效果</a:t>
            </a:r>
          </a:p>
          <a:p>
            <a:r>
              <a:rPr lang="zh-CN" altLang="zh-CN" sz="1600" dirty="0">
                <a:latin typeface="宋体" panose="02010600030101010101" pitchFamily="2" charset="-122"/>
                <a:ea typeface="宋体" panose="02010600030101010101" pitchFamily="2" charset="-122"/>
                <a:cs typeface="Times New Roman" panose="02020603050405020304" pitchFamily="18" charset="0"/>
              </a:rPr>
              <a:t>（图中小圆圈表示样本，虚线表示真实情况，实线表示拟合曲线，使用的多项式形式为</a:t>
            </a:r>
            <a:r>
              <a:rPr lang="en-US" altLang="zh-CN" sz="1600" dirty="0">
                <a:latin typeface="宋体" panose="02010600030101010101" pitchFamily="2" charset="-122"/>
                <a:ea typeface="宋体" panose="02010600030101010101" pitchFamily="2" charset="-122"/>
                <a:cs typeface="Times New Roman" panose="02020603050405020304" pitchFamily="18" charset="0"/>
              </a:rPr>
              <a:t>            </a:t>
            </a:r>
            <a:r>
              <a:rPr lang="zh-CN" altLang="en-US" sz="1600" dirty="0">
                <a:latin typeface="宋体" panose="02010600030101010101" pitchFamily="2" charset="-122"/>
                <a:ea typeface="宋体" panose="02010600030101010101" pitchFamily="2" charset="-122"/>
                <a:cs typeface="Times New Roman" panose="02020603050405020304" pitchFamily="18" charset="0"/>
              </a:rPr>
              <a:t>，</a:t>
            </a:r>
            <a:r>
              <a:rPr lang="en-US" altLang="zh-CN" sz="1600" dirty="0">
                <a:latin typeface="宋体" panose="02010600030101010101" pitchFamily="2" charset="-122"/>
                <a:ea typeface="宋体" panose="02010600030101010101" pitchFamily="2" charset="-122"/>
                <a:cs typeface="Times New Roman" panose="02020603050405020304" pitchFamily="18" charset="0"/>
              </a:rPr>
              <a:t>deg</a:t>
            </a:r>
            <a:r>
              <a:rPr lang="zh-CN" altLang="en-US" sz="1600" dirty="0">
                <a:latin typeface="宋体" panose="02010600030101010101" pitchFamily="2" charset="-122"/>
                <a:ea typeface="宋体" panose="02010600030101010101" pitchFamily="2" charset="-122"/>
                <a:cs typeface="Times New Roman" panose="02020603050405020304" pitchFamily="18" charset="0"/>
              </a:rPr>
              <a:t>表示多项式的阶数，四张子图分别使用不同的阶数）</a:t>
            </a:r>
            <a:endParaRPr lang="zh-CN" altLang="en-US" sz="1600" dirty="0">
              <a:latin typeface="宋体" panose="02010600030101010101" pitchFamily="2" charset="-122"/>
              <a:ea typeface="宋体" panose="02010600030101010101" pitchFamily="2" charset="-122"/>
            </a:endParaRPr>
          </a:p>
        </p:txBody>
      </p:sp>
      <p:sp>
        <p:nvSpPr>
          <p:cNvPr id="4" name="Rectangle 2">
            <a:extLst>
              <a:ext uri="{FF2B5EF4-FFF2-40B4-BE49-F238E27FC236}">
                <a16:creationId xmlns:a16="http://schemas.microsoft.com/office/drawing/2014/main" id="{8EAAE19A-0055-432D-8290-B3A0D3DA85C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785470E0-71C1-4101-8023-533117E313CC}"/>
              </a:ext>
            </a:extLst>
          </p:cNvPr>
          <p:cNvGraphicFramePr>
            <a:graphicFrameLocks noChangeAspect="1"/>
          </p:cNvGraphicFramePr>
          <p:nvPr>
            <p:extLst>
              <p:ext uri="{D42A27DB-BD31-4B8C-83A1-F6EECF244321}">
                <p14:modId xmlns:p14="http://schemas.microsoft.com/office/powerpoint/2010/main" val="2457579968"/>
              </p:ext>
            </p:extLst>
          </p:nvPr>
        </p:nvGraphicFramePr>
        <p:xfrm>
          <a:off x="2525217" y="5648017"/>
          <a:ext cx="1133475" cy="304800"/>
        </p:xfrm>
        <a:graphic>
          <a:graphicData uri="http://schemas.openxmlformats.org/presentationml/2006/ole">
            <mc:AlternateContent xmlns:mc="http://schemas.openxmlformats.org/markup-compatibility/2006">
              <mc:Choice xmlns:v="urn:schemas-microsoft-com:vml" Requires="v">
                <p:oleObj spid="_x0000_s8338" name="Equation" r:id="rId4" imgW="1117115" imgH="304668" progId="Equation.DSMT4">
                  <p:embed/>
                </p:oleObj>
              </mc:Choice>
              <mc:Fallback>
                <p:oleObj name="Equation" r:id="rId4" imgW="1117115" imgH="304668"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5217" y="5648017"/>
                        <a:ext cx="11334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79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50919" y="993687"/>
                <a:ext cx="8015287" cy="3477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对最小二乘进行正则化的方法叫做</a:t>
                </a:r>
                <a:r>
                  <a:rPr lang="zh-CN" altLang="en-US" sz="2000" b="1" dirty="0">
                    <a:latin typeface="微软雅黑" panose="020B0503020204020204" pitchFamily="34" charset="-122"/>
                    <a:cs typeface="Times New Roman" panose="02020603050405020304" pitchFamily="18" charset="0"/>
                  </a:rPr>
                  <a:t>正则化最小二乘</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约束回归系数构成的向量的</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en-US" sz="2000" dirty="0">
                    <a:ea typeface="宋体" panose="02010600030101010101" pitchFamily="2" charset="-122"/>
                    <a:cs typeface="Times New Roman" panose="02020603050405020304" pitchFamily="18" charset="0"/>
                  </a:rPr>
                  <a:t>范数的平方（                  ）不超过一个给定值。该约束相当于求解一个带有惩罚项（</a:t>
                </a:r>
                <a:r>
                  <a:rPr lang="en-US" altLang="zh-CN" sz="2000" dirty="0">
                    <a:ea typeface="宋体" panose="02010600030101010101" pitchFamily="2" charset="-122"/>
                    <a:cs typeface="Times New Roman" panose="02020603050405020304" pitchFamily="18" charset="0"/>
                  </a:rPr>
                  <a:t>penalty term</a:t>
                </a:r>
                <a:r>
                  <a:rPr lang="zh-CN" altLang="en-US" sz="2000" dirty="0">
                    <a:ea typeface="宋体" panose="02010600030101010101" pitchFamily="2" charset="-122"/>
                    <a:cs typeface="Times New Roman" panose="02020603050405020304" pitchFamily="18" charset="0"/>
                  </a:rPr>
                  <a:t>）        的最小二乘的无约束最小化问题。此时，正则化最小二乘的优化目标为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其中</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𝜆</m:t>
                    </m:r>
                  </m:oMath>
                </a14:m>
                <a:r>
                  <a:rPr lang="zh-CN" altLang="en-US" sz="2000" dirty="0">
                    <a:ea typeface="宋体" panose="02010600030101010101" pitchFamily="2" charset="-122"/>
                    <a:cs typeface="Times New Roman" panose="02020603050405020304" pitchFamily="18" charset="0"/>
                  </a:rPr>
                  <a:t>是常数，可以通过模型选择的方法确定取值。使用</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en-US" sz="2000" dirty="0">
                    <a:ea typeface="宋体" panose="02010600030101010101" pitchFamily="2" charset="-122"/>
                    <a:cs typeface="Times New Roman" panose="02020603050405020304" pitchFamily="18" charset="0"/>
                  </a:rPr>
                  <a:t>范数作为惩罚项的正则化最小二乘也叫做岭回归。</a:t>
                </a:r>
                <a:endParaRPr lang="en-US" altLang="zh-CN" sz="2000" dirty="0">
                  <a:ea typeface="宋体" panose="02010600030101010101" pitchFamily="2" charset="-122"/>
                  <a:cs typeface="Times New Roman" panose="02020603050405020304" pitchFamily="18" charset="0"/>
                </a:endParaRPr>
              </a:p>
              <a:p>
                <a:pPr>
                  <a:spcBef>
                    <a:spcPct val="0"/>
                  </a:spcBef>
                  <a:buFontTx/>
                  <a:buNone/>
                </a:pP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en-US" sz="2000" dirty="0">
                    <a:ea typeface="宋体" panose="02010600030101010101" pitchFamily="2" charset="-122"/>
                    <a:cs typeface="Times New Roman" panose="02020603050405020304" pitchFamily="18" charset="0"/>
                  </a:rPr>
                  <a:t>范数： </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zh-CN" altLang="en-US"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50919" y="993687"/>
                <a:ext cx="8015287" cy="3477875"/>
              </a:xfrm>
              <a:prstGeom prst="rect">
                <a:avLst/>
              </a:prstGeom>
              <a:blipFill>
                <a:blip r:embed="rId5"/>
                <a:stretch>
                  <a:fillRect l="-837" t="-1226" r="-38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26956" y="115888"/>
            <a:ext cx="143765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线性回归</a:t>
            </a:r>
          </a:p>
        </p:txBody>
      </p:sp>
      <p:sp>
        <p:nvSpPr>
          <p:cNvPr id="23" name="Rectangle 19">
            <a:extLst>
              <a:ext uri="{FF2B5EF4-FFF2-40B4-BE49-F238E27FC236}">
                <a16:creationId xmlns:a16="http://schemas.microsoft.com/office/drawing/2014/main" id="{E32E6471-9D07-498D-B273-4B5B39BFE89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a:extLst>
              <a:ext uri="{FF2B5EF4-FFF2-40B4-BE49-F238E27FC236}">
                <a16:creationId xmlns:a16="http://schemas.microsoft.com/office/drawing/2014/main" id="{01008DC0-A1A8-48A9-A274-072616D2AFFF}"/>
              </a:ext>
            </a:extLst>
          </p:cNvPr>
          <p:cNvGraphicFramePr>
            <a:graphicFrameLocks noChangeAspect="1"/>
          </p:cNvGraphicFramePr>
          <p:nvPr>
            <p:extLst>
              <p:ext uri="{D42A27DB-BD31-4B8C-83A1-F6EECF244321}">
                <p14:modId xmlns:p14="http://schemas.microsoft.com/office/powerpoint/2010/main" val="2408748691"/>
              </p:ext>
            </p:extLst>
          </p:nvPr>
        </p:nvGraphicFramePr>
        <p:xfrm>
          <a:off x="5558916" y="1293876"/>
          <a:ext cx="1293812" cy="398463"/>
        </p:xfrm>
        <a:graphic>
          <a:graphicData uri="http://schemas.openxmlformats.org/presentationml/2006/ole">
            <mc:AlternateContent xmlns:mc="http://schemas.openxmlformats.org/markup-compatibility/2006">
              <mc:Choice xmlns:v="urn:schemas-microsoft-com:vml" Requires="v">
                <p:oleObj spid="_x0000_s9759" name="Equation" r:id="rId6" imgW="1307880" imgH="393480" progId="Equation.DSMT4">
                  <p:embed/>
                </p:oleObj>
              </mc:Choice>
              <mc:Fallback>
                <p:oleObj name="Equation" r:id="rId6" imgW="1307880" imgH="393480" progId="Equation.DSMT4">
                  <p:embed/>
                  <p:pic>
                    <p:nvPicPr>
                      <p:cNvPr id="0" name="Object 18"/>
                      <p:cNvPicPr>
                        <a:picLocks noChangeAspect="1" noChangeArrowheads="1"/>
                      </p:cNvPicPr>
                      <p:nvPr/>
                    </p:nvPicPr>
                    <p:blipFill>
                      <a:blip r:embed="rId7"/>
                      <a:srcRect/>
                      <a:stretch>
                        <a:fillRect/>
                      </a:stretch>
                    </p:blipFill>
                    <p:spPr bwMode="auto">
                      <a:xfrm>
                        <a:off x="5558916" y="1293876"/>
                        <a:ext cx="1293812"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22">
            <a:extLst>
              <a:ext uri="{FF2B5EF4-FFF2-40B4-BE49-F238E27FC236}">
                <a16:creationId xmlns:a16="http://schemas.microsoft.com/office/drawing/2014/main" id="{26E3C871-8D3B-4424-B790-B258E256A4E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a:extLst>
              <a:ext uri="{FF2B5EF4-FFF2-40B4-BE49-F238E27FC236}">
                <a16:creationId xmlns:a16="http://schemas.microsoft.com/office/drawing/2014/main" id="{3A41058B-8378-4C81-826C-8D690C88F935}"/>
              </a:ext>
            </a:extLst>
          </p:cNvPr>
          <p:cNvGraphicFramePr>
            <a:graphicFrameLocks noChangeAspect="1"/>
          </p:cNvGraphicFramePr>
          <p:nvPr>
            <p:extLst>
              <p:ext uri="{D42A27DB-BD31-4B8C-83A1-F6EECF244321}">
                <p14:modId xmlns:p14="http://schemas.microsoft.com/office/powerpoint/2010/main" val="2397282773"/>
              </p:ext>
            </p:extLst>
          </p:nvPr>
        </p:nvGraphicFramePr>
        <p:xfrm>
          <a:off x="7334023" y="1645559"/>
          <a:ext cx="720725" cy="357187"/>
        </p:xfrm>
        <a:graphic>
          <a:graphicData uri="http://schemas.openxmlformats.org/presentationml/2006/ole">
            <mc:AlternateContent xmlns:mc="http://schemas.openxmlformats.org/markup-compatibility/2006">
              <mc:Choice xmlns:v="urn:schemas-microsoft-com:vml" Requires="v">
                <p:oleObj spid="_x0000_s9760" name="Equation" r:id="rId8" imgW="711000" imgH="317160" progId="Equation.DSMT4">
                  <p:embed/>
                </p:oleObj>
              </mc:Choice>
              <mc:Fallback>
                <p:oleObj name="Equation" r:id="rId8" imgW="711000" imgH="317160" progId="Equation.DSMT4">
                  <p:embed/>
                  <p:pic>
                    <p:nvPicPr>
                      <p:cNvPr id="0" name="Object 21"/>
                      <p:cNvPicPr>
                        <a:picLocks noChangeAspect="1" noChangeArrowheads="1"/>
                      </p:cNvPicPr>
                      <p:nvPr/>
                    </p:nvPicPr>
                    <p:blipFill>
                      <a:blip r:embed="rId9"/>
                      <a:srcRect/>
                      <a:stretch>
                        <a:fillRect/>
                      </a:stretch>
                    </p:blipFill>
                    <p:spPr bwMode="auto">
                      <a:xfrm>
                        <a:off x="7334023" y="1645559"/>
                        <a:ext cx="720725"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对象 27">
            <a:extLst>
              <a:ext uri="{FF2B5EF4-FFF2-40B4-BE49-F238E27FC236}">
                <a16:creationId xmlns:a16="http://schemas.microsoft.com/office/drawing/2014/main" id="{2F3FD02A-6805-410B-8350-89E53C43205D}"/>
              </a:ext>
            </a:extLst>
          </p:cNvPr>
          <p:cNvGraphicFramePr>
            <a:graphicFrameLocks noChangeAspect="1"/>
          </p:cNvGraphicFramePr>
          <p:nvPr>
            <p:extLst>
              <p:ext uri="{D42A27DB-BD31-4B8C-83A1-F6EECF244321}">
                <p14:modId xmlns:p14="http://schemas.microsoft.com/office/powerpoint/2010/main" val="3153372874"/>
              </p:ext>
            </p:extLst>
          </p:nvPr>
        </p:nvGraphicFramePr>
        <p:xfrm>
          <a:off x="3080544" y="2330808"/>
          <a:ext cx="2982912" cy="438150"/>
        </p:xfrm>
        <a:graphic>
          <a:graphicData uri="http://schemas.openxmlformats.org/presentationml/2006/ole">
            <mc:AlternateContent xmlns:mc="http://schemas.openxmlformats.org/markup-compatibility/2006">
              <mc:Choice xmlns:v="urn:schemas-microsoft-com:vml" Requires="v">
                <p:oleObj spid="_x0000_s9761" name="Equation" r:id="rId10" imgW="2958840" imgH="431640" progId="Equation.DSMT4">
                  <p:embed/>
                </p:oleObj>
              </mc:Choice>
              <mc:Fallback>
                <p:oleObj name="Equation" r:id="rId10" imgW="2958840" imgH="431640" progId="Equation.DSMT4">
                  <p:embed/>
                  <p:pic>
                    <p:nvPicPr>
                      <p:cNvPr id="0" name="Object 27"/>
                      <p:cNvPicPr>
                        <a:picLocks noChangeAspect="1" noChangeArrowheads="1"/>
                      </p:cNvPicPr>
                      <p:nvPr/>
                    </p:nvPicPr>
                    <p:blipFill>
                      <a:blip r:embed="rId11"/>
                      <a:srcRect/>
                      <a:stretch>
                        <a:fillRect/>
                      </a:stretch>
                    </p:blipFill>
                    <p:spPr bwMode="auto">
                      <a:xfrm>
                        <a:off x="3080544" y="2330808"/>
                        <a:ext cx="298291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6" name="图片 35">
            <a:extLst>
              <a:ext uri="{FF2B5EF4-FFF2-40B4-BE49-F238E27FC236}">
                <a16:creationId xmlns:a16="http://schemas.microsoft.com/office/drawing/2014/main" id="{308EA755-B472-460E-A6C8-B52A70535352}"/>
              </a:ext>
            </a:extLst>
          </p:cNvPr>
          <p:cNvPicPr/>
          <p:nvPr/>
        </p:nvPicPr>
        <p:blipFill>
          <a:blip r:embed="rId12" cstate="print">
            <a:extLst>
              <a:ext uri="{28A0092B-C50C-407E-A947-70E740481C1C}">
                <a14:useLocalDpi xmlns:a14="http://schemas.microsoft.com/office/drawing/2010/main" val="0"/>
              </a:ext>
            </a:extLst>
          </a:blip>
          <a:stretch>
            <a:fillRect/>
          </a:stretch>
        </p:blipFill>
        <p:spPr>
          <a:xfrm>
            <a:off x="2516664" y="3538525"/>
            <a:ext cx="2197735" cy="2110740"/>
          </a:xfrm>
          <a:prstGeom prst="rect">
            <a:avLst/>
          </a:prstGeom>
        </p:spPr>
      </p:pic>
      <p:pic>
        <p:nvPicPr>
          <p:cNvPr id="37" name="图片 36">
            <a:extLst>
              <a:ext uri="{FF2B5EF4-FFF2-40B4-BE49-F238E27FC236}">
                <a16:creationId xmlns:a16="http://schemas.microsoft.com/office/drawing/2014/main" id="{52E0D558-C929-4208-B7CF-368BF3174197}"/>
              </a:ext>
            </a:extLst>
          </p:cNvPr>
          <p:cNvPicPr/>
          <p:nvPr/>
        </p:nvPicPr>
        <p:blipFill>
          <a:blip r:embed="rId13" cstate="print">
            <a:extLst>
              <a:ext uri="{28A0092B-C50C-407E-A947-70E740481C1C}">
                <a14:useLocalDpi xmlns:a14="http://schemas.microsoft.com/office/drawing/2010/main" val="0"/>
              </a:ext>
            </a:extLst>
          </a:blip>
          <a:stretch>
            <a:fillRect/>
          </a:stretch>
        </p:blipFill>
        <p:spPr>
          <a:xfrm>
            <a:off x="5097264" y="3567169"/>
            <a:ext cx="2176145" cy="2087245"/>
          </a:xfrm>
          <a:prstGeom prst="rect">
            <a:avLst/>
          </a:prstGeom>
        </p:spPr>
      </p:pic>
      <p:sp>
        <p:nvSpPr>
          <p:cNvPr id="38" name="Rectangle 52">
            <a:extLst>
              <a:ext uri="{FF2B5EF4-FFF2-40B4-BE49-F238E27FC236}">
                <a16:creationId xmlns:a16="http://schemas.microsoft.com/office/drawing/2014/main" id="{F0A9E2A5-A9E4-4B88-8D12-2441B56118B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9" name="对象 38">
            <a:extLst>
              <a:ext uri="{FF2B5EF4-FFF2-40B4-BE49-F238E27FC236}">
                <a16:creationId xmlns:a16="http://schemas.microsoft.com/office/drawing/2014/main" id="{97317B67-A7F4-4AE2-8035-A52357AEB33E}"/>
              </a:ext>
            </a:extLst>
          </p:cNvPr>
          <p:cNvGraphicFramePr>
            <a:graphicFrameLocks noChangeAspect="1"/>
          </p:cNvGraphicFramePr>
          <p:nvPr>
            <p:extLst>
              <p:ext uri="{D42A27DB-BD31-4B8C-83A1-F6EECF244321}">
                <p14:modId xmlns:p14="http://schemas.microsoft.com/office/powerpoint/2010/main" val="2948993142"/>
              </p:ext>
            </p:extLst>
          </p:nvPr>
        </p:nvGraphicFramePr>
        <p:xfrm>
          <a:off x="1686033" y="3489870"/>
          <a:ext cx="1443037" cy="368300"/>
        </p:xfrm>
        <a:graphic>
          <a:graphicData uri="http://schemas.openxmlformats.org/presentationml/2006/ole">
            <mc:AlternateContent xmlns:mc="http://schemas.openxmlformats.org/markup-compatibility/2006">
              <mc:Choice xmlns:v="urn:schemas-microsoft-com:vml" Requires="v">
                <p:oleObj spid="_x0000_s9762" name="Equation" r:id="rId14" imgW="1358640" imgH="342720" progId="Equation.DSMT4">
                  <p:embed/>
                </p:oleObj>
              </mc:Choice>
              <mc:Fallback>
                <p:oleObj name="Equation" r:id="rId14" imgW="1358640" imgH="342720" progId="Equation.DSMT4">
                  <p:embed/>
                  <p:pic>
                    <p:nvPicPr>
                      <p:cNvPr id="0" name="Object 51"/>
                      <p:cNvPicPr>
                        <a:picLocks noChangeAspect="1" noChangeArrowheads="1"/>
                      </p:cNvPicPr>
                      <p:nvPr/>
                    </p:nvPicPr>
                    <p:blipFill>
                      <a:blip r:embed="rId15"/>
                      <a:srcRect/>
                      <a:stretch>
                        <a:fillRect/>
                      </a:stretch>
                    </p:blipFill>
                    <p:spPr bwMode="auto">
                      <a:xfrm>
                        <a:off x="1686033" y="3489870"/>
                        <a:ext cx="1443037"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40" name="文本框 18">
                <a:extLst>
                  <a:ext uri="{FF2B5EF4-FFF2-40B4-BE49-F238E27FC236}">
                    <a16:creationId xmlns:a16="http://schemas.microsoft.com/office/drawing/2014/main" id="{11468879-6C19-4918-A875-B288A2F9BC18}"/>
                  </a:ext>
                </a:extLst>
              </p:cNvPr>
              <p:cNvSpPr txBox="1"/>
              <p:nvPr/>
            </p:nvSpPr>
            <p:spPr>
              <a:xfrm>
                <a:off x="2751540" y="5660193"/>
                <a:ext cx="1585567" cy="27427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a</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sz="1600" kern="100" dirty="0">
                    <a:effectLst/>
                    <a:latin typeface="宋体" panose="02010600030101010101" pitchFamily="2" charset="-122"/>
                    <a:ea typeface="宋体" panose="02010600030101010101" pitchFamily="2" charset="-122"/>
                    <a:cs typeface="Times New Roman" panose="02020603050405020304" pitchFamily="18" charset="0"/>
                  </a:rPr>
                  <a:t>范数</a:t>
                </a:r>
              </a:p>
            </p:txBody>
          </p:sp>
        </mc:Choice>
        <mc:Fallback xmlns="">
          <p:sp>
            <p:nvSpPr>
              <p:cNvPr id="40" name="文本框 18">
                <a:extLst>
                  <a:ext uri="{FF2B5EF4-FFF2-40B4-BE49-F238E27FC236}">
                    <a16:creationId xmlns:a16="http://schemas.microsoft.com/office/drawing/2014/main" id="{11468879-6C19-4918-A875-B288A2F9BC18}"/>
                  </a:ext>
                </a:extLst>
              </p:cNvPr>
              <p:cNvSpPr txBox="1">
                <a:spLocks noRot="1" noChangeAspect="1" noMove="1" noResize="1" noEditPoints="1" noAdjustHandles="1" noChangeArrowheads="1" noChangeShapeType="1" noTextEdit="1"/>
              </p:cNvSpPr>
              <p:nvPr/>
            </p:nvSpPr>
            <p:spPr>
              <a:xfrm>
                <a:off x="2751540" y="5660193"/>
                <a:ext cx="1585567" cy="274270"/>
              </a:xfrm>
              <a:prstGeom prst="rect">
                <a:avLst/>
              </a:prstGeom>
              <a:blipFill>
                <a:blip r:embed="rId16"/>
                <a:stretch>
                  <a:fillRect t="-8889" b="-48889"/>
                </a:stretch>
              </a:blipFill>
              <a:ln w="63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18">
                <a:extLst>
                  <a:ext uri="{FF2B5EF4-FFF2-40B4-BE49-F238E27FC236}">
                    <a16:creationId xmlns:a16="http://schemas.microsoft.com/office/drawing/2014/main" id="{32D1FEEB-9779-4C53-A76C-DAEA17F42F06}"/>
                  </a:ext>
                </a:extLst>
              </p:cNvPr>
              <p:cNvSpPr txBox="1"/>
              <p:nvPr/>
            </p:nvSpPr>
            <p:spPr>
              <a:xfrm>
                <a:off x="5271414" y="5660390"/>
                <a:ext cx="1585567" cy="27427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b</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sz="1600" kern="100" dirty="0">
                    <a:effectLst/>
                    <a:latin typeface="宋体" panose="02010600030101010101" pitchFamily="2" charset="-122"/>
                    <a:ea typeface="宋体" panose="02010600030101010101" pitchFamily="2" charset="-122"/>
                    <a:cs typeface="Times New Roman" panose="02020603050405020304" pitchFamily="18" charset="0"/>
                  </a:rPr>
                  <a:t>范数</a:t>
                </a:r>
              </a:p>
            </p:txBody>
          </p:sp>
        </mc:Choice>
        <mc:Fallback xmlns="">
          <p:sp>
            <p:nvSpPr>
              <p:cNvPr id="41" name="文本框 18">
                <a:extLst>
                  <a:ext uri="{FF2B5EF4-FFF2-40B4-BE49-F238E27FC236}">
                    <a16:creationId xmlns:a16="http://schemas.microsoft.com/office/drawing/2014/main" id="{32D1FEEB-9779-4C53-A76C-DAEA17F42F06}"/>
                  </a:ext>
                </a:extLst>
              </p:cNvPr>
              <p:cNvSpPr txBox="1">
                <a:spLocks noRot="1" noChangeAspect="1" noMove="1" noResize="1" noEditPoints="1" noAdjustHandles="1" noChangeArrowheads="1" noChangeShapeType="1" noTextEdit="1"/>
              </p:cNvSpPr>
              <p:nvPr/>
            </p:nvSpPr>
            <p:spPr>
              <a:xfrm>
                <a:off x="5271414" y="5660390"/>
                <a:ext cx="1585567" cy="274270"/>
              </a:xfrm>
              <a:prstGeom prst="rect">
                <a:avLst/>
              </a:prstGeom>
              <a:blipFill>
                <a:blip r:embed="rId17"/>
                <a:stretch>
                  <a:fillRect t="-8889" b="-48889"/>
                </a:stretch>
              </a:blipFill>
              <a:ln w="635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矩形 67">
                <a:extLst>
                  <a:ext uri="{FF2B5EF4-FFF2-40B4-BE49-F238E27FC236}">
                    <a16:creationId xmlns:a16="http://schemas.microsoft.com/office/drawing/2014/main" id="{0D68E53F-BE0C-4BFF-9890-DBFE1BE18291}"/>
                  </a:ext>
                </a:extLst>
              </p:cNvPr>
              <p:cNvSpPr/>
              <p:nvPr/>
            </p:nvSpPr>
            <p:spPr>
              <a:xfrm>
                <a:off x="1076441" y="5944114"/>
                <a:ext cx="7799112" cy="432875"/>
              </a:xfrm>
              <a:prstGeom prst="rect">
                <a:avLst/>
              </a:prstGeom>
            </p:spPr>
            <p:txBody>
              <a:bodyPr wrap="square">
                <a:spAutoFit/>
              </a:bodyPr>
              <a:lstStyle/>
              <a:p>
                <a:r>
                  <a:rPr lang="zh-CN" altLang="en-US" sz="1600" dirty="0">
                    <a:latin typeface="宋体" panose="02010600030101010101" pitchFamily="2" charset="-122"/>
                  </a:rPr>
                  <a:t>（图中曲线表示二维空间中向量</a:t>
                </a:r>
                <a14:m>
                  <m:oMath xmlns:m="http://schemas.openxmlformats.org/officeDocument/2006/math">
                    <m:r>
                      <a:rPr lang="en-US" altLang="zh-CN" sz="1600" b="1" i="0" smtClean="0">
                        <a:latin typeface="Cambria Math" panose="02040503050406030204" pitchFamily="18" charset="0"/>
                      </a:rPr>
                      <m:t>𝐱</m:t>
                    </m:r>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d>
                          <m:dPr>
                            <m:begChr m:val="["/>
                            <m:endChr m:val="]"/>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e>
                        </m:d>
                      </m:e>
                      <m:sup>
                        <m:r>
                          <m:rPr>
                            <m:sty m:val="p"/>
                          </m:rPr>
                          <a:rPr lang="en-US" altLang="zh-CN" sz="1600" b="0" i="0" smtClean="0">
                            <a:latin typeface="Cambria Math" panose="02040503050406030204" pitchFamily="18" charset="0"/>
                          </a:rPr>
                          <m:t>T</m:t>
                        </m:r>
                      </m:sup>
                    </m:sSup>
                  </m:oMath>
                </a14:m>
                <a:r>
                  <a:rPr lang="zh-CN" altLang="en-US" sz="1600" dirty="0">
                    <a:latin typeface="宋体" panose="02010600030101010101" pitchFamily="2" charset="-122"/>
                  </a:rPr>
                  <a:t>的</a:t>
                </a:r>
                <a14:m>
                  <m:oMath xmlns:m="http://schemas.openxmlformats.org/officeDocument/2006/math">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𝐿</m:t>
                        </m:r>
                      </m:e>
                      <m:sub>
                        <m:r>
                          <a:rPr lang="en-US" altLang="zh-CN" sz="1600" b="0" i="1" dirty="0" smtClean="0">
                            <a:latin typeface="Cambria Math" panose="02040503050406030204" pitchFamily="18" charset="0"/>
                          </a:rPr>
                          <m:t>1</m:t>
                        </m:r>
                      </m:sub>
                    </m:sSub>
                  </m:oMath>
                </a14:m>
                <a:r>
                  <a:rPr lang="zh-CN" altLang="en-US" sz="1600" dirty="0">
                    <a:latin typeface="宋体" panose="02010600030101010101" pitchFamily="2" charset="-122"/>
                  </a:rPr>
                  <a:t>范数</a:t>
                </a:r>
                <a14:m>
                  <m:oMath xmlns:m="http://schemas.openxmlformats.org/officeDocument/2006/math">
                    <m:sSub>
                      <m:sSubPr>
                        <m:ctrlPr>
                          <a:rPr lang="en-US" altLang="zh-CN" sz="1600" b="0" i="1" dirty="0" smtClean="0">
                            <a:latin typeface="Cambria Math" panose="02040503050406030204" pitchFamily="18" charset="0"/>
                          </a:rPr>
                        </m:ctrlPr>
                      </m:sSubPr>
                      <m:e>
                        <m:d>
                          <m:dPr>
                            <m:begChr m:val="|"/>
                            <m:endChr m:val="|"/>
                            <m:ctrlPr>
                              <a:rPr lang="en-US" altLang="zh-CN" sz="1600" b="0" i="1" dirty="0" smtClean="0">
                                <a:latin typeface="Cambria Math" panose="02040503050406030204" pitchFamily="18" charset="0"/>
                              </a:rPr>
                            </m:ctrlPr>
                          </m:dPr>
                          <m:e>
                            <m:d>
                              <m:dPr>
                                <m:begChr m:val="|"/>
                                <m:endChr m:val="|"/>
                                <m:ctrlPr>
                                  <a:rPr lang="en-US" altLang="zh-CN" sz="1600" b="0" i="1" dirty="0" smtClean="0">
                                    <a:latin typeface="Cambria Math" panose="02040503050406030204" pitchFamily="18" charset="0"/>
                                  </a:rPr>
                                </m:ctrlPr>
                              </m:dPr>
                              <m:e>
                                <m:r>
                                  <a:rPr lang="en-US" altLang="zh-CN" sz="1600" b="1" i="0" dirty="0" smtClean="0">
                                    <a:latin typeface="Cambria Math" panose="02040503050406030204" pitchFamily="18" charset="0"/>
                                  </a:rPr>
                                  <m:t>𝐱</m:t>
                                </m:r>
                              </m:e>
                            </m:d>
                          </m:e>
                        </m:d>
                      </m:e>
                      <m:sub>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𝐿</m:t>
                            </m:r>
                          </m:e>
                          <m:sub>
                            <m:r>
                              <a:rPr lang="en-US" altLang="zh-CN" sz="1600" b="0" i="1" dirty="0" smtClean="0">
                                <a:latin typeface="Cambria Math" panose="02040503050406030204" pitchFamily="18" charset="0"/>
                              </a:rPr>
                              <m:t>1</m:t>
                            </m:r>
                          </m:sub>
                        </m:sSub>
                      </m:sub>
                    </m:sSub>
                  </m:oMath>
                </a14:m>
                <a:r>
                  <a:rPr lang="zh-CN" altLang="en-US" sz="1600" dirty="0">
                    <a:latin typeface="宋体" panose="02010600030101010101" pitchFamily="2" charset="-122"/>
                  </a:rPr>
                  <a:t>和</a:t>
                </a:r>
                <a14:m>
                  <m:oMath xmlns:m="http://schemas.openxmlformats.org/officeDocument/2006/math">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𝑙</m:t>
                        </m:r>
                      </m:e>
                      <m:sub>
                        <m:r>
                          <a:rPr lang="en-US" altLang="zh-CN" sz="1600" b="0" i="1" dirty="0" smtClean="0">
                            <a:latin typeface="Cambria Math" panose="02040503050406030204" pitchFamily="18" charset="0"/>
                          </a:rPr>
                          <m:t>2</m:t>
                        </m:r>
                      </m:sub>
                    </m:sSub>
                  </m:oMath>
                </a14:m>
                <a:r>
                  <a:rPr lang="zh-CN" altLang="en-US" sz="1600" dirty="0">
                    <a:latin typeface="宋体" panose="02010600030101010101" pitchFamily="2" charset="-122"/>
                  </a:rPr>
                  <a:t>范数</a:t>
                </a:r>
                <a14:m>
                  <m:oMath xmlns:m="http://schemas.openxmlformats.org/officeDocument/2006/math">
                    <m:sSub>
                      <m:sSubPr>
                        <m:ctrlPr>
                          <a:rPr lang="en-US" altLang="zh-CN" sz="1600" b="0" i="1" dirty="0" smtClean="0">
                            <a:latin typeface="Cambria Math" panose="02040503050406030204" pitchFamily="18" charset="0"/>
                          </a:rPr>
                        </m:ctrlPr>
                      </m:sSubPr>
                      <m:e>
                        <m:d>
                          <m:dPr>
                            <m:begChr m:val="|"/>
                            <m:endChr m:val="|"/>
                            <m:ctrlPr>
                              <a:rPr lang="en-US" altLang="zh-CN" sz="1600" b="0" i="1" dirty="0" smtClean="0">
                                <a:latin typeface="Cambria Math" panose="02040503050406030204" pitchFamily="18" charset="0"/>
                              </a:rPr>
                            </m:ctrlPr>
                          </m:dPr>
                          <m:e>
                            <m:d>
                              <m:dPr>
                                <m:begChr m:val="|"/>
                                <m:endChr m:val="|"/>
                                <m:ctrlPr>
                                  <a:rPr lang="en-US" altLang="zh-CN" sz="1600" b="0" i="1" dirty="0" smtClean="0">
                                    <a:latin typeface="Cambria Math" panose="02040503050406030204" pitchFamily="18" charset="0"/>
                                  </a:rPr>
                                </m:ctrlPr>
                              </m:dPr>
                              <m:e>
                                <m:r>
                                  <a:rPr lang="en-US" altLang="zh-CN" sz="1600" b="1" i="0" dirty="0" smtClean="0">
                                    <a:latin typeface="Cambria Math" panose="02040503050406030204" pitchFamily="18" charset="0"/>
                                  </a:rPr>
                                  <m:t>𝐱</m:t>
                                </m:r>
                              </m:e>
                            </m:d>
                          </m:e>
                        </m:d>
                      </m:e>
                      <m:sub>
                        <m:sSub>
                          <m:sSubPr>
                            <m:ctrlPr>
                              <a:rPr lang="en-US" altLang="zh-CN" sz="1600" b="0" i="1" dirty="0" smtClean="0">
                                <a:latin typeface="Cambria Math" panose="02040503050406030204" pitchFamily="18" charset="0"/>
                              </a:rPr>
                            </m:ctrlPr>
                          </m:sSubPr>
                          <m:e>
                            <m:r>
                              <a:rPr lang="en-US" altLang="zh-CN" sz="1600" b="0" i="1" dirty="0" smtClean="0">
                                <a:latin typeface="Cambria Math" panose="02040503050406030204" pitchFamily="18" charset="0"/>
                              </a:rPr>
                              <m:t>𝑙</m:t>
                            </m:r>
                          </m:e>
                          <m:sub>
                            <m:r>
                              <a:rPr lang="en-US" altLang="zh-CN" sz="1600" b="0" i="1" dirty="0" smtClean="0">
                                <a:latin typeface="Cambria Math" panose="02040503050406030204" pitchFamily="18" charset="0"/>
                              </a:rPr>
                              <m:t>2</m:t>
                            </m:r>
                          </m:sub>
                        </m:sSub>
                      </m:sub>
                    </m:sSub>
                  </m:oMath>
                </a14:m>
                <a:r>
                  <a:rPr lang="zh-CN" altLang="en-US" sz="1600" dirty="0">
                    <a:latin typeface="宋体" panose="02010600030101010101" pitchFamily="2" charset="-122"/>
                  </a:rPr>
                  <a:t>的等高线。）</a:t>
                </a:r>
              </a:p>
            </p:txBody>
          </p:sp>
        </mc:Choice>
        <mc:Fallback xmlns="">
          <p:sp>
            <p:nvSpPr>
              <p:cNvPr id="68" name="矩形 67">
                <a:extLst>
                  <a:ext uri="{FF2B5EF4-FFF2-40B4-BE49-F238E27FC236}">
                    <a16:creationId xmlns:a16="http://schemas.microsoft.com/office/drawing/2014/main" id="{0D68E53F-BE0C-4BFF-9890-DBFE1BE18291}"/>
                  </a:ext>
                </a:extLst>
              </p:cNvPr>
              <p:cNvSpPr>
                <a:spLocks noRot="1" noChangeAspect="1" noMove="1" noResize="1" noEditPoints="1" noAdjustHandles="1" noChangeArrowheads="1" noChangeShapeType="1" noTextEdit="1"/>
              </p:cNvSpPr>
              <p:nvPr/>
            </p:nvSpPr>
            <p:spPr>
              <a:xfrm>
                <a:off x="1076441" y="5944114"/>
                <a:ext cx="7799112" cy="432875"/>
              </a:xfrm>
              <a:prstGeom prst="rect">
                <a:avLst/>
              </a:prstGeom>
              <a:blipFill>
                <a:blip r:embed="rId18"/>
                <a:stretch>
                  <a:fillRect l="-469" r="-3049" b="-14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1732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50919" y="993687"/>
                <a:ext cx="8015287" cy="440120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求解正则化最小二乘问题</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对于使用</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b>
                    </m:sSub>
                    <m:r>
                      <a:rPr lang="zh-CN" altLang="en-US" sz="2000" i="1">
                        <a:latin typeface="Cambria Math" panose="02040503050406030204" pitchFamily="18" charset="0"/>
                        <a:ea typeface="宋体" panose="02010600030101010101" pitchFamily="2" charset="-122"/>
                        <a:cs typeface="Times New Roman" panose="02020603050405020304" pitchFamily="18" charset="0"/>
                      </a:rPr>
                      <m:t>范数</m:t>
                    </m:r>
                  </m:oMath>
                </a14:m>
                <a:r>
                  <a:rPr lang="zh-CN" altLang="en-US" sz="2000" dirty="0">
                    <a:ea typeface="宋体" panose="02010600030101010101" pitchFamily="2" charset="-122"/>
                    <a:cs typeface="Times New Roman" panose="02020603050405020304" pitchFamily="18" charset="0"/>
                  </a:rPr>
                  <a:t>的正则化最小二乘，其最优解满足</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                              可利用向量微积分的运算法则（见附录</a:t>
                </a:r>
                <a:r>
                  <a:rPr lang="en-US" altLang="zh-CN" sz="2000" dirty="0">
                    <a:ea typeface="宋体" panose="02010600030101010101" pitchFamily="2" charset="-122"/>
                    <a:cs typeface="Times New Roman" panose="02020603050405020304" pitchFamily="18" charset="0"/>
                  </a:rPr>
                  <a:t>C</a:t>
                </a:r>
                <a:r>
                  <a:rPr lang="zh-CN" altLang="en-US" sz="2000" dirty="0">
                    <a:ea typeface="宋体" panose="02010600030101010101" pitchFamily="2" charset="-122"/>
                    <a:cs typeface="Times New Roman" panose="02020603050405020304" pitchFamily="18" charset="0"/>
                  </a:rPr>
                  <a:t>）化简</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因此，得到</a:t>
                </a:r>
                <a14:m>
                  <m:oMath xmlns:m="http://schemas.openxmlformats.org/officeDocument/2006/math">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𝛃</m:t>
                    </m:r>
                  </m:oMath>
                </a14:m>
                <a:r>
                  <a:rPr lang="zh-CN" altLang="en-US" sz="2000" dirty="0">
                    <a:ea typeface="宋体" panose="02010600030101010101" pitchFamily="2" charset="-122"/>
                    <a:cs typeface="Times New Roman" panose="02020603050405020304" pitchFamily="18" charset="0"/>
                  </a:rPr>
                  <a:t>的最优解为</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50919" y="993687"/>
                <a:ext cx="8015287" cy="4401205"/>
              </a:xfrm>
              <a:prstGeom prst="rect">
                <a:avLst/>
              </a:prstGeom>
              <a:blipFill>
                <a:blip r:embed="rId5"/>
                <a:stretch>
                  <a:fillRect l="-837" t="-970" b="-12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26956" y="115888"/>
            <a:ext cx="143765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线性回归</a:t>
            </a:r>
          </a:p>
        </p:txBody>
      </p:sp>
      <p:sp>
        <p:nvSpPr>
          <p:cNvPr id="19" name="Rectangle 9">
            <a:extLst>
              <a:ext uri="{FF2B5EF4-FFF2-40B4-BE49-F238E27FC236}">
                <a16:creationId xmlns:a16="http://schemas.microsoft.com/office/drawing/2014/main" id="{90A61CF2-7881-45EE-8C3A-5CF200A500A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a:extLst>
              <a:ext uri="{FF2B5EF4-FFF2-40B4-BE49-F238E27FC236}">
                <a16:creationId xmlns:a16="http://schemas.microsoft.com/office/drawing/2014/main" id="{33B50FB5-3539-4193-89A7-5DF9FBC61513}"/>
              </a:ext>
            </a:extLst>
          </p:cNvPr>
          <p:cNvGraphicFramePr>
            <a:graphicFrameLocks noChangeAspect="1"/>
          </p:cNvGraphicFramePr>
          <p:nvPr>
            <p:extLst>
              <p:ext uri="{D42A27DB-BD31-4B8C-83A1-F6EECF244321}">
                <p14:modId xmlns:p14="http://schemas.microsoft.com/office/powerpoint/2010/main" val="3394789772"/>
              </p:ext>
            </p:extLst>
          </p:nvPr>
        </p:nvGraphicFramePr>
        <p:xfrm>
          <a:off x="2516697" y="1745028"/>
          <a:ext cx="4106862" cy="749300"/>
        </p:xfrm>
        <a:graphic>
          <a:graphicData uri="http://schemas.openxmlformats.org/presentationml/2006/ole">
            <mc:AlternateContent xmlns:mc="http://schemas.openxmlformats.org/markup-compatibility/2006">
              <mc:Choice xmlns:v="urn:schemas-microsoft-com:vml" Requires="v">
                <p:oleObj spid="_x0000_s10658" name="Equation" r:id="rId6" imgW="4101840" imgH="749160" progId="Equation.DSMT4">
                  <p:embed/>
                </p:oleObj>
              </mc:Choice>
              <mc:Fallback>
                <p:oleObj name="Equation" r:id="rId6" imgW="4101840" imgH="749160" progId="Equation.DSMT4">
                  <p:embed/>
                  <p:pic>
                    <p:nvPicPr>
                      <p:cNvPr id="0" name="Object 8"/>
                      <p:cNvPicPr>
                        <a:picLocks noChangeAspect="1" noChangeArrowheads="1"/>
                      </p:cNvPicPr>
                      <p:nvPr/>
                    </p:nvPicPr>
                    <p:blipFill>
                      <a:blip r:embed="rId7"/>
                      <a:srcRect/>
                      <a:stretch>
                        <a:fillRect/>
                      </a:stretch>
                    </p:blipFill>
                    <p:spPr bwMode="auto">
                      <a:xfrm>
                        <a:off x="2516697" y="1745028"/>
                        <a:ext cx="4106862"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2">
            <a:extLst>
              <a:ext uri="{FF2B5EF4-FFF2-40B4-BE49-F238E27FC236}">
                <a16:creationId xmlns:a16="http://schemas.microsoft.com/office/drawing/2014/main" id="{6C158C76-B8EB-47E7-B81A-41666C13603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a:extLst>
              <a:ext uri="{FF2B5EF4-FFF2-40B4-BE49-F238E27FC236}">
                <a16:creationId xmlns:a16="http://schemas.microsoft.com/office/drawing/2014/main" id="{752876D4-1EB8-49DF-9AE7-0CBFD9BAF7AE}"/>
              </a:ext>
            </a:extLst>
          </p:cNvPr>
          <p:cNvGraphicFramePr>
            <a:graphicFrameLocks noChangeAspect="1"/>
          </p:cNvGraphicFramePr>
          <p:nvPr>
            <p:extLst>
              <p:ext uri="{D42A27DB-BD31-4B8C-83A1-F6EECF244321}">
                <p14:modId xmlns:p14="http://schemas.microsoft.com/office/powerpoint/2010/main" val="295356910"/>
              </p:ext>
            </p:extLst>
          </p:nvPr>
        </p:nvGraphicFramePr>
        <p:xfrm>
          <a:off x="743198" y="2551965"/>
          <a:ext cx="2100670" cy="348209"/>
        </p:xfrm>
        <a:graphic>
          <a:graphicData uri="http://schemas.openxmlformats.org/presentationml/2006/ole">
            <mc:AlternateContent xmlns:mc="http://schemas.openxmlformats.org/markup-compatibility/2006">
              <mc:Choice xmlns:v="urn:schemas-microsoft-com:vml" Requires="v">
                <p:oleObj spid="_x0000_s10659" name="Equation" r:id="rId8" imgW="2336760" imgH="406080" progId="Equation.DSMT4">
                  <p:embed/>
                </p:oleObj>
              </mc:Choice>
              <mc:Fallback>
                <p:oleObj name="Equation" r:id="rId8" imgW="2336760" imgH="406080" progId="Equation.DSMT4">
                  <p:embed/>
                  <p:pic>
                    <p:nvPicPr>
                      <p:cNvPr id="0" name="Object 11"/>
                      <p:cNvPicPr>
                        <a:picLocks noChangeAspect="1" noChangeArrowheads="1"/>
                      </p:cNvPicPr>
                      <p:nvPr/>
                    </p:nvPicPr>
                    <p:blipFill>
                      <a:blip r:embed="rId9"/>
                      <a:srcRect/>
                      <a:stretch>
                        <a:fillRect/>
                      </a:stretch>
                    </p:blipFill>
                    <p:spPr bwMode="auto">
                      <a:xfrm>
                        <a:off x="743198" y="2551965"/>
                        <a:ext cx="2100670" cy="348209"/>
                      </a:xfrm>
                      <a:prstGeom prst="rect">
                        <a:avLst/>
                      </a:prstGeom>
                      <a:noFill/>
                    </p:spPr>
                  </p:pic>
                </p:oleObj>
              </mc:Fallback>
            </mc:AlternateContent>
          </a:graphicData>
        </a:graphic>
      </p:graphicFrame>
      <p:graphicFrame>
        <p:nvGraphicFramePr>
          <p:cNvPr id="24" name="对象 23">
            <a:extLst>
              <a:ext uri="{FF2B5EF4-FFF2-40B4-BE49-F238E27FC236}">
                <a16:creationId xmlns:a16="http://schemas.microsoft.com/office/drawing/2014/main" id="{74BB2D0D-D204-474E-968D-C5390AAAD5B8}"/>
              </a:ext>
            </a:extLst>
          </p:cNvPr>
          <p:cNvGraphicFramePr>
            <a:graphicFrameLocks noChangeAspect="1"/>
          </p:cNvGraphicFramePr>
          <p:nvPr>
            <p:extLst>
              <p:ext uri="{D42A27DB-BD31-4B8C-83A1-F6EECF244321}">
                <p14:modId xmlns:p14="http://schemas.microsoft.com/office/powerpoint/2010/main" val="989214877"/>
              </p:ext>
            </p:extLst>
          </p:nvPr>
        </p:nvGraphicFramePr>
        <p:xfrm>
          <a:off x="688690" y="2932679"/>
          <a:ext cx="7762875" cy="1762125"/>
        </p:xfrm>
        <a:graphic>
          <a:graphicData uri="http://schemas.openxmlformats.org/presentationml/2006/ole">
            <mc:AlternateContent xmlns:mc="http://schemas.openxmlformats.org/markup-compatibility/2006">
              <mc:Choice xmlns:v="urn:schemas-microsoft-com:vml" Requires="v">
                <p:oleObj spid="_x0000_s10660" name="Equation" r:id="rId10" imgW="7746840" imgH="1752480" progId="Equation.DSMT4">
                  <p:embed/>
                </p:oleObj>
              </mc:Choice>
              <mc:Fallback>
                <p:oleObj name="Equation" r:id="rId10" imgW="7746840" imgH="1752480" progId="Equation.DSMT4">
                  <p:embed/>
                  <p:pic>
                    <p:nvPicPr>
                      <p:cNvPr id="0" name="Object 21"/>
                      <p:cNvPicPr>
                        <a:picLocks noChangeAspect="1" noChangeArrowheads="1"/>
                      </p:cNvPicPr>
                      <p:nvPr/>
                    </p:nvPicPr>
                    <p:blipFill>
                      <a:blip r:embed="rId11"/>
                      <a:srcRect/>
                      <a:stretch>
                        <a:fillRect/>
                      </a:stretch>
                    </p:blipFill>
                    <p:spPr bwMode="auto">
                      <a:xfrm>
                        <a:off x="688690" y="2932679"/>
                        <a:ext cx="7762875" cy="176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a:extLst>
              <a:ext uri="{FF2B5EF4-FFF2-40B4-BE49-F238E27FC236}">
                <a16:creationId xmlns:a16="http://schemas.microsoft.com/office/drawing/2014/main" id="{0887865A-97E0-44BE-8206-D459FA2B9550}"/>
              </a:ext>
            </a:extLst>
          </p:cNvPr>
          <p:cNvGraphicFramePr>
            <a:graphicFrameLocks noChangeAspect="1"/>
          </p:cNvGraphicFramePr>
          <p:nvPr>
            <p:extLst>
              <p:ext uri="{D42A27DB-BD31-4B8C-83A1-F6EECF244321}">
                <p14:modId xmlns:p14="http://schemas.microsoft.com/office/powerpoint/2010/main" val="178820260"/>
              </p:ext>
            </p:extLst>
          </p:nvPr>
        </p:nvGraphicFramePr>
        <p:xfrm>
          <a:off x="3456495" y="5390806"/>
          <a:ext cx="2227263" cy="381000"/>
        </p:xfrm>
        <a:graphic>
          <a:graphicData uri="http://schemas.openxmlformats.org/presentationml/2006/ole">
            <mc:AlternateContent xmlns:mc="http://schemas.openxmlformats.org/markup-compatibility/2006">
              <mc:Choice xmlns:v="urn:schemas-microsoft-com:vml" Requires="v">
                <p:oleObj spid="_x0000_s10661" name="Equation" r:id="rId12" imgW="2222280" imgH="380880" progId="Equation.DSMT4">
                  <p:embed/>
                </p:oleObj>
              </mc:Choice>
              <mc:Fallback>
                <p:oleObj name="Equation" r:id="rId12" imgW="2222280" imgH="380880" progId="Equation.DSMT4">
                  <p:embed/>
                  <p:pic>
                    <p:nvPicPr>
                      <p:cNvPr id="0" name="Object 32"/>
                      <p:cNvPicPr>
                        <a:picLocks noChangeAspect="1" noChangeArrowheads="1"/>
                      </p:cNvPicPr>
                      <p:nvPr/>
                    </p:nvPicPr>
                    <p:blipFill>
                      <a:blip r:embed="rId13"/>
                      <a:srcRect/>
                      <a:stretch>
                        <a:fillRect/>
                      </a:stretch>
                    </p:blipFill>
                    <p:spPr bwMode="auto">
                      <a:xfrm>
                        <a:off x="3456495" y="5390806"/>
                        <a:ext cx="222726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5812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50919" y="993687"/>
            <a:ext cx="801528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概率线性回归的最大后验估计</a:t>
            </a: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在高斯似然的模型中，通常使用高斯分布作为先验，这样得到的概率线性回归中参数的后验分布还是高斯分布。</a:t>
            </a: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一种简单常用的先验分布是</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根据贝叶斯公式可以得出参数的对数后验分布是</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26956" y="115888"/>
            <a:ext cx="143765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线性回归</a:t>
            </a:r>
          </a:p>
        </p:txBody>
      </p:sp>
      <p:graphicFrame>
        <p:nvGraphicFramePr>
          <p:cNvPr id="15" name="对象 14">
            <a:extLst>
              <a:ext uri="{FF2B5EF4-FFF2-40B4-BE49-F238E27FC236}">
                <a16:creationId xmlns:a16="http://schemas.microsoft.com/office/drawing/2014/main" id="{5A224070-BE42-43B6-845A-249F40A63D33}"/>
              </a:ext>
            </a:extLst>
          </p:cNvPr>
          <p:cNvGraphicFramePr>
            <a:graphicFrameLocks noChangeAspect="1"/>
          </p:cNvGraphicFramePr>
          <p:nvPr>
            <p:extLst>
              <p:ext uri="{D42A27DB-BD31-4B8C-83A1-F6EECF244321}">
                <p14:modId xmlns:p14="http://schemas.microsoft.com/office/powerpoint/2010/main" val="2519097491"/>
              </p:ext>
            </p:extLst>
          </p:nvPr>
        </p:nvGraphicFramePr>
        <p:xfrm>
          <a:off x="3346450" y="2367460"/>
          <a:ext cx="2451100" cy="304800"/>
        </p:xfrm>
        <a:graphic>
          <a:graphicData uri="http://schemas.openxmlformats.org/presentationml/2006/ole">
            <mc:AlternateContent xmlns:mc="http://schemas.openxmlformats.org/markup-compatibility/2006">
              <mc:Choice xmlns:v="urn:schemas-microsoft-com:vml" Requires="v">
                <p:oleObj spid="_x0000_s11452" name="Equation" r:id="rId3" imgW="2450880" imgH="317160" progId="Equation.DSMT4">
                  <p:embed/>
                </p:oleObj>
              </mc:Choice>
              <mc:Fallback>
                <p:oleObj name="Equation" r:id="rId3" imgW="2450880" imgH="317160" progId="Equation.DSMT4">
                  <p:embed/>
                  <p:pic>
                    <p:nvPicPr>
                      <p:cNvPr id="0" name="Object 1"/>
                      <p:cNvPicPr>
                        <a:picLocks noChangeAspect="1" noChangeArrowheads="1"/>
                      </p:cNvPicPr>
                      <p:nvPr/>
                    </p:nvPicPr>
                    <p:blipFill>
                      <a:blip r:embed="rId4"/>
                      <a:srcRect/>
                      <a:stretch>
                        <a:fillRect/>
                      </a:stretch>
                    </p:blipFill>
                    <p:spPr bwMode="auto">
                      <a:xfrm>
                        <a:off x="3346450" y="2367460"/>
                        <a:ext cx="24511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a:extLst>
              <a:ext uri="{FF2B5EF4-FFF2-40B4-BE49-F238E27FC236}">
                <a16:creationId xmlns:a16="http://schemas.microsoft.com/office/drawing/2014/main" id="{9265DB57-AA7F-4AC8-A79C-447EAAF7776A}"/>
              </a:ext>
            </a:extLst>
          </p:cNvPr>
          <p:cNvGraphicFramePr>
            <a:graphicFrameLocks noChangeAspect="1"/>
          </p:cNvGraphicFramePr>
          <p:nvPr>
            <p:extLst>
              <p:ext uri="{D42A27DB-BD31-4B8C-83A1-F6EECF244321}">
                <p14:modId xmlns:p14="http://schemas.microsoft.com/office/powerpoint/2010/main" val="494683369"/>
              </p:ext>
            </p:extLst>
          </p:nvPr>
        </p:nvGraphicFramePr>
        <p:xfrm>
          <a:off x="1512093" y="3240456"/>
          <a:ext cx="6119813" cy="619125"/>
        </p:xfrm>
        <a:graphic>
          <a:graphicData uri="http://schemas.openxmlformats.org/presentationml/2006/ole">
            <mc:AlternateContent xmlns:mc="http://schemas.openxmlformats.org/markup-compatibility/2006">
              <mc:Choice xmlns:v="urn:schemas-microsoft-com:vml" Requires="v">
                <p:oleObj spid="_x0000_s11453" name="Equation" r:id="rId5" imgW="6095880" imgH="609480" progId="Equation.DSMT4">
                  <p:embed/>
                </p:oleObj>
              </mc:Choice>
              <mc:Fallback>
                <p:oleObj name="Equation" r:id="rId5" imgW="6095880" imgH="609480" progId="Equation.DSMT4">
                  <p:embed/>
                  <p:pic>
                    <p:nvPicPr>
                      <p:cNvPr id="0" name="Object 6"/>
                      <p:cNvPicPr>
                        <a:picLocks noChangeAspect="1" noChangeArrowheads="1"/>
                      </p:cNvPicPr>
                      <p:nvPr/>
                    </p:nvPicPr>
                    <p:blipFill>
                      <a:blip r:embed="rId6"/>
                      <a:srcRect/>
                      <a:stretch>
                        <a:fillRect/>
                      </a:stretch>
                    </p:blipFill>
                    <p:spPr bwMode="auto">
                      <a:xfrm>
                        <a:off x="1512093" y="3240456"/>
                        <a:ext cx="6119813"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22717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lang="zh-CN" altLang="en-US" kern="0" dirty="0">
                <a:solidFill>
                  <a:srgbClr val="FFFFFF"/>
                </a:solidFill>
                <a:latin typeface="Arial"/>
                <a:ea typeface="微软雅黑"/>
              </a:rPr>
              <a:t>    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833310"/>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线性回归</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lang="zh-CN" altLang="en-US" sz="2800" dirty="0">
                <a:solidFill>
                  <a:srgbClr val="71A3F5"/>
                </a:solidFill>
                <a:latin typeface="Arial"/>
                <a:ea typeface="微软雅黑"/>
              </a:rPr>
              <a:t>贝叶斯线性回归</a:t>
            </a:r>
            <a:endParaRPr kumimoji="0" lang="en-US" altLang="zh-CN" sz="2800" b="0" i="0" u="none" strike="noStrike" kern="1200" cap="none" spc="0" normalizeH="0" baseline="0" noProof="0" dirty="0">
              <a:ln>
                <a:noFill/>
              </a:ln>
              <a:solidFill>
                <a:srgbClr val="71A3F5"/>
              </a:solidFill>
              <a:effectLst/>
              <a:uLnTx/>
              <a:uFillTx/>
              <a:latin typeface="Arial"/>
              <a:ea typeface="微软雅黑"/>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000000"/>
                </a:solidFill>
                <a:effectLst/>
                <a:uLnTx/>
                <a:uFillTx/>
                <a:latin typeface="Arial"/>
                <a:ea typeface="微软雅黑"/>
                <a:cs typeface="+mn-cs"/>
              </a:rPr>
              <a:t>逻辑回归</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lang="zh-CN" altLang="en-US" sz="2800" dirty="0">
                <a:solidFill>
                  <a:srgbClr val="000000"/>
                </a:solidFill>
                <a:latin typeface="Arial"/>
                <a:ea typeface="微软雅黑"/>
              </a:rPr>
              <a:t>贝叶斯逻辑回归</a:t>
            </a:r>
            <a:endParaRPr lang="en-US" altLang="zh-CN" sz="2800" dirty="0">
              <a:solidFill>
                <a:srgbClr val="000000"/>
              </a:solidFill>
              <a:latin typeface="Arial"/>
              <a:ea typeface="微软雅黑"/>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9" name="矩形 10">
            <a:extLst>
              <a:ext uri="{FF2B5EF4-FFF2-40B4-BE49-F238E27FC236}">
                <a16:creationId xmlns:a16="http://schemas.microsoft.com/office/drawing/2014/main" id="{1AE478DE-7DC9-4181-9B30-2BECE428AA9E}"/>
              </a:ext>
            </a:extLst>
          </p:cNvPr>
          <p:cNvSpPr>
            <a:spLocks noChangeArrowheads="1"/>
          </p:cNvSpPr>
          <p:nvPr/>
        </p:nvSpPr>
        <p:spPr bwMode="auto">
          <a:xfrm>
            <a:off x="3356764" y="187473"/>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第三讲 逻辑回归</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8131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709642" y="952501"/>
                <a:ext cx="8015287" cy="379116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ea typeface="宋体" panose="02010600030101010101" pitchFamily="2" charset="-122"/>
                    <a:cs typeface="Times New Roman" panose="02020603050405020304" pitchFamily="18" charset="0"/>
                  </a:rPr>
                  <a:t>考虑一个标准的线性回归问题，对于</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𝑁</m:t>
                    </m:r>
                  </m:oMath>
                </a14:m>
                <a:r>
                  <a:rPr lang="zh-CN" altLang="en-US" sz="2000" dirty="0">
                    <a:ea typeface="宋体" panose="02010600030101010101" pitchFamily="2" charset="-122"/>
                    <a:cs typeface="Times New Roman" panose="02020603050405020304" pitchFamily="18" charset="0"/>
                  </a:rPr>
                  <a:t>假设在给定自变量</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000" dirty="0">
                    <a:ea typeface="宋体" panose="02010600030101010101" pitchFamily="2" charset="-122"/>
                    <a:cs typeface="Times New Roman" panose="02020603050405020304" pitchFamily="18" charset="0"/>
                  </a:rPr>
                  <a:t>的情况下</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000" dirty="0">
                    <a:ea typeface="宋体" panose="02010600030101010101" pitchFamily="2" charset="-122"/>
                    <a:cs typeface="Times New Roman" panose="02020603050405020304" pitchFamily="18" charset="0"/>
                  </a:rPr>
                  <a:t>如下产生</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其中</a:t>
                </a:r>
                <a14:m>
                  <m:oMath xmlns:m="http://schemas.openxmlformats.org/officeDocument/2006/math">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𝛃</m:t>
                    </m:r>
                  </m:oMath>
                </a14:m>
                <a:r>
                  <a:rPr lang="zh-CN" altLang="en-US" sz="2000" dirty="0">
                    <a:ea typeface="宋体" panose="02010600030101010101" pitchFamily="2" charset="-122"/>
                    <a:cs typeface="Times New Roman" panose="02020603050405020304" pitchFamily="18" charset="0"/>
                  </a:rPr>
                  <a:t>是</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𝐷</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×1</m:t>
                    </m:r>
                  </m:oMath>
                </a14:m>
                <a:r>
                  <a:rPr lang="zh-CN" altLang="en-US" sz="2000" dirty="0">
                    <a:ea typeface="宋体" panose="02010600030101010101" pitchFamily="2" charset="-122"/>
                    <a:cs typeface="Times New Roman" panose="02020603050405020304" pitchFamily="18" charset="0"/>
                  </a:rPr>
                  <a:t>维向量，</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000" dirty="0">
                    <a:ea typeface="宋体" panose="02010600030101010101" pitchFamily="2" charset="-122"/>
                    <a:cs typeface="Times New Roman" panose="02020603050405020304" pitchFamily="18" charset="0"/>
                  </a:rPr>
                  <a:t>是独立同分布的随机变量，并且</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𝜖</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zh-CN" altLang="en-US" sz="2000" b="0" i="1" smtClean="0">
                        <a:latin typeface="Cambria Math" panose="02040503050406030204" pitchFamily="18" charset="0"/>
                        <a:ea typeface="宋体" panose="02010600030101010101" pitchFamily="2" charset="-122"/>
                        <a:cs typeface="Times New Roman" panose="02020603050405020304" pitchFamily="18" charset="0"/>
                      </a:rPr>
                      <m:t>𝒩</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(0,</m:t>
                    </m:r>
                    <m:sSup>
                      <m:sSup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𝜎</m:t>
                        </m:r>
                      </m:e>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000" dirty="0">
                    <a:ea typeface="宋体" panose="02010600030101010101" pitchFamily="2" charset="-122"/>
                    <a:cs typeface="Times New Roman" panose="02020603050405020304" pitchFamily="18" charset="0"/>
                  </a:rPr>
                  <a:t>.</a:t>
                </a:r>
                <a:r>
                  <a:rPr lang="zh-CN" altLang="en-US" sz="2000" dirty="0">
                    <a:ea typeface="宋体" panose="02010600030101010101" pitchFamily="2" charset="-122"/>
                    <a:cs typeface="Times New Roman" panose="02020603050405020304" pitchFamily="18" charset="0"/>
                  </a:rPr>
                  <a:t>定义</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𝑁</m:t>
                                </m:r>
                              </m:sub>
                            </m:sSub>
                          </m:e>
                        </m:d>
                      </m:e>
                      <m:sup>
                        <m:r>
                          <m:rPr>
                            <m:sty m:val="p"/>
                          </m:rPr>
                          <a:rPr lang="en-US" altLang="zh-CN" sz="2000" b="0" i="0" dirty="0" smtClean="0">
                            <a:latin typeface="Cambria Math" panose="02040503050406030204" pitchFamily="18" charset="0"/>
                            <a:ea typeface="宋体" panose="02010600030101010101" pitchFamily="2" charset="-122"/>
                            <a:cs typeface="Times New Roman" panose="02020603050405020304" pitchFamily="18" charset="0"/>
                          </a:rPr>
                          <m:t>T</m:t>
                        </m:r>
                      </m:sup>
                    </m:sSup>
                  </m:oMath>
                </a14:m>
                <a:r>
                  <a:rPr lang="zh-CN" altLang="en-US" sz="2000" dirty="0">
                    <a:ea typeface="宋体" panose="02010600030101010101" pitchFamily="2" charset="-122"/>
                    <a:cs typeface="Times New Roman" panose="02020603050405020304" pitchFamily="18" charset="0"/>
                  </a:rPr>
                  <a:t>，</a:t>
                </a:r>
                <a14:m>
                  <m:oMath xmlns:m="http://schemas.openxmlformats.org/officeDocument/2006/math">
                    <m:r>
                      <a:rPr lang="en-US" altLang="zh-CN" sz="2000" b="1" i="0" dirty="0" smtClean="0">
                        <a:latin typeface="Cambria Math" panose="02040503050406030204" pitchFamily="18" charset="0"/>
                        <a:ea typeface="宋体" panose="02010600030101010101" pitchFamily="2" charset="-122"/>
                        <a:cs typeface="Times New Roman" panose="02020603050405020304" pitchFamily="18" charset="0"/>
                      </a:rPr>
                      <m:t>𝐲</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𝑁</m:t>
                                </m:r>
                              </m:sub>
                            </m:sSub>
                          </m:e>
                        </m:d>
                      </m:e>
                      <m:sup>
                        <m:r>
                          <m:rPr>
                            <m:sty m:val="p"/>
                          </m:rPr>
                          <a:rPr lang="en-US" altLang="zh-CN" sz="2000" b="0" i="0" dirty="0" smtClean="0">
                            <a:latin typeface="Cambria Math" panose="02040503050406030204" pitchFamily="18" charset="0"/>
                            <a:ea typeface="宋体" panose="02010600030101010101" pitchFamily="2" charset="-122"/>
                            <a:cs typeface="Times New Roman" panose="02020603050405020304" pitchFamily="18" charset="0"/>
                          </a:rPr>
                          <m:t>T</m:t>
                        </m:r>
                      </m:sup>
                    </m:sSup>
                  </m:oMath>
                </a14:m>
                <a:r>
                  <a:rPr lang="zh-CN" altLang="en-US" sz="2000" dirty="0">
                    <a:ea typeface="宋体" panose="02010600030101010101" pitchFamily="2" charset="-122"/>
                    <a:cs typeface="Times New Roman" panose="02020603050405020304" pitchFamily="18" charset="0"/>
                  </a:rPr>
                  <a:t>，可以得到因变量</a:t>
                </a:r>
                <a14:m>
                  <m:oMath xmlns:m="http://schemas.openxmlformats.org/officeDocument/2006/math">
                    <m:r>
                      <a:rPr lang="en-US" altLang="zh-CN" sz="2000" b="1" dirty="0">
                        <a:latin typeface="Cambria Math" panose="02040503050406030204" pitchFamily="18" charset="0"/>
                        <a:ea typeface="宋体" panose="02010600030101010101" pitchFamily="2" charset="-122"/>
                        <a:cs typeface="Times New Roman" panose="02020603050405020304" pitchFamily="18" charset="0"/>
                      </a:rPr>
                      <m:t>𝐲</m:t>
                    </m:r>
                  </m:oMath>
                </a14:m>
                <a:r>
                  <a:rPr lang="zh-CN" altLang="en-US" sz="2000" dirty="0">
                    <a:ea typeface="宋体" panose="02010600030101010101" pitchFamily="2" charset="-122"/>
                    <a:cs typeface="Times New Roman" panose="02020603050405020304" pitchFamily="18" charset="0"/>
                  </a:rPr>
                  <a:t>的似然函数为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即</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zh-CN" altLang="en-US"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709642" y="952501"/>
                <a:ext cx="8015287" cy="3791166"/>
              </a:xfrm>
              <a:prstGeom prst="rect">
                <a:avLst/>
              </a:prstGeom>
              <a:blipFill>
                <a:blip r:embed="rId5"/>
                <a:stretch>
                  <a:fillRect l="-760" t="-1125" r="-38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535554" y="115888"/>
            <a:ext cx="242905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贝叶斯线性回归</a:t>
            </a:r>
          </a:p>
        </p:txBody>
      </p:sp>
      <p:graphicFrame>
        <p:nvGraphicFramePr>
          <p:cNvPr id="19" name="对象 18">
            <a:extLst>
              <a:ext uri="{FF2B5EF4-FFF2-40B4-BE49-F238E27FC236}">
                <a16:creationId xmlns:a16="http://schemas.microsoft.com/office/drawing/2014/main" id="{F0744F46-1C19-4DAA-93C5-D03665299B75}"/>
              </a:ext>
            </a:extLst>
          </p:cNvPr>
          <p:cNvGraphicFramePr>
            <a:graphicFrameLocks noChangeAspect="1"/>
          </p:cNvGraphicFramePr>
          <p:nvPr>
            <p:extLst>
              <p:ext uri="{D42A27DB-BD31-4B8C-83A1-F6EECF244321}">
                <p14:modId xmlns:p14="http://schemas.microsoft.com/office/powerpoint/2010/main" val="3802572468"/>
              </p:ext>
            </p:extLst>
          </p:nvPr>
        </p:nvGraphicFramePr>
        <p:xfrm>
          <a:off x="3934619" y="1660387"/>
          <a:ext cx="1274762" cy="352425"/>
        </p:xfrm>
        <a:graphic>
          <a:graphicData uri="http://schemas.openxmlformats.org/presentationml/2006/ole">
            <mc:AlternateContent xmlns:mc="http://schemas.openxmlformats.org/markup-compatibility/2006">
              <mc:Choice xmlns:v="urn:schemas-microsoft-com:vml" Requires="v">
                <p:oleObj spid="_x0000_s12555" name="Equation" r:id="rId6" imgW="1269720" imgH="330120" progId="Equation.DSMT4">
                  <p:embed/>
                </p:oleObj>
              </mc:Choice>
              <mc:Fallback>
                <p:oleObj name="Equation" r:id="rId6" imgW="1269720" imgH="330120" progId="Equation.DSMT4">
                  <p:embed/>
                  <p:pic>
                    <p:nvPicPr>
                      <p:cNvPr id="0" name="Object 8"/>
                      <p:cNvPicPr>
                        <a:picLocks noChangeAspect="1" noChangeArrowheads="1"/>
                      </p:cNvPicPr>
                      <p:nvPr/>
                    </p:nvPicPr>
                    <p:blipFill>
                      <a:blip r:embed="rId7"/>
                      <a:srcRect/>
                      <a:stretch>
                        <a:fillRect/>
                      </a:stretch>
                    </p:blipFill>
                    <p:spPr bwMode="auto">
                      <a:xfrm>
                        <a:off x="3934619" y="1660387"/>
                        <a:ext cx="1274762"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a:extLst>
              <a:ext uri="{FF2B5EF4-FFF2-40B4-BE49-F238E27FC236}">
                <a16:creationId xmlns:a16="http://schemas.microsoft.com/office/drawing/2014/main" id="{04BBB267-7CDE-4510-BB7D-40B73E91C15D}"/>
              </a:ext>
            </a:extLst>
          </p:cNvPr>
          <p:cNvGraphicFramePr>
            <a:graphicFrameLocks noChangeAspect="1"/>
          </p:cNvGraphicFramePr>
          <p:nvPr>
            <p:extLst>
              <p:ext uri="{D42A27DB-BD31-4B8C-83A1-F6EECF244321}">
                <p14:modId xmlns:p14="http://schemas.microsoft.com/office/powerpoint/2010/main" val="3830463433"/>
              </p:ext>
            </p:extLst>
          </p:nvPr>
        </p:nvGraphicFramePr>
        <p:xfrm>
          <a:off x="1818481" y="3147998"/>
          <a:ext cx="5507037" cy="679450"/>
        </p:xfrm>
        <a:graphic>
          <a:graphicData uri="http://schemas.openxmlformats.org/presentationml/2006/ole">
            <mc:AlternateContent xmlns:mc="http://schemas.openxmlformats.org/markup-compatibility/2006">
              <mc:Choice xmlns:v="urn:schemas-microsoft-com:vml" Requires="v">
                <p:oleObj spid="_x0000_s12556" name="Equation" r:id="rId8" imgW="5511600" imgH="660240" progId="Equation.DSMT4">
                  <p:embed/>
                </p:oleObj>
              </mc:Choice>
              <mc:Fallback>
                <p:oleObj name="Equation" r:id="rId8" imgW="5511600" imgH="660240" progId="Equation.DSMT4">
                  <p:embed/>
                  <p:pic>
                    <p:nvPicPr>
                      <p:cNvPr id="0" name="Object 11"/>
                      <p:cNvPicPr>
                        <a:picLocks noChangeAspect="1" noChangeArrowheads="1"/>
                      </p:cNvPicPr>
                      <p:nvPr/>
                    </p:nvPicPr>
                    <p:blipFill>
                      <a:blip r:embed="rId9"/>
                      <a:srcRect/>
                      <a:stretch>
                        <a:fillRect/>
                      </a:stretch>
                    </p:blipFill>
                    <p:spPr bwMode="auto">
                      <a:xfrm>
                        <a:off x="1818481" y="3147998"/>
                        <a:ext cx="5507037"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a:extLst>
              <a:ext uri="{FF2B5EF4-FFF2-40B4-BE49-F238E27FC236}">
                <a16:creationId xmlns:a16="http://schemas.microsoft.com/office/drawing/2014/main" id="{1D146230-1686-4024-9973-3F442BE34184}"/>
              </a:ext>
            </a:extLst>
          </p:cNvPr>
          <p:cNvGraphicFramePr>
            <a:graphicFrameLocks noChangeAspect="1"/>
          </p:cNvGraphicFramePr>
          <p:nvPr>
            <p:extLst>
              <p:ext uri="{D42A27DB-BD31-4B8C-83A1-F6EECF244321}">
                <p14:modId xmlns:p14="http://schemas.microsoft.com/office/powerpoint/2010/main" val="298652660"/>
              </p:ext>
            </p:extLst>
          </p:nvPr>
        </p:nvGraphicFramePr>
        <p:xfrm>
          <a:off x="1081729" y="4032251"/>
          <a:ext cx="1643062" cy="357187"/>
        </p:xfrm>
        <a:graphic>
          <a:graphicData uri="http://schemas.openxmlformats.org/presentationml/2006/ole">
            <mc:AlternateContent xmlns:mc="http://schemas.openxmlformats.org/markup-compatibility/2006">
              <mc:Choice xmlns:v="urn:schemas-microsoft-com:vml" Requires="v">
                <p:oleObj spid="_x0000_s12557" name="Equation" r:id="rId10" imgW="1638000" imgH="317160" progId="Equation.DSMT4">
                  <p:embed/>
                </p:oleObj>
              </mc:Choice>
              <mc:Fallback>
                <p:oleObj name="Equation" r:id="rId10" imgW="1638000" imgH="317160" progId="Equation.DSMT4">
                  <p:embed/>
                  <p:pic>
                    <p:nvPicPr>
                      <p:cNvPr id="0" name="Object 13"/>
                      <p:cNvPicPr>
                        <a:picLocks noChangeAspect="1" noChangeArrowheads="1"/>
                      </p:cNvPicPr>
                      <p:nvPr/>
                    </p:nvPicPr>
                    <p:blipFill>
                      <a:blip r:embed="rId11"/>
                      <a:srcRect/>
                      <a:stretch>
                        <a:fillRect/>
                      </a:stretch>
                    </p:blipFill>
                    <p:spPr bwMode="auto">
                      <a:xfrm>
                        <a:off x="1081729" y="4032251"/>
                        <a:ext cx="1643062"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77970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709642" y="952501"/>
                <a:ext cx="8015287" cy="502214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ea typeface="宋体" panose="02010600030101010101" pitchFamily="2" charset="-122"/>
                    <a:cs typeface="Times New Roman" panose="02020603050405020304" pitchFamily="18" charset="0"/>
                  </a:rPr>
                  <a:t>如果先验分布和似然函数可以使得后验分布和先验分布具有相同的形式，那么就称先验分布与似然函数是</a:t>
                </a:r>
                <a:r>
                  <a:rPr lang="zh-CN" altLang="en-US" sz="2000" b="1" dirty="0">
                    <a:latin typeface="微软雅黑" panose="020B0503020204020204" pitchFamily="34" charset="-122"/>
                    <a:cs typeface="Times New Roman" panose="02020603050405020304" pitchFamily="18" charset="0"/>
                  </a:rPr>
                  <a:t>共轭</a:t>
                </a:r>
                <a:r>
                  <a:rPr lang="zh-CN" altLang="en-US" sz="2000" dirty="0">
                    <a:ea typeface="宋体" panose="02010600030101010101" pitchFamily="2" charset="-122"/>
                    <a:cs typeface="Times New Roman" panose="02020603050405020304" pitchFamily="18" charset="0"/>
                  </a:rPr>
                  <a:t>的，该先验叫做该似然函数的</a:t>
                </a:r>
                <a:r>
                  <a:rPr lang="zh-CN" altLang="en-US" sz="2000" b="1" dirty="0">
                    <a:latin typeface="微软雅黑" panose="020B0503020204020204" pitchFamily="34" charset="-122"/>
                    <a:cs typeface="Times New Roman" panose="02020603050405020304" pitchFamily="18" charset="0"/>
                  </a:rPr>
                  <a:t>共轭先验</a:t>
                </a:r>
                <a:r>
                  <a:rPr lang="zh-CN" altLang="en-US" sz="2000" dirty="0">
                    <a:ea typeface="宋体" panose="02010600030101010101" pitchFamily="2" charset="-122"/>
                    <a:cs typeface="Times New Roman" panose="02020603050405020304" pitchFamily="18" charset="0"/>
                  </a:rPr>
                  <a:t>。</a:t>
                </a: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给定模型的似然假设</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为了使得后验分布可以得到与先验分布相同的形式，这里假设参数</a:t>
                </a:r>
                <a14:m>
                  <m:oMath xmlns:m="http://schemas.openxmlformats.org/officeDocument/2006/math">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𝛃</m:t>
                    </m:r>
                  </m:oMath>
                </a14:m>
                <a:r>
                  <a:rPr lang="zh-CN" altLang="en-US" sz="2000" dirty="0">
                    <a:ea typeface="宋体" panose="02010600030101010101" pitchFamily="2" charset="-122"/>
                    <a:cs typeface="Times New Roman" panose="02020603050405020304" pitchFamily="18" charset="0"/>
                  </a:rPr>
                  <a:t>和</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𝜎</m:t>
                    </m:r>
                  </m:oMath>
                </a14:m>
                <a:r>
                  <a:rPr lang="zh-CN" altLang="en-US" sz="2000" dirty="0">
                    <a:ea typeface="宋体" panose="02010600030101010101" pitchFamily="2" charset="-122"/>
                    <a:cs typeface="Times New Roman" panose="02020603050405020304" pitchFamily="18" charset="0"/>
                  </a:rPr>
                  <a:t>的联合先验为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其中</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𝜎</m:t>
                        </m:r>
                      </m:e>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是逆伽马分布</a:t>
                </a:r>
                <a14:m>
                  <m:oMath xmlns:m="http://schemas.openxmlformats.org/officeDocument/2006/math">
                    <m:r>
                      <m:rPr>
                        <m:sty m:val="p"/>
                      </m:rPr>
                      <a:rPr lang="en-US" altLang="zh-CN" sz="2000" i="0" dirty="0" smtClean="0">
                        <a:latin typeface="Cambria Math" panose="02040503050406030204" pitchFamily="18" charset="0"/>
                        <a:ea typeface="宋体" panose="02010600030101010101" pitchFamily="2" charset="-122"/>
                        <a:cs typeface="Times New Roman" panose="02020603050405020304" pitchFamily="18" charset="0"/>
                      </a:rPr>
                      <m:t>Inv</m:t>
                    </m:r>
                    <m:r>
                      <a:rPr lang="en-US" altLang="zh-CN" sz="2000" i="0" dirty="0"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000" i="0" dirty="0" smtClean="0">
                        <a:latin typeface="Cambria Math" panose="02040503050406030204" pitchFamily="18" charset="0"/>
                        <a:ea typeface="宋体" panose="02010600030101010101" pitchFamily="2" charset="-122"/>
                        <a:cs typeface="Times New Roman" panose="02020603050405020304" pitchFamily="18" charset="0"/>
                      </a:rPr>
                      <m:t>Gamma</m:t>
                    </m:r>
                    <m:r>
                      <a:rPr lang="en-US" altLang="zh-CN" sz="2000" i="0"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000" i="0" dirty="0" smtClean="0">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而</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𝛃</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𝜎</m:t>
                        </m:r>
                      </m:e>
                      <m:sup>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的</m:t>
                    </m:r>
                  </m:oMath>
                </a14:m>
                <a:r>
                  <a:rPr lang="zh-CN" altLang="en-US" sz="2000" dirty="0">
                    <a:ea typeface="宋体" panose="02010600030101010101" pitchFamily="2" charset="-122"/>
                    <a:cs typeface="Times New Roman" panose="02020603050405020304" pitchFamily="18" charset="0"/>
                  </a:rPr>
                  <a:t>条件先验密度服从正态分布</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𝒩</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𝜎</m:t>
                        </m:r>
                      </m:e>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p>
                    </m:sSup>
                    <m:sSubSup>
                      <m:sSubSup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SupPr>
                      <m:e>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Λ</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p>
                    </m:sSub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，即</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zh-CN" altLang="en-US"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709642" y="952501"/>
                <a:ext cx="8015287" cy="5022144"/>
              </a:xfrm>
              <a:prstGeom prst="rect">
                <a:avLst/>
              </a:prstGeom>
              <a:blipFill>
                <a:blip r:embed="rId5"/>
                <a:stretch>
                  <a:fillRect l="-760" t="-607" r="-38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535554" y="115888"/>
            <a:ext cx="242905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贝叶斯线性回归</a:t>
            </a:r>
          </a:p>
        </p:txBody>
      </p:sp>
      <p:sp>
        <p:nvSpPr>
          <p:cNvPr id="2" name="Rectangle 2">
            <a:extLst>
              <a:ext uri="{FF2B5EF4-FFF2-40B4-BE49-F238E27FC236}">
                <a16:creationId xmlns:a16="http://schemas.microsoft.com/office/drawing/2014/main" id="{95F8A918-3C3A-484D-9E37-FCAFAA8573A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86B2A4CE-9AF8-453C-9633-B2390188CDDC}"/>
              </a:ext>
            </a:extLst>
          </p:cNvPr>
          <p:cNvGraphicFramePr>
            <a:graphicFrameLocks noChangeAspect="1"/>
          </p:cNvGraphicFramePr>
          <p:nvPr>
            <p:extLst>
              <p:ext uri="{D42A27DB-BD31-4B8C-83A1-F6EECF244321}">
                <p14:modId xmlns:p14="http://schemas.microsoft.com/office/powerpoint/2010/main" val="3204006120"/>
              </p:ext>
            </p:extLst>
          </p:nvPr>
        </p:nvGraphicFramePr>
        <p:xfrm>
          <a:off x="1818481" y="2140743"/>
          <a:ext cx="5507038" cy="679450"/>
        </p:xfrm>
        <a:graphic>
          <a:graphicData uri="http://schemas.openxmlformats.org/presentationml/2006/ole">
            <mc:AlternateContent xmlns:mc="http://schemas.openxmlformats.org/markup-compatibility/2006">
              <mc:Choice xmlns:v="urn:schemas-microsoft-com:vml" Requires="v">
                <p:oleObj spid="_x0000_s13635" name="Equation" r:id="rId6" imgW="5511600" imgH="660240" progId="Equation.DSMT4">
                  <p:embed/>
                </p:oleObj>
              </mc:Choice>
              <mc:Fallback>
                <p:oleObj name="Equation" r:id="rId6" imgW="5511600" imgH="660240" progId="Equation.DSMT4">
                  <p:embed/>
                  <p:pic>
                    <p:nvPicPr>
                      <p:cNvPr id="0" name="Object 1"/>
                      <p:cNvPicPr>
                        <a:picLocks noChangeAspect="1" noChangeArrowheads="1"/>
                      </p:cNvPicPr>
                      <p:nvPr/>
                    </p:nvPicPr>
                    <p:blipFill>
                      <a:blip r:embed="rId7"/>
                      <a:srcRect/>
                      <a:stretch>
                        <a:fillRect/>
                      </a:stretch>
                    </p:blipFill>
                    <p:spPr bwMode="auto">
                      <a:xfrm>
                        <a:off x="1818481" y="2140743"/>
                        <a:ext cx="5507038"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a:extLst>
              <a:ext uri="{FF2B5EF4-FFF2-40B4-BE49-F238E27FC236}">
                <a16:creationId xmlns:a16="http://schemas.microsoft.com/office/drawing/2014/main" id="{CBAC19D0-D202-4D98-BA78-FD8D4D135553}"/>
              </a:ext>
            </a:extLst>
          </p:cNvPr>
          <p:cNvGraphicFramePr>
            <a:graphicFrameLocks noChangeAspect="1"/>
          </p:cNvGraphicFramePr>
          <p:nvPr>
            <p:extLst>
              <p:ext uri="{D42A27DB-BD31-4B8C-83A1-F6EECF244321}">
                <p14:modId xmlns:p14="http://schemas.microsoft.com/office/powerpoint/2010/main" val="956810203"/>
              </p:ext>
            </p:extLst>
          </p:nvPr>
        </p:nvGraphicFramePr>
        <p:xfrm>
          <a:off x="3250406" y="3402179"/>
          <a:ext cx="2643188" cy="357188"/>
        </p:xfrm>
        <a:graphic>
          <a:graphicData uri="http://schemas.openxmlformats.org/presentationml/2006/ole">
            <mc:AlternateContent xmlns:mc="http://schemas.openxmlformats.org/markup-compatibility/2006">
              <mc:Choice xmlns:v="urn:schemas-microsoft-com:vml" Requires="v">
                <p:oleObj spid="_x0000_s13636" name="Equation" r:id="rId8" imgW="2654280" imgH="317160" progId="Equation.DSMT4">
                  <p:embed/>
                </p:oleObj>
              </mc:Choice>
              <mc:Fallback>
                <p:oleObj name="Equation" r:id="rId8" imgW="2654280" imgH="317160" progId="Equation.DSMT4">
                  <p:embed/>
                  <p:pic>
                    <p:nvPicPr>
                      <p:cNvPr id="0" name="Object 8"/>
                      <p:cNvPicPr>
                        <a:picLocks noChangeAspect="1" noChangeArrowheads="1"/>
                      </p:cNvPicPr>
                      <p:nvPr/>
                    </p:nvPicPr>
                    <p:blipFill>
                      <a:blip r:embed="rId9"/>
                      <a:srcRect/>
                      <a:stretch>
                        <a:fillRect/>
                      </a:stretch>
                    </p:blipFill>
                    <p:spPr bwMode="auto">
                      <a:xfrm>
                        <a:off x="3250406" y="3402179"/>
                        <a:ext cx="2643188"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a:extLst>
              <a:ext uri="{FF2B5EF4-FFF2-40B4-BE49-F238E27FC236}">
                <a16:creationId xmlns:a16="http://schemas.microsoft.com/office/drawing/2014/main" id="{7765446D-2472-4897-811E-06E2C1D3CD97}"/>
              </a:ext>
            </a:extLst>
          </p:cNvPr>
          <p:cNvGraphicFramePr>
            <a:graphicFrameLocks noChangeAspect="1"/>
          </p:cNvGraphicFramePr>
          <p:nvPr>
            <p:extLst>
              <p:ext uri="{D42A27DB-BD31-4B8C-83A1-F6EECF244321}">
                <p14:modId xmlns:p14="http://schemas.microsoft.com/office/powerpoint/2010/main" val="3877832792"/>
              </p:ext>
            </p:extLst>
          </p:nvPr>
        </p:nvGraphicFramePr>
        <p:xfrm>
          <a:off x="3222625" y="4322559"/>
          <a:ext cx="2698750" cy="633412"/>
        </p:xfrm>
        <a:graphic>
          <a:graphicData uri="http://schemas.openxmlformats.org/presentationml/2006/ole">
            <mc:AlternateContent xmlns:mc="http://schemas.openxmlformats.org/markup-compatibility/2006">
              <mc:Choice xmlns:v="urn:schemas-microsoft-com:vml" Requires="v">
                <p:oleObj spid="_x0000_s13637" name="Equation" r:id="rId10" imgW="2717640" imgH="609480" progId="Equation.DSMT4">
                  <p:embed/>
                </p:oleObj>
              </mc:Choice>
              <mc:Fallback>
                <p:oleObj name="Equation" r:id="rId10" imgW="2717640" imgH="609480" progId="Equation.DSMT4">
                  <p:embed/>
                  <p:pic>
                    <p:nvPicPr>
                      <p:cNvPr id="0" name="Object 12"/>
                      <p:cNvPicPr>
                        <a:picLocks noChangeAspect="1" noChangeArrowheads="1"/>
                      </p:cNvPicPr>
                      <p:nvPr/>
                    </p:nvPicPr>
                    <p:blipFill>
                      <a:blip r:embed="rId11"/>
                      <a:srcRect/>
                      <a:stretch>
                        <a:fillRect/>
                      </a:stretch>
                    </p:blipFill>
                    <p:spPr bwMode="auto">
                      <a:xfrm>
                        <a:off x="3222625" y="4322559"/>
                        <a:ext cx="2698750" cy="633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对象 24">
            <a:extLst>
              <a:ext uri="{FF2B5EF4-FFF2-40B4-BE49-F238E27FC236}">
                <a16:creationId xmlns:a16="http://schemas.microsoft.com/office/drawing/2014/main" id="{E5F0C366-08CA-445B-8825-8F91810A2E90}"/>
              </a:ext>
            </a:extLst>
          </p:cNvPr>
          <p:cNvGraphicFramePr>
            <a:graphicFrameLocks noChangeAspect="1"/>
          </p:cNvGraphicFramePr>
          <p:nvPr>
            <p:extLst>
              <p:ext uri="{D42A27DB-BD31-4B8C-83A1-F6EECF244321}">
                <p14:modId xmlns:p14="http://schemas.microsoft.com/office/powerpoint/2010/main" val="3769160898"/>
              </p:ext>
            </p:extLst>
          </p:nvPr>
        </p:nvGraphicFramePr>
        <p:xfrm>
          <a:off x="2119312" y="5413992"/>
          <a:ext cx="4905375" cy="609600"/>
        </p:xfrm>
        <a:graphic>
          <a:graphicData uri="http://schemas.openxmlformats.org/presentationml/2006/ole">
            <mc:AlternateContent xmlns:mc="http://schemas.openxmlformats.org/markup-compatibility/2006">
              <mc:Choice xmlns:v="urn:schemas-microsoft-com:vml" Requires="v">
                <p:oleObj spid="_x0000_s13638" name="Equation" r:id="rId12" imgW="4914720" imgH="609480" progId="Equation.DSMT4">
                  <p:embed/>
                </p:oleObj>
              </mc:Choice>
              <mc:Fallback>
                <p:oleObj name="Equation" r:id="rId12" imgW="4914720" imgH="609480" progId="Equation.DSMT4">
                  <p:embed/>
                  <p:pic>
                    <p:nvPicPr>
                      <p:cNvPr id="0" name="Object 17"/>
                      <p:cNvPicPr>
                        <a:picLocks noChangeAspect="1" noChangeArrowheads="1"/>
                      </p:cNvPicPr>
                      <p:nvPr/>
                    </p:nvPicPr>
                    <p:blipFill>
                      <a:blip r:embed="rId13"/>
                      <a:srcRect/>
                      <a:stretch>
                        <a:fillRect/>
                      </a:stretch>
                    </p:blipFill>
                    <p:spPr bwMode="auto">
                      <a:xfrm>
                        <a:off x="2119312" y="5413992"/>
                        <a:ext cx="49053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05149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709642" y="952501"/>
                <a:ext cx="8015287" cy="224676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ea typeface="宋体" panose="02010600030101010101" pitchFamily="2" charset="-122"/>
                    <a:cs typeface="Times New Roman" panose="02020603050405020304" pitchFamily="18" charset="0"/>
                  </a:rPr>
                  <a:t>给定</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𝛽</m:t>
                    </m:r>
                  </m:oMath>
                </a14:m>
                <a:r>
                  <a:rPr lang="zh-CN" altLang="en-US" sz="2000" dirty="0">
                    <a:ea typeface="宋体" panose="02010600030101010101" pitchFamily="2" charset="-122"/>
                    <a:cs typeface="Times New Roman" panose="02020603050405020304" pitchFamily="18" charset="0"/>
                  </a:rPr>
                  <a:t>和</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𝜎</m:t>
                    </m:r>
                  </m:oMath>
                </a14:m>
                <a:r>
                  <a:rPr lang="zh-CN" altLang="en-US" sz="2000" dirty="0">
                    <a:ea typeface="宋体" panose="02010600030101010101" pitchFamily="2" charset="-122"/>
                    <a:cs typeface="Times New Roman" panose="02020603050405020304" pitchFamily="18" charset="0"/>
                  </a:rPr>
                  <a:t>的先验假设，根据贝叶斯公式，可以得到贝叶斯线性回归参数的后验分布为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由此可得，                     是高斯分布                        ，以及</a:t>
                </a: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是逆伽马分布                                   ，其参数具体表示如下：</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zh-CN" altLang="en-US"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709642" y="952501"/>
                <a:ext cx="8015287" cy="2246769"/>
              </a:xfrm>
              <a:prstGeom prst="rect">
                <a:avLst/>
              </a:prstGeom>
              <a:blipFill>
                <a:blip r:embed="rId5"/>
                <a:stretch>
                  <a:fillRect l="-760" t="-189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535554" y="115888"/>
            <a:ext cx="242905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贝叶斯线性回归</a:t>
            </a:r>
          </a:p>
        </p:txBody>
      </p:sp>
      <p:graphicFrame>
        <p:nvGraphicFramePr>
          <p:cNvPr id="14" name="对象 13">
            <a:extLst>
              <a:ext uri="{FF2B5EF4-FFF2-40B4-BE49-F238E27FC236}">
                <a16:creationId xmlns:a16="http://schemas.microsoft.com/office/drawing/2014/main" id="{2941AB9A-36EA-43D8-BFD3-E4300DA446D3}"/>
              </a:ext>
            </a:extLst>
          </p:cNvPr>
          <p:cNvGraphicFramePr>
            <a:graphicFrameLocks noChangeAspect="1"/>
          </p:cNvGraphicFramePr>
          <p:nvPr>
            <p:extLst>
              <p:ext uri="{D42A27DB-BD31-4B8C-83A1-F6EECF244321}">
                <p14:modId xmlns:p14="http://schemas.microsoft.com/office/powerpoint/2010/main" val="4149664670"/>
              </p:ext>
            </p:extLst>
          </p:nvPr>
        </p:nvGraphicFramePr>
        <p:xfrm>
          <a:off x="877093" y="1689452"/>
          <a:ext cx="7389813" cy="357187"/>
        </p:xfrm>
        <a:graphic>
          <a:graphicData uri="http://schemas.openxmlformats.org/presentationml/2006/ole">
            <mc:AlternateContent xmlns:mc="http://schemas.openxmlformats.org/markup-compatibility/2006">
              <mc:Choice xmlns:v="urn:schemas-microsoft-com:vml" Requires="v">
                <p:oleObj spid="_x0000_s14804" name="Equation" r:id="rId6" imgW="7403760" imgH="317160" progId="Equation.DSMT4">
                  <p:embed/>
                </p:oleObj>
              </mc:Choice>
              <mc:Fallback>
                <p:oleObj name="Equation" r:id="rId6" imgW="7403760" imgH="317160" progId="Equation.DSMT4">
                  <p:embed/>
                  <p:pic>
                    <p:nvPicPr>
                      <p:cNvPr id="0" name="Object 6"/>
                      <p:cNvPicPr>
                        <a:picLocks noChangeAspect="1" noChangeArrowheads="1"/>
                      </p:cNvPicPr>
                      <p:nvPr/>
                    </p:nvPicPr>
                    <p:blipFill>
                      <a:blip r:embed="rId7"/>
                      <a:srcRect/>
                      <a:stretch>
                        <a:fillRect/>
                      </a:stretch>
                    </p:blipFill>
                    <p:spPr bwMode="auto">
                      <a:xfrm>
                        <a:off x="877093" y="1689452"/>
                        <a:ext cx="7389813"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9">
            <a:extLst>
              <a:ext uri="{FF2B5EF4-FFF2-40B4-BE49-F238E27FC236}">
                <a16:creationId xmlns:a16="http://schemas.microsoft.com/office/drawing/2014/main" id="{E2B257B1-B747-47DE-A975-A58D423D442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a:extLst>
              <a:ext uri="{FF2B5EF4-FFF2-40B4-BE49-F238E27FC236}">
                <a16:creationId xmlns:a16="http://schemas.microsoft.com/office/drawing/2014/main" id="{2CC96293-5B6B-4BDA-91A5-6C7FB2B4523B}"/>
              </a:ext>
            </a:extLst>
          </p:cNvPr>
          <p:cNvGraphicFramePr>
            <a:graphicFrameLocks noChangeAspect="1"/>
          </p:cNvGraphicFramePr>
          <p:nvPr>
            <p:extLst>
              <p:ext uri="{D42A27DB-BD31-4B8C-83A1-F6EECF244321}">
                <p14:modId xmlns:p14="http://schemas.microsoft.com/office/powerpoint/2010/main" val="2328349020"/>
              </p:ext>
            </p:extLst>
          </p:nvPr>
        </p:nvGraphicFramePr>
        <p:xfrm>
          <a:off x="2007678" y="2199878"/>
          <a:ext cx="1417638" cy="304800"/>
        </p:xfrm>
        <a:graphic>
          <a:graphicData uri="http://schemas.openxmlformats.org/presentationml/2006/ole">
            <mc:AlternateContent xmlns:mc="http://schemas.openxmlformats.org/markup-compatibility/2006">
              <mc:Choice xmlns:v="urn:schemas-microsoft-com:vml" Requires="v">
                <p:oleObj spid="_x0000_s14805" name="Equation" r:id="rId8" imgW="1422360" imgH="317160" progId="Equation.DSMT4">
                  <p:embed/>
                </p:oleObj>
              </mc:Choice>
              <mc:Fallback>
                <p:oleObj name="Equation" r:id="rId8" imgW="1422360" imgH="317160" progId="Equation.DSMT4">
                  <p:embed/>
                  <p:pic>
                    <p:nvPicPr>
                      <p:cNvPr id="0" name="Object 8"/>
                      <p:cNvPicPr>
                        <a:picLocks noChangeAspect="1" noChangeArrowheads="1"/>
                      </p:cNvPicPr>
                      <p:nvPr/>
                    </p:nvPicPr>
                    <p:blipFill>
                      <a:blip r:embed="rId9"/>
                      <a:srcRect/>
                      <a:stretch>
                        <a:fillRect/>
                      </a:stretch>
                    </p:blipFill>
                    <p:spPr bwMode="auto">
                      <a:xfrm>
                        <a:off x="2007678" y="2199878"/>
                        <a:ext cx="141763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1">
            <a:extLst>
              <a:ext uri="{FF2B5EF4-FFF2-40B4-BE49-F238E27FC236}">
                <a16:creationId xmlns:a16="http://schemas.microsoft.com/office/drawing/2014/main" id="{61449190-FEE3-4A19-AF8B-B65F0B51D22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a:extLst>
              <a:ext uri="{FF2B5EF4-FFF2-40B4-BE49-F238E27FC236}">
                <a16:creationId xmlns:a16="http://schemas.microsoft.com/office/drawing/2014/main" id="{A41C29D2-70A2-4C80-A9B3-C8DC39CDB18C}"/>
              </a:ext>
            </a:extLst>
          </p:cNvPr>
          <p:cNvGraphicFramePr>
            <a:graphicFrameLocks noChangeAspect="1"/>
          </p:cNvGraphicFramePr>
          <p:nvPr>
            <p:extLst>
              <p:ext uri="{D42A27DB-BD31-4B8C-83A1-F6EECF244321}">
                <p14:modId xmlns:p14="http://schemas.microsoft.com/office/powerpoint/2010/main" val="154803681"/>
              </p:ext>
            </p:extLst>
          </p:nvPr>
        </p:nvGraphicFramePr>
        <p:xfrm>
          <a:off x="4795372" y="2214456"/>
          <a:ext cx="1655762" cy="352425"/>
        </p:xfrm>
        <a:graphic>
          <a:graphicData uri="http://schemas.openxmlformats.org/presentationml/2006/ole">
            <mc:AlternateContent xmlns:mc="http://schemas.openxmlformats.org/markup-compatibility/2006">
              <mc:Choice xmlns:v="urn:schemas-microsoft-com:vml" Requires="v">
                <p:oleObj spid="_x0000_s14806" name="Equation" r:id="rId10" imgW="1650960" imgH="330120" progId="Equation.DSMT4">
                  <p:embed/>
                </p:oleObj>
              </mc:Choice>
              <mc:Fallback>
                <p:oleObj name="Equation" r:id="rId10" imgW="1650960" imgH="330120" progId="Equation.DSMT4">
                  <p:embed/>
                  <p:pic>
                    <p:nvPicPr>
                      <p:cNvPr id="0" name="Object 10"/>
                      <p:cNvPicPr>
                        <a:picLocks noChangeAspect="1" noChangeArrowheads="1"/>
                      </p:cNvPicPr>
                      <p:nvPr/>
                    </p:nvPicPr>
                    <p:blipFill>
                      <a:blip r:embed="rId11"/>
                      <a:srcRect/>
                      <a:stretch>
                        <a:fillRect/>
                      </a:stretch>
                    </p:blipFill>
                    <p:spPr bwMode="auto">
                      <a:xfrm>
                        <a:off x="4795372" y="2214456"/>
                        <a:ext cx="1655762"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13">
            <a:extLst>
              <a:ext uri="{FF2B5EF4-FFF2-40B4-BE49-F238E27FC236}">
                <a16:creationId xmlns:a16="http://schemas.microsoft.com/office/drawing/2014/main" id="{3910C559-BAB7-46A0-A467-5D1635FD04A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a:extLst>
              <a:ext uri="{FF2B5EF4-FFF2-40B4-BE49-F238E27FC236}">
                <a16:creationId xmlns:a16="http://schemas.microsoft.com/office/drawing/2014/main" id="{42DCAC2F-0C74-4172-8A3A-4F73E0EAF16F}"/>
              </a:ext>
            </a:extLst>
          </p:cNvPr>
          <p:cNvGraphicFramePr>
            <a:graphicFrameLocks noChangeAspect="1"/>
          </p:cNvGraphicFramePr>
          <p:nvPr>
            <p:extLst>
              <p:ext uri="{D42A27DB-BD31-4B8C-83A1-F6EECF244321}">
                <p14:modId xmlns:p14="http://schemas.microsoft.com/office/powerpoint/2010/main" val="823322742"/>
              </p:ext>
            </p:extLst>
          </p:nvPr>
        </p:nvGraphicFramePr>
        <p:xfrm>
          <a:off x="7281601" y="2206766"/>
          <a:ext cx="1222375" cy="304800"/>
        </p:xfrm>
        <a:graphic>
          <a:graphicData uri="http://schemas.openxmlformats.org/presentationml/2006/ole">
            <mc:AlternateContent xmlns:mc="http://schemas.openxmlformats.org/markup-compatibility/2006">
              <mc:Choice xmlns:v="urn:schemas-microsoft-com:vml" Requires="v">
                <p:oleObj spid="_x0000_s14807" name="Equation" r:id="rId12" imgW="1206360" imgH="317160" progId="Equation.DSMT4">
                  <p:embed/>
                </p:oleObj>
              </mc:Choice>
              <mc:Fallback>
                <p:oleObj name="Equation" r:id="rId12" imgW="1206360" imgH="317160" progId="Equation.DSMT4">
                  <p:embed/>
                  <p:pic>
                    <p:nvPicPr>
                      <p:cNvPr id="0" name="Object 12"/>
                      <p:cNvPicPr>
                        <a:picLocks noChangeAspect="1" noChangeArrowheads="1"/>
                      </p:cNvPicPr>
                      <p:nvPr/>
                    </p:nvPicPr>
                    <p:blipFill>
                      <a:blip r:embed="rId13"/>
                      <a:srcRect/>
                      <a:stretch>
                        <a:fillRect/>
                      </a:stretch>
                    </p:blipFill>
                    <p:spPr bwMode="auto">
                      <a:xfrm>
                        <a:off x="7281601" y="2206766"/>
                        <a:ext cx="1222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a:extLst>
              <a:ext uri="{FF2B5EF4-FFF2-40B4-BE49-F238E27FC236}">
                <a16:creationId xmlns:a16="http://schemas.microsoft.com/office/drawing/2014/main" id="{E50D294F-4C79-4AC6-844A-A78EC2C0AC23}"/>
              </a:ext>
            </a:extLst>
          </p:cNvPr>
          <p:cNvGraphicFramePr>
            <a:graphicFrameLocks noChangeAspect="1"/>
          </p:cNvGraphicFramePr>
          <p:nvPr>
            <p:extLst>
              <p:ext uri="{D42A27DB-BD31-4B8C-83A1-F6EECF244321}">
                <p14:modId xmlns:p14="http://schemas.microsoft.com/office/powerpoint/2010/main" val="3009508337"/>
              </p:ext>
            </p:extLst>
          </p:nvPr>
        </p:nvGraphicFramePr>
        <p:xfrm>
          <a:off x="2349762" y="2504678"/>
          <a:ext cx="2366963" cy="365125"/>
        </p:xfrm>
        <a:graphic>
          <a:graphicData uri="http://schemas.openxmlformats.org/presentationml/2006/ole">
            <mc:AlternateContent xmlns:mc="http://schemas.openxmlformats.org/markup-compatibility/2006">
              <mc:Choice xmlns:v="urn:schemas-microsoft-com:vml" Requires="v">
                <p:oleObj spid="_x0000_s14808" name="Equation" r:id="rId14" imgW="2361960" imgH="330120" progId="Equation.DSMT4">
                  <p:embed/>
                </p:oleObj>
              </mc:Choice>
              <mc:Fallback>
                <p:oleObj name="Equation" r:id="rId14" imgW="2361960" imgH="330120" progId="Equation.DSMT4">
                  <p:embed/>
                  <p:pic>
                    <p:nvPicPr>
                      <p:cNvPr id="0" name="Object 14"/>
                      <p:cNvPicPr>
                        <a:picLocks noChangeAspect="1" noChangeArrowheads="1"/>
                      </p:cNvPicPr>
                      <p:nvPr/>
                    </p:nvPicPr>
                    <p:blipFill>
                      <a:blip r:embed="rId15"/>
                      <a:srcRect/>
                      <a:stretch>
                        <a:fillRect/>
                      </a:stretch>
                    </p:blipFill>
                    <p:spPr bwMode="auto">
                      <a:xfrm>
                        <a:off x="2349762" y="2504678"/>
                        <a:ext cx="2366963"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a:extLst>
              <a:ext uri="{FF2B5EF4-FFF2-40B4-BE49-F238E27FC236}">
                <a16:creationId xmlns:a16="http://schemas.microsoft.com/office/drawing/2014/main" id="{F0A1EDF2-EDB3-4D45-83A6-8671035229BE}"/>
              </a:ext>
            </a:extLst>
          </p:cNvPr>
          <p:cNvGraphicFramePr>
            <a:graphicFrameLocks noChangeAspect="1"/>
          </p:cNvGraphicFramePr>
          <p:nvPr>
            <p:extLst>
              <p:ext uri="{D42A27DB-BD31-4B8C-83A1-F6EECF244321}">
                <p14:modId xmlns:p14="http://schemas.microsoft.com/office/powerpoint/2010/main" val="3600662998"/>
              </p:ext>
            </p:extLst>
          </p:nvPr>
        </p:nvGraphicFramePr>
        <p:xfrm>
          <a:off x="2705894" y="3073846"/>
          <a:ext cx="3732212" cy="2108200"/>
        </p:xfrm>
        <a:graphic>
          <a:graphicData uri="http://schemas.openxmlformats.org/presentationml/2006/ole">
            <mc:AlternateContent xmlns:mc="http://schemas.openxmlformats.org/markup-compatibility/2006">
              <mc:Choice xmlns:v="urn:schemas-microsoft-com:vml" Requires="v">
                <p:oleObj spid="_x0000_s14809" name="Equation" r:id="rId16" imgW="3746160" imgH="2082600" progId="Equation.DSMT4">
                  <p:embed/>
                </p:oleObj>
              </mc:Choice>
              <mc:Fallback>
                <p:oleObj name="Equation" r:id="rId16" imgW="3746160" imgH="2082600" progId="Equation.DSMT4">
                  <p:embed/>
                  <p:pic>
                    <p:nvPicPr>
                      <p:cNvPr id="0" name="Object 16"/>
                      <p:cNvPicPr>
                        <a:picLocks noChangeAspect="1" noChangeArrowheads="1"/>
                      </p:cNvPicPr>
                      <p:nvPr/>
                    </p:nvPicPr>
                    <p:blipFill>
                      <a:blip r:embed="rId17"/>
                      <a:srcRect/>
                      <a:stretch>
                        <a:fillRect/>
                      </a:stretch>
                    </p:blipFill>
                    <p:spPr bwMode="auto">
                      <a:xfrm>
                        <a:off x="2705894" y="3073846"/>
                        <a:ext cx="3732212" cy="210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7292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CD5AED45-6B89-4992-85A8-FA47F432CA7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第三讲    逻辑回归</a:t>
            </a:r>
          </a:p>
        </p:txBody>
      </p:sp>
      <p:sp>
        <p:nvSpPr>
          <p:cNvPr id="17" name="矩形 16">
            <a:extLst>
              <a:ext uri="{FF2B5EF4-FFF2-40B4-BE49-F238E27FC236}">
                <a16:creationId xmlns:a16="http://schemas.microsoft.com/office/drawing/2014/main" id="{B80A3A8F-ED30-44FA-AA84-05024053482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8" name="Rectangle 3">
            <a:extLst>
              <a:ext uri="{FF2B5EF4-FFF2-40B4-BE49-F238E27FC236}">
                <a16:creationId xmlns:a16="http://schemas.microsoft.com/office/drawing/2014/main" id="{99CF1E64-AEDB-4C60-9CEA-F872AD870ED9}"/>
              </a:ext>
            </a:extLst>
          </p:cNvPr>
          <p:cNvSpPr txBox="1">
            <a:spLocks noChangeArrowheads="1"/>
          </p:cNvSpPr>
          <p:nvPr/>
        </p:nvSpPr>
        <p:spPr bwMode="auto">
          <a:xfrm>
            <a:off x="822960" y="1491298"/>
            <a:ext cx="8229600" cy="384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solidFill>
                  <a:srgbClr val="000000"/>
                </a:solidFill>
                <a:effectLst/>
                <a:uLnTx/>
                <a:uFillTx/>
                <a:latin typeface="Arial"/>
                <a:ea typeface="微软雅黑"/>
                <a:cs typeface="+mn-cs"/>
              </a:rPr>
              <a:t>本节学习目标</a:t>
            </a: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a:p>
            <a:pPr lvl="1" defTabSz="914400">
              <a:lnSpc>
                <a:spcPct val="150000"/>
              </a:lnSpc>
              <a:buFont typeface="Wingdings" panose="05000000000000000000" pitchFamily="2" charset="2"/>
              <a:buChar char="ü"/>
            </a:pPr>
            <a:r>
              <a:rPr lang="zh-CN" altLang="en-US" sz="2400" dirty="0">
                <a:solidFill>
                  <a:srgbClr val="000000"/>
                </a:solidFill>
                <a:latin typeface="Arial"/>
                <a:ea typeface="微软雅黑"/>
              </a:rPr>
              <a:t>掌握线性回归及其模型求解方法</a:t>
            </a:r>
            <a:endParaRPr lang="en-US" altLang="zh-CN" sz="2400" dirty="0">
              <a:solidFill>
                <a:srgbClr val="000000"/>
              </a:solidFill>
              <a:latin typeface="Arial"/>
              <a:ea typeface="微软雅黑"/>
            </a:endParaRPr>
          </a:p>
          <a:p>
            <a:pPr lvl="1" defTabSz="914400">
              <a:lnSpc>
                <a:spcPct val="150000"/>
              </a:lnSpc>
              <a:buFont typeface="Wingdings" panose="05000000000000000000" pitchFamily="2" charset="2"/>
              <a:buChar char="ü"/>
            </a:pPr>
            <a:r>
              <a:rPr lang="zh-CN" altLang="en-US" sz="2400" dirty="0">
                <a:solidFill>
                  <a:srgbClr val="000000"/>
                </a:solidFill>
                <a:latin typeface="Arial"/>
                <a:ea typeface="微软雅黑"/>
              </a:rPr>
              <a:t>理解贝叶斯线性回归</a:t>
            </a:r>
            <a:endParaRPr lang="en-US" altLang="zh-CN" sz="2400" dirty="0">
              <a:solidFill>
                <a:srgbClr val="000000"/>
              </a:solidFill>
              <a:latin typeface="Arial"/>
              <a:ea typeface="微软雅黑"/>
            </a:endParaRPr>
          </a:p>
          <a:p>
            <a:pPr lvl="1" defTabSz="914400">
              <a:lnSpc>
                <a:spcPct val="150000"/>
              </a:lnSpc>
              <a:buFont typeface="Wingdings" panose="05000000000000000000" pitchFamily="2" charset="2"/>
              <a:buChar char="ü"/>
            </a:pPr>
            <a:r>
              <a:rPr lang="zh-CN" altLang="en-US" sz="2400" dirty="0">
                <a:solidFill>
                  <a:srgbClr val="000000"/>
                </a:solidFill>
                <a:latin typeface="Arial"/>
                <a:ea typeface="微软雅黑"/>
              </a:rPr>
              <a:t>掌握逻辑回归及其模型求解方法</a:t>
            </a:r>
            <a:endParaRPr lang="en-US" altLang="zh-CN" sz="2400" dirty="0">
              <a:solidFill>
                <a:srgbClr val="000000"/>
              </a:solidFill>
              <a:latin typeface="Arial"/>
              <a:ea typeface="微软雅黑"/>
            </a:endParaRPr>
          </a:p>
          <a:p>
            <a:pPr lvl="1" defTabSz="914400">
              <a:lnSpc>
                <a:spcPct val="150000"/>
              </a:lnSpc>
              <a:buFont typeface="Wingdings" panose="05000000000000000000" pitchFamily="2" charset="2"/>
              <a:buChar char="ü"/>
            </a:pPr>
            <a:r>
              <a:rPr lang="zh-CN" altLang="en-US" sz="2400" dirty="0">
                <a:solidFill>
                  <a:srgbClr val="000000"/>
                </a:solidFill>
                <a:latin typeface="Arial"/>
                <a:ea typeface="微软雅黑"/>
              </a:rPr>
              <a:t>理解贝叶斯逻辑回归</a:t>
            </a:r>
            <a:endParaRPr kumimoji="0" lang="en-US" altLang="zh-CN" sz="24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2" name="矩形 10">
            <a:extLst>
              <a:ext uri="{FF2B5EF4-FFF2-40B4-BE49-F238E27FC236}">
                <a16:creationId xmlns:a16="http://schemas.microsoft.com/office/drawing/2014/main" id="{25C78D08-CED0-4C1F-B3E4-85180B7A974D}"/>
              </a:ext>
            </a:extLst>
          </p:cNvPr>
          <p:cNvSpPr>
            <a:spLocks noChangeArrowheads="1"/>
          </p:cNvSpPr>
          <p:nvPr/>
        </p:nvSpPr>
        <p:spPr bwMode="auto">
          <a:xfrm>
            <a:off x="3356764" y="187473"/>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第三讲 逻辑回归</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913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lang="zh-CN" altLang="en-US" kern="0" dirty="0">
                <a:solidFill>
                  <a:srgbClr val="FFFFFF"/>
                </a:solidFill>
                <a:latin typeface="Arial"/>
                <a:ea typeface="微软雅黑"/>
              </a:rPr>
              <a:t>    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833310"/>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线性回归</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lang="zh-CN" altLang="en-US" sz="2800" dirty="0">
                <a:solidFill>
                  <a:srgbClr val="000000"/>
                </a:solidFill>
                <a:latin typeface="Arial"/>
                <a:ea typeface="微软雅黑"/>
              </a:rPr>
              <a:t>贝叶斯线性回归</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71A3F5"/>
                </a:solidFill>
                <a:effectLst/>
                <a:uLnTx/>
                <a:uFillTx/>
                <a:latin typeface="Arial"/>
                <a:ea typeface="微软雅黑"/>
                <a:cs typeface="+mn-cs"/>
              </a:rPr>
              <a:t>逻辑回归</a:t>
            </a:r>
            <a:endParaRPr kumimoji="0" lang="en-US" altLang="zh-CN" sz="2800" b="0" i="0" u="none" strike="noStrike" kern="1200" cap="none" spc="0" normalizeH="0" baseline="0" noProof="0" dirty="0">
              <a:ln>
                <a:noFill/>
              </a:ln>
              <a:solidFill>
                <a:srgbClr val="71A3F5"/>
              </a:solidFill>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lang="zh-CN" altLang="en-US" sz="2800" dirty="0">
                <a:solidFill>
                  <a:srgbClr val="000000"/>
                </a:solidFill>
                <a:latin typeface="Arial"/>
                <a:ea typeface="微软雅黑"/>
              </a:rPr>
              <a:t>贝叶斯逻辑回归</a:t>
            </a:r>
            <a:endParaRPr lang="en-US" altLang="zh-CN" sz="2800" dirty="0">
              <a:solidFill>
                <a:srgbClr val="000000"/>
              </a:solidFill>
              <a:latin typeface="Arial"/>
              <a:ea typeface="微软雅黑"/>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9" name="矩形 10">
            <a:extLst>
              <a:ext uri="{FF2B5EF4-FFF2-40B4-BE49-F238E27FC236}">
                <a16:creationId xmlns:a16="http://schemas.microsoft.com/office/drawing/2014/main" id="{1AE478DE-7DC9-4181-9B30-2BECE428AA9E}"/>
              </a:ext>
            </a:extLst>
          </p:cNvPr>
          <p:cNvSpPr>
            <a:spLocks noChangeArrowheads="1"/>
          </p:cNvSpPr>
          <p:nvPr/>
        </p:nvSpPr>
        <p:spPr bwMode="auto">
          <a:xfrm>
            <a:off x="3356764" y="187473"/>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第三讲 逻辑回归</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7363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B5A650CE-69C7-432F-90AB-A984B0460AF9}"/>
              </a:ext>
            </a:extLst>
          </p:cNvPr>
          <p:cNvPicPr/>
          <p:nvPr/>
        </p:nvPicPr>
        <p:blipFill rotWithShape="1">
          <a:blip r:embed="rId3">
            <a:extLst>
              <a:ext uri="{28A0092B-C50C-407E-A947-70E740481C1C}">
                <a14:useLocalDpi xmlns:a14="http://schemas.microsoft.com/office/drawing/2010/main" val="0"/>
              </a:ext>
            </a:extLst>
          </a:blip>
          <a:srcRect l="3033" t="578" r="20972" b="19294"/>
          <a:stretch/>
        </p:blipFill>
        <p:spPr bwMode="auto">
          <a:xfrm>
            <a:off x="2567939" y="2520692"/>
            <a:ext cx="4008120" cy="3169920"/>
          </a:xfrm>
          <a:prstGeom prst="rect">
            <a:avLst/>
          </a:prstGeom>
          <a:ln>
            <a:noFill/>
          </a:ln>
          <a:extLst>
            <a:ext uri="{53640926-AAD7-44D8-BBD7-CCE9431645EC}">
              <a14:shadowObscured xmlns:a14="http://schemas.microsoft.com/office/drawing/2010/main"/>
            </a:ext>
          </a:extLst>
        </p:spPr>
      </p:pic>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二类逻辑回归</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逻辑函数也称为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Sigmoid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函数</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zh-CN" altLang="en-US" sz="2000" dirty="0">
              <a:ea typeface="宋体" panose="02010600030101010101" pitchFamily="2" charset="-122"/>
              <a:cs typeface="Times New Roman" panose="02020603050405020304" pitchFamily="18" charset="0"/>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26956" y="115888"/>
            <a:ext cx="143765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逻辑回归</a:t>
            </a:r>
          </a:p>
        </p:txBody>
      </p:sp>
      <p:graphicFrame>
        <p:nvGraphicFramePr>
          <p:cNvPr id="11" name="对象 10">
            <a:extLst>
              <a:ext uri="{FF2B5EF4-FFF2-40B4-BE49-F238E27FC236}">
                <a16:creationId xmlns:a16="http://schemas.microsoft.com/office/drawing/2014/main" id="{082DB53A-0743-47E8-935C-DD55D04FFE69}"/>
              </a:ext>
            </a:extLst>
          </p:cNvPr>
          <p:cNvGraphicFramePr>
            <a:graphicFrameLocks noChangeAspect="1"/>
          </p:cNvGraphicFramePr>
          <p:nvPr>
            <p:extLst>
              <p:ext uri="{D42A27DB-BD31-4B8C-83A1-F6EECF244321}">
                <p14:modId xmlns:p14="http://schemas.microsoft.com/office/powerpoint/2010/main" val="176733864"/>
              </p:ext>
            </p:extLst>
          </p:nvPr>
        </p:nvGraphicFramePr>
        <p:xfrm>
          <a:off x="3452018" y="1970087"/>
          <a:ext cx="2239963" cy="609600"/>
        </p:xfrm>
        <a:graphic>
          <a:graphicData uri="http://schemas.openxmlformats.org/presentationml/2006/ole">
            <mc:AlternateContent xmlns:mc="http://schemas.openxmlformats.org/markup-compatibility/2006">
              <mc:Choice xmlns:v="urn:schemas-microsoft-com:vml" Requires="v">
                <p:oleObj spid="_x0000_s15438" name="Equation" r:id="rId4" imgW="2234880" imgH="609480" progId="Equation.DSMT4">
                  <p:embed/>
                </p:oleObj>
              </mc:Choice>
              <mc:Fallback>
                <p:oleObj name="Equation" r:id="rId4" imgW="2234880" imgH="609480" progId="Equation.DSMT4">
                  <p:embed/>
                  <p:pic>
                    <p:nvPicPr>
                      <p:cNvPr id="0" name="Object 4"/>
                      <p:cNvPicPr>
                        <a:picLocks noChangeAspect="1" noChangeArrowheads="1"/>
                      </p:cNvPicPr>
                      <p:nvPr/>
                    </p:nvPicPr>
                    <p:blipFill>
                      <a:blip r:embed="rId5"/>
                      <a:srcRect/>
                      <a:stretch>
                        <a:fillRect/>
                      </a:stretch>
                    </p:blipFill>
                    <p:spPr bwMode="auto">
                      <a:xfrm>
                        <a:off x="3452018" y="1970087"/>
                        <a:ext cx="223996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矩形 14">
            <a:extLst>
              <a:ext uri="{FF2B5EF4-FFF2-40B4-BE49-F238E27FC236}">
                <a16:creationId xmlns:a16="http://schemas.microsoft.com/office/drawing/2014/main" id="{97DA7B8E-6756-45DD-A363-69759B953CC9}"/>
              </a:ext>
            </a:extLst>
          </p:cNvPr>
          <p:cNvSpPr>
            <a:spLocks noChangeArrowheads="1"/>
          </p:cNvSpPr>
          <p:nvPr/>
        </p:nvSpPr>
        <p:spPr bwMode="auto">
          <a:xfrm>
            <a:off x="3544297" y="5690612"/>
            <a:ext cx="22399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3-5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逻辑函数示意图</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49583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5FD1A613-D599-474D-92BB-FAAD6C0F11DE}"/>
              </a:ext>
            </a:extLst>
          </p:cNvPr>
          <p:cNvPicPr>
            <a:picLocks noChangeAspect="1"/>
          </p:cNvPicPr>
          <p:nvPr/>
        </p:nvPicPr>
        <p:blipFill>
          <a:blip r:embed="rId3"/>
          <a:stretch>
            <a:fillRect/>
          </a:stretch>
        </p:blipFill>
        <p:spPr>
          <a:xfrm>
            <a:off x="2599937" y="4727071"/>
            <a:ext cx="3944126" cy="1043074"/>
          </a:xfrm>
          <a:prstGeom prst="rect">
            <a:avLst/>
          </a:prstGeom>
        </p:spPr>
      </p:pic>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88963" y="952501"/>
                <a:ext cx="8015287" cy="40989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逻辑回归使用逻辑函数和回归模型可以解决二类分类问题，其中逻辑函数的返回值用于表示二类分类问题中的正类或负类的概率。</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假设</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oMath>
                </a14:m>
                <a:r>
                  <a:rPr lang="zh-CN" altLang="en-US" sz="2000" dirty="0">
                    <a:ea typeface="宋体" panose="02010600030101010101" pitchFamily="2" charset="-122"/>
                    <a:cs typeface="Times New Roman" panose="02020603050405020304" pitchFamily="18" charset="0"/>
                  </a:rPr>
                  <a:t>是自变量</a:t>
                </a:r>
                <a14:m>
                  <m:oMath xmlns:m="http://schemas.openxmlformats.org/officeDocument/2006/math">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oMath>
                </a14:m>
                <a:r>
                  <a:rPr lang="zh-CN" altLang="en-US" sz="2000" dirty="0">
                    <a:ea typeface="宋体" panose="02010600030101010101" pitchFamily="2" charset="-122"/>
                    <a:cs typeface="Times New Roman" panose="02020603050405020304" pitchFamily="18" charset="0"/>
                  </a:rPr>
                  <a:t>的一个线性函数，即</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𝛉</m:t>
                        </m:r>
                      </m:e>
                      <m:sup>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T</m:t>
                        </m:r>
                      </m:sup>
                    </m:sSup>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oMath>
                </a14:m>
                <a:r>
                  <a:rPr lang="zh-CN" altLang="en-US" sz="2000" dirty="0">
                    <a:ea typeface="宋体" panose="02010600030101010101" pitchFamily="2" charset="-122"/>
                    <a:cs typeface="Times New Roman" panose="02020603050405020304" pitchFamily="18" charset="0"/>
                  </a:rPr>
                  <a:t>。逻辑回归假设样本</a:t>
                </a:r>
                <a14:m>
                  <m:oMath xmlns:m="http://schemas.openxmlformats.org/officeDocument/2006/math">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oMath>
                </a14:m>
                <a:r>
                  <a:rPr lang="zh-CN" altLang="en-US" sz="2000" dirty="0">
                    <a:ea typeface="宋体" panose="02010600030101010101" pitchFamily="2" charset="-122"/>
                    <a:cs typeface="Times New Roman" panose="02020603050405020304" pitchFamily="18" charset="0"/>
                  </a:rPr>
                  <a:t>属于正类的概率为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那么，</a:t>
                </a:r>
                <a14:m>
                  <m:oMath xmlns:m="http://schemas.openxmlformats.org/officeDocument/2006/math">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oMath>
                </a14:m>
                <a:r>
                  <a:rPr lang="zh-CN" altLang="en-US" sz="2000" dirty="0">
                    <a:ea typeface="宋体" panose="02010600030101010101" pitchFamily="2" charset="-122"/>
                    <a:cs typeface="Times New Roman" panose="02020603050405020304" pitchFamily="18" charset="0"/>
                  </a:rPr>
                  <a:t>属于负类的概率为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逻辑回归可以从两个角度定义目标函数：</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88963" y="952501"/>
                <a:ext cx="8015287" cy="4098943"/>
              </a:xfrm>
              <a:prstGeom prst="rect">
                <a:avLst/>
              </a:prstGeom>
              <a:blipFill>
                <a:blip r:embed="rId6"/>
                <a:stretch>
                  <a:fillRect l="-837" t="-7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26956" y="115888"/>
            <a:ext cx="143765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逻辑回归</a:t>
            </a:r>
          </a:p>
        </p:txBody>
      </p:sp>
      <p:graphicFrame>
        <p:nvGraphicFramePr>
          <p:cNvPr id="25" name="对象 24">
            <a:extLst>
              <a:ext uri="{FF2B5EF4-FFF2-40B4-BE49-F238E27FC236}">
                <a16:creationId xmlns:a16="http://schemas.microsoft.com/office/drawing/2014/main" id="{82021B5A-EA6B-4E45-83DF-6E09B295C0EF}"/>
              </a:ext>
            </a:extLst>
          </p:cNvPr>
          <p:cNvGraphicFramePr>
            <a:graphicFrameLocks noChangeAspect="1"/>
          </p:cNvGraphicFramePr>
          <p:nvPr>
            <p:extLst>
              <p:ext uri="{D42A27DB-BD31-4B8C-83A1-F6EECF244321}">
                <p14:modId xmlns:p14="http://schemas.microsoft.com/office/powerpoint/2010/main" val="1130112331"/>
              </p:ext>
            </p:extLst>
          </p:nvPr>
        </p:nvGraphicFramePr>
        <p:xfrm>
          <a:off x="2283619" y="2481205"/>
          <a:ext cx="4576762" cy="660400"/>
        </p:xfrm>
        <a:graphic>
          <a:graphicData uri="http://schemas.openxmlformats.org/presentationml/2006/ole">
            <mc:AlternateContent xmlns:mc="http://schemas.openxmlformats.org/markup-compatibility/2006">
              <mc:Choice xmlns:v="urn:schemas-microsoft-com:vml" Requires="v">
                <p:oleObj spid="_x0000_s16533" name="Equation" r:id="rId7" imgW="4546440" imgH="660240" progId="Equation.DSMT4">
                  <p:embed/>
                </p:oleObj>
              </mc:Choice>
              <mc:Fallback>
                <p:oleObj name="Equation" r:id="rId7" imgW="4546440" imgH="660240" progId="Equation.DSMT4">
                  <p:embed/>
                  <p:pic>
                    <p:nvPicPr>
                      <p:cNvPr id="0" name="Object 12"/>
                      <p:cNvPicPr>
                        <a:picLocks noChangeAspect="1" noChangeArrowheads="1"/>
                      </p:cNvPicPr>
                      <p:nvPr/>
                    </p:nvPicPr>
                    <p:blipFill>
                      <a:blip r:embed="rId8"/>
                      <a:srcRect/>
                      <a:stretch>
                        <a:fillRect/>
                      </a:stretch>
                    </p:blipFill>
                    <p:spPr bwMode="auto">
                      <a:xfrm>
                        <a:off x="2283619" y="2481205"/>
                        <a:ext cx="4576762"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a:extLst>
              <a:ext uri="{FF2B5EF4-FFF2-40B4-BE49-F238E27FC236}">
                <a16:creationId xmlns:a16="http://schemas.microsoft.com/office/drawing/2014/main" id="{E8DE6D24-EA3B-4826-9C16-554ABAE5368A}"/>
              </a:ext>
            </a:extLst>
          </p:cNvPr>
          <p:cNvGraphicFramePr>
            <a:graphicFrameLocks noChangeAspect="1"/>
          </p:cNvGraphicFramePr>
          <p:nvPr>
            <p:extLst>
              <p:ext uri="{D42A27DB-BD31-4B8C-83A1-F6EECF244321}">
                <p14:modId xmlns:p14="http://schemas.microsoft.com/office/powerpoint/2010/main" val="2725999325"/>
              </p:ext>
            </p:extLst>
          </p:nvPr>
        </p:nvGraphicFramePr>
        <p:xfrm>
          <a:off x="1841500" y="3489404"/>
          <a:ext cx="5461000" cy="660400"/>
        </p:xfrm>
        <a:graphic>
          <a:graphicData uri="http://schemas.openxmlformats.org/presentationml/2006/ole">
            <mc:AlternateContent xmlns:mc="http://schemas.openxmlformats.org/markup-compatibility/2006">
              <mc:Choice xmlns:v="urn:schemas-microsoft-com:vml" Requires="v">
                <p:oleObj spid="_x0000_s16534" name="Equation" r:id="rId9" imgW="5435280" imgH="660240" progId="Equation.DSMT4">
                  <p:embed/>
                </p:oleObj>
              </mc:Choice>
              <mc:Fallback>
                <p:oleObj name="Equation" r:id="rId9" imgW="5435280" imgH="660240" progId="Equation.DSMT4">
                  <p:embed/>
                  <p:pic>
                    <p:nvPicPr>
                      <p:cNvPr id="0" name="Object 15"/>
                      <p:cNvPicPr>
                        <a:picLocks noChangeAspect="1" noChangeArrowheads="1"/>
                      </p:cNvPicPr>
                      <p:nvPr/>
                    </p:nvPicPr>
                    <p:blipFill>
                      <a:blip r:embed="rId10"/>
                      <a:srcRect/>
                      <a:stretch>
                        <a:fillRect/>
                      </a:stretch>
                    </p:blipFill>
                    <p:spPr bwMode="auto">
                      <a:xfrm>
                        <a:off x="1841500" y="3489404"/>
                        <a:ext cx="54610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74511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88963" y="952501"/>
                <a:ext cx="8015287" cy="47089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最大似然角度</a:t>
                </a: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假设每一个样本的类标签是独立同分布的伯努利变量，伯努利变量取值为“</a:t>
                </a:r>
                <a:r>
                  <a:rPr lang="en-US" altLang="zh-CN" sz="2000" dirty="0">
                    <a:ea typeface="宋体" panose="02010600030101010101" pitchFamily="2" charset="-122"/>
                    <a:cs typeface="Times New Roman" panose="02020603050405020304" pitchFamily="18" charset="0"/>
                  </a:rPr>
                  <a:t>1</a:t>
                </a:r>
                <a:r>
                  <a:rPr lang="zh-CN" altLang="en-US" sz="2000" dirty="0">
                    <a:ea typeface="宋体" panose="02010600030101010101" pitchFamily="2" charset="-122"/>
                    <a:cs typeface="Times New Roman" panose="02020603050405020304" pitchFamily="18" charset="0"/>
                  </a:rPr>
                  <a:t>”和“</a:t>
                </a:r>
                <a:r>
                  <a:rPr lang="en-US" altLang="zh-CN" sz="2000" dirty="0">
                    <a:ea typeface="宋体" panose="02010600030101010101" pitchFamily="2" charset="-122"/>
                    <a:cs typeface="Times New Roman" panose="02020603050405020304" pitchFamily="18" charset="0"/>
                  </a:rPr>
                  <a:t>0</a:t>
                </a:r>
                <a:r>
                  <a:rPr lang="zh-CN" altLang="en-US" sz="2000" dirty="0">
                    <a:ea typeface="宋体" panose="02010600030101010101" pitchFamily="2" charset="-122"/>
                    <a:cs typeface="Times New Roman" panose="02020603050405020304" pitchFamily="18" charset="0"/>
                  </a:rPr>
                  <a:t>”的概率分别为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对于有二元标签的训练集                                ，</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𝑁</m:t>
                    </m:r>
                  </m:oMath>
                </a14:m>
                <a:r>
                  <a:rPr lang="zh-CN" altLang="en-US" sz="2000" dirty="0">
                    <a:ea typeface="宋体" panose="02010600030101010101" pitchFamily="2" charset="-122"/>
                    <a:cs typeface="Times New Roman" panose="02020603050405020304" pitchFamily="18" charset="0"/>
                  </a:rPr>
                  <a:t>个独立样本的联合似然可以写成</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最大化似然等价于最小化负对数似然，因此，最大似然得到的损失函数为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88963" y="952501"/>
                <a:ext cx="8015287" cy="4708981"/>
              </a:xfrm>
              <a:prstGeom prst="rect">
                <a:avLst/>
              </a:prstGeom>
              <a:blipFill>
                <a:blip r:embed="rId5"/>
                <a:stretch>
                  <a:fillRect l="-837" t="-647" r="-1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26956" y="115888"/>
            <a:ext cx="143765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逻辑回归</a:t>
            </a:r>
          </a:p>
        </p:txBody>
      </p:sp>
      <p:graphicFrame>
        <p:nvGraphicFramePr>
          <p:cNvPr id="14" name="对象 13">
            <a:extLst>
              <a:ext uri="{FF2B5EF4-FFF2-40B4-BE49-F238E27FC236}">
                <a16:creationId xmlns:a16="http://schemas.microsoft.com/office/drawing/2014/main" id="{495C4B2E-DBE6-41DA-8BC6-CD761E3BDEF5}"/>
              </a:ext>
            </a:extLst>
          </p:cNvPr>
          <p:cNvGraphicFramePr>
            <a:graphicFrameLocks noChangeAspect="1"/>
          </p:cNvGraphicFramePr>
          <p:nvPr>
            <p:extLst>
              <p:ext uri="{D42A27DB-BD31-4B8C-83A1-F6EECF244321}">
                <p14:modId xmlns:p14="http://schemas.microsoft.com/office/powerpoint/2010/main" val="2592425687"/>
              </p:ext>
            </p:extLst>
          </p:nvPr>
        </p:nvGraphicFramePr>
        <p:xfrm>
          <a:off x="2065956" y="1788804"/>
          <a:ext cx="4576762" cy="660400"/>
        </p:xfrm>
        <a:graphic>
          <a:graphicData uri="http://schemas.openxmlformats.org/presentationml/2006/ole">
            <mc:AlternateContent xmlns:mc="http://schemas.openxmlformats.org/markup-compatibility/2006">
              <mc:Choice xmlns:v="urn:schemas-microsoft-com:vml" Requires="v">
                <p:oleObj spid="_x0000_s17712" name="Equation" r:id="rId6" imgW="4546440" imgH="660240" progId="Equation.DSMT4">
                  <p:embed/>
                </p:oleObj>
              </mc:Choice>
              <mc:Fallback>
                <p:oleObj name="Equation" r:id="rId6" imgW="4546440" imgH="660240" progId="Equation.DSMT4">
                  <p:embed/>
                  <p:pic>
                    <p:nvPicPr>
                      <p:cNvPr id="25" name="对象 24">
                        <a:extLst>
                          <a:ext uri="{FF2B5EF4-FFF2-40B4-BE49-F238E27FC236}">
                            <a16:creationId xmlns:a16="http://schemas.microsoft.com/office/drawing/2014/main" id="{82021B5A-EA6B-4E45-83DF-6E09B295C0EF}"/>
                          </a:ext>
                        </a:extLst>
                      </p:cNvPr>
                      <p:cNvPicPr>
                        <a:picLocks noChangeAspect="1" noChangeArrowheads="1"/>
                      </p:cNvPicPr>
                      <p:nvPr/>
                    </p:nvPicPr>
                    <p:blipFill>
                      <a:blip r:embed="rId7"/>
                      <a:srcRect/>
                      <a:stretch>
                        <a:fillRect/>
                      </a:stretch>
                    </p:blipFill>
                    <p:spPr bwMode="auto">
                      <a:xfrm>
                        <a:off x="2065956" y="1788804"/>
                        <a:ext cx="4576762"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a:extLst>
              <a:ext uri="{FF2B5EF4-FFF2-40B4-BE49-F238E27FC236}">
                <a16:creationId xmlns:a16="http://schemas.microsoft.com/office/drawing/2014/main" id="{F5D41A52-2404-4121-892B-F9CB40C18584}"/>
              </a:ext>
            </a:extLst>
          </p:cNvPr>
          <p:cNvGraphicFramePr>
            <a:graphicFrameLocks noChangeAspect="1"/>
          </p:cNvGraphicFramePr>
          <p:nvPr>
            <p:extLst>
              <p:ext uri="{D42A27DB-BD31-4B8C-83A1-F6EECF244321}">
                <p14:modId xmlns:p14="http://schemas.microsoft.com/office/powerpoint/2010/main" val="141208071"/>
              </p:ext>
            </p:extLst>
          </p:nvPr>
        </p:nvGraphicFramePr>
        <p:xfrm>
          <a:off x="2065956" y="2428337"/>
          <a:ext cx="5461000" cy="660400"/>
        </p:xfrm>
        <a:graphic>
          <a:graphicData uri="http://schemas.openxmlformats.org/presentationml/2006/ole">
            <mc:AlternateContent xmlns:mc="http://schemas.openxmlformats.org/markup-compatibility/2006">
              <mc:Choice xmlns:v="urn:schemas-microsoft-com:vml" Requires="v">
                <p:oleObj spid="_x0000_s17713" name="Equation" r:id="rId8" imgW="5435280" imgH="660240" progId="Equation.DSMT4">
                  <p:embed/>
                </p:oleObj>
              </mc:Choice>
              <mc:Fallback>
                <p:oleObj name="Equation" r:id="rId8" imgW="5435280" imgH="660240" progId="Equation.DSMT4">
                  <p:embed/>
                  <p:pic>
                    <p:nvPicPr>
                      <p:cNvPr id="27" name="对象 26">
                        <a:extLst>
                          <a:ext uri="{FF2B5EF4-FFF2-40B4-BE49-F238E27FC236}">
                            <a16:creationId xmlns:a16="http://schemas.microsoft.com/office/drawing/2014/main" id="{E8DE6D24-EA3B-4826-9C16-554ABAE5368A}"/>
                          </a:ext>
                        </a:extLst>
                      </p:cNvPr>
                      <p:cNvPicPr>
                        <a:picLocks noChangeAspect="1" noChangeArrowheads="1"/>
                      </p:cNvPicPr>
                      <p:nvPr/>
                    </p:nvPicPr>
                    <p:blipFill>
                      <a:blip r:embed="rId9"/>
                      <a:srcRect/>
                      <a:stretch>
                        <a:fillRect/>
                      </a:stretch>
                    </p:blipFill>
                    <p:spPr bwMode="auto">
                      <a:xfrm>
                        <a:off x="2065956" y="2428337"/>
                        <a:ext cx="54610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9">
            <a:extLst>
              <a:ext uri="{FF2B5EF4-FFF2-40B4-BE49-F238E27FC236}">
                <a16:creationId xmlns:a16="http://schemas.microsoft.com/office/drawing/2014/main" id="{C2765354-8B9B-4FC4-BA34-4D633AAB1EA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a:extLst>
              <a:ext uri="{FF2B5EF4-FFF2-40B4-BE49-F238E27FC236}">
                <a16:creationId xmlns:a16="http://schemas.microsoft.com/office/drawing/2014/main" id="{9CEDBFCE-A259-4F1B-9735-DE601ADBB420}"/>
              </a:ext>
            </a:extLst>
          </p:cNvPr>
          <p:cNvGraphicFramePr>
            <a:graphicFrameLocks noChangeAspect="1"/>
          </p:cNvGraphicFramePr>
          <p:nvPr>
            <p:extLst>
              <p:ext uri="{D42A27DB-BD31-4B8C-83A1-F6EECF244321}">
                <p14:modId xmlns:p14="http://schemas.microsoft.com/office/powerpoint/2010/main" val="736652590"/>
              </p:ext>
            </p:extLst>
          </p:nvPr>
        </p:nvGraphicFramePr>
        <p:xfrm>
          <a:off x="3476625" y="3108158"/>
          <a:ext cx="2190750" cy="371475"/>
        </p:xfrm>
        <a:graphic>
          <a:graphicData uri="http://schemas.openxmlformats.org/presentationml/2006/ole">
            <mc:AlternateContent xmlns:mc="http://schemas.openxmlformats.org/markup-compatibility/2006">
              <mc:Choice xmlns:v="urn:schemas-microsoft-com:vml" Requires="v">
                <p:oleObj spid="_x0000_s17714" name="Equation" r:id="rId10" imgW="2222280" imgH="330120" progId="Equation.DSMT4">
                  <p:embed/>
                </p:oleObj>
              </mc:Choice>
              <mc:Fallback>
                <p:oleObj name="Equation" r:id="rId10" imgW="2222280" imgH="330120" progId="Equation.DSMT4">
                  <p:embed/>
                  <p:pic>
                    <p:nvPicPr>
                      <p:cNvPr id="0" name="Object 8"/>
                      <p:cNvPicPr>
                        <a:picLocks noChangeAspect="1" noChangeArrowheads="1"/>
                      </p:cNvPicPr>
                      <p:nvPr/>
                    </p:nvPicPr>
                    <p:blipFill>
                      <a:blip r:embed="rId11"/>
                      <a:srcRect/>
                      <a:stretch>
                        <a:fillRect/>
                      </a:stretch>
                    </p:blipFill>
                    <p:spPr bwMode="auto">
                      <a:xfrm>
                        <a:off x="3476625" y="3108158"/>
                        <a:ext cx="219075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a:extLst>
              <a:ext uri="{FF2B5EF4-FFF2-40B4-BE49-F238E27FC236}">
                <a16:creationId xmlns:a16="http://schemas.microsoft.com/office/drawing/2014/main" id="{4DE992D7-6009-4E1A-91FF-EE653F985D38}"/>
              </a:ext>
            </a:extLst>
          </p:cNvPr>
          <p:cNvGraphicFramePr>
            <a:graphicFrameLocks noChangeAspect="1"/>
          </p:cNvGraphicFramePr>
          <p:nvPr>
            <p:extLst>
              <p:ext uri="{D42A27DB-BD31-4B8C-83A1-F6EECF244321}">
                <p14:modId xmlns:p14="http://schemas.microsoft.com/office/powerpoint/2010/main" val="1665579933"/>
              </p:ext>
            </p:extLst>
          </p:nvPr>
        </p:nvGraphicFramePr>
        <p:xfrm>
          <a:off x="2283619" y="3759064"/>
          <a:ext cx="4614863" cy="438150"/>
        </p:xfrm>
        <a:graphic>
          <a:graphicData uri="http://schemas.openxmlformats.org/presentationml/2006/ole">
            <mc:AlternateContent xmlns:mc="http://schemas.openxmlformats.org/markup-compatibility/2006">
              <mc:Choice xmlns:v="urn:schemas-microsoft-com:vml" Requires="v">
                <p:oleObj spid="_x0000_s17715" name="Equation" r:id="rId12" imgW="4609800" imgH="431640" progId="Equation.DSMT4">
                  <p:embed/>
                </p:oleObj>
              </mc:Choice>
              <mc:Fallback>
                <p:oleObj name="Equation" r:id="rId12" imgW="4609800" imgH="431640" progId="Equation.DSMT4">
                  <p:embed/>
                  <p:pic>
                    <p:nvPicPr>
                      <p:cNvPr id="0" name="Object 10"/>
                      <p:cNvPicPr>
                        <a:picLocks noChangeAspect="1" noChangeArrowheads="1"/>
                      </p:cNvPicPr>
                      <p:nvPr/>
                    </p:nvPicPr>
                    <p:blipFill>
                      <a:blip r:embed="rId13"/>
                      <a:srcRect/>
                      <a:stretch>
                        <a:fillRect/>
                      </a:stretch>
                    </p:blipFill>
                    <p:spPr bwMode="auto">
                      <a:xfrm>
                        <a:off x="2283619" y="3759064"/>
                        <a:ext cx="4614863"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a:extLst>
              <a:ext uri="{FF2B5EF4-FFF2-40B4-BE49-F238E27FC236}">
                <a16:creationId xmlns:a16="http://schemas.microsoft.com/office/drawing/2014/main" id="{AD0ABE6C-B976-4153-A01E-94742BF2E6B6}"/>
              </a:ext>
            </a:extLst>
          </p:cNvPr>
          <p:cNvGraphicFramePr>
            <a:graphicFrameLocks noChangeAspect="1"/>
          </p:cNvGraphicFramePr>
          <p:nvPr>
            <p:extLst>
              <p:ext uri="{D42A27DB-BD31-4B8C-83A1-F6EECF244321}">
                <p14:modId xmlns:p14="http://schemas.microsoft.com/office/powerpoint/2010/main" val="3024822421"/>
              </p:ext>
            </p:extLst>
          </p:nvPr>
        </p:nvGraphicFramePr>
        <p:xfrm>
          <a:off x="1381919" y="4983573"/>
          <a:ext cx="6380162" cy="438150"/>
        </p:xfrm>
        <a:graphic>
          <a:graphicData uri="http://schemas.openxmlformats.org/presentationml/2006/ole">
            <mc:AlternateContent xmlns:mc="http://schemas.openxmlformats.org/markup-compatibility/2006">
              <mc:Choice xmlns:v="urn:schemas-microsoft-com:vml" Requires="v">
                <p:oleObj spid="_x0000_s17716" name="Equation" r:id="rId14" imgW="6375240" imgH="431640" progId="Equation.DSMT4">
                  <p:embed/>
                </p:oleObj>
              </mc:Choice>
              <mc:Fallback>
                <p:oleObj name="Equation" r:id="rId14" imgW="6375240" imgH="431640" progId="Equation.DSMT4">
                  <p:embed/>
                  <p:pic>
                    <p:nvPicPr>
                      <p:cNvPr id="0" name="Object 12"/>
                      <p:cNvPicPr>
                        <a:picLocks noChangeAspect="1" noChangeArrowheads="1"/>
                      </p:cNvPicPr>
                      <p:nvPr/>
                    </p:nvPicPr>
                    <p:blipFill>
                      <a:blip r:embed="rId15"/>
                      <a:srcRect/>
                      <a:stretch>
                        <a:fillRect/>
                      </a:stretch>
                    </p:blipFill>
                    <p:spPr bwMode="auto">
                      <a:xfrm>
                        <a:off x="1381919" y="4983573"/>
                        <a:ext cx="63801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68923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88963" y="952501"/>
                <a:ext cx="8015287" cy="40934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构建损失函数角度</a:t>
                </a: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假设每个样本的真实分布为              ，那么                        ，且</a:t>
                </a: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en-US" altLang="zh-CN" sz="2000"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。分布</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𝑞</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和</a:t>
                </a:r>
                <a14:m>
                  <m:oMath xmlns:m="http://schemas.openxmlformats.org/officeDocument/2006/math">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dirty="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的交叉熵是</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因此逻辑回归的交叉熵损失为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无论从最大似然角度还是最小损失函数角度，二者得到的目标损失是一致的。可以通过最小化</a:t>
                </a:r>
                <a14:m>
                  <m:oMath xmlns:m="http://schemas.openxmlformats.org/officeDocument/2006/math">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𝑱</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𝛉</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来找到假设函数</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𝜃</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中</a:t>
                </a:r>
                <a14:m>
                  <m:oMath xmlns:m="http://schemas.openxmlformats.org/officeDocument/2006/math">
                    <m:r>
                      <a:rPr lang="en-US" altLang="zh-CN" sz="2000" b="1">
                        <a:latin typeface="Cambria Math" panose="02040503050406030204" pitchFamily="18" charset="0"/>
                        <a:ea typeface="宋体" panose="02010600030101010101" pitchFamily="2" charset="-122"/>
                        <a:cs typeface="Times New Roman" panose="02020603050405020304" pitchFamily="18" charset="0"/>
                      </a:rPr>
                      <m:t>𝛉</m:t>
                    </m:r>
                  </m:oMath>
                </a14:m>
                <a:r>
                  <a:rPr lang="zh-CN" altLang="en-US" sz="2000" dirty="0">
                    <a:ea typeface="宋体" panose="02010600030101010101" pitchFamily="2" charset="-122"/>
                    <a:cs typeface="Times New Roman" panose="02020603050405020304" pitchFamily="18" charset="0"/>
                  </a:rPr>
                  <a:t>的最优值，从而学得分类器。使用梯度下降等方法优化</a:t>
                </a:r>
                <a14:m>
                  <m:oMath xmlns:m="http://schemas.openxmlformats.org/officeDocument/2006/math">
                    <m:r>
                      <a:rPr lang="en-US" altLang="zh-CN" sz="2000" b="1">
                        <a:latin typeface="Cambria Math" panose="02040503050406030204" pitchFamily="18" charset="0"/>
                        <a:ea typeface="宋体" panose="02010600030101010101" pitchFamily="2" charset="-122"/>
                        <a:cs typeface="Times New Roman" panose="02020603050405020304" pitchFamily="18" charset="0"/>
                      </a:rPr>
                      <m:t>𝛉</m:t>
                    </m:r>
                  </m:oMath>
                </a14:m>
                <a:r>
                  <a:rPr lang="zh-CN" altLang="en-US" sz="2000" dirty="0">
                    <a:ea typeface="宋体" panose="02010600030101010101" pitchFamily="2" charset="-122"/>
                    <a:cs typeface="Times New Roman" panose="02020603050405020304" pitchFamily="18" charset="0"/>
                  </a:rPr>
                  <a:t>需要计算</a:t>
                </a:r>
                <a14:m>
                  <m:oMath xmlns:m="http://schemas.openxmlformats.org/officeDocument/2006/math">
                    <m:r>
                      <a:rPr lang="en-US" altLang="zh-CN" sz="2000" b="1" i="1">
                        <a:latin typeface="Cambria Math" panose="02040503050406030204" pitchFamily="18" charset="0"/>
                        <a:ea typeface="宋体" panose="02010600030101010101" pitchFamily="2" charset="-122"/>
                        <a:cs typeface="Times New Roman" panose="02020603050405020304" pitchFamily="18" charset="0"/>
                      </a:rPr>
                      <m:t>𝑱</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b="1">
                        <a:latin typeface="Cambria Math" panose="02040503050406030204" pitchFamily="18" charset="0"/>
                        <a:ea typeface="宋体" panose="02010600030101010101" pitchFamily="2" charset="-122"/>
                        <a:cs typeface="Times New Roman" panose="02020603050405020304" pitchFamily="18" charset="0"/>
                      </a:rPr>
                      <m:t>𝛉</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关于</a:t>
                </a:r>
                <a14:m>
                  <m:oMath xmlns:m="http://schemas.openxmlformats.org/officeDocument/2006/math">
                    <m:r>
                      <a:rPr lang="en-US" altLang="zh-CN" sz="2000" b="1">
                        <a:latin typeface="Cambria Math" panose="02040503050406030204" pitchFamily="18" charset="0"/>
                        <a:ea typeface="宋体" panose="02010600030101010101" pitchFamily="2" charset="-122"/>
                        <a:cs typeface="Times New Roman" panose="02020603050405020304" pitchFamily="18" charset="0"/>
                      </a:rPr>
                      <m:t>𝛉</m:t>
                    </m:r>
                  </m:oMath>
                </a14:m>
                <a:r>
                  <a:rPr lang="zh-CN" altLang="en-US" sz="2000" dirty="0">
                    <a:ea typeface="宋体" panose="02010600030101010101" pitchFamily="2" charset="-122"/>
                    <a:cs typeface="Times New Roman" panose="02020603050405020304" pitchFamily="18" charset="0"/>
                  </a:rPr>
                  <a:t>的梯度：</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88963" y="952501"/>
                <a:ext cx="8015287" cy="4093428"/>
              </a:xfrm>
              <a:prstGeom prst="rect">
                <a:avLst/>
              </a:prstGeom>
              <a:blipFill>
                <a:blip r:embed="rId5"/>
                <a:stretch>
                  <a:fillRect l="-837" t="-744" r="-39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26956" y="115888"/>
            <a:ext cx="143765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逻辑回归</a:t>
            </a:r>
          </a:p>
        </p:txBody>
      </p:sp>
      <p:sp>
        <p:nvSpPr>
          <p:cNvPr id="18" name="Rectangle 9">
            <a:extLst>
              <a:ext uri="{FF2B5EF4-FFF2-40B4-BE49-F238E27FC236}">
                <a16:creationId xmlns:a16="http://schemas.microsoft.com/office/drawing/2014/main" id="{C2765354-8B9B-4FC4-BA34-4D633AAB1EA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8">
            <a:extLst>
              <a:ext uri="{FF2B5EF4-FFF2-40B4-BE49-F238E27FC236}">
                <a16:creationId xmlns:a16="http://schemas.microsoft.com/office/drawing/2014/main" id="{9964F096-75F6-4170-9832-EBD32320C59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6FE73575-3634-47BA-B132-4B80186FF361}"/>
              </a:ext>
            </a:extLst>
          </p:cNvPr>
          <p:cNvGraphicFramePr>
            <a:graphicFrameLocks noChangeAspect="1"/>
          </p:cNvGraphicFramePr>
          <p:nvPr>
            <p:extLst>
              <p:ext uri="{D42A27DB-BD31-4B8C-83A1-F6EECF244321}">
                <p14:modId xmlns:p14="http://schemas.microsoft.com/office/powerpoint/2010/main" val="2292215661"/>
              </p:ext>
            </p:extLst>
          </p:nvPr>
        </p:nvGraphicFramePr>
        <p:xfrm>
          <a:off x="3765287" y="1281058"/>
          <a:ext cx="903288" cy="330200"/>
        </p:xfrm>
        <a:graphic>
          <a:graphicData uri="http://schemas.openxmlformats.org/presentationml/2006/ole">
            <mc:AlternateContent xmlns:mc="http://schemas.openxmlformats.org/markup-compatibility/2006">
              <mc:Choice xmlns:v="urn:schemas-microsoft-com:vml" Requires="v">
                <p:oleObj spid="_x0000_s18811" name="Equation" r:id="rId6" imgW="888840" imgH="330120" progId="Equation.DSMT4">
                  <p:embed/>
                </p:oleObj>
              </mc:Choice>
              <mc:Fallback>
                <p:oleObj name="Equation" r:id="rId6" imgW="888840" imgH="330120" progId="Equation.DSMT4">
                  <p:embed/>
                  <p:pic>
                    <p:nvPicPr>
                      <p:cNvPr id="0" name="Object 7"/>
                      <p:cNvPicPr>
                        <a:picLocks noChangeAspect="1" noChangeArrowheads="1"/>
                      </p:cNvPicPr>
                      <p:nvPr/>
                    </p:nvPicPr>
                    <p:blipFill>
                      <a:blip r:embed="rId7"/>
                      <a:srcRect/>
                      <a:stretch>
                        <a:fillRect/>
                      </a:stretch>
                    </p:blipFill>
                    <p:spPr bwMode="auto">
                      <a:xfrm>
                        <a:off x="3765287" y="1281058"/>
                        <a:ext cx="903288"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10">
            <a:extLst>
              <a:ext uri="{FF2B5EF4-FFF2-40B4-BE49-F238E27FC236}">
                <a16:creationId xmlns:a16="http://schemas.microsoft.com/office/drawing/2014/main" id="{EDAF3CE9-972B-4830-A345-66C5C43DE4A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37508DB8-F577-4156-8BE8-03752BA64959}"/>
              </a:ext>
            </a:extLst>
          </p:cNvPr>
          <p:cNvGraphicFramePr>
            <a:graphicFrameLocks noChangeAspect="1"/>
          </p:cNvGraphicFramePr>
          <p:nvPr>
            <p:extLst>
              <p:ext uri="{D42A27DB-BD31-4B8C-83A1-F6EECF244321}">
                <p14:modId xmlns:p14="http://schemas.microsoft.com/office/powerpoint/2010/main" val="440423486"/>
              </p:ext>
            </p:extLst>
          </p:nvPr>
        </p:nvGraphicFramePr>
        <p:xfrm>
          <a:off x="5478390" y="1281058"/>
          <a:ext cx="1622425" cy="330200"/>
        </p:xfrm>
        <a:graphic>
          <a:graphicData uri="http://schemas.openxmlformats.org/presentationml/2006/ole">
            <mc:AlternateContent xmlns:mc="http://schemas.openxmlformats.org/markup-compatibility/2006">
              <mc:Choice xmlns:v="urn:schemas-microsoft-com:vml" Requires="v">
                <p:oleObj spid="_x0000_s18812" name="Equation" r:id="rId8" imgW="1638000" imgH="330120" progId="Equation.DSMT4">
                  <p:embed/>
                </p:oleObj>
              </mc:Choice>
              <mc:Fallback>
                <p:oleObj name="Equation" r:id="rId8" imgW="1638000" imgH="330120" progId="Equation.DSMT4">
                  <p:embed/>
                  <p:pic>
                    <p:nvPicPr>
                      <p:cNvPr id="0" name="Object 9"/>
                      <p:cNvPicPr>
                        <a:picLocks noChangeAspect="1" noChangeArrowheads="1"/>
                      </p:cNvPicPr>
                      <p:nvPr/>
                    </p:nvPicPr>
                    <p:blipFill>
                      <a:blip r:embed="rId9"/>
                      <a:srcRect/>
                      <a:stretch>
                        <a:fillRect/>
                      </a:stretch>
                    </p:blipFill>
                    <p:spPr bwMode="auto">
                      <a:xfrm>
                        <a:off x="5478390" y="1281058"/>
                        <a:ext cx="16224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a:extLst>
              <a:ext uri="{FF2B5EF4-FFF2-40B4-BE49-F238E27FC236}">
                <a16:creationId xmlns:a16="http://schemas.microsoft.com/office/drawing/2014/main" id="{6765EC35-191D-4722-BD12-F32D7FC8E6E1}"/>
              </a:ext>
            </a:extLst>
          </p:cNvPr>
          <p:cNvGraphicFramePr>
            <a:graphicFrameLocks noChangeAspect="1"/>
          </p:cNvGraphicFramePr>
          <p:nvPr>
            <p:extLst>
              <p:ext uri="{D42A27DB-BD31-4B8C-83A1-F6EECF244321}">
                <p14:modId xmlns:p14="http://schemas.microsoft.com/office/powerpoint/2010/main" val="3839078082"/>
              </p:ext>
            </p:extLst>
          </p:nvPr>
        </p:nvGraphicFramePr>
        <p:xfrm>
          <a:off x="679508" y="1612348"/>
          <a:ext cx="1998663" cy="330200"/>
        </p:xfrm>
        <a:graphic>
          <a:graphicData uri="http://schemas.openxmlformats.org/presentationml/2006/ole">
            <mc:AlternateContent xmlns:mc="http://schemas.openxmlformats.org/markup-compatibility/2006">
              <mc:Choice xmlns:v="urn:schemas-microsoft-com:vml" Requires="v">
                <p:oleObj spid="_x0000_s18813" name="Equation" r:id="rId10" imgW="1993680" imgH="330120" progId="Equation.DSMT4">
                  <p:embed/>
                </p:oleObj>
              </mc:Choice>
              <mc:Fallback>
                <p:oleObj name="Equation" r:id="rId10" imgW="1993680" imgH="330120" progId="Equation.DSMT4">
                  <p:embed/>
                  <p:pic>
                    <p:nvPicPr>
                      <p:cNvPr id="0" name="Object 11"/>
                      <p:cNvPicPr>
                        <a:picLocks noChangeAspect="1" noChangeArrowheads="1"/>
                      </p:cNvPicPr>
                      <p:nvPr/>
                    </p:nvPicPr>
                    <p:blipFill>
                      <a:blip r:embed="rId11"/>
                      <a:srcRect/>
                      <a:stretch>
                        <a:fillRect/>
                      </a:stretch>
                    </p:blipFill>
                    <p:spPr bwMode="auto">
                      <a:xfrm>
                        <a:off x="679508" y="1612348"/>
                        <a:ext cx="1998663"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对象 30">
            <a:extLst>
              <a:ext uri="{FF2B5EF4-FFF2-40B4-BE49-F238E27FC236}">
                <a16:creationId xmlns:a16="http://schemas.microsoft.com/office/drawing/2014/main" id="{103CF276-1533-4C62-BAD7-21DC14173CE7}"/>
              </a:ext>
            </a:extLst>
          </p:cNvPr>
          <p:cNvGraphicFramePr>
            <a:graphicFrameLocks noChangeAspect="1"/>
          </p:cNvGraphicFramePr>
          <p:nvPr>
            <p:extLst>
              <p:ext uri="{D42A27DB-BD31-4B8C-83A1-F6EECF244321}">
                <p14:modId xmlns:p14="http://schemas.microsoft.com/office/powerpoint/2010/main" val="2816629487"/>
              </p:ext>
            </p:extLst>
          </p:nvPr>
        </p:nvGraphicFramePr>
        <p:xfrm>
          <a:off x="2159793" y="2056315"/>
          <a:ext cx="4824413" cy="409575"/>
        </p:xfrm>
        <a:graphic>
          <a:graphicData uri="http://schemas.openxmlformats.org/presentationml/2006/ole">
            <mc:AlternateContent xmlns:mc="http://schemas.openxmlformats.org/markup-compatibility/2006">
              <mc:Choice xmlns:v="urn:schemas-microsoft-com:vml" Requires="v">
                <p:oleObj spid="_x0000_s18814" name="Equation" r:id="rId12" imgW="4863960" imgH="406080" progId="Equation.DSMT4">
                  <p:embed/>
                </p:oleObj>
              </mc:Choice>
              <mc:Fallback>
                <p:oleObj name="Equation" r:id="rId12" imgW="4863960" imgH="406080" progId="Equation.DSMT4">
                  <p:embed/>
                  <p:pic>
                    <p:nvPicPr>
                      <p:cNvPr id="0" name="Object 18"/>
                      <p:cNvPicPr>
                        <a:picLocks noChangeAspect="1" noChangeArrowheads="1"/>
                      </p:cNvPicPr>
                      <p:nvPr/>
                    </p:nvPicPr>
                    <p:blipFill>
                      <a:blip r:embed="rId13"/>
                      <a:srcRect/>
                      <a:stretch>
                        <a:fillRect/>
                      </a:stretch>
                    </p:blipFill>
                    <p:spPr bwMode="auto">
                      <a:xfrm>
                        <a:off x="2159793" y="2056315"/>
                        <a:ext cx="4824413"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对象 32">
            <a:extLst>
              <a:ext uri="{FF2B5EF4-FFF2-40B4-BE49-F238E27FC236}">
                <a16:creationId xmlns:a16="http://schemas.microsoft.com/office/drawing/2014/main" id="{5E44469A-0184-469B-8C20-B74D27C1058F}"/>
              </a:ext>
            </a:extLst>
          </p:cNvPr>
          <p:cNvGraphicFramePr>
            <a:graphicFrameLocks noChangeAspect="1"/>
          </p:cNvGraphicFramePr>
          <p:nvPr>
            <p:extLst>
              <p:ext uri="{D42A27DB-BD31-4B8C-83A1-F6EECF244321}">
                <p14:modId xmlns:p14="http://schemas.microsoft.com/office/powerpoint/2010/main" val="3219294736"/>
              </p:ext>
            </p:extLst>
          </p:nvPr>
        </p:nvGraphicFramePr>
        <p:xfrm>
          <a:off x="2328861" y="2840126"/>
          <a:ext cx="4486275" cy="927100"/>
        </p:xfrm>
        <a:graphic>
          <a:graphicData uri="http://schemas.openxmlformats.org/presentationml/2006/ole">
            <mc:AlternateContent xmlns:mc="http://schemas.openxmlformats.org/markup-compatibility/2006">
              <mc:Choice xmlns:v="urn:schemas-microsoft-com:vml" Requires="v">
                <p:oleObj spid="_x0000_s18815" name="Equation" r:id="rId14" imgW="4495680" imgH="939600" progId="Equation.DSMT4">
                  <p:embed/>
                </p:oleObj>
              </mc:Choice>
              <mc:Fallback>
                <p:oleObj name="Equation" r:id="rId14" imgW="4495680" imgH="939600" progId="Equation.DSMT4">
                  <p:embed/>
                  <p:pic>
                    <p:nvPicPr>
                      <p:cNvPr id="0" name="Object 20"/>
                      <p:cNvPicPr>
                        <a:picLocks noChangeAspect="1" noChangeArrowheads="1"/>
                      </p:cNvPicPr>
                      <p:nvPr/>
                    </p:nvPicPr>
                    <p:blipFill>
                      <a:blip r:embed="rId15"/>
                      <a:srcRect/>
                      <a:stretch>
                        <a:fillRect/>
                      </a:stretch>
                    </p:blipFill>
                    <p:spPr bwMode="auto">
                      <a:xfrm>
                        <a:off x="2328861" y="2840126"/>
                        <a:ext cx="4486275"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对象 55">
            <a:extLst>
              <a:ext uri="{FF2B5EF4-FFF2-40B4-BE49-F238E27FC236}">
                <a16:creationId xmlns:a16="http://schemas.microsoft.com/office/drawing/2014/main" id="{2DCCD1E9-67C1-42E7-870A-FEF4E9D9C1E2}"/>
              </a:ext>
            </a:extLst>
          </p:cNvPr>
          <p:cNvGraphicFramePr>
            <a:graphicFrameLocks noChangeAspect="1"/>
          </p:cNvGraphicFramePr>
          <p:nvPr>
            <p:extLst>
              <p:ext uri="{D42A27DB-BD31-4B8C-83A1-F6EECF244321}">
                <p14:modId xmlns:p14="http://schemas.microsoft.com/office/powerpoint/2010/main" val="3134544944"/>
              </p:ext>
            </p:extLst>
          </p:nvPr>
        </p:nvGraphicFramePr>
        <p:xfrm>
          <a:off x="1222373" y="4712554"/>
          <a:ext cx="6699250" cy="898525"/>
        </p:xfrm>
        <a:graphic>
          <a:graphicData uri="http://schemas.openxmlformats.org/presentationml/2006/ole">
            <mc:AlternateContent xmlns:mc="http://schemas.openxmlformats.org/markup-compatibility/2006">
              <mc:Choice xmlns:v="urn:schemas-microsoft-com:vml" Requires="v">
                <p:oleObj spid="_x0000_s18816" name="Equation" r:id="rId16" imgW="6717960" imgH="901440" progId="Equation.DSMT4">
                  <p:embed/>
                </p:oleObj>
              </mc:Choice>
              <mc:Fallback>
                <p:oleObj name="Equation" r:id="rId16" imgW="6717960" imgH="901440" progId="Equation.DSMT4">
                  <p:embed/>
                  <p:pic>
                    <p:nvPicPr>
                      <p:cNvPr id="0" name="Object 53"/>
                      <p:cNvPicPr>
                        <a:picLocks noChangeAspect="1" noChangeArrowheads="1"/>
                      </p:cNvPicPr>
                      <p:nvPr/>
                    </p:nvPicPr>
                    <p:blipFill>
                      <a:blip r:embed="rId17"/>
                      <a:srcRect/>
                      <a:stretch>
                        <a:fillRect/>
                      </a:stretch>
                    </p:blipFill>
                    <p:spPr bwMode="auto">
                      <a:xfrm>
                        <a:off x="1222373" y="4712554"/>
                        <a:ext cx="6699250"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34439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多类逻辑回归</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40934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定义类别标签为</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∈{1,2,⋯,</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，每一个类别对应于一个回归函数</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𝛉</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是与类别</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对应的回归系数，</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是第</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个样本向量。经过</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softmax</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函数转换后得到样本属于某一类别的概率为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多类逻辑回归的似然函数为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其中，</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𝐼</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在仅当</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en-US" sz="2000" dirty="0">
                    <a:ea typeface="宋体" panose="02010600030101010101" pitchFamily="2" charset="-122"/>
                    <a:cs typeface="Times New Roman" panose="02020603050405020304" pitchFamily="18" charset="0"/>
                  </a:rPr>
                  <a:t>时函数值为</a:t>
                </a:r>
                <a:r>
                  <a:rPr lang="en-US" altLang="zh-CN" sz="2000" dirty="0">
                    <a:ea typeface="宋体" panose="02010600030101010101" pitchFamily="2" charset="-122"/>
                    <a:cs typeface="Times New Roman" panose="02020603050405020304" pitchFamily="18" charset="0"/>
                  </a:rPr>
                  <a:t>1</a:t>
                </a:r>
                <a:r>
                  <a:rPr lang="zh-CN" altLang="en-US" sz="2000" dirty="0">
                    <a:ea typeface="宋体" panose="02010600030101010101" pitchFamily="2" charset="-122"/>
                    <a:cs typeface="Times New Roman" panose="02020603050405020304" pitchFamily="18" charset="0"/>
                  </a:rPr>
                  <a:t>，其余为</a:t>
                </a:r>
                <a:r>
                  <a:rPr lang="en-US" altLang="zh-CN" sz="2000" dirty="0">
                    <a:ea typeface="宋体" panose="02010600030101010101" pitchFamily="2" charset="-122"/>
                    <a:cs typeface="Times New Roman" panose="02020603050405020304" pitchFamily="18" charset="0"/>
                  </a:rPr>
                  <a:t>0</a:t>
                </a:r>
                <a:r>
                  <a:rPr lang="zh-CN" altLang="en-US" sz="2000" dirty="0">
                    <a:ea typeface="宋体" panose="02010600030101010101" pitchFamily="2" charset="-122"/>
                    <a:cs typeface="Times New Roman" panose="02020603050405020304" pitchFamily="18" charset="0"/>
                  </a:rPr>
                  <a:t>。对应的负对数似然，也就是交叉熵损失为</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4093428"/>
              </a:xfrm>
              <a:prstGeom prst="rect">
                <a:avLst/>
              </a:prstGeom>
              <a:blipFill>
                <a:blip r:embed="rId5"/>
                <a:stretch>
                  <a:fillRect l="-837" t="-1042" r="-456" b="-133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26956" y="115888"/>
            <a:ext cx="143765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逻辑回归</a:t>
            </a:r>
          </a:p>
        </p:txBody>
      </p:sp>
      <p:graphicFrame>
        <p:nvGraphicFramePr>
          <p:cNvPr id="11" name="对象 10">
            <a:extLst>
              <a:ext uri="{FF2B5EF4-FFF2-40B4-BE49-F238E27FC236}">
                <a16:creationId xmlns:a16="http://schemas.microsoft.com/office/drawing/2014/main" id="{33E39074-BD9F-433F-B609-56AE493CA73F}"/>
              </a:ext>
            </a:extLst>
          </p:cNvPr>
          <p:cNvGraphicFramePr>
            <a:graphicFrameLocks noChangeAspect="1"/>
          </p:cNvGraphicFramePr>
          <p:nvPr>
            <p:extLst>
              <p:ext uri="{D42A27DB-BD31-4B8C-83A1-F6EECF244321}">
                <p14:modId xmlns:p14="http://schemas.microsoft.com/office/powerpoint/2010/main" val="3107028957"/>
              </p:ext>
            </p:extLst>
          </p:nvPr>
        </p:nvGraphicFramePr>
        <p:xfrm>
          <a:off x="3906043" y="2008944"/>
          <a:ext cx="1331913" cy="352425"/>
        </p:xfrm>
        <a:graphic>
          <a:graphicData uri="http://schemas.openxmlformats.org/presentationml/2006/ole">
            <mc:AlternateContent xmlns:mc="http://schemas.openxmlformats.org/markup-compatibility/2006">
              <mc:Choice xmlns:v="urn:schemas-microsoft-com:vml" Requires="v">
                <p:oleObj spid="_x0000_s19687" name="Equation" r:id="rId6" imgW="1346040" imgH="330120" progId="Equation.DSMT4">
                  <p:embed/>
                </p:oleObj>
              </mc:Choice>
              <mc:Fallback>
                <p:oleObj name="Equation" r:id="rId6" imgW="1346040" imgH="330120" progId="Equation.DSMT4">
                  <p:embed/>
                  <p:pic>
                    <p:nvPicPr>
                      <p:cNvPr id="0" name="Object 4"/>
                      <p:cNvPicPr>
                        <a:picLocks noChangeAspect="1" noChangeArrowheads="1"/>
                      </p:cNvPicPr>
                      <p:nvPr/>
                    </p:nvPicPr>
                    <p:blipFill>
                      <a:blip r:embed="rId7"/>
                      <a:srcRect/>
                      <a:stretch>
                        <a:fillRect/>
                      </a:stretch>
                    </p:blipFill>
                    <p:spPr bwMode="auto">
                      <a:xfrm>
                        <a:off x="3906043" y="2008944"/>
                        <a:ext cx="1331913"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a:extLst>
              <a:ext uri="{FF2B5EF4-FFF2-40B4-BE49-F238E27FC236}">
                <a16:creationId xmlns:a16="http://schemas.microsoft.com/office/drawing/2014/main" id="{8DD1E748-D9EE-4AE5-AB9D-CEA23E886F71}"/>
              </a:ext>
            </a:extLst>
          </p:cNvPr>
          <p:cNvGraphicFramePr>
            <a:graphicFrameLocks noChangeAspect="1"/>
          </p:cNvGraphicFramePr>
          <p:nvPr>
            <p:extLst>
              <p:ext uri="{D42A27DB-BD31-4B8C-83A1-F6EECF244321}">
                <p14:modId xmlns:p14="http://schemas.microsoft.com/office/powerpoint/2010/main" val="1612602978"/>
              </p:ext>
            </p:extLst>
          </p:nvPr>
        </p:nvGraphicFramePr>
        <p:xfrm>
          <a:off x="3301205" y="3201587"/>
          <a:ext cx="2541588" cy="738188"/>
        </p:xfrm>
        <a:graphic>
          <a:graphicData uri="http://schemas.openxmlformats.org/presentationml/2006/ole">
            <mc:AlternateContent xmlns:mc="http://schemas.openxmlformats.org/markup-compatibility/2006">
              <mc:Choice xmlns:v="urn:schemas-microsoft-com:vml" Requires="v">
                <p:oleObj spid="_x0000_s19688" name="Equation" r:id="rId8" imgW="2527200" imgH="749160" progId="Equation.DSMT4">
                  <p:embed/>
                </p:oleObj>
              </mc:Choice>
              <mc:Fallback>
                <p:oleObj name="Equation" r:id="rId8" imgW="2527200" imgH="749160" progId="Equation.DSMT4">
                  <p:embed/>
                  <p:pic>
                    <p:nvPicPr>
                      <p:cNvPr id="0" name="Object 16"/>
                      <p:cNvPicPr>
                        <a:picLocks noChangeAspect="1" noChangeArrowheads="1"/>
                      </p:cNvPicPr>
                      <p:nvPr/>
                    </p:nvPicPr>
                    <p:blipFill>
                      <a:blip r:embed="rId9"/>
                      <a:srcRect/>
                      <a:stretch>
                        <a:fillRect/>
                      </a:stretch>
                    </p:blipFill>
                    <p:spPr bwMode="auto">
                      <a:xfrm>
                        <a:off x="3301205" y="3201587"/>
                        <a:ext cx="2541588"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a:extLst>
              <a:ext uri="{FF2B5EF4-FFF2-40B4-BE49-F238E27FC236}">
                <a16:creationId xmlns:a16="http://schemas.microsoft.com/office/drawing/2014/main" id="{ACB5F3DB-02D8-4894-901E-FF1D4E47D3FC}"/>
              </a:ext>
            </a:extLst>
          </p:cNvPr>
          <p:cNvGraphicFramePr>
            <a:graphicFrameLocks noChangeAspect="1"/>
          </p:cNvGraphicFramePr>
          <p:nvPr>
            <p:extLst>
              <p:ext uri="{D42A27DB-BD31-4B8C-83A1-F6EECF244321}">
                <p14:modId xmlns:p14="http://schemas.microsoft.com/office/powerpoint/2010/main" val="381524482"/>
              </p:ext>
            </p:extLst>
          </p:nvPr>
        </p:nvGraphicFramePr>
        <p:xfrm>
          <a:off x="2501105" y="4413776"/>
          <a:ext cx="4141787" cy="438150"/>
        </p:xfrm>
        <a:graphic>
          <a:graphicData uri="http://schemas.openxmlformats.org/presentationml/2006/ole">
            <mc:AlternateContent xmlns:mc="http://schemas.openxmlformats.org/markup-compatibility/2006">
              <mc:Choice xmlns:v="urn:schemas-microsoft-com:vml" Requires="v">
                <p:oleObj spid="_x0000_s19689" name="Equation" r:id="rId10" imgW="4127400" imgH="431640" progId="Equation.DSMT4">
                  <p:embed/>
                </p:oleObj>
              </mc:Choice>
              <mc:Fallback>
                <p:oleObj name="Equation" r:id="rId10" imgW="4127400" imgH="431640" progId="Equation.DSMT4">
                  <p:embed/>
                  <p:pic>
                    <p:nvPicPr>
                      <p:cNvPr id="0" name="Object 18"/>
                      <p:cNvPicPr>
                        <a:picLocks noChangeAspect="1" noChangeArrowheads="1"/>
                      </p:cNvPicPr>
                      <p:nvPr/>
                    </p:nvPicPr>
                    <p:blipFill>
                      <a:blip r:embed="rId11"/>
                      <a:srcRect/>
                      <a:stretch>
                        <a:fillRect/>
                      </a:stretch>
                    </p:blipFill>
                    <p:spPr bwMode="auto">
                      <a:xfrm>
                        <a:off x="2501105" y="4413776"/>
                        <a:ext cx="4141787"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对象 32">
            <a:extLst>
              <a:ext uri="{FF2B5EF4-FFF2-40B4-BE49-F238E27FC236}">
                <a16:creationId xmlns:a16="http://schemas.microsoft.com/office/drawing/2014/main" id="{5584A5F7-8C6A-4EF9-86B1-1859556AF21A}"/>
              </a:ext>
            </a:extLst>
          </p:cNvPr>
          <p:cNvGraphicFramePr>
            <a:graphicFrameLocks noChangeAspect="1"/>
          </p:cNvGraphicFramePr>
          <p:nvPr>
            <p:extLst>
              <p:ext uri="{D42A27DB-BD31-4B8C-83A1-F6EECF244321}">
                <p14:modId xmlns:p14="http://schemas.microsoft.com/office/powerpoint/2010/main" val="3995236768"/>
              </p:ext>
            </p:extLst>
          </p:nvPr>
        </p:nvGraphicFramePr>
        <p:xfrm>
          <a:off x="1937541" y="5655793"/>
          <a:ext cx="5268913" cy="438150"/>
        </p:xfrm>
        <a:graphic>
          <a:graphicData uri="http://schemas.openxmlformats.org/presentationml/2006/ole">
            <mc:AlternateContent xmlns:mc="http://schemas.openxmlformats.org/markup-compatibility/2006">
              <mc:Choice xmlns:v="urn:schemas-microsoft-com:vml" Requires="v">
                <p:oleObj spid="_x0000_s19690" name="Equation" r:id="rId12" imgW="5333760" imgH="431640" progId="Equation.DSMT4">
                  <p:embed/>
                </p:oleObj>
              </mc:Choice>
              <mc:Fallback>
                <p:oleObj name="Equation" r:id="rId12" imgW="5333760" imgH="431640" progId="Equation.DSMT4">
                  <p:embed/>
                  <p:pic>
                    <p:nvPicPr>
                      <p:cNvPr id="0" name="Object 25"/>
                      <p:cNvPicPr>
                        <a:picLocks noChangeAspect="1" noChangeArrowheads="1"/>
                      </p:cNvPicPr>
                      <p:nvPr/>
                    </p:nvPicPr>
                    <p:blipFill>
                      <a:blip r:embed="rId13"/>
                      <a:srcRect/>
                      <a:stretch>
                        <a:fillRect/>
                      </a:stretch>
                    </p:blipFill>
                    <p:spPr bwMode="auto">
                      <a:xfrm>
                        <a:off x="1937541" y="5655793"/>
                        <a:ext cx="5268913"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4152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lang="zh-CN" altLang="en-US" kern="0" dirty="0">
                <a:solidFill>
                  <a:srgbClr val="FFFFFF"/>
                </a:solidFill>
                <a:latin typeface="Arial"/>
                <a:ea typeface="微软雅黑"/>
              </a:rPr>
              <a:t>    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833310"/>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线性回归</a:t>
            </a:r>
            <a:endParaRPr kumimoji="0" lang="en-US" altLang="zh-CN" sz="28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lang="zh-CN" altLang="en-US" sz="2800" dirty="0">
                <a:solidFill>
                  <a:srgbClr val="000000"/>
                </a:solidFill>
                <a:latin typeface="Arial"/>
                <a:ea typeface="微软雅黑"/>
              </a:rPr>
              <a:t>贝叶斯线性回归</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000000"/>
                </a:solidFill>
                <a:effectLst/>
                <a:uLnTx/>
                <a:uFillTx/>
                <a:latin typeface="Arial"/>
                <a:ea typeface="微软雅黑"/>
                <a:cs typeface="+mn-cs"/>
              </a:rPr>
              <a:t>逻辑回归</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lang="zh-CN" altLang="en-US" sz="2800" dirty="0">
                <a:solidFill>
                  <a:srgbClr val="71A3F5"/>
                </a:solidFill>
                <a:latin typeface="Arial"/>
                <a:ea typeface="微软雅黑"/>
              </a:rPr>
              <a:t>贝叶斯逻辑回归</a:t>
            </a:r>
            <a:endParaRPr lang="en-US" altLang="zh-CN" sz="2800" dirty="0">
              <a:solidFill>
                <a:srgbClr val="71A3F5"/>
              </a:solidFill>
              <a:latin typeface="Arial"/>
              <a:ea typeface="微软雅黑"/>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9" name="矩形 10">
            <a:extLst>
              <a:ext uri="{FF2B5EF4-FFF2-40B4-BE49-F238E27FC236}">
                <a16:creationId xmlns:a16="http://schemas.microsoft.com/office/drawing/2014/main" id="{1AE478DE-7DC9-4181-9B30-2BECE428AA9E}"/>
              </a:ext>
            </a:extLst>
          </p:cNvPr>
          <p:cNvSpPr>
            <a:spLocks noChangeArrowheads="1"/>
          </p:cNvSpPr>
          <p:nvPr/>
        </p:nvSpPr>
        <p:spPr bwMode="auto">
          <a:xfrm>
            <a:off x="3356764" y="187473"/>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第三讲 逻辑回归</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6847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64356" y="952500"/>
                <a:ext cx="8015287" cy="40989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已知观测数据</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e>
                              <m:sub>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N</m:t>
                                </m:r>
                              </m:sub>
                            </m:sSub>
                          </m:e>
                        </m:d>
                      </m:e>
                      <m:sup>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T</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2000" b="1" i="0" dirty="0" smtClean="0">
                        <a:latin typeface="Cambria Math" panose="02040503050406030204" pitchFamily="18" charset="0"/>
                        <a:ea typeface="宋体" panose="02010600030101010101" pitchFamily="2" charset="-122"/>
                        <a:cs typeface="Times New Roman" panose="02020603050405020304" pitchFamily="18" charset="0"/>
                      </a:rPr>
                      <m:t>𝐲</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𝑁</m:t>
                                </m:r>
                              </m:sub>
                            </m:sSub>
                          </m:e>
                        </m:d>
                      </m:e>
                      <m:sup>
                        <m:r>
                          <m:rPr>
                            <m:sty m:val="p"/>
                          </m:rPr>
                          <a:rPr lang="en-US" altLang="zh-CN" sz="2000" b="0" i="0" dirty="0" smtClean="0">
                            <a:latin typeface="Cambria Math" panose="02040503050406030204" pitchFamily="18" charset="0"/>
                            <a:ea typeface="宋体" panose="02010600030101010101" pitchFamily="2" charset="-122"/>
                            <a:cs typeface="Times New Roman" panose="02020603050405020304" pitchFamily="18" charset="0"/>
                          </a:rPr>
                          <m:t>T</m:t>
                        </m:r>
                      </m:sup>
                    </m:s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，逻辑回归假设的似然概率使得后验分布</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𝛉</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𝐲</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难以有解析表达，因此通常使用其他典型分布</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𝑞</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𝛉</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来近似后验分布。在预测时，即便使用了近似分布，对新样本</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的预测分布                                                  的估计仍然是难解。</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spcBef>
                    <a:spcPct val="0"/>
                  </a:spcBef>
                </a:pPr>
                <a:r>
                  <a:rPr lang="zh-CN" altLang="en-US" sz="2000" dirty="0">
                    <a:ea typeface="宋体" panose="02010600030101010101" pitchFamily="2" charset="-122"/>
                    <a:cs typeface="Times New Roman" panose="02020603050405020304" pitchFamily="18" charset="0"/>
                  </a:rPr>
                  <a:t>一方面，后验分布</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𝛉</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等于先验乘以似然再进行归一化。其中先验通常假设为                                逻辑回归的似然为</a:t>
                </a:r>
                <a:endParaRPr lang="en-US" altLang="zh-CN" sz="2000" dirty="0">
                  <a:ea typeface="宋体" panose="02010600030101010101" pitchFamily="2" charset="-122"/>
                  <a:cs typeface="Times New Roman" panose="02020603050405020304" pitchFamily="18" charset="0"/>
                </a:endParaRPr>
              </a:p>
              <a:p>
                <a:pPr marL="342900" indent="-342900">
                  <a:spcBef>
                    <a:spcPct val="0"/>
                  </a:spcBef>
                </a:pPr>
                <a:endParaRPr lang="en-US" altLang="zh-CN" sz="2000" dirty="0">
                  <a:ea typeface="宋体" panose="02010600030101010101" pitchFamily="2" charset="-122"/>
                  <a:cs typeface="Times New Roman" panose="02020603050405020304" pitchFamily="18" charset="0"/>
                </a:endParaRPr>
              </a:p>
              <a:p>
                <a:pPr>
                  <a:spcBef>
                    <a:spcPct val="0"/>
                  </a:spcBef>
                  <a:buNone/>
                </a:pPr>
                <a:endParaRPr lang="en-US" altLang="zh-CN" sz="2000" dirty="0">
                  <a:ea typeface="宋体" panose="02010600030101010101" pitchFamily="2" charset="-122"/>
                  <a:cs typeface="Times New Roman" panose="02020603050405020304" pitchFamily="18" charset="0"/>
                </a:endParaRPr>
              </a:p>
              <a:p>
                <a:pPr marL="342900" indent="-342900">
                  <a:spcBef>
                    <a:spcPct val="0"/>
                  </a:spcBef>
                </a:pPr>
                <a:r>
                  <a:rPr lang="zh-CN" altLang="en-US" sz="2000" dirty="0">
                    <a:ea typeface="宋体" panose="02010600030101010101" pitchFamily="2" charset="-122"/>
                    <a:cs typeface="Times New Roman" panose="02020603050405020304" pitchFamily="18" charset="0"/>
                  </a:rPr>
                  <a:t>另一方面，预测分布                                             需要关于</a:t>
                </a:r>
                <a:r>
                  <a:rPr lang="en-US" altLang="zh-CN" sz="2000" dirty="0">
                    <a:ea typeface="宋体" panose="02010600030101010101" pitchFamily="2" charset="-122"/>
                    <a:cs typeface="Times New Roman" panose="02020603050405020304" pitchFamily="18" charset="0"/>
                  </a:rPr>
                  <a:t>sigmoid</a:t>
                </a:r>
                <a:r>
                  <a:rPr lang="zh-CN" altLang="en-US" sz="2000" dirty="0">
                    <a:ea typeface="宋体" panose="02010600030101010101" pitchFamily="2" charset="-122"/>
                    <a:cs typeface="Times New Roman" panose="02020603050405020304" pitchFamily="18" charset="0"/>
                  </a:rPr>
                  <a:t>函数和高斯分布的乘积求积分，其精确求解也十分困难，可通过将</a:t>
                </a:r>
                <a:r>
                  <a:rPr lang="en-US" altLang="zh-CN" sz="2000" dirty="0">
                    <a:ea typeface="宋体" panose="02010600030101010101" pitchFamily="2" charset="-122"/>
                    <a:cs typeface="Times New Roman" panose="02020603050405020304" pitchFamily="18" charset="0"/>
                  </a:rPr>
                  <a:t>sigmoid</a:t>
                </a:r>
                <a:r>
                  <a:rPr lang="zh-CN" altLang="en-US" sz="2000" dirty="0">
                    <a:ea typeface="宋体" panose="02010600030101010101" pitchFamily="2" charset="-122"/>
                    <a:cs typeface="Times New Roman" panose="02020603050405020304" pitchFamily="18" charset="0"/>
                  </a:rPr>
                  <a:t>函数用逆</a:t>
                </a:r>
                <a:r>
                  <a:rPr lang="en-US" altLang="zh-CN" sz="2000" dirty="0" err="1">
                    <a:ea typeface="宋体" panose="02010600030101010101" pitchFamily="2" charset="-122"/>
                    <a:cs typeface="Times New Roman" panose="02020603050405020304" pitchFamily="18" charset="0"/>
                  </a:rPr>
                  <a:t>probit</a:t>
                </a:r>
                <a:r>
                  <a:rPr lang="zh-CN" altLang="en-US" sz="2000" dirty="0">
                    <a:ea typeface="宋体" panose="02010600030101010101" pitchFamily="2" charset="-122"/>
                    <a:cs typeface="Times New Roman" panose="02020603050405020304" pitchFamily="18" charset="0"/>
                  </a:rPr>
                  <a:t>函数近似得到其近似解。                                             </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zh-CN" altLang="en-US"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64356" y="952500"/>
                <a:ext cx="8015287" cy="4098943"/>
              </a:xfrm>
              <a:prstGeom prst="rect">
                <a:avLst/>
              </a:prstGeom>
              <a:blipFill>
                <a:blip r:embed="rId5"/>
                <a:stretch>
                  <a:fillRect l="-837" t="-1040" r="-39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22181" y="115888"/>
            <a:ext cx="2342431"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贝叶斯逻辑回归</a:t>
            </a:r>
          </a:p>
        </p:txBody>
      </p:sp>
      <p:sp>
        <p:nvSpPr>
          <p:cNvPr id="22" name="Rectangle 15">
            <a:extLst>
              <a:ext uri="{FF2B5EF4-FFF2-40B4-BE49-F238E27FC236}">
                <a16:creationId xmlns:a16="http://schemas.microsoft.com/office/drawing/2014/main" id="{DDEAC85E-2967-469A-AA20-6E7D8D9A343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a:extLst>
              <a:ext uri="{FF2B5EF4-FFF2-40B4-BE49-F238E27FC236}">
                <a16:creationId xmlns:a16="http://schemas.microsoft.com/office/drawing/2014/main" id="{4E7453B6-2A6E-42E0-9700-540E0EA291E6}"/>
              </a:ext>
            </a:extLst>
          </p:cNvPr>
          <p:cNvGraphicFramePr>
            <a:graphicFrameLocks noChangeAspect="1"/>
          </p:cNvGraphicFramePr>
          <p:nvPr>
            <p:extLst>
              <p:ext uri="{D42A27DB-BD31-4B8C-83A1-F6EECF244321}">
                <p14:modId xmlns:p14="http://schemas.microsoft.com/office/powerpoint/2010/main" val="494843465"/>
              </p:ext>
            </p:extLst>
          </p:nvPr>
        </p:nvGraphicFramePr>
        <p:xfrm>
          <a:off x="3302092" y="1911106"/>
          <a:ext cx="3101975" cy="327025"/>
        </p:xfrm>
        <a:graphic>
          <a:graphicData uri="http://schemas.openxmlformats.org/presentationml/2006/ole">
            <mc:AlternateContent xmlns:mc="http://schemas.openxmlformats.org/markup-compatibility/2006">
              <mc:Choice xmlns:v="urn:schemas-microsoft-com:vml" Requires="v">
                <p:oleObj spid="_x0000_s20687" name="Equation" r:id="rId6" imgW="3111480" imgH="330120" progId="Equation.DSMT4">
                  <p:embed/>
                </p:oleObj>
              </mc:Choice>
              <mc:Fallback>
                <p:oleObj name="Equation" r:id="rId6" imgW="3111480" imgH="330120" progId="Equation.DSMT4">
                  <p:embed/>
                  <p:pic>
                    <p:nvPicPr>
                      <p:cNvPr id="0" name="Object 14"/>
                      <p:cNvPicPr>
                        <a:picLocks noChangeAspect="1" noChangeArrowheads="1"/>
                      </p:cNvPicPr>
                      <p:nvPr/>
                    </p:nvPicPr>
                    <p:blipFill>
                      <a:blip r:embed="rId7"/>
                      <a:srcRect/>
                      <a:stretch>
                        <a:fillRect/>
                      </a:stretch>
                    </p:blipFill>
                    <p:spPr bwMode="auto">
                      <a:xfrm>
                        <a:off x="3302092" y="1911106"/>
                        <a:ext cx="3101975"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24">
            <a:extLst>
              <a:ext uri="{FF2B5EF4-FFF2-40B4-BE49-F238E27FC236}">
                <a16:creationId xmlns:a16="http://schemas.microsoft.com/office/drawing/2014/main" id="{B1F5950A-04A0-4EE8-8285-E940ACBA23B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a:extLst>
              <a:ext uri="{FF2B5EF4-FFF2-40B4-BE49-F238E27FC236}">
                <a16:creationId xmlns:a16="http://schemas.microsoft.com/office/drawing/2014/main" id="{EEC64F98-D6A3-46D8-927B-8CC897639FDB}"/>
              </a:ext>
            </a:extLst>
          </p:cNvPr>
          <p:cNvGraphicFramePr>
            <a:graphicFrameLocks noChangeAspect="1"/>
          </p:cNvGraphicFramePr>
          <p:nvPr>
            <p:extLst>
              <p:ext uri="{D42A27DB-BD31-4B8C-83A1-F6EECF244321}">
                <p14:modId xmlns:p14="http://schemas.microsoft.com/office/powerpoint/2010/main" val="3669634617"/>
              </p:ext>
            </p:extLst>
          </p:nvPr>
        </p:nvGraphicFramePr>
        <p:xfrm>
          <a:off x="2534714" y="2815688"/>
          <a:ext cx="2165350" cy="330200"/>
        </p:xfrm>
        <a:graphic>
          <a:graphicData uri="http://schemas.openxmlformats.org/presentationml/2006/ole">
            <mc:AlternateContent xmlns:mc="http://schemas.openxmlformats.org/markup-compatibility/2006">
              <mc:Choice xmlns:v="urn:schemas-microsoft-com:vml" Requires="v">
                <p:oleObj spid="_x0000_s20688" name="Equation" r:id="rId8" imgW="2133360" imgH="330120" progId="Equation.DSMT4">
                  <p:embed/>
                </p:oleObj>
              </mc:Choice>
              <mc:Fallback>
                <p:oleObj name="Equation" r:id="rId8" imgW="2133360" imgH="330120" progId="Equation.DSMT4">
                  <p:embed/>
                  <p:pic>
                    <p:nvPicPr>
                      <p:cNvPr id="0" name="Object 23"/>
                      <p:cNvPicPr>
                        <a:picLocks noChangeAspect="1" noChangeArrowheads="1"/>
                      </p:cNvPicPr>
                      <p:nvPr/>
                    </p:nvPicPr>
                    <p:blipFill>
                      <a:blip r:embed="rId9"/>
                      <a:srcRect/>
                      <a:stretch>
                        <a:fillRect/>
                      </a:stretch>
                    </p:blipFill>
                    <p:spPr bwMode="auto">
                      <a:xfrm>
                        <a:off x="2534714" y="2815688"/>
                        <a:ext cx="216535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28">
            <a:extLst>
              <a:ext uri="{FF2B5EF4-FFF2-40B4-BE49-F238E27FC236}">
                <a16:creationId xmlns:a16="http://schemas.microsoft.com/office/drawing/2014/main" id="{97E67721-9C20-4968-88AA-056DB316248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 name="对象 31">
            <a:extLst>
              <a:ext uri="{FF2B5EF4-FFF2-40B4-BE49-F238E27FC236}">
                <a16:creationId xmlns:a16="http://schemas.microsoft.com/office/drawing/2014/main" id="{42F9F9D7-6D42-40D0-A4AC-537AFB099BF3}"/>
              </a:ext>
            </a:extLst>
          </p:cNvPr>
          <p:cNvGraphicFramePr>
            <a:graphicFrameLocks noChangeAspect="1"/>
          </p:cNvGraphicFramePr>
          <p:nvPr>
            <p:extLst>
              <p:ext uri="{D42A27DB-BD31-4B8C-83A1-F6EECF244321}">
                <p14:modId xmlns:p14="http://schemas.microsoft.com/office/powerpoint/2010/main" val="488862829"/>
              </p:ext>
            </p:extLst>
          </p:nvPr>
        </p:nvGraphicFramePr>
        <p:xfrm>
          <a:off x="2117724" y="3203038"/>
          <a:ext cx="4908550" cy="419100"/>
        </p:xfrm>
        <a:graphic>
          <a:graphicData uri="http://schemas.openxmlformats.org/presentationml/2006/ole">
            <mc:AlternateContent xmlns:mc="http://schemas.openxmlformats.org/markup-compatibility/2006">
              <mc:Choice xmlns:v="urn:schemas-microsoft-com:vml" Requires="v">
                <p:oleObj spid="_x0000_s20689" name="Equation" r:id="rId10" imgW="4889160" imgH="431640" progId="Equation.DSMT4">
                  <p:embed/>
                </p:oleObj>
              </mc:Choice>
              <mc:Fallback>
                <p:oleObj name="Equation" r:id="rId10" imgW="4889160" imgH="431640" progId="Equation.DSMT4">
                  <p:embed/>
                  <p:pic>
                    <p:nvPicPr>
                      <p:cNvPr id="0" name="Object 27"/>
                      <p:cNvPicPr>
                        <a:picLocks noChangeAspect="1" noChangeArrowheads="1"/>
                      </p:cNvPicPr>
                      <p:nvPr/>
                    </p:nvPicPr>
                    <p:blipFill>
                      <a:blip r:embed="rId11"/>
                      <a:srcRect/>
                      <a:stretch>
                        <a:fillRect/>
                      </a:stretch>
                    </p:blipFill>
                    <p:spPr bwMode="auto">
                      <a:xfrm>
                        <a:off x="2117724" y="3203038"/>
                        <a:ext cx="49085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42">
            <a:extLst>
              <a:ext uri="{FF2B5EF4-FFF2-40B4-BE49-F238E27FC236}">
                <a16:creationId xmlns:a16="http://schemas.microsoft.com/office/drawing/2014/main" id="{7A711D89-B3B8-4D21-A827-4C592D0BB07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6" name="对象 45">
            <a:extLst>
              <a:ext uri="{FF2B5EF4-FFF2-40B4-BE49-F238E27FC236}">
                <a16:creationId xmlns:a16="http://schemas.microsoft.com/office/drawing/2014/main" id="{82C692BE-83CB-4EE3-82AA-1A489912643D}"/>
              </a:ext>
            </a:extLst>
          </p:cNvPr>
          <p:cNvGraphicFramePr>
            <a:graphicFrameLocks noChangeAspect="1"/>
          </p:cNvGraphicFramePr>
          <p:nvPr>
            <p:extLst>
              <p:ext uri="{D42A27DB-BD31-4B8C-83A1-F6EECF244321}">
                <p14:modId xmlns:p14="http://schemas.microsoft.com/office/powerpoint/2010/main" val="3135609228"/>
              </p:ext>
            </p:extLst>
          </p:nvPr>
        </p:nvGraphicFramePr>
        <p:xfrm>
          <a:off x="3295650" y="3739320"/>
          <a:ext cx="3101975" cy="325437"/>
        </p:xfrm>
        <a:graphic>
          <a:graphicData uri="http://schemas.openxmlformats.org/presentationml/2006/ole">
            <mc:AlternateContent xmlns:mc="http://schemas.openxmlformats.org/markup-compatibility/2006">
              <mc:Choice xmlns:v="urn:schemas-microsoft-com:vml" Requires="v">
                <p:oleObj spid="_x0000_s20690" name="Equation" r:id="rId12" imgW="3111480" imgH="330120" progId="Equation.DSMT4">
                  <p:embed/>
                </p:oleObj>
              </mc:Choice>
              <mc:Fallback>
                <p:oleObj name="Equation" r:id="rId12" imgW="3111480" imgH="330120" progId="Equation.DSMT4">
                  <p:embed/>
                  <p:pic>
                    <p:nvPicPr>
                      <p:cNvPr id="0" name="Object 41"/>
                      <p:cNvPicPr>
                        <a:picLocks noChangeAspect="1" noChangeArrowheads="1"/>
                      </p:cNvPicPr>
                      <p:nvPr/>
                    </p:nvPicPr>
                    <p:blipFill>
                      <a:blip r:embed="rId13"/>
                      <a:srcRect/>
                      <a:stretch>
                        <a:fillRect/>
                      </a:stretch>
                    </p:blipFill>
                    <p:spPr bwMode="auto">
                      <a:xfrm>
                        <a:off x="3295650" y="3739320"/>
                        <a:ext cx="3101975"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56004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64356" y="952500"/>
                <a:ext cx="8015287" cy="40934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拉普拉斯近似</a:t>
                </a: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对后验分布的拉普拉斯近似是通过数值优化算法得到一个以</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𝛉</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en-US" sz="2000" dirty="0">
                    <a:ea typeface="宋体" panose="02010600030101010101" pitchFamily="2" charset="-122"/>
                    <a:cs typeface="Times New Roman" panose="02020603050405020304" pitchFamily="18" charset="0"/>
                  </a:rPr>
                  <a:t>为均值的高斯分布</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𝑞</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𝛉</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，作为真实后验的近似分布：</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其中，均值</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a:latin typeface="Cambria Math" panose="02040503050406030204" pitchFamily="18" charset="0"/>
                            <a:ea typeface="宋体" panose="02010600030101010101" pitchFamily="2" charset="-122"/>
                            <a:cs typeface="Times New Roman" panose="02020603050405020304" pitchFamily="18" charset="0"/>
                          </a:rPr>
                          <m:t>𝛉</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en-US" sz="2000" dirty="0">
                    <a:ea typeface="宋体" panose="02010600030101010101" pitchFamily="2" charset="-122"/>
                    <a:cs typeface="Times New Roman" panose="02020603050405020304" pitchFamily="18" charset="0"/>
                  </a:rPr>
                  <a:t>是真实后验分布的最大值对应的参数，协方差矩阵是负对数真实后验分布                      的</a:t>
                </a:r>
                <a:r>
                  <a:rPr lang="en-US" altLang="zh-CN" sz="2000" dirty="0">
                    <a:ea typeface="宋体" panose="02010600030101010101" pitchFamily="2" charset="-122"/>
                    <a:cs typeface="Times New Roman" panose="02020603050405020304" pitchFamily="18" charset="0"/>
                  </a:rPr>
                  <a:t>Hessian</a:t>
                </a:r>
                <a:r>
                  <a:rPr lang="zh-CN" altLang="en-US" sz="2000" dirty="0">
                    <a:ea typeface="宋体" panose="02010600030101010101" pitchFamily="2" charset="-122"/>
                    <a:cs typeface="Times New Roman" panose="02020603050405020304" pitchFamily="18" charset="0"/>
                  </a:rPr>
                  <a:t>矩阵（附录</a:t>
                </a:r>
                <a:r>
                  <a:rPr lang="en-US" altLang="zh-CN" sz="2000" dirty="0">
                    <a:ea typeface="宋体" panose="02010600030101010101" pitchFamily="2" charset="-122"/>
                    <a:cs typeface="Times New Roman" panose="02020603050405020304" pitchFamily="18" charset="0"/>
                  </a:rPr>
                  <a:t>C</a:t>
                </a:r>
                <a:r>
                  <a:rPr lang="zh-CN" altLang="en-US" sz="2000" dirty="0">
                    <a:ea typeface="宋体" panose="02010600030101010101" pitchFamily="2" charset="-122"/>
                    <a:cs typeface="Times New Roman" panose="02020603050405020304" pitchFamily="18" charset="0"/>
                  </a:rPr>
                  <a:t>）在        处的逆，即                                          。</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zh-CN" altLang="en-US"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64356" y="952500"/>
                <a:ext cx="8015287" cy="4093428"/>
              </a:xfrm>
              <a:prstGeom prst="rect">
                <a:avLst/>
              </a:prstGeom>
              <a:blipFill>
                <a:blip r:embed="rId5"/>
                <a:stretch>
                  <a:fillRect l="-837" t="-744" r="-1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22181" y="115888"/>
            <a:ext cx="2342431"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贝叶斯逻辑回归</a:t>
            </a:r>
          </a:p>
        </p:txBody>
      </p:sp>
      <p:sp>
        <p:nvSpPr>
          <p:cNvPr id="22" name="Rectangle 15">
            <a:extLst>
              <a:ext uri="{FF2B5EF4-FFF2-40B4-BE49-F238E27FC236}">
                <a16:creationId xmlns:a16="http://schemas.microsoft.com/office/drawing/2014/main" id="{DDEAC85E-2967-469A-AA20-6E7D8D9A343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24">
            <a:extLst>
              <a:ext uri="{FF2B5EF4-FFF2-40B4-BE49-F238E27FC236}">
                <a16:creationId xmlns:a16="http://schemas.microsoft.com/office/drawing/2014/main" id="{B1F5950A-04A0-4EE8-8285-E940ACBA23B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Rectangle 28">
            <a:extLst>
              <a:ext uri="{FF2B5EF4-FFF2-40B4-BE49-F238E27FC236}">
                <a16:creationId xmlns:a16="http://schemas.microsoft.com/office/drawing/2014/main" id="{97E67721-9C20-4968-88AA-056DB316248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5" name="Rectangle 42">
            <a:extLst>
              <a:ext uri="{FF2B5EF4-FFF2-40B4-BE49-F238E27FC236}">
                <a16:creationId xmlns:a16="http://schemas.microsoft.com/office/drawing/2014/main" id="{7A711D89-B3B8-4D21-A827-4C592D0BB07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a:extLst>
              <a:ext uri="{FF2B5EF4-FFF2-40B4-BE49-F238E27FC236}">
                <a16:creationId xmlns:a16="http://schemas.microsoft.com/office/drawing/2014/main" id="{8509259A-D214-4E62-BB56-15BBF8C4730C}"/>
              </a:ext>
            </a:extLst>
          </p:cNvPr>
          <p:cNvGraphicFramePr>
            <a:graphicFrameLocks noChangeAspect="1"/>
          </p:cNvGraphicFramePr>
          <p:nvPr>
            <p:extLst>
              <p:ext uri="{D42A27DB-BD31-4B8C-83A1-F6EECF244321}">
                <p14:modId xmlns:p14="http://schemas.microsoft.com/office/powerpoint/2010/main" val="2739752441"/>
              </p:ext>
            </p:extLst>
          </p:nvPr>
        </p:nvGraphicFramePr>
        <p:xfrm>
          <a:off x="1376361" y="2388721"/>
          <a:ext cx="6391275" cy="684213"/>
        </p:xfrm>
        <a:graphic>
          <a:graphicData uri="http://schemas.openxmlformats.org/presentationml/2006/ole">
            <mc:AlternateContent xmlns:mc="http://schemas.openxmlformats.org/markup-compatibility/2006">
              <mc:Choice xmlns:v="urn:schemas-microsoft-com:vml" Requires="v">
                <p:oleObj spid="_x0000_s24732" name="Equation" r:id="rId6" imgW="6400800" imgH="672840" progId="Equation.DSMT4">
                  <p:embed/>
                </p:oleObj>
              </mc:Choice>
              <mc:Fallback>
                <p:oleObj name="Equation" r:id="rId6" imgW="6400800" imgH="672840" progId="Equation.DSMT4">
                  <p:embed/>
                  <p:pic>
                    <p:nvPicPr>
                      <p:cNvPr id="0" name="Object 6"/>
                      <p:cNvPicPr>
                        <a:picLocks noChangeAspect="1" noChangeArrowheads="1"/>
                      </p:cNvPicPr>
                      <p:nvPr/>
                    </p:nvPicPr>
                    <p:blipFill>
                      <a:blip r:embed="rId7"/>
                      <a:srcRect/>
                      <a:stretch>
                        <a:fillRect/>
                      </a:stretch>
                    </p:blipFill>
                    <p:spPr bwMode="auto">
                      <a:xfrm>
                        <a:off x="1376361" y="2388721"/>
                        <a:ext cx="6391275"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19">
            <a:extLst>
              <a:ext uri="{FF2B5EF4-FFF2-40B4-BE49-F238E27FC236}">
                <a16:creationId xmlns:a16="http://schemas.microsoft.com/office/drawing/2014/main" id="{F6FC26C6-D6C7-42A1-BF7E-7FB6858B429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a:extLst>
              <a:ext uri="{FF2B5EF4-FFF2-40B4-BE49-F238E27FC236}">
                <a16:creationId xmlns:a16="http://schemas.microsoft.com/office/drawing/2014/main" id="{1F3B1E6C-649E-480E-8CC8-68C7112A4B38}"/>
              </a:ext>
            </a:extLst>
          </p:cNvPr>
          <p:cNvGraphicFramePr>
            <a:graphicFrameLocks noChangeAspect="1"/>
          </p:cNvGraphicFramePr>
          <p:nvPr>
            <p:extLst>
              <p:ext uri="{D42A27DB-BD31-4B8C-83A1-F6EECF244321}">
                <p14:modId xmlns:p14="http://schemas.microsoft.com/office/powerpoint/2010/main" val="276624893"/>
              </p:ext>
            </p:extLst>
          </p:nvPr>
        </p:nvGraphicFramePr>
        <p:xfrm>
          <a:off x="2706688" y="3451787"/>
          <a:ext cx="1493837" cy="300037"/>
        </p:xfrm>
        <a:graphic>
          <a:graphicData uri="http://schemas.openxmlformats.org/presentationml/2006/ole">
            <mc:AlternateContent xmlns:mc="http://schemas.openxmlformats.org/markup-compatibility/2006">
              <mc:Choice xmlns:v="urn:schemas-microsoft-com:vml" Requires="v">
                <p:oleObj spid="_x0000_s24733" name="Equation" r:id="rId8" imgW="1498320" imgH="304560" progId="Equation.DSMT4">
                  <p:embed/>
                </p:oleObj>
              </mc:Choice>
              <mc:Fallback>
                <p:oleObj name="Equation" r:id="rId8" imgW="1498320" imgH="304560" progId="Equation.DSMT4">
                  <p:embed/>
                  <p:pic>
                    <p:nvPicPr>
                      <p:cNvPr id="0" name="Object 18"/>
                      <p:cNvPicPr>
                        <a:picLocks noChangeAspect="1" noChangeArrowheads="1"/>
                      </p:cNvPicPr>
                      <p:nvPr/>
                    </p:nvPicPr>
                    <p:blipFill>
                      <a:blip r:embed="rId9"/>
                      <a:srcRect/>
                      <a:stretch>
                        <a:fillRect/>
                      </a:stretch>
                    </p:blipFill>
                    <p:spPr bwMode="auto">
                      <a:xfrm>
                        <a:off x="2706688" y="3451787"/>
                        <a:ext cx="1493837"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Rectangle 21">
            <a:extLst>
              <a:ext uri="{FF2B5EF4-FFF2-40B4-BE49-F238E27FC236}">
                <a16:creationId xmlns:a16="http://schemas.microsoft.com/office/drawing/2014/main" id="{0276E43F-C903-40A9-9E66-832FC9A011C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 name="对象 33">
            <a:extLst>
              <a:ext uri="{FF2B5EF4-FFF2-40B4-BE49-F238E27FC236}">
                <a16:creationId xmlns:a16="http://schemas.microsoft.com/office/drawing/2014/main" id="{79B1161A-84F8-4FAF-AD80-0CE3758B0518}"/>
              </a:ext>
            </a:extLst>
          </p:cNvPr>
          <p:cNvGraphicFramePr>
            <a:graphicFrameLocks noChangeAspect="1"/>
          </p:cNvGraphicFramePr>
          <p:nvPr>
            <p:extLst>
              <p:ext uri="{D42A27DB-BD31-4B8C-83A1-F6EECF244321}">
                <p14:modId xmlns:p14="http://schemas.microsoft.com/office/powerpoint/2010/main" val="1069406747"/>
              </p:ext>
            </p:extLst>
          </p:nvPr>
        </p:nvGraphicFramePr>
        <p:xfrm>
          <a:off x="7334250" y="3444875"/>
          <a:ext cx="628650" cy="330200"/>
        </p:xfrm>
        <a:graphic>
          <a:graphicData uri="http://schemas.openxmlformats.org/presentationml/2006/ole">
            <mc:AlternateContent xmlns:mc="http://schemas.openxmlformats.org/markup-compatibility/2006">
              <mc:Choice xmlns:v="urn:schemas-microsoft-com:vml" Requires="v">
                <p:oleObj spid="_x0000_s24734" name="Equation" r:id="rId10" imgW="609480" imgH="330120" progId="Equation.DSMT4">
                  <p:embed/>
                </p:oleObj>
              </mc:Choice>
              <mc:Fallback>
                <p:oleObj name="Equation" r:id="rId10" imgW="609480" imgH="330120" progId="Equation.DSMT4">
                  <p:embed/>
                  <p:pic>
                    <p:nvPicPr>
                      <p:cNvPr id="0" name="Object 20"/>
                      <p:cNvPicPr>
                        <a:picLocks noChangeAspect="1" noChangeArrowheads="1"/>
                      </p:cNvPicPr>
                      <p:nvPr/>
                    </p:nvPicPr>
                    <p:blipFill>
                      <a:blip r:embed="rId11"/>
                      <a:srcRect/>
                      <a:stretch>
                        <a:fillRect/>
                      </a:stretch>
                    </p:blipFill>
                    <p:spPr bwMode="auto">
                      <a:xfrm>
                        <a:off x="7334250" y="3444875"/>
                        <a:ext cx="62865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Rectangle 23">
            <a:extLst>
              <a:ext uri="{FF2B5EF4-FFF2-40B4-BE49-F238E27FC236}">
                <a16:creationId xmlns:a16="http://schemas.microsoft.com/office/drawing/2014/main" id="{A9FDFDE2-CD43-45CE-805D-9664730E20E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 name="对象 35">
            <a:extLst>
              <a:ext uri="{FF2B5EF4-FFF2-40B4-BE49-F238E27FC236}">
                <a16:creationId xmlns:a16="http://schemas.microsoft.com/office/drawing/2014/main" id="{A44131E0-937A-466A-8012-8EB1258F09AF}"/>
              </a:ext>
            </a:extLst>
          </p:cNvPr>
          <p:cNvGraphicFramePr>
            <a:graphicFrameLocks noChangeAspect="1"/>
          </p:cNvGraphicFramePr>
          <p:nvPr>
            <p:extLst>
              <p:ext uri="{D42A27DB-BD31-4B8C-83A1-F6EECF244321}">
                <p14:modId xmlns:p14="http://schemas.microsoft.com/office/powerpoint/2010/main" val="948101670"/>
              </p:ext>
            </p:extLst>
          </p:nvPr>
        </p:nvGraphicFramePr>
        <p:xfrm>
          <a:off x="1469231" y="3693973"/>
          <a:ext cx="2957512" cy="411163"/>
        </p:xfrm>
        <a:graphic>
          <a:graphicData uri="http://schemas.openxmlformats.org/presentationml/2006/ole">
            <mc:AlternateContent xmlns:mc="http://schemas.openxmlformats.org/markup-compatibility/2006">
              <mc:Choice xmlns:v="urn:schemas-microsoft-com:vml" Requires="v">
                <p:oleObj spid="_x0000_s24735" name="Equation" r:id="rId12" imgW="2971800" imgH="406080" progId="Equation.DSMT4">
                  <p:embed/>
                </p:oleObj>
              </mc:Choice>
              <mc:Fallback>
                <p:oleObj name="Equation" r:id="rId12" imgW="2971800" imgH="406080" progId="Equation.DSMT4">
                  <p:embed/>
                  <p:pic>
                    <p:nvPicPr>
                      <p:cNvPr id="0" name="Object 22"/>
                      <p:cNvPicPr>
                        <a:picLocks noChangeAspect="1" noChangeArrowheads="1"/>
                      </p:cNvPicPr>
                      <p:nvPr/>
                    </p:nvPicPr>
                    <p:blipFill>
                      <a:blip r:embed="rId13"/>
                      <a:srcRect/>
                      <a:stretch>
                        <a:fillRect/>
                      </a:stretch>
                    </p:blipFill>
                    <p:spPr bwMode="auto">
                      <a:xfrm>
                        <a:off x="1469231" y="3693973"/>
                        <a:ext cx="2957512"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66745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64356" y="847725"/>
                <a:ext cx="8015287" cy="255454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ea typeface="宋体" panose="02010600030101010101" pitchFamily="2" charset="-122"/>
                    <a:cs typeface="Times New Roman" panose="02020603050405020304" pitchFamily="18" charset="0"/>
                  </a:rPr>
                  <a:t>均值</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𝛉</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en-US" sz="2000" dirty="0">
                    <a:ea typeface="宋体" panose="02010600030101010101" pitchFamily="2" charset="-122"/>
                    <a:cs typeface="Times New Roman" panose="02020603050405020304" pitchFamily="18" charset="0"/>
                  </a:rPr>
                  <a:t>和协方差矩阵</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𝑁</m:t>
                        </m:r>
                      </m:sub>
                    </m:sSub>
                  </m:oMath>
                </a14:m>
                <a:r>
                  <a:rPr lang="zh-CN" altLang="en-US" sz="2000" dirty="0">
                    <a:ea typeface="宋体" panose="02010600030101010101" pitchFamily="2" charset="-122"/>
                    <a:cs typeface="Times New Roman" panose="02020603050405020304" pitchFamily="18" charset="0"/>
                  </a:rPr>
                  <a:t>的具体计算过程</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已知参数服从高斯先验                          ，其中</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𝑚</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en-US" sz="2000" dirty="0">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en-US" sz="2000" dirty="0">
                    <a:ea typeface="宋体" panose="02010600030101010101" pitchFamily="2" charset="-122"/>
                    <a:cs typeface="Times New Roman" panose="02020603050405020304" pitchFamily="18" charset="0"/>
                  </a:rPr>
                  <a:t>是超参数。后验分布                                     。将先验概率                          和逻辑回归的似然函数                                         </a:t>
                </a:r>
                <a:r>
                  <a:rPr lang="en-US" altLang="zh-CN" sz="2000" dirty="0">
                    <a:ea typeface="宋体" panose="02010600030101010101" pitchFamily="2" charset="-122"/>
                    <a:cs typeface="Times New Roman" panose="02020603050405020304" pitchFamily="18" charset="0"/>
                  </a:rPr>
                  <a:t>                            </a:t>
                </a: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带入贝叶斯公式可得</a:t>
                </a: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64356" y="847725"/>
                <a:ext cx="8015287" cy="2554545"/>
              </a:xfrm>
              <a:prstGeom prst="rect">
                <a:avLst/>
              </a:prstGeom>
              <a:blipFill>
                <a:blip r:embed="rId5"/>
                <a:stretch>
                  <a:fillRect l="-837" t="-1671" b="-286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22181" y="115888"/>
            <a:ext cx="2342431"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贝叶斯逻辑回归</a:t>
            </a:r>
          </a:p>
        </p:txBody>
      </p:sp>
      <p:sp>
        <p:nvSpPr>
          <p:cNvPr id="22" name="Rectangle 15">
            <a:extLst>
              <a:ext uri="{FF2B5EF4-FFF2-40B4-BE49-F238E27FC236}">
                <a16:creationId xmlns:a16="http://schemas.microsoft.com/office/drawing/2014/main" id="{DDEAC85E-2967-469A-AA20-6E7D8D9A343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24">
            <a:extLst>
              <a:ext uri="{FF2B5EF4-FFF2-40B4-BE49-F238E27FC236}">
                <a16:creationId xmlns:a16="http://schemas.microsoft.com/office/drawing/2014/main" id="{B1F5950A-04A0-4EE8-8285-E940ACBA23B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Rectangle 28">
            <a:extLst>
              <a:ext uri="{FF2B5EF4-FFF2-40B4-BE49-F238E27FC236}">
                <a16:creationId xmlns:a16="http://schemas.microsoft.com/office/drawing/2014/main" id="{97E67721-9C20-4968-88AA-056DB316248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5" name="Rectangle 42">
            <a:extLst>
              <a:ext uri="{FF2B5EF4-FFF2-40B4-BE49-F238E27FC236}">
                <a16:creationId xmlns:a16="http://schemas.microsoft.com/office/drawing/2014/main" id="{7A711D89-B3B8-4D21-A827-4C592D0BB07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19">
            <a:extLst>
              <a:ext uri="{FF2B5EF4-FFF2-40B4-BE49-F238E27FC236}">
                <a16:creationId xmlns:a16="http://schemas.microsoft.com/office/drawing/2014/main" id="{F6FC26C6-D6C7-42A1-BF7E-7FB6858B429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Rectangle 21">
            <a:extLst>
              <a:ext uri="{FF2B5EF4-FFF2-40B4-BE49-F238E27FC236}">
                <a16:creationId xmlns:a16="http://schemas.microsoft.com/office/drawing/2014/main" id="{0276E43F-C903-40A9-9E66-832FC9A011C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3">
            <a:extLst>
              <a:ext uri="{FF2B5EF4-FFF2-40B4-BE49-F238E27FC236}">
                <a16:creationId xmlns:a16="http://schemas.microsoft.com/office/drawing/2014/main" id="{A9FDFDE2-CD43-45CE-805D-9664730E20E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16">
            <a:extLst>
              <a:ext uri="{FF2B5EF4-FFF2-40B4-BE49-F238E27FC236}">
                <a16:creationId xmlns:a16="http://schemas.microsoft.com/office/drawing/2014/main" id="{6EA73D22-DDBE-4D5F-92C9-2753B2792C8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a:extLst>
              <a:ext uri="{FF2B5EF4-FFF2-40B4-BE49-F238E27FC236}">
                <a16:creationId xmlns:a16="http://schemas.microsoft.com/office/drawing/2014/main" id="{62844C62-A775-4152-8F13-4E6E5EC07CFE}"/>
              </a:ext>
            </a:extLst>
          </p:cNvPr>
          <p:cNvGraphicFramePr>
            <a:graphicFrameLocks noChangeAspect="1"/>
          </p:cNvGraphicFramePr>
          <p:nvPr>
            <p:extLst>
              <p:ext uri="{D42A27DB-BD31-4B8C-83A1-F6EECF244321}">
                <p14:modId xmlns:p14="http://schemas.microsoft.com/office/powerpoint/2010/main" val="3463629946"/>
              </p:ext>
            </p:extLst>
          </p:nvPr>
        </p:nvGraphicFramePr>
        <p:xfrm>
          <a:off x="3194050" y="1464142"/>
          <a:ext cx="1808162" cy="371475"/>
        </p:xfrm>
        <a:graphic>
          <a:graphicData uri="http://schemas.openxmlformats.org/presentationml/2006/ole">
            <mc:AlternateContent xmlns:mc="http://schemas.openxmlformats.org/markup-compatibility/2006">
              <mc:Choice xmlns:v="urn:schemas-microsoft-com:vml" Requires="v">
                <p:oleObj spid="_x0000_s25800" name="Equation" r:id="rId6" imgW="1803240" imgH="330120" progId="Equation.DSMT4">
                  <p:embed/>
                </p:oleObj>
              </mc:Choice>
              <mc:Fallback>
                <p:oleObj name="Equation" r:id="rId6" imgW="1803240" imgH="330120" progId="Equation.DSMT4">
                  <p:embed/>
                  <p:pic>
                    <p:nvPicPr>
                      <p:cNvPr id="0" name="Object 15"/>
                      <p:cNvPicPr>
                        <a:picLocks noChangeAspect="1" noChangeArrowheads="1"/>
                      </p:cNvPicPr>
                      <p:nvPr/>
                    </p:nvPicPr>
                    <p:blipFill>
                      <a:blip r:embed="rId7"/>
                      <a:srcRect/>
                      <a:stretch>
                        <a:fillRect/>
                      </a:stretch>
                    </p:blipFill>
                    <p:spPr bwMode="auto">
                      <a:xfrm>
                        <a:off x="3194050" y="1464142"/>
                        <a:ext cx="1808162"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19">
            <a:extLst>
              <a:ext uri="{FF2B5EF4-FFF2-40B4-BE49-F238E27FC236}">
                <a16:creationId xmlns:a16="http://schemas.microsoft.com/office/drawing/2014/main" id="{5883C2FE-650E-40A8-9480-BA71DEDECC3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 name="对象 31">
            <a:extLst>
              <a:ext uri="{FF2B5EF4-FFF2-40B4-BE49-F238E27FC236}">
                <a16:creationId xmlns:a16="http://schemas.microsoft.com/office/drawing/2014/main" id="{D3CA11D9-DD4C-490F-959E-06A4613A515F}"/>
              </a:ext>
            </a:extLst>
          </p:cNvPr>
          <p:cNvGraphicFramePr>
            <a:graphicFrameLocks noChangeAspect="1"/>
          </p:cNvGraphicFramePr>
          <p:nvPr>
            <p:extLst>
              <p:ext uri="{D42A27DB-BD31-4B8C-83A1-F6EECF244321}">
                <p14:modId xmlns:p14="http://schemas.microsoft.com/office/powerpoint/2010/main" val="3694018147"/>
              </p:ext>
            </p:extLst>
          </p:nvPr>
        </p:nvGraphicFramePr>
        <p:xfrm>
          <a:off x="1146175" y="1823056"/>
          <a:ext cx="2581275" cy="250825"/>
        </p:xfrm>
        <a:graphic>
          <a:graphicData uri="http://schemas.openxmlformats.org/presentationml/2006/ole">
            <mc:AlternateContent xmlns:mc="http://schemas.openxmlformats.org/markup-compatibility/2006">
              <mc:Choice xmlns:v="urn:schemas-microsoft-com:vml" Requires="v">
                <p:oleObj spid="_x0000_s25801" name="Equation" r:id="rId8" imgW="2603160" imgH="253800" progId="Equation.DSMT4">
                  <p:embed/>
                </p:oleObj>
              </mc:Choice>
              <mc:Fallback>
                <p:oleObj name="Equation" r:id="rId8" imgW="2603160" imgH="253800" progId="Equation.DSMT4">
                  <p:embed/>
                  <p:pic>
                    <p:nvPicPr>
                      <p:cNvPr id="0" name="Object 18"/>
                      <p:cNvPicPr>
                        <a:picLocks noChangeAspect="1" noChangeArrowheads="1"/>
                      </p:cNvPicPr>
                      <p:nvPr/>
                    </p:nvPicPr>
                    <p:blipFill>
                      <a:blip r:embed="rId9"/>
                      <a:srcRect/>
                      <a:stretch>
                        <a:fillRect/>
                      </a:stretch>
                    </p:blipFill>
                    <p:spPr bwMode="auto">
                      <a:xfrm>
                        <a:off x="1146175" y="1823056"/>
                        <a:ext cx="2581275" cy="25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ectangle 21">
            <a:extLst>
              <a:ext uri="{FF2B5EF4-FFF2-40B4-BE49-F238E27FC236}">
                <a16:creationId xmlns:a16="http://schemas.microsoft.com/office/drawing/2014/main" id="{F2B0A6AA-B926-4092-8CCB-7D49DE3E917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 name="对象 37">
            <a:extLst>
              <a:ext uri="{FF2B5EF4-FFF2-40B4-BE49-F238E27FC236}">
                <a16:creationId xmlns:a16="http://schemas.microsoft.com/office/drawing/2014/main" id="{838F6995-55D5-4DB6-9FB9-0B8848DB0F5A}"/>
              </a:ext>
            </a:extLst>
          </p:cNvPr>
          <p:cNvGraphicFramePr>
            <a:graphicFrameLocks noChangeAspect="1"/>
          </p:cNvGraphicFramePr>
          <p:nvPr>
            <p:extLst>
              <p:ext uri="{D42A27DB-BD31-4B8C-83A1-F6EECF244321}">
                <p14:modId xmlns:p14="http://schemas.microsoft.com/office/powerpoint/2010/main" val="1754483760"/>
              </p:ext>
            </p:extLst>
          </p:nvPr>
        </p:nvGraphicFramePr>
        <p:xfrm>
          <a:off x="5289550" y="1782763"/>
          <a:ext cx="1789112" cy="330200"/>
        </p:xfrm>
        <a:graphic>
          <a:graphicData uri="http://schemas.openxmlformats.org/presentationml/2006/ole">
            <mc:AlternateContent xmlns:mc="http://schemas.openxmlformats.org/markup-compatibility/2006">
              <mc:Choice xmlns:v="urn:schemas-microsoft-com:vml" Requires="v">
                <p:oleObj spid="_x0000_s25802" name="Equation" r:id="rId10" imgW="1765080" imgH="330120" progId="Equation.DSMT4">
                  <p:embed/>
                </p:oleObj>
              </mc:Choice>
              <mc:Fallback>
                <p:oleObj name="Equation" r:id="rId10" imgW="1765080" imgH="330120" progId="Equation.DSMT4">
                  <p:embed/>
                  <p:pic>
                    <p:nvPicPr>
                      <p:cNvPr id="0" name="Object 20"/>
                      <p:cNvPicPr>
                        <a:picLocks noChangeAspect="1" noChangeArrowheads="1"/>
                      </p:cNvPicPr>
                      <p:nvPr/>
                    </p:nvPicPr>
                    <p:blipFill>
                      <a:blip r:embed="rId11"/>
                      <a:srcRect/>
                      <a:stretch>
                        <a:fillRect/>
                      </a:stretch>
                    </p:blipFill>
                    <p:spPr bwMode="auto">
                      <a:xfrm>
                        <a:off x="5289550" y="1782763"/>
                        <a:ext cx="1789112"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Rectangle 23">
            <a:extLst>
              <a:ext uri="{FF2B5EF4-FFF2-40B4-BE49-F238E27FC236}">
                <a16:creationId xmlns:a16="http://schemas.microsoft.com/office/drawing/2014/main" id="{A8CAD990-FFE7-4EC1-9640-B86BA0E7290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2" name="对象 41">
            <a:extLst>
              <a:ext uri="{FF2B5EF4-FFF2-40B4-BE49-F238E27FC236}">
                <a16:creationId xmlns:a16="http://schemas.microsoft.com/office/drawing/2014/main" id="{91DE2B16-A234-4FF2-92C4-FB7DE0F7FF26}"/>
              </a:ext>
            </a:extLst>
          </p:cNvPr>
          <p:cNvGraphicFramePr>
            <a:graphicFrameLocks noChangeAspect="1"/>
          </p:cNvGraphicFramePr>
          <p:nvPr>
            <p:extLst>
              <p:ext uri="{D42A27DB-BD31-4B8C-83A1-F6EECF244321}">
                <p14:modId xmlns:p14="http://schemas.microsoft.com/office/powerpoint/2010/main" val="4014139828"/>
              </p:ext>
            </p:extLst>
          </p:nvPr>
        </p:nvGraphicFramePr>
        <p:xfrm>
          <a:off x="650080" y="3310871"/>
          <a:ext cx="7843838" cy="1104900"/>
        </p:xfrm>
        <a:graphic>
          <a:graphicData uri="http://schemas.openxmlformats.org/presentationml/2006/ole">
            <mc:AlternateContent xmlns:mc="http://schemas.openxmlformats.org/markup-compatibility/2006">
              <mc:Choice xmlns:v="urn:schemas-microsoft-com:vml" Requires="v">
                <p:oleObj spid="_x0000_s25803" name="Equation" r:id="rId12" imgW="7823160" imgH="1117440" progId="Equation.DSMT4">
                  <p:embed/>
                </p:oleObj>
              </mc:Choice>
              <mc:Fallback>
                <p:oleObj name="Equation" r:id="rId12" imgW="7823160" imgH="1117440" progId="Equation.DSMT4">
                  <p:embed/>
                  <p:pic>
                    <p:nvPicPr>
                      <p:cNvPr id="0" name="Object 28"/>
                      <p:cNvPicPr>
                        <a:picLocks noChangeAspect="1" noChangeArrowheads="1"/>
                      </p:cNvPicPr>
                      <p:nvPr/>
                    </p:nvPicPr>
                    <p:blipFill>
                      <a:blip r:embed="rId13"/>
                      <a:srcRect/>
                      <a:stretch>
                        <a:fillRect/>
                      </a:stretch>
                    </p:blipFill>
                    <p:spPr bwMode="auto">
                      <a:xfrm>
                        <a:off x="650080" y="3310871"/>
                        <a:ext cx="7843838" cy="110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Rectangle 40">
            <a:extLst>
              <a:ext uri="{FF2B5EF4-FFF2-40B4-BE49-F238E27FC236}">
                <a16:creationId xmlns:a16="http://schemas.microsoft.com/office/drawing/2014/main" id="{BBC82A0A-83D3-4C6B-8544-A9D400CFC93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9" name="对象 58">
            <a:extLst>
              <a:ext uri="{FF2B5EF4-FFF2-40B4-BE49-F238E27FC236}">
                <a16:creationId xmlns:a16="http://schemas.microsoft.com/office/drawing/2014/main" id="{352015D6-3E33-4144-8AE5-1083C8452F44}"/>
              </a:ext>
            </a:extLst>
          </p:cNvPr>
          <p:cNvGraphicFramePr>
            <a:graphicFrameLocks noChangeAspect="1"/>
          </p:cNvGraphicFramePr>
          <p:nvPr>
            <p:extLst>
              <p:ext uri="{D42A27DB-BD31-4B8C-83A1-F6EECF244321}">
                <p14:modId xmlns:p14="http://schemas.microsoft.com/office/powerpoint/2010/main" val="2202322009"/>
              </p:ext>
            </p:extLst>
          </p:nvPr>
        </p:nvGraphicFramePr>
        <p:xfrm>
          <a:off x="2116930" y="2389837"/>
          <a:ext cx="4910137" cy="419100"/>
        </p:xfrm>
        <a:graphic>
          <a:graphicData uri="http://schemas.openxmlformats.org/presentationml/2006/ole">
            <mc:AlternateContent xmlns:mc="http://schemas.openxmlformats.org/markup-compatibility/2006">
              <mc:Choice xmlns:v="urn:schemas-microsoft-com:vml" Requires="v">
                <p:oleObj spid="_x0000_s25804" name="Equation" r:id="rId14" imgW="4889160" imgH="431640" progId="Equation.DSMT4">
                  <p:embed/>
                </p:oleObj>
              </mc:Choice>
              <mc:Fallback>
                <p:oleObj name="Equation" r:id="rId14" imgW="4889160" imgH="431640" progId="Equation.DSMT4">
                  <p:embed/>
                  <p:pic>
                    <p:nvPicPr>
                      <p:cNvPr id="0" name="Object 78"/>
                      <p:cNvPicPr>
                        <a:picLocks noChangeAspect="1" noChangeArrowheads="1"/>
                      </p:cNvPicPr>
                      <p:nvPr/>
                    </p:nvPicPr>
                    <p:blipFill>
                      <a:blip r:embed="rId15"/>
                      <a:srcRect/>
                      <a:stretch>
                        <a:fillRect/>
                      </a:stretch>
                    </p:blipFill>
                    <p:spPr bwMode="auto">
                      <a:xfrm>
                        <a:off x="2116930" y="2389837"/>
                        <a:ext cx="4910137"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57287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lang="zh-CN" altLang="en-US" kern="0" dirty="0">
                <a:solidFill>
                  <a:srgbClr val="FFFFFF"/>
                </a:solidFill>
                <a:latin typeface="Arial"/>
                <a:ea typeface="微软雅黑"/>
              </a:rPr>
              <a:t>    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833310"/>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71A3F5"/>
                </a:solidFill>
                <a:effectLst/>
                <a:uLnTx/>
                <a:uFillTx/>
                <a:latin typeface="Arial"/>
                <a:ea typeface="微软雅黑"/>
                <a:cs typeface="+mn-cs"/>
              </a:rPr>
              <a:t>线性回归</a:t>
            </a:r>
            <a:endParaRPr kumimoji="0" lang="en-US" altLang="zh-CN" sz="2800" b="0" i="0" u="none" strike="noStrike" kern="1200" cap="none" spc="0" normalizeH="0" baseline="0" noProof="0" dirty="0">
              <a:ln>
                <a:noFill/>
              </a:ln>
              <a:solidFill>
                <a:srgbClr val="71A3F5"/>
              </a:solidFill>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lang="zh-CN" altLang="en-US" sz="2800" dirty="0">
                <a:solidFill>
                  <a:srgbClr val="000000"/>
                </a:solidFill>
                <a:latin typeface="Arial"/>
                <a:ea typeface="微软雅黑"/>
              </a:rPr>
              <a:t>贝叶斯线性回归</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000000"/>
                </a:solidFill>
                <a:effectLst/>
                <a:uLnTx/>
                <a:uFillTx/>
                <a:latin typeface="Arial"/>
                <a:ea typeface="微软雅黑"/>
                <a:cs typeface="+mn-cs"/>
              </a:rPr>
              <a:t>逻辑回归</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lang="zh-CN" altLang="en-US" sz="2800" dirty="0">
                <a:solidFill>
                  <a:srgbClr val="000000"/>
                </a:solidFill>
                <a:latin typeface="Arial"/>
                <a:ea typeface="微软雅黑"/>
              </a:rPr>
              <a:t>贝叶斯逻辑回归</a:t>
            </a:r>
            <a:endParaRPr lang="en-US" altLang="zh-CN" sz="2800" dirty="0">
              <a:solidFill>
                <a:srgbClr val="000000"/>
              </a:solidFill>
              <a:latin typeface="Arial"/>
              <a:ea typeface="微软雅黑"/>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9" name="矩形 10">
            <a:extLst>
              <a:ext uri="{FF2B5EF4-FFF2-40B4-BE49-F238E27FC236}">
                <a16:creationId xmlns:a16="http://schemas.microsoft.com/office/drawing/2014/main" id="{1AE478DE-7DC9-4181-9B30-2BECE428AA9E}"/>
              </a:ext>
            </a:extLst>
          </p:cNvPr>
          <p:cNvSpPr>
            <a:spLocks noChangeArrowheads="1"/>
          </p:cNvSpPr>
          <p:nvPr/>
        </p:nvSpPr>
        <p:spPr bwMode="auto">
          <a:xfrm>
            <a:off x="3356764" y="187473"/>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第三讲 逻辑回归</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26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64356" y="847725"/>
                <a:ext cx="8015287" cy="7315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ea typeface="宋体" panose="02010600030101010101" pitchFamily="2" charset="-122"/>
                    <a:cs typeface="Times New Roman" panose="02020603050405020304" pitchFamily="18" charset="0"/>
                  </a:rPr>
                  <a:t>最大化该对数后验分布                 可以得到参数的最大后验估计</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𝛉</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𝑚𝑎𝑝</m:t>
                        </m:r>
                      </m:sub>
                    </m:sSub>
                  </m:oMath>
                </a14:m>
                <a:r>
                  <a:rPr lang="zh-CN" altLang="en-US" sz="2000" dirty="0">
                    <a:ea typeface="宋体" panose="02010600030101010101" pitchFamily="2" charset="-122"/>
                    <a:cs typeface="Times New Roman" panose="02020603050405020304" pitchFamily="18" charset="0"/>
                  </a:rPr>
                  <a:t>，作为近似分布</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𝑞</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𝛉</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的均值。                 的</a:t>
                </a:r>
                <a:r>
                  <a:rPr lang="en-US" altLang="zh-CN" sz="2000" dirty="0">
                    <a:ea typeface="宋体" panose="02010600030101010101" pitchFamily="2" charset="-122"/>
                    <a:cs typeface="Times New Roman" panose="02020603050405020304" pitchFamily="18" charset="0"/>
                  </a:rPr>
                  <a:t>Hessian</a:t>
                </a:r>
                <a:r>
                  <a:rPr lang="zh-CN" altLang="en-US" sz="2000" dirty="0">
                    <a:ea typeface="宋体" panose="02010600030101010101" pitchFamily="2" charset="-122"/>
                    <a:cs typeface="Times New Roman" panose="02020603050405020304" pitchFamily="18" charset="0"/>
                  </a:rPr>
                  <a:t>矩阵计算如下：</a:t>
                </a: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64356" y="847725"/>
                <a:ext cx="8015287" cy="731547"/>
              </a:xfrm>
              <a:prstGeom prst="rect">
                <a:avLst/>
              </a:prstGeom>
              <a:blipFill>
                <a:blip r:embed="rId5"/>
                <a:stretch>
                  <a:fillRect l="-837" t="-6667" r="-3957" b="-15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22181" y="115888"/>
            <a:ext cx="2342431"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贝叶斯逻辑回归</a:t>
            </a:r>
          </a:p>
        </p:txBody>
      </p:sp>
      <p:sp>
        <p:nvSpPr>
          <p:cNvPr id="22" name="Rectangle 15">
            <a:extLst>
              <a:ext uri="{FF2B5EF4-FFF2-40B4-BE49-F238E27FC236}">
                <a16:creationId xmlns:a16="http://schemas.microsoft.com/office/drawing/2014/main" id="{DDEAC85E-2967-469A-AA20-6E7D8D9A343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24">
            <a:extLst>
              <a:ext uri="{FF2B5EF4-FFF2-40B4-BE49-F238E27FC236}">
                <a16:creationId xmlns:a16="http://schemas.microsoft.com/office/drawing/2014/main" id="{B1F5950A-04A0-4EE8-8285-E940ACBA23B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Rectangle 28">
            <a:extLst>
              <a:ext uri="{FF2B5EF4-FFF2-40B4-BE49-F238E27FC236}">
                <a16:creationId xmlns:a16="http://schemas.microsoft.com/office/drawing/2014/main" id="{97E67721-9C20-4968-88AA-056DB316248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5" name="Rectangle 42">
            <a:extLst>
              <a:ext uri="{FF2B5EF4-FFF2-40B4-BE49-F238E27FC236}">
                <a16:creationId xmlns:a16="http://schemas.microsoft.com/office/drawing/2014/main" id="{7A711D89-B3B8-4D21-A827-4C592D0BB07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19">
            <a:extLst>
              <a:ext uri="{FF2B5EF4-FFF2-40B4-BE49-F238E27FC236}">
                <a16:creationId xmlns:a16="http://schemas.microsoft.com/office/drawing/2014/main" id="{F6FC26C6-D6C7-42A1-BF7E-7FB6858B429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Rectangle 21">
            <a:extLst>
              <a:ext uri="{FF2B5EF4-FFF2-40B4-BE49-F238E27FC236}">
                <a16:creationId xmlns:a16="http://schemas.microsoft.com/office/drawing/2014/main" id="{0276E43F-C903-40A9-9E66-832FC9A011C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3">
            <a:extLst>
              <a:ext uri="{FF2B5EF4-FFF2-40B4-BE49-F238E27FC236}">
                <a16:creationId xmlns:a16="http://schemas.microsoft.com/office/drawing/2014/main" id="{A9FDFDE2-CD43-45CE-805D-9664730E20E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16">
            <a:extLst>
              <a:ext uri="{FF2B5EF4-FFF2-40B4-BE49-F238E27FC236}">
                <a16:creationId xmlns:a16="http://schemas.microsoft.com/office/drawing/2014/main" id="{6EA73D22-DDBE-4D5F-92C9-2753B2792C8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19">
            <a:extLst>
              <a:ext uri="{FF2B5EF4-FFF2-40B4-BE49-F238E27FC236}">
                <a16:creationId xmlns:a16="http://schemas.microsoft.com/office/drawing/2014/main" id="{5883C2FE-650E-40A8-9480-BA71DEDECC3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21">
            <a:extLst>
              <a:ext uri="{FF2B5EF4-FFF2-40B4-BE49-F238E27FC236}">
                <a16:creationId xmlns:a16="http://schemas.microsoft.com/office/drawing/2014/main" id="{F2B0A6AA-B926-4092-8CCB-7D49DE3E917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9" name="Rectangle 23">
            <a:extLst>
              <a:ext uri="{FF2B5EF4-FFF2-40B4-BE49-F238E27FC236}">
                <a16:creationId xmlns:a16="http://schemas.microsoft.com/office/drawing/2014/main" id="{A8CAD990-FFE7-4EC1-9640-B86BA0E7290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3" name="Rectangle 40">
            <a:extLst>
              <a:ext uri="{FF2B5EF4-FFF2-40B4-BE49-F238E27FC236}">
                <a16:creationId xmlns:a16="http://schemas.microsoft.com/office/drawing/2014/main" id="{BBC82A0A-83D3-4C6B-8544-A9D400CFC93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4" name="对象 53">
            <a:extLst>
              <a:ext uri="{FF2B5EF4-FFF2-40B4-BE49-F238E27FC236}">
                <a16:creationId xmlns:a16="http://schemas.microsoft.com/office/drawing/2014/main" id="{350E38B5-3584-4A23-88E1-4BAC8359BF06}"/>
              </a:ext>
            </a:extLst>
          </p:cNvPr>
          <p:cNvGraphicFramePr>
            <a:graphicFrameLocks noChangeAspect="1"/>
          </p:cNvGraphicFramePr>
          <p:nvPr>
            <p:extLst>
              <p:ext uri="{D42A27DB-BD31-4B8C-83A1-F6EECF244321}">
                <p14:modId xmlns:p14="http://schemas.microsoft.com/office/powerpoint/2010/main" val="2761253584"/>
              </p:ext>
            </p:extLst>
          </p:nvPr>
        </p:nvGraphicFramePr>
        <p:xfrm>
          <a:off x="3207544" y="933212"/>
          <a:ext cx="1158875" cy="250825"/>
        </p:xfrm>
        <a:graphic>
          <a:graphicData uri="http://schemas.openxmlformats.org/presentationml/2006/ole">
            <mc:AlternateContent xmlns:mc="http://schemas.openxmlformats.org/markup-compatibility/2006">
              <mc:Choice xmlns:v="urn:schemas-microsoft-com:vml" Requires="v">
                <p:oleObj spid="_x0000_s26705" name="Equation" r:id="rId6" imgW="1180800" imgH="253800" progId="Equation.DSMT4">
                  <p:embed/>
                </p:oleObj>
              </mc:Choice>
              <mc:Fallback>
                <p:oleObj name="Equation" r:id="rId6" imgW="1180800" imgH="253800" progId="Equation.DSMT4">
                  <p:embed/>
                  <p:pic>
                    <p:nvPicPr>
                      <p:cNvPr id="54" name="对象 53">
                        <a:extLst>
                          <a:ext uri="{FF2B5EF4-FFF2-40B4-BE49-F238E27FC236}">
                            <a16:creationId xmlns:a16="http://schemas.microsoft.com/office/drawing/2014/main" id="{350E38B5-3584-4A23-88E1-4BAC8359BF06}"/>
                          </a:ext>
                        </a:extLst>
                      </p:cNvPr>
                      <p:cNvPicPr>
                        <a:picLocks noChangeAspect="1" noChangeArrowheads="1"/>
                      </p:cNvPicPr>
                      <p:nvPr/>
                    </p:nvPicPr>
                    <p:blipFill>
                      <a:blip r:embed="rId7"/>
                      <a:srcRect/>
                      <a:stretch>
                        <a:fillRect/>
                      </a:stretch>
                    </p:blipFill>
                    <p:spPr bwMode="auto">
                      <a:xfrm>
                        <a:off x="3207544" y="933212"/>
                        <a:ext cx="1158875" cy="25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对象 54">
            <a:extLst>
              <a:ext uri="{FF2B5EF4-FFF2-40B4-BE49-F238E27FC236}">
                <a16:creationId xmlns:a16="http://schemas.microsoft.com/office/drawing/2014/main" id="{4A48D08E-F1B5-44CF-BA77-5E0732667018}"/>
              </a:ext>
            </a:extLst>
          </p:cNvPr>
          <p:cNvGraphicFramePr>
            <a:graphicFrameLocks noChangeAspect="1"/>
          </p:cNvGraphicFramePr>
          <p:nvPr>
            <p:extLst>
              <p:ext uri="{D42A27DB-BD31-4B8C-83A1-F6EECF244321}">
                <p14:modId xmlns:p14="http://schemas.microsoft.com/office/powerpoint/2010/main" val="3148578288"/>
              </p:ext>
            </p:extLst>
          </p:nvPr>
        </p:nvGraphicFramePr>
        <p:xfrm>
          <a:off x="3619500" y="1263055"/>
          <a:ext cx="1308100" cy="250825"/>
        </p:xfrm>
        <a:graphic>
          <a:graphicData uri="http://schemas.openxmlformats.org/presentationml/2006/ole">
            <mc:AlternateContent xmlns:mc="http://schemas.openxmlformats.org/markup-compatibility/2006">
              <mc:Choice xmlns:v="urn:schemas-microsoft-com:vml" Requires="v">
                <p:oleObj spid="_x0000_s26706" name="Equation" r:id="rId8" imgW="1333440" imgH="253800" progId="Equation.DSMT4">
                  <p:embed/>
                </p:oleObj>
              </mc:Choice>
              <mc:Fallback>
                <p:oleObj name="Equation" r:id="rId8" imgW="1333440" imgH="253800" progId="Equation.DSMT4">
                  <p:embed/>
                  <p:pic>
                    <p:nvPicPr>
                      <p:cNvPr id="55" name="对象 54">
                        <a:extLst>
                          <a:ext uri="{FF2B5EF4-FFF2-40B4-BE49-F238E27FC236}">
                            <a16:creationId xmlns:a16="http://schemas.microsoft.com/office/drawing/2014/main" id="{4A48D08E-F1B5-44CF-BA77-5E0732667018}"/>
                          </a:ext>
                        </a:extLst>
                      </p:cNvPr>
                      <p:cNvPicPr>
                        <a:picLocks noChangeAspect="1" noChangeArrowheads="1"/>
                      </p:cNvPicPr>
                      <p:nvPr/>
                    </p:nvPicPr>
                    <p:blipFill>
                      <a:blip r:embed="rId9"/>
                      <a:srcRect/>
                      <a:stretch>
                        <a:fillRect/>
                      </a:stretch>
                    </p:blipFill>
                    <p:spPr bwMode="auto">
                      <a:xfrm>
                        <a:off x="3619500" y="1263055"/>
                        <a:ext cx="1308100" cy="25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a:extLst>
              <a:ext uri="{FF2B5EF4-FFF2-40B4-BE49-F238E27FC236}">
                <a16:creationId xmlns:a16="http://schemas.microsoft.com/office/drawing/2014/main" id="{EA0BC8FB-6FF3-4113-B62B-DA83AD800E97}"/>
              </a:ext>
            </a:extLst>
          </p:cNvPr>
          <p:cNvGraphicFramePr>
            <a:graphicFrameLocks noChangeAspect="1"/>
          </p:cNvGraphicFramePr>
          <p:nvPr>
            <p:extLst>
              <p:ext uri="{D42A27DB-BD31-4B8C-83A1-F6EECF244321}">
                <p14:modId xmlns:p14="http://schemas.microsoft.com/office/powerpoint/2010/main" val="1881966474"/>
              </p:ext>
            </p:extLst>
          </p:nvPr>
        </p:nvGraphicFramePr>
        <p:xfrm>
          <a:off x="1657349" y="1781320"/>
          <a:ext cx="5829300" cy="2687638"/>
        </p:xfrm>
        <a:graphic>
          <a:graphicData uri="http://schemas.openxmlformats.org/presentationml/2006/ole">
            <mc:AlternateContent xmlns:mc="http://schemas.openxmlformats.org/markup-compatibility/2006">
              <mc:Choice xmlns:v="urn:schemas-microsoft-com:vml" Requires="v">
                <p:oleObj spid="_x0000_s26707" name="Equation" r:id="rId10" imgW="5803560" imgH="2743200" progId="Equation.DSMT4">
                  <p:embed/>
                </p:oleObj>
              </mc:Choice>
              <mc:Fallback>
                <p:oleObj name="Equation" r:id="rId10" imgW="5803560" imgH="2743200" progId="Equation.DSMT4">
                  <p:embed/>
                  <p:pic>
                    <p:nvPicPr>
                      <p:cNvPr id="0" name="Object 1"/>
                      <p:cNvPicPr>
                        <a:picLocks noChangeAspect="1" noChangeArrowheads="1"/>
                      </p:cNvPicPr>
                      <p:nvPr/>
                    </p:nvPicPr>
                    <p:blipFill>
                      <a:blip r:embed="rId11"/>
                      <a:srcRect/>
                      <a:stretch>
                        <a:fillRect/>
                      </a:stretch>
                    </p:blipFill>
                    <p:spPr bwMode="auto">
                      <a:xfrm>
                        <a:off x="1657349" y="1781320"/>
                        <a:ext cx="5829300" cy="2687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60353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64356" y="952500"/>
                <a:ext cx="8400256" cy="50222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逆</a:t>
                </a:r>
                <a:r>
                  <a:rPr lang="en-US" altLang="zh-CN" sz="2000" b="1" dirty="0" err="1">
                    <a:latin typeface="微软雅黑" panose="020B0503020204020204" pitchFamily="34" charset="-122"/>
                    <a:cs typeface="Times New Roman" panose="02020603050405020304" pitchFamily="18" charset="0"/>
                  </a:rPr>
                  <a:t>probit</a:t>
                </a:r>
                <a:r>
                  <a:rPr lang="zh-CN" altLang="en-US" sz="2000" b="1" dirty="0">
                    <a:latin typeface="微软雅黑" panose="020B0503020204020204" pitchFamily="34" charset="-122"/>
                    <a:cs typeface="Times New Roman" panose="02020603050405020304" pitchFamily="18" charset="0"/>
                  </a:rPr>
                  <a:t>函数近似</a:t>
                </a: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在得到近似后验分布后，对于给定的新特征向量</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ub>
                    </m:sSub>
                  </m:oMath>
                </a14:m>
                <a:r>
                  <a:rPr lang="zh-CN" altLang="en-US" sz="2000" dirty="0">
                    <a:ea typeface="宋体" panose="02010600030101010101" pitchFamily="2" charset="-122"/>
                    <a:cs typeface="Times New Roman" panose="02020603050405020304" pitchFamily="18" charset="0"/>
                  </a:rPr>
                  <a:t>，其属于类别“</a:t>
                </a:r>
                <a:r>
                  <a:rPr lang="en-US" altLang="zh-CN" sz="2000" dirty="0">
                    <a:ea typeface="宋体" panose="02010600030101010101" pitchFamily="2" charset="-122"/>
                    <a:cs typeface="Times New Roman" panose="02020603050405020304" pitchFamily="18" charset="0"/>
                  </a:rPr>
                  <a:t>1</a:t>
                </a:r>
                <a:r>
                  <a:rPr lang="zh-CN" altLang="en-US" sz="2000" dirty="0">
                    <a:ea typeface="宋体" panose="02010600030101010101" pitchFamily="2" charset="-122"/>
                    <a:cs typeface="Times New Roman" panose="02020603050405020304" pitchFamily="18" charset="0"/>
                  </a:rPr>
                  <a:t>”的预测分布可以通过似然关于后验</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𝛉</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𝑋</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𝐲</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的积分得到，即</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由于函数</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𝜎</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𝛉</m:t>
                        </m:r>
                      </m:e>
                      <m:sup>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T</m:t>
                        </m:r>
                      </m:sup>
                    </m:sSup>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仅通过</a:t>
                </a:r>
                <a14:m>
                  <m:oMath xmlns:m="http://schemas.openxmlformats.org/officeDocument/2006/math">
                    <m:sSup>
                      <m:sSup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b="1">
                            <a:latin typeface="Cambria Math" panose="02040503050406030204" pitchFamily="18" charset="0"/>
                            <a:ea typeface="宋体" panose="02010600030101010101" pitchFamily="2" charset="-122"/>
                            <a:cs typeface="Times New Roman" panose="02020603050405020304" pitchFamily="18" charset="0"/>
                          </a:rPr>
                          <m:t>𝛉</m:t>
                        </m:r>
                      </m:e>
                      <m:sup>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T</m:t>
                        </m:r>
                      </m:sup>
                    </m:sSup>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ub>
                    </m:sSub>
                  </m:oMath>
                </a14:m>
                <a:r>
                  <a:rPr lang="zh-CN" altLang="en-US" sz="2000" dirty="0">
                    <a:ea typeface="宋体" panose="02010600030101010101" pitchFamily="2" charset="-122"/>
                    <a:cs typeface="Times New Roman" panose="02020603050405020304" pitchFamily="18" charset="0"/>
                  </a:rPr>
                  <a:t>的值依赖于</a:t>
                </a:r>
                <a14:m>
                  <m:oMath xmlns:m="http://schemas.openxmlformats.org/officeDocument/2006/math">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𝛉</m:t>
                    </m:r>
                  </m:oMath>
                </a14:m>
                <a:r>
                  <a:rPr lang="zh-CN" altLang="en-US" sz="2000" dirty="0">
                    <a:ea typeface="宋体" panose="02010600030101010101" pitchFamily="2" charset="-122"/>
                    <a:cs typeface="Times New Roman" panose="02020603050405020304" pitchFamily="18" charset="0"/>
                  </a:rPr>
                  <a:t>，因此定义新的变量</a:t>
                </a:r>
                <a14:m>
                  <m:oMath xmlns:m="http://schemas.openxmlformats.org/officeDocument/2006/math">
                    <m:sSup>
                      <m:sSup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a:latin typeface="Cambria Math" panose="02040503050406030204" pitchFamily="18" charset="0"/>
                            <a:ea typeface="宋体" panose="02010600030101010101" pitchFamily="2" charset="-122"/>
                            <a:cs typeface="Times New Roman" panose="02020603050405020304" pitchFamily="18" charset="0"/>
                          </a:rPr>
                          <m:t>𝛉</m:t>
                        </m:r>
                      </m:e>
                      <m:sup>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T</m:t>
                        </m:r>
                      </m:sup>
                    </m:sSup>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000" dirty="0">
                    <a:ea typeface="宋体" panose="02010600030101010101" pitchFamily="2" charset="-122"/>
                    <a:cs typeface="Times New Roman" panose="02020603050405020304" pitchFamily="18" charset="0"/>
                  </a:rPr>
                  <a:t>，并引入</a:t>
                </a:r>
                <a:r>
                  <a:rPr lang="en-US" altLang="zh-CN" sz="2000" dirty="0">
                    <a:ea typeface="宋体" panose="02010600030101010101" pitchFamily="2" charset="-122"/>
                    <a:cs typeface="Times New Roman" panose="02020603050405020304" pitchFamily="18" charset="0"/>
                  </a:rPr>
                  <a:t>Dirac delta</a:t>
                </a:r>
                <a:r>
                  <a:rPr lang="zh-CN" altLang="en-US" sz="2000" dirty="0">
                    <a:ea typeface="宋体" panose="02010600030101010101" pitchFamily="2" charset="-122"/>
                    <a:cs typeface="Times New Roman" panose="02020603050405020304" pitchFamily="18" charset="0"/>
                  </a:rPr>
                  <a:t>函数</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𝛿</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，得到</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其中，                                是关于</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oMath>
                </a14:m>
                <a:r>
                  <a:rPr lang="zh-CN" altLang="en-US" sz="2000" dirty="0">
                    <a:ea typeface="宋体" panose="02010600030101010101" pitchFamily="2" charset="-122"/>
                    <a:cs typeface="Times New Roman" panose="02020603050405020304" pitchFamily="18" charset="0"/>
                  </a:rPr>
                  <a:t>的函数，并且可验证为是一个高斯概率分布，记为                              ，其中均值和方差分别为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64356" y="952500"/>
                <a:ext cx="8400256" cy="5022272"/>
              </a:xfrm>
              <a:prstGeom prst="rect">
                <a:avLst/>
              </a:prstGeom>
              <a:blipFill>
                <a:blip r:embed="rId5"/>
                <a:stretch>
                  <a:fillRect l="-798" t="-607" r="-7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22181" y="115888"/>
            <a:ext cx="2342431"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贝叶斯逻辑回归</a:t>
            </a:r>
          </a:p>
        </p:txBody>
      </p:sp>
      <p:sp>
        <p:nvSpPr>
          <p:cNvPr id="22" name="Rectangle 15">
            <a:extLst>
              <a:ext uri="{FF2B5EF4-FFF2-40B4-BE49-F238E27FC236}">
                <a16:creationId xmlns:a16="http://schemas.microsoft.com/office/drawing/2014/main" id="{DDEAC85E-2967-469A-AA20-6E7D8D9A343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24">
            <a:extLst>
              <a:ext uri="{FF2B5EF4-FFF2-40B4-BE49-F238E27FC236}">
                <a16:creationId xmlns:a16="http://schemas.microsoft.com/office/drawing/2014/main" id="{B1F5950A-04A0-4EE8-8285-E940ACBA23B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Rectangle 28">
            <a:extLst>
              <a:ext uri="{FF2B5EF4-FFF2-40B4-BE49-F238E27FC236}">
                <a16:creationId xmlns:a16="http://schemas.microsoft.com/office/drawing/2014/main" id="{97E67721-9C20-4968-88AA-056DB316248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5" name="Rectangle 42">
            <a:extLst>
              <a:ext uri="{FF2B5EF4-FFF2-40B4-BE49-F238E27FC236}">
                <a16:creationId xmlns:a16="http://schemas.microsoft.com/office/drawing/2014/main" id="{7A711D89-B3B8-4D21-A827-4C592D0BB07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a:extLst>
              <a:ext uri="{FF2B5EF4-FFF2-40B4-BE49-F238E27FC236}">
                <a16:creationId xmlns:a16="http://schemas.microsoft.com/office/drawing/2014/main" id="{E4F8F78B-5BA1-479D-A82F-623ABC3F6A8C}"/>
              </a:ext>
            </a:extLst>
          </p:cNvPr>
          <p:cNvGraphicFramePr>
            <a:graphicFrameLocks noChangeAspect="1"/>
          </p:cNvGraphicFramePr>
          <p:nvPr>
            <p:extLst>
              <p:ext uri="{D42A27DB-BD31-4B8C-83A1-F6EECF244321}">
                <p14:modId xmlns:p14="http://schemas.microsoft.com/office/powerpoint/2010/main" val="3017553746"/>
              </p:ext>
            </p:extLst>
          </p:nvPr>
        </p:nvGraphicFramePr>
        <p:xfrm>
          <a:off x="2343149" y="2001471"/>
          <a:ext cx="4457700" cy="1076325"/>
        </p:xfrm>
        <a:graphic>
          <a:graphicData uri="http://schemas.openxmlformats.org/presentationml/2006/ole">
            <mc:AlternateContent xmlns:mc="http://schemas.openxmlformats.org/markup-compatibility/2006">
              <mc:Choice xmlns:v="urn:schemas-microsoft-com:vml" Requires="v">
                <p:oleObj spid="_x0000_s23730" name="Equation" r:id="rId6" imgW="4457520" imgH="1091880" progId="Equation.DSMT4">
                  <p:embed/>
                </p:oleObj>
              </mc:Choice>
              <mc:Fallback>
                <p:oleObj name="Equation" r:id="rId6" imgW="4457520" imgH="1091880" progId="Equation.DSMT4">
                  <p:embed/>
                  <p:pic>
                    <p:nvPicPr>
                      <p:cNvPr id="0" name="Object 8"/>
                      <p:cNvPicPr>
                        <a:picLocks noChangeAspect="1" noChangeArrowheads="1"/>
                      </p:cNvPicPr>
                      <p:nvPr/>
                    </p:nvPicPr>
                    <p:blipFill>
                      <a:blip r:embed="rId7"/>
                      <a:srcRect/>
                      <a:stretch>
                        <a:fillRect/>
                      </a:stretch>
                    </p:blipFill>
                    <p:spPr bwMode="auto">
                      <a:xfrm>
                        <a:off x="2343149" y="2001471"/>
                        <a:ext cx="4457700"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2">
            <a:extLst>
              <a:ext uri="{FF2B5EF4-FFF2-40B4-BE49-F238E27FC236}">
                <a16:creationId xmlns:a16="http://schemas.microsoft.com/office/drawing/2014/main" id="{FFDB738E-61D8-43D6-9AD2-C43C7558437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7">
            <a:extLst>
              <a:ext uri="{FF2B5EF4-FFF2-40B4-BE49-F238E27FC236}">
                <a16:creationId xmlns:a16="http://schemas.microsoft.com/office/drawing/2014/main" id="{8A8D0B83-45A1-4E70-80B8-2E479A43B1C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 name="对象 35">
            <a:extLst>
              <a:ext uri="{FF2B5EF4-FFF2-40B4-BE49-F238E27FC236}">
                <a16:creationId xmlns:a16="http://schemas.microsoft.com/office/drawing/2014/main" id="{43F94DB8-4670-4DDB-AF67-D72335EA8D42}"/>
              </a:ext>
            </a:extLst>
          </p:cNvPr>
          <p:cNvGraphicFramePr>
            <a:graphicFrameLocks noChangeAspect="1"/>
          </p:cNvGraphicFramePr>
          <p:nvPr>
            <p:extLst>
              <p:ext uri="{D42A27DB-BD31-4B8C-83A1-F6EECF244321}">
                <p14:modId xmlns:p14="http://schemas.microsoft.com/office/powerpoint/2010/main" val="544514595"/>
              </p:ext>
            </p:extLst>
          </p:nvPr>
        </p:nvGraphicFramePr>
        <p:xfrm>
          <a:off x="4337409" y="3454520"/>
          <a:ext cx="3370262" cy="327025"/>
        </p:xfrm>
        <a:graphic>
          <a:graphicData uri="http://schemas.openxmlformats.org/presentationml/2006/ole">
            <mc:AlternateContent xmlns:mc="http://schemas.openxmlformats.org/markup-compatibility/2006">
              <mc:Choice xmlns:v="urn:schemas-microsoft-com:vml" Requires="v">
                <p:oleObj spid="_x0000_s23731" name="Equation" r:id="rId8" imgW="3390840" imgH="330120" progId="Equation.DSMT4">
                  <p:embed/>
                </p:oleObj>
              </mc:Choice>
              <mc:Fallback>
                <p:oleObj name="Equation" r:id="rId8" imgW="3390840" imgH="330120" progId="Equation.DSMT4">
                  <p:embed/>
                  <p:pic>
                    <p:nvPicPr>
                      <p:cNvPr id="0" name="Object 26"/>
                      <p:cNvPicPr>
                        <a:picLocks noChangeAspect="1" noChangeArrowheads="1"/>
                      </p:cNvPicPr>
                      <p:nvPr/>
                    </p:nvPicPr>
                    <p:blipFill>
                      <a:blip r:embed="rId9"/>
                      <a:srcRect/>
                      <a:stretch>
                        <a:fillRect/>
                      </a:stretch>
                    </p:blipFill>
                    <p:spPr bwMode="auto">
                      <a:xfrm>
                        <a:off x="4337409" y="3454520"/>
                        <a:ext cx="3370262"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ectangle 29">
            <a:extLst>
              <a:ext uri="{FF2B5EF4-FFF2-40B4-BE49-F238E27FC236}">
                <a16:creationId xmlns:a16="http://schemas.microsoft.com/office/drawing/2014/main" id="{A2E8F754-45EA-45B2-BE09-DE507C933E0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 name="对象 37">
            <a:extLst>
              <a:ext uri="{FF2B5EF4-FFF2-40B4-BE49-F238E27FC236}">
                <a16:creationId xmlns:a16="http://schemas.microsoft.com/office/drawing/2014/main" id="{5F5EEFF1-718C-4A7F-BAE4-701350B8DB97}"/>
              </a:ext>
            </a:extLst>
          </p:cNvPr>
          <p:cNvGraphicFramePr>
            <a:graphicFrameLocks noChangeAspect="1"/>
          </p:cNvGraphicFramePr>
          <p:nvPr>
            <p:extLst>
              <p:ext uri="{D42A27DB-BD31-4B8C-83A1-F6EECF244321}">
                <p14:modId xmlns:p14="http://schemas.microsoft.com/office/powerpoint/2010/main" val="863982628"/>
              </p:ext>
            </p:extLst>
          </p:nvPr>
        </p:nvGraphicFramePr>
        <p:xfrm>
          <a:off x="1956592" y="3849807"/>
          <a:ext cx="5230813" cy="739775"/>
        </p:xfrm>
        <a:graphic>
          <a:graphicData uri="http://schemas.openxmlformats.org/presentationml/2006/ole">
            <mc:AlternateContent xmlns:mc="http://schemas.openxmlformats.org/markup-compatibility/2006">
              <mc:Choice xmlns:v="urn:schemas-microsoft-com:vml" Requires="v">
                <p:oleObj spid="_x0000_s23732" name="Equation" r:id="rId10" imgW="5244840" imgH="736560" progId="Equation.DSMT4">
                  <p:embed/>
                </p:oleObj>
              </mc:Choice>
              <mc:Fallback>
                <p:oleObj name="Equation" r:id="rId10" imgW="5244840" imgH="736560" progId="Equation.DSMT4">
                  <p:embed/>
                  <p:pic>
                    <p:nvPicPr>
                      <p:cNvPr id="0" name="Object 28"/>
                      <p:cNvPicPr>
                        <a:picLocks noChangeAspect="1" noChangeArrowheads="1"/>
                      </p:cNvPicPr>
                      <p:nvPr/>
                    </p:nvPicPr>
                    <p:blipFill>
                      <a:blip r:embed="rId11"/>
                      <a:srcRect/>
                      <a:stretch>
                        <a:fillRect/>
                      </a:stretch>
                    </p:blipFill>
                    <p:spPr bwMode="auto">
                      <a:xfrm>
                        <a:off x="1956592" y="3849807"/>
                        <a:ext cx="5230813"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对象 47">
            <a:extLst>
              <a:ext uri="{FF2B5EF4-FFF2-40B4-BE49-F238E27FC236}">
                <a16:creationId xmlns:a16="http://schemas.microsoft.com/office/drawing/2014/main" id="{DE810AEE-9561-49F6-B04F-0C8EB8B11180}"/>
              </a:ext>
            </a:extLst>
          </p:cNvPr>
          <p:cNvGraphicFramePr>
            <a:graphicFrameLocks noChangeAspect="1"/>
          </p:cNvGraphicFramePr>
          <p:nvPr>
            <p:extLst>
              <p:ext uri="{D42A27DB-BD31-4B8C-83A1-F6EECF244321}">
                <p14:modId xmlns:p14="http://schemas.microsoft.com/office/powerpoint/2010/main" val="4024240187"/>
              </p:ext>
            </p:extLst>
          </p:nvPr>
        </p:nvGraphicFramePr>
        <p:xfrm>
          <a:off x="1343025" y="4657844"/>
          <a:ext cx="2316163" cy="325437"/>
        </p:xfrm>
        <a:graphic>
          <a:graphicData uri="http://schemas.openxmlformats.org/presentationml/2006/ole">
            <mc:AlternateContent xmlns:mc="http://schemas.openxmlformats.org/markup-compatibility/2006">
              <mc:Choice xmlns:v="urn:schemas-microsoft-com:vml" Requires="v">
                <p:oleObj spid="_x0000_s23733" name="Equation" r:id="rId12" imgW="2311200" imgH="330120" progId="Equation.DSMT4">
                  <p:embed/>
                </p:oleObj>
              </mc:Choice>
              <mc:Fallback>
                <p:oleObj name="Equation" r:id="rId12" imgW="2311200" imgH="330120" progId="Equation.DSMT4">
                  <p:embed/>
                  <p:pic>
                    <p:nvPicPr>
                      <p:cNvPr id="0" name="Object 37"/>
                      <p:cNvPicPr>
                        <a:picLocks noChangeAspect="1" noChangeArrowheads="1"/>
                      </p:cNvPicPr>
                      <p:nvPr/>
                    </p:nvPicPr>
                    <p:blipFill>
                      <a:blip r:embed="rId13"/>
                      <a:srcRect/>
                      <a:stretch>
                        <a:fillRect/>
                      </a:stretch>
                    </p:blipFill>
                    <p:spPr bwMode="auto">
                      <a:xfrm>
                        <a:off x="1343025" y="4657844"/>
                        <a:ext cx="2316163"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Rectangle 40">
            <a:extLst>
              <a:ext uri="{FF2B5EF4-FFF2-40B4-BE49-F238E27FC236}">
                <a16:creationId xmlns:a16="http://schemas.microsoft.com/office/drawing/2014/main" id="{3A2CAAAB-D344-4750-83CD-C6B5D30B5E3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0" name="对象 49">
            <a:extLst>
              <a:ext uri="{FF2B5EF4-FFF2-40B4-BE49-F238E27FC236}">
                <a16:creationId xmlns:a16="http://schemas.microsoft.com/office/drawing/2014/main" id="{C7E7F5E3-978D-4FFD-B67D-DF6A17C731B1}"/>
              </a:ext>
            </a:extLst>
          </p:cNvPr>
          <p:cNvGraphicFramePr>
            <a:graphicFrameLocks noChangeAspect="1"/>
          </p:cNvGraphicFramePr>
          <p:nvPr>
            <p:extLst>
              <p:ext uri="{D42A27DB-BD31-4B8C-83A1-F6EECF244321}">
                <p14:modId xmlns:p14="http://schemas.microsoft.com/office/powerpoint/2010/main" val="3245801063"/>
              </p:ext>
            </p:extLst>
          </p:nvPr>
        </p:nvGraphicFramePr>
        <p:xfrm>
          <a:off x="2152650" y="4941888"/>
          <a:ext cx="2078038" cy="352425"/>
        </p:xfrm>
        <a:graphic>
          <a:graphicData uri="http://schemas.openxmlformats.org/presentationml/2006/ole">
            <mc:AlternateContent xmlns:mc="http://schemas.openxmlformats.org/markup-compatibility/2006">
              <mc:Choice xmlns:v="urn:schemas-microsoft-com:vml" Requires="v">
                <p:oleObj spid="_x0000_s23734" name="Equation" r:id="rId14" imgW="2082600" imgH="330120" progId="Equation.DSMT4">
                  <p:embed/>
                </p:oleObj>
              </mc:Choice>
              <mc:Fallback>
                <p:oleObj name="Equation" r:id="rId14" imgW="2082600" imgH="330120" progId="Equation.DSMT4">
                  <p:embed/>
                  <p:pic>
                    <p:nvPicPr>
                      <p:cNvPr id="0" name="Object 39"/>
                      <p:cNvPicPr>
                        <a:picLocks noChangeAspect="1" noChangeArrowheads="1"/>
                      </p:cNvPicPr>
                      <p:nvPr/>
                    </p:nvPicPr>
                    <p:blipFill>
                      <a:blip r:embed="rId15"/>
                      <a:srcRect/>
                      <a:stretch>
                        <a:fillRect/>
                      </a:stretch>
                    </p:blipFill>
                    <p:spPr bwMode="auto">
                      <a:xfrm>
                        <a:off x="2152650" y="4941888"/>
                        <a:ext cx="2078038"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对象 51">
            <a:extLst>
              <a:ext uri="{FF2B5EF4-FFF2-40B4-BE49-F238E27FC236}">
                <a16:creationId xmlns:a16="http://schemas.microsoft.com/office/drawing/2014/main" id="{E008BF3B-B160-4546-9680-34535A4577D0}"/>
              </a:ext>
            </a:extLst>
          </p:cNvPr>
          <p:cNvGraphicFramePr>
            <a:graphicFrameLocks noChangeAspect="1"/>
          </p:cNvGraphicFramePr>
          <p:nvPr>
            <p:extLst>
              <p:ext uri="{D42A27DB-BD31-4B8C-83A1-F6EECF244321}">
                <p14:modId xmlns:p14="http://schemas.microsoft.com/office/powerpoint/2010/main" val="916232886"/>
              </p:ext>
            </p:extLst>
          </p:nvPr>
        </p:nvGraphicFramePr>
        <p:xfrm>
          <a:off x="2362991" y="5354368"/>
          <a:ext cx="4418013" cy="339725"/>
        </p:xfrm>
        <a:graphic>
          <a:graphicData uri="http://schemas.openxmlformats.org/presentationml/2006/ole">
            <mc:AlternateContent xmlns:mc="http://schemas.openxmlformats.org/markup-compatibility/2006">
              <mc:Choice xmlns:v="urn:schemas-microsoft-com:vml" Requires="v">
                <p:oleObj spid="_x0000_s23735" name="Equation" r:id="rId16" imgW="4394160" imgH="342720" progId="Equation.DSMT4">
                  <p:embed/>
                </p:oleObj>
              </mc:Choice>
              <mc:Fallback>
                <p:oleObj name="Equation" r:id="rId16" imgW="4394160" imgH="342720" progId="Equation.DSMT4">
                  <p:embed/>
                  <p:pic>
                    <p:nvPicPr>
                      <p:cNvPr id="0" name="Object 41"/>
                      <p:cNvPicPr>
                        <a:picLocks noChangeAspect="1" noChangeArrowheads="1"/>
                      </p:cNvPicPr>
                      <p:nvPr/>
                    </p:nvPicPr>
                    <p:blipFill>
                      <a:blip r:embed="rId17"/>
                      <a:srcRect/>
                      <a:stretch>
                        <a:fillRect/>
                      </a:stretch>
                    </p:blipFill>
                    <p:spPr bwMode="auto">
                      <a:xfrm>
                        <a:off x="2362991" y="5354368"/>
                        <a:ext cx="4418013"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对象 53">
            <a:extLst>
              <a:ext uri="{FF2B5EF4-FFF2-40B4-BE49-F238E27FC236}">
                <a16:creationId xmlns:a16="http://schemas.microsoft.com/office/drawing/2014/main" id="{EEEEE5E3-1772-4AB7-B185-CC53C61D8B34}"/>
              </a:ext>
            </a:extLst>
          </p:cNvPr>
          <p:cNvGraphicFramePr>
            <a:graphicFrameLocks noChangeAspect="1"/>
          </p:cNvGraphicFramePr>
          <p:nvPr>
            <p:extLst>
              <p:ext uri="{D42A27DB-BD31-4B8C-83A1-F6EECF244321}">
                <p14:modId xmlns:p14="http://schemas.microsoft.com/office/powerpoint/2010/main" val="2955726009"/>
              </p:ext>
            </p:extLst>
          </p:nvPr>
        </p:nvGraphicFramePr>
        <p:xfrm>
          <a:off x="1081879" y="5782814"/>
          <a:ext cx="6980238" cy="338137"/>
        </p:xfrm>
        <a:graphic>
          <a:graphicData uri="http://schemas.openxmlformats.org/presentationml/2006/ole">
            <mc:AlternateContent xmlns:mc="http://schemas.openxmlformats.org/markup-compatibility/2006">
              <mc:Choice xmlns:v="urn:schemas-microsoft-com:vml" Requires="v">
                <p:oleObj spid="_x0000_s23736" name="Equation" r:id="rId18" imgW="6946560" imgH="342720" progId="Equation.DSMT4">
                  <p:embed/>
                </p:oleObj>
              </mc:Choice>
              <mc:Fallback>
                <p:oleObj name="Equation" r:id="rId18" imgW="6946560" imgH="342720" progId="Equation.DSMT4">
                  <p:embed/>
                  <p:pic>
                    <p:nvPicPr>
                      <p:cNvPr id="0" name="Object 43"/>
                      <p:cNvPicPr>
                        <a:picLocks noChangeAspect="1" noChangeArrowheads="1"/>
                      </p:cNvPicPr>
                      <p:nvPr/>
                    </p:nvPicPr>
                    <p:blipFill>
                      <a:blip r:embed="rId19"/>
                      <a:srcRect/>
                      <a:stretch>
                        <a:fillRect/>
                      </a:stretch>
                    </p:blipFill>
                    <p:spPr bwMode="auto">
                      <a:xfrm>
                        <a:off x="1081879" y="5782814"/>
                        <a:ext cx="6980238"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53912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64356" y="952500"/>
                <a:ext cx="8400256" cy="536448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ea typeface="宋体" panose="02010600030101010101" pitchFamily="2" charset="-122"/>
                    <a:cs typeface="Times New Roman" panose="02020603050405020304" pitchFamily="18" charset="0"/>
                  </a:rPr>
                  <a:t>预测分布可以表示为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上式关于</a:t>
                </a:r>
                <a:r>
                  <a:rPr lang="en-US" altLang="zh-CN" sz="2000" dirty="0">
                    <a:ea typeface="宋体" panose="02010600030101010101" pitchFamily="2" charset="-122"/>
                    <a:cs typeface="Times New Roman" panose="02020603050405020304" pitchFamily="18" charset="0"/>
                  </a:rPr>
                  <a:t>sigmoid</a:t>
                </a:r>
                <a:r>
                  <a:rPr lang="zh-CN" altLang="en-US" sz="2000" dirty="0">
                    <a:ea typeface="宋体" panose="02010600030101010101" pitchFamily="2" charset="-122"/>
                    <a:cs typeface="Times New Roman" panose="02020603050405020304" pitchFamily="18" charset="0"/>
                  </a:rPr>
                  <a:t>和</a:t>
                </a:r>
                <a:r>
                  <a:rPr lang="en-US" altLang="zh-CN" sz="2000" dirty="0">
                    <a:ea typeface="宋体" panose="02010600030101010101" pitchFamily="2" charset="-122"/>
                    <a:cs typeface="Times New Roman" panose="02020603050405020304" pitchFamily="18" charset="0"/>
                  </a:rPr>
                  <a:t>Gaussian</a:t>
                </a:r>
                <a:r>
                  <a:rPr lang="zh-CN" altLang="en-US" sz="2000" dirty="0">
                    <a:ea typeface="宋体" panose="02010600030101010101" pitchFamily="2" charset="-122"/>
                    <a:cs typeface="Times New Roman" panose="02020603050405020304" pitchFamily="18" charset="0"/>
                  </a:rPr>
                  <a:t>的积分是不可解的，通常使用逆</a:t>
                </a:r>
                <a:r>
                  <a:rPr lang="en-US" altLang="zh-CN" sz="2000" dirty="0" err="1">
                    <a:ea typeface="宋体" panose="02010600030101010101" pitchFamily="2" charset="-122"/>
                    <a:cs typeface="Times New Roman" panose="02020603050405020304" pitchFamily="18" charset="0"/>
                  </a:rPr>
                  <a:t>probit</a:t>
                </a:r>
                <a:r>
                  <a:rPr lang="zh-CN" altLang="en-US" sz="2000" dirty="0">
                    <a:ea typeface="宋体" panose="02010600030101010101" pitchFamily="2" charset="-122"/>
                    <a:cs typeface="Times New Roman" panose="02020603050405020304" pitchFamily="18" charset="0"/>
                  </a:rPr>
                  <a:t>函数来替代</a:t>
                </a:r>
                <a:r>
                  <a:rPr lang="en-US" altLang="zh-CN" sz="2000" dirty="0">
                    <a:ea typeface="宋体" panose="02010600030101010101" pitchFamily="2" charset="-122"/>
                    <a:cs typeface="Times New Roman" panose="02020603050405020304" pitchFamily="18" charset="0"/>
                  </a:rPr>
                  <a:t>sigmoid</a:t>
                </a:r>
                <a:r>
                  <a:rPr lang="zh-CN" altLang="en-US" sz="2000" dirty="0">
                    <a:ea typeface="宋体" panose="02010600030101010101" pitchFamily="2" charset="-122"/>
                    <a:cs typeface="Times New Roman" panose="02020603050405020304" pitchFamily="18" charset="0"/>
                  </a:rPr>
                  <a:t>函数。定义标准高斯分布的累积分布函数，即逆</a:t>
                </a:r>
                <a:r>
                  <a:rPr lang="en-US" altLang="zh-CN" sz="2000" dirty="0" err="1">
                    <a:ea typeface="宋体" panose="02010600030101010101" pitchFamily="2" charset="-122"/>
                    <a:cs typeface="Times New Roman" panose="02020603050405020304" pitchFamily="18" charset="0"/>
                  </a:rPr>
                  <a:t>probit</a:t>
                </a:r>
                <a:r>
                  <a:rPr lang="zh-CN" altLang="en-US" sz="2000" dirty="0">
                    <a:ea typeface="宋体" panose="02010600030101010101" pitchFamily="2" charset="-122"/>
                    <a:cs typeface="Times New Roman" panose="02020603050405020304" pitchFamily="18" charset="0"/>
                  </a:rPr>
                  <a:t>函数为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高斯分布和逆</a:t>
                </a:r>
                <a:r>
                  <a:rPr lang="en-US" altLang="zh-CN" sz="2000" dirty="0" err="1">
                    <a:ea typeface="宋体" panose="02010600030101010101" pitchFamily="2" charset="-122"/>
                    <a:cs typeface="Times New Roman" panose="02020603050405020304" pitchFamily="18" charset="0"/>
                  </a:rPr>
                  <a:t>probit</a:t>
                </a:r>
                <a:r>
                  <a:rPr lang="zh-CN" altLang="en-US" sz="2000" dirty="0">
                    <a:ea typeface="宋体" panose="02010600030101010101" pitchFamily="2" charset="-122"/>
                    <a:cs typeface="Times New Roman" panose="02020603050405020304" pitchFamily="18" charset="0"/>
                  </a:rPr>
                  <a:t>函数相乘后的积分还是一个逆</a:t>
                </a:r>
                <a:r>
                  <a:rPr lang="en-US" altLang="zh-CN" sz="2000" dirty="0" err="1">
                    <a:ea typeface="宋体" panose="02010600030101010101" pitchFamily="2" charset="-122"/>
                    <a:cs typeface="Times New Roman" panose="02020603050405020304" pitchFamily="18" charset="0"/>
                  </a:rPr>
                  <a:t>probit</a:t>
                </a:r>
                <a:r>
                  <a:rPr lang="zh-CN" altLang="en-US" sz="2000" dirty="0">
                    <a:ea typeface="宋体" panose="02010600030101010101" pitchFamily="2" charset="-122"/>
                    <a:cs typeface="Times New Roman" panose="02020603050405020304" pitchFamily="18" charset="0"/>
                  </a:rPr>
                  <a:t>函数，即</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由此可获得最终预测概率为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其中</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𝜃</m:t>
                        </m:r>
                      </m:e>
                      <m:sub>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map</m:t>
                        </m:r>
                      </m:sub>
                      <m:sup>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T</m:t>
                        </m:r>
                      </m:sup>
                    </m:sSubSup>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ub>
                    </m:sSub>
                  </m:oMath>
                </a14:m>
                <a:r>
                  <a:rPr lang="zh-CN" altLang="en-US" sz="2000" dirty="0">
                    <a:ea typeface="宋体" panose="02010600030101010101" pitchFamily="2" charset="-122"/>
                    <a:cs typeface="Times New Roman" panose="02020603050405020304" pitchFamily="18" charset="0"/>
                  </a:rPr>
                  <a:t>，</a:t>
                </a:r>
                <a14:m>
                  <m:oMath xmlns:m="http://schemas.openxmlformats.org/officeDocument/2006/math">
                    <m:sSubSup>
                      <m:sSubSupPr>
                        <m:ctrlPr>
                          <a:rPr lang="en-US" altLang="zh-CN" sz="2000" i="1" dirty="0"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𝑎</m:t>
                        </m:r>
                      </m:sub>
                      <m:sup>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sSubSup>
                          <m:sSubSupPr>
                            <m:ctrlPr>
                              <a:rPr lang="en-US" altLang="zh-CN" sz="2000" i="1" dirty="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b="1" i="1" dirty="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dirty="0">
                                <a:latin typeface="Cambria Math" panose="02040503050406030204" pitchFamily="18" charset="0"/>
                                <a:ea typeface="宋体" panose="02010600030101010101" pitchFamily="2" charset="-122"/>
                                <a:cs typeface="Times New Roman" panose="02020603050405020304" pitchFamily="18" charset="0"/>
                              </a:rPr>
                              <m:t>∗</m:t>
                            </m:r>
                          </m:sub>
                          <m:sup>
                            <m:r>
                              <m:rPr>
                                <m:sty m:val="p"/>
                              </m:rPr>
                              <a:rPr lang="en-US" altLang="zh-CN" sz="2000" dirty="0">
                                <a:latin typeface="Cambria Math" panose="02040503050406030204" pitchFamily="18" charset="0"/>
                                <a:ea typeface="宋体" panose="02010600030101010101" pitchFamily="2" charset="-122"/>
                                <a:cs typeface="Times New Roman" panose="02020603050405020304" pitchFamily="18" charset="0"/>
                              </a:rPr>
                              <m:t>T</m:t>
                            </m:r>
                          </m:sup>
                        </m:sSubSup>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𝑁</m:t>
                        </m:r>
                      </m:sub>
                    </m:sSub>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dirty="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ub>
                    </m:sSub>
                  </m:oMath>
                </a14:m>
                <a:r>
                  <a:rPr lang="zh-CN" altLang="en-US" sz="2000" dirty="0">
                    <a:ea typeface="宋体" panose="02010600030101010101" pitchFamily="2" charset="-122"/>
                    <a:cs typeface="Times New Roman" panose="02020603050405020304" pitchFamily="18" charset="0"/>
                  </a:rPr>
                  <a:t>。对应于</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e>
                      <m:e>
                        <m:sSub>
                          <m:sSubPr>
                            <m:ctrlPr>
                              <a:rPr lang="en-US" altLang="zh-CN" sz="2000" i="1" dirty="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dirty="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m:t>
                            </m:r>
                          </m:sub>
                        </m:sSub>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=0.5</m:t>
                    </m:r>
                  </m:oMath>
                </a14:m>
                <a:r>
                  <a:rPr lang="zh-CN" altLang="en-US" sz="2000" dirty="0">
                    <a:ea typeface="宋体" panose="02010600030101010101" pitchFamily="2" charset="-122"/>
                    <a:cs typeface="Times New Roman" panose="02020603050405020304" pitchFamily="18" charset="0"/>
                  </a:rPr>
                  <a:t>的决策边界由</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=0</m:t>
                    </m:r>
                  </m:oMath>
                </a14:m>
                <a:r>
                  <a:rPr lang="zh-CN" altLang="en-US" sz="2000" dirty="0">
                    <a:ea typeface="宋体" panose="02010600030101010101" pitchFamily="2" charset="-122"/>
                    <a:cs typeface="Times New Roman" panose="02020603050405020304" pitchFamily="18" charset="0"/>
                  </a:rPr>
                  <a:t> 给出。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64356" y="952500"/>
                <a:ext cx="8400256" cy="5364482"/>
              </a:xfrm>
              <a:prstGeom prst="rect">
                <a:avLst/>
              </a:prstGeom>
              <a:blipFill>
                <a:blip r:embed="rId5"/>
                <a:stretch>
                  <a:fillRect l="-798" t="-795" r="-4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622181" y="115888"/>
            <a:ext cx="2342431"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贝叶斯逻辑回归</a:t>
            </a:r>
          </a:p>
        </p:txBody>
      </p:sp>
      <p:sp>
        <p:nvSpPr>
          <p:cNvPr id="22" name="Rectangle 15">
            <a:extLst>
              <a:ext uri="{FF2B5EF4-FFF2-40B4-BE49-F238E27FC236}">
                <a16:creationId xmlns:a16="http://schemas.microsoft.com/office/drawing/2014/main" id="{DDEAC85E-2967-469A-AA20-6E7D8D9A343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24">
            <a:extLst>
              <a:ext uri="{FF2B5EF4-FFF2-40B4-BE49-F238E27FC236}">
                <a16:creationId xmlns:a16="http://schemas.microsoft.com/office/drawing/2014/main" id="{B1F5950A-04A0-4EE8-8285-E940ACBA23B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Rectangle 28">
            <a:extLst>
              <a:ext uri="{FF2B5EF4-FFF2-40B4-BE49-F238E27FC236}">
                <a16:creationId xmlns:a16="http://schemas.microsoft.com/office/drawing/2014/main" id="{97E67721-9C20-4968-88AA-056DB316248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5" name="Rectangle 42">
            <a:extLst>
              <a:ext uri="{FF2B5EF4-FFF2-40B4-BE49-F238E27FC236}">
                <a16:creationId xmlns:a16="http://schemas.microsoft.com/office/drawing/2014/main" id="{7A711D89-B3B8-4D21-A827-4C592D0BB07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2">
            <a:extLst>
              <a:ext uri="{FF2B5EF4-FFF2-40B4-BE49-F238E27FC236}">
                <a16:creationId xmlns:a16="http://schemas.microsoft.com/office/drawing/2014/main" id="{FFDB738E-61D8-43D6-9AD2-C43C7558437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7">
            <a:extLst>
              <a:ext uri="{FF2B5EF4-FFF2-40B4-BE49-F238E27FC236}">
                <a16:creationId xmlns:a16="http://schemas.microsoft.com/office/drawing/2014/main" id="{8A8D0B83-45A1-4E70-80B8-2E479A43B1C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29">
            <a:extLst>
              <a:ext uri="{FF2B5EF4-FFF2-40B4-BE49-F238E27FC236}">
                <a16:creationId xmlns:a16="http://schemas.microsoft.com/office/drawing/2014/main" id="{A2E8F754-45EA-45B2-BE09-DE507C933E0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9" name="Rectangle 40">
            <a:extLst>
              <a:ext uri="{FF2B5EF4-FFF2-40B4-BE49-F238E27FC236}">
                <a16:creationId xmlns:a16="http://schemas.microsoft.com/office/drawing/2014/main" id="{3A2CAAAB-D344-4750-83CD-C6B5D30B5E3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63CBD362-59E1-403C-A2A9-EABAAFE71B69}"/>
              </a:ext>
            </a:extLst>
          </p:cNvPr>
          <p:cNvGraphicFramePr>
            <a:graphicFrameLocks noChangeAspect="1"/>
          </p:cNvGraphicFramePr>
          <p:nvPr>
            <p:extLst>
              <p:ext uri="{D42A27DB-BD31-4B8C-83A1-F6EECF244321}">
                <p14:modId xmlns:p14="http://schemas.microsoft.com/office/powerpoint/2010/main" val="699017904"/>
              </p:ext>
            </p:extLst>
          </p:nvPr>
        </p:nvGraphicFramePr>
        <p:xfrm>
          <a:off x="1932781" y="1332338"/>
          <a:ext cx="5278437" cy="325438"/>
        </p:xfrm>
        <a:graphic>
          <a:graphicData uri="http://schemas.openxmlformats.org/presentationml/2006/ole">
            <mc:AlternateContent xmlns:mc="http://schemas.openxmlformats.org/markup-compatibility/2006">
              <mc:Choice xmlns:v="urn:schemas-microsoft-com:vml" Requires="v">
                <p:oleObj spid="_x0000_s27727" name="Equation" r:id="rId6" imgW="5283000" imgH="330120" progId="Equation.DSMT4">
                  <p:embed/>
                </p:oleObj>
              </mc:Choice>
              <mc:Fallback>
                <p:oleObj name="Equation" r:id="rId6" imgW="5283000" imgH="330120" progId="Equation.DSMT4">
                  <p:embed/>
                  <p:pic>
                    <p:nvPicPr>
                      <p:cNvPr id="0" name="Object 1"/>
                      <p:cNvPicPr>
                        <a:picLocks noChangeAspect="1" noChangeArrowheads="1"/>
                      </p:cNvPicPr>
                      <p:nvPr/>
                    </p:nvPicPr>
                    <p:blipFill>
                      <a:blip r:embed="rId7"/>
                      <a:srcRect/>
                      <a:stretch>
                        <a:fillRect/>
                      </a:stretch>
                    </p:blipFill>
                    <p:spPr bwMode="auto">
                      <a:xfrm>
                        <a:off x="1932781" y="1332338"/>
                        <a:ext cx="5278437"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21DDC088-D307-4E3F-8954-1999A95D0BFD}"/>
              </a:ext>
            </a:extLst>
          </p:cNvPr>
          <p:cNvGraphicFramePr>
            <a:graphicFrameLocks noChangeAspect="1"/>
          </p:cNvGraphicFramePr>
          <p:nvPr>
            <p:extLst>
              <p:ext uri="{D42A27DB-BD31-4B8C-83A1-F6EECF244321}">
                <p14:modId xmlns:p14="http://schemas.microsoft.com/office/powerpoint/2010/main" val="3089697063"/>
              </p:ext>
            </p:extLst>
          </p:nvPr>
        </p:nvGraphicFramePr>
        <p:xfrm>
          <a:off x="3352799" y="2635736"/>
          <a:ext cx="2438400" cy="320675"/>
        </p:xfrm>
        <a:graphic>
          <a:graphicData uri="http://schemas.openxmlformats.org/presentationml/2006/ole">
            <mc:AlternateContent xmlns:mc="http://schemas.openxmlformats.org/markup-compatibility/2006">
              <mc:Choice xmlns:v="urn:schemas-microsoft-com:vml" Requires="v">
                <p:oleObj spid="_x0000_s27728" name="Equation" r:id="rId8" imgW="2412720" imgH="317160" progId="Equation.DSMT4">
                  <p:embed/>
                </p:oleObj>
              </mc:Choice>
              <mc:Fallback>
                <p:oleObj name="Equation" r:id="rId8" imgW="2412720" imgH="317160" progId="Equation.DSMT4">
                  <p:embed/>
                  <p:pic>
                    <p:nvPicPr>
                      <p:cNvPr id="0" name="Object 4"/>
                      <p:cNvPicPr>
                        <a:picLocks noChangeAspect="1" noChangeArrowheads="1"/>
                      </p:cNvPicPr>
                      <p:nvPr/>
                    </p:nvPicPr>
                    <p:blipFill>
                      <a:blip r:embed="rId9"/>
                      <a:srcRect/>
                      <a:stretch>
                        <a:fillRect/>
                      </a:stretch>
                    </p:blipFill>
                    <p:spPr bwMode="auto">
                      <a:xfrm>
                        <a:off x="3352799" y="2635736"/>
                        <a:ext cx="2438400"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a:extLst>
              <a:ext uri="{FF2B5EF4-FFF2-40B4-BE49-F238E27FC236}">
                <a16:creationId xmlns:a16="http://schemas.microsoft.com/office/drawing/2014/main" id="{AED873E1-D69A-4C75-8F38-EF38BC1E0E7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FE086C23-EDC0-4591-9BE0-0B0469DFF785}"/>
              </a:ext>
            </a:extLst>
          </p:cNvPr>
          <p:cNvGraphicFramePr>
            <a:graphicFrameLocks noChangeAspect="1"/>
          </p:cNvGraphicFramePr>
          <p:nvPr>
            <p:extLst>
              <p:ext uri="{D42A27DB-BD31-4B8C-83A1-F6EECF244321}">
                <p14:modId xmlns:p14="http://schemas.microsoft.com/office/powerpoint/2010/main" val="39014956"/>
              </p:ext>
            </p:extLst>
          </p:nvPr>
        </p:nvGraphicFramePr>
        <p:xfrm>
          <a:off x="2416968" y="3478444"/>
          <a:ext cx="4310062" cy="725487"/>
        </p:xfrm>
        <a:graphic>
          <a:graphicData uri="http://schemas.openxmlformats.org/presentationml/2006/ole">
            <mc:AlternateContent xmlns:mc="http://schemas.openxmlformats.org/markup-compatibility/2006">
              <mc:Choice xmlns:v="urn:schemas-microsoft-com:vml" Requires="v">
                <p:oleObj spid="_x0000_s27729" name="Equation" r:id="rId10" imgW="4305240" imgH="736560" progId="Equation.DSMT4">
                  <p:embed/>
                </p:oleObj>
              </mc:Choice>
              <mc:Fallback>
                <p:oleObj name="Equation" r:id="rId10" imgW="4305240" imgH="736560" progId="Equation.DSMT4">
                  <p:embed/>
                  <p:pic>
                    <p:nvPicPr>
                      <p:cNvPr id="0" name="Object 6"/>
                      <p:cNvPicPr>
                        <a:picLocks noChangeAspect="1" noChangeArrowheads="1"/>
                      </p:cNvPicPr>
                      <p:nvPr/>
                    </p:nvPicPr>
                    <p:blipFill>
                      <a:blip r:embed="rId11"/>
                      <a:srcRect/>
                      <a:stretch>
                        <a:fillRect/>
                      </a:stretch>
                    </p:blipFill>
                    <p:spPr bwMode="auto">
                      <a:xfrm>
                        <a:off x="2416968" y="3478444"/>
                        <a:ext cx="4310062" cy="725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a:extLst>
              <a:ext uri="{FF2B5EF4-FFF2-40B4-BE49-F238E27FC236}">
                <a16:creationId xmlns:a16="http://schemas.microsoft.com/office/drawing/2014/main" id="{9C394FC6-8C06-4D03-B41D-664D19C74F59}"/>
              </a:ext>
            </a:extLst>
          </p:cNvPr>
          <p:cNvGraphicFramePr>
            <a:graphicFrameLocks noChangeAspect="1"/>
          </p:cNvGraphicFramePr>
          <p:nvPr>
            <p:extLst>
              <p:ext uri="{D42A27DB-BD31-4B8C-83A1-F6EECF244321}">
                <p14:modId xmlns:p14="http://schemas.microsoft.com/office/powerpoint/2010/main" val="179459657"/>
              </p:ext>
            </p:extLst>
          </p:nvPr>
        </p:nvGraphicFramePr>
        <p:xfrm>
          <a:off x="1524793" y="4736256"/>
          <a:ext cx="6094412" cy="396875"/>
        </p:xfrm>
        <a:graphic>
          <a:graphicData uri="http://schemas.openxmlformats.org/presentationml/2006/ole">
            <mc:AlternateContent xmlns:mc="http://schemas.openxmlformats.org/markup-compatibility/2006">
              <mc:Choice xmlns:v="urn:schemas-microsoft-com:vml" Requires="v">
                <p:oleObj spid="_x0000_s27730" name="Equation" r:id="rId12" imgW="6070320" imgH="406080" progId="Equation.DSMT4">
                  <p:embed/>
                </p:oleObj>
              </mc:Choice>
              <mc:Fallback>
                <p:oleObj name="Equation" r:id="rId12" imgW="6070320" imgH="406080" progId="Equation.DSMT4">
                  <p:embed/>
                  <p:pic>
                    <p:nvPicPr>
                      <p:cNvPr id="0" name="Object 8"/>
                      <p:cNvPicPr>
                        <a:picLocks noChangeAspect="1" noChangeArrowheads="1"/>
                      </p:cNvPicPr>
                      <p:nvPr/>
                    </p:nvPicPr>
                    <p:blipFill>
                      <a:blip r:embed="rId13"/>
                      <a:srcRect/>
                      <a:stretch>
                        <a:fillRect/>
                      </a:stretch>
                    </p:blipFill>
                    <p:spPr bwMode="auto">
                      <a:xfrm>
                        <a:off x="1524793" y="4736256"/>
                        <a:ext cx="6094412"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35824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AE6578B5-8197-4B43-A8A0-1F68AEB825E8}"/>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lang="zh-CN" altLang="en-US" kern="0" dirty="0">
                <a:solidFill>
                  <a:srgbClr val="FFFFFF"/>
                </a:solidFill>
                <a:latin typeface="Arial"/>
                <a:ea typeface="微软雅黑"/>
              </a:rPr>
              <a:t>    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95B4E676-6826-4717-93A2-14B3FAE9EEF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8" name="内容占位符 2">
            <a:extLst>
              <a:ext uri="{FF2B5EF4-FFF2-40B4-BE49-F238E27FC236}">
                <a16:creationId xmlns:a16="http://schemas.microsoft.com/office/drawing/2014/main" id="{3956E713-C17F-4812-836A-4088EEAC39E0}"/>
              </a:ext>
            </a:extLst>
          </p:cNvPr>
          <p:cNvSpPr>
            <a:spLocks noGrp="1" noChangeArrowheads="1"/>
          </p:cNvSpPr>
          <p:nvPr>
            <p:ph idx="1"/>
          </p:nvPr>
        </p:nvSpPr>
        <p:spPr>
          <a:xfrm>
            <a:off x="457200" y="1495275"/>
            <a:ext cx="8229600" cy="3124851"/>
          </a:xfrm>
        </p:spPr>
        <p:txBody>
          <a:bodyPr/>
          <a:lstStyle/>
          <a:p>
            <a:pPr>
              <a:buFontTx/>
              <a:buAutoNum type="arabicPeriod"/>
            </a:pPr>
            <a:r>
              <a:rPr lang="zh-CN" altLang="en-US" sz="1800" dirty="0">
                <a:latin typeface="Times New Roman" panose="02020603050405020304" pitchFamily="18" charset="0"/>
                <a:ea typeface="宋体" panose="02010600030101010101" pitchFamily="2" charset="-122"/>
              </a:rPr>
              <a:t>王雄清</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刘安全</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陈仁武</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圈养大熊猫全年食竹量观察</a:t>
            </a:r>
            <a:r>
              <a:rPr lang="en-US" altLang="zh-CN" sz="1800" dirty="0">
                <a:latin typeface="Times New Roman" panose="02020603050405020304" pitchFamily="18" charset="0"/>
                <a:ea typeface="宋体" panose="02010600030101010101" pitchFamily="2" charset="-122"/>
              </a:rPr>
              <a:t>[J]. </a:t>
            </a:r>
            <a:r>
              <a:rPr lang="zh-CN" altLang="en-US" sz="1800" dirty="0">
                <a:latin typeface="Times New Roman" panose="02020603050405020304" pitchFamily="18" charset="0"/>
                <a:ea typeface="宋体" panose="02010600030101010101" pitchFamily="2" charset="-122"/>
              </a:rPr>
              <a:t>四川动物</a:t>
            </a:r>
            <a:r>
              <a:rPr lang="en-US" altLang="zh-CN" sz="1800" dirty="0">
                <a:latin typeface="Times New Roman" panose="02020603050405020304" pitchFamily="18" charset="0"/>
                <a:ea typeface="宋体" panose="02010600030101010101" pitchFamily="2" charset="-122"/>
              </a:rPr>
              <a:t>, 1989, 8(4): 18-18.</a:t>
            </a:r>
          </a:p>
          <a:p>
            <a:pPr>
              <a:buFontTx/>
              <a:buAutoNum type="arabicPeriod"/>
            </a:pPr>
            <a:r>
              <a:rPr lang="en-US" altLang="zh-CN" sz="1800" dirty="0">
                <a:latin typeface="Times New Roman" panose="02020603050405020304" pitchFamily="18" charset="0"/>
                <a:ea typeface="宋体" panose="02010600030101010101" pitchFamily="2" charset="-122"/>
              </a:rPr>
              <a:t>Draper N R, Nostrand R C V. Ridge Regression and James-Stein Estimation: Review and Comments[J]. </a:t>
            </a:r>
            <a:r>
              <a:rPr lang="en-US" altLang="zh-CN" sz="1800" dirty="0" err="1">
                <a:latin typeface="Times New Roman" panose="02020603050405020304" pitchFamily="18" charset="0"/>
                <a:ea typeface="宋体" panose="02010600030101010101" pitchFamily="2" charset="-122"/>
              </a:rPr>
              <a:t>Technometrics</a:t>
            </a:r>
            <a:r>
              <a:rPr lang="en-US" altLang="zh-CN" sz="1800" dirty="0">
                <a:latin typeface="Times New Roman" panose="02020603050405020304" pitchFamily="18" charset="0"/>
                <a:ea typeface="宋体" panose="02010600030101010101" pitchFamily="2" charset="-122"/>
              </a:rPr>
              <a:t>, 1979, 21(4): 451–466.</a:t>
            </a:r>
          </a:p>
          <a:p>
            <a:pPr>
              <a:buFontTx/>
              <a:buAutoNum type="arabicPeriod"/>
            </a:pPr>
            <a:r>
              <a:rPr lang="en-US" altLang="zh-CN" sz="1800" dirty="0">
                <a:latin typeface="Times New Roman" panose="02020603050405020304" pitchFamily="18" charset="0"/>
                <a:ea typeface="宋体" panose="02010600030101010101" pitchFamily="2" charset="-122"/>
              </a:rPr>
              <a:t>Cox D R. The Regression Analysis of Binary Sequences[J]. Journal of the Royal Statistical Society. Series B (Methodological), 1958, 20(2): 215–242.</a:t>
            </a:r>
          </a:p>
          <a:p>
            <a:pPr>
              <a:buFontTx/>
              <a:buAutoNum type="arabicPeriod"/>
            </a:pPr>
            <a:r>
              <a:rPr lang="en-US" altLang="zh-CN" sz="1800" dirty="0">
                <a:latin typeface="Times New Roman" panose="02020603050405020304" pitchFamily="18" charset="0"/>
                <a:ea typeface="宋体" panose="02010600030101010101" pitchFamily="2" charset="-122"/>
              </a:rPr>
              <a:t>Bishop C M. Pattern Recognition and Machine Learning[M]. New York: Springer, 2006.</a:t>
            </a:r>
          </a:p>
        </p:txBody>
      </p:sp>
      <p:sp>
        <p:nvSpPr>
          <p:cNvPr id="9" name="标题 1">
            <a:extLst>
              <a:ext uri="{FF2B5EF4-FFF2-40B4-BE49-F238E27FC236}">
                <a16:creationId xmlns:a16="http://schemas.microsoft.com/office/drawing/2014/main" id="{CBD6A7C6-AC5E-4D7B-8D05-24A791D7B4C2}"/>
              </a:ext>
            </a:extLst>
          </p:cNvPr>
          <p:cNvSpPr txBox="1">
            <a:spLocks noChangeArrowheads="1"/>
          </p:cNvSpPr>
          <p:nvPr/>
        </p:nvSpPr>
        <p:spPr bwMode="auto">
          <a:xfrm>
            <a:off x="6948488" y="115888"/>
            <a:ext cx="20161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a:solidFill>
                  <a:schemeClr val="bg1"/>
                </a:solidFill>
              </a:rPr>
              <a:t>参考文献</a:t>
            </a:r>
          </a:p>
        </p:txBody>
      </p:sp>
    </p:spTree>
    <p:extLst>
      <p:ext uri="{BB962C8B-B14F-4D97-AF65-F5344CB8AC3E}">
        <p14:creationId xmlns:p14="http://schemas.microsoft.com/office/powerpoint/2010/main" val="212938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63459" y="1329835"/>
                <a:ext cx="8015287" cy="3211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给定有</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𝑁</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个样本的数据集</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𝒟</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SupPr>
                      <m:e>
                        <m:d>
                          <m:dPr>
                            <m:begChr m:val="{"/>
                            <m:endChr m:val="}"/>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𝑖𝐷</m:t>
                                </m:r>
                              </m:sub>
                            </m:sSub>
                          </m:e>
                        </m:d>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𝑁</m:t>
                        </m:r>
                      </m:sup>
                    </m:sSub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，线性回归模型假设因变量</a:t>
                </a:r>
                <a14:m>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与自变量</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𝐢</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（由</a:t>
                </a:r>
                <a14:m>
                  <m:oMath xmlns:m="http://schemas.openxmlformats.org/officeDocument/2006/math">
                    <m:r>
                      <a:rPr lang="en-US" altLang="zh-CN" sz="2000" i="1" dirty="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𝑖𝐷</m:t>
                        </m:r>
                      </m:sub>
                    </m:sSub>
                    <m:r>
                      <a:rPr lang="en-US" altLang="zh-CN" sz="2000" b="0" i="1"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构成的</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𝐷</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维向量）间是线性关系。此关系通过回归系数</a:t>
                </a:r>
                <a14:m>
                  <m:oMath xmlns:m="http://schemas.openxmlformats.org/officeDocument/2006/math">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𝛃</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构建，模型的形式如下：</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𝐷</m:t>
                          </m:r>
                        </m:sub>
                      </m:sSub>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𝑖𝐷</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𝐢</m:t>
                          </m:r>
                        </m:sub>
                        <m:sup>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𝐓</m:t>
                          </m:r>
                        </m:sup>
                      </m:sSubSup>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𝛃</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𝑁</m:t>
                      </m:r>
                    </m:oMath>
                  </m:oMathPara>
                </a14:m>
                <a:endParaRPr lang="en-US" altLang="zh-CN" sz="2000" b="1"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自变量不一定是原始的数据特征，可以是原始特征的非线性函数。假设</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𝜙</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𝐢</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表示对输入特征得变换函数，也称为基函数，那么线性函数可以更一般表示为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𝜙</m:t>
                      </m:r>
                      <m:sSup>
                        <m:sSup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b="1">
                                      <a:latin typeface="Cambria Math" panose="02040503050406030204" pitchFamily="18" charset="0"/>
                                      <a:ea typeface="宋体" panose="02010600030101010101" pitchFamily="2" charset="-122"/>
                                      <a:cs typeface="Times New Roman" panose="02020603050405020304" pitchFamily="18" charset="0"/>
                                    </a:rPr>
                                    <m:t>𝐢</m:t>
                                  </m:r>
                                </m:sub>
                              </m:sSub>
                            </m:e>
                          </m:d>
                        </m:e>
                        <m:sup>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T</m:t>
                          </m:r>
                        </m:sup>
                      </m:sSup>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𝛃</m:t>
                      </m:r>
                    </m:oMath>
                  </m:oMathPara>
                </a14:m>
                <a:endParaRPr lang="en-US" altLang="zh-CN" sz="2000" b="1" dirty="0">
                  <a:ea typeface="宋体" panose="02010600030101010101" pitchFamily="2" charset="-122"/>
                  <a:cs typeface="Times New Roman" panose="02020603050405020304" pitchFamily="18" charset="0"/>
                </a:endParaRPr>
              </a:p>
              <a:p>
                <a:pPr>
                  <a:spcBef>
                    <a:spcPct val="0"/>
                  </a:spcBef>
                  <a:buFontTx/>
                  <a:buNone/>
                </a:pPr>
                <a:endParaRPr lang="zh-CN" altLang="en-US" sz="2000" b="1"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63459" y="1329835"/>
                <a:ext cx="8015287" cy="3211777"/>
              </a:xfrm>
              <a:prstGeom prst="rect">
                <a:avLst/>
              </a:prstGeom>
              <a:blipFill>
                <a:blip r:embed="rId4"/>
                <a:stretch>
                  <a:fillRect l="-837" t="-1139" r="-1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26956" y="115888"/>
            <a:ext cx="143765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线性回归</a:t>
            </a:r>
          </a:p>
        </p:txBody>
      </p:sp>
    </p:spTree>
    <p:extLst>
      <p:ext uri="{BB962C8B-B14F-4D97-AF65-F5344CB8AC3E}">
        <p14:creationId xmlns:p14="http://schemas.microsoft.com/office/powerpoint/2010/main" val="227270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44208" y="862732"/>
                <a:ext cx="8015287" cy="331693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常见基函数有三种：</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spcBef>
                    <a:spcPct val="0"/>
                  </a:spcBef>
                  <a:buFont typeface="+mj-lt"/>
                  <a:buAutoNum type="arabicPeriod"/>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多项式基函数：</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indent="0">
                  <a:spcBef>
                    <a:spcPct val="0"/>
                  </a:spcBef>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𝜙</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𝑗</m:t>
                          </m:r>
                        </m:sub>
                      </m:sSub>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𝑗</m:t>
                          </m:r>
                        </m:sup>
                      </m:sSup>
                    </m:oMath>
                  </m:oMathPara>
                </a14:m>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spcBef>
                    <a:spcPct val="0"/>
                  </a:spcBef>
                  <a:buFont typeface="+mj-lt"/>
                  <a:buAutoNum type="arabicPeriod"/>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高斯基函数：</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indent="0">
                  <a:spcBef>
                    <a:spcPct val="0"/>
                  </a:spcBef>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𝜙</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𝑗</m:t>
                          </m:r>
                        </m:sub>
                      </m:sSub>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func>
                        <m:func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exp</m:t>
                          </m:r>
                        </m:fName>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fPr>
                            <m:num>
                              <m:sSup>
                                <m:sSup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𝑗</m:t>
                                          </m:r>
                                        </m:sub>
                                      </m:sSub>
                                    </m:e>
                                  </m:d>
                                </m:e>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p>
                              </m:sSup>
                            </m:num>
                            <m:den>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Sup>
                                <m:sSup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e>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e>
                      </m:func>
                    </m:oMath>
                  </m:oMathPara>
                </a14:m>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spcBef>
                    <a:spcPct val="0"/>
                  </a:spcBef>
                  <a:buFont typeface="+mj-lt"/>
                  <a:buAutoNum type="arabicPeriod"/>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形（</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sigmoidal</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）基函数：</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indent="0">
                  <a:spcBef>
                    <a:spcPct val="0"/>
                  </a:spcBef>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𝜙</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𝑗</m:t>
                          </m:r>
                        </m:sub>
                      </m:sSub>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𝜎</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f>
                            <m:f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𝑗</m:t>
                                  </m:r>
                                </m:sub>
                              </m:sSub>
                            </m:num>
                            <m:den>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den>
                          </m:f>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𝜎</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num>
                        <m:den>
                          <m:func>
                            <m:func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funcPr>
                            <m:fName>
                              <m: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1+</m:t>
                              </m:r>
                              <m:r>
                                <m:rPr>
                                  <m:sty m:val="p"/>
                                </m:rPr>
                                <a:rPr lang="en-US" altLang="zh-CN" sz="2000" b="0" i="0" smtClean="0">
                                  <a:latin typeface="Cambria Math" panose="02040503050406030204" pitchFamily="18" charset="0"/>
                                  <a:ea typeface="宋体" panose="02010600030101010101" pitchFamily="2" charset="-122"/>
                                  <a:cs typeface="Times New Roman" panose="02020603050405020304" pitchFamily="18" charset="0"/>
                                </a:rPr>
                                <m:t>exp</m:t>
                              </m:r>
                            </m:fName>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𝑎</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e>
                          </m:func>
                        </m:den>
                      </m:f>
                    </m:oMath>
                  </m:oMathPara>
                </a14:m>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zh-CN" altLang="en-US"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44208" y="862732"/>
                <a:ext cx="8015287" cy="3316934"/>
              </a:xfrm>
              <a:prstGeom prst="rect">
                <a:avLst/>
              </a:prstGeom>
              <a:blipFill>
                <a:blip r:embed="rId5"/>
                <a:stretch>
                  <a:fillRect l="-837" t="-14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26956" y="115888"/>
            <a:ext cx="143765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线性回归</a:t>
            </a:r>
          </a:p>
        </p:txBody>
      </p:sp>
      <p:pic>
        <p:nvPicPr>
          <p:cNvPr id="11" name="图片 10">
            <a:extLst>
              <a:ext uri="{FF2B5EF4-FFF2-40B4-BE49-F238E27FC236}">
                <a16:creationId xmlns:a16="http://schemas.microsoft.com/office/drawing/2014/main" id="{CD0EF9A6-7DBB-4CE6-A646-3669307BD641}"/>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772252" y="4024464"/>
            <a:ext cx="2519680" cy="1850390"/>
          </a:xfrm>
          <a:prstGeom prst="rect">
            <a:avLst/>
          </a:prstGeom>
        </p:spPr>
      </p:pic>
      <p:pic>
        <p:nvPicPr>
          <p:cNvPr id="14" name="图片 13">
            <a:extLst>
              <a:ext uri="{FF2B5EF4-FFF2-40B4-BE49-F238E27FC236}">
                <a16:creationId xmlns:a16="http://schemas.microsoft.com/office/drawing/2014/main" id="{ED70B9B5-B25E-431F-8961-82ADC7C06B15}"/>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3510397" y="4024464"/>
            <a:ext cx="2519680" cy="1861185"/>
          </a:xfrm>
          <a:prstGeom prst="rect">
            <a:avLst/>
          </a:prstGeom>
        </p:spPr>
      </p:pic>
      <p:pic>
        <p:nvPicPr>
          <p:cNvPr id="15" name="图片 14">
            <a:extLst>
              <a:ext uri="{FF2B5EF4-FFF2-40B4-BE49-F238E27FC236}">
                <a16:creationId xmlns:a16="http://schemas.microsoft.com/office/drawing/2014/main" id="{E112368E-EAED-44A3-9DE7-2306F4A461E6}"/>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6248542" y="4025701"/>
            <a:ext cx="2519680" cy="1861185"/>
          </a:xfrm>
          <a:prstGeom prst="rect">
            <a:avLst/>
          </a:prstGeom>
        </p:spPr>
      </p:pic>
      <p:sp>
        <p:nvSpPr>
          <p:cNvPr id="4" name="矩形 3">
            <a:extLst>
              <a:ext uri="{FF2B5EF4-FFF2-40B4-BE49-F238E27FC236}">
                <a16:creationId xmlns:a16="http://schemas.microsoft.com/office/drawing/2014/main" id="{D4383B1B-4ADE-41CE-BDD9-62F93EA58A49}"/>
              </a:ext>
            </a:extLst>
          </p:cNvPr>
          <p:cNvSpPr/>
          <p:nvPr/>
        </p:nvSpPr>
        <p:spPr>
          <a:xfrm>
            <a:off x="1067725" y="5784486"/>
            <a:ext cx="1928733" cy="338554"/>
          </a:xfrm>
          <a:prstGeom prst="rect">
            <a:avLst/>
          </a:prstGeom>
        </p:spPr>
        <p:txBody>
          <a:bodyPr wrap="none">
            <a:spAutoFit/>
          </a:bodyPr>
          <a:lstStyle/>
          <a:p>
            <a:pPr algn="ctr">
              <a:spcAft>
                <a:spcPts val="0"/>
              </a:spcAft>
            </a:pP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a</a:t>
            </a: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）多项式基函数</a:t>
            </a:r>
          </a:p>
        </p:txBody>
      </p:sp>
      <p:sp>
        <p:nvSpPr>
          <p:cNvPr id="5" name="矩形 4">
            <a:extLst>
              <a:ext uri="{FF2B5EF4-FFF2-40B4-BE49-F238E27FC236}">
                <a16:creationId xmlns:a16="http://schemas.microsoft.com/office/drawing/2014/main" id="{E167D4C2-B86B-46C5-B84E-BF9AFEF62EED}"/>
              </a:ext>
            </a:extLst>
          </p:cNvPr>
          <p:cNvSpPr/>
          <p:nvPr/>
        </p:nvSpPr>
        <p:spPr>
          <a:xfrm>
            <a:off x="3908462" y="5784486"/>
            <a:ext cx="1723549" cy="338554"/>
          </a:xfrm>
          <a:prstGeom prst="rect">
            <a:avLst/>
          </a:prstGeom>
        </p:spPr>
        <p:txBody>
          <a:bodyPr wrap="none">
            <a:spAutoFit/>
          </a:bodyPr>
          <a:lstStyle/>
          <a:p>
            <a:pPr algn="ctr">
              <a:spcAft>
                <a:spcPts val="0"/>
              </a:spcAft>
            </a:pP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b</a:t>
            </a: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）高斯基函数</a:t>
            </a:r>
          </a:p>
        </p:txBody>
      </p:sp>
      <p:sp>
        <p:nvSpPr>
          <p:cNvPr id="16" name="矩形 15">
            <a:extLst>
              <a:ext uri="{FF2B5EF4-FFF2-40B4-BE49-F238E27FC236}">
                <a16:creationId xmlns:a16="http://schemas.microsoft.com/office/drawing/2014/main" id="{C20C88AD-7739-49C5-86C5-395F5D1E3C23}"/>
              </a:ext>
            </a:extLst>
          </p:cNvPr>
          <p:cNvSpPr/>
          <p:nvPr/>
        </p:nvSpPr>
        <p:spPr>
          <a:xfrm>
            <a:off x="6710599" y="5784486"/>
            <a:ext cx="1620957" cy="338554"/>
          </a:xfrm>
          <a:prstGeom prst="rect">
            <a:avLst/>
          </a:prstGeom>
        </p:spPr>
        <p:txBody>
          <a:bodyPr wrap="none">
            <a:spAutoFit/>
          </a:bodyPr>
          <a:lstStyle/>
          <a:p>
            <a:r>
              <a:rPr lang="zh-CN" altLang="zh-CN" sz="1600" dirty="0">
                <a:latin typeface="宋体" panose="02010600030101010101" pitchFamily="2" charset="-122"/>
                <a:ea typeface="宋体" panose="02010600030101010101" pitchFamily="2" charset="-122"/>
                <a:cs typeface="Times New Roman" panose="02020603050405020304" pitchFamily="18" charset="0"/>
              </a:rPr>
              <a:t>（</a:t>
            </a:r>
            <a:r>
              <a:rPr lang="en-US" altLang="zh-CN" sz="1600" dirty="0">
                <a:latin typeface="宋体" panose="02010600030101010101" pitchFamily="2" charset="-122"/>
                <a:ea typeface="宋体" panose="02010600030101010101" pitchFamily="2" charset="-122"/>
                <a:cs typeface="Times New Roman" panose="02020603050405020304" pitchFamily="18" charset="0"/>
              </a:rPr>
              <a:t>c</a:t>
            </a:r>
            <a:r>
              <a:rPr lang="zh-CN" altLang="zh-CN" sz="1600" dirty="0">
                <a:latin typeface="宋体" panose="02010600030101010101" pitchFamily="2" charset="-122"/>
                <a:ea typeface="宋体" panose="02010600030101010101" pitchFamily="2" charset="-122"/>
                <a:cs typeface="Times New Roman" panose="02020603050405020304" pitchFamily="18" charset="0"/>
              </a:rPr>
              <a:t>）</a:t>
            </a:r>
            <a:r>
              <a:rPr lang="en-US" altLang="zh-CN" sz="1600" dirty="0">
                <a:latin typeface="宋体" panose="02010600030101010101" pitchFamily="2" charset="-122"/>
                <a:ea typeface="宋体" panose="02010600030101010101" pitchFamily="2" charset="-122"/>
                <a:cs typeface="Times New Roman" panose="02020603050405020304" pitchFamily="18" charset="0"/>
              </a:rPr>
              <a:t>S</a:t>
            </a:r>
            <a:r>
              <a:rPr lang="zh-CN" altLang="zh-CN" sz="1600" dirty="0">
                <a:latin typeface="宋体" panose="02010600030101010101" pitchFamily="2" charset="-122"/>
                <a:ea typeface="宋体" panose="02010600030101010101" pitchFamily="2" charset="-122"/>
                <a:cs typeface="Times New Roman" panose="02020603050405020304" pitchFamily="18" charset="0"/>
              </a:rPr>
              <a:t>形基函数</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29896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88963" y="1145448"/>
                <a:ext cx="8015287" cy="440120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：通过熊猫食量估计来介绍如何使用线性回归建模数据。在一篇关于圈养大熊猫食竹量观察的文献中，记录了四只大熊猫的夜间食竹量，如下表所示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Group"/>
                    </m:oMathParaPr>
                    <m:oMath xmlns:m="http://schemas.openxmlformats.org/officeDocument/2006/math">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4</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b>
                      </m:sSub>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3</m:t>
                          </m:r>
                        </m:sub>
                      </m:sSub>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4</m:t>
                          </m:r>
                        </m:sub>
                      </m:sSub>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4</m:t>
                          </m:r>
                        </m:sub>
                      </m:sSub>
                    </m:oMath>
                  </m:oMathPara>
                </a14:m>
                <a:endParaRPr lang="zh-CN" altLang="en-US"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88963" y="1145448"/>
                <a:ext cx="8015287" cy="4401205"/>
              </a:xfrm>
              <a:prstGeom prst="rect">
                <a:avLst/>
              </a:prstGeom>
              <a:blipFill>
                <a:blip r:embed="rId4"/>
                <a:stretch>
                  <a:fillRect l="-837" t="-831" r="-1370" b="-6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26956" y="115888"/>
            <a:ext cx="143765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线性回归</a:t>
            </a:r>
          </a:p>
        </p:txBody>
      </p:sp>
      <p:graphicFrame>
        <p:nvGraphicFramePr>
          <p:cNvPr id="14" name="表格 13">
            <a:extLst>
              <a:ext uri="{FF2B5EF4-FFF2-40B4-BE49-F238E27FC236}">
                <a16:creationId xmlns:a16="http://schemas.microsoft.com/office/drawing/2014/main" id="{BE755B43-0625-44B1-89A4-FEB30A1E5861}"/>
              </a:ext>
            </a:extLst>
          </p:cNvPr>
          <p:cNvGraphicFramePr>
            <a:graphicFrameLocks noGrp="1"/>
          </p:cNvGraphicFramePr>
          <p:nvPr>
            <p:extLst>
              <p:ext uri="{D42A27DB-BD31-4B8C-83A1-F6EECF244321}">
                <p14:modId xmlns:p14="http://schemas.microsoft.com/office/powerpoint/2010/main" val="2736496250"/>
              </p:ext>
            </p:extLst>
          </p:nvPr>
        </p:nvGraphicFramePr>
        <p:xfrm>
          <a:off x="48493" y="2267432"/>
          <a:ext cx="9047013" cy="2207840"/>
        </p:xfrm>
        <a:graphic>
          <a:graphicData uri="http://schemas.openxmlformats.org/drawingml/2006/table">
            <a:tbl>
              <a:tblPr firstRow="1" firstCol="1" bandRow="1">
                <a:tableStyleId>{7DF18680-E054-41AD-8BC1-D1AEF772440D}</a:tableStyleId>
              </a:tblPr>
              <a:tblGrid>
                <a:gridCol w="663776">
                  <a:extLst>
                    <a:ext uri="{9D8B030D-6E8A-4147-A177-3AD203B41FA5}">
                      <a16:colId xmlns:a16="http://schemas.microsoft.com/office/drawing/2014/main" val="3823787337"/>
                    </a:ext>
                  </a:extLst>
                </a:gridCol>
                <a:gridCol w="581266">
                  <a:extLst>
                    <a:ext uri="{9D8B030D-6E8A-4147-A177-3AD203B41FA5}">
                      <a16:colId xmlns:a16="http://schemas.microsoft.com/office/drawing/2014/main" val="2876507027"/>
                    </a:ext>
                  </a:extLst>
                </a:gridCol>
                <a:gridCol w="940967">
                  <a:extLst>
                    <a:ext uri="{9D8B030D-6E8A-4147-A177-3AD203B41FA5}">
                      <a16:colId xmlns:a16="http://schemas.microsoft.com/office/drawing/2014/main" val="783739796"/>
                    </a:ext>
                  </a:extLst>
                </a:gridCol>
                <a:gridCol w="966400">
                  <a:extLst>
                    <a:ext uri="{9D8B030D-6E8A-4147-A177-3AD203B41FA5}">
                      <a16:colId xmlns:a16="http://schemas.microsoft.com/office/drawing/2014/main" val="1251151408"/>
                    </a:ext>
                  </a:extLst>
                </a:gridCol>
                <a:gridCol w="488729">
                  <a:extLst>
                    <a:ext uri="{9D8B030D-6E8A-4147-A177-3AD203B41FA5}">
                      <a16:colId xmlns:a16="http://schemas.microsoft.com/office/drawing/2014/main" val="1492043315"/>
                    </a:ext>
                  </a:extLst>
                </a:gridCol>
                <a:gridCol w="488729">
                  <a:extLst>
                    <a:ext uri="{9D8B030D-6E8A-4147-A177-3AD203B41FA5}">
                      <a16:colId xmlns:a16="http://schemas.microsoft.com/office/drawing/2014/main" val="3287238054"/>
                    </a:ext>
                  </a:extLst>
                </a:gridCol>
                <a:gridCol w="488729">
                  <a:extLst>
                    <a:ext uri="{9D8B030D-6E8A-4147-A177-3AD203B41FA5}">
                      <a16:colId xmlns:a16="http://schemas.microsoft.com/office/drawing/2014/main" val="3799996723"/>
                    </a:ext>
                  </a:extLst>
                </a:gridCol>
                <a:gridCol w="488729">
                  <a:extLst>
                    <a:ext uri="{9D8B030D-6E8A-4147-A177-3AD203B41FA5}">
                      <a16:colId xmlns:a16="http://schemas.microsoft.com/office/drawing/2014/main" val="1512541072"/>
                    </a:ext>
                  </a:extLst>
                </a:gridCol>
                <a:gridCol w="488729">
                  <a:extLst>
                    <a:ext uri="{9D8B030D-6E8A-4147-A177-3AD203B41FA5}">
                      <a16:colId xmlns:a16="http://schemas.microsoft.com/office/drawing/2014/main" val="2856795536"/>
                    </a:ext>
                  </a:extLst>
                </a:gridCol>
                <a:gridCol w="488729">
                  <a:extLst>
                    <a:ext uri="{9D8B030D-6E8A-4147-A177-3AD203B41FA5}">
                      <a16:colId xmlns:a16="http://schemas.microsoft.com/office/drawing/2014/main" val="888428494"/>
                    </a:ext>
                  </a:extLst>
                </a:gridCol>
                <a:gridCol w="488729">
                  <a:extLst>
                    <a:ext uri="{9D8B030D-6E8A-4147-A177-3AD203B41FA5}">
                      <a16:colId xmlns:a16="http://schemas.microsoft.com/office/drawing/2014/main" val="1843937053"/>
                    </a:ext>
                  </a:extLst>
                </a:gridCol>
                <a:gridCol w="488729">
                  <a:extLst>
                    <a:ext uri="{9D8B030D-6E8A-4147-A177-3AD203B41FA5}">
                      <a16:colId xmlns:a16="http://schemas.microsoft.com/office/drawing/2014/main" val="611428557"/>
                    </a:ext>
                  </a:extLst>
                </a:gridCol>
                <a:gridCol w="488729">
                  <a:extLst>
                    <a:ext uri="{9D8B030D-6E8A-4147-A177-3AD203B41FA5}">
                      <a16:colId xmlns:a16="http://schemas.microsoft.com/office/drawing/2014/main" val="203141656"/>
                    </a:ext>
                  </a:extLst>
                </a:gridCol>
                <a:gridCol w="498681">
                  <a:extLst>
                    <a:ext uri="{9D8B030D-6E8A-4147-A177-3AD203B41FA5}">
                      <a16:colId xmlns:a16="http://schemas.microsoft.com/office/drawing/2014/main" val="3018178522"/>
                    </a:ext>
                  </a:extLst>
                </a:gridCol>
                <a:gridCol w="498681">
                  <a:extLst>
                    <a:ext uri="{9D8B030D-6E8A-4147-A177-3AD203B41FA5}">
                      <a16:colId xmlns:a16="http://schemas.microsoft.com/office/drawing/2014/main" val="2856548221"/>
                    </a:ext>
                  </a:extLst>
                </a:gridCol>
                <a:gridCol w="498681">
                  <a:extLst>
                    <a:ext uri="{9D8B030D-6E8A-4147-A177-3AD203B41FA5}">
                      <a16:colId xmlns:a16="http://schemas.microsoft.com/office/drawing/2014/main" val="2368122519"/>
                    </a:ext>
                  </a:extLst>
                </a:gridCol>
              </a:tblGrid>
              <a:tr h="384941">
                <a:tc>
                  <a:txBody>
                    <a:bodyPr/>
                    <a:lstStyle/>
                    <a:p>
                      <a:pPr indent="127000" algn="l" fontAlgn="ctr">
                        <a:lnSpc>
                          <a:spcPts val="2200"/>
                        </a:lnSpc>
                        <a:spcAft>
                          <a:spcPts val="0"/>
                        </a:spcAft>
                      </a:pPr>
                      <a:r>
                        <a:rPr lang="zh-CN" sz="1600" b="1" kern="0" baseline="0" dirty="0">
                          <a:effectLst/>
                          <a:latin typeface="宋体" panose="02010600030101010101" pitchFamily="2" charset="-122"/>
                          <a:ea typeface="宋体" panose="02010600030101010101" pitchFamily="2" charset="-122"/>
                        </a:rPr>
                        <a:t>熊猫</a:t>
                      </a:r>
                      <a:endParaRPr lang="en-US" altLang="zh-CN" sz="1600" b="1" kern="0" baseline="0" dirty="0">
                        <a:effectLst/>
                        <a:latin typeface="宋体" panose="02010600030101010101" pitchFamily="2" charset="-122"/>
                        <a:ea typeface="宋体" panose="02010600030101010101" pitchFamily="2" charset="-122"/>
                      </a:endParaRPr>
                    </a:p>
                    <a:p>
                      <a:pPr indent="127000" algn="l" fontAlgn="ctr">
                        <a:lnSpc>
                          <a:spcPts val="2200"/>
                        </a:lnSpc>
                        <a:spcAft>
                          <a:spcPts val="0"/>
                        </a:spcAft>
                      </a:pPr>
                      <a:r>
                        <a:rPr lang="zh-CN" sz="1600" b="1" kern="0" baseline="0" dirty="0">
                          <a:effectLst/>
                          <a:latin typeface="宋体" panose="02010600030101010101" pitchFamily="2" charset="-122"/>
                          <a:ea typeface="宋体" panose="02010600030101010101" pitchFamily="2" charset="-122"/>
                        </a:rPr>
                        <a:t>名</a:t>
                      </a:r>
                      <a:r>
                        <a:rPr lang="zh-CN" altLang="en-US" sz="1600" b="1" kern="0" baseline="0" dirty="0">
                          <a:effectLst/>
                          <a:latin typeface="宋体" panose="02010600030101010101" pitchFamily="2" charset="-122"/>
                          <a:ea typeface="宋体" panose="02010600030101010101" pitchFamily="2" charset="-122"/>
                        </a:rPr>
                        <a:t>称</a:t>
                      </a:r>
                      <a:endParaRPr lang="zh-CN" sz="1600" b="1"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solidFill>
                      <a:srgbClr val="8CA9D9"/>
                    </a:solidFill>
                  </a:tcPr>
                </a:tc>
                <a:tc>
                  <a:txBody>
                    <a:bodyPr/>
                    <a:lstStyle/>
                    <a:p>
                      <a:pPr indent="127000" algn="l" fontAlgn="ctr">
                        <a:lnSpc>
                          <a:spcPts val="2200"/>
                        </a:lnSpc>
                        <a:spcAft>
                          <a:spcPts val="0"/>
                        </a:spcAft>
                      </a:pPr>
                      <a:r>
                        <a:rPr lang="zh-CN" sz="1600" kern="0" baseline="0" dirty="0">
                          <a:effectLst/>
                          <a:latin typeface="宋体" panose="02010600030101010101" pitchFamily="2" charset="-122"/>
                          <a:ea typeface="宋体" panose="02010600030101010101" pitchFamily="2" charset="-122"/>
                        </a:rPr>
                        <a:t>性别</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solidFill>
                      <a:srgbClr val="8CA9D9"/>
                    </a:solidFill>
                  </a:tcPr>
                </a:tc>
                <a:tc>
                  <a:txBody>
                    <a:bodyPr/>
                    <a:lstStyle/>
                    <a:p>
                      <a:pPr indent="127000" algn="l" fontAlgn="ctr">
                        <a:lnSpc>
                          <a:spcPts val="2200"/>
                        </a:lnSpc>
                        <a:spcAft>
                          <a:spcPts val="0"/>
                        </a:spcAft>
                      </a:pPr>
                      <a:r>
                        <a:rPr lang="zh-CN" sz="1600" kern="0" baseline="0" dirty="0">
                          <a:effectLst/>
                          <a:latin typeface="宋体" panose="02010600030101010101" pitchFamily="2" charset="-122"/>
                          <a:ea typeface="宋体" panose="02010600030101010101" pitchFamily="2" charset="-122"/>
                        </a:rPr>
                        <a:t>年龄</a:t>
                      </a:r>
                      <a:r>
                        <a:rPr lang="en-US" altLang="zh-CN" sz="1600" kern="0" baseline="0" dirty="0">
                          <a:effectLst/>
                          <a:latin typeface="宋体" panose="02010600030101010101" pitchFamily="2" charset="-122"/>
                          <a:ea typeface="宋体" panose="02010600030101010101" pitchFamily="2" charset="-122"/>
                        </a:rPr>
                        <a:t>/</a:t>
                      </a:r>
                      <a:r>
                        <a:rPr lang="zh-CN" sz="1600" kern="0" baseline="0" dirty="0">
                          <a:effectLst/>
                          <a:latin typeface="宋体" panose="02010600030101010101" pitchFamily="2" charset="-122"/>
                          <a:ea typeface="宋体" panose="02010600030101010101" pitchFamily="2" charset="-122"/>
                        </a:rPr>
                        <a:t>岁</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solidFill>
                      <a:srgbClr val="8CA9D9"/>
                    </a:solidFill>
                  </a:tcPr>
                </a:tc>
                <a:tc>
                  <a:txBody>
                    <a:bodyPr/>
                    <a:lstStyle/>
                    <a:p>
                      <a:pPr indent="127000" algn="l" fontAlgn="ctr">
                        <a:lnSpc>
                          <a:spcPts val="2200"/>
                        </a:lnSpc>
                        <a:spcAft>
                          <a:spcPts val="0"/>
                        </a:spcAft>
                      </a:pPr>
                      <a:r>
                        <a:rPr lang="zh-CN" sz="1600" kern="0" baseline="0" dirty="0">
                          <a:effectLst/>
                          <a:latin typeface="宋体" panose="02010600030101010101" pitchFamily="2" charset="-122"/>
                          <a:ea typeface="宋体" panose="02010600030101010101" pitchFamily="2" charset="-122"/>
                        </a:rPr>
                        <a:t>体重</a:t>
                      </a:r>
                      <a:r>
                        <a:rPr lang="en-US" altLang="zh-CN" sz="1600" kern="0" baseline="0" dirty="0">
                          <a:effectLst/>
                          <a:latin typeface="宋体" panose="02010600030101010101" pitchFamily="2" charset="-122"/>
                          <a:ea typeface="宋体" panose="02010600030101010101" pitchFamily="2" charset="-122"/>
                        </a:rPr>
                        <a:t>/</a:t>
                      </a:r>
                      <a:r>
                        <a:rPr lang="en-US" sz="1600" kern="0" baseline="0" dirty="0">
                          <a:effectLst/>
                          <a:latin typeface="宋体" panose="02010600030101010101" pitchFamily="2" charset="-122"/>
                          <a:ea typeface="宋体" panose="02010600030101010101" pitchFamily="2" charset="-122"/>
                        </a:rPr>
                        <a:t>kg</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solidFill>
                      <a:srgbClr val="8CA9D9"/>
                    </a:solidFill>
                  </a:tcPr>
                </a:tc>
                <a:tc>
                  <a:txBody>
                    <a:bodyPr/>
                    <a:lstStyle/>
                    <a:p>
                      <a:pPr indent="127000" algn="ctr"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1</a:t>
                      </a:r>
                    </a:p>
                    <a:p>
                      <a:pPr indent="127000" algn="ctr" fontAlgn="ctr">
                        <a:lnSpc>
                          <a:spcPts val="2200"/>
                        </a:lnSpc>
                        <a:spcAft>
                          <a:spcPts val="0"/>
                        </a:spcAft>
                      </a:pPr>
                      <a:r>
                        <a:rPr lang="zh-CN" sz="1600" kern="0" baseline="0" dirty="0">
                          <a:effectLst/>
                          <a:latin typeface="宋体" panose="02010600030101010101" pitchFamily="2" charset="-122"/>
                          <a:ea typeface="宋体" panose="02010600030101010101" pitchFamily="2" charset="-122"/>
                        </a:rPr>
                        <a:t>月</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solidFill>
                      <a:srgbClr val="8CA9D9"/>
                    </a:solidFill>
                  </a:tcPr>
                </a:tc>
                <a:tc>
                  <a:txBody>
                    <a:bodyPr/>
                    <a:lstStyle/>
                    <a:p>
                      <a:pPr indent="127000" algn="ctr"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2</a:t>
                      </a:r>
                    </a:p>
                    <a:p>
                      <a:pPr indent="127000" algn="ctr" fontAlgn="ctr">
                        <a:lnSpc>
                          <a:spcPts val="2200"/>
                        </a:lnSpc>
                        <a:spcAft>
                          <a:spcPts val="0"/>
                        </a:spcAft>
                      </a:pPr>
                      <a:r>
                        <a:rPr lang="zh-CN" sz="1600" kern="0" baseline="0" dirty="0">
                          <a:effectLst/>
                          <a:latin typeface="宋体" panose="02010600030101010101" pitchFamily="2" charset="-122"/>
                          <a:ea typeface="宋体" panose="02010600030101010101" pitchFamily="2" charset="-122"/>
                        </a:rPr>
                        <a:t>月</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solidFill>
                      <a:srgbClr val="8CA9D9"/>
                    </a:solidFill>
                  </a:tcPr>
                </a:tc>
                <a:tc>
                  <a:txBody>
                    <a:bodyPr/>
                    <a:lstStyle/>
                    <a:p>
                      <a:pPr indent="127000" algn="ctr"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3</a:t>
                      </a:r>
                    </a:p>
                    <a:p>
                      <a:pPr indent="127000" algn="ctr" fontAlgn="ctr">
                        <a:lnSpc>
                          <a:spcPts val="2200"/>
                        </a:lnSpc>
                        <a:spcAft>
                          <a:spcPts val="0"/>
                        </a:spcAft>
                      </a:pPr>
                      <a:r>
                        <a:rPr lang="zh-CN" sz="1600" kern="0" baseline="0" dirty="0">
                          <a:effectLst/>
                          <a:latin typeface="宋体" panose="02010600030101010101" pitchFamily="2" charset="-122"/>
                          <a:ea typeface="宋体" panose="02010600030101010101" pitchFamily="2" charset="-122"/>
                        </a:rPr>
                        <a:t>月</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solidFill>
                      <a:srgbClr val="8CA9D9"/>
                    </a:solidFill>
                  </a:tcPr>
                </a:tc>
                <a:tc>
                  <a:txBody>
                    <a:bodyPr/>
                    <a:lstStyle/>
                    <a:p>
                      <a:pPr indent="127000" algn="ctr"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4</a:t>
                      </a:r>
                    </a:p>
                    <a:p>
                      <a:pPr indent="127000" algn="ctr" fontAlgn="ctr">
                        <a:lnSpc>
                          <a:spcPts val="2200"/>
                        </a:lnSpc>
                        <a:spcAft>
                          <a:spcPts val="0"/>
                        </a:spcAft>
                      </a:pPr>
                      <a:r>
                        <a:rPr lang="zh-CN" sz="1600" kern="0" baseline="0" dirty="0">
                          <a:effectLst/>
                          <a:latin typeface="宋体" panose="02010600030101010101" pitchFamily="2" charset="-122"/>
                          <a:ea typeface="宋体" panose="02010600030101010101" pitchFamily="2" charset="-122"/>
                        </a:rPr>
                        <a:t>月</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solidFill>
                      <a:srgbClr val="8CA9D9"/>
                    </a:solidFill>
                  </a:tcPr>
                </a:tc>
                <a:tc>
                  <a:txBody>
                    <a:bodyPr/>
                    <a:lstStyle/>
                    <a:p>
                      <a:pPr indent="127000" algn="ctr"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5</a:t>
                      </a:r>
                    </a:p>
                    <a:p>
                      <a:pPr indent="127000" algn="ctr" fontAlgn="ctr">
                        <a:lnSpc>
                          <a:spcPts val="2200"/>
                        </a:lnSpc>
                        <a:spcAft>
                          <a:spcPts val="0"/>
                        </a:spcAft>
                      </a:pPr>
                      <a:r>
                        <a:rPr lang="zh-CN" sz="1600" kern="0" baseline="0" dirty="0">
                          <a:effectLst/>
                          <a:latin typeface="宋体" panose="02010600030101010101" pitchFamily="2" charset="-122"/>
                          <a:ea typeface="宋体" panose="02010600030101010101" pitchFamily="2" charset="-122"/>
                        </a:rPr>
                        <a:t>月</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solidFill>
                      <a:srgbClr val="8CA9D9"/>
                    </a:solidFill>
                  </a:tcPr>
                </a:tc>
                <a:tc>
                  <a:txBody>
                    <a:bodyPr/>
                    <a:lstStyle/>
                    <a:p>
                      <a:pPr indent="127000" algn="ctr"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6</a:t>
                      </a:r>
                    </a:p>
                    <a:p>
                      <a:pPr indent="127000" algn="ctr" fontAlgn="ctr">
                        <a:lnSpc>
                          <a:spcPts val="2200"/>
                        </a:lnSpc>
                        <a:spcAft>
                          <a:spcPts val="0"/>
                        </a:spcAft>
                      </a:pPr>
                      <a:r>
                        <a:rPr lang="zh-CN" sz="1600" kern="0" baseline="0" dirty="0">
                          <a:effectLst/>
                          <a:latin typeface="宋体" panose="02010600030101010101" pitchFamily="2" charset="-122"/>
                          <a:ea typeface="宋体" panose="02010600030101010101" pitchFamily="2" charset="-122"/>
                        </a:rPr>
                        <a:t>月</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solidFill>
                      <a:srgbClr val="8CA9D9"/>
                    </a:solidFill>
                  </a:tcPr>
                </a:tc>
                <a:tc>
                  <a:txBody>
                    <a:bodyPr/>
                    <a:lstStyle/>
                    <a:p>
                      <a:pPr indent="127000" algn="ctr"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7</a:t>
                      </a:r>
                    </a:p>
                    <a:p>
                      <a:pPr indent="127000" algn="ctr" fontAlgn="ctr">
                        <a:lnSpc>
                          <a:spcPts val="2200"/>
                        </a:lnSpc>
                        <a:spcAft>
                          <a:spcPts val="0"/>
                        </a:spcAft>
                      </a:pPr>
                      <a:r>
                        <a:rPr lang="zh-CN" sz="1600" kern="0" baseline="0" dirty="0">
                          <a:effectLst/>
                          <a:latin typeface="宋体" panose="02010600030101010101" pitchFamily="2" charset="-122"/>
                          <a:ea typeface="宋体" panose="02010600030101010101" pitchFamily="2" charset="-122"/>
                        </a:rPr>
                        <a:t>月</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solidFill>
                      <a:srgbClr val="8CA9D9"/>
                    </a:solidFill>
                  </a:tcPr>
                </a:tc>
                <a:tc>
                  <a:txBody>
                    <a:bodyPr/>
                    <a:lstStyle/>
                    <a:p>
                      <a:pPr indent="127000" algn="ctr"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8</a:t>
                      </a:r>
                    </a:p>
                    <a:p>
                      <a:pPr indent="127000" algn="ctr" fontAlgn="ctr">
                        <a:lnSpc>
                          <a:spcPts val="2200"/>
                        </a:lnSpc>
                        <a:spcAft>
                          <a:spcPts val="0"/>
                        </a:spcAft>
                      </a:pPr>
                      <a:r>
                        <a:rPr lang="zh-CN" sz="1600" kern="0" baseline="0" dirty="0">
                          <a:effectLst/>
                          <a:latin typeface="宋体" panose="02010600030101010101" pitchFamily="2" charset="-122"/>
                          <a:ea typeface="宋体" panose="02010600030101010101" pitchFamily="2" charset="-122"/>
                        </a:rPr>
                        <a:t>月</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solidFill>
                      <a:srgbClr val="8CA9D9"/>
                    </a:solidFill>
                  </a:tcPr>
                </a:tc>
                <a:tc>
                  <a:txBody>
                    <a:bodyPr/>
                    <a:lstStyle/>
                    <a:p>
                      <a:pPr indent="127000" algn="ctr"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9</a:t>
                      </a:r>
                    </a:p>
                    <a:p>
                      <a:pPr indent="127000" algn="ctr" fontAlgn="ctr">
                        <a:lnSpc>
                          <a:spcPts val="2200"/>
                        </a:lnSpc>
                        <a:spcAft>
                          <a:spcPts val="0"/>
                        </a:spcAft>
                      </a:pPr>
                      <a:r>
                        <a:rPr lang="zh-CN" sz="1600" kern="0" baseline="0" dirty="0">
                          <a:effectLst/>
                          <a:latin typeface="宋体" panose="02010600030101010101" pitchFamily="2" charset="-122"/>
                          <a:ea typeface="宋体" panose="02010600030101010101" pitchFamily="2" charset="-122"/>
                        </a:rPr>
                        <a:t>月</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solidFill>
                      <a:srgbClr val="8CA9D9"/>
                    </a:solidFill>
                  </a:tcPr>
                </a:tc>
                <a:tc>
                  <a:txBody>
                    <a:bodyPr/>
                    <a:lstStyle/>
                    <a:p>
                      <a:pPr indent="127000" algn="l"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10</a:t>
                      </a:r>
                    </a:p>
                    <a:p>
                      <a:pPr indent="127000" algn="l" fontAlgn="ctr">
                        <a:lnSpc>
                          <a:spcPts val="2200"/>
                        </a:lnSpc>
                        <a:spcAft>
                          <a:spcPts val="0"/>
                        </a:spcAft>
                      </a:pPr>
                      <a:r>
                        <a:rPr lang="zh-CN" sz="1600" kern="0" baseline="0" dirty="0">
                          <a:effectLst/>
                          <a:latin typeface="宋体" panose="02010600030101010101" pitchFamily="2" charset="-122"/>
                          <a:ea typeface="宋体" panose="02010600030101010101" pitchFamily="2" charset="-122"/>
                        </a:rPr>
                        <a:t>月</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solidFill>
                      <a:srgbClr val="8CA9D9"/>
                    </a:solidFill>
                  </a:tcPr>
                </a:tc>
                <a:tc>
                  <a:txBody>
                    <a:bodyPr/>
                    <a:lstStyle/>
                    <a:p>
                      <a:pPr indent="127000" algn="l"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11</a:t>
                      </a:r>
                    </a:p>
                    <a:p>
                      <a:pPr indent="127000" algn="l" fontAlgn="ctr">
                        <a:lnSpc>
                          <a:spcPts val="2200"/>
                        </a:lnSpc>
                        <a:spcAft>
                          <a:spcPts val="0"/>
                        </a:spcAft>
                      </a:pPr>
                      <a:r>
                        <a:rPr lang="zh-CN" sz="1600" kern="0" baseline="0" dirty="0">
                          <a:effectLst/>
                          <a:latin typeface="宋体" panose="02010600030101010101" pitchFamily="2" charset="-122"/>
                          <a:ea typeface="宋体" panose="02010600030101010101" pitchFamily="2" charset="-122"/>
                        </a:rPr>
                        <a:t>月</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solidFill>
                      <a:srgbClr val="8CA9D9"/>
                    </a:solidFill>
                  </a:tcPr>
                </a:tc>
                <a:tc>
                  <a:txBody>
                    <a:bodyPr/>
                    <a:lstStyle/>
                    <a:p>
                      <a:pPr indent="127000" algn="l"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12</a:t>
                      </a:r>
                    </a:p>
                    <a:p>
                      <a:pPr indent="127000" algn="l" fontAlgn="ctr">
                        <a:lnSpc>
                          <a:spcPts val="2200"/>
                        </a:lnSpc>
                        <a:spcAft>
                          <a:spcPts val="0"/>
                        </a:spcAft>
                      </a:pPr>
                      <a:r>
                        <a:rPr lang="zh-CN" sz="1600" kern="0" baseline="0" dirty="0">
                          <a:effectLst/>
                          <a:latin typeface="宋体" panose="02010600030101010101" pitchFamily="2" charset="-122"/>
                          <a:ea typeface="宋体" panose="02010600030101010101" pitchFamily="2" charset="-122"/>
                        </a:rPr>
                        <a:t>月</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solidFill>
                      <a:srgbClr val="8CA9D9"/>
                    </a:solidFill>
                  </a:tcPr>
                </a:tc>
                <a:extLst>
                  <a:ext uri="{0D108BD9-81ED-4DB2-BD59-A6C34878D82A}">
                    <a16:rowId xmlns:a16="http://schemas.microsoft.com/office/drawing/2014/main" val="1938424862"/>
                  </a:ext>
                </a:extLst>
              </a:tr>
              <a:tr h="412260">
                <a:tc>
                  <a:txBody>
                    <a:bodyPr/>
                    <a:lstStyle/>
                    <a:p>
                      <a:pPr indent="127000" algn="l" fontAlgn="ctr">
                        <a:lnSpc>
                          <a:spcPts val="2200"/>
                        </a:lnSpc>
                        <a:spcAft>
                          <a:spcPts val="0"/>
                        </a:spcAft>
                      </a:pPr>
                      <a:r>
                        <a:rPr lang="zh-CN" sz="1600" b="1" kern="0" baseline="0" dirty="0">
                          <a:effectLst/>
                          <a:latin typeface="宋体" panose="02010600030101010101" pitchFamily="2" charset="-122"/>
                          <a:ea typeface="宋体" panose="02010600030101010101" pitchFamily="2" charset="-122"/>
                        </a:rPr>
                        <a:t>莉莉</a:t>
                      </a:r>
                      <a:endParaRPr lang="zh-CN" sz="1600" b="1"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solidFill>
                      <a:srgbClr val="8CA9D9"/>
                    </a:solidFill>
                  </a:tcPr>
                </a:tc>
                <a:tc>
                  <a:txBody>
                    <a:bodyPr/>
                    <a:lstStyle/>
                    <a:p>
                      <a:pPr indent="127000" algn="l" fontAlgn="ctr">
                        <a:lnSpc>
                          <a:spcPts val="2200"/>
                        </a:lnSpc>
                        <a:spcAft>
                          <a:spcPts val="0"/>
                        </a:spcAft>
                      </a:pPr>
                      <a:r>
                        <a:rPr lang="zh-CN" sz="1600" kern="0" baseline="0" dirty="0">
                          <a:effectLst/>
                          <a:latin typeface="宋体" panose="02010600030101010101" pitchFamily="2" charset="-122"/>
                          <a:ea typeface="宋体" panose="02010600030101010101" pitchFamily="2" charset="-122"/>
                        </a:rPr>
                        <a:t>雌</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10-11</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102.5</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2.8</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3.3</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2.6</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3.5</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2.7</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4.9</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1.3</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1.7</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1.9</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1.6</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a:effectLst/>
                          <a:latin typeface="宋体" panose="02010600030101010101" pitchFamily="2" charset="-122"/>
                          <a:ea typeface="宋体" panose="02010600030101010101" pitchFamily="2" charset="-122"/>
                        </a:rPr>
                        <a:t>2.5</a:t>
                      </a:r>
                      <a:endParaRPr lang="zh-CN" sz="1600" kern="100" baseline="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a:effectLst/>
                          <a:latin typeface="宋体" panose="02010600030101010101" pitchFamily="2" charset="-122"/>
                          <a:ea typeface="宋体" panose="02010600030101010101" pitchFamily="2" charset="-122"/>
                        </a:rPr>
                        <a:t>3.9</a:t>
                      </a:r>
                      <a:endParaRPr lang="zh-CN" sz="1600" kern="100" baseline="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extLst>
                  <a:ext uri="{0D108BD9-81ED-4DB2-BD59-A6C34878D82A}">
                    <a16:rowId xmlns:a16="http://schemas.microsoft.com/office/drawing/2014/main" val="617830744"/>
                  </a:ext>
                </a:extLst>
              </a:tr>
              <a:tr h="412260">
                <a:tc>
                  <a:txBody>
                    <a:bodyPr/>
                    <a:lstStyle/>
                    <a:p>
                      <a:pPr indent="127000" algn="l" fontAlgn="ctr">
                        <a:lnSpc>
                          <a:spcPts val="2200"/>
                        </a:lnSpc>
                        <a:spcAft>
                          <a:spcPts val="0"/>
                        </a:spcAft>
                      </a:pPr>
                      <a:r>
                        <a:rPr lang="zh-CN" sz="1600" b="1" kern="0" baseline="0" dirty="0">
                          <a:effectLst/>
                          <a:latin typeface="宋体" panose="02010600030101010101" pitchFamily="2" charset="-122"/>
                          <a:ea typeface="宋体" panose="02010600030101010101" pitchFamily="2" charset="-122"/>
                        </a:rPr>
                        <a:t>青青</a:t>
                      </a:r>
                      <a:endParaRPr lang="zh-CN" sz="1600" b="1"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solidFill>
                      <a:srgbClr val="8CA9D9"/>
                    </a:solidFill>
                  </a:tcPr>
                </a:tc>
                <a:tc>
                  <a:txBody>
                    <a:bodyPr/>
                    <a:lstStyle/>
                    <a:p>
                      <a:pPr indent="127000" algn="l" fontAlgn="ctr">
                        <a:lnSpc>
                          <a:spcPts val="2200"/>
                        </a:lnSpc>
                        <a:spcAft>
                          <a:spcPts val="0"/>
                        </a:spcAft>
                      </a:pPr>
                      <a:r>
                        <a:rPr lang="zh-CN" sz="1600" kern="0" baseline="0" dirty="0">
                          <a:effectLst/>
                          <a:latin typeface="宋体" panose="02010600030101010101" pitchFamily="2" charset="-122"/>
                          <a:ea typeface="宋体" panose="02010600030101010101" pitchFamily="2" charset="-122"/>
                        </a:rPr>
                        <a:t>雌</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0" baseline="0">
                          <a:effectLst/>
                          <a:latin typeface="宋体" panose="02010600030101010101" pitchFamily="2" charset="-122"/>
                          <a:ea typeface="宋体" panose="02010600030101010101" pitchFamily="2" charset="-122"/>
                        </a:rPr>
                        <a:t>3-4</a:t>
                      </a:r>
                      <a:endParaRPr lang="zh-CN" sz="1600" kern="100" baseline="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82.5</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0" baseline="0">
                          <a:effectLst/>
                          <a:latin typeface="宋体" panose="02010600030101010101" pitchFamily="2" charset="-122"/>
                          <a:ea typeface="宋体" panose="02010600030101010101" pitchFamily="2" charset="-122"/>
                        </a:rPr>
                        <a:t>3.4</a:t>
                      </a:r>
                      <a:endParaRPr lang="zh-CN" sz="1600" kern="100" baseline="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3.7</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3.7</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3.9</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4.1</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a:effectLst/>
                          <a:latin typeface="宋体" panose="02010600030101010101" pitchFamily="2" charset="-122"/>
                          <a:ea typeface="宋体" panose="02010600030101010101" pitchFamily="2" charset="-122"/>
                        </a:rPr>
                        <a:t>5.7</a:t>
                      </a:r>
                      <a:endParaRPr lang="zh-CN" sz="1600" kern="100" baseline="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1.6</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2.1</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2.4</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2.7</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a:effectLst/>
                          <a:latin typeface="宋体" panose="02010600030101010101" pitchFamily="2" charset="-122"/>
                          <a:ea typeface="宋体" panose="02010600030101010101" pitchFamily="2" charset="-122"/>
                        </a:rPr>
                        <a:t>3.3</a:t>
                      </a:r>
                      <a:endParaRPr lang="zh-CN" sz="1600" kern="100" baseline="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4.1</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extLst>
                  <a:ext uri="{0D108BD9-81ED-4DB2-BD59-A6C34878D82A}">
                    <a16:rowId xmlns:a16="http://schemas.microsoft.com/office/drawing/2014/main" val="3790650675"/>
                  </a:ext>
                </a:extLst>
              </a:tr>
              <a:tr h="412260">
                <a:tc>
                  <a:txBody>
                    <a:bodyPr/>
                    <a:lstStyle/>
                    <a:p>
                      <a:pPr indent="127000" algn="l" fontAlgn="ctr">
                        <a:lnSpc>
                          <a:spcPts val="2200"/>
                        </a:lnSpc>
                        <a:spcAft>
                          <a:spcPts val="0"/>
                        </a:spcAft>
                      </a:pPr>
                      <a:r>
                        <a:rPr lang="zh-CN" sz="1600" b="1" kern="0" baseline="0" dirty="0">
                          <a:effectLst/>
                          <a:latin typeface="宋体" panose="02010600030101010101" pitchFamily="2" charset="-122"/>
                          <a:ea typeface="宋体" panose="02010600030101010101" pitchFamily="2" charset="-122"/>
                        </a:rPr>
                        <a:t>金金</a:t>
                      </a:r>
                      <a:endParaRPr lang="zh-CN" sz="1600" b="1"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solidFill>
                      <a:srgbClr val="8CA9D9"/>
                    </a:solidFill>
                  </a:tcPr>
                </a:tc>
                <a:tc>
                  <a:txBody>
                    <a:bodyPr/>
                    <a:lstStyle/>
                    <a:p>
                      <a:pPr indent="127000" algn="l" fontAlgn="ctr">
                        <a:lnSpc>
                          <a:spcPts val="2200"/>
                        </a:lnSpc>
                        <a:spcAft>
                          <a:spcPts val="0"/>
                        </a:spcAft>
                      </a:pPr>
                      <a:r>
                        <a:rPr lang="zh-CN" sz="1600" kern="0" baseline="0" dirty="0">
                          <a:effectLst/>
                          <a:latin typeface="宋体" panose="02010600030101010101" pitchFamily="2" charset="-122"/>
                          <a:ea typeface="宋体" panose="02010600030101010101" pitchFamily="2" charset="-122"/>
                        </a:rPr>
                        <a:t>雄</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0" baseline="0">
                          <a:effectLst/>
                          <a:latin typeface="宋体" panose="02010600030101010101" pitchFamily="2" charset="-122"/>
                          <a:ea typeface="宋体" panose="02010600030101010101" pitchFamily="2" charset="-122"/>
                        </a:rPr>
                        <a:t>22-23</a:t>
                      </a:r>
                      <a:endParaRPr lang="zh-CN" sz="1600" kern="100" baseline="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0" baseline="0">
                          <a:effectLst/>
                          <a:latin typeface="宋体" panose="02010600030101010101" pitchFamily="2" charset="-122"/>
                          <a:ea typeface="宋体" panose="02010600030101010101" pitchFamily="2" charset="-122"/>
                        </a:rPr>
                        <a:t>128.0</a:t>
                      </a:r>
                      <a:endParaRPr lang="zh-CN" sz="1600" kern="100" baseline="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0" baseline="0">
                          <a:effectLst/>
                          <a:latin typeface="宋体" panose="02010600030101010101" pitchFamily="2" charset="-122"/>
                          <a:ea typeface="宋体" panose="02010600030101010101" pitchFamily="2" charset="-122"/>
                        </a:rPr>
                        <a:t>1.9</a:t>
                      </a:r>
                      <a:endParaRPr lang="zh-CN" sz="1600" kern="100" baseline="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0" baseline="0">
                          <a:effectLst/>
                          <a:latin typeface="宋体" panose="02010600030101010101" pitchFamily="2" charset="-122"/>
                          <a:ea typeface="宋体" panose="02010600030101010101" pitchFamily="2" charset="-122"/>
                        </a:rPr>
                        <a:t>2.5</a:t>
                      </a:r>
                      <a:endParaRPr lang="zh-CN" sz="1600" kern="100" baseline="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a:effectLst/>
                          <a:latin typeface="宋体" panose="02010600030101010101" pitchFamily="2" charset="-122"/>
                          <a:ea typeface="宋体" panose="02010600030101010101" pitchFamily="2" charset="-122"/>
                        </a:rPr>
                        <a:t>1.7</a:t>
                      </a:r>
                      <a:endParaRPr lang="zh-CN" sz="1600" kern="100" baseline="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a:effectLst/>
                          <a:latin typeface="宋体" panose="02010600030101010101" pitchFamily="2" charset="-122"/>
                          <a:ea typeface="宋体" panose="02010600030101010101" pitchFamily="2" charset="-122"/>
                        </a:rPr>
                        <a:t>2.1</a:t>
                      </a:r>
                      <a:endParaRPr lang="zh-CN" sz="1600" kern="100" baseline="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a:effectLst/>
                          <a:latin typeface="宋体" panose="02010600030101010101" pitchFamily="2" charset="-122"/>
                          <a:ea typeface="宋体" panose="02010600030101010101" pitchFamily="2" charset="-122"/>
                        </a:rPr>
                        <a:t>2.2</a:t>
                      </a:r>
                      <a:endParaRPr lang="zh-CN" sz="1600" kern="100" baseline="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4.5</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1.1</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1.5</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1.2</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1.7</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1.7</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a:effectLst/>
                          <a:latin typeface="宋体" panose="02010600030101010101" pitchFamily="2" charset="-122"/>
                          <a:ea typeface="宋体" panose="02010600030101010101" pitchFamily="2" charset="-122"/>
                        </a:rPr>
                        <a:t>2.1</a:t>
                      </a:r>
                      <a:endParaRPr lang="zh-CN" sz="1600" kern="100" baseline="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extLst>
                  <a:ext uri="{0D108BD9-81ED-4DB2-BD59-A6C34878D82A}">
                    <a16:rowId xmlns:a16="http://schemas.microsoft.com/office/drawing/2014/main" val="3359148143"/>
                  </a:ext>
                </a:extLst>
              </a:tr>
              <a:tr h="412260">
                <a:tc>
                  <a:txBody>
                    <a:bodyPr/>
                    <a:lstStyle/>
                    <a:p>
                      <a:pPr indent="127000" algn="l" fontAlgn="ctr">
                        <a:lnSpc>
                          <a:spcPts val="2200"/>
                        </a:lnSpc>
                        <a:spcAft>
                          <a:spcPts val="0"/>
                        </a:spcAft>
                      </a:pPr>
                      <a:r>
                        <a:rPr lang="zh-CN" sz="1600" b="1" kern="0" baseline="0" dirty="0">
                          <a:effectLst/>
                          <a:latin typeface="宋体" panose="02010600030101010101" pitchFamily="2" charset="-122"/>
                          <a:ea typeface="宋体" panose="02010600030101010101" pitchFamily="2" charset="-122"/>
                        </a:rPr>
                        <a:t>平平</a:t>
                      </a:r>
                      <a:endParaRPr lang="zh-CN" sz="1600" b="1"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solidFill>
                      <a:srgbClr val="8CA9D9"/>
                    </a:solidFill>
                  </a:tcPr>
                </a:tc>
                <a:tc>
                  <a:txBody>
                    <a:bodyPr/>
                    <a:lstStyle/>
                    <a:p>
                      <a:pPr indent="127000" algn="l" fontAlgn="ctr">
                        <a:lnSpc>
                          <a:spcPts val="2200"/>
                        </a:lnSpc>
                        <a:spcAft>
                          <a:spcPts val="0"/>
                        </a:spcAft>
                      </a:pPr>
                      <a:r>
                        <a:rPr lang="zh-CN" sz="1600" kern="0" baseline="0" dirty="0">
                          <a:effectLst/>
                          <a:latin typeface="宋体" panose="02010600030101010101" pitchFamily="2" charset="-122"/>
                          <a:ea typeface="宋体" panose="02010600030101010101" pitchFamily="2" charset="-122"/>
                        </a:rPr>
                        <a:t>雄</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9-10</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82.0</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4.2</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0" baseline="0" dirty="0">
                          <a:effectLst/>
                          <a:latin typeface="宋体" panose="02010600030101010101" pitchFamily="2" charset="-122"/>
                          <a:ea typeface="宋体" panose="02010600030101010101" pitchFamily="2" charset="-122"/>
                        </a:rPr>
                        <a:t>4.4</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a:effectLst/>
                          <a:latin typeface="宋体" panose="02010600030101010101" pitchFamily="2" charset="-122"/>
                          <a:ea typeface="宋体" panose="02010600030101010101" pitchFamily="2" charset="-122"/>
                        </a:rPr>
                        <a:t>4.1</a:t>
                      </a:r>
                      <a:endParaRPr lang="zh-CN" sz="1600" kern="100" baseline="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4.6</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4.5</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6.9</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3.2</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3.5</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3.4</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3.4</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3.7</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tc>
                  <a:txBody>
                    <a:bodyPr/>
                    <a:lstStyle/>
                    <a:p>
                      <a:pPr indent="127000" algn="ctr" fontAlgn="ctr">
                        <a:lnSpc>
                          <a:spcPts val="2200"/>
                        </a:lnSpc>
                        <a:spcAft>
                          <a:spcPts val="0"/>
                        </a:spcAft>
                      </a:pPr>
                      <a:r>
                        <a:rPr lang="en-US" sz="1600" kern="100" baseline="0" dirty="0">
                          <a:effectLst/>
                          <a:latin typeface="宋体" panose="02010600030101010101" pitchFamily="2" charset="-122"/>
                          <a:ea typeface="宋体" panose="02010600030101010101" pitchFamily="2" charset="-122"/>
                        </a:rPr>
                        <a:t>4.5</a:t>
                      </a:r>
                      <a:endParaRPr lang="zh-CN" sz="1600" kern="1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10795" marR="10795" marT="0" marB="0"/>
                </a:tc>
                <a:extLst>
                  <a:ext uri="{0D108BD9-81ED-4DB2-BD59-A6C34878D82A}">
                    <a16:rowId xmlns:a16="http://schemas.microsoft.com/office/drawing/2014/main" val="3261966514"/>
                  </a:ext>
                </a:extLst>
              </a:tr>
            </a:tbl>
          </a:graphicData>
        </a:graphic>
      </p:graphicFrame>
    </p:spTree>
    <p:extLst>
      <p:ext uri="{BB962C8B-B14F-4D97-AF65-F5344CB8AC3E}">
        <p14:creationId xmlns:p14="http://schemas.microsoft.com/office/powerpoint/2010/main" val="3524922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3FB37A74-12A9-4E7B-A47A-29E149206BA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498433" y="904876"/>
            <a:ext cx="831298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b="1" dirty="0">
                <a:latin typeface="微软雅黑" panose="020B0503020204020204" pitchFamily="34" charset="-122"/>
                <a:cs typeface="Times New Roman" panose="02020603050405020304" pitchFamily="18" charset="0"/>
              </a:rPr>
              <a:t>使用高斯随机噪声实现概率建模</a:t>
            </a:r>
            <a:endParaRPr lang="en-US" altLang="zh-CN" sz="2400" b="1"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观测输出被假设为确定性的线性回归再加上高斯随机噪声</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根据概率的线性变换关系，可以得到每个观测数据的似然概率分布为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假设数据是独立同分布的，所有观测的似然概率分布为</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在确定了模型的概率表示之后，对于新的测试数据，可以使用输出变量的期望作为预测值</a:t>
            </a:r>
            <a:endParaRPr lang="en-US" altLang="zh-CN" sz="2000" dirty="0">
              <a:ea typeface="宋体" panose="02010600030101010101" pitchFamily="2" charset="-122"/>
              <a:cs typeface="Times New Roman" panose="02020603050405020304" pitchFamily="18" charset="0"/>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26956" y="115888"/>
            <a:ext cx="143765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线性回归</a:t>
            </a:r>
          </a:p>
        </p:txBody>
      </p:sp>
      <p:sp>
        <p:nvSpPr>
          <p:cNvPr id="16" name="Rectangle 10">
            <a:extLst>
              <a:ext uri="{FF2B5EF4-FFF2-40B4-BE49-F238E27FC236}">
                <a16:creationId xmlns:a16="http://schemas.microsoft.com/office/drawing/2014/main" id="{DF996F25-14E0-463C-8C19-A7019197388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4" name="Rectangle 29">
            <a:extLst>
              <a:ext uri="{FF2B5EF4-FFF2-40B4-BE49-F238E27FC236}">
                <a16:creationId xmlns:a16="http://schemas.microsoft.com/office/drawing/2014/main" id="{5FA8FBF3-0A5D-445A-B698-9987ED9C5A7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a:extLst>
              <a:ext uri="{FF2B5EF4-FFF2-40B4-BE49-F238E27FC236}">
                <a16:creationId xmlns:a16="http://schemas.microsoft.com/office/drawing/2014/main" id="{CE7B5706-DB5B-4ABF-9095-BC3D8FBE0BA0}"/>
              </a:ext>
            </a:extLst>
          </p:cNvPr>
          <p:cNvGraphicFramePr>
            <a:graphicFrameLocks noChangeAspect="1"/>
          </p:cNvGraphicFramePr>
          <p:nvPr>
            <p:extLst>
              <p:ext uri="{D42A27DB-BD31-4B8C-83A1-F6EECF244321}">
                <p14:modId xmlns:p14="http://schemas.microsoft.com/office/powerpoint/2010/main" val="265017070"/>
              </p:ext>
            </p:extLst>
          </p:nvPr>
        </p:nvGraphicFramePr>
        <p:xfrm>
          <a:off x="2930525" y="2934026"/>
          <a:ext cx="3282950" cy="303213"/>
        </p:xfrm>
        <a:graphic>
          <a:graphicData uri="http://schemas.openxmlformats.org/presentationml/2006/ole">
            <mc:AlternateContent xmlns:mc="http://schemas.openxmlformats.org/markup-compatibility/2006">
              <mc:Choice xmlns:v="urn:schemas-microsoft-com:vml" Requires="v">
                <p:oleObj spid="_x0000_s22708" name="Equation" r:id="rId3" imgW="3276360" imgH="317160" progId="Equation.DSMT4">
                  <p:embed/>
                </p:oleObj>
              </mc:Choice>
              <mc:Fallback>
                <p:oleObj name="Equation" r:id="rId3" imgW="3276360" imgH="317160" progId="Equation.DSMT4">
                  <p:embed/>
                  <p:pic>
                    <p:nvPicPr>
                      <p:cNvPr id="0" name="Object 28"/>
                      <p:cNvPicPr>
                        <a:picLocks noChangeAspect="1" noChangeArrowheads="1"/>
                      </p:cNvPicPr>
                      <p:nvPr/>
                    </p:nvPicPr>
                    <p:blipFill>
                      <a:blip r:embed="rId4"/>
                      <a:srcRect/>
                      <a:stretch>
                        <a:fillRect/>
                      </a:stretch>
                    </p:blipFill>
                    <p:spPr bwMode="auto">
                      <a:xfrm>
                        <a:off x="2930525" y="2934026"/>
                        <a:ext cx="3282950"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a:extLst>
              <a:ext uri="{FF2B5EF4-FFF2-40B4-BE49-F238E27FC236}">
                <a16:creationId xmlns:a16="http://schemas.microsoft.com/office/drawing/2014/main" id="{E7FB4EA1-8B51-447E-A407-D9E64CF40539}"/>
              </a:ext>
            </a:extLst>
          </p:cNvPr>
          <p:cNvGraphicFramePr>
            <a:graphicFrameLocks noChangeAspect="1"/>
          </p:cNvGraphicFramePr>
          <p:nvPr>
            <p:extLst>
              <p:ext uri="{D42A27DB-BD31-4B8C-83A1-F6EECF244321}">
                <p14:modId xmlns:p14="http://schemas.microsoft.com/office/powerpoint/2010/main" val="2254684110"/>
              </p:ext>
            </p:extLst>
          </p:nvPr>
        </p:nvGraphicFramePr>
        <p:xfrm>
          <a:off x="2686050" y="3838109"/>
          <a:ext cx="3771900" cy="438150"/>
        </p:xfrm>
        <a:graphic>
          <a:graphicData uri="http://schemas.openxmlformats.org/presentationml/2006/ole">
            <mc:AlternateContent xmlns:mc="http://schemas.openxmlformats.org/markup-compatibility/2006">
              <mc:Choice xmlns:v="urn:schemas-microsoft-com:vml" Requires="v">
                <p:oleObj spid="_x0000_s22709" name="Equation" r:id="rId5" imgW="3771720" imgH="431640" progId="Equation.DSMT4">
                  <p:embed/>
                </p:oleObj>
              </mc:Choice>
              <mc:Fallback>
                <p:oleObj name="Equation" r:id="rId5" imgW="3771720" imgH="431640" progId="Equation.DSMT4">
                  <p:embed/>
                  <p:pic>
                    <p:nvPicPr>
                      <p:cNvPr id="0" name="Object 32"/>
                      <p:cNvPicPr>
                        <a:picLocks noChangeAspect="1" noChangeArrowheads="1"/>
                      </p:cNvPicPr>
                      <p:nvPr/>
                    </p:nvPicPr>
                    <p:blipFill>
                      <a:blip r:embed="rId6"/>
                      <a:srcRect/>
                      <a:stretch>
                        <a:fillRect/>
                      </a:stretch>
                    </p:blipFill>
                    <p:spPr bwMode="auto">
                      <a:xfrm>
                        <a:off x="2686050" y="3838109"/>
                        <a:ext cx="37719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47">
            <a:extLst>
              <a:ext uri="{FF2B5EF4-FFF2-40B4-BE49-F238E27FC236}">
                <a16:creationId xmlns:a16="http://schemas.microsoft.com/office/drawing/2014/main" id="{1830BD22-3EAD-466D-B066-8E465260E18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4938E066-CAC9-4FA5-815F-5D19DBA08076}"/>
              </a:ext>
            </a:extLst>
          </p:cNvPr>
          <p:cNvGraphicFramePr>
            <a:graphicFrameLocks noChangeAspect="1"/>
          </p:cNvGraphicFramePr>
          <p:nvPr>
            <p:extLst>
              <p:ext uri="{D42A27DB-BD31-4B8C-83A1-F6EECF244321}">
                <p14:modId xmlns:p14="http://schemas.microsoft.com/office/powerpoint/2010/main" val="2795655020"/>
              </p:ext>
            </p:extLst>
          </p:nvPr>
        </p:nvGraphicFramePr>
        <p:xfrm>
          <a:off x="1117870" y="1894497"/>
          <a:ext cx="1474787" cy="363537"/>
        </p:xfrm>
        <a:graphic>
          <a:graphicData uri="http://schemas.openxmlformats.org/presentationml/2006/ole">
            <mc:AlternateContent xmlns:mc="http://schemas.openxmlformats.org/markup-compatibility/2006">
              <mc:Choice xmlns:v="urn:schemas-microsoft-com:vml" Requires="v">
                <p:oleObj spid="_x0000_s22710" name="Equation" r:id="rId7" imgW="1473120" imgH="330120" progId="Equation.DSMT4">
                  <p:embed/>
                </p:oleObj>
              </mc:Choice>
              <mc:Fallback>
                <p:oleObj name="Equation" r:id="rId7" imgW="1473120" imgH="330120" progId="Equation.DSMT4">
                  <p:embed/>
                  <p:pic>
                    <p:nvPicPr>
                      <p:cNvPr id="0" name="Object 46"/>
                      <p:cNvPicPr>
                        <a:picLocks noChangeAspect="1" noChangeArrowheads="1"/>
                      </p:cNvPicPr>
                      <p:nvPr/>
                    </p:nvPicPr>
                    <p:blipFill>
                      <a:blip r:embed="rId8"/>
                      <a:srcRect/>
                      <a:stretch>
                        <a:fillRect/>
                      </a:stretch>
                    </p:blipFill>
                    <p:spPr bwMode="auto">
                      <a:xfrm>
                        <a:off x="1117870" y="1894497"/>
                        <a:ext cx="1474787"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49">
            <a:extLst>
              <a:ext uri="{FF2B5EF4-FFF2-40B4-BE49-F238E27FC236}">
                <a16:creationId xmlns:a16="http://schemas.microsoft.com/office/drawing/2014/main" id="{075CDA7F-FDF3-4A90-A78E-3FF9837709E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AE7850B5-1EC8-48B2-B20C-9DAF2F9A67C2}"/>
              </a:ext>
            </a:extLst>
          </p:cNvPr>
          <p:cNvGraphicFramePr>
            <a:graphicFrameLocks noChangeAspect="1"/>
          </p:cNvGraphicFramePr>
          <p:nvPr>
            <p:extLst>
              <p:ext uri="{D42A27DB-BD31-4B8C-83A1-F6EECF244321}">
                <p14:modId xmlns:p14="http://schemas.microsoft.com/office/powerpoint/2010/main" val="619644101"/>
              </p:ext>
            </p:extLst>
          </p:nvPr>
        </p:nvGraphicFramePr>
        <p:xfrm>
          <a:off x="2574131" y="5035986"/>
          <a:ext cx="3995738" cy="327025"/>
        </p:xfrm>
        <a:graphic>
          <a:graphicData uri="http://schemas.openxmlformats.org/presentationml/2006/ole">
            <mc:AlternateContent xmlns:mc="http://schemas.openxmlformats.org/markup-compatibility/2006">
              <mc:Choice xmlns:v="urn:schemas-microsoft-com:vml" Requires="v">
                <p:oleObj spid="_x0000_s22711" name="Equation" r:id="rId9" imgW="4000320" imgH="330120" progId="Equation.DSMT4">
                  <p:embed/>
                </p:oleObj>
              </mc:Choice>
              <mc:Fallback>
                <p:oleObj name="Equation" r:id="rId9" imgW="4000320" imgH="330120" progId="Equation.DSMT4">
                  <p:embed/>
                  <p:pic>
                    <p:nvPicPr>
                      <p:cNvPr id="0" name="Object 48"/>
                      <p:cNvPicPr>
                        <a:picLocks noChangeAspect="1" noChangeArrowheads="1"/>
                      </p:cNvPicPr>
                      <p:nvPr/>
                    </p:nvPicPr>
                    <p:blipFill>
                      <a:blip r:embed="rId10"/>
                      <a:srcRect/>
                      <a:stretch>
                        <a:fillRect/>
                      </a:stretch>
                    </p:blipFill>
                    <p:spPr bwMode="auto">
                      <a:xfrm>
                        <a:off x="2574131" y="5035986"/>
                        <a:ext cx="3995738"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a:extLst>
              <a:ext uri="{FF2B5EF4-FFF2-40B4-BE49-F238E27FC236}">
                <a16:creationId xmlns:a16="http://schemas.microsoft.com/office/drawing/2014/main" id="{5031EEFD-2CB8-4EE7-AD26-029E1B2D9631}"/>
              </a:ext>
            </a:extLst>
          </p:cNvPr>
          <p:cNvGraphicFramePr>
            <a:graphicFrameLocks noChangeAspect="1"/>
          </p:cNvGraphicFramePr>
          <p:nvPr>
            <p:extLst>
              <p:ext uri="{D42A27DB-BD31-4B8C-83A1-F6EECF244321}">
                <p14:modId xmlns:p14="http://schemas.microsoft.com/office/powerpoint/2010/main" val="2114649951"/>
              </p:ext>
            </p:extLst>
          </p:nvPr>
        </p:nvGraphicFramePr>
        <p:xfrm>
          <a:off x="2994025" y="1658501"/>
          <a:ext cx="3033713" cy="298450"/>
        </p:xfrm>
        <a:graphic>
          <a:graphicData uri="http://schemas.openxmlformats.org/presentationml/2006/ole">
            <mc:AlternateContent xmlns:mc="http://schemas.openxmlformats.org/markup-compatibility/2006">
              <mc:Choice xmlns:v="urn:schemas-microsoft-com:vml" Requires="v">
                <p:oleObj spid="_x0000_s22712" name="Equation" r:id="rId11" imgW="4635360" imgH="469800" progId="Equation.DSMT4">
                  <p:embed/>
                </p:oleObj>
              </mc:Choice>
              <mc:Fallback>
                <p:oleObj name="Equation" r:id="rId11" imgW="4635360" imgH="469800" progId="Equation.DSMT4">
                  <p:embed/>
                  <p:pic>
                    <p:nvPicPr>
                      <p:cNvPr id="18" name="对象 17">
                        <a:extLst>
                          <a:ext uri="{FF2B5EF4-FFF2-40B4-BE49-F238E27FC236}">
                            <a16:creationId xmlns:a16="http://schemas.microsoft.com/office/drawing/2014/main" id="{B4EE8738-6B47-4497-A277-BBF1EB9D50A3}"/>
                          </a:ext>
                        </a:extLst>
                      </p:cNvPr>
                      <p:cNvPicPr>
                        <a:picLocks noChangeAspect="1" noChangeArrowheads="1"/>
                      </p:cNvPicPr>
                      <p:nvPr/>
                    </p:nvPicPr>
                    <p:blipFill>
                      <a:blip r:embed="rId12"/>
                      <a:srcRect/>
                      <a:stretch>
                        <a:fillRect/>
                      </a:stretch>
                    </p:blipFill>
                    <p:spPr bwMode="auto">
                      <a:xfrm>
                        <a:off x="2994025" y="1658501"/>
                        <a:ext cx="3033713" cy="298450"/>
                      </a:xfrm>
                      <a:prstGeom prst="rect">
                        <a:avLst/>
                      </a:prstGeom>
                      <a:noFill/>
                    </p:spPr>
                  </p:pic>
                </p:oleObj>
              </mc:Fallback>
            </mc:AlternateContent>
          </a:graphicData>
        </a:graphic>
      </p:graphicFrame>
    </p:spTree>
    <p:extLst>
      <p:ext uri="{BB962C8B-B14F-4D97-AF65-F5344CB8AC3E}">
        <p14:creationId xmlns:p14="http://schemas.microsoft.com/office/powerpoint/2010/main" val="1541501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a:extLst>
              <a:ext uri="{FF2B5EF4-FFF2-40B4-BE49-F238E27FC236}">
                <a16:creationId xmlns:a16="http://schemas.microsoft.com/office/drawing/2014/main" id="{16E53943-F818-4785-9567-79A50161C88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44185" y="1859074"/>
            <a:ext cx="3599815" cy="2703195"/>
          </a:xfrm>
          <a:prstGeom prst="rect">
            <a:avLst/>
          </a:prstGeom>
        </p:spPr>
      </p:pic>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最小二乘与最大似然</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709642" y="1610963"/>
                <a:ext cx="5129095" cy="45243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ea typeface="宋体" panose="02010600030101010101" pitchFamily="2" charset="-122"/>
                    <a:cs typeface="Times New Roman" panose="02020603050405020304" pitchFamily="18" charset="0"/>
                  </a:rPr>
                  <a:t>给定有</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𝑁</m:t>
                    </m:r>
                  </m:oMath>
                </a14:m>
                <a:r>
                  <a:rPr lang="zh-CN" altLang="en-US" sz="2000" dirty="0">
                    <a:ea typeface="宋体" panose="02010600030101010101" pitchFamily="2" charset="-122"/>
                    <a:cs typeface="Times New Roman" panose="02020603050405020304" pitchFamily="18" charset="0"/>
                  </a:rPr>
                  <a:t>个数据点</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的数据集，其中</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000" dirty="0">
                    <a:ea typeface="宋体" panose="02010600030101010101" pitchFamily="2" charset="-122"/>
                    <a:cs typeface="Times New Roman" panose="02020603050405020304" pitchFamily="18" charset="0"/>
                  </a:rPr>
                  <a:t>为自变量，</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000" dirty="0">
                    <a:ea typeface="宋体" panose="02010600030101010101" pitchFamily="2" charset="-122"/>
                    <a:cs typeface="Times New Roman" panose="02020603050405020304" pitchFamily="18" charset="0"/>
                  </a:rPr>
                  <a:t>为因变量。模型函数具有形式</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1" i="0" smtClean="0">
                        <a:latin typeface="Cambria Math" panose="02040503050406030204" pitchFamily="18" charset="0"/>
                        <a:ea typeface="宋体" panose="02010600030101010101" pitchFamily="2" charset="-122"/>
                        <a:cs typeface="Times New Roman" panose="02020603050405020304" pitchFamily="18" charset="0"/>
                      </a:rPr>
                      <m:t>𝛃</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ea typeface="宋体" panose="02010600030101010101" pitchFamily="2" charset="-122"/>
                    <a:cs typeface="Times New Roman" panose="02020603050405020304" pitchFamily="18" charset="0"/>
                  </a:rPr>
                  <a:t>，其中</a:t>
                </a:r>
                <a14:m>
                  <m:oMath xmlns:m="http://schemas.openxmlformats.org/officeDocument/2006/math">
                    <m:r>
                      <a:rPr lang="en-US" altLang="zh-CN" sz="2000" b="1">
                        <a:latin typeface="Cambria Math" panose="02040503050406030204" pitchFamily="18" charset="0"/>
                        <a:ea typeface="宋体" panose="02010600030101010101" pitchFamily="2" charset="-122"/>
                        <a:cs typeface="Times New Roman" panose="02020603050405020304" pitchFamily="18" charset="0"/>
                      </a:rPr>
                      <m:t>𝛃</m:t>
                    </m:r>
                  </m:oMath>
                </a14:m>
                <a:r>
                  <a:rPr lang="zh-CN" altLang="en-US" sz="2000" dirty="0">
                    <a:ea typeface="宋体" panose="02010600030101010101" pitchFamily="2" charset="-122"/>
                    <a:cs typeface="Times New Roman" panose="02020603050405020304" pitchFamily="18" charset="0"/>
                  </a:rPr>
                  <a:t>保存了</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𝐷</m:t>
                    </m:r>
                  </m:oMath>
                </a14:m>
                <a:r>
                  <a:rPr lang="zh-CN" altLang="en-US" sz="2000" dirty="0">
                    <a:ea typeface="宋体" panose="02010600030101010101" pitchFamily="2" charset="-122"/>
                    <a:cs typeface="Times New Roman" panose="02020603050405020304" pitchFamily="18" charset="0"/>
                  </a:rPr>
                  <a:t>个可调整的参数。</a:t>
                </a: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最小二乘问题的</a:t>
                </a:r>
                <a:r>
                  <a:rPr lang="zh-CN" altLang="en-US" sz="2000" b="1" dirty="0">
                    <a:latin typeface="微软雅黑" panose="020B0503020204020204" pitchFamily="34" charset="-122"/>
                    <a:cs typeface="Times New Roman" panose="02020603050405020304" pitchFamily="18" charset="0"/>
                  </a:rPr>
                  <a:t>目标</a:t>
                </a:r>
                <a:r>
                  <a:rPr lang="zh-CN" altLang="en-US" sz="2000" dirty="0">
                    <a:ea typeface="宋体" panose="02010600030101010101" pitchFamily="2" charset="-122"/>
                    <a:cs typeface="Times New Roman" panose="02020603050405020304" pitchFamily="18" charset="0"/>
                  </a:rPr>
                  <a:t>为调整模型函数的参数来最好地拟合数据集。</a:t>
                </a: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模型对数据的拟合程度是通过其误差来测量的。</a:t>
                </a:r>
                <a:r>
                  <a:rPr lang="zh-CN" altLang="en-US" sz="2000" b="1" dirty="0">
                    <a:latin typeface="微软雅黑" panose="020B0503020204020204" pitchFamily="34" charset="-122"/>
                    <a:cs typeface="Times New Roman" panose="02020603050405020304" pitchFamily="18" charset="0"/>
                  </a:rPr>
                  <a:t>误差</a:t>
                </a:r>
                <a:r>
                  <a:rPr lang="zh-CN" altLang="en-US" sz="2000" dirty="0">
                    <a:ea typeface="宋体" panose="02010600030101010101" pitchFamily="2" charset="-122"/>
                    <a:cs typeface="Times New Roman" panose="02020603050405020304" pitchFamily="18" charset="0"/>
                  </a:rPr>
                  <a:t>定义为因变量的真实值和模型预测值之间的差：</a:t>
                </a: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000" dirty="0">
                    <a:ea typeface="宋体" panose="02010600030101010101" pitchFamily="2" charset="-122"/>
                    <a:cs typeface="Times New Roman" panose="02020603050405020304" pitchFamily="18" charset="0"/>
                  </a:rPr>
                  <a:t>最小二乘通过最小化平方误差和</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𝑆</m:t>
                    </m:r>
                  </m:oMath>
                </a14:m>
                <a:r>
                  <a:rPr lang="zh-CN" altLang="en-US" sz="2000" dirty="0">
                    <a:ea typeface="宋体" panose="02010600030101010101" pitchFamily="2" charset="-122"/>
                    <a:cs typeface="Times New Roman" panose="02020603050405020304" pitchFamily="18" charset="0"/>
                  </a:rPr>
                  <a:t>开学习最优参数值：</a:t>
                </a:r>
              </a:p>
              <a:p>
                <a:pPr>
                  <a:spcBef>
                    <a:spcPct val="0"/>
                  </a:spcBef>
                  <a:buFontTx/>
                  <a:buNone/>
                </a:pPr>
                <a:r>
                  <a:rPr lang="zh-CN" altLang="en-US" sz="2400" dirty="0">
                    <a:ea typeface="宋体" panose="02010600030101010101" pitchFamily="2" charset="-122"/>
                    <a:cs typeface="Times New Roman" panose="02020603050405020304" pitchFamily="18" charset="0"/>
                  </a:rPr>
                  <a:t>	 </a:t>
                </a:r>
              </a:p>
              <a:p>
                <a:pPr>
                  <a:spcBef>
                    <a:spcPct val="0"/>
                  </a:spcBef>
                  <a:buFontTx/>
                  <a:buNone/>
                </a:pPr>
                <a:endParaRPr lang="zh-CN" altLang="en-US" sz="24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709642" y="1610963"/>
                <a:ext cx="5129095" cy="4524315"/>
              </a:xfrm>
              <a:prstGeom prst="rect">
                <a:avLst/>
              </a:prstGeom>
              <a:blipFill>
                <a:blip r:embed="rId6"/>
                <a:stretch>
                  <a:fillRect l="-1188" t="-9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26956" y="115888"/>
            <a:ext cx="143765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线性回归</a:t>
            </a:r>
          </a:p>
        </p:txBody>
      </p:sp>
      <p:sp>
        <p:nvSpPr>
          <p:cNvPr id="26" name="Rectangle 19">
            <a:extLst>
              <a:ext uri="{FF2B5EF4-FFF2-40B4-BE49-F238E27FC236}">
                <a16:creationId xmlns:a16="http://schemas.microsoft.com/office/drawing/2014/main" id="{49D5882C-526C-4173-9399-1844FC8326A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a:extLst>
              <a:ext uri="{FF2B5EF4-FFF2-40B4-BE49-F238E27FC236}">
                <a16:creationId xmlns:a16="http://schemas.microsoft.com/office/drawing/2014/main" id="{CAAC256C-10F6-46DE-AAE0-5B4F109A66B1}"/>
              </a:ext>
            </a:extLst>
          </p:cNvPr>
          <p:cNvGraphicFramePr>
            <a:graphicFrameLocks noChangeAspect="1"/>
          </p:cNvGraphicFramePr>
          <p:nvPr>
            <p:extLst>
              <p:ext uri="{D42A27DB-BD31-4B8C-83A1-F6EECF244321}">
                <p14:modId xmlns:p14="http://schemas.microsoft.com/office/powerpoint/2010/main" val="3195298171"/>
              </p:ext>
            </p:extLst>
          </p:nvPr>
        </p:nvGraphicFramePr>
        <p:xfrm>
          <a:off x="2437575" y="4155144"/>
          <a:ext cx="1673225" cy="371475"/>
        </p:xfrm>
        <a:graphic>
          <a:graphicData uri="http://schemas.openxmlformats.org/presentationml/2006/ole">
            <mc:AlternateContent xmlns:mc="http://schemas.openxmlformats.org/markup-compatibility/2006">
              <mc:Choice xmlns:v="urn:schemas-microsoft-com:vml" Requires="v">
                <p:oleObj spid="_x0000_s2490" name="Equation" r:id="rId7" imgW="1688760" imgH="330120" progId="Equation.DSMT4">
                  <p:embed/>
                </p:oleObj>
              </mc:Choice>
              <mc:Fallback>
                <p:oleObj name="Equation" r:id="rId7" imgW="1688760" imgH="330120" progId="Equation.DSMT4">
                  <p:embed/>
                  <p:pic>
                    <p:nvPicPr>
                      <p:cNvPr id="0" name="Object 18"/>
                      <p:cNvPicPr>
                        <a:picLocks noChangeAspect="1" noChangeArrowheads="1"/>
                      </p:cNvPicPr>
                      <p:nvPr/>
                    </p:nvPicPr>
                    <p:blipFill>
                      <a:blip r:embed="rId8"/>
                      <a:srcRect/>
                      <a:stretch>
                        <a:fillRect/>
                      </a:stretch>
                    </p:blipFill>
                    <p:spPr bwMode="auto">
                      <a:xfrm>
                        <a:off x="2437575" y="4155144"/>
                        <a:ext cx="167322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ectangle 33">
            <a:extLst>
              <a:ext uri="{FF2B5EF4-FFF2-40B4-BE49-F238E27FC236}">
                <a16:creationId xmlns:a16="http://schemas.microsoft.com/office/drawing/2014/main" id="{AC02D5D1-8B73-481C-9564-F2910E86E93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 name="对象 34">
            <a:extLst>
              <a:ext uri="{FF2B5EF4-FFF2-40B4-BE49-F238E27FC236}">
                <a16:creationId xmlns:a16="http://schemas.microsoft.com/office/drawing/2014/main" id="{7214D6C5-B484-4354-BBE1-E8E8F931013C}"/>
              </a:ext>
            </a:extLst>
          </p:cNvPr>
          <p:cNvGraphicFramePr>
            <a:graphicFrameLocks noChangeAspect="1"/>
          </p:cNvGraphicFramePr>
          <p:nvPr>
            <p:extLst>
              <p:ext uri="{D42A27DB-BD31-4B8C-83A1-F6EECF244321}">
                <p14:modId xmlns:p14="http://schemas.microsoft.com/office/powerpoint/2010/main" val="4235866342"/>
              </p:ext>
            </p:extLst>
          </p:nvPr>
        </p:nvGraphicFramePr>
        <p:xfrm>
          <a:off x="1847024" y="5396991"/>
          <a:ext cx="2854325" cy="419100"/>
        </p:xfrm>
        <a:graphic>
          <a:graphicData uri="http://schemas.openxmlformats.org/presentationml/2006/ole">
            <mc:AlternateContent xmlns:mc="http://schemas.openxmlformats.org/markup-compatibility/2006">
              <mc:Choice xmlns:v="urn:schemas-microsoft-com:vml" Requires="v">
                <p:oleObj spid="_x0000_s2491" name="Equation" r:id="rId9" imgW="2819160" imgH="431640" progId="Equation.DSMT4">
                  <p:embed/>
                </p:oleObj>
              </mc:Choice>
              <mc:Fallback>
                <p:oleObj name="Equation" r:id="rId9" imgW="2819160" imgH="431640" progId="Equation.DSMT4">
                  <p:embed/>
                  <p:pic>
                    <p:nvPicPr>
                      <p:cNvPr id="0" name="Object 32"/>
                      <p:cNvPicPr>
                        <a:picLocks noChangeAspect="1" noChangeArrowheads="1"/>
                      </p:cNvPicPr>
                      <p:nvPr/>
                    </p:nvPicPr>
                    <p:blipFill>
                      <a:blip r:embed="rId10"/>
                      <a:srcRect/>
                      <a:stretch>
                        <a:fillRect/>
                      </a:stretch>
                    </p:blipFill>
                    <p:spPr bwMode="auto">
                      <a:xfrm>
                        <a:off x="1847024" y="5396991"/>
                        <a:ext cx="285432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矩形 36">
            <a:extLst>
              <a:ext uri="{FF2B5EF4-FFF2-40B4-BE49-F238E27FC236}">
                <a16:creationId xmlns:a16="http://schemas.microsoft.com/office/drawing/2014/main" id="{63414497-8EAF-434F-BD2B-B656E2FD034D}"/>
              </a:ext>
            </a:extLst>
          </p:cNvPr>
          <p:cNvSpPr/>
          <p:nvPr/>
        </p:nvSpPr>
        <p:spPr>
          <a:xfrm>
            <a:off x="5937628" y="4500554"/>
            <a:ext cx="3178655" cy="830997"/>
          </a:xfrm>
          <a:prstGeom prst="rect">
            <a:avLst/>
          </a:prstGeom>
        </p:spPr>
        <p:txBody>
          <a:bodyPr wrap="square">
            <a:spAutoFit/>
          </a:bodyPr>
          <a:lstStyle/>
          <a:p>
            <a:pPr algn="ctr">
              <a:spcAft>
                <a:spcPts val="0"/>
              </a:spcAft>
            </a:pP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图</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3-2 </a:t>
            </a:r>
            <a:r>
              <a:rPr lang="zh-CN" altLang="zh-CN" sz="1600" kern="100" dirty="0">
                <a:latin typeface="宋体" panose="02010600030101010101" pitchFamily="2" charset="-122"/>
                <a:ea typeface="宋体" panose="02010600030101010101" pitchFamily="2" charset="-122"/>
                <a:cs typeface="Times New Roman" panose="02020603050405020304" pitchFamily="18" charset="0"/>
              </a:rPr>
              <a:t>误差几何意义示意图</a:t>
            </a:r>
          </a:p>
          <a:p>
            <a:r>
              <a:rPr lang="zh-CN" altLang="zh-CN" sz="1600" dirty="0">
                <a:latin typeface="宋体" panose="02010600030101010101" pitchFamily="2" charset="-122"/>
                <a:ea typeface="宋体" panose="02010600030101010101" pitchFamily="2" charset="-122"/>
                <a:cs typeface="Times New Roman" panose="02020603050405020304" pitchFamily="18" charset="0"/>
              </a:rPr>
              <a:t>（图中纵向线段长度代表不同数据点的误差。）</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872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C7B9085-6740-419C-AC95-BD46751EFAA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第三讲    逻辑回归</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B9735A45-4AA6-452C-9279-05E94B9AA0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50919" y="1555750"/>
                <a:ext cx="8015287" cy="7078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上式最小值可通过将对优化目标关于参数的导数设为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求解得到。如果分别考虑每一个参数，那么由于模型有</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𝐷</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个参数，有</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𝐷</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个梯度方程</a:t>
                </a:r>
                <a:endParaRPr lang="zh-CN" altLang="en-US" sz="20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50919" y="1555750"/>
                <a:ext cx="8015287" cy="707886"/>
              </a:xfrm>
              <a:prstGeom prst="rect">
                <a:avLst/>
              </a:prstGeom>
              <a:blipFill>
                <a:blip r:embed="rId5"/>
                <a:stretch>
                  <a:fillRect l="-837" t="-6034" b="-129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26956" y="115888"/>
            <a:ext cx="143765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线性回归</a:t>
            </a:r>
          </a:p>
        </p:txBody>
      </p:sp>
      <p:graphicFrame>
        <p:nvGraphicFramePr>
          <p:cNvPr id="8" name="对象 7">
            <a:extLst>
              <a:ext uri="{FF2B5EF4-FFF2-40B4-BE49-F238E27FC236}">
                <a16:creationId xmlns:a16="http://schemas.microsoft.com/office/drawing/2014/main" id="{021767BC-5C01-4338-B4A4-E575FC2CAB94}"/>
              </a:ext>
            </a:extLst>
          </p:cNvPr>
          <p:cNvGraphicFramePr>
            <a:graphicFrameLocks noChangeAspect="1"/>
          </p:cNvGraphicFramePr>
          <p:nvPr>
            <p:extLst>
              <p:ext uri="{D42A27DB-BD31-4B8C-83A1-F6EECF244321}">
                <p14:modId xmlns:p14="http://schemas.microsoft.com/office/powerpoint/2010/main" val="4112165481"/>
              </p:ext>
            </p:extLst>
          </p:nvPr>
        </p:nvGraphicFramePr>
        <p:xfrm>
          <a:off x="3144837" y="1133841"/>
          <a:ext cx="2854325" cy="419100"/>
        </p:xfrm>
        <a:graphic>
          <a:graphicData uri="http://schemas.openxmlformats.org/presentationml/2006/ole">
            <mc:AlternateContent xmlns:mc="http://schemas.openxmlformats.org/markup-compatibility/2006">
              <mc:Choice xmlns:v="urn:schemas-microsoft-com:vml" Requires="v">
                <p:oleObj spid="_x0000_s4585" name="Equation" r:id="rId6" imgW="2819160" imgH="431640" progId="Equation.DSMT4">
                  <p:embed/>
                </p:oleObj>
              </mc:Choice>
              <mc:Fallback>
                <p:oleObj name="Equation" r:id="rId6" imgW="2819160" imgH="431640" progId="Equation.DSMT4">
                  <p:embed/>
                  <p:pic>
                    <p:nvPicPr>
                      <p:cNvPr id="35" name="对象 34">
                        <a:extLst>
                          <a:ext uri="{FF2B5EF4-FFF2-40B4-BE49-F238E27FC236}">
                            <a16:creationId xmlns:a16="http://schemas.microsoft.com/office/drawing/2014/main" id="{7214D6C5-B484-4354-BBE1-E8E8F931013C}"/>
                          </a:ext>
                        </a:extLst>
                      </p:cNvPr>
                      <p:cNvPicPr>
                        <a:picLocks noChangeAspect="1" noChangeArrowheads="1"/>
                      </p:cNvPicPr>
                      <p:nvPr/>
                    </p:nvPicPr>
                    <p:blipFill>
                      <a:blip r:embed="rId7"/>
                      <a:srcRect/>
                      <a:stretch>
                        <a:fillRect/>
                      </a:stretch>
                    </p:blipFill>
                    <p:spPr bwMode="auto">
                      <a:xfrm>
                        <a:off x="3144837" y="1133841"/>
                        <a:ext cx="285432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a:extLst>
              <a:ext uri="{FF2B5EF4-FFF2-40B4-BE49-F238E27FC236}">
                <a16:creationId xmlns:a16="http://schemas.microsoft.com/office/drawing/2014/main" id="{F936FC61-DE42-4A01-9574-DC19956FA03F}"/>
              </a:ext>
            </a:extLst>
          </p:cNvPr>
          <p:cNvGraphicFramePr>
            <a:graphicFrameLocks noChangeAspect="1"/>
          </p:cNvGraphicFramePr>
          <p:nvPr>
            <p:extLst>
              <p:ext uri="{D42A27DB-BD31-4B8C-83A1-F6EECF244321}">
                <p14:modId xmlns:p14="http://schemas.microsoft.com/office/powerpoint/2010/main" val="2321639394"/>
              </p:ext>
            </p:extLst>
          </p:nvPr>
        </p:nvGraphicFramePr>
        <p:xfrm>
          <a:off x="3445667" y="2260373"/>
          <a:ext cx="2252663" cy="654050"/>
        </p:xfrm>
        <a:graphic>
          <a:graphicData uri="http://schemas.openxmlformats.org/presentationml/2006/ole">
            <mc:AlternateContent xmlns:mc="http://schemas.openxmlformats.org/markup-compatibility/2006">
              <mc:Choice xmlns:v="urn:schemas-microsoft-com:vml" Requires="v">
                <p:oleObj spid="_x0000_s4586" name="Equation" r:id="rId8" imgW="2273040" imgH="672840" progId="Equation.DSMT4">
                  <p:embed/>
                </p:oleObj>
              </mc:Choice>
              <mc:Fallback>
                <p:oleObj name="Equation" r:id="rId8" imgW="2273040" imgH="672840" progId="Equation.DSMT4">
                  <p:embed/>
                  <p:pic>
                    <p:nvPicPr>
                      <p:cNvPr id="0" name="Object 9"/>
                      <p:cNvPicPr>
                        <a:picLocks noChangeAspect="1" noChangeArrowheads="1"/>
                      </p:cNvPicPr>
                      <p:nvPr/>
                    </p:nvPicPr>
                    <p:blipFill>
                      <a:blip r:embed="rId9"/>
                      <a:srcRect/>
                      <a:stretch>
                        <a:fillRect/>
                      </a:stretch>
                    </p:blipFill>
                    <p:spPr bwMode="auto">
                      <a:xfrm>
                        <a:off x="3445667" y="2260373"/>
                        <a:ext cx="2252663"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a:extLst>
              <a:ext uri="{FF2B5EF4-FFF2-40B4-BE49-F238E27FC236}">
                <a16:creationId xmlns:a16="http://schemas.microsoft.com/office/drawing/2014/main" id="{0CD9DB99-E44C-44F5-ABBC-8CDEF9FA77E8}"/>
              </a:ext>
            </a:extLst>
          </p:cNvPr>
          <p:cNvGraphicFramePr>
            <a:graphicFrameLocks noChangeAspect="1"/>
          </p:cNvGraphicFramePr>
          <p:nvPr>
            <p:extLst>
              <p:ext uri="{D42A27DB-BD31-4B8C-83A1-F6EECF244321}">
                <p14:modId xmlns:p14="http://schemas.microsoft.com/office/powerpoint/2010/main" val="335863155"/>
              </p:ext>
            </p:extLst>
          </p:nvPr>
        </p:nvGraphicFramePr>
        <p:xfrm>
          <a:off x="2368593" y="2955471"/>
          <a:ext cx="4579937" cy="663575"/>
        </p:xfrm>
        <a:graphic>
          <a:graphicData uri="http://schemas.openxmlformats.org/presentationml/2006/ole">
            <mc:AlternateContent xmlns:mc="http://schemas.openxmlformats.org/markup-compatibility/2006">
              <mc:Choice xmlns:v="urn:schemas-microsoft-com:vml" Requires="v">
                <p:oleObj spid="_x0000_s4587" name="Equation" r:id="rId10" imgW="4609800" imgH="672840" progId="Equation.DSMT4">
                  <p:embed/>
                </p:oleObj>
              </mc:Choice>
              <mc:Fallback>
                <p:oleObj name="Equation" r:id="rId10" imgW="4609800" imgH="672840" progId="Equation.DSMT4">
                  <p:embed/>
                  <p:pic>
                    <p:nvPicPr>
                      <p:cNvPr id="0" name="Object 13"/>
                      <p:cNvPicPr>
                        <a:picLocks noChangeAspect="1" noChangeArrowheads="1"/>
                      </p:cNvPicPr>
                      <p:nvPr/>
                    </p:nvPicPr>
                    <p:blipFill>
                      <a:blip r:embed="rId11"/>
                      <a:srcRect/>
                      <a:stretch>
                        <a:fillRect/>
                      </a:stretch>
                    </p:blipFill>
                    <p:spPr bwMode="auto">
                      <a:xfrm>
                        <a:off x="2368593" y="2955471"/>
                        <a:ext cx="4579937"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993023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628</TotalTime>
  <Words>2488</Words>
  <Application>Microsoft Office PowerPoint</Application>
  <PresentationFormat>全屏显示(4:3)</PresentationFormat>
  <Paragraphs>410</Paragraphs>
  <Slides>33</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6" baseType="lpstr">
      <vt:lpstr>等线</vt:lpstr>
      <vt:lpstr>等线 Light</vt:lpstr>
      <vt:lpstr>黑体</vt:lpstr>
      <vt:lpstr>宋体</vt:lpstr>
      <vt:lpstr>微软雅黑</vt:lpstr>
      <vt:lpstr>Arial</vt:lpstr>
      <vt:lpstr>Calibri</vt:lpstr>
      <vt:lpstr>Calibri Light</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Saoirse</dc:creator>
  <cp:lastModifiedBy>张艺</cp:lastModifiedBy>
  <cp:revision>335</cp:revision>
  <dcterms:created xsi:type="dcterms:W3CDTF">2020-07-24T07:05:48Z</dcterms:created>
  <dcterms:modified xsi:type="dcterms:W3CDTF">2020-10-02T06:12:40Z</dcterms:modified>
</cp:coreProperties>
</file>