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1">
  <p:sldMasterIdLst>
    <p:sldMasterId id="2147483660" r:id="rId1"/>
  </p:sldMasterIdLst>
  <p:notesMasterIdLst>
    <p:notesMasterId r:id="rId54"/>
  </p:notesMasterIdLst>
  <p:sldIdLst>
    <p:sldId id="256" r:id="rId2"/>
    <p:sldId id="257" r:id="rId3"/>
    <p:sldId id="258" r:id="rId4"/>
    <p:sldId id="269" r:id="rId5"/>
    <p:sldId id="278" r:id="rId6"/>
    <p:sldId id="273" r:id="rId7"/>
    <p:sldId id="279" r:id="rId8"/>
    <p:sldId id="280" r:id="rId9"/>
    <p:sldId id="281" r:id="rId10"/>
    <p:sldId id="282" r:id="rId11"/>
    <p:sldId id="283" r:id="rId12"/>
    <p:sldId id="284" r:id="rId13"/>
    <p:sldId id="286" r:id="rId14"/>
    <p:sldId id="285" r:id="rId15"/>
    <p:sldId id="274" r:id="rId16"/>
    <p:sldId id="287" r:id="rId17"/>
    <p:sldId id="288" r:id="rId18"/>
    <p:sldId id="289" r:id="rId19"/>
    <p:sldId id="266" r:id="rId20"/>
    <p:sldId id="270" r:id="rId21"/>
    <p:sldId id="290" r:id="rId22"/>
    <p:sldId id="291" r:id="rId23"/>
    <p:sldId id="275" r:id="rId24"/>
    <p:sldId id="292" r:id="rId25"/>
    <p:sldId id="294" r:id="rId26"/>
    <p:sldId id="293" r:id="rId27"/>
    <p:sldId id="295" r:id="rId28"/>
    <p:sldId id="296" r:id="rId29"/>
    <p:sldId id="297" r:id="rId30"/>
    <p:sldId id="298" r:id="rId31"/>
    <p:sldId id="299" r:id="rId32"/>
    <p:sldId id="300" r:id="rId33"/>
    <p:sldId id="276" r:id="rId34"/>
    <p:sldId id="301" r:id="rId35"/>
    <p:sldId id="302" r:id="rId36"/>
    <p:sldId id="268" r:id="rId37"/>
    <p:sldId id="271" r:id="rId38"/>
    <p:sldId id="305" r:id="rId39"/>
    <p:sldId id="272" r:id="rId40"/>
    <p:sldId id="277" r:id="rId41"/>
    <p:sldId id="303" r:id="rId42"/>
    <p:sldId id="309" r:id="rId43"/>
    <p:sldId id="314" r:id="rId44"/>
    <p:sldId id="310" r:id="rId45"/>
    <p:sldId id="311" r:id="rId46"/>
    <p:sldId id="312" r:id="rId47"/>
    <p:sldId id="313" r:id="rId48"/>
    <p:sldId id="315" r:id="rId49"/>
    <p:sldId id="304" r:id="rId50"/>
    <p:sldId id="306" r:id="rId51"/>
    <p:sldId id="307" r:id="rId52"/>
    <p:sldId id="265"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1A3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57" autoAdjust="0"/>
  </p:normalViewPr>
  <p:slideViewPr>
    <p:cSldViewPr snapToGrid="0">
      <p:cViewPr varScale="1">
        <p:scale>
          <a:sx n="114" d="100"/>
          <a:sy n="114" d="100"/>
        </p:scale>
        <p:origin x="152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3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2.wmf"/><Relationship Id="rId7" Type="http://schemas.openxmlformats.org/officeDocument/2006/relationships/image" Target="../media/image46.wmf"/><Relationship Id="rId2" Type="http://schemas.openxmlformats.org/officeDocument/2006/relationships/image" Target="../media/image41.wmf"/><Relationship Id="rId1" Type="http://schemas.openxmlformats.org/officeDocument/2006/relationships/image" Target="../media/image40.wmf"/><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5" Type="http://schemas.openxmlformats.org/officeDocument/2006/relationships/image" Target="../media/image51.wmf"/><Relationship Id="rId4" Type="http://schemas.openxmlformats.org/officeDocument/2006/relationships/image" Target="../media/image50.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4" Type="http://schemas.openxmlformats.org/officeDocument/2006/relationships/image" Target="../media/image64.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4" Type="http://schemas.openxmlformats.org/officeDocument/2006/relationships/image" Target="../media/image73.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89.wmf"/><Relationship Id="rId1" Type="http://schemas.openxmlformats.org/officeDocument/2006/relationships/image" Target="../media/image88.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95.wmf"/><Relationship Id="rId1" Type="http://schemas.openxmlformats.org/officeDocument/2006/relationships/image" Target="../media/image94.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03.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06.wmf"/><Relationship Id="rId1" Type="http://schemas.openxmlformats.org/officeDocument/2006/relationships/image" Target="../media/image105.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 Id="rId4" Type="http://schemas.openxmlformats.org/officeDocument/2006/relationships/image" Target="../media/image111.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14.wmf"/><Relationship Id="rId7" Type="http://schemas.openxmlformats.org/officeDocument/2006/relationships/image" Target="../media/image118.wmf"/><Relationship Id="rId2" Type="http://schemas.openxmlformats.org/officeDocument/2006/relationships/image" Target="../media/image113.wmf"/><Relationship Id="rId1" Type="http://schemas.openxmlformats.org/officeDocument/2006/relationships/image" Target="../media/image112.wmf"/><Relationship Id="rId6" Type="http://schemas.openxmlformats.org/officeDocument/2006/relationships/image" Target="../media/image117.wmf"/><Relationship Id="rId5" Type="http://schemas.openxmlformats.org/officeDocument/2006/relationships/image" Target="../media/image116.wmf"/><Relationship Id="rId4" Type="http://schemas.openxmlformats.org/officeDocument/2006/relationships/image" Target="../media/image115.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21.wmf"/><Relationship Id="rId7" Type="http://schemas.openxmlformats.org/officeDocument/2006/relationships/image" Target="../media/image125.wmf"/><Relationship Id="rId2" Type="http://schemas.openxmlformats.org/officeDocument/2006/relationships/image" Target="../media/image120.wmf"/><Relationship Id="rId1" Type="http://schemas.openxmlformats.org/officeDocument/2006/relationships/image" Target="../media/image119.wmf"/><Relationship Id="rId6" Type="http://schemas.openxmlformats.org/officeDocument/2006/relationships/image" Target="../media/image124.wmf"/><Relationship Id="rId5" Type="http://schemas.openxmlformats.org/officeDocument/2006/relationships/image" Target="../media/image123.wmf"/><Relationship Id="rId4" Type="http://schemas.openxmlformats.org/officeDocument/2006/relationships/image" Target="../media/image12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09F943-CCB2-4FEB-85ED-FE78D011BD43}" type="datetimeFigureOut">
              <a:rPr lang="zh-CN" altLang="en-US" smtClean="0"/>
              <a:t>2020/10/2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833F28-24F7-4A34-8B71-BF146E2C284D}" type="slidenum">
              <a:rPr lang="zh-CN" altLang="en-US" smtClean="0"/>
              <a:t>‹#›</a:t>
            </a:fld>
            <a:endParaRPr lang="zh-CN" altLang="en-US"/>
          </a:p>
        </p:txBody>
      </p:sp>
    </p:spTree>
    <p:extLst>
      <p:ext uri="{BB962C8B-B14F-4D97-AF65-F5344CB8AC3E}">
        <p14:creationId xmlns:p14="http://schemas.microsoft.com/office/powerpoint/2010/main" val="2617313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833F28-24F7-4A34-8B71-BF146E2C284D}" type="slidenum">
              <a:rPr lang="zh-CN" altLang="en-US" smtClean="0"/>
              <a:t>52</a:t>
            </a:fld>
            <a:endParaRPr lang="zh-CN" altLang="en-US"/>
          </a:p>
        </p:txBody>
      </p:sp>
    </p:spTree>
    <p:extLst>
      <p:ext uri="{BB962C8B-B14F-4D97-AF65-F5344CB8AC3E}">
        <p14:creationId xmlns:p14="http://schemas.microsoft.com/office/powerpoint/2010/main" val="3762108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3751563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376983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1048064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3350470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3314668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264857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685877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4223799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1807167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81048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2177138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CB243C-C818-4C28-B25A-FE9B72C1A9B1}" type="datetimeFigureOut">
              <a:rPr lang="zh-CN" altLang="en-US" smtClean="0"/>
              <a:t>2020/10/2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18229476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wmf"/><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7.emf"/><Relationship Id="rId5" Type="http://schemas.openxmlformats.org/officeDocument/2006/relationships/image" Target="../media/image23.png"/><Relationship Id="rId10" Type="http://schemas.openxmlformats.org/officeDocument/2006/relationships/image" Target="../media/image16.wmf"/><Relationship Id="rId9" Type="http://schemas.openxmlformats.org/officeDocument/2006/relationships/oleObject" Target="../embeddings/oleObject14.bin"/></Relationships>
</file>

<file path=ppt/slides/_rels/slide11.xml.rels><?xml version="1.0" encoding="UTF-8" standalone="yes"?>
<Relationships xmlns="http://schemas.openxmlformats.org/package/2006/relationships"><Relationship Id="rId8" Type="http://schemas.openxmlformats.org/officeDocument/2006/relationships/image" Target="../media/image20.emf"/><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5.bin"/><Relationship Id="rId11" Type="http://schemas.openxmlformats.org/officeDocument/2006/relationships/image" Target="../media/image19.wmf"/><Relationship Id="rId5" Type="http://schemas.openxmlformats.org/officeDocument/2006/relationships/image" Target="../media/image27.png"/><Relationship Id="rId10" Type="http://schemas.openxmlformats.org/officeDocument/2006/relationships/oleObject" Target="../embeddings/oleObject16.bin"/><Relationship Id="rId9" Type="http://schemas.openxmlformats.org/officeDocument/2006/relationships/image" Target="../media/image21.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4.emf"/><Relationship Id="rId7"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7.bin"/><Relationship Id="rId5" Type="http://schemas.openxmlformats.org/officeDocument/2006/relationships/image" Target="../media/image33.png"/><Relationship Id="rId9" Type="http://schemas.openxmlformats.org/officeDocument/2006/relationships/image" Target="../media/image35.png"/></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26.emf"/><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9.bin"/><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8.bin"/><Relationship Id="rId11" Type="http://schemas.openxmlformats.org/officeDocument/2006/relationships/image" Target="../media/image29.wmf"/><Relationship Id="rId5" Type="http://schemas.openxmlformats.org/officeDocument/2006/relationships/image" Target="../media/image42.png"/><Relationship Id="rId10" Type="http://schemas.openxmlformats.org/officeDocument/2006/relationships/oleObject" Target="../embeddings/oleObject20.bin"/><Relationship Id="rId9" Type="http://schemas.openxmlformats.org/officeDocument/2006/relationships/image" Target="../media/image28.wmf"/></Relationships>
</file>

<file path=ppt/slides/_rels/slide18.xml.rels><?xml version="1.0" encoding="UTF-8" standalone="yes"?>
<Relationships xmlns="http://schemas.openxmlformats.org/package/2006/relationships"><Relationship Id="rId8" Type="http://schemas.openxmlformats.org/officeDocument/2006/relationships/image" Target="../media/image30.wmf"/><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1.emf"/><Relationship Id="rId5" Type="http://schemas.openxmlformats.org/officeDocument/2006/relationships/image" Target="../media/image4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2.wmf"/><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3.emf"/><Relationship Id="rId5" Type="http://schemas.openxmlformats.org/officeDocument/2006/relationships/image" Target="../media/image4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34.emf"/><Relationship Id="rId4" Type="http://schemas.openxmlformats.org/officeDocument/2006/relationships/image" Target="../media/image49.png"/></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4.bin"/><Relationship Id="rId7"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3.bin"/><Relationship Id="rId5" Type="http://schemas.openxmlformats.org/officeDocument/2006/relationships/image" Target="../media/image53.png"/><Relationship Id="rId9" Type="http://schemas.openxmlformats.org/officeDocument/2006/relationships/image" Target="../media/image36.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35.wmf"/><Relationship Id="rId7" Type="http://schemas.openxmlformats.org/officeDocument/2006/relationships/image" Target="../media/image37.wmf"/><Relationship Id="rId12"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5.bin"/><Relationship Id="rId11" Type="http://schemas.openxmlformats.org/officeDocument/2006/relationships/image" Target="../media/image39.wmf"/><Relationship Id="rId5" Type="http://schemas.openxmlformats.org/officeDocument/2006/relationships/image" Target="../media/image57.png"/><Relationship Id="rId10" Type="http://schemas.openxmlformats.org/officeDocument/2006/relationships/oleObject" Target="../embeddings/oleObject27.bin"/><Relationship Id="rId9" Type="http://schemas.openxmlformats.org/officeDocument/2006/relationships/image" Target="../media/image38.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image" Target="../media/image43.wmf"/><Relationship Id="rId18" Type="http://schemas.openxmlformats.org/officeDocument/2006/relationships/oleObject" Target="../embeddings/oleObject35.bin"/><Relationship Id="rId7" Type="http://schemas.openxmlformats.org/officeDocument/2006/relationships/image" Target="../media/image40.wmf"/><Relationship Id="rId12" Type="http://schemas.openxmlformats.org/officeDocument/2006/relationships/oleObject" Target="../embeddings/oleObject32.bin"/><Relationship Id="rId17" Type="http://schemas.openxmlformats.org/officeDocument/2006/relationships/image" Target="../media/image45.wmf"/><Relationship Id="rId2" Type="http://schemas.openxmlformats.org/officeDocument/2006/relationships/slideLayout" Target="../slideLayouts/slideLayout2.xml"/><Relationship Id="rId16" Type="http://schemas.openxmlformats.org/officeDocument/2006/relationships/oleObject" Target="../embeddings/oleObject34.bin"/><Relationship Id="rId1" Type="http://schemas.openxmlformats.org/officeDocument/2006/relationships/vmlDrawing" Target="../drawings/vmlDrawing14.vml"/><Relationship Id="rId6" Type="http://schemas.openxmlformats.org/officeDocument/2006/relationships/oleObject" Target="../embeddings/oleObject29.bin"/><Relationship Id="rId11" Type="http://schemas.openxmlformats.org/officeDocument/2006/relationships/image" Target="../media/image42.wmf"/><Relationship Id="rId5" Type="http://schemas.openxmlformats.org/officeDocument/2006/relationships/image" Target="../media/image65.png"/><Relationship Id="rId15" Type="http://schemas.openxmlformats.org/officeDocument/2006/relationships/image" Target="../media/image44.wmf"/><Relationship Id="rId10" Type="http://schemas.openxmlformats.org/officeDocument/2006/relationships/oleObject" Target="../embeddings/oleObject31.bin"/><Relationship Id="rId19" Type="http://schemas.openxmlformats.org/officeDocument/2006/relationships/image" Target="../media/image46.wmf"/><Relationship Id="rId9" Type="http://schemas.openxmlformats.org/officeDocument/2006/relationships/image" Target="../media/image41.wmf"/><Relationship Id="rId14" Type="http://schemas.openxmlformats.org/officeDocument/2006/relationships/oleObject" Target="../embeddings/oleObject33.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50.wmf"/><Relationship Id="rId7" Type="http://schemas.openxmlformats.org/officeDocument/2006/relationships/image" Target="../media/image47.wmf"/><Relationship Id="rId12"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36.bin"/><Relationship Id="rId11" Type="http://schemas.openxmlformats.org/officeDocument/2006/relationships/image" Target="../media/image49.wmf"/><Relationship Id="rId5" Type="http://schemas.openxmlformats.org/officeDocument/2006/relationships/image" Target="../media/image71.png"/><Relationship Id="rId15" Type="http://schemas.openxmlformats.org/officeDocument/2006/relationships/image" Target="../media/image51.wmf"/><Relationship Id="rId10" Type="http://schemas.openxmlformats.org/officeDocument/2006/relationships/oleObject" Target="../embeddings/oleObject38.bin"/><Relationship Id="rId9" Type="http://schemas.openxmlformats.org/officeDocument/2006/relationships/image" Target="../media/image48.wmf"/><Relationship Id="rId14" Type="http://schemas.openxmlformats.org/officeDocument/2006/relationships/oleObject" Target="../embeddings/oleObject40.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42.bin"/><Relationship Id="rId7" Type="http://schemas.openxmlformats.org/officeDocument/2006/relationships/image" Target="../media/image52.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41.bin"/><Relationship Id="rId5" Type="http://schemas.openxmlformats.org/officeDocument/2006/relationships/image" Target="../media/image74.png"/><Relationship Id="rId9" Type="http://schemas.openxmlformats.org/officeDocument/2006/relationships/image" Target="../media/image53.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44.bin"/><Relationship Id="rId7" Type="http://schemas.openxmlformats.org/officeDocument/2006/relationships/image" Target="../media/image54.wmf"/><Relationship Id="rId12" Type="http://schemas.openxmlformats.org/officeDocument/2006/relationships/image" Target="../media/image56.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43.bin"/><Relationship Id="rId11" Type="http://schemas.openxmlformats.org/officeDocument/2006/relationships/oleObject" Target="../embeddings/oleObject46.bin"/><Relationship Id="rId5" Type="http://schemas.openxmlformats.org/officeDocument/2006/relationships/image" Target="../media/image78.png"/><Relationship Id="rId10" Type="http://schemas.openxmlformats.org/officeDocument/2006/relationships/image" Target="../media/image55.wmf"/><Relationship Id="rId9" Type="http://schemas.openxmlformats.org/officeDocument/2006/relationships/oleObject" Target="../embeddings/oleObject45.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48.bin"/><Relationship Id="rId7" Type="http://schemas.openxmlformats.org/officeDocument/2006/relationships/image" Target="../media/image57.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47.bin"/><Relationship Id="rId11" Type="http://schemas.openxmlformats.org/officeDocument/2006/relationships/image" Target="../media/image59.wmf"/><Relationship Id="rId5" Type="http://schemas.openxmlformats.org/officeDocument/2006/relationships/image" Target="../media/image82.png"/><Relationship Id="rId10" Type="http://schemas.openxmlformats.org/officeDocument/2006/relationships/oleObject" Target="../embeddings/oleObject49.bin"/><Relationship Id="rId9" Type="http://schemas.openxmlformats.org/officeDocument/2006/relationships/image" Target="../media/image58.wmf"/></Relationships>
</file>

<file path=ppt/slides/_rels/slide29.xml.rels><?xml version="1.0" encoding="UTF-8" standalone="yes"?>
<Relationships xmlns="http://schemas.openxmlformats.org/package/2006/relationships"><Relationship Id="rId7" Type="http://schemas.openxmlformats.org/officeDocument/2006/relationships/image" Target="../media/image60.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50.bin"/><Relationship Id="rId5" Type="http://schemas.openxmlformats.org/officeDocument/2006/relationships/image" Target="../media/image8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52.bin"/><Relationship Id="rId13" Type="http://schemas.openxmlformats.org/officeDocument/2006/relationships/image" Target="../media/image64.wmf"/><Relationship Id="rId7" Type="http://schemas.openxmlformats.org/officeDocument/2006/relationships/image" Target="../media/image61.wmf"/><Relationship Id="rId12"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51.bin"/><Relationship Id="rId11" Type="http://schemas.openxmlformats.org/officeDocument/2006/relationships/image" Target="../media/image63.wmf"/><Relationship Id="rId5" Type="http://schemas.openxmlformats.org/officeDocument/2006/relationships/image" Target="../media/image89.png"/><Relationship Id="rId10" Type="http://schemas.openxmlformats.org/officeDocument/2006/relationships/oleObject" Target="../embeddings/oleObject53.bin"/><Relationship Id="rId9" Type="http://schemas.openxmlformats.org/officeDocument/2006/relationships/image" Target="../media/image62.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56.bin"/><Relationship Id="rId7" Type="http://schemas.openxmlformats.org/officeDocument/2006/relationships/image" Target="../media/image65.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55.bin"/><Relationship Id="rId5" Type="http://schemas.openxmlformats.org/officeDocument/2006/relationships/image" Target="../media/image92.png"/><Relationship Id="rId9" Type="http://schemas.openxmlformats.org/officeDocument/2006/relationships/image" Target="../media/image66.wmf"/></Relationships>
</file>

<file path=ppt/slides/_rels/slide32.xml.rels><?xml version="1.0" encoding="UTF-8" standalone="yes"?>
<Relationships xmlns="http://schemas.openxmlformats.org/package/2006/relationships"><Relationship Id="rId7" Type="http://schemas.openxmlformats.org/officeDocument/2006/relationships/image" Target="../media/image96.png"/><Relationship Id="rId1" Type="http://schemas.openxmlformats.org/officeDocument/2006/relationships/slideLayout" Target="../slideLayouts/slideLayout2.xml"/><Relationship Id="rId6" Type="http://schemas.openxmlformats.org/officeDocument/2006/relationships/image" Target="../media/image68.emf"/><Relationship Id="rId5" Type="http://schemas.openxmlformats.org/officeDocument/2006/relationships/image" Target="../media/image67.emf"/><Relationship Id="rId4" Type="http://schemas.openxmlformats.org/officeDocument/2006/relationships/image" Target="../media/image93.png"/></Relationships>
</file>

<file path=ppt/slides/_rels/slide3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58.bin"/><Relationship Id="rId13" Type="http://schemas.openxmlformats.org/officeDocument/2006/relationships/image" Target="../media/image73.wmf"/><Relationship Id="rId7" Type="http://schemas.openxmlformats.org/officeDocument/2006/relationships/image" Target="../media/image70.wmf"/><Relationship Id="rId12"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57.bin"/><Relationship Id="rId11" Type="http://schemas.openxmlformats.org/officeDocument/2006/relationships/image" Target="../media/image72.wmf"/><Relationship Id="rId5" Type="http://schemas.openxmlformats.org/officeDocument/2006/relationships/image" Target="../media/image102.png"/><Relationship Id="rId10" Type="http://schemas.openxmlformats.org/officeDocument/2006/relationships/oleObject" Target="../embeddings/oleObject59.bin"/><Relationship Id="rId9" Type="http://schemas.openxmlformats.org/officeDocument/2006/relationships/image" Target="../media/image71.w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62.bin"/><Relationship Id="rId7" Type="http://schemas.openxmlformats.org/officeDocument/2006/relationships/image" Target="../media/image74.wmf"/><Relationship Id="rId12" Type="http://schemas.openxmlformats.org/officeDocument/2006/relationships/image" Target="../media/image76.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61.bin"/><Relationship Id="rId11" Type="http://schemas.openxmlformats.org/officeDocument/2006/relationships/oleObject" Target="../embeddings/oleObject63.bin"/><Relationship Id="rId5" Type="http://schemas.openxmlformats.org/officeDocument/2006/relationships/image" Target="../media/image106.png"/><Relationship Id="rId10" Type="http://schemas.openxmlformats.org/officeDocument/2006/relationships/image" Target="../media/image77.emf"/><Relationship Id="rId9" Type="http://schemas.openxmlformats.org/officeDocument/2006/relationships/image" Target="../media/image75.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78.wmf"/><Relationship Id="rId7" Type="http://schemas.openxmlformats.org/officeDocument/2006/relationships/oleObject" Target="../embeddings/oleObject64.bin"/><Relationship Id="rId12" Type="http://schemas.openxmlformats.org/officeDocument/2006/relationships/image" Target="../media/image80.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81.emf"/><Relationship Id="rId11" Type="http://schemas.openxmlformats.org/officeDocument/2006/relationships/oleObject" Target="../embeddings/oleObject66.bin"/><Relationship Id="rId5" Type="http://schemas.openxmlformats.org/officeDocument/2006/relationships/image" Target="../media/image85.png"/><Relationship Id="rId10" Type="http://schemas.openxmlformats.org/officeDocument/2006/relationships/image" Target="../media/image79.wmf"/><Relationship Id="rId9" Type="http://schemas.openxmlformats.org/officeDocument/2006/relationships/oleObject" Target="../embeddings/oleObject65.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68.bin"/><Relationship Id="rId7" Type="http://schemas.openxmlformats.org/officeDocument/2006/relationships/image" Target="../media/image82.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67.bin"/><Relationship Id="rId11" Type="http://schemas.openxmlformats.org/officeDocument/2006/relationships/image" Target="../media/image84.wmf"/><Relationship Id="rId5" Type="http://schemas.openxmlformats.org/officeDocument/2006/relationships/image" Target="../media/image90.png"/><Relationship Id="rId10" Type="http://schemas.openxmlformats.org/officeDocument/2006/relationships/oleObject" Target="../embeddings/oleObject69.bin"/><Relationship Id="rId9" Type="http://schemas.openxmlformats.org/officeDocument/2006/relationships/image" Target="../media/image83.wmf"/></Relationships>
</file>

<file path=ppt/slides/_rels/slide39.x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image" Target="../media/image85.emf"/><Relationship Id="rId1" Type="http://schemas.openxmlformats.org/officeDocument/2006/relationships/slideLayout" Target="../slideLayouts/slideLayout2.xml"/><Relationship Id="rId4" Type="http://schemas.openxmlformats.org/officeDocument/2006/relationships/image" Target="../media/image87.e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2.bin"/><Relationship Id="rId7" Type="http://schemas.openxmlformats.org/officeDocument/2006/relationships/image" Target="../media/image1.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6.png"/><Relationship Id="rId9" Type="http://schemas.openxmlformats.org/officeDocument/2006/relationships/image" Target="../media/image2.wmf"/></Relationships>
</file>

<file path=ppt/slides/_rels/slide40.xml.rels><?xml version="1.0" encoding="UTF-8" standalone="yes"?>
<Relationships xmlns="http://schemas.openxmlformats.org/package/2006/relationships"><Relationship Id="rId8" Type="http://schemas.openxmlformats.org/officeDocument/2006/relationships/image" Target="../media/image91.png"/><Relationship Id="rId7" Type="http://schemas.openxmlformats.org/officeDocument/2006/relationships/image" Target="../media/image88.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70.bin"/><Relationship Id="rId5" Type="http://schemas.openxmlformats.org/officeDocument/2006/relationships/image" Target="../media/image97.png"/><Relationship Id="rId10" Type="http://schemas.openxmlformats.org/officeDocument/2006/relationships/image" Target="../media/image89.wmf"/><Relationship Id="rId9" Type="http://schemas.openxmlformats.org/officeDocument/2006/relationships/oleObject" Target="../embeddings/oleObject71.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92.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93.emf"/><Relationship Id="rId4" Type="http://schemas.openxmlformats.org/officeDocument/2006/relationships/image" Target="../media/image100.png"/></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74.bin"/><Relationship Id="rId7" Type="http://schemas.openxmlformats.org/officeDocument/2006/relationships/image" Target="../media/image94.wmf"/><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73.bin"/><Relationship Id="rId11" Type="http://schemas.openxmlformats.org/officeDocument/2006/relationships/image" Target="../media/image107.png"/><Relationship Id="rId5" Type="http://schemas.openxmlformats.org/officeDocument/2006/relationships/image" Target="../media/image104.png"/><Relationship Id="rId10" Type="http://schemas.openxmlformats.org/officeDocument/2006/relationships/image" Target="../media/image96.emf"/><Relationship Id="rId9" Type="http://schemas.openxmlformats.org/officeDocument/2006/relationships/image" Target="../media/image95.wmf"/></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76.bin"/><Relationship Id="rId13" Type="http://schemas.openxmlformats.org/officeDocument/2006/relationships/image" Target="../media/image101.emf"/><Relationship Id="rId7" Type="http://schemas.openxmlformats.org/officeDocument/2006/relationships/image" Target="../media/image97.wmf"/><Relationship Id="rId12" Type="http://schemas.openxmlformats.org/officeDocument/2006/relationships/image" Target="../media/image100.e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75.bin"/><Relationship Id="rId11" Type="http://schemas.openxmlformats.org/officeDocument/2006/relationships/image" Target="../media/image99.wmf"/><Relationship Id="rId5" Type="http://schemas.openxmlformats.org/officeDocument/2006/relationships/image" Target="../media/image111.png"/><Relationship Id="rId10" Type="http://schemas.openxmlformats.org/officeDocument/2006/relationships/oleObject" Target="../embeddings/oleObject77.bin"/><Relationship Id="rId9" Type="http://schemas.openxmlformats.org/officeDocument/2006/relationships/image" Target="../media/image98.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2.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78.bin"/><Relationship Id="rId7" Type="http://schemas.openxmlformats.org/officeDocument/2006/relationships/image" Target="../media/image118.png"/><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04.emf"/><Relationship Id="rId5" Type="http://schemas.openxmlformats.org/officeDocument/2006/relationships/image" Target="../media/image116.png"/><Relationship Id="rId9" Type="http://schemas.openxmlformats.org/officeDocument/2006/relationships/image" Target="../media/image103.wmf"/></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79.bin"/><Relationship Id="rId7" Type="http://schemas.openxmlformats.org/officeDocument/2006/relationships/image" Target="../media/image107.e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122.png"/><Relationship Id="rId11" Type="http://schemas.openxmlformats.org/officeDocument/2006/relationships/image" Target="../media/image106.wmf"/><Relationship Id="rId5" Type="http://schemas.openxmlformats.org/officeDocument/2006/relationships/image" Target="../media/image121.png"/><Relationship Id="rId10" Type="http://schemas.openxmlformats.org/officeDocument/2006/relationships/oleObject" Target="../embeddings/oleObject80.bin"/><Relationship Id="rId9" Type="http://schemas.openxmlformats.org/officeDocument/2006/relationships/image" Target="../media/image105.wmf"/></Relationships>
</file>

<file path=ppt/slides/_rels/slide49.x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oleObject" Target="../embeddings/oleObject81.bin"/><Relationship Id="rId7" Type="http://schemas.openxmlformats.org/officeDocument/2006/relationships/oleObject" Target="../embeddings/oleObject83.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109.wmf"/><Relationship Id="rId5" Type="http://schemas.openxmlformats.org/officeDocument/2006/relationships/oleObject" Target="../embeddings/oleObject82.bin"/><Relationship Id="rId10" Type="http://schemas.openxmlformats.org/officeDocument/2006/relationships/image" Target="../media/image111.wmf"/><Relationship Id="rId4" Type="http://schemas.openxmlformats.org/officeDocument/2006/relationships/image" Target="../media/image108.wmf"/><Relationship Id="rId9" Type="http://schemas.openxmlformats.org/officeDocument/2006/relationships/oleObject" Target="../embeddings/oleObject84.bin"/></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3.bin"/></Relationships>
</file>

<file path=ppt/slides/_rels/slide50.xml.rels><?xml version="1.0" encoding="UTF-8" standalone="yes"?>
<Relationships xmlns="http://schemas.openxmlformats.org/package/2006/relationships"><Relationship Id="rId8" Type="http://schemas.openxmlformats.org/officeDocument/2006/relationships/image" Target="../media/image114.wmf"/><Relationship Id="rId13" Type="http://schemas.openxmlformats.org/officeDocument/2006/relationships/oleObject" Target="../embeddings/oleObject90.bin"/><Relationship Id="rId3" Type="http://schemas.openxmlformats.org/officeDocument/2006/relationships/oleObject" Target="../embeddings/oleObject85.bin"/><Relationship Id="rId7" Type="http://schemas.openxmlformats.org/officeDocument/2006/relationships/oleObject" Target="../embeddings/oleObject87.bin"/><Relationship Id="rId12" Type="http://schemas.openxmlformats.org/officeDocument/2006/relationships/image" Target="../media/image116.wmf"/><Relationship Id="rId2" Type="http://schemas.openxmlformats.org/officeDocument/2006/relationships/slideLayout" Target="../slideLayouts/slideLayout2.xml"/><Relationship Id="rId16" Type="http://schemas.openxmlformats.org/officeDocument/2006/relationships/image" Target="../media/image118.wmf"/><Relationship Id="rId1" Type="http://schemas.openxmlformats.org/officeDocument/2006/relationships/vmlDrawing" Target="../drawings/vmlDrawing33.vml"/><Relationship Id="rId6" Type="http://schemas.openxmlformats.org/officeDocument/2006/relationships/image" Target="../media/image113.wmf"/><Relationship Id="rId11" Type="http://schemas.openxmlformats.org/officeDocument/2006/relationships/oleObject" Target="../embeddings/oleObject89.bin"/><Relationship Id="rId5" Type="http://schemas.openxmlformats.org/officeDocument/2006/relationships/oleObject" Target="../embeddings/oleObject86.bin"/><Relationship Id="rId15" Type="http://schemas.openxmlformats.org/officeDocument/2006/relationships/oleObject" Target="../embeddings/oleObject91.bin"/><Relationship Id="rId10" Type="http://schemas.openxmlformats.org/officeDocument/2006/relationships/image" Target="../media/image115.wmf"/><Relationship Id="rId4" Type="http://schemas.openxmlformats.org/officeDocument/2006/relationships/image" Target="../media/image112.wmf"/><Relationship Id="rId9" Type="http://schemas.openxmlformats.org/officeDocument/2006/relationships/oleObject" Target="../embeddings/oleObject88.bin"/><Relationship Id="rId14" Type="http://schemas.openxmlformats.org/officeDocument/2006/relationships/image" Target="../media/image117.wmf"/></Relationships>
</file>

<file path=ppt/slides/_rels/slide51.xml.rels><?xml version="1.0" encoding="UTF-8" standalone="yes"?>
<Relationships xmlns="http://schemas.openxmlformats.org/package/2006/relationships"><Relationship Id="rId8" Type="http://schemas.openxmlformats.org/officeDocument/2006/relationships/image" Target="../media/image119.wmf"/><Relationship Id="rId13" Type="http://schemas.openxmlformats.org/officeDocument/2006/relationships/oleObject" Target="../embeddings/oleObject95.bin"/><Relationship Id="rId18" Type="http://schemas.openxmlformats.org/officeDocument/2006/relationships/image" Target="../media/image124.wmf"/><Relationship Id="rId7" Type="http://schemas.openxmlformats.org/officeDocument/2006/relationships/oleObject" Target="../embeddings/oleObject92.bin"/><Relationship Id="rId12" Type="http://schemas.openxmlformats.org/officeDocument/2006/relationships/image" Target="../media/image121.wmf"/><Relationship Id="rId17" Type="http://schemas.openxmlformats.org/officeDocument/2006/relationships/oleObject" Target="../embeddings/oleObject97.bin"/><Relationship Id="rId2" Type="http://schemas.openxmlformats.org/officeDocument/2006/relationships/slideLayout" Target="../slideLayouts/slideLayout2.xml"/><Relationship Id="rId16" Type="http://schemas.openxmlformats.org/officeDocument/2006/relationships/image" Target="../media/image123.wmf"/><Relationship Id="rId20" Type="http://schemas.openxmlformats.org/officeDocument/2006/relationships/image" Target="../media/image125.wmf"/><Relationship Id="rId1" Type="http://schemas.openxmlformats.org/officeDocument/2006/relationships/vmlDrawing" Target="../drawings/vmlDrawing34.vml"/><Relationship Id="rId6" Type="http://schemas.openxmlformats.org/officeDocument/2006/relationships/image" Target="../media/image126.png"/><Relationship Id="rId11" Type="http://schemas.openxmlformats.org/officeDocument/2006/relationships/oleObject" Target="../embeddings/oleObject94.bin"/><Relationship Id="rId5" Type="http://schemas.openxmlformats.org/officeDocument/2006/relationships/image" Target="../media/image142.png"/><Relationship Id="rId15" Type="http://schemas.openxmlformats.org/officeDocument/2006/relationships/oleObject" Target="../embeddings/oleObject96.bin"/><Relationship Id="rId10" Type="http://schemas.openxmlformats.org/officeDocument/2006/relationships/image" Target="../media/image120.wmf"/><Relationship Id="rId19" Type="http://schemas.openxmlformats.org/officeDocument/2006/relationships/oleObject" Target="../embeddings/oleObject98.bin"/><Relationship Id="rId9" Type="http://schemas.openxmlformats.org/officeDocument/2006/relationships/oleObject" Target="../embeddings/oleObject93.bin"/><Relationship Id="rId14" Type="http://schemas.openxmlformats.org/officeDocument/2006/relationships/image" Target="../media/image122.w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10.bin"/><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6.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8.bin"/><Relationship Id="rId14" Type="http://schemas.openxmlformats.org/officeDocument/2006/relationships/image" Target="../media/image10.wmf"/></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wmf"/><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emf"/><Relationship Id="rId5" Type="http://schemas.openxmlformats.org/officeDocument/2006/relationships/image" Target="../media/image19.png"/><Relationship Id="rId10" Type="http://schemas.openxmlformats.org/officeDocument/2006/relationships/image" Target="../media/image13.wmf"/><Relationship Id="rId9" Type="http://schemas.openxmlformats.org/officeDocument/2006/relationships/oleObject" Target="../embeddings/oleObject12.bin"/></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54A8B630-F86D-45E5-8442-11419BB999D6}"/>
              </a:ext>
            </a:extLst>
          </p:cNvPr>
          <p:cNvSpPr txBox="1">
            <a:spLocks noChangeArrowheads="1"/>
          </p:cNvSpPr>
          <p:nvPr/>
        </p:nvSpPr>
        <p:spPr bwMode="auto">
          <a:xfrm>
            <a:off x="685800" y="2130425"/>
            <a:ext cx="77724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6000" b="1" kern="1200">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a:ln>
                  <a:noFill/>
                </a:ln>
                <a:solidFill>
                  <a:srgbClr val="000000"/>
                </a:solidFill>
                <a:effectLst/>
                <a:uLnTx/>
                <a:uFillTx/>
                <a:latin typeface="Arial"/>
                <a:ea typeface="微软雅黑"/>
                <a:cs typeface="+mj-cs"/>
              </a:rPr>
              <a:t>模式识别与机器学习</a:t>
            </a:r>
            <a:br>
              <a:rPr kumimoji="0" lang="en-US" altLang="zh-CN" sz="4000" b="1" i="0" u="none" strike="noStrike" kern="1200" cap="none" spc="0" normalizeH="0" baseline="0" noProof="0">
                <a:ln>
                  <a:noFill/>
                </a:ln>
                <a:solidFill>
                  <a:srgbClr val="000000"/>
                </a:solidFill>
                <a:effectLst/>
                <a:uLnTx/>
                <a:uFillTx/>
                <a:latin typeface="Arial"/>
                <a:ea typeface="微软雅黑"/>
                <a:cs typeface="+mj-cs"/>
              </a:rPr>
            </a:br>
            <a:r>
              <a:rPr kumimoji="0" lang="en-US" altLang="zh-CN" sz="2800" b="1" i="0" u="none" strike="noStrike" kern="1200" cap="none" spc="0" normalizeH="0" baseline="0" noProof="0">
                <a:ln>
                  <a:noFill/>
                </a:ln>
                <a:solidFill>
                  <a:srgbClr val="000000"/>
                </a:solidFill>
                <a:effectLst/>
                <a:uLnTx/>
                <a:uFillTx/>
                <a:latin typeface="Arial"/>
                <a:ea typeface="微软雅黑"/>
                <a:cs typeface="+mj-cs"/>
              </a:rPr>
              <a:t>Pattern Recognition &amp; Machine Learning</a:t>
            </a:r>
            <a:endParaRPr kumimoji="0" lang="zh-CN" altLang="en-US" sz="4000" b="1" i="0" u="none" strike="noStrike" kern="1200" cap="none" spc="0" normalizeH="0" baseline="0" noProof="0" dirty="0">
              <a:ln>
                <a:noFill/>
              </a:ln>
              <a:solidFill>
                <a:srgbClr val="000000"/>
              </a:solidFill>
              <a:effectLst/>
              <a:uLnTx/>
              <a:uFillTx/>
              <a:latin typeface="Arial"/>
              <a:ea typeface="微软雅黑"/>
              <a:cs typeface="+mj-cs"/>
            </a:endParaRPr>
          </a:p>
        </p:txBody>
      </p:sp>
    </p:spTree>
    <p:extLst>
      <p:ext uri="{BB962C8B-B14F-4D97-AF65-F5344CB8AC3E}">
        <p14:creationId xmlns:p14="http://schemas.microsoft.com/office/powerpoint/2010/main" val="1398032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47458493-4BB3-4D73-A653-520275E767D3}"/>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EE96C8D4-2638-42B4-8CB4-459953579DE4}"/>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lang="zh-CN" altLang="en-US" kern="0" dirty="0">
                <a:solidFill>
                  <a:srgbClr val="FFFFFF"/>
                </a:solidFill>
                <a:latin typeface="Arial"/>
                <a:ea typeface="微软雅黑"/>
              </a:rPr>
              <a:t>     </a:t>
            </a: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第四讲 概率图模型基础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529740" y="1051278"/>
                <a:ext cx="8084520" cy="193899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b="1" dirty="0">
                    <a:latin typeface="微软雅黑" panose="020B0503020204020204" pitchFamily="34" charset="-122"/>
                    <a:cs typeface="Times New Roman" panose="02020603050405020304" pitchFamily="18" charset="0"/>
                  </a:rPr>
                  <a:t>发散结构</a:t>
                </a:r>
                <a:r>
                  <a:rPr lang="zh-CN" altLang="en-US" sz="2000" dirty="0">
                    <a:ea typeface="宋体" panose="02010600030101010101" pitchFamily="2" charset="-122"/>
                    <a:cs typeface="Times New Roman" panose="02020603050405020304" pitchFamily="18" charset="0"/>
                  </a:rPr>
                  <a:t>：节点</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𝑐</m:t>
                    </m:r>
                  </m:oMath>
                </a14:m>
                <a:r>
                  <a:rPr lang="zh-CN" altLang="en-US" sz="2000" dirty="0">
                    <a:ea typeface="宋体" panose="02010600030101010101" pitchFamily="2" charset="-122"/>
                    <a:cs typeface="Times New Roman" panose="02020603050405020304" pitchFamily="18" charset="0"/>
                  </a:rPr>
                  <a:t>连接两个箭头的尾部。</a:t>
                </a: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发散结构具有条件独立性：在给定</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𝑐</m:t>
                    </m:r>
                  </m:oMath>
                </a14:m>
                <a:r>
                  <a:rPr lang="zh-CN" altLang="en-US" sz="2000" dirty="0">
                    <a:ea typeface="宋体" panose="02010600030101010101" pitchFamily="2" charset="-122"/>
                    <a:cs typeface="Times New Roman" panose="02020603050405020304" pitchFamily="18" charset="0"/>
                  </a:rPr>
                  <a:t>的条件下，</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𝑎</m:t>
                    </m:r>
                  </m:oMath>
                </a14:m>
                <a:r>
                  <a:rPr lang="zh-CN" altLang="en-US" sz="2000" dirty="0">
                    <a:ea typeface="宋体" panose="02010600030101010101" pitchFamily="2" charset="-122"/>
                    <a:cs typeface="Times New Roman" panose="02020603050405020304" pitchFamily="18" charset="0"/>
                  </a:rPr>
                  <a:t>和</a:t>
                </a:r>
                <a14:m>
                  <m:oMath xmlns:m="http://schemas.openxmlformats.org/officeDocument/2006/math">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𝑏</m:t>
                    </m:r>
                  </m:oMath>
                </a14:m>
                <a:r>
                  <a:rPr lang="zh-CN" altLang="en-US" sz="2000" dirty="0">
                    <a:ea typeface="宋体" panose="02010600030101010101" pitchFamily="2" charset="-122"/>
                    <a:cs typeface="Times New Roman" panose="02020603050405020304" pitchFamily="18" charset="0"/>
                  </a:rPr>
                  <a:t>条件独立。</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概率图模型的联合分布为</a:t>
                </a:r>
                <a:endParaRPr lang="en-US" altLang="zh-CN" sz="2000" dirty="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529740" y="1051278"/>
                <a:ext cx="8084520" cy="1938992"/>
              </a:xfrm>
              <a:prstGeom prst="rect">
                <a:avLst/>
              </a:prstGeom>
              <a:blipFill>
                <a:blip r:embed="rId5"/>
                <a:stretch>
                  <a:fillRect l="-830" t="-2194" b="-376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有向图模型</a:t>
            </a:r>
          </a:p>
        </p:txBody>
      </p:sp>
      <p:pic>
        <p:nvPicPr>
          <p:cNvPr id="12" name="图片 11">
            <a:extLst>
              <a:ext uri="{FF2B5EF4-FFF2-40B4-BE49-F238E27FC236}">
                <a16:creationId xmlns:a16="http://schemas.microsoft.com/office/drawing/2014/main" id="{303BFC0B-BB67-4409-8128-8D3158B2BF71}"/>
              </a:ext>
            </a:extLst>
          </p:cNvPr>
          <p:cNvPicPr/>
          <p:nvPr/>
        </p:nvPicPr>
        <p:blipFill>
          <a:blip r:embed="rId6">
            <a:extLst>
              <a:ext uri="{28A0092B-C50C-407E-A947-70E740481C1C}">
                <a14:useLocalDpi xmlns:a14="http://schemas.microsoft.com/office/drawing/2010/main" val="0"/>
              </a:ext>
            </a:extLst>
          </a:blip>
          <a:stretch>
            <a:fillRect/>
          </a:stretch>
        </p:blipFill>
        <p:spPr>
          <a:xfrm>
            <a:off x="3312158" y="1940743"/>
            <a:ext cx="2519680" cy="385445"/>
          </a:xfrm>
          <a:prstGeom prst="rect">
            <a:avLst/>
          </a:prstGeom>
        </p:spPr>
      </p:pic>
      <p:graphicFrame>
        <p:nvGraphicFramePr>
          <p:cNvPr id="3" name="对象 2">
            <a:extLst>
              <a:ext uri="{FF2B5EF4-FFF2-40B4-BE49-F238E27FC236}">
                <a16:creationId xmlns:a16="http://schemas.microsoft.com/office/drawing/2014/main" id="{D00356F0-501A-4768-B710-2C9DEF0689A9}"/>
              </a:ext>
            </a:extLst>
          </p:cNvPr>
          <p:cNvGraphicFramePr>
            <a:graphicFrameLocks noChangeAspect="1"/>
          </p:cNvGraphicFramePr>
          <p:nvPr>
            <p:extLst>
              <p:ext uri="{D42A27DB-BD31-4B8C-83A1-F6EECF244321}">
                <p14:modId xmlns:p14="http://schemas.microsoft.com/office/powerpoint/2010/main" val="2282899292"/>
              </p:ext>
            </p:extLst>
          </p:nvPr>
        </p:nvGraphicFramePr>
        <p:xfrm>
          <a:off x="3007516" y="3114675"/>
          <a:ext cx="3128963" cy="314325"/>
        </p:xfrm>
        <a:graphic>
          <a:graphicData uri="http://schemas.openxmlformats.org/presentationml/2006/ole">
            <mc:AlternateContent xmlns:mc="http://schemas.openxmlformats.org/markup-compatibility/2006">
              <mc:Choice xmlns:v="urn:schemas-microsoft-com:vml" Requires="v">
                <p:oleObj spid="_x0000_s8455" name="Equation" r:id="rId7" imgW="3124080" imgH="304560" progId="Equation.DSMT4">
                  <p:embed/>
                </p:oleObj>
              </mc:Choice>
              <mc:Fallback>
                <p:oleObj name="Equation" r:id="rId7" imgW="3124080" imgH="304560" progId="Equation.DSMT4">
                  <p:embed/>
                  <p:pic>
                    <p:nvPicPr>
                      <p:cNvPr id="0" name="Object 1"/>
                      <p:cNvPicPr>
                        <a:picLocks noChangeAspect="1" noChangeArrowheads="1"/>
                      </p:cNvPicPr>
                      <p:nvPr/>
                    </p:nvPicPr>
                    <p:blipFill>
                      <a:blip r:embed="rId8"/>
                      <a:srcRect/>
                      <a:stretch>
                        <a:fillRect/>
                      </a:stretch>
                    </p:blipFill>
                    <p:spPr bwMode="auto">
                      <a:xfrm>
                        <a:off x="3007516" y="3114675"/>
                        <a:ext cx="3128963"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a:extLst>
              <a:ext uri="{FF2B5EF4-FFF2-40B4-BE49-F238E27FC236}">
                <a16:creationId xmlns:a16="http://schemas.microsoft.com/office/drawing/2014/main" id="{5EA03525-2432-4D42-9B55-3AC02FCFADB4}"/>
              </a:ext>
            </a:extLst>
          </p:cNvPr>
          <p:cNvGraphicFramePr>
            <a:graphicFrameLocks noChangeAspect="1"/>
          </p:cNvGraphicFramePr>
          <p:nvPr>
            <p:extLst>
              <p:ext uri="{D42A27DB-BD31-4B8C-83A1-F6EECF244321}">
                <p14:modId xmlns:p14="http://schemas.microsoft.com/office/powerpoint/2010/main" val="3867239452"/>
              </p:ext>
            </p:extLst>
          </p:nvPr>
        </p:nvGraphicFramePr>
        <p:xfrm>
          <a:off x="2614612" y="3647676"/>
          <a:ext cx="3914775" cy="750887"/>
        </p:xfrm>
        <a:graphic>
          <a:graphicData uri="http://schemas.openxmlformats.org/presentationml/2006/ole">
            <mc:AlternateContent xmlns:mc="http://schemas.openxmlformats.org/markup-compatibility/2006">
              <mc:Choice xmlns:v="urn:schemas-microsoft-com:vml" Requires="v">
                <p:oleObj spid="_x0000_s8456" name="Equation" r:id="rId9" imgW="3924000" imgH="660240" progId="Equation.DSMT4">
                  <p:embed/>
                </p:oleObj>
              </mc:Choice>
              <mc:Fallback>
                <p:oleObj name="Equation" r:id="rId9" imgW="3924000" imgH="660240" progId="Equation.DSMT4">
                  <p:embed/>
                  <p:pic>
                    <p:nvPicPr>
                      <p:cNvPr id="0" name="Object 3"/>
                      <p:cNvPicPr>
                        <a:picLocks noChangeAspect="1" noChangeArrowheads="1"/>
                      </p:cNvPicPr>
                      <p:nvPr/>
                    </p:nvPicPr>
                    <p:blipFill>
                      <a:blip r:embed="rId10"/>
                      <a:srcRect/>
                      <a:stretch>
                        <a:fillRect/>
                      </a:stretch>
                    </p:blipFill>
                    <p:spPr bwMode="auto">
                      <a:xfrm>
                        <a:off x="2614612" y="3647676"/>
                        <a:ext cx="3914775" cy="750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58757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69FE37F3-DD32-4522-BE7B-406EDBD84308}"/>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EE96C8D4-2638-42B4-8CB4-459953579DE4}"/>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lang="zh-CN" altLang="en-US" kern="0" dirty="0">
                <a:solidFill>
                  <a:srgbClr val="FFFFFF"/>
                </a:solidFill>
                <a:latin typeface="Arial"/>
                <a:ea typeface="微软雅黑"/>
              </a:rPr>
              <a:t>     </a:t>
            </a: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第四讲 概率图模型基础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529740" y="1051278"/>
                <a:ext cx="8084520" cy="34778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b="1" dirty="0">
                    <a:latin typeface="微软雅黑" panose="020B0503020204020204" pitchFamily="34" charset="-122"/>
                    <a:cs typeface="Times New Roman" panose="02020603050405020304" pitchFamily="18" charset="0"/>
                  </a:rPr>
                  <a:t>汇总结构</a:t>
                </a:r>
                <a:r>
                  <a:rPr lang="zh-CN" altLang="en-US" sz="2000" dirty="0">
                    <a:ea typeface="宋体" panose="02010600030101010101" pitchFamily="2" charset="-122"/>
                    <a:cs typeface="Times New Roman" panose="02020603050405020304" pitchFamily="18" charset="0"/>
                  </a:rPr>
                  <a:t>：节点</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𝑐</m:t>
                    </m:r>
                  </m:oMath>
                </a14:m>
                <a:r>
                  <a:rPr lang="zh-CN" altLang="en-US" sz="2000" dirty="0">
                    <a:ea typeface="宋体" panose="02010600030101010101" pitchFamily="2" charset="-122"/>
                    <a:cs typeface="Times New Roman" panose="02020603050405020304" pitchFamily="18" charset="0"/>
                  </a:rPr>
                  <a:t>连接了两个箭头的头部。</a:t>
                </a: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汇总结构不具有条件独立性：在给定</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𝑐</m:t>
                    </m:r>
                  </m:oMath>
                </a14:m>
                <a:r>
                  <a:rPr lang="zh-CN" altLang="en-US" sz="2000" dirty="0">
                    <a:ea typeface="宋体" panose="02010600030101010101" pitchFamily="2" charset="-122"/>
                    <a:cs typeface="Times New Roman" panose="02020603050405020304" pitchFamily="18" charset="0"/>
                  </a:rPr>
                  <a:t>的条件下，</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𝑎</m:t>
                    </m:r>
                  </m:oMath>
                </a14:m>
                <a:r>
                  <a:rPr lang="zh-CN" altLang="en-US" sz="2000" dirty="0">
                    <a:ea typeface="宋体" panose="02010600030101010101" pitchFamily="2" charset="-122"/>
                    <a:cs typeface="Times New Roman" panose="02020603050405020304" pitchFamily="18" charset="0"/>
                  </a:rPr>
                  <a:t>和</a:t>
                </a:r>
                <a14:m>
                  <m:oMath xmlns:m="http://schemas.openxmlformats.org/officeDocument/2006/math">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𝑏</m:t>
                    </m:r>
                  </m:oMath>
                </a14:m>
                <a:r>
                  <a:rPr lang="zh-CN" altLang="en-US" sz="2000" dirty="0">
                    <a:ea typeface="宋体" panose="02010600030101010101" pitchFamily="2" charset="-122"/>
                    <a:cs typeface="Times New Roman" panose="02020603050405020304" pitchFamily="18" charset="0"/>
                  </a:rPr>
                  <a:t>条件不独立。</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概率图模型的联合分布为</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关于</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𝑐</m:t>
                    </m:r>
                  </m:oMath>
                </a14:m>
                <a:r>
                  <a:rPr lang="zh-CN" altLang="en-US" sz="2000" dirty="0">
                    <a:ea typeface="宋体" panose="02010600030101010101" pitchFamily="2" charset="-122"/>
                    <a:cs typeface="Times New Roman" panose="02020603050405020304" pitchFamily="18" charset="0"/>
                  </a:rPr>
                  <a:t>求积分或者求和后得到</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𝑎</m:t>
                    </m:r>
                  </m:oMath>
                </a14:m>
                <a:r>
                  <a:rPr lang="zh-CN" altLang="en-US" sz="2000" dirty="0">
                    <a:ea typeface="宋体" panose="02010600030101010101" pitchFamily="2" charset="-122"/>
                    <a:cs typeface="Times New Roman" panose="02020603050405020304" pitchFamily="18" charset="0"/>
                  </a:rPr>
                  <a:t>和</a:t>
                </a:r>
                <a14:m>
                  <m:oMath xmlns:m="http://schemas.openxmlformats.org/officeDocument/2006/math">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𝑏</m:t>
                    </m:r>
                  </m:oMath>
                </a14:m>
                <a:r>
                  <a:rPr lang="zh-CN" altLang="en-US" sz="2000" dirty="0">
                    <a:ea typeface="宋体" panose="02010600030101010101" pitchFamily="2" charset="-122"/>
                    <a:cs typeface="Times New Roman" panose="02020603050405020304" pitchFamily="18" charset="0"/>
                  </a:rPr>
                  <a:t>的联合分布可以表示为各自边缘分布的乘积</a:t>
                </a:r>
                <a:endParaRPr lang="en-US" altLang="zh-CN" sz="2000" dirty="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529740" y="1051278"/>
                <a:ext cx="8084520" cy="3477875"/>
              </a:xfrm>
              <a:prstGeom prst="rect">
                <a:avLst/>
              </a:prstGeom>
              <a:blipFill>
                <a:blip r:embed="rId5"/>
                <a:stretch>
                  <a:fillRect l="-830" t="-1226" b="-175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有向图模型</a:t>
            </a:r>
          </a:p>
        </p:txBody>
      </p:sp>
      <p:graphicFrame>
        <p:nvGraphicFramePr>
          <p:cNvPr id="3" name="对象 2">
            <a:extLst>
              <a:ext uri="{FF2B5EF4-FFF2-40B4-BE49-F238E27FC236}">
                <a16:creationId xmlns:a16="http://schemas.microsoft.com/office/drawing/2014/main" id="{B542AA3C-AD23-4F4F-8FF2-CC754192A904}"/>
              </a:ext>
            </a:extLst>
          </p:cNvPr>
          <p:cNvGraphicFramePr>
            <a:graphicFrameLocks noChangeAspect="1"/>
          </p:cNvGraphicFramePr>
          <p:nvPr>
            <p:extLst>
              <p:ext uri="{D42A27DB-BD31-4B8C-83A1-F6EECF244321}">
                <p14:modId xmlns:p14="http://schemas.microsoft.com/office/powerpoint/2010/main" val="4169177402"/>
              </p:ext>
            </p:extLst>
          </p:nvPr>
        </p:nvGraphicFramePr>
        <p:xfrm>
          <a:off x="2981325" y="3333740"/>
          <a:ext cx="3181350" cy="314325"/>
        </p:xfrm>
        <a:graphic>
          <a:graphicData uri="http://schemas.openxmlformats.org/presentationml/2006/ole">
            <mc:AlternateContent xmlns:mc="http://schemas.openxmlformats.org/markup-compatibility/2006">
              <mc:Choice xmlns:v="urn:schemas-microsoft-com:vml" Requires="v">
                <p:oleObj spid="_x0000_s7435" name="Equation" r:id="rId6" imgW="3136680" imgH="304560" progId="Equation.DSMT4">
                  <p:embed/>
                </p:oleObj>
              </mc:Choice>
              <mc:Fallback>
                <p:oleObj name="Equation" r:id="rId6" imgW="3136680" imgH="304560" progId="Equation.DSMT4">
                  <p:embed/>
                  <p:pic>
                    <p:nvPicPr>
                      <p:cNvPr id="0" name="Object 3"/>
                      <p:cNvPicPr>
                        <a:picLocks noChangeAspect="1" noChangeArrowheads="1"/>
                      </p:cNvPicPr>
                      <p:nvPr/>
                    </p:nvPicPr>
                    <p:blipFill>
                      <a:blip r:embed="rId7"/>
                      <a:srcRect/>
                      <a:stretch>
                        <a:fillRect/>
                      </a:stretch>
                    </p:blipFill>
                    <p:spPr bwMode="auto">
                      <a:xfrm>
                        <a:off x="2981325" y="3333740"/>
                        <a:ext cx="3181350"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4" name="图片 13">
            <a:extLst>
              <a:ext uri="{FF2B5EF4-FFF2-40B4-BE49-F238E27FC236}">
                <a16:creationId xmlns:a16="http://schemas.microsoft.com/office/drawing/2014/main" id="{CCBF82BD-CF49-4941-BFAF-539EDC620DAF}"/>
              </a:ext>
            </a:extLst>
          </p:cNvPr>
          <p:cNvPicPr/>
          <p:nvPr/>
        </p:nvPicPr>
        <p:blipFill>
          <a:blip r:embed="rId8">
            <a:extLst>
              <a:ext uri="{28A0092B-C50C-407E-A947-70E740481C1C}">
                <a14:useLocalDpi xmlns:a14="http://schemas.microsoft.com/office/drawing/2010/main" val="0"/>
              </a:ext>
            </a:extLst>
          </a:blip>
          <a:stretch>
            <a:fillRect/>
          </a:stretch>
        </p:blipFill>
        <p:spPr>
          <a:xfrm>
            <a:off x="3312160" y="1833919"/>
            <a:ext cx="2519680" cy="385445"/>
          </a:xfrm>
          <a:prstGeom prst="rect">
            <a:avLst/>
          </a:prstGeom>
        </p:spPr>
      </p:pic>
      <p:pic>
        <p:nvPicPr>
          <p:cNvPr id="15" name="图片 14">
            <a:extLst>
              <a:ext uri="{FF2B5EF4-FFF2-40B4-BE49-F238E27FC236}">
                <a16:creationId xmlns:a16="http://schemas.microsoft.com/office/drawing/2014/main" id="{E9211CCF-1E0D-46E6-A50F-AFCAEB3C9318}"/>
              </a:ext>
            </a:extLst>
          </p:cNvPr>
          <p:cNvPicPr/>
          <p:nvPr/>
        </p:nvPicPr>
        <p:blipFill>
          <a:blip r:embed="rId9">
            <a:extLst>
              <a:ext uri="{28A0092B-C50C-407E-A947-70E740481C1C}">
                <a14:useLocalDpi xmlns:a14="http://schemas.microsoft.com/office/drawing/2010/main" val="0"/>
              </a:ext>
            </a:extLst>
          </a:blip>
          <a:stretch>
            <a:fillRect/>
          </a:stretch>
        </p:blipFill>
        <p:spPr>
          <a:xfrm>
            <a:off x="3312160" y="2460457"/>
            <a:ext cx="2519680" cy="385445"/>
          </a:xfrm>
          <a:prstGeom prst="rect">
            <a:avLst/>
          </a:prstGeom>
        </p:spPr>
      </p:pic>
      <p:graphicFrame>
        <p:nvGraphicFramePr>
          <p:cNvPr id="24" name="对象 23">
            <a:extLst>
              <a:ext uri="{FF2B5EF4-FFF2-40B4-BE49-F238E27FC236}">
                <a16:creationId xmlns:a16="http://schemas.microsoft.com/office/drawing/2014/main" id="{AD508039-ADE0-407C-85A9-7F0F0D68311F}"/>
              </a:ext>
            </a:extLst>
          </p:cNvPr>
          <p:cNvGraphicFramePr>
            <a:graphicFrameLocks noChangeAspect="1"/>
          </p:cNvGraphicFramePr>
          <p:nvPr>
            <p:extLst>
              <p:ext uri="{D42A27DB-BD31-4B8C-83A1-F6EECF244321}">
                <p14:modId xmlns:p14="http://schemas.microsoft.com/office/powerpoint/2010/main" val="3950075666"/>
              </p:ext>
            </p:extLst>
          </p:nvPr>
        </p:nvGraphicFramePr>
        <p:xfrm>
          <a:off x="3559175" y="4428605"/>
          <a:ext cx="2025650" cy="314325"/>
        </p:xfrm>
        <a:graphic>
          <a:graphicData uri="http://schemas.openxmlformats.org/presentationml/2006/ole">
            <mc:AlternateContent xmlns:mc="http://schemas.openxmlformats.org/markup-compatibility/2006">
              <mc:Choice xmlns:v="urn:schemas-microsoft-com:vml" Requires="v">
                <p:oleObj spid="_x0000_s7436" name="Equation" r:id="rId10" imgW="1993680" imgH="304560" progId="Equation.DSMT4">
                  <p:embed/>
                </p:oleObj>
              </mc:Choice>
              <mc:Fallback>
                <p:oleObj name="Equation" r:id="rId10" imgW="1993680" imgH="304560" progId="Equation.DSMT4">
                  <p:embed/>
                  <p:pic>
                    <p:nvPicPr>
                      <p:cNvPr id="0" name="Object 15"/>
                      <p:cNvPicPr>
                        <a:picLocks noChangeAspect="1" noChangeArrowheads="1"/>
                      </p:cNvPicPr>
                      <p:nvPr/>
                    </p:nvPicPr>
                    <p:blipFill>
                      <a:blip r:embed="rId11"/>
                      <a:srcRect/>
                      <a:stretch>
                        <a:fillRect/>
                      </a:stretch>
                    </p:blipFill>
                    <p:spPr bwMode="auto">
                      <a:xfrm>
                        <a:off x="3559175" y="4428605"/>
                        <a:ext cx="2025650"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35019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4DA8D6A0-6E2A-4720-AFC9-57766A2C1BD6}"/>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EE96C8D4-2638-42B4-8CB4-459953579DE4}"/>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lang="zh-CN" altLang="en-US" kern="0" dirty="0">
                <a:solidFill>
                  <a:srgbClr val="FFFFFF"/>
                </a:solidFill>
                <a:latin typeface="Arial"/>
                <a:ea typeface="微软雅黑"/>
              </a:rPr>
              <a:t>     </a:t>
            </a: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第四讲 概率图模型基础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529740" y="942221"/>
                <a:ext cx="8084520" cy="532453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en-US" altLang="zh-CN" sz="2000" b="1" dirty="0">
                    <a:latin typeface="微软雅黑" panose="020B0503020204020204" pitchFamily="34" charset="-122"/>
                    <a:cs typeface="Times New Roman" panose="02020603050405020304" pitchFamily="18" charset="0"/>
                  </a:rPr>
                  <a:t>d-</a:t>
                </a:r>
                <a:r>
                  <a:rPr lang="zh-CN" altLang="en-US" sz="2000" b="1" dirty="0">
                    <a:latin typeface="微软雅黑" panose="020B0503020204020204" pitchFamily="34" charset="-122"/>
                    <a:cs typeface="Times New Roman" panose="02020603050405020304" pitchFamily="18" charset="0"/>
                  </a:rPr>
                  <a:t>分隔规则</a:t>
                </a:r>
              </a:p>
              <a:p>
                <a:pPr>
                  <a:spcBef>
                    <a:spcPct val="0"/>
                  </a:spcBef>
                  <a:buFontTx/>
                  <a:buNone/>
                </a:pPr>
                <a:r>
                  <a:rPr lang="zh-CN" altLang="en-US" sz="2000" dirty="0">
                    <a:ea typeface="宋体" panose="02010600030101010101" pitchFamily="2" charset="-122"/>
                    <a:cs typeface="Times New Roman" panose="02020603050405020304" pitchFamily="18" charset="0"/>
                  </a:rPr>
                  <a:t>设</a:t>
                </a:r>
                <a14:m>
                  <m:oMath xmlns:m="http://schemas.openxmlformats.org/officeDocument/2006/math">
                    <m:r>
                      <a:rPr lang="zh-CN" altLang="en-US" sz="2000" i="1">
                        <a:latin typeface="Cambria Math" panose="02040503050406030204" pitchFamily="18" charset="0"/>
                        <a:ea typeface="宋体" panose="02010600030101010101" pitchFamily="2" charset="-122"/>
                        <a:cs typeface="Times New Roman" panose="02020603050405020304" pitchFamily="18" charset="0"/>
                      </a:rPr>
                      <m:t>𝒢</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𝑉</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𝐸</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是一个贝叶斯网络（有向图模型），集合</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𝐴</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𝐵</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𝐶</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是</a:t>
                </a:r>
                <a14:m>
                  <m:oMath xmlns:m="http://schemas.openxmlformats.org/officeDocument/2006/math">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𝑉</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中相互不相交的子集，其中</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𝐶</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中的节点是被观测到的。考虑从</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𝐴</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中节点到</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𝐵</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中节点所有可能的路径， 如果路径上存在一个节点满足如下两个条件之一，那么该条路径是被阻隔的：</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spcBef>
                    <a:spcPct val="0"/>
                  </a:spcBef>
                </a:pPr>
                <a:r>
                  <a:rPr lang="zh-CN" altLang="en-US" sz="2000" dirty="0">
                    <a:ea typeface="宋体" panose="02010600030101010101" pitchFamily="2" charset="-122"/>
                    <a:cs typeface="Times New Roman" panose="02020603050405020304" pitchFamily="18" charset="0"/>
                  </a:rPr>
                  <a:t>该节点是被观测的（在集合</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𝐶</m:t>
                    </m:r>
                  </m:oMath>
                </a14:m>
                <a:r>
                  <a:rPr lang="zh-CN" altLang="en-US" sz="2000" dirty="0">
                    <a:ea typeface="宋体" panose="02010600030101010101" pitchFamily="2" charset="-122"/>
                    <a:cs typeface="Times New Roman" panose="02020603050405020304" pitchFamily="18" charset="0"/>
                  </a:rPr>
                  <a:t>中），并且它与所连接的节点具有发散结构（尾到尾）或者顺序结构（头到尾）；</a:t>
                </a:r>
              </a:p>
              <a:p>
                <a:pPr marL="342900" indent="-342900">
                  <a:spcBef>
                    <a:spcPct val="0"/>
                  </a:spcBef>
                </a:pPr>
                <a:r>
                  <a:rPr lang="zh-CN" altLang="en-US" sz="2000" dirty="0">
                    <a:ea typeface="宋体" panose="02010600030101010101" pitchFamily="2" charset="-122"/>
                    <a:cs typeface="Times New Roman" panose="02020603050405020304" pitchFamily="18" charset="0"/>
                  </a:rPr>
                  <a:t>该节点及其后代节点都未被观测（不在集合</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𝐶</m:t>
                    </m:r>
                  </m:oMath>
                </a14:m>
                <a:r>
                  <a:rPr lang="zh-CN" altLang="en-US" sz="2000" dirty="0">
                    <a:ea typeface="宋体" panose="02010600030101010101" pitchFamily="2" charset="-122"/>
                    <a:cs typeface="Times New Roman" panose="02020603050405020304" pitchFamily="18" charset="0"/>
                  </a:rPr>
                  <a:t>中），并且它与所连接的节点具有汇总结构（头到头）。 </a:t>
                </a: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r>
                  <a:rPr lang="zh-CN" altLang="en-US" sz="2000" dirty="0">
                    <a:ea typeface="宋体" panose="02010600030101010101" pitchFamily="2" charset="-122"/>
                    <a:cs typeface="Times New Roman" panose="02020603050405020304" pitchFamily="18" charset="0"/>
                  </a:rPr>
                  <a:t>如果从</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𝐴</m:t>
                    </m:r>
                  </m:oMath>
                </a14:m>
                <a:r>
                  <a:rPr lang="zh-CN" altLang="en-US" sz="2000" dirty="0">
                    <a:ea typeface="宋体" panose="02010600030101010101" pitchFamily="2" charset="-122"/>
                    <a:cs typeface="Times New Roman" panose="02020603050405020304" pitchFamily="18" charset="0"/>
                  </a:rPr>
                  <a:t>中节点到</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𝐵</m:t>
                    </m:r>
                  </m:oMath>
                </a14:m>
                <a:r>
                  <a:rPr lang="zh-CN" altLang="en-US" sz="2000" dirty="0">
                    <a:ea typeface="宋体" panose="02010600030101010101" pitchFamily="2" charset="-122"/>
                    <a:cs typeface="Times New Roman" panose="02020603050405020304" pitchFamily="18" charset="0"/>
                  </a:rPr>
                  <a:t>中节点的所有路径都被阻隔，就可以说从</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𝐴</m:t>
                    </m:r>
                  </m:oMath>
                </a14:m>
                <a:r>
                  <a:rPr lang="zh-CN" altLang="en-US" sz="2000" dirty="0">
                    <a:ea typeface="宋体" panose="02010600030101010101" pitchFamily="2" charset="-122"/>
                    <a:cs typeface="Times New Roman" panose="02020603050405020304" pitchFamily="18" charset="0"/>
                  </a:rPr>
                  <a:t>到</a:t>
                </a:r>
                <a14:m>
                  <m:oMath xmlns:m="http://schemas.openxmlformats.org/officeDocument/2006/math">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𝐵</m:t>
                    </m:r>
                  </m:oMath>
                </a14:m>
                <a:r>
                  <a:rPr lang="zh-CN" altLang="en-US" sz="2000" dirty="0">
                    <a:ea typeface="宋体" panose="02010600030101010101" pitchFamily="2" charset="-122"/>
                    <a:cs typeface="Times New Roman" panose="02020603050405020304" pitchFamily="18" charset="0"/>
                  </a:rPr>
                  <a:t>的路径是被阻隔的，或者叫</a:t>
                </a:r>
                <a:r>
                  <a:rPr lang="en-US" altLang="zh-CN" sz="2000" dirty="0">
                    <a:ea typeface="宋体" panose="02010600030101010101" pitchFamily="2" charset="-122"/>
                    <a:cs typeface="Times New Roman" panose="02020603050405020304" pitchFamily="18" charset="0"/>
                  </a:rPr>
                  <a:t>d-</a:t>
                </a:r>
                <a:r>
                  <a:rPr lang="zh-CN" altLang="en-US" sz="2000" dirty="0">
                    <a:ea typeface="宋体" panose="02010600030101010101" pitchFamily="2" charset="-122"/>
                    <a:cs typeface="Times New Roman" panose="02020603050405020304" pitchFamily="18" charset="0"/>
                  </a:rPr>
                  <a:t>分隔的。</a:t>
                </a: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r>
                  <a:rPr lang="zh-CN" altLang="en-US" sz="2000" dirty="0">
                    <a:ea typeface="宋体" panose="02010600030101010101" pitchFamily="2" charset="-122"/>
                    <a:cs typeface="Times New Roman" panose="02020603050405020304" pitchFamily="18" charset="0"/>
                  </a:rPr>
                  <a:t>对于一个贝叶斯网络，在给定观测的节点集合</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𝐶</m:t>
                    </m:r>
                  </m:oMath>
                </a14:m>
                <a:r>
                  <a:rPr lang="zh-CN" altLang="en-US" sz="2000" dirty="0">
                    <a:ea typeface="宋体" panose="02010600030101010101" pitchFamily="2" charset="-122"/>
                    <a:cs typeface="Times New Roman" panose="02020603050405020304" pitchFamily="18" charset="0"/>
                  </a:rPr>
                  <a:t>的条件下，如果</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𝐴</m:t>
                    </m:r>
                  </m:oMath>
                </a14:m>
                <a:r>
                  <a:rPr lang="zh-CN" altLang="en-US" sz="2000" dirty="0">
                    <a:ea typeface="宋体" panose="02010600030101010101" pitchFamily="2" charset="-122"/>
                    <a:cs typeface="Times New Roman" panose="02020603050405020304" pitchFamily="18" charset="0"/>
                  </a:rPr>
                  <a:t>到</a:t>
                </a:r>
                <a14:m>
                  <m:oMath xmlns:m="http://schemas.openxmlformats.org/officeDocument/2006/math">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𝐵</m:t>
                    </m:r>
                  </m:oMath>
                </a14:m>
                <a:r>
                  <a:rPr lang="zh-CN" altLang="en-US" sz="2000" dirty="0">
                    <a:ea typeface="宋体" panose="02010600030101010101" pitchFamily="2" charset="-122"/>
                    <a:cs typeface="Times New Roman" panose="02020603050405020304" pitchFamily="18" charset="0"/>
                  </a:rPr>
                  <a:t>的所有路径都被阻隔，就可以说</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𝐴</m:t>
                    </m:r>
                  </m:oMath>
                </a14:m>
                <a:r>
                  <a:rPr lang="zh-CN" altLang="en-US" sz="2000" dirty="0">
                    <a:ea typeface="宋体" panose="02010600030101010101" pitchFamily="2" charset="-122"/>
                    <a:cs typeface="Times New Roman" panose="02020603050405020304" pitchFamily="18" charset="0"/>
                  </a:rPr>
                  <a:t>和</a:t>
                </a:r>
                <a14:m>
                  <m:oMath xmlns:m="http://schemas.openxmlformats.org/officeDocument/2006/math">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𝐵</m:t>
                    </m:r>
                  </m:oMath>
                </a14:m>
                <a:r>
                  <a:rPr lang="zh-CN" altLang="en-US" sz="2000" dirty="0">
                    <a:ea typeface="宋体" panose="02010600030101010101" pitchFamily="2" charset="-122"/>
                    <a:cs typeface="Times New Roman" panose="02020603050405020304" pitchFamily="18" charset="0"/>
                  </a:rPr>
                  <a:t>在给定</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𝐶</m:t>
                    </m:r>
                  </m:oMath>
                </a14:m>
                <a:r>
                  <a:rPr lang="zh-CN" altLang="en-US" sz="2000" dirty="0">
                    <a:ea typeface="宋体" panose="02010600030101010101" pitchFamily="2" charset="-122"/>
                    <a:cs typeface="Times New Roman" panose="02020603050405020304" pitchFamily="18" charset="0"/>
                  </a:rPr>
                  <a:t>的情况下条件独立，图中所有变量的联合概率分布将会满足</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𝐴</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𝐵</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𝐶</m:t>
                    </m:r>
                  </m:oMath>
                </a14:m>
                <a:r>
                  <a:rPr lang="zh-CN" altLang="en-US" sz="2000" dirty="0">
                    <a:ea typeface="宋体" panose="02010600030101010101" pitchFamily="2" charset="-122"/>
                    <a:cs typeface="Times New Roman" panose="02020603050405020304" pitchFamily="18" charset="0"/>
                  </a:rPr>
                  <a:t>。</a:t>
                </a: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529740" y="942221"/>
                <a:ext cx="8084520" cy="5324535"/>
              </a:xfrm>
              <a:prstGeom prst="rect">
                <a:avLst/>
              </a:prstGeom>
              <a:blipFill>
                <a:blip r:embed="rId4"/>
                <a:stretch>
                  <a:fillRect l="-830" t="-687" r="-1207" b="-91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有向图模型</a:t>
            </a:r>
          </a:p>
        </p:txBody>
      </p:sp>
    </p:spTree>
    <p:extLst>
      <p:ext uri="{BB962C8B-B14F-4D97-AF65-F5344CB8AC3E}">
        <p14:creationId xmlns:p14="http://schemas.microsoft.com/office/powerpoint/2010/main" val="1877600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72FBDC8C-8985-4227-9A5E-D417F741764E}"/>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EE96C8D4-2638-42B4-8CB4-459953579DE4}"/>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lang="zh-CN" altLang="en-US" kern="0" dirty="0">
                <a:solidFill>
                  <a:srgbClr val="FFFFFF"/>
                </a:solidFill>
                <a:latin typeface="Arial"/>
                <a:ea typeface="微软雅黑"/>
              </a:rPr>
              <a:t>     </a:t>
            </a: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第四讲 概率图模型基础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有向图模型</a:t>
            </a:r>
          </a:p>
        </p:txBody>
      </p:sp>
      <p:sp>
        <p:nvSpPr>
          <p:cNvPr id="12" name="矩形 11">
            <a:extLst>
              <a:ext uri="{FF2B5EF4-FFF2-40B4-BE49-F238E27FC236}">
                <a16:creationId xmlns:a16="http://schemas.microsoft.com/office/drawing/2014/main" id="{D82869EA-9DC7-4908-90EE-CC31ED3C0249}"/>
              </a:ext>
            </a:extLst>
          </p:cNvPr>
          <p:cNvSpPr/>
          <p:nvPr/>
        </p:nvSpPr>
        <p:spPr>
          <a:xfrm>
            <a:off x="2940784" y="4813904"/>
            <a:ext cx="3262432" cy="338554"/>
          </a:xfrm>
          <a:prstGeom prst="rect">
            <a:avLst/>
          </a:prstGeom>
        </p:spPr>
        <p:txBody>
          <a:bodyPr wrap="none">
            <a:spAutoFit/>
          </a:bodyPr>
          <a:lstStyle/>
          <a:p>
            <a:pPr algn="ctr">
              <a:spcAft>
                <a:spcPts val="0"/>
              </a:spcAft>
            </a:pPr>
            <a:r>
              <a:rPr lang="zh-CN" altLang="zh-CN" sz="1600" kern="100" dirty="0">
                <a:latin typeface="宋体" panose="02010600030101010101" pitchFamily="2" charset="-122"/>
                <a:ea typeface="宋体" panose="02010600030101010101" pitchFamily="2" charset="-122"/>
                <a:cs typeface="Times New Roman" panose="02020603050405020304" pitchFamily="18" charset="0"/>
              </a:rPr>
              <a:t>图</a:t>
            </a:r>
            <a:r>
              <a:rPr lang="en-US" altLang="zh-CN" sz="1600" kern="100" dirty="0">
                <a:latin typeface="宋体" panose="02010600030101010101" pitchFamily="2" charset="-122"/>
                <a:ea typeface="宋体" panose="02010600030101010101" pitchFamily="2" charset="-122"/>
                <a:cs typeface="Times New Roman" panose="02020603050405020304" pitchFamily="18" charset="0"/>
              </a:rPr>
              <a:t>4‑7 </a:t>
            </a:r>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使用</a:t>
            </a:r>
            <a:r>
              <a:rPr lang="en-US" altLang="zh-CN" sz="1600" kern="100" dirty="0">
                <a:latin typeface="宋体" panose="02010600030101010101" pitchFamily="2" charset="-122"/>
                <a:ea typeface="宋体" panose="02010600030101010101" pitchFamily="2" charset="-122"/>
                <a:cs typeface="Times New Roman" panose="02020603050405020304" pitchFamily="18" charset="0"/>
              </a:rPr>
              <a:t>d-</a:t>
            </a:r>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分隔判断条件独立性</a:t>
            </a:r>
            <a:endParaRPr lang="zh-CN" altLang="zh-CN" sz="1600" kern="1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15" name="图片 14">
            <a:extLst>
              <a:ext uri="{FF2B5EF4-FFF2-40B4-BE49-F238E27FC236}">
                <a16:creationId xmlns:a16="http://schemas.microsoft.com/office/drawing/2014/main" id="{6F25DDF7-6569-4250-B0F2-81C91492CEE2}"/>
              </a:ext>
            </a:extLst>
          </p:cNvPr>
          <p:cNvPicPr/>
          <p:nvPr/>
        </p:nvPicPr>
        <p:blipFill rotWithShape="1">
          <a:blip r:embed="rId2" cstate="print">
            <a:extLst>
              <a:ext uri="{28A0092B-C50C-407E-A947-70E740481C1C}">
                <a14:useLocalDpi xmlns:a14="http://schemas.microsoft.com/office/drawing/2010/main" val="0"/>
              </a:ext>
            </a:extLst>
          </a:blip>
          <a:srcRect r="50969"/>
          <a:stretch/>
        </p:blipFill>
        <p:spPr bwMode="auto">
          <a:xfrm>
            <a:off x="377941" y="1815827"/>
            <a:ext cx="4059040" cy="2720023"/>
          </a:xfrm>
          <a:prstGeom prst="rect">
            <a:avLst/>
          </a:prstGeom>
          <a:ln>
            <a:noFill/>
          </a:ln>
          <a:extLst>
            <a:ext uri="{53640926-AAD7-44D8-BBD7-CCE9431645EC}">
              <a14:shadowObscured xmlns:a14="http://schemas.microsoft.com/office/drawing/2010/main"/>
            </a:ext>
          </a:extLst>
        </p:spPr>
      </p:pic>
      <p:pic>
        <p:nvPicPr>
          <p:cNvPr id="17" name="图片 16">
            <a:extLst>
              <a:ext uri="{FF2B5EF4-FFF2-40B4-BE49-F238E27FC236}">
                <a16:creationId xmlns:a16="http://schemas.microsoft.com/office/drawing/2014/main" id="{C07BCCE4-8768-4710-8DC6-9CE4C21CF608}"/>
              </a:ext>
            </a:extLst>
          </p:cNvPr>
          <p:cNvPicPr/>
          <p:nvPr/>
        </p:nvPicPr>
        <p:blipFill rotWithShape="1">
          <a:blip r:embed="rId2" cstate="print">
            <a:extLst>
              <a:ext uri="{28A0092B-C50C-407E-A947-70E740481C1C}">
                <a14:useLocalDpi xmlns:a14="http://schemas.microsoft.com/office/drawing/2010/main" val="0"/>
              </a:ext>
            </a:extLst>
          </a:blip>
          <a:srcRect l="50837"/>
          <a:stretch/>
        </p:blipFill>
        <p:spPr bwMode="auto">
          <a:xfrm>
            <a:off x="4905572" y="1815827"/>
            <a:ext cx="4059040" cy="271655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27064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C44E9EA3-510F-472A-A2D7-339EACA39BC5}"/>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EE96C8D4-2638-42B4-8CB4-459953579DE4}"/>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lang="zh-CN" altLang="en-US" kern="0" dirty="0">
                <a:solidFill>
                  <a:srgbClr val="FFFFFF"/>
                </a:solidFill>
                <a:latin typeface="Arial"/>
                <a:ea typeface="微软雅黑"/>
              </a:rPr>
              <a:t>     </a:t>
            </a: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第四讲 概率图模型基础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529740" y="1051278"/>
                <a:ext cx="8084520" cy="163121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b="1" dirty="0">
                    <a:latin typeface="微软雅黑" panose="020B0503020204020204" pitchFamily="34" charset="-122"/>
                    <a:cs typeface="Times New Roman" panose="02020603050405020304" pitchFamily="18" charset="0"/>
                  </a:rPr>
                  <a:t>马尔可夫毯（</a:t>
                </a:r>
                <a:r>
                  <a:rPr lang="en-US" altLang="zh-CN" sz="2000" b="1" dirty="0">
                    <a:latin typeface="微软雅黑" panose="020B0503020204020204" pitchFamily="34" charset="-122"/>
                    <a:cs typeface="Times New Roman" panose="02020603050405020304" pitchFamily="18" charset="0"/>
                  </a:rPr>
                  <a:t>Markov blanket</a:t>
                </a:r>
                <a:r>
                  <a:rPr lang="zh-CN" altLang="en-US" sz="2000" b="1" dirty="0">
                    <a:latin typeface="微软雅黑" panose="020B0503020204020204" pitchFamily="34" charset="-122"/>
                    <a:cs typeface="Times New Roman" panose="02020603050405020304" pitchFamily="18" charset="0"/>
                  </a:rPr>
                  <a:t>）</a:t>
                </a:r>
                <a:endParaRPr lang="en-US" altLang="zh-CN" sz="2000" b="1"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在所考虑的随机变量的全集</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𝑈</m:t>
                    </m:r>
                  </m:oMath>
                </a14:m>
                <a:r>
                  <a:rPr lang="zh-CN" altLang="en-US" sz="2000" dirty="0">
                    <a:ea typeface="宋体" panose="02010600030101010101" pitchFamily="2" charset="-122"/>
                    <a:cs typeface="Times New Roman" panose="02020603050405020304" pitchFamily="18" charset="0"/>
                  </a:rPr>
                  <a:t>中，对于给定的变量</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𝑈</m:t>
                    </m:r>
                  </m:oMath>
                </a14:m>
                <a:r>
                  <a:rPr lang="zh-CN" altLang="en-US" sz="2000" dirty="0">
                    <a:ea typeface="宋体" panose="02010600030101010101" pitchFamily="2" charset="-122"/>
                    <a:cs typeface="Times New Roman" panose="02020603050405020304" pitchFamily="18" charset="0"/>
                  </a:rPr>
                  <a:t>和变量集</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𝑀𝐵</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𝑈</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𝑥</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𝑀𝐵</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2000" dirty="0">
                    <a:ea typeface="宋体" panose="02010600030101010101" pitchFamily="2" charset="-122"/>
                    <a:cs typeface="Times New Roman" panose="02020603050405020304" pitchFamily="18" charset="0"/>
                  </a:rPr>
                  <a:t>，若有</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则称满足上述条件的最小变量集</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𝑀𝐵</m:t>
                    </m:r>
                  </m:oMath>
                </a14:m>
                <a:r>
                  <a:rPr lang="zh-CN" altLang="en-US" sz="2000" dirty="0">
                    <a:ea typeface="宋体" panose="02010600030101010101" pitchFamily="2" charset="-122"/>
                    <a:cs typeface="Times New Roman" panose="02020603050405020304" pitchFamily="18" charset="0"/>
                  </a:rPr>
                  <a:t>为</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oMath>
                </a14:m>
                <a:r>
                  <a:rPr lang="zh-CN" altLang="en-US" sz="2000" dirty="0">
                    <a:ea typeface="宋体" panose="02010600030101010101" pitchFamily="2" charset="-122"/>
                    <a:cs typeface="Times New Roman" panose="02020603050405020304" pitchFamily="18" charset="0"/>
                  </a:rPr>
                  <a:t>的马尔可夫毯。</a:t>
                </a:r>
                <a:endParaRPr lang="en-US" altLang="zh-CN" sz="2000" dirty="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529740" y="1051278"/>
                <a:ext cx="8084520" cy="1631216"/>
              </a:xfrm>
              <a:prstGeom prst="rect">
                <a:avLst/>
              </a:prstGeom>
              <a:blipFill>
                <a:blip r:embed="rId5"/>
                <a:stretch>
                  <a:fillRect l="-830" t="-1866" b="-485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有向图模型</a:t>
            </a:r>
          </a:p>
        </p:txBody>
      </p:sp>
      <p:graphicFrame>
        <p:nvGraphicFramePr>
          <p:cNvPr id="19" name="对象 18">
            <a:extLst>
              <a:ext uri="{FF2B5EF4-FFF2-40B4-BE49-F238E27FC236}">
                <a16:creationId xmlns:a16="http://schemas.microsoft.com/office/drawing/2014/main" id="{2AAFD23A-1F46-4A99-83ED-8B9AD2405861}"/>
              </a:ext>
            </a:extLst>
          </p:cNvPr>
          <p:cNvGraphicFramePr>
            <a:graphicFrameLocks noChangeAspect="1"/>
          </p:cNvGraphicFramePr>
          <p:nvPr>
            <p:extLst>
              <p:ext uri="{D42A27DB-BD31-4B8C-83A1-F6EECF244321}">
                <p14:modId xmlns:p14="http://schemas.microsoft.com/office/powerpoint/2010/main" val="1406225863"/>
              </p:ext>
            </p:extLst>
          </p:nvPr>
        </p:nvGraphicFramePr>
        <p:xfrm>
          <a:off x="3251994" y="1958783"/>
          <a:ext cx="2640012" cy="314325"/>
        </p:xfrm>
        <a:graphic>
          <a:graphicData uri="http://schemas.openxmlformats.org/presentationml/2006/ole">
            <mc:AlternateContent xmlns:mc="http://schemas.openxmlformats.org/markup-compatibility/2006">
              <mc:Choice xmlns:v="urn:schemas-microsoft-com:vml" Requires="v">
                <p:oleObj spid="_x0000_s9366" name="Equation" r:id="rId6" imgW="2577960" imgH="304560" progId="Equation.DSMT4">
                  <p:embed/>
                </p:oleObj>
              </mc:Choice>
              <mc:Fallback>
                <p:oleObj name="Equation" r:id="rId6" imgW="2577960" imgH="304560" progId="Equation.DSMT4">
                  <p:embed/>
                  <p:pic>
                    <p:nvPicPr>
                      <p:cNvPr id="0" name="Object 22"/>
                      <p:cNvPicPr>
                        <a:picLocks noChangeAspect="1" noChangeArrowheads="1"/>
                      </p:cNvPicPr>
                      <p:nvPr/>
                    </p:nvPicPr>
                    <p:blipFill>
                      <a:blip r:embed="rId7"/>
                      <a:srcRect/>
                      <a:stretch>
                        <a:fillRect/>
                      </a:stretch>
                    </p:blipFill>
                    <p:spPr bwMode="auto">
                      <a:xfrm>
                        <a:off x="3251994" y="1958783"/>
                        <a:ext cx="2640012"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6" name="图片 25">
            <a:extLst>
              <a:ext uri="{FF2B5EF4-FFF2-40B4-BE49-F238E27FC236}">
                <a16:creationId xmlns:a16="http://schemas.microsoft.com/office/drawing/2014/main" id="{74567B11-E7D4-4E98-BB17-5CAB1F62E1C0}"/>
              </a:ext>
            </a:extLst>
          </p:cNvPr>
          <p:cNvPicPr/>
          <p:nvPr/>
        </p:nvPicPr>
        <p:blipFill>
          <a:blip r:embed="rId8" cstate="print">
            <a:extLst>
              <a:ext uri="{28A0092B-C50C-407E-A947-70E740481C1C}">
                <a14:useLocalDpi xmlns:a14="http://schemas.microsoft.com/office/drawing/2010/main" val="0"/>
              </a:ext>
            </a:extLst>
          </a:blip>
          <a:stretch>
            <a:fillRect/>
          </a:stretch>
        </p:blipFill>
        <p:spPr>
          <a:xfrm>
            <a:off x="2734854" y="2785426"/>
            <a:ext cx="3674291" cy="1960867"/>
          </a:xfrm>
          <a:prstGeom prst="rect">
            <a:avLst/>
          </a:prstGeom>
        </p:spPr>
      </p:pic>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5022AD9B-292B-46C0-AE26-BB3934C7A8E2}"/>
                  </a:ext>
                </a:extLst>
              </p:cNvPr>
              <p:cNvSpPr/>
              <p:nvPr/>
            </p:nvSpPr>
            <p:spPr>
              <a:xfrm>
                <a:off x="2159480" y="4878439"/>
                <a:ext cx="4825039" cy="584775"/>
              </a:xfrm>
              <a:prstGeom prst="rect">
                <a:avLst/>
              </a:prstGeom>
            </p:spPr>
            <p:txBody>
              <a:bodyPr wrap="none">
                <a:spAutoFit/>
              </a:bodyPr>
              <a:lstStyle/>
              <a:p>
                <a:pPr algn="ctr">
                  <a:spcAft>
                    <a:spcPts val="0"/>
                  </a:spcAft>
                </a:pPr>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图</a:t>
                </a:r>
                <a:r>
                  <a:rPr lang="en-US" altLang="zh-CN" sz="1600" kern="100" dirty="0">
                    <a:latin typeface="宋体" panose="02010600030101010101" pitchFamily="2" charset="-122"/>
                    <a:ea typeface="宋体" panose="02010600030101010101" pitchFamily="2" charset="-122"/>
                    <a:cs typeface="Times New Roman" panose="02020603050405020304" pitchFamily="18" charset="0"/>
                  </a:rPr>
                  <a:t>4-8 </a:t>
                </a:r>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有向图的马尔可夫毯示意图</a:t>
                </a:r>
              </a:p>
              <a:p>
                <a:pPr algn="ctr">
                  <a:spcAft>
                    <a:spcPts val="0"/>
                  </a:spcAft>
                </a:pPr>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（图中纹理填充的节点构成了节点</a:t>
                </a:r>
                <a14:m>
                  <m:oMath xmlns:m="http://schemas.openxmlformats.org/officeDocument/2006/math">
                    <m:r>
                      <a:rPr lang="en-US" altLang="zh-CN" sz="1600" b="0" i="1" kern="100" smtClean="0">
                        <a:latin typeface="Cambria Math" panose="02040503050406030204" pitchFamily="18" charset="0"/>
                        <a:ea typeface="宋体" panose="02010600030101010101" pitchFamily="2" charset="-122"/>
                        <a:cs typeface="Times New Roman" panose="02020603050405020304" pitchFamily="18" charset="0"/>
                      </a:rPr>
                      <m:t>𝑇</m:t>
                    </m:r>
                  </m:oMath>
                </a14:m>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的马尔可夫毯）</a:t>
                </a:r>
              </a:p>
            </p:txBody>
          </p:sp>
        </mc:Choice>
        <mc:Fallback xmlns="">
          <p:sp>
            <p:nvSpPr>
              <p:cNvPr id="27" name="矩形 26">
                <a:extLst>
                  <a:ext uri="{FF2B5EF4-FFF2-40B4-BE49-F238E27FC236}">
                    <a16:creationId xmlns:a16="http://schemas.microsoft.com/office/drawing/2014/main" id="{5022AD9B-292B-46C0-AE26-BB3934C7A8E2}"/>
                  </a:ext>
                </a:extLst>
              </p:cNvPr>
              <p:cNvSpPr>
                <a:spLocks noRot="1" noChangeAspect="1" noMove="1" noResize="1" noEditPoints="1" noAdjustHandles="1" noChangeArrowheads="1" noChangeShapeType="1" noTextEdit="1"/>
              </p:cNvSpPr>
              <p:nvPr/>
            </p:nvSpPr>
            <p:spPr>
              <a:xfrm>
                <a:off x="2159480" y="4878439"/>
                <a:ext cx="4825039" cy="584775"/>
              </a:xfrm>
              <a:prstGeom prst="rect">
                <a:avLst/>
              </a:prstGeom>
              <a:blipFill>
                <a:blip r:embed="rId9"/>
                <a:stretch>
                  <a:fillRect t="-3125" b="-114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38265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B717DD48-244E-4829-8771-886FB8AC6510}"/>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pic>
        <p:nvPicPr>
          <p:cNvPr id="3" name="图片 2">
            <a:extLst>
              <a:ext uri="{FF2B5EF4-FFF2-40B4-BE49-F238E27FC236}">
                <a16:creationId xmlns:a16="http://schemas.microsoft.com/office/drawing/2014/main" id="{56FDABD1-3DCE-4809-A379-92AB26023A4E}"/>
              </a:ext>
            </a:extLst>
          </p:cNvPr>
          <p:cNvPicPr>
            <a:picLocks noChangeAspect="1"/>
          </p:cNvPicPr>
          <p:nvPr/>
        </p:nvPicPr>
        <p:blipFill>
          <a:blip r:embed="rId2"/>
          <a:stretch>
            <a:fillRect/>
          </a:stretch>
        </p:blipFill>
        <p:spPr>
          <a:xfrm>
            <a:off x="2669013" y="3076725"/>
            <a:ext cx="3805974" cy="991888"/>
          </a:xfrm>
          <a:prstGeom prst="rect">
            <a:avLst/>
          </a:prstGeom>
        </p:spPr>
      </p:pic>
      <p:sp>
        <p:nvSpPr>
          <p:cNvPr id="11" name="矩形 10">
            <a:extLst>
              <a:ext uri="{FF2B5EF4-FFF2-40B4-BE49-F238E27FC236}">
                <a16:creationId xmlns:a16="http://schemas.microsoft.com/office/drawing/2014/main" id="{EE96C8D4-2638-42B4-8CB4-459953579DE4}"/>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lang="zh-CN" altLang="en-US" kern="0" dirty="0">
                <a:solidFill>
                  <a:srgbClr val="FFFFFF"/>
                </a:solidFill>
                <a:latin typeface="Arial"/>
                <a:ea typeface="微软雅黑"/>
              </a:rPr>
              <a:t>     </a:t>
            </a: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第四讲 概率图模型基础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981075"/>
            <a:ext cx="7427913" cy="574675"/>
          </a:xfrm>
        </p:spPr>
        <p:txBody>
          <a:bodyPr/>
          <a:lstStyle/>
          <a:p>
            <a:r>
              <a:rPr lang="zh-CN" altLang="en-US" dirty="0">
                <a:latin typeface="微软雅黑" panose="020B0503020204020204" pitchFamily="34" charset="-122"/>
                <a:ea typeface="微软雅黑" panose="020B0503020204020204" pitchFamily="34" charset="-122"/>
              </a:rPr>
              <a:t>常见的有向图模型</a:t>
            </a:r>
            <a:endParaRPr lang="en-US" altLang="zh-CN"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827088" y="1555750"/>
            <a:ext cx="801528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有向图模型是一类模型框架，针对不同的应用，研究者们提出了很多不同的模型实例，例如，用于分类的朴素贝叶斯和用于时序数据建模的隐马尔可夫模型等。本节仅以朴素贝叶斯和隐马尔可夫模型为例，介绍各自的模型假设及其概率图模型表示。</a:t>
            </a:r>
            <a:endParaRPr lang="zh-CN" altLang="en-US" sz="2000" dirty="0">
              <a:ea typeface="宋体" panose="02010600030101010101" pitchFamily="2" charset="-122"/>
              <a:cs typeface="Times New Roman" panose="02020603050405020304" pitchFamily="18" charset="0"/>
            </a:endParaRP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有向图模型</a:t>
            </a:r>
          </a:p>
        </p:txBody>
      </p:sp>
    </p:spTree>
    <p:extLst>
      <p:ext uri="{BB962C8B-B14F-4D97-AF65-F5344CB8AC3E}">
        <p14:creationId xmlns:p14="http://schemas.microsoft.com/office/powerpoint/2010/main" val="1432280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06618A2D-8FF3-4C40-A528-8472351F56D4}"/>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EE96C8D4-2638-42B4-8CB4-459953579DE4}"/>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lang="zh-CN" altLang="en-US" kern="0" dirty="0">
                <a:solidFill>
                  <a:srgbClr val="FFFFFF"/>
                </a:solidFill>
                <a:latin typeface="Arial"/>
                <a:ea typeface="微软雅黑"/>
              </a:rPr>
              <a:t>     </a:t>
            </a: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第四讲 概率图模型基础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529740" y="1051278"/>
                <a:ext cx="8084520" cy="440120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b="1" dirty="0">
                    <a:latin typeface="微软雅黑" panose="020B0503020204020204" pitchFamily="34" charset="-122"/>
                    <a:cs typeface="Times New Roman" panose="02020603050405020304" pitchFamily="18" charset="0"/>
                  </a:rPr>
                  <a:t>朴素贝叶斯网络（</a:t>
                </a:r>
                <a:r>
                  <a:rPr lang="en-US" altLang="zh-CN" sz="2000" b="1" dirty="0">
                    <a:latin typeface="微软雅黑" panose="020B0503020204020204" pitchFamily="34" charset="-122"/>
                    <a:cs typeface="Times New Roman" panose="02020603050405020304" pitchFamily="18" charset="0"/>
                  </a:rPr>
                  <a:t>naïve Bayes</a:t>
                </a:r>
                <a:r>
                  <a:rPr lang="zh-CN" altLang="en-US" sz="2000" b="1" dirty="0">
                    <a:latin typeface="微软雅黑" panose="020B0503020204020204" pitchFamily="34" charset="-122"/>
                    <a:cs typeface="Times New Roman" panose="02020603050405020304" pitchFamily="18" charset="0"/>
                  </a:rPr>
                  <a:t>）</a:t>
                </a:r>
                <a:endParaRPr lang="en-US" altLang="zh-CN" sz="2000" b="1"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假设</a:t>
                </a:r>
                <a14:m>
                  <m:oMath xmlns:m="http://schemas.openxmlformats.org/officeDocument/2006/math">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𝐱</m:t>
                    </m:r>
                  </m:oMath>
                </a14:m>
                <a:r>
                  <a:rPr lang="zh-CN" altLang="en-US" sz="2000" dirty="0">
                    <a:ea typeface="宋体" panose="02010600030101010101" pitchFamily="2" charset="-122"/>
                    <a:cs typeface="Times New Roman" panose="02020603050405020304" pitchFamily="18" charset="0"/>
                  </a:rPr>
                  <a:t>是一个</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𝐷</m:t>
                    </m:r>
                  </m:oMath>
                </a14:m>
                <a:r>
                  <a:rPr lang="zh-CN" altLang="en-US" sz="2000" dirty="0">
                    <a:ea typeface="宋体" panose="02010600030101010101" pitchFamily="2" charset="-122"/>
                    <a:cs typeface="Times New Roman" panose="02020603050405020304" pitchFamily="18" charset="0"/>
                  </a:rPr>
                  <a:t>维的样本向量，其中每一个元素</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𝑑</m:t>
                        </m:r>
                      </m:sub>
                    </m:sSub>
                  </m:oMath>
                </a14:m>
                <a:r>
                  <a:rPr lang="zh-CN" altLang="en-US" sz="2000" dirty="0">
                    <a:ea typeface="宋体" panose="02010600030101010101" pitchFamily="2" charset="-122"/>
                    <a:cs typeface="Times New Roman" panose="02020603050405020304" pitchFamily="18" charset="0"/>
                  </a:rPr>
                  <a:t>表示</a:t>
                </a:r>
                <a14:m>
                  <m:oMath xmlns:m="http://schemas.openxmlformats.org/officeDocument/2006/math">
                    <m:r>
                      <a:rPr lang="en-US" altLang="zh-CN" sz="2000" b="1">
                        <a:latin typeface="Cambria Math" panose="02040503050406030204" pitchFamily="18" charset="0"/>
                        <a:ea typeface="宋体" panose="02010600030101010101" pitchFamily="2" charset="-122"/>
                        <a:cs typeface="Times New Roman" panose="02020603050405020304" pitchFamily="18" charset="0"/>
                      </a:rPr>
                      <m:t>𝐱</m:t>
                    </m:r>
                  </m:oMath>
                </a14:m>
                <a:r>
                  <a:rPr lang="zh-CN" altLang="en-US" sz="2000" dirty="0">
                    <a:ea typeface="宋体" panose="02010600030101010101" pitchFamily="2" charset="-122"/>
                    <a:cs typeface="Times New Roman" panose="02020603050405020304" pitchFamily="18" charset="0"/>
                  </a:rPr>
                  <a:t>的一个特征或属性，</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𝑧</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=1,2,⋯,</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𝐶</m:t>
                    </m:r>
                  </m:oMath>
                </a14:m>
                <a:r>
                  <a:rPr lang="zh-CN" altLang="en-US" sz="2000" dirty="0">
                    <a:ea typeface="宋体" panose="02010600030101010101" pitchFamily="2" charset="-122"/>
                    <a:cs typeface="Times New Roman" panose="02020603050405020304" pitchFamily="18" charset="0"/>
                  </a:rPr>
                  <a:t>表示数据</a:t>
                </a:r>
                <a14:m>
                  <m:oMath xmlns:m="http://schemas.openxmlformats.org/officeDocument/2006/math">
                    <m:r>
                      <a:rPr lang="en-US" altLang="zh-CN" sz="2000" b="1">
                        <a:latin typeface="Cambria Math" panose="02040503050406030204" pitchFamily="18" charset="0"/>
                        <a:ea typeface="宋体" panose="02010600030101010101" pitchFamily="2" charset="-122"/>
                        <a:cs typeface="Times New Roman" panose="02020603050405020304" pitchFamily="18" charset="0"/>
                      </a:rPr>
                      <m:t>𝐱</m:t>
                    </m:r>
                  </m:oMath>
                </a14:m>
                <a:r>
                  <a:rPr lang="zh-CN" altLang="en-US" sz="2000" dirty="0">
                    <a:ea typeface="宋体" panose="02010600030101010101" pitchFamily="2" charset="-122"/>
                    <a:cs typeface="Times New Roman" panose="02020603050405020304" pitchFamily="18" charset="0"/>
                  </a:rPr>
                  <a:t>所属的类别，例如</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𝑧</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𝑐</m:t>
                    </m:r>
                  </m:oMath>
                </a14:m>
                <a:r>
                  <a:rPr lang="zh-CN" altLang="en-US" sz="2000" dirty="0">
                    <a:ea typeface="宋体" panose="02010600030101010101" pitchFamily="2" charset="-122"/>
                    <a:cs typeface="Times New Roman" panose="02020603050405020304" pitchFamily="18" charset="0"/>
                  </a:rPr>
                  <a:t>表示数据属于第</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𝑐</m:t>
                    </m:r>
                  </m:oMath>
                </a14:m>
                <a:r>
                  <a:rPr lang="zh-CN" altLang="en-US" sz="2000" dirty="0">
                    <a:ea typeface="宋体" panose="02010600030101010101" pitchFamily="2" charset="-122"/>
                    <a:cs typeface="Times New Roman" panose="02020603050405020304" pitchFamily="18" charset="0"/>
                  </a:rPr>
                  <a:t>类。在朴素贝叶斯分类器中，</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𝐷</m:t>
                    </m:r>
                  </m:oMath>
                </a14:m>
                <a:r>
                  <a:rPr lang="zh-CN" altLang="en-US" sz="2000" dirty="0">
                    <a:ea typeface="宋体" panose="02010600030101010101" pitchFamily="2" charset="-122"/>
                    <a:cs typeface="Times New Roman" panose="02020603050405020304" pitchFamily="18" charset="0"/>
                  </a:rPr>
                  <a:t>个特征在已知类别的条件下相互独立。</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如上图，其中观测到的特征变量</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𝐷</m:t>
                        </m:r>
                      </m:sub>
                    </m:sSub>
                  </m:oMath>
                </a14:m>
                <a:r>
                  <a:rPr lang="zh-CN" altLang="en-US" sz="2000" dirty="0">
                    <a:ea typeface="宋体" panose="02010600030101010101" pitchFamily="2" charset="-122"/>
                    <a:cs typeface="Times New Roman" panose="02020603050405020304" pitchFamily="18" charset="0"/>
                  </a:rPr>
                  <a:t>依赖于类别变量</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𝑧</m:t>
                    </m:r>
                  </m:oMath>
                </a14:m>
                <a:r>
                  <a:rPr lang="zh-CN" altLang="en-US" sz="2000" dirty="0">
                    <a:ea typeface="宋体" panose="02010600030101010101" pitchFamily="2" charset="-122"/>
                    <a:cs typeface="Times New Roman" panose="02020603050405020304" pitchFamily="18" charset="0"/>
                  </a:rPr>
                  <a:t>，并且在已知类别</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𝑧</m:t>
                    </m:r>
                  </m:oMath>
                </a14:m>
                <a:r>
                  <a:rPr lang="zh-CN" altLang="en-US" sz="2000" dirty="0">
                    <a:ea typeface="宋体" panose="02010600030101010101" pitchFamily="2" charset="-122"/>
                    <a:cs typeface="Times New Roman" panose="02020603050405020304" pitchFamily="18" charset="0"/>
                  </a:rPr>
                  <a:t>的条件下，特征之间</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𝐷</m:t>
                        </m:r>
                      </m:sub>
                    </m:sSub>
                  </m:oMath>
                </a14:m>
                <a:r>
                  <a:rPr lang="zh-CN" altLang="en-US" sz="2000" dirty="0">
                    <a:ea typeface="宋体" panose="02010600030101010101" pitchFamily="2" charset="-122"/>
                    <a:cs typeface="Times New Roman" panose="02020603050405020304" pitchFamily="18" charset="0"/>
                  </a:rPr>
                  <a:t>是条件独立的。</a:t>
                </a:r>
                <a:endParaRPr lang="en-US" altLang="zh-CN" sz="2000" dirty="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529740" y="1051278"/>
                <a:ext cx="8084520" cy="4401205"/>
              </a:xfrm>
              <a:prstGeom prst="rect">
                <a:avLst/>
              </a:prstGeom>
              <a:blipFill>
                <a:blip r:embed="rId4"/>
                <a:stretch>
                  <a:fillRect l="-830" t="-693" r="-3922" b="-12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有向图模型</a:t>
            </a:r>
          </a:p>
        </p:txBody>
      </p:sp>
      <p:sp>
        <p:nvSpPr>
          <p:cNvPr id="27" name="矩形 26">
            <a:extLst>
              <a:ext uri="{FF2B5EF4-FFF2-40B4-BE49-F238E27FC236}">
                <a16:creationId xmlns:a16="http://schemas.microsoft.com/office/drawing/2014/main" id="{5022AD9B-292B-46C0-AE26-BB3934C7A8E2}"/>
              </a:ext>
            </a:extLst>
          </p:cNvPr>
          <p:cNvSpPr/>
          <p:nvPr/>
        </p:nvSpPr>
        <p:spPr>
          <a:xfrm>
            <a:off x="3145968" y="4259283"/>
            <a:ext cx="2852063" cy="338554"/>
          </a:xfrm>
          <a:prstGeom prst="rect">
            <a:avLst/>
          </a:prstGeom>
        </p:spPr>
        <p:txBody>
          <a:bodyPr wrap="none">
            <a:spAutoFit/>
          </a:bodyPr>
          <a:lstStyle/>
          <a:p>
            <a:pPr algn="ctr">
              <a:spcAft>
                <a:spcPts val="0"/>
              </a:spcAft>
            </a:pPr>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图</a:t>
            </a:r>
            <a:r>
              <a:rPr lang="en-US" altLang="zh-CN" sz="1600" kern="100" dirty="0">
                <a:latin typeface="宋体" panose="02010600030101010101" pitchFamily="2" charset="-122"/>
                <a:ea typeface="宋体" panose="02010600030101010101" pitchFamily="2" charset="-122"/>
                <a:cs typeface="Times New Roman" panose="02020603050405020304" pitchFamily="18" charset="0"/>
              </a:rPr>
              <a:t>4-9 </a:t>
            </a:r>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朴素贝叶斯网络示意图</a:t>
            </a:r>
          </a:p>
        </p:txBody>
      </p:sp>
      <p:pic>
        <p:nvPicPr>
          <p:cNvPr id="15" name="图片 14">
            <a:extLst>
              <a:ext uri="{FF2B5EF4-FFF2-40B4-BE49-F238E27FC236}">
                <a16:creationId xmlns:a16="http://schemas.microsoft.com/office/drawing/2014/main" id="{383CAA62-39D7-45E2-B237-4A9009527840}"/>
              </a:ext>
            </a:extLst>
          </p:cNvPr>
          <p:cNvPicPr/>
          <p:nvPr/>
        </p:nvPicPr>
        <p:blipFill>
          <a:blip r:embed="rId5">
            <a:extLst>
              <a:ext uri="{28A0092B-C50C-407E-A947-70E740481C1C}">
                <a14:useLocalDpi xmlns:a14="http://schemas.microsoft.com/office/drawing/2010/main" val="0"/>
              </a:ext>
            </a:extLst>
          </a:blip>
          <a:stretch>
            <a:fillRect/>
          </a:stretch>
        </p:blipFill>
        <p:spPr>
          <a:xfrm>
            <a:off x="3312159" y="2489811"/>
            <a:ext cx="2519680" cy="1677670"/>
          </a:xfrm>
          <a:prstGeom prst="rect">
            <a:avLst/>
          </a:prstGeom>
        </p:spPr>
      </p:pic>
    </p:spTree>
    <p:extLst>
      <p:ext uri="{BB962C8B-B14F-4D97-AF65-F5344CB8AC3E}">
        <p14:creationId xmlns:p14="http://schemas.microsoft.com/office/powerpoint/2010/main" val="3914616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B3C2B24-01C9-4BFE-8EF9-3BE6C77F4E3E}"/>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EE96C8D4-2638-42B4-8CB4-459953579DE4}"/>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lang="zh-CN" altLang="en-US" kern="0" dirty="0">
                <a:solidFill>
                  <a:srgbClr val="FFFFFF"/>
                </a:solidFill>
                <a:latin typeface="Arial"/>
                <a:ea typeface="微软雅黑"/>
              </a:rPr>
              <a:t>     </a:t>
            </a: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第四讲 概率图模型基础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529740" y="1051278"/>
                <a:ext cx="8084520" cy="378565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ea typeface="宋体" panose="02010600030101010101" pitchFamily="2" charset="-122"/>
                    <a:cs typeface="Times New Roman" panose="02020603050405020304" pitchFamily="18" charset="0"/>
                  </a:rPr>
                  <a:t>由于朴素贝叶斯网络中各个特征之间是条件独立的，因此每一个样本的类条件概率分布有如下表示</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已知类条件概率分布，贝叶斯分类器通过计算后验概率</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𝑧</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𝑐</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𝐱</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ea typeface="宋体" panose="02010600030101010101" pitchFamily="2" charset="-122"/>
                    <a:cs typeface="Times New Roman" panose="02020603050405020304" pitchFamily="18" charset="0"/>
                  </a:rPr>
                  <a:t>进行决策。根据贝叶斯公式可以得到后验概率为</a:t>
                </a:r>
              </a:p>
              <a:p>
                <a:pPr>
                  <a:spcBef>
                    <a:spcPct val="0"/>
                  </a:spcBef>
                  <a:buFontTx/>
                  <a:buNone/>
                </a:pPr>
                <a:r>
                  <a:rPr lang="zh-CN" altLang="en-US" sz="2000" dirty="0">
                    <a:ea typeface="宋体" panose="02010600030101010101" pitchFamily="2" charset="-122"/>
                    <a:cs typeface="Times New Roman" panose="02020603050405020304" pitchFamily="18" charset="0"/>
                  </a:rPr>
                  <a:t>      	</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由于对于所有类别</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𝐱</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ea typeface="宋体" panose="02010600030101010101" pitchFamily="2" charset="-122"/>
                    <a:cs typeface="Times New Roman" panose="02020603050405020304" pitchFamily="18" charset="0"/>
                  </a:rPr>
                  <a:t>都是相同的，朴素贝叶斯分类器等价于寻找一个</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𝑐</m:t>
                    </m:r>
                  </m:oMath>
                </a14:m>
                <a:r>
                  <a:rPr lang="zh-CN" altLang="en-US" sz="2000" dirty="0">
                    <a:ea typeface="宋体" panose="02010600030101010101" pitchFamily="2" charset="-122"/>
                    <a:cs typeface="Times New Roman" panose="02020603050405020304" pitchFamily="18" charset="0"/>
                  </a:rPr>
                  <a:t>类别 ，使得                                   最大。</a:t>
                </a: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529740" y="1051278"/>
                <a:ext cx="8084520" cy="3785652"/>
              </a:xfrm>
              <a:prstGeom prst="rect">
                <a:avLst/>
              </a:prstGeom>
              <a:blipFill>
                <a:blip r:embed="rId5"/>
                <a:stretch>
                  <a:fillRect l="-830" t="-805" r="-679" b="-161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有向图模型</a:t>
            </a:r>
          </a:p>
        </p:txBody>
      </p:sp>
      <p:graphicFrame>
        <p:nvGraphicFramePr>
          <p:cNvPr id="33" name="对象 32">
            <a:extLst>
              <a:ext uri="{FF2B5EF4-FFF2-40B4-BE49-F238E27FC236}">
                <a16:creationId xmlns:a16="http://schemas.microsoft.com/office/drawing/2014/main" id="{B4A1E5CA-9A8E-400E-9C29-318134C1E9DD}"/>
              </a:ext>
            </a:extLst>
          </p:cNvPr>
          <p:cNvGraphicFramePr>
            <a:graphicFrameLocks noChangeAspect="1"/>
          </p:cNvGraphicFramePr>
          <p:nvPr>
            <p:extLst>
              <p:ext uri="{D42A27DB-BD31-4B8C-83A1-F6EECF244321}">
                <p14:modId xmlns:p14="http://schemas.microsoft.com/office/powerpoint/2010/main" val="3658352787"/>
              </p:ext>
            </p:extLst>
          </p:nvPr>
        </p:nvGraphicFramePr>
        <p:xfrm>
          <a:off x="1443827" y="3169904"/>
          <a:ext cx="6256337" cy="750887"/>
        </p:xfrm>
        <a:graphic>
          <a:graphicData uri="http://schemas.openxmlformats.org/presentationml/2006/ole">
            <mc:AlternateContent xmlns:mc="http://schemas.openxmlformats.org/markup-compatibility/2006">
              <mc:Choice xmlns:v="urn:schemas-microsoft-com:vml" Requires="v">
                <p:oleObj spid="_x0000_s13642" name="Equation" r:id="rId6" imgW="6159240" imgH="660240" progId="Equation.DSMT4">
                  <p:embed/>
                </p:oleObj>
              </mc:Choice>
              <mc:Fallback>
                <p:oleObj name="Equation" r:id="rId6" imgW="6159240" imgH="660240" progId="Equation.DSMT4">
                  <p:embed/>
                  <p:pic>
                    <p:nvPicPr>
                      <p:cNvPr id="0" name="Object 26"/>
                      <p:cNvPicPr>
                        <a:picLocks noChangeAspect="1" noChangeArrowheads="1"/>
                      </p:cNvPicPr>
                      <p:nvPr/>
                    </p:nvPicPr>
                    <p:blipFill>
                      <a:blip r:embed="rId7"/>
                      <a:srcRect/>
                      <a:stretch>
                        <a:fillRect/>
                      </a:stretch>
                    </p:blipFill>
                    <p:spPr bwMode="auto">
                      <a:xfrm>
                        <a:off x="1443827" y="3169904"/>
                        <a:ext cx="6256337" cy="750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 name="对象 34">
            <a:extLst>
              <a:ext uri="{FF2B5EF4-FFF2-40B4-BE49-F238E27FC236}">
                <a16:creationId xmlns:a16="http://schemas.microsoft.com/office/drawing/2014/main" id="{3539C14E-57D5-49E5-A4E9-7EC319649A17}"/>
              </a:ext>
            </a:extLst>
          </p:cNvPr>
          <p:cNvGraphicFramePr>
            <a:graphicFrameLocks noChangeAspect="1"/>
          </p:cNvGraphicFramePr>
          <p:nvPr>
            <p:extLst>
              <p:ext uri="{D42A27DB-BD31-4B8C-83A1-F6EECF244321}">
                <p14:modId xmlns:p14="http://schemas.microsoft.com/office/powerpoint/2010/main" val="44217200"/>
              </p:ext>
            </p:extLst>
          </p:nvPr>
        </p:nvGraphicFramePr>
        <p:xfrm>
          <a:off x="3071809" y="1804655"/>
          <a:ext cx="3000375" cy="349250"/>
        </p:xfrm>
        <a:graphic>
          <a:graphicData uri="http://schemas.openxmlformats.org/presentationml/2006/ole">
            <mc:AlternateContent xmlns:mc="http://schemas.openxmlformats.org/markup-compatibility/2006">
              <mc:Choice xmlns:v="urn:schemas-microsoft-com:vml" Requires="v">
                <p:oleObj spid="_x0000_s13643" name="Equation" r:id="rId8" imgW="2984400" imgH="330120" progId="Equation.DSMT4">
                  <p:embed/>
                </p:oleObj>
              </mc:Choice>
              <mc:Fallback>
                <p:oleObj name="Equation" r:id="rId8" imgW="2984400" imgH="330120" progId="Equation.DSMT4">
                  <p:embed/>
                  <p:pic>
                    <p:nvPicPr>
                      <p:cNvPr id="0" name="Object 29"/>
                      <p:cNvPicPr>
                        <a:picLocks noChangeAspect="1" noChangeArrowheads="1"/>
                      </p:cNvPicPr>
                      <p:nvPr/>
                    </p:nvPicPr>
                    <p:blipFill>
                      <a:blip r:embed="rId9"/>
                      <a:srcRect/>
                      <a:stretch>
                        <a:fillRect/>
                      </a:stretch>
                    </p:blipFill>
                    <p:spPr bwMode="auto">
                      <a:xfrm>
                        <a:off x="3071809" y="1804655"/>
                        <a:ext cx="3000375"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Rectangle 32">
            <a:extLst>
              <a:ext uri="{FF2B5EF4-FFF2-40B4-BE49-F238E27FC236}">
                <a16:creationId xmlns:a16="http://schemas.microsoft.com/office/drawing/2014/main" id="{44D7E958-6D38-4CEE-89EF-08830E5D1BF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7" name="对象 36">
            <a:extLst>
              <a:ext uri="{FF2B5EF4-FFF2-40B4-BE49-F238E27FC236}">
                <a16:creationId xmlns:a16="http://schemas.microsoft.com/office/drawing/2014/main" id="{539332B2-9E0A-4975-8A5A-2D2CD624A2DE}"/>
              </a:ext>
            </a:extLst>
          </p:cNvPr>
          <p:cNvGraphicFramePr>
            <a:graphicFrameLocks noChangeAspect="1"/>
          </p:cNvGraphicFramePr>
          <p:nvPr>
            <p:extLst>
              <p:ext uri="{D42A27DB-BD31-4B8C-83A1-F6EECF244321}">
                <p14:modId xmlns:p14="http://schemas.microsoft.com/office/powerpoint/2010/main" val="4135529593"/>
              </p:ext>
            </p:extLst>
          </p:nvPr>
        </p:nvGraphicFramePr>
        <p:xfrm>
          <a:off x="2019882" y="4431268"/>
          <a:ext cx="2498725" cy="349250"/>
        </p:xfrm>
        <a:graphic>
          <a:graphicData uri="http://schemas.openxmlformats.org/presentationml/2006/ole">
            <mc:AlternateContent xmlns:mc="http://schemas.openxmlformats.org/markup-compatibility/2006">
              <mc:Choice xmlns:v="urn:schemas-microsoft-com:vml" Requires="v">
                <p:oleObj spid="_x0000_s13644" name="Equation" r:id="rId10" imgW="2565360" imgH="330120" progId="Equation.DSMT4">
                  <p:embed/>
                </p:oleObj>
              </mc:Choice>
              <mc:Fallback>
                <p:oleObj name="Equation" r:id="rId10" imgW="2565360" imgH="330120" progId="Equation.DSMT4">
                  <p:embed/>
                  <p:pic>
                    <p:nvPicPr>
                      <p:cNvPr id="0" name="Object 31"/>
                      <p:cNvPicPr>
                        <a:picLocks noChangeAspect="1" noChangeArrowheads="1"/>
                      </p:cNvPicPr>
                      <p:nvPr/>
                    </p:nvPicPr>
                    <p:blipFill>
                      <a:blip r:embed="rId11"/>
                      <a:srcRect/>
                      <a:stretch>
                        <a:fillRect/>
                      </a:stretch>
                    </p:blipFill>
                    <p:spPr bwMode="auto">
                      <a:xfrm>
                        <a:off x="2019882" y="4431268"/>
                        <a:ext cx="2498725"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21567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7EF7CA6E-B6F6-4DA1-B402-A94137267B27}"/>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EE96C8D4-2638-42B4-8CB4-459953579DE4}"/>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lang="zh-CN" altLang="en-US" kern="0" dirty="0">
                <a:solidFill>
                  <a:srgbClr val="FFFFFF"/>
                </a:solidFill>
                <a:latin typeface="Arial"/>
                <a:ea typeface="微软雅黑"/>
              </a:rPr>
              <a:t>     </a:t>
            </a: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第四讲 概率图模型基础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529740" y="1051278"/>
                <a:ext cx="8084520" cy="378565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b="1" dirty="0">
                    <a:latin typeface="微软雅黑" panose="020B0503020204020204" pitchFamily="34" charset="-122"/>
                    <a:cs typeface="Times New Roman" panose="02020603050405020304" pitchFamily="18" charset="0"/>
                  </a:rPr>
                  <a:t>隐马尔可夫模型（</a:t>
                </a:r>
                <a:r>
                  <a:rPr lang="en-US" altLang="zh-CN" sz="2000" b="1" dirty="0">
                    <a:latin typeface="微软雅黑" panose="020B0503020204020204" pitchFamily="34" charset="-122"/>
                    <a:cs typeface="Times New Roman" panose="02020603050405020304" pitchFamily="18" charset="0"/>
                  </a:rPr>
                  <a:t>hidden Markov model</a:t>
                </a:r>
                <a:r>
                  <a:rPr lang="zh-CN" altLang="en-US" sz="2000" b="1" dirty="0">
                    <a:latin typeface="微软雅黑" panose="020B0503020204020204" pitchFamily="34" charset="-122"/>
                    <a:cs typeface="Times New Roman" panose="02020603050405020304" pitchFamily="18" charset="0"/>
                  </a:rPr>
                  <a:t>）</a:t>
                </a:r>
                <a:endParaRPr lang="en-US" altLang="zh-CN" sz="2000" b="1"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在任意时刻</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𝑡</m:t>
                    </m:r>
                  </m:oMath>
                </a14:m>
                <a:r>
                  <a:rPr lang="zh-CN" altLang="en-US" sz="2000" dirty="0">
                    <a:ea typeface="宋体" panose="02010600030101010101" pitchFamily="2" charset="-122"/>
                    <a:cs typeface="Times New Roman" panose="02020603050405020304" pitchFamily="18" charset="0"/>
                  </a:rPr>
                  <a:t>，给定</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𝑧</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𝑡</m:t>
                        </m:r>
                      </m:sub>
                    </m:sSub>
                  </m:oMath>
                </a14:m>
                <a:r>
                  <a:rPr lang="zh-CN" altLang="en-US" sz="2000" dirty="0">
                    <a:ea typeface="宋体" panose="02010600030101010101" pitchFamily="2" charset="-122"/>
                    <a:cs typeface="Times New Roman" panose="02020603050405020304" pitchFamily="18" charset="0"/>
                  </a:rPr>
                  <a:t>，观测变量</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𝑡</m:t>
                        </m:r>
                      </m:sub>
                    </m:sSub>
                  </m:oMath>
                </a14:m>
                <a:r>
                  <a:rPr lang="zh-CN" altLang="en-US" sz="2000" dirty="0">
                    <a:ea typeface="宋体" panose="02010600030101010101" pitchFamily="2" charset="-122"/>
                    <a:cs typeface="Times New Roman" panose="02020603050405020304" pitchFamily="18" charset="0"/>
                  </a:rPr>
                  <a:t>的取值与其他隐变量无关。同时，对于任意时刻的隐变量</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𝑧</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𝑡</m:t>
                        </m:r>
                      </m:sub>
                    </m:sSub>
                  </m:oMath>
                </a14:m>
                <a:r>
                  <a:rPr lang="zh-CN" altLang="en-US" sz="2000" dirty="0">
                    <a:ea typeface="宋体" panose="02010600030101010101" pitchFamily="2" charset="-122"/>
                    <a:cs typeface="Times New Roman" panose="02020603050405020304" pitchFamily="18" charset="0"/>
                  </a:rPr>
                  <a:t>，如果给定其前一时刻的隐变量</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𝑧</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𝑡</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en-US" sz="2000" dirty="0">
                    <a:ea typeface="宋体" panose="02010600030101010101" pitchFamily="2" charset="-122"/>
                    <a:cs typeface="Times New Roman" panose="02020603050405020304" pitchFamily="18" charset="0"/>
                  </a:rPr>
                  <a:t>，则与更早时刻的隐变量没有关系。图</a:t>
                </a:r>
                <a:r>
                  <a:rPr lang="en-US" altLang="zh-CN" sz="2000" dirty="0">
                    <a:ea typeface="宋体" panose="02010600030101010101" pitchFamily="2" charset="-122"/>
                    <a:cs typeface="Times New Roman" panose="02020603050405020304" pitchFamily="18" charset="0"/>
                  </a:rPr>
                  <a:t>4-10</a:t>
                </a:r>
                <a:r>
                  <a:rPr lang="zh-CN" altLang="en-US" sz="2000" dirty="0">
                    <a:ea typeface="宋体" panose="02010600030101010101" pitchFamily="2" charset="-122"/>
                    <a:cs typeface="Times New Roman" panose="02020603050405020304" pitchFamily="18" charset="0"/>
                  </a:rPr>
                  <a:t>对应的联合概率分布为</a:t>
                </a:r>
                <a:endParaRPr lang="en-US" altLang="zh-CN" sz="2000" dirty="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529740" y="1051278"/>
                <a:ext cx="8084520" cy="3785652"/>
              </a:xfrm>
              <a:prstGeom prst="rect">
                <a:avLst/>
              </a:prstGeom>
              <a:blipFill>
                <a:blip r:embed="rId5"/>
                <a:stretch>
                  <a:fillRect l="-830" t="-805" b="-209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有向图模型</a:t>
            </a:r>
          </a:p>
        </p:txBody>
      </p:sp>
      <p:sp>
        <p:nvSpPr>
          <p:cNvPr id="27" name="矩形 26">
            <a:extLst>
              <a:ext uri="{FF2B5EF4-FFF2-40B4-BE49-F238E27FC236}">
                <a16:creationId xmlns:a16="http://schemas.microsoft.com/office/drawing/2014/main" id="{5022AD9B-292B-46C0-AE26-BB3934C7A8E2}"/>
              </a:ext>
            </a:extLst>
          </p:cNvPr>
          <p:cNvSpPr/>
          <p:nvPr/>
        </p:nvSpPr>
        <p:spPr>
          <a:xfrm>
            <a:off x="2426532" y="3252372"/>
            <a:ext cx="4298536" cy="338554"/>
          </a:xfrm>
          <a:prstGeom prst="rect">
            <a:avLst/>
          </a:prstGeom>
        </p:spPr>
        <p:txBody>
          <a:bodyPr wrap="square">
            <a:spAutoFit/>
          </a:bodyPr>
          <a:lstStyle/>
          <a:p>
            <a:pPr algn="ctr">
              <a:spcAft>
                <a:spcPts val="0"/>
              </a:spcAft>
            </a:pPr>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图</a:t>
            </a:r>
            <a:r>
              <a:rPr lang="en-US" altLang="zh-CN" sz="1600" kern="100" dirty="0">
                <a:latin typeface="宋体" panose="02010600030101010101" pitchFamily="2" charset="-122"/>
                <a:ea typeface="宋体" panose="02010600030101010101" pitchFamily="2" charset="-122"/>
                <a:cs typeface="Times New Roman" panose="02020603050405020304" pitchFamily="18" charset="0"/>
              </a:rPr>
              <a:t>4-10 </a:t>
            </a:r>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隐马尔可夫模型示意图</a:t>
            </a:r>
          </a:p>
        </p:txBody>
      </p:sp>
      <p:pic>
        <p:nvPicPr>
          <p:cNvPr id="15" name="图片 14">
            <a:extLst>
              <a:ext uri="{FF2B5EF4-FFF2-40B4-BE49-F238E27FC236}">
                <a16:creationId xmlns:a16="http://schemas.microsoft.com/office/drawing/2014/main" id="{5A263DA1-2FBB-4D24-B41F-98C28D1F78B6}"/>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2418931" y="1672611"/>
            <a:ext cx="4306137" cy="1554716"/>
          </a:xfrm>
          <a:prstGeom prst="rect">
            <a:avLst/>
          </a:prstGeom>
        </p:spPr>
      </p:pic>
      <p:sp>
        <p:nvSpPr>
          <p:cNvPr id="25" name="Rectangle 17">
            <a:extLst>
              <a:ext uri="{FF2B5EF4-FFF2-40B4-BE49-F238E27FC236}">
                <a16:creationId xmlns:a16="http://schemas.microsoft.com/office/drawing/2014/main" id="{1E2E925E-1353-4B33-893A-5FC20B22356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 name="对象 27">
            <a:extLst>
              <a:ext uri="{FF2B5EF4-FFF2-40B4-BE49-F238E27FC236}">
                <a16:creationId xmlns:a16="http://schemas.microsoft.com/office/drawing/2014/main" id="{D178FC95-A323-4593-956C-1D24CD94715F}"/>
              </a:ext>
            </a:extLst>
          </p:cNvPr>
          <p:cNvGraphicFramePr>
            <a:graphicFrameLocks noChangeAspect="1"/>
          </p:cNvGraphicFramePr>
          <p:nvPr>
            <p:extLst>
              <p:ext uri="{D42A27DB-BD31-4B8C-83A1-F6EECF244321}">
                <p14:modId xmlns:p14="http://schemas.microsoft.com/office/powerpoint/2010/main" val="1687885766"/>
              </p:ext>
            </p:extLst>
          </p:nvPr>
        </p:nvGraphicFramePr>
        <p:xfrm>
          <a:off x="1489074" y="4961975"/>
          <a:ext cx="6165850" cy="360363"/>
        </p:xfrm>
        <a:graphic>
          <a:graphicData uri="http://schemas.openxmlformats.org/presentationml/2006/ole">
            <mc:AlternateContent xmlns:mc="http://schemas.openxmlformats.org/markup-compatibility/2006">
              <mc:Choice xmlns:v="urn:schemas-microsoft-com:vml" Requires="v">
                <p:oleObj spid="_x0000_s16498" name="Equation" r:id="rId7" imgW="6210000" imgH="330120" progId="Equation.DSMT4">
                  <p:embed/>
                </p:oleObj>
              </mc:Choice>
              <mc:Fallback>
                <p:oleObj name="Equation" r:id="rId7" imgW="6210000" imgH="330120" progId="Equation.DSMT4">
                  <p:embed/>
                  <p:pic>
                    <p:nvPicPr>
                      <p:cNvPr id="0" name="Object 16"/>
                      <p:cNvPicPr>
                        <a:picLocks noChangeAspect="1" noChangeArrowheads="1"/>
                      </p:cNvPicPr>
                      <p:nvPr/>
                    </p:nvPicPr>
                    <p:blipFill>
                      <a:blip r:embed="rId8"/>
                      <a:srcRect/>
                      <a:stretch>
                        <a:fillRect/>
                      </a:stretch>
                    </p:blipFill>
                    <p:spPr bwMode="auto">
                      <a:xfrm>
                        <a:off x="1489074" y="4961975"/>
                        <a:ext cx="6165850"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32746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327058D6-4C22-4790-9217-AE8DB6C34FBD}"/>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lang="zh-CN" altLang="en-US" kern="0" dirty="0">
                <a:solidFill>
                  <a:srgbClr val="FFFFFF"/>
                </a:solidFill>
                <a:latin typeface="Arial"/>
                <a:ea typeface="微软雅黑"/>
              </a:rPr>
              <a:t>     </a:t>
            </a: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第四讲 概率图模型基础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23" name="标题 1">
            <a:extLst>
              <a:ext uri="{FF2B5EF4-FFF2-40B4-BE49-F238E27FC236}">
                <a16:creationId xmlns:a16="http://schemas.microsoft.com/office/drawing/2014/main" id="{AA2CEEB4-F3CD-41AD-B529-3AFBAD8AAB77}"/>
              </a:ext>
            </a:extLst>
          </p:cNvPr>
          <p:cNvSpPr txBox="1">
            <a:spLocks noChangeArrowheads="1"/>
          </p:cNvSpPr>
          <p:nvPr/>
        </p:nvSpPr>
        <p:spPr bwMode="auto">
          <a:xfrm>
            <a:off x="468313" y="83883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kern="1200">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dirty="0">
                <a:ln>
                  <a:noFill/>
                </a:ln>
                <a:solidFill>
                  <a:srgbClr val="000000"/>
                </a:solidFill>
                <a:effectLst/>
                <a:uLnTx/>
                <a:uFillTx/>
                <a:latin typeface="Arial"/>
                <a:ea typeface="微软雅黑"/>
                <a:cs typeface="+mj-cs"/>
              </a:rPr>
              <a:t>目录</a:t>
            </a:r>
          </a:p>
        </p:txBody>
      </p:sp>
      <p:sp>
        <p:nvSpPr>
          <p:cNvPr id="24" name="内容占位符 2">
            <a:extLst>
              <a:ext uri="{FF2B5EF4-FFF2-40B4-BE49-F238E27FC236}">
                <a16:creationId xmlns:a16="http://schemas.microsoft.com/office/drawing/2014/main" id="{3D4ACEF0-7279-45BB-BC14-B1A22F951A2C}"/>
              </a:ext>
            </a:extLst>
          </p:cNvPr>
          <p:cNvSpPr txBox="1">
            <a:spLocks noChangeArrowheads="1"/>
          </p:cNvSpPr>
          <p:nvPr/>
        </p:nvSpPr>
        <p:spPr bwMode="auto">
          <a:xfrm>
            <a:off x="1143000" y="1765935"/>
            <a:ext cx="5986463" cy="384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spcBef>
                <a:spcPct val="20000"/>
              </a:spcBef>
              <a:spcAft>
                <a:spcPct val="0"/>
              </a:spcAft>
              <a:buClrTx/>
              <a:buSzTx/>
              <a:buFontTx/>
              <a:buChar char="•"/>
              <a:tabLst/>
              <a:defRPr/>
            </a:pPr>
            <a:r>
              <a:rPr kumimoji="0" lang="zh-CN" altLang="en-US" sz="2400" b="0" i="0" u="none" strike="noStrike" kern="1200" cap="none" spc="0" normalizeH="0" baseline="0" noProof="0" dirty="0">
                <a:ln>
                  <a:noFill/>
                </a:ln>
                <a:effectLst/>
                <a:uLnTx/>
                <a:uFillTx/>
                <a:latin typeface="Arial"/>
                <a:ea typeface="微软雅黑"/>
                <a:cs typeface="+mn-cs"/>
              </a:rPr>
              <a:t>有向图模型</a:t>
            </a:r>
            <a:endParaRPr kumimoji="0" lang="en-US" altLang="zh-CN" sz="2400" b="0" i="0" u="none" strike="noStrike" kern="1200" cap="none" spc="0" normalizeH="0" baseline="0" noProof="0" dirty="0">
              <a:ln>
                <a:noFill/>
              </a:ln>
              <a:effectLst/>
              <a:uLnTx/>
              <a:uFillTx/>
              <a:latin typeface="Arial"/>
              <a:ea typeface="微软雅黑"/>
              <a:cs typeface="+mn-cs"/>
            </a:endParaRPr>
          </a:p>
          <a:p>
            <a:pPr marL="342900" marR="0" lvl="0" indent="-342900" algn="l" defTabSz="914400" rtl="0" eaLnBrk="1" fontAlgn="base" latinLnBrk="0" hangingPunct="1">
              <a:spcBef>
                <a:spcPct val="20000"/>
              </a:spcBef>
              <a:spcAft>
                <a:spcPct val="0"/>
              </a:spcAft>
              <a:buClrTx/>
              <a:buSzTx/>
              <a:buFontTx/>
              <a:buChar char="•"/>
              <a:tabLst/>
              <a:defRPr/>
            </a:pPr>
            <a:r>
              <a:rPr kumimoji="0" lang="zh-CN" altLang="en-US" sz="2400" b="0" i="0" u="none" strike="noStrike" kern="1200" cap="none" spc="0" normalizeH="0" baseline="0" noProof="0" dirty="0">
                <a:ln>
                  <a:noFill/>
                </a:ln>
                <a:solidFill>
                  <a:srgbClr val="71A3F5"/>
                </a:solidFill>
                <a:effectLst/>
                <a:uLnTx/>
                <a:uFillTx/>
                <a:latin typeface="Arial"/>
                <a:ea typeface="微软雅黑"/>
                <a:cs typeface="+mn-cs"/>
              </a:rPr>
              <a:t>无向图模型</a:t>
            </a:r>
            <a:endParaRPr kumimoji="0" lang="en-US" altLang="zh-CN" sz="2400" b="0" i="0" u="none" strike="noStrike" kern="1200" cap="none" spc="0" normalizeH="0" baseline="0" noProof="0" dirty="0">
              <a:ln>
                <a:noFill/>
              </a:ln>
              <a:solidFill>
                <a:srgbClr val="71A3F5"/>
              </a:solidFill>
              <a:effectLst/>
              <a:uLnTx/>
              <a:uFillTx/>
              <a:latin typeface="Arial"/>
              <a:ea typeface="微软雅黑"/>
              <a:cs typeface="+mn-cs"/>
            </a:endParaRPr>
          </a:p>
          <a:p>
            <a:pPr lvl="1" indent="-342900" defTabSz="914400" eaLnBrk="1" hangingPunct="1">
              <a:buFontTx/>
              <a:buChar char="•"/>
              <a:defRPr/>
            </a:pPr>
            <a:r>
              <a:rPr lang="zh-CN" altLang="en-US" sz="2000" dirty="0">
                <a:solidFill>
                  <a:srgbClr val="71A3F5"/>
                </a:solidFill>
                <a:latin typeface="Arial"/>
                <a:ea typeface="微软雅黑"/>
              </a:rPr>
              <a:t>模型表示</a:t>
            </a:r>
            <a:endParaRPr lang="en-US" altLang="zh-CN" sz="2000" dirty="0">
              <a:solidFill>
                <a:srgbClr val="71A3F5"/>
              </a:solidFill>
              <a:latin typeface="Arial"/>
              <a:ea typeface="微软雅黑"/>
            </a:endParaRPr>
          </a:p>
          <a:p>
            <a:pPr lvl="1" indent="-342900" defTabSz="914400" eaLnBrk="1" hangingPunct="1">
              <a:buFontTx/>
              <a:buChar char="•"/>
              <a:defRPr/>
            </a:pPr>
            <a:r>
              <a:rPr kumimoji="0" lang="zh-CN" altLang="en-US" sz="2000" b="0" i="0" u="none" strike="noStrike" kern="1200" cap="none" spc="0" normalizeH="0" baseline="0" noProof="0" dirty="0">
                <a:ln>
                  <a:noFill/>
                </a:ln>
                <a:solidFill>
                  <a:srgbClr val="71A3F5"/>
                </a:solidFill>
                <a:effectLst/>
                <a:uLnTx/>
                <a:uFillTx/>
                <a:latin typeface="Arial"/>
                <a:ea typeface="微软雅黑"/>
                <a:cs typeface="+mn-cs"/>
              </a:rPr>
              <a:t>条件独立性</a:t>
            </a:r>
            <a:endParaRPr kumimoji="0" lang="en-US" altLang="zh-CN" sz="2000" b="0" i="0" u="none" strike="noStrike" kern="1200" cap="none" spc="0" normalizeH="0" baseline="0" noProof="0" dirty="0">
              <a:ln>
                <a:noFill/>
              </a:ln>
              <a:solidFill>
                <a:srgbClr val="71A3F5"/>
              </a:solidFill>
              <a:effectLst/>
              <a:uLnTx/>
              <a:uFillTx/>
              <a:latin typeface="Arial"/>
              <a:ea typeface="微软雅黑"/>
              <a:cs typeface="+mn-cs"/>
            </a:endParaRPr>
          </a:p>
          <a:p>
            <a:pPr lvl="1" indent="-342900" defTabSz="914400" eaLnBrk="1" hangingPunct="1">
              <a:buFontTx/>
              <a:buChar char="•"/>
              <a:defRPr/>
            </a:pPr>
            <a:r>
              <a:rPr kumimoji="0" lang="zh-CN" altLang="en-US" sz="2000" b="0" i="0" u="none" strike="noStrike" kern="1200" cap="none" spc="0" normalizeH="0" baseline="0" noProof="0" dirty="0">
                <a:ln>
                  <a:noFill/>
                </a:ln>
                <a:solidFill>
                  <a:srgbClr val="71A3F5"/>
                </a:solidFill>
                <a:effectLst/>
                <a:uLnTx/>
                <a:uFillTx/>
                <a:latin typeface="Arial"/>
                <a:ea typeface="微软雅黑"/>
                <a:cs typeface="+mn-cs"/>
              </a:rPr>
              <a:t>常见的无向图模型</a:t>
            </a:r>
            <a:endParaRPr kumimoji="0" lang="en-US" altLang="zh-CN" sz="2000" b="0" i="0" u="none" strike="noStrike" kern="1200" cap="none" spc="0" normalizeH="0" baseline="0" noProof="0" dirty="0">
              <a:ln>
                <a:noFill/>
              </a:ln>
              <a:solidFill>
                <a:srgbClr val="71A3F5"/>
              </a:solidFill>
              <a:effectLst/>
              <a:uLnTx/>
              <a:uFillTx/>
              <a:latin typeface="Arial"/>
              <a:ea typeface="微软雅黑"/>
              <a:cs typeface="+mn-cs"/>
            </a:endParaRPr>
          </a:p>
          <a:p>
            <a:pPr marL="342900" marR="0" lvl="0" indent="-342900" algn="l" defTabSz="914400" rtl="0" eaLnBrk="1" fontAlgn="base" latinLnBrk="0" hangingPunct="1">
              <a:spcBef>
                <a:spcPct val="20000"/>
              </a:spcBef>
              <a:spcAft>
                <a:spcPct val="0"/>
              </a:spcAft>
              <a:buClrTx/>
              <a:buSzTx/>
              <a:buFontTx/>
              <a:buChar char="•"/>
              <a:tabLst/>
              <a:defRPr/>
            </a:pPr>
            <a:r>
              <a:rPr lang="zh-CN" altLang="en-US" sz="2400" dirty="0">
                <a:solidFill>
                  <a:srgbClr val="000000"/>
                </a:solidFill>
                <a:latin typeface="Arial"/>
                <a:ea typeface="微软雅黑"/>
              </a:rPr>
              <a:t>图模型中的推理</a:t>
            </a:r>
            <a:endParaRPr kumimoji="0" lang="en-US" altLang="zh-CN" sz="2400" b="0"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26" name="矩形 25">
            <a:extLst>
              <a:ext uri="{FF2B5EF4-FFF2-40B4-BE49-F238E27FC236}">
                <a16:creationId xmlns:a16="http://schemas.microsoft.com/office/drawing/2014/main" id="{802C3CA6-CFB8-460B-8507-CEAA6E1ACF73}"/>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29" name="矩形 10">
            <a:extLst>
              <a:ext uri="{FF2B5EF4-FFF2-40B4-BE49-F238E27FC236}">
                <a16:creationId xmlns:a16="http://schemas.microsoft.com/office/drawing/2014/main" id="{5E3291BC-0BA8-4AF6-AF4A-CCE26F35ED34}"/>
              </a:ext>
            </a:extLst>
          </p:cNvPr>
          <p:cNvSpPr>
            <a:spLocks noChangeArrowheads="1"/>
          </p:cNvSpPr>
          <p:nvPr/>
        </p:nvSpPr>
        <p:spPr bwMode="auto">
          <a:xfrm>
            <a:off x="2903113" y="183000"/>
            <a:ext cx="33538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pPr>
            <a:r>
              <a:rPr lang="zh-CN" altLang="en-US" sz="2400" dirty="0">
                <a:solidFill>
                  <a:srgbClr val="FFFFFF"/>
                </a:solidFill>
                <a:latin typeface="微软雅黑" panose="020B0503020204020204" pitchFamily="34" charset="-122"/>
                <a:ea typeface="微软雅黑" panose="020B0503020204020204" pitchFamily="34" charset="-122"/>
              </a:rPr>
              <a:t>第四讲 概率图模型基础</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02881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CD5AED45-6B89-4992-85A8-FA47F432CA79}"/>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第四讲 概率图模型基础</a:t>
            </a:r>
          </a:p>
        </p:txBody>
      </p:sp>
      <p:sp>
        <p:nvSpPr>
          <p:cNvPr id="17" name="矩形 16">
            <a:extLst>
              <a:ext uri="{FF2B5EF4-FFF2-40B4-BE49-F238E27FC236}">
                <a16:creationId xmlns:a16="http://schemas.microsoft.com/office/drawing/2014/main" id="{B80A3A8F-ED30-44FA-AA84-050240534825}"/>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8" name="Rectangle 3">
            <a:extLst>
              <a:ext uri="{FF2B5EF4-FFF2-40B4-BE49-F238E27FC236}">
                <a16:creationId xmlns:a16="http://schemas.microsoft.com/office/drawing/2014/main" id="{99CF1E64-AEDB-4C60-9CEA-F872AD870ED9}"/>
              </a:ext>
            </a:extLst>
          </p:cNvPr>
          <p:cNvSpPr txBox="1">
            <a:spLocks noChangeArrowheads="1"/>
          </p:cNvSpPr>
          <p:nvPr/>
        </p:nvSpPr>
        <p:spPr bwMode="auto">
          <a:xfrm>
            <a:off x="457200" y="1379538"/>
            <a:ext cx="8229600" cy="384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3200" b="0" i="0" u="none" strike="noStrike" kern="1200" cap="none" spc="0" normalizeH="0" baseline="0" noProof="0" dirty="0">
                <a:ln>
                  <a:noFill/>
                </a:ln>
                <a:solidFill>
                  <a:srgbClr val="000000"/>
                </a:solidFill>
                <a:effectLst/>
                <a:uLnTx/>
                <a:uFillTx/>
                <a:latin typeface="Arial"/>
                <a:ea typeface="微软雅黑"/>
                <a:cs typeface="+mn-cs"/>
              </a:rPr>
              <a:t>本节学习目标</a:t>
            </a:r>
          </a:p>
          <a:p>
            <a:pPr marL="74295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ü"/>
              <a:tabLst/>
              <a:defRPr/>
            </a:pPr>
            <a:endParaRPr kumimoji="0" lang="en-US" altLang="zh-CN" sz="2000" b="0" i="0" u="none" strike="noStrike" kern="1200" cap="none" spc="0" normalizeH="0" baseline="0" noProof="0" dirty="0">
              <a:ln>
                <a:noFill/>
              </a:ln>
              <a:solidFill>
                <a:srgbClr val="000000"/>
              </a:solidFill>
              <a:effectLst/>
              <a:uLnTx/>
              <a:uFillTx/>
              <a:latin typeface="Arial"/>
              <a:ea typeface="微软雅黑"/>
              <a:cs typeface="+mn-cs"/>
            </a:endParaRPr>
          </a:p>
          <a:p>
            <a:pPr lvl="1" defTabSz="914400">
              <a:buFont typeface="Wingdings" panose="05000000000000000000" pitchFamily="2" charset="2"/>
              <a:buChar char="ü"/>
            </a:pPr>
            <a:r>
              <a:rPr lang="zh-CN" altLang="en-US" sz="2400" dirty="0">
                <a:solidFill>
                  <a:srgbClr val="000000"/>
                </a:solidFill>
                <a:latin typeface="Arial"/>
                <a:ea typeface="微软雅黑"/>
              </a:rPr>
              <a:t>明确判别式和生成式概率图模型的区别</a:t>
            </a:r>
            <a:endParaRPr lang="en-US" altLang="zh-CN" sz="2400" dirty="0">
              <a:solidFill>
                <a:srgbClr val="000000"/>
              </a:solidFill>
              <a:latin typeface="Arial"/>
              <a:ea typeface="微软雅黑"/>
            </a:endParaRPr>
          </a:p>
          <a:p>
            <a:pPr lvl="1" defTabSz="914400">
              <a:buFont typeface="Wingdings" panose="05000000000000000000" pitchFamily="2" charset="2"/>
              <a:buChar char="ü"/>
            </a:pPr>
            <a:r>
              <a:rPr lang="zh-CN" altLang="en-US" sz="2400" dirty="0">
                <a:solidFill>
                  <a:srgbClr val="000000"/>
                </a:solidFill>
                <a:latin typeface="Arial"/>
                <a:ea typeface="微软雅黑"/>
              </a:rPr>
              <a:t>掌握有向图模型的模型表示、条件独立性刻画，理解常见的有向图模型</a:t>
            </a:r>
            <a:endParaRPr lang="en-US" altLang="zh-CN" sz="2400" dirty="0">
              <a:solidFill>
                <a:srgbClr val="000000"/>
              </a:solidFill>
              <a:latin typeface="Arial"/>
              <a:ea typeface="微软雅黑"/>
            </a:endParaRPr>
          </a:p>
          <a:p>
            <a:pPr lvl="1" defTabSz="914400">
              <a:buFont typeface="Wingdings" panose="05000000000000000000" pitchFamily="2" charset="2"/>
              <a:buChar char="ü"/>
            </a:pPr>
            <a:r>
              <a:rPr lang="zh-CN" altLang="en-US" sz="2400" dirty="0">
                <a:solidFill>
                  <a:srgbClr val="000000"/>
                </a:solidFill>
                <a:latin typeface="Arial"/>
                <a:ea typeface="微软雅黑"/>
              </a:rPr>
              <a:t>掌握无向图模型的模型表示、条件独立性刻画，理解常见的无向图模型</a:t>
            </a:r>
            <a:endParaRPr lang="en-US" altLang="zh-CN" sz="2400" dirty="0">
              <a:solidFill>
                <a:srgbClr val="000000"/>
              </a:solidFill>
              <a:latin typeface="Arial"/>
              <a:ea typeface="微软雅黑"/>
            </a:endParaRPr>
          </a:p>
          <a:p>
            <a:pPr lvl="1" defTabSz="914400">
              <a:buFont typeface="Wingdings" panose="05000000000000000000" pitchFamily="2" charset="2"/>
              <a:buChar char="ü"/>
            </a:pPr>
            <a:r>
              <a:rPr lang="zh-CN" altLang="en-US" sz="2400" dirty="0">
                <a:solidFill>
                  <a:srgbClr val="000000"/>
                </a:solidFill>
                <a:latin typeface="Arial"/>
                <a:ea typeface="微软雅黑"/>
              </a:rPr>
              <a:t>掌握对树状结构因子图进行推理的和积算法和最大和算法</a:t>
            </a:r>
            <a:endParaRPr kumimoji="0" lang="en-US" altLang="zh-CN" sz="2400" b="0"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22" name="矩形 10">
            <a:extLst>
              <a:ext uri="{FF2B5EF4-FFF2-40B4-BE49-F238E27FC236}">
                <a16:creationId xmlns:a16="http://schemas.microsoft.com/office/drawing/2014/main" id="{25C78D08-CED0-4C1F-B3E4-85180B7A974D}"/>
              </a:ext>
            </a:extLst>
          </p:cNvPr>
          <p:cNvSpPr>
            <a:spLocks noChangeArrowheads="1"/>
          </p:cNvSpPr>
          <p:nvPr/>
        </p:nvSpPr>
        <p:spPr bwMode="auto">
          <a:xfrm>
            <a:off x="2903113" y="183000"/>
            <a:ext cx="33538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pPr>
            <a:r>
              <a:rPr lang="zh-CN" altLang="en-US" sz="2400" dirty="0">
                <a:solidFill>
                  <a:srgbClr val="FFFFFF"/>
                </a:solidFill>
                <a:latin typeface="微软雅黑" panose="020B0503020204020204" pitchFamily="34" charset="-122"/>
                <a:ea typeface="微软雅黑" panose="020B0503020204020204" pitchFamily="34" charset="-122"/>
              </a:rPr>
              <a:t>第四讲 概率图模型基础</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9133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9879910F-A59A-49C5-AB27-FE5887FC3799}"/>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EE96C8D4-2638-42B4-8CB4-459953579DE4}"/>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lang="zh-CN" altLang="en-US" kern="0" dirty="0">
                <a:solidFill>
                  <a:srgbClr val="FFFFFF"/>
                </a:solidFill>
                <a:latin typeface="Arial"/>
                <a:ea typeface="微软雅黑"/>
              </a:rPr>
              <a:t>     </a:t>
            </a: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第四讲 概率图模型基础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981075"/>
            <a:ext cx="7427913" cy="574675"/>
          </a:xfrm>
        </p:spPr>
        <p:txBody>
          <a:bodyPr/>
          <a:lstStyle/>
          <a:p>
            <a:r>
              <a:rPr lang="zh-CN" altLang="en-US" dirty="0">
                <a:latin typeface="微软雅黑" panose="020B0503020204020204" pitchFamily="34" charset="-122"/>
                <a:ea typeface="微软雅黑" panose="020B0503020204020204" pitchFamily="34" charset="-122"/>
              </a:rPr>
              <a:t>模型表示</a:t>
            </a:r>
            <a:endParaRPr lang="en-US" altLang="zh-CN"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575418" y="3535554"/>
                <a:ext cx="8015287" cy="258410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对于一个随机变量的集合</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𝑋</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𝐾</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和相应的有</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𝐾</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个节点的无向图</a:t>
                </a:r>
                <a14:m>
                  <m:oMath xmlns:m="http://schemas.openxmlformats.org/officeDocument/2006/math">
                    <m:r>
                      <a:rPr lang="zh-CN" altLang="en-US" sz="2000" i="1" smtClean="0">
                        <a:latin typeface="Cambria Math" panose="02040503050406030204" pitchFamily="18" charset="0"/>
                        <a:ea typeface="宋体" panose="02010600030101010101" pitchFamily="2" charset="-122"/>
                        <a:cs typeface="Times New Roman" panose="02020603050405020304" pitchFamily="18" charset="0"/>
                      </a:rPr>
                      <m:t>𝒢</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𝑉</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𝐸</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（可以存在循环），图中的节点表示随机变量，如果</a:t>
                </a:r>
                <a14:m>
                  <m:oMath xmlns:m="http://schemas.openxmlformats.org/officeDocument/2006/math">
                    <m:r>
                      <a:rPr lang="zh-CN" altLang="en-US" sz="2000" i="1">
                        <a:latin typeface="Cambria Math" panose="02040503050406030204" pitchFamily="18" charset="0"/>
                        <a:ea typeface="宋体" panose="02010600030101010101" pitchFamily="2" charset="-122"/>
                        <a:cs typeface="Times New Roman" panose="02020603050405020304" pitchFamily="18" charset="0"/>
                      </a:rPr>
                      <m:t>𝒢</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满足局部马尔可夫性质，即任一变量</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𝑘</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在给定它的邻居的情况下条件独立于所有其他变量，表示为</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𝑘</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在给定邻居变量和给定其他所有变量条件下的概率分布相同</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其中</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𝑛𝑒</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𝑘</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ub>
                    </m:sSub>
                  </m:oMath>
                </a14:m>
                <a:r>
                  <a:rPr lang="zh-CN" altLang="en-US" sz="2000" dirty="0">
                    <a:ea typeface="宋体" panose="02010600030101010101" pitchFamily="2" charset="-122"/>
                    <a:cs typeface="Times New Roman" panose="02020603050405020304" pitchFamily="18" charset="0"/>
                  </a:rPr>
                  <a:t>表示变量</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𝑘</m:t>
                        </m:r>
                      </m:sub>
                    </m:sSub>
                  </m:oMath>
                </a14:m>
                <a:r>
                  <a:rPr lang="zh-CN" altLang="en-US" sz="2000" dirty="0">
                    <a:ea typeface="宋体" panose="02010600030101010101" pitchFamily="2" charset="-122"/>
                    <a:cs typeface="Times New Roman" panose="02020603050405020304" pitchFamily="18" charset="0"/>
                  </a:rPr>
                  <a:t>的邻居的集合，</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k</m:t>
                        </m:r>
                      </m:sub>
                    </m:sSub>
                  </m:oMath>
                </a14:m>
                <a:r>
                  <a:rPr lang="zh-CN" altLang="en-US" sz="2000" dirty="0">
                    <a:ea typeface="宋体" panose="02010600030101010101" pitchFamily="2" charset="-122"/>
                    <a:cs typeface="Times New Roman" panose="02020603050405020304" pitchFamily="18" charset="0"/>
                  </a:rPr>
                  <a:t>表示除</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𝑘</m:t>
                        </m:r>
                      </m:sub>
                    </m:sSub>
                  </m:oMath>
                </a14:m>
                <a:r>
                  <a:rPr lang="zh-CN" altLang="en-US" sz="2000" dirty="0">
                    <a:ea typeface="宋体" panose="02010600030101010101" pitchFamily="2" charset="-122"/>
                    <a:cs typeface="Times New Roman" panose="02020603050405020304" pitchFamily="18" charset="0"/>
                  </a:rPr>
                  <a:t>之外其他变量的集合，那么</a:t>
                </a:r>
                <a14:m>
                  <m:oMath xmlns:m="http://schemas.openxmlformats.org/officeDocument/2006/math">
                    <m:r>
                      <a:rPr lang="zh-CN" altLang="en-US" sz="2000" i="1">
                        <a:latin typeface="Cambria Math" panose="02040503050406030204" pitchFamily="18" charset="0"/>
                        <a:ea typeface="宋体" panose="02010600030101010101" pitchFamily="2" charset="-122"/>
                        <a:cs typeface="Times New Roman" panose="02020603050405020304" pitchFamily="18" charset="0"/>
                      </a:rPr>
                      <m:t>𝒢</m:t>
                    </m:r>
                  </m:oMath>
                </a14:m>
                <a:r>
                  <a:rPr lang="zh-CN" altLang="en-US" sz="2000" dirty="0">
                    <a:ea typeface="宋体" panose="02010600030101010101" pitchFamily="2" charset="-122"/>
                    <a:cs typeface="Times New Roman" panose="02020603050405020304" pitchFamily="18" charset="0"/>
                  </a:rPr>
                  <a:t>就构成了一个马尔可夫随机场。</a:t>
                </a: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575418" y="3535554"/>
                <a:ext cx="8015287" cy="2584105"/>
              </a:xfrm>
              <a:prstGeom prst="rect">
                <a:avLst/>
              </a:prstGeom>
              <a:blipFill>
                <a:blip r:embed="rId5"/>
                <a:stretch>
                  <a:fillRect l="-760" t="-1887" r="-684" b="-283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无向图模型</a:t>
            </a:r>
          </a:p>
        </p:txBody>
      </p:sp>
      <p:pic>
        <p:nvPicPr>
          <p:cNvPr id="12" name="图片 11">
            <a:extLst>
              <a:ext uri="{FF2B5EF4-FFF2-40B4-BE49-F238E27FC236}">
                <a16:creationId xmlns:a16="http://schemas.microsoft.com/office/drawing/2014/main" id="{59D4AAD2-773E-4A11-9088-E3FA33876B5E}"/>
              </a:ext>
            </a:extLst>
          </p:cNvPr>
          <p:cNvPicPr/>
          <p:nvPr/>
        </p:nvPicPr>
        <p:blipFill>
          <a:blip r:embed="rId6">
            <a:extLst>
              <a:ext uri="{28A0092B-C50C-407E-A947-70E740481C1C}">
                <a14:useLocalDpi xmlns:a14="http://schemas.microsoft.com/office/drawing/2010/main" val="0"/>
              </a:ext>
            </a:extLst>
          </a:blip>
          <a:stretch>
            <a:fillRect/>
          </a:stretch>
        </p:blipFill>
        <p:spPr>
          <a:xfrm>
            <a:off x="3132137" y="1387193"/>
            <a:ext cx="2879725" cy="1699260"/>
          </a:xfrm>
          <a:prstGeom prst="rect">
            <a:avLst/>
          </a:prstGeom>
        </p:spPr>
      </p:pic>
      <p:sp>
        <p:nvSpPr>
          <p:cNvPr id="2" name="矩形 1">
            <a:extLst>
              <a:ext uri="{FF2B5EF4-FFF2-40B4-BE49-F238E27FC236}">
                <a16:creationId xmlns:a16="http://schemas.microsoft.com/office/drawing/2014/main" id="{29CC9DA3-822E-49F9-BEB6-731485AEBFE5}"/>
              </a:ext>
            </a:extLst>
          </p:cNvPr>
          <p:cNvSpPr/>
          <p:nvPr/>
        </p:nvSpPr>
        <p:spPr>
          <a:xfrm>
            <a:off x="3402448" y="3141726"/>
            <a:ext cx="2339102" cy="338554"/>
          </a:xfrm>
          <a:prstGeom prst="rect">
            <a:avLst/>
          </a:prstGeom>
        </p:spPr>
        <p:txBody>
          <a:bodyPr wrap="none">
            <a:spAutoFit/>
          </a:bodyPr>
          <a:lstStyle/>
          <a:p>
            <a:r>
              <a:rPr lang="zh-CN" altLang="zh-CN" sz="1600" dirty="0">
                <a:latin typeface="宋体" panose="02010600030101010101" pitchFamily="2" charset="-122"/>
                <a:ea typeface="宋体" panose="02010600030101010101" pitchFamily="2" charset="-122"/>
                <a:cs typeface="Times New Roman" panose="02020603050405020304" pitchFamily="18" charset="0"/>
              </a:rPr>
              <a:t>图</a:t>
            </a:r>
            <a:r>
              <a:rPr lang="en-US" altLang="zh-CN" sz="1600" dirty="0">
                <a:latin typeface="宋体" panose="02010600030101010101" pitchFamily="2" charset="-122"/>
                <a:ea typeface="宋体" panose="02010600030101010101" pitchFamily="2" charset="-122"/>
                <a:cs typeface="Times New Roman" panose="02020603050405020304" pitchFamily="18" charset="0"/>
              </a:rPr>
              <a:t>4‑11 </a:t>
            </a:r>
            <a:r>
              <a:rPr lang="zh-CN" altLang="zh-CN" sz="1600" dirty="0">
                <a:latin typeface="宋体" panose="02010600030101010101" pitchFamily="2" charset="-122"/>
                <a:ea typeface="宋体" panose="02010600030101010101" pitchFamily="2" charset="-122"/>
                <a:cs typeface="Times New Roman" panose="02020603050405020304" pitchFamily="18" charset="0"/>
              </a:rPr>
              <a:t>无向图模型示例</a:t>
            </a:r>
            <a:endParaRPr lang="zh-CN" altLang="en-US" sz="1600" dirty="0">
              <a:latin typeface="宋体" panose="02010600030101010101" pitchFamily="2" charset="-122"/>
              <a:ea typeface="宋体" panose="02010600030101010101" pitchFamily="2" charset="-122"/>
            </a:endParaRPr>
          </a:p>
        </p:txBody>
      </p:sp>
      <p:graphicFrame>
        <p:nvGraphicFramePr>
          <p:cNvPr id="25" name="对象 24">
            <a:extLst>
              <a:ext uri="{FF2B5EF4-FFF2-40B4-BE49-F238E27FC236}">
                <a16:creationId xmlns:a16="http://schemas.microsoft.com/office/drawing/2014/main" id="{C6DD8EFF-6B48-4ED2-A7AA-0C6E5A4CCDDC}"/>
              </a:ext>
            </a:extLst>
          </p:cNvPr>
          <p:cNvGraphicFramePr>
            <a:graphicFrameLocks noChangeAspect="1"/>
          </p:cNvGraphicFramePr>
          <p:nvPr>
            <p:extLst>
              <p:ext uri="{D42A27DB-BD31-4B8C-83A1-F6EECF244321}">
                <p14:modId xmlns:p14="http://schemas.microsoft.com/office/powerpoint/2010/main" val="2636368007"/>
              </p:ext>
            </p:extLst>
          </p:nvPr>
        </p:nvGraphicFramePr>
        <p:xfrm>
          <a:off x="3223418" y="4958807"/>
          <a:ext cx="2697162" cy="415925"/>
        </p:xfrm>
        <a:graphic>
          <a:graphicData uri="http://schemas.openxmlformats.org/presentationml/2006/ole">
            <mc:AlternateContent xmlns:mc="http://schemas.openxmlformats.org/markup-compatibility/2006">
              <mc:Choice xmlns:v="urn:schemas-microsoft-com:vml" Requires="v">
                <p:oleObj spid="_x0000_s17536" name="Equation" r:id="rId7" imgW="2628720" imgH="380880" progId="Equation.DSMT4">
                  <p:embed/>
                </p:oleObj>
              </mc:Choice>
              <mc:Fallback>
                <p:oleObj name="Equation" r:id="rId7" imgW="2628720" imgH="380880" progId="Equation.DSMT4">
                  <p:embed/>
                  <p:pic>
                    <p:nvPicPr>
                      <p:cNvPr id="0" name="Object 14"/>
                      <p:cNvPicPr>
                        <a:picLocks noChangeAspect="1" noChangeArrowheads="1"/>
                      </p:cNvPicPr>
                      <p:nvPr/>
                    </p:nvPicPr>
                    <p:blipFill>
                      <a:blip r:embed="rId8"/>
                      <a:srcRect/>
                      <a:stretch>
                        <a:fillRect/>
                      </a:stretch>
                    </p:blipFill>
                    <p:spPr bwMode="auto">
                      <a:xfrm>
                        <a:off x="3223418" y="4958807"/>
                        <a:ext cx="2697162"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56522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738F011E-F770-4809-959F-FED1A1EF922F}"/>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EE96C8D4-2638-42B4-8CB4-459953579DE4}"/>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lang="zh-CN" altLang="en-US" kern="0" dirty="0">
                <a:solidFill>
                  <a:srgbClr val="FFFFFF"/>
                </a:solidFill>
                <a:latin typeface="Arial"/>
                <a:ea typeface="微软雅黑"/>
              </a:rPr>
              <a:t>     </a:t>
            </a: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第四讲 概率图模型基础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564356" y="844895"/>
                <a:ext cx="8015287" cy="532453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无向图模型的联合分布一般以全连通子图为单位进行分解。</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无向图中的一个全连通子图，称为团（</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clique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），即团内的所有节点之间都有边相连。</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4-12</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中除单点团外共有</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7</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个团，包括</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4</m:t>
                        </m:r>
                      </m:sub>
                    </m:s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4</m:t>
                        </m:r>
                      </m:sub>
                    </m:s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4</m:t>
                        </m:r>
                      </m:sub>
                    </m:s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在所有团中，如果一个团不能被其它的团包含，这个团就称作一个最大团（</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maximal clique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564356" y="844895"/>
                <a:ext cx="8015287" cy="5324535"/>
              </a:xfrm>
              <a:prstGeom prst="rect">
                <a:avLst/>
              </a:prstGeom>
              <a:blipFill>
                <a:blip r:embed="rId4"/>
                <a:stretch>
                  <a:fillRect l="-837" t="-916" b="-126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无向图模型</a:t>
            </a:r>
          </a:p>
        </p:txBody>
      </p:sp>
      <p:sp>
        <p:nvSpPr>
          <p:cNvPr id="2" name="矩形 1">
            <a:extLst>
              <a:ext uri="{FF2B5EF4-FFF2-40B4-BE49-F238E27FC236}">
                <a16:creationId xmlns:a16="http://schemas.microsoft.com/office/drawing/2014/main" id="{29CC9DA3-822E-49F9-BEB6-731485AEBFE5}"/>
              </a:ext>
            </a:extLst>
          </p:cNvPr>
          <p:cNvSpPr/>
          <p:nvPr/>
        </p:nvSpPr>
        <p:spPr>
          <a:xfrm>
            <a:off x="1419441" y="4739293"/>
            <a:ext cx="6305113" cy="584775"/>
          </a:xfrm>
          <a:prstGeom prst="rect">
            <a:avLst/>
          </a:prstGeom>
        </p:spPr>
        <p:txBody>
          <a:bodyPr wrap="square">
            <a:spAutoFit/>
          </a:bodyPr>
          <a:lstStyle/>
          <a:p>
            <a:pPr algn="ctr"/>
            <a:r>
              <a:rPr lang="zh-CN" altLang="en-US" sz="1600" dirty="0">
                <a:latin typeface="宋体" panose="02010600030101010101" pitchFamily="2" charset="-122"/>
                <a:ea typeface="宋体" panose="02010600030101010101" pitchFamily="2" charset="-122"/>
                <a:cs typeface="Times New Roman" panose="02020603050405020304" pitchFamily="18" charset="0"/>
              </a:rPr>
              <a:t>图</a:t>
            </a:r>
            <a:r>
              <a:rPr lang="en-US" altLang="zh-CN" sz="1600" dirty="0">
                <a:latin typeface="宋体" panose="02010600030101010101" pitchFamily="2" charset="-122"/>
                <a:ea typeface="宋体" panose="02010600030101010101" pitchFamily="2" charset="-122"/>
                <a:cs typeface="Times New Roman" panose="02020603050405020304" pitchFamily="18" charset="0"/>
              </a:rPr>
              <a:t>4-12 </a:t>
            </a:r>
            <a:r>
              <a:rPr lang="zh-CN" altLang="en-US" sz="1600" dirty="0">
                <a:latin typeface="宋体" panose="02010600030101010101" pitchFamily="2" charset="-122"/>
                <a:ea typeface="宋体" panose="02010600030101010101" pitchFamily="2" charset="-122"/>
                <a:cs typeface="Times New Roman" panose="02020603050405020304" pitchFamily="18" charset="0"/>
              </a:rPr>
              <a:t>无向图模型中的团和最大团示例</a:t>
            </a:r>
          </a:p>
          <a:p>
            <a:r>
              <a:rPr lang="zh-CN" altLang="en-US" sz="1600" dirty="0">
                <a:latin typeface="宋体" panose="02010600030101010101" pitchFamily="2" charset="-122"/>
                <a:ea typeface="宋体" panose="02010600030101010101" pitchFamily="2" charset="-122"/>
                <a:cs typeface="Times New Roman" panose="02020603050405020304" pitchFamily="18" charset="0"/>
              </a:rPr>
              <a:t>（实线中的节点和边构成一个团，虚线中的节点和边构成一个最大团）</a:t>
            </a:r>
          </a:p>
        </p:txBody>
      </p:sp>
      <p:pic>
        <p:nvPicPr>
          <p:cNvPr id="15" name="图片 14">
            <a:extLst>
              <a:ext uri="{FF2B5EF4-FFF2-40B4-BE49-F238E27FC236}">
                <a16:creationId xmlns:a16="http://schemas.microsoft.com/office/drawing/2014/main" id="{C8D3E39F-7696-48C3-8727-7A7980E10F15}"/>
              </a:ext>
            </a:extLst>
          </p:cNvPr>
          <p:cNvPicPr/>
          <p:nvPr/>
        </p:nvPicPr>
        <p:blipFill>
          <a:blip r:embed="rId5">
            <a:extLst>
              <a:ext uri="{28A0092B-C50C-407E-A947-70E740481C1C}">
                <a14:useLocalDpi xmlns:a14="http://schemas.microsoft.com/office/drawing/2010/main" val="0"/>
              </a:ext>
            </a:extLst>
          </a:blip>
          <a:stretch>
            <a:fillRect/>
          </a:stretch>
        </p:blipFill>
        <p:spPr>
          <a:xfrm>
            <a:off x="3132136" y="2597299"/>
            <a:ext cx="2879725" cy="2059940"/>
          </a:xfrm>
          <a:prstGeom prst="rect">
            <a:avLst/>
          </a:prstGeom>
        </p:spPr>
      </p:pic>
    </p:spTree>
    <p:extLst>
      <p:ext uri="{BB962C8B-B14F-4D97-AF65-F5344CB8AC3E}">
        <p14:creationId xmlns:p14="http://schemas.microsoft.com/office/powerpoint/2010/main" val="2713629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02F65F88-2A61-4A20-848F-47ED730AD007}"/>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EE96C8D4-2638-42B4-8CB4-459953579DE4}"/>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lang="zh-CN" altLang="en-US" kern="0" dirty="0">
                <a:solidFill>
                  <a:srgbClr val="FFFFFF"/>
                </a:solidFill>
                <a:latin typeface="Arial"/>
                <a:ea typeface="微软雅黑"/>
              </a:rPr>
              <a:t>     </a:t>
            </a: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第四讲 概率图模型基础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564356" y="844895"/>
                <a:ext cx="8015287" cy="34778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无向图中的联合概率分布可以分解为一系列定义在最大团上的非负函数的乘积形式</a:t>
                </a: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r>
                      <a:rPr lang="zh-CN" altLang="en-US" sz="2000" i="1" smtClean="0">
                        <a:latin typeface="Cambria Math" panose="02040503050406030204" pitchFamily="18" charset="0"/>
                        <a:ea typeface="宋体" panose="02010600030101010101" pitchFamily="2" charset="-122"/>
                        <a:cs typeface="Times New Roman" panose="02020603050405020304" pitchFamily="18" charset="0"/>
                      </a:rPr>
                      <m:t>𝒞</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为</a:t>
                </a:r>
                <a14:m>
                  <m:oMath xmlns:m="http://schemas.openxmlformats.org/officeDocument/2006/math">
                    <m:r>
                      <a:rPr lang="zh-CN" altLang="en-US" sz="2000" i="1" dirty="0" smtClean="0">
                        <a:latin typeface="Cambria Math" panose="02040503050406030204" pitchFamily="18" charset="0"/>
                        <a:ea typeface="宋体" panose="02010600030101010101" pitchFamily="2" charset="-122"/>
                        <a:cs typeface="Times New Roman" panose="02020603050405020304" pitchFamily="18" charset="0"/>
                      </a:rPr>
                      <m:t>𝒢</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中的最大团集合，</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𝜙</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𝑐</m:t>
                        </m:r>
                      </m:sub>
                    </m:sSub>
                    <m:d>
                      <m:d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𝑐</m:t>
                            </m:r>
                          </m:sub>
                        </m:sSub>
                      </m:e>
                    </m:d>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≥0</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是定义在团</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𝑐</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上的势能函数（</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potential function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𝑍</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是配分函数（</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partition function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），用于将乘积归一化为概率分布形式</a:t>
                </a: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r>
                      <a:rPr lang="zh-CN" altLang="en-US" sz="2000" i="1" smtClean="0">
                        <a:latin typeface="Cambria Math" panose="02040503050406030204" pitchFamily="18" charset="0"/>
                        <a:ea typeface="宋体" panose="02010600030101010101" pitchFamily="2" charset="-122"/>
                        <a:cs typeface="Times New Roman" panose="02020603050405020304" pitchFamily="18" charset="0"/>
                      </a:rPr>
                      <m:t>𝒳</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为随机变量的取值空间。</a:t>
                </a: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564356" y="844895"/>
                <a:ext cx="8015287" cy="3477875"/>
              </a:xfrm>
              <a:prstGeom prst="rect">
                <a:avLst/>
              </a:prstGeom>
              <a:blipFill>
                <a:blip r:embed="rId5"/>
                <a:stretch>
                  <a:fillRect l="-837" t="-1053" r="-457" b="-193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无向图模型</a:t>
            </a:r>
          </a:p>
        </p:txBody>
      </p:sp>
      <p:graphicFrame>
        <p:nvGraphicFramePr>
          <p:cNvPr id="29" name="对象 28">
            <a:extLst>
              <a:ext uri="{FF2B5EF4-FFF2-40B4-BE49-F238E27FC236}">
                <a16:creationId xmlns:a16="http://schemas.microsoft.com/office/drawing/2014/main" id="{D357CF25-3CEE-4C8E-A96E-B4D7D023D30A}"/>
              </a:ext>
            </a:extLst>
          </p:cNvPr>
          <p:cNvGraphicFramePr>
            <a:graphicFrameLocks noChangeAspect="1"/>
          </p:cNvGraphicFramePr>
          <p:nvPr>
            <p:extLst>
              <p:ext uri="{D42A27DB-BD31-4B8C-83A1-F6EECF244321}">
                <p14:modId xmlns:p14="http://schemas.microsoft.com/office/powerpoint/2010/main" val="686538630"/>
              </p:ext>
            </p:extLst>
          </p:nvPr>
        </p:nvGraphicFramePr>
        <p:xfrm>
          <a:off x="3532186" y="1474496"/>
          <a:ext cx="2079625" cy="692150"/>
        </p:xfrm>
        <a:graphic>
          <a:graphicData uri="http://schemas.openxmlformats.org/presentationml/2006/ole">
            <mc:AlternateContent xmlns:mc="http://schemas.openxmlformats.org/markup-compatibility/2006">
              <mc:Choice xmlns:v="urn:schemas-microsoft-com:vml" Requires="v">
                <p:oleObj spid="_x0000_s19642" name="Equation" r:id="rId6" imgW="2070000" imgH="609480" progId="Equation.DSMT4">
                  <p:embed/>
                </p:oleObj>
              </mc:Choice>
              <mc:Fallback>
                <p:oleObj name="Equation" r:id="rId6" imgW="2070000" imgH="609480" progId="Equation.DSMT4">
                  <p:embed/>
                  <p:pic>
                    <p:nvPicPr>
                      <p:cNvPr id="0" name="Object 18"/>
                      <p:cNvPicPr>
                        <a:picLocks noChangeAspect="1" noChangeArrowheads="1"/>
                      </p:cNvPicPr>
                      <p:nvPr/>
                    </p:nvPicPr>
                    <p:blipFill>
                      <a:blip r:embed="rId7"/>
                      <a:srcRect/>
                      <a:stretch>
                        <a:fillRect/>
                      </a:stretch>
                    </p:blipFill>
                    <p:spPr bwMode="auto">
                      <a:xfrm>
                        <a:off x="3532186" y="1474496"/>
                        <a:ext cx="2079625" cy="69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对象 30">
            <a:extLst>
              <a:ext uri="{FF2B5EF4-FFF2-40B4-BE49-F238E27FC236}">
                <a16:creationId xmlns:a16="http://schemas.microsoft.com/office/drawing/2014/main" id="{54B3C8AC-3690-4AAA-9502-EA222EFC9094}"/>
              </a:ext>
            </a:extLst>
          </p:cNvPr>
          <p:cNvGraphicFramePr>
            <a:graphicFrameLocks noChangeAspect="1"/>
          </p:cNvGraphicFramePr>
          <p:nvPr>
            <p:extLst>
              <p:ext uri="{D42A27DB-BD31-4B8C-83A1-F6EECF244321}">
                <p14:modId xmlns:p14="http://schemas.microsoft.com/office/powerpoint/2010/main" val="1215557776"/>
              </p:ext>
            </p:extLst>
          </p:nvPr>
        </p:nvGraphicFramePr>
        <p:xfrm>
          <a:off x="3740944" y="3354387"/>
          <a:ext cx="1662112" cy="436563"/>
        </p:xfrm>
        <a:graphic>
          <a:graphicData uri="http://schemas.openxmlformats.org/presentationml/2006/ole">
            <mc:AlternateContent xmlns:mc="http://schemas.openxmlformats.org/markup-compatibility/2006">
              <mc:Choice xmlns:v="urn:schemas-microsoft-com:vml" Requires="v">
                <p:oleObj spid="_x0000_s19643" name="Equation" r:id="rId8" imgW="1688760" imgH="393480" progId="Equation.DSMT4">
                  <p:embed/>
                </p:oleObj>
              </mc:Choice>
              <mc:Fallback>
                <p:oleObj name="Equation" r:id="rId8" imgW="1688760" imgH="393480" progId="Equation.DSMT4">
                  <p:embed/>
                  <p:pic>
                    <p:nvPicPr>
                      <p:cNvPr id="0" name="Object 20"/>
                      <p:cNvPicPr>
                        <a:picLocks noChangeAspect="1" noChangeArrowheads="1"/>
                      </p:cNvPicPr>
                      <p:nvPr/>
                    </p:nvPicPr>
                    <p:blipFill>
                      <a:blip r:embed="rId9"/>
                      <a:srcRect/>
                      <a:stretch>
                        <a:fillRect/>
                      </a:stretch>
                    </p:blipFill>
                    <p:spPr bwMode="auto">
                      <a:xfrm>
                        <a:off x="3740944" y="3354387"/>
                        <a:ext cx="1662112" cy="43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0013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8FCBA4A9-9DBE-4558-98C0-022A4DD4B9B1}"/>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EE96C8D4-2638-42B4-8CB4-459953579DE4}"/>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lang="zh-CN" altLang="en-US" kern="0" dirty="0">
                <a:solidFill>
                  <a:srgbClr val="FFFFFF"/>
                </a:solidFill>
                <a:latin typeface="Arial"/>
                <a:ea typeface="微软雅黑"/>
              </a:rPr>
              <a:t>     </a:t>
            </a: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第四讲 概率图模型基础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981075"/>
            <a:ext cx="7427913" cy="574675"/>
          </a:xfrm>
        </p:spPr>
        <p:txBody>
          <a:bodyPr/>
          <a:lstStyle/>
          <a:p>
            <a:r>
              <a:rPr lang="zh-CN" altLang="en-US" dirty="0">
                <a:latin typeface="微软雅黑" panose="020B0503020204020204" pitchFamily="34" charset="-122"/>
                <a:ea typeface="微软雅黑" panose="020B0503020204020204" pitchFamily="34" charset="-122"/>
              </a:rPr>
              <a:t>条件独立性</a:t>
            </a:r>
            <a:endParaRPr lang="en-US" altLang="zh-CN"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827088" y="1555750"/>
                <a:ext cx="8015287" cy="350743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无向图中的局部马尔可夫性可以表示为</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其中            表示除</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𝑋</m:t>
                        </m:r>
                      </m:e>
                      <m:sub>
                        <m:r>
                          <m:rPr>
                            <m:sty m:val="p"/>
                          </m:rPr>
                          <a:rPr lang="en-US" altLang="zh-CN" sz="2000" b="0" i="0" smtClean="0">
                            <a:latin typeface="Cambria Math" panose="02040503050406030204" pitchFamily="18" charset="0"/>
                            <a:ea typeface="宋体" panose="02010600030101010101" pitchFamily="2" charset="-122"/>
                            <a:cs typeface="Times New Roman" panose="02020603050405020304" pitchFamily="18" charset="0"/>
                          </a:rPr>
                          <m:t>ne</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𝑘</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ub>
                    </m:sSub>
                  </m:oMath>
                </a14:m>
                <a:r>
                  <a:rPr lang="zh-CN" altLang="en-US" sz="2000" dirty="0">
                    <a:ea typeface="宋体" panose="02010600030101010101" pitchFamily="2" charset="-122"/>
                    <a:cs typeface="Times New Roman" panose="02020603050405020304" pitchFamily="18" charset="0"/>
                  </a:rPr>
                  <a:t>和</a:t>
                </a:r>
                <a14:m>
                  <m:oMath xmlns:m="http://schemas.openxmlformats.org/officeDocument/2006/math">
                    <m:sSub>
                      <m:sSubPr>
                        <m:ctrlP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𝑘</m:t>
                        </m:r>
                      </m:sub>
                    </m:sSub>
                  </m:oMath>
                </a14:m>
                <a:r>
                  <a:rPr lang="zh-CN" altLang="en-US" sz="2000" dirty="0">
                    <a:ea typeface="宋体" panose="02010600030101010101" pitchFamily="2" charset="-122"/>
                    <a:cs typeface="Times New Roman" panose="02020603050405020304" pitchFamily="18" charset="0"/>
                  </a:rPr>
                  <a:t>之外的其他变量。</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en-US" altLang="zh-CN" sz="2000" b="1" dirty="0">
                    <a:cs typeface="Times New Roman" panose="02020603050405020304" pitchFamily="18" charset="0"/>
                  </a:rPr>
                  <a:t>Hammersley-Clifford</a:t>
                </a:r>
                <a:r>
                  <a:rPr lang="zh-CN" altLang="en-US" sz="2000" b="1" dirty="0">
                    <a:cs typeface="Times New Roman" panose="02020603050405020304" pitchFamily="18" charset="0"/>
                  </a:rPr>
                  <a:t>定理</a:t>
                </a:r>
                <a:r>
                  <a:rPr lang="zh-CN" altLang="en-US" sz="2000" dirty="0">
                    <a:ea typeface="宋体" panose="02010600030101010101" pitchFamily="2" charset="-122"/>
                    <a:cs typeface="Times New Roman" panose="02020603050405020304" pitchFamily="18" charset="0"/>
                  </a:rPr>
                  <a:t>：如果一个分布</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𝑋</m:t>
                        </m:r>
                      </m:e>
                    </m:d>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&gt;0</m:t>
                    </m:r>
                  </m:oMath>
                </a14:m>
                <a:r>
                  <a:rPr lang="zh-CN" altLang="en-US" sz="2000" dirty="0">
                    <a:ea typeface="宋体" panose="02010600030101010101" pitchFamily="2" charset="-122"/>
                    <a:cs typeface="Times New Roman" panose="02020603050405020304" pitchFamily="18" charset="0"/>
                  </a:rPr>
                  <a:t>满足无向图中的局部马尔可夫性，即                         ，当且仅当</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𝑋</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ea typeface="宋体" panose="02010600030101010101" pitchFamily="2" charset="-122"/>
                    <a:cs typeface="Times New Roman" panose="02020603050405020304" pitchFamily="18" charset="0"/>
                  </a:rPr>
                  <a:t>可以表示为一系列定义在最大团上的非负函数的乘积形式，即</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zh-CN" altLang="en-US" sz="2000" dirty="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827088" y="1555750"/>
                <a:ext cx="8015287" cy="3507435"/>
              </a:xfrm>
              <a:prstGeom prst="rect">
                <a:avLst/>
              </a:prstGeom>
              <a:blipFill>
                <a:blip r:embed="rId5"/>
                <a:stretch>
                  <a:fillRect l="-837" t="-1215" r="-76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无向图模型</a:t>
            </a:r>
          </a:p>
        </p:txBody>
      </p:sp>
      <p:graphicFrame>
        <p:nvGraphicFramePr>
          <p:cNvPr id="3" name="对象 2">
            <a:extLst>
              <a:ext uri="{FF2B5EF4-FFF2-40B4-BE49-F238E27FC236}">
                <a16:creationId xmlns:a16="http://schemas.microsoft.com/office/drawing/2014/main" id="{043AFBE9-3DF0-48D6-A33A-45CD37FA22F2}"/>
              </a:ext>
            </a:extLst>
          </p:cNvPr>
          <p:cNvGraphicFramePr>
            <a:graphicFrameLocks noChangeAspect="1"/>
          </p:cNvGraphicFramePr>
          <p:nvPr>
            <p:extLst>
              <p:ext uri="{D42A27DB-BD31-4B8C-83A1-F6EECF244321}">
                <p14:modId xmlns:p14="http://schemas.microsoft.com/office/powerpoint/2010/main" val="1294929334"/>
              </p:ext>
            </p:extLst>
          </p:nvPr>
        </p:nvGraphicFramePr>
        <p:xfrm>
          <a:off x="3705223" y="2064073"/>
          <a:ext cx="1731963" cy="350838"/>
        </p:xfrm>
        <a:graphic>
          <a:graphicData uri="http://schemas.openxmlformats.org/presentationml/2006/ole">
            <mc:AlternateContent xmlns:mc="http://schemas.openxmlformats.org/markup-compatibility/2006">
              <mc:Choice xmlns:v="urn:schemas-microsoft-com:vml" Requires="v">
                <p:oleObj spid="_x0000_s20808" name="Equation" r:id="rId6" imgW="1739880" imgH="342720" progId="Equation.DSMT4">
                  <p:embed/>
                </p:oleObj>
              </mc:Choice>
              <mc:Fallback>
                <p:oleObj name="Equation" r:id="rId6" imgW="1739880" imgH="342720" progId="Equation.DSMT4">
                  <p:embed/>
                  <p:pic>
                    <p:nvPicPr>
                      <p:cNvPr id="0" name="Object 1"/>
                      <p:cNvPicPr>
                        <a:picLocks noChangeAspect="1" noChangeArrowheads="1"/>
                      </p:cNvPicPr>
                      <p:nvPr/>
                    </p:nvPicPr>
                    <p:blipFill>
                      <a:blip r:embed="rId7"/>
                      <a:srcRect/>
                      <a:stretch>
                        <a:fillRect/>
                      </a:stretch>
                    </p:blipFill>
                    <p:spPr bwMode="auto">
                      <a:xfrm>
                        <a:off x="3705223" y="2064073"/>
                        <a:ext cx="1731963" cy="350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6">
            <a:extLst>
              <a:ext uri="{FF2B5EF4-FFF2-40B4-BE49-F238E27FC236}">
                <a16:creationId xmlns:a16="http://schemas.microsoft.com/office/drawing/2014/main" id="{30816D16-6635-4B2C-8430-AEB1F3DF6BC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a:extLst>
              <a:ext uri="{FF2B5EF4-FFF2-40B4-BE49-F238E27FC236}">
                <a16:creationId xmlns:a16="http://schemas.microsoft.com/office/drawing/2014/main" id="{5FC72182-0BD1-4009-9C9C-4640FA51B849}"/>
              </a:ext>
            </a:extLst>
          </p:cNvPr>
          <p:cNvGraphicFramePr>
            <a:graphicFrameLocks noChangeAspect="1"/>
          </p:cNvGraphicFramePr>
          <p:nvPr>
            <p:extLst>
              <p:ext uri="{D42A27DB-BD31-4B8C-83A1-F6EECF244321}">
                <p14:modId xmlns:p14="http://schemas.microsoft.com/office/powerpoint/2010/main" val="4161694852"/>
              </p:ext>
            </p:extLst>
          </p:nvPr>
        </p:nvGraphicFramePr>
        <p:xfrm>
          <a:off x="1434197" y="2528655"/>
          <a:ext cx="723900" cy="322262"/>
        </p:xfrm>
        <a:graphic>
          <a:graphicData uri="http://schemas.openxmlformats.org/presentationml/2006/ole">
            <mc:AlternateContent xmlns:mc="http://schemas.openxmlformats.org/markup-compatibility/2006">
              <mc:Choice xmlns:v="urn:schemas-microsoft-com:vml" Requires="v">
                <p:oleObj spid="_x0000_s20809" name="Equation" r:id="rId8" imgW="698400" imgH="355320" progId="Equation.DSMT4">
                  <p:embed/>
                </p:oleObj>
              </mc:Choice>
              <mc:Fallback>
                <p:oleObj name="Equation" r:id="rId8" imgW="698400" imgH="355320" progId="Equation.DSMT4">
                  <p:embed/>
                  <p:pic>
                    <p:nvPicPr>
                      <p:cNvPr id="0" name="Object 5"/>
                      <p:cNvPicPr>
                        <a:picLocks noChangeAspect="1" noChangeArrowheads="1"/>
                      </p:cNvPicPr>
                      <p:nvPr/>
                    </p:nvPicPr>
                    <p:blipFill>
                      <a:blip r:embed="rId9"/>
                      <a:srcRect/>
                      <a:stretch>
                        <a:fillRect/>
                      </a:stretch>
                    </p:blipFill>
                    <p:spPr bwMode="auto">
                      <a:xfrm>
                        <a:off x="1434197" y="2528655"/>
                        <a:ext cx="723900" cy="322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对象 21">
            <a:extLst>
              <a:ext uri="{FF2B5EF4-FFF2-40B4-BE49-F238E27FC236}">
                <a16:creationId xmlns:a16="http://schemas.microsoft.com/office/drawing/2014/main" id="{4437394A-916B-4E89-BCF1-5872CB8E8B7A}"/>
              </a:ext>
            </a:extLst>
          </p:cNvPr>
          <p:cNvGraphicFramePr>
            <a:graphicFrameLocks noChangeAspect="1"/>
          </p:cNvGraphicFramePr>
          <p:nvPr>
            <p:extLst>
              <p:ext uri="{D42A27DB-BD31-4B8C-83A1-F6EECF244321}">
                <p14:modId xmlns:p14="http://schemas.microsoft.com/office/powerpoint/2010/main" val="3345952673"/>
              </p:ext>
            </p:extLst>
          </p:nvPr>
        </p:nvGraphicFramePr>
        <p:xfrm>
          <a:off x="2952299" y="3451650"/>
          <a:ext cx="1731962" cy="350837"/>
        </p:xfrm>
        <a:graphic>
          <a:graphicData uri="http://schemas.openxmlformats.org/presentationml/2006/ole">
            <mc:AlternateContent xmlns:mc="http://schemas.openxmlformats.org/markup-compatibility/2006">
              <mc:Choice xmlns:v="urn:schemas-microsoft-com:vml" Requires="v">
                <p:oleObj spid="_x0000_s20810" name="Equation" r:id="rId10" imgW="1739880" imgH="342720" progId="Equation.DSMT4">
                  <p:embed/>
                </p:oleObj>
              </mc:Choice>
              <mc:Fallback>
                <p:oleObj name="Equation" r:id="rId10" imgW="1739880" imgH="342720" progId="Equation.DSMT4">
                  <p:embed/>
                  <p:pic>
                    <p:nvPicPr>
                      <p:cNvPr id="3" name="对象 2">
                        <a:extLst>
                          <a:ext uri="{FF2B5EF4-FFF2-40B4-BE49-F238E27FC236}">
                            <a16:creationId xmlns:a16="http://schemas.microsoft.com/office/drawing/2014/main" id="{043AFBE9-3DF0-48D6-A33A-45CD37FA22F2}"/>
                          </a:ext>
                        </a:extLst>
                      </p:cNvPr>
                      <p:cNvPicPr>
                        <a:picLocks noChangeAspect="1" noChangeArrowheads="1"/>
                      </p:cNvPicPr>
                      <p:nvPr/>
                    </p:nvPicPr>
                    <p:blipFill>
                      <a:blip r:embed="rId11"/>
                      <a:srcRect/>
                      <a:stretch>
                        <a:fillRect/>
                      </a:stretch>
                    </p:blipFill>
                    <p:spPr bwMode="auto">
                      <a:xfrm>
                        <a:off x="2952299" y="3451650"/>
                        <a:ext cx="1731962"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对象 22">
            <a:extLst>
              <a:ext uri="{FF2B5EF4-FFF2-40B4-BE49-F238E27FC236}">
                <a16:creationId xmlns:a16="http://schemas.microsoft.com/office/drawing/2014/main" id="{3CEB69DB-FC91-42B6-9C95-77CF764F57D1}"/>
              </a:ext>
            </a:extLst>
          </p:cNvPr>
          <p:cNvGraphicFramePr>
            <a:graphicFrameLocks noChangeAspect="1"/>
          </p:cNvGraphicFramePr>
          <p:nvPr>
            <p:extLst>
              <p:ext uri="{D42A27DB-BD31-4B8C-83A1-F6EECF244321}">
                <p14:modId xmlns:p14="http://schemas.microsoft.com/office/powerpoint/2010/main" val="1207703370"/>
              </p:ext>
            </p:extLst>
          </p:nvPr>
        </p:nvGraphicFramePr>
        <p:xfrm>
          <a:off x="3531391" y="4156884"/>
          <a:ext cx="2079625" cy="692150"/>
        </p:xfrm>
        <a:graphic>
          <a:graphicData uri="http://schemas.openxmlformats.org/presentationml/2006/ole">
            <mc:AlternateContent xmlns:mc="http://schemas.openxmlformats.org/markup-compatibility/2006">
              <mc:Choice xmlns:v="urn:schemas-microsoft-com:vml" Requires="v">
                <p:oleObj spid="_x0000_s20811" name="Equation" r:id="rId12" imgW="2070000" imgH="609480" progId="Equation.DSMT4">
                  <p:embed/>
                </p:oleObj>
              </mc:Choice>
              <mc:Fallback>
                <p:oleObj name="Equation" r:id="rId12" imgW="2070000" imgH="609480" progId="Equation.DSMT4">
                  <p:embed/>
                  <p:pic>
                    <p:nvPicPr>
                      <p:cNvPr id="29" name="对象 28">
                        <a:extLst>
                          <a:ext uri="{FF2B5EF4-FFF2-40B4-BE49-F238E27FC236}">
                            <a16:creationId xmlns:a16="http://schemas.microsoft.com/office/drawing/2014/main" id="{D357CF25-3CEE-4C8E-A96E-B4D7D023D30A}"/>
                          </a:ext>
                        </a:extLst>
                      </p:cNvPr>
                      <p:cNvPicPr>
                        <a:picLocks noChangeAspect="1" noChangeArrowheads="1"/>
                      </p:cNvPicPr>
                      <p:nvPr/>
                    </p:nvPicPr>
                    <p:blipFill>
                      <a:blip r:embed="rId13"/>
                      <a:srcRect/>
                      <a:stretch>
                        <a:fillRect/>
                      </a:stretch>
                    </p:blipFill>
                    <p:spPr bwMode="auto">
                      <a:xfrm>
                        <a:off x="3531391" y="4156884"/>
                        <a:ext cx="2079625" cy="69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93472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36ACEA08-1187-4A24-84E5-1A132A3FD86E}"/>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EE96C8D4-2638-42B4-8CB4-459953579DE4}"/>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lang="zh-CN" altLang="en-US" kern="0" dirty="0">
                <a:solidFill>
                  <a:srgbClr val="FFFFFF"/>
                </a:solidFill>
                <a:latin typeface="Arial"/>
                <a:ea typeface="微软雅黑"/>
              </a:rPr>
              <a:t>     </a:t>
            </a: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第四讲 概率图模型基础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802243" y="1020503"/>
                <a:ext cx="8102060" cy="34778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ea typeface="宋体" panose="02010600030101010101" pitchFamily="2" charset="-122"/>
                    <a:cs typeface="Times New Roman" panose="02020603050405020304" pitchFamily="18" charset="0"/>
                  </a:rPr>
                  <a:t>证明：</a:t>
                </a:r>
                <a:r>
                  <a:rPr lang="en-US" altLang="zh-CN" sz="2000" dirty="0">
                    <a:ea typeface="宋体" panose="02010600030101010101" pitchFamily="2" charset="-122"/>
                    <a:cs typeface="Times New Roman" panose="02020603050405020304" pitchFamily="18" charset="0"/>
                  </a:rPr>
                  <a:t>Hammersley-Clifford</a:t>
                </a:r>
                <a:r>
                  <a:rPr lang="zh-CN" altLang="en-US" sz="2000" dirty="0">
                    <a:ea typeface="宋体" panose="02010600030101010101" pitchFamily="2" charset="-122"/>
                    <a:cs typeface="Times New Roman" panose="02020603050405020304" pitchFamily="18" charset="0"/>
                  </a:rPr>
                  <a:t>定理</a:t>
                </a:r>
                <a:endParaRPr lang="en-US" altLang="zh-CN" sz="2000" dirty="0">
                  <a:ea typeface="宋体" panose="02010600030101010101" pitchFamily="2" charset="-122"/>
                  <a:cs typeface="Times New Roman" panose="02020603050405020304" pitchFamily="18" charset="0"/>
                </a:endParaRPr>
              </a:p>
              <a:p>
                <a:pPr>
                  <a:spcBef>
                    <a:spcPct val="0"/>
                  </a:spcBef>
                  <a:buNone/>
                </a:pPr>
                <a:r>
                  <a:rPr lang="en-US" altLang="zh-CN" sz="2000" dirty="0">
                    <a:ea typeface="宋体" panose="02010600030101010101" pitchFamily="2" charset="-122"/>
                    <a:cs typeface="Times New Roman" panose="02020603050405020304" pitchFamily="18" charset="0"/>
                  </a:rPr>
                  <a:t>1. </a:t>
                </a:r>
                <a:r>
                  <a:rPr lang="zh-CN" altLang="en-US" sz="2000" dirty="0">
                    <a:ea typeface="宋体" panose="02010600030101010101" pitchFamily="2" charset="-122"/>
                    <a:cs typeface="Times New Roman" panose="02020603050405020304" pitchFamily="18" charset="0"/>
                  </a:rPr>
                  <a:t>充分性证明</a:t>
                </a:r>
                <a:endParaRPr lang="en-US" altLang="zh-CN" sz="2000" dirty="0">
                  <a:ea typeface="宋体" panose="02010600030101010101" pitchFamily="2" charset="-122"/>
                  <a:cs typeface="Times New Roman" panose="02020603050405020304" pitchFamily="18" charset="0"/>
                </a:endParaRPr>
              </a:p>
              <a:p>
                <a:pPr>
                  <a:spcBef>
                    <a:spcPct val="0"/>
                  </a:spcBef>
                  <a:buNone/>
                </a:pPr>
                <a:r>
                  <a:rPr lang="zh-CN" altLang="en-US" sz="2000" dirty="0">
                    <a:ea typeface="宋体" panose="02010600030101010101" pitchFamily="2" charset="-122"/>
                    <a:cs typeface="Times New Roman" panose="02020603050405020304" pitchFamily="18" charset="0"/>
                  </a:rPr>
                  <a:t>定义                         表示</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𝑘</m:t>
                        </m:r>
                      </m:sub>
                    </m:sSub>
                  </m:oMath>
                </a14:m>
                <a:r>
                  <a:rPr lang="zh-CN" altLang="en-US" sz="2000" dirty="0">
                    <a:ea typeface="宋体" panose="02010600030101010101" pitchFamily="2" charset="-122"/>
                    <a:cs typeface="Times New Roman" panose="02020603050405020304" pitchFamily="18" charset="0"/>
                  </a:rPr>
                  <a:t>的邻居节点和</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𝑘</m:t>
                        </m:r>
                      </m:sub>
                    </m:sSub>
                  </m:oMath>
                </a14:m>
                <a:r>
                  <a:rPr lang="zh-CN" altLang="en-US" sz="2000" dirty="0">
                    <a:ea typeface="宋体" panose="02010600030101010101" pitchFamily="2" charset="-122"/>
                    <a:cs typeface="Times New Roman" panose="02020603050405020304" pitchFamily="18" charset="0"/>
                  </a:rPr>
                  <a:t>本身的集合，</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𝑘</m:t>
                        </m:r>
                      </m:sub>
                    </m:sSub>
                  </m:oMath>
                </a14:m>
                <a:r>
                  <a:rPr lang="zh-CN" altLang="en-US" sz="2000" dirty="0">
                    <a:ea typeface="宋体" panose="02010600030101010101" pitchFamily="2" charset="-122"/>
                    <a:cs typeface="Times New Roman" panose="02020603050405020304" pitchFamily="18" charset="0"/>
                  </a:rPr>
                  <a:t>与其邻居的联合概率表示为</a:t>
                </a:r>
                <a:endParaRPr lang="en-US" altLang="zh-CN" sz="2000" dirty="0">
                  <a:ea typeface="宋体" panose="02010600030101010101" pitchFamily="2" charset="-122"/>
                  <a:cs typeface="Times New Roman" panose="02020603050405020304" pitchFamily="18" charset="0"/>
                </a:endParaRPr>
              </a:p>
              <a:p>
                <a:pPr marL="457200" indent="-457200">
                  <a:spcBef>
                    <a:spcPct val="0"/>
                  </a:spcBef>
                  <a:buFont typeface="+mj-ea"/>
                  <a:buAutoNum type="circleNumDbPlain"/>
                </a:pPr>
                <a:endParaRPr lang="en-US" altLang="zh-CN" sz="2000" dirty="0">
                  <a:ea typeface="宋体" panose="02010600030101010101" pitchFamily="2" charset="-122"/>
                  <a:cs typeface="Times New Roman" panose="02020603050405020304" pitchFamily="18" charset="0"/>
                </a:endParaRPr>
              </a:p>
              <a:p>
                <a:pPr>
                  <a:spcBef>
                    <a:spcPct val="0"/>
                  </a:spcBef>
                  <a:buNone/>
                </a:pPr>
                <a:r>
                  <a:rPr lang="zh-CN" altLang="en-US" sz="2000" dirty="0">
                    <a:ea typeface="宋体" panose="02010600030101010101" pitchFamily="2" charset="-122"/>
                    <a:cs typeface="Times New Roman" panose="02020603050405020304" pitchFamily="18" charset="0"/>
                  </a:rPr>
                  <a:t>又根据最大团的银子表示                    可以得到条件概率为</a:t>
                </a: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r>
                  <a:rPr lang="zh-CN" altLang="en-US" sz="2000" dirty="0">
                    <a:ea typeface="宋体" panose="02010600030101010101" pitchFamily="2" charset="-122"/>
                    <a:cs typeface="Times New Roman" panose="02020603050405020304" pitchFamily="18" charset="0"/>
                  </a:rPr>
                  <a:t>根据是否包含</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𝑘</m:t>
                        </m:r>
                      </m:sub>
                    </m:sSub>
                  </m:oMath>
                </a14:m>
                <a:r>
                  <a:rPr lang="zh-CN" altLang="en-US" sz="2000" dirty="0">
                    <a:ea typeface="宋体" panose="02010600030101010101" pitchFamily="2" charset="-122"/>
                    <a:cs typeface="Times New Roman" panose="02020603050405020304" pitchFamily="18" charset="0"/>
                  </a:rPr>
                  <a:t>将最大团的集合</a:t>
                </a:r>
                <a14:m>
                  <m:oMath xmlns:m="http://schemas.openxmlformats.org/officeDocument/2006/math">
                    <m:r>
                      <a:rPr lang="zh-CN" altLang="en-US" sz="2000" i="1" smtClean="0">
                        <a:latin typeface="Cambria Math" panose="02040503050406030204" pitchFamily="18" charset="0"/>
                        <a:ea typeface="宋体" panose="02010600030101010101" pitchFamily="2" charset="-122"/>
                        <a:cs typeface="Times New Roman" panose="02020603050405020304" pitchFamily="18" charset="0"/>
                      </a:rPr>
                      <m:t>𝒞</m:t>
                    </m:r>
                  </m:oMath>
                </a14:m>
                <a:r>
                  <a:rPr lang="zh-CN" altLang="en-US" sz="2000" dirty="0">
                    <a:ea typeface="宋体" panose="02010600030101010101" pitchFamily="2" charset="-122"/>
                    <a:cs typeface="Times New Roman" panose="02020603050405020304" pitchFamily="18" charset="0"/>
                  </a:rPr>
                  <a:t>分为两组</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𝑘</m:t>
                        </m:r>
                      </m:sub>
                    </m:sSub>
                  </m:oMath>
                </a14:m>
                <a:r>
                  <a:rPr lang="zh-CN" altLang="en-US" sz="2000" dirty="0">
                    <a:ea typeface="宋体" panose="02010600030101010101" pitchFamily="2" charset="-122"/>
                    <a:cs typeface="Times New Roman" panose="02020603050405020304" pitchFamily="18" charset="0"/>
                  </a:rPr>
                  <a:t>和</a:t>
                </a:r>
                <a14:m>
                  <m:oMath xmlns:m="http://schemas.openxmlformats.org/officeDocument/2006/math">
                    <m:sSub>
                      <m:sSubPr>
                        <m:ctrlP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𝑘</m:t>
                        </m:r>
                      </m:sub>
                    </m:sSub>
                  </m:oMath>
                </a14:m>
                <a:r>
                  <a:rPr lang="en-US" altLang="zh-CN" sz="2000" dirty="0">
                    <a:ea typeface="宋体" panose="02010600030101010101" pitchFamily="2" charset="-122"/>
                    <a:cs typeface="Times New Roman" panose="02020603050405020304" pitchFamily="18" charset="0"/>
                  </a:rPr>
                  <a:t>,</a:t>
                </a:r>
                <a:r>
                  <a:rPr lang="zh-CN" altLang="en-US" sz="2000" dirty="0">
                    <a:ea typeface="宋体" panose="02010600030101010101" pitchFamily="2" charset="-122"/>
                    <a:cs typeface="Times New Roman" panose="02020603050405020304" pitchFamily="18" charset="0"/>
                  </a:rPr>
                  <a:t>其中</a:t>
                </a:r>
                <a:endParaRPr lang="en-US" altLang="zh-CN" sz="2000" dirty="0">
                  <a:ea typeface="宋体" panose="02010600030101010101" pitchFamily="2" charset="-122"/>
                  <a:cs typeface="Times New Roman" panose="02020603050405020304" pitchFamily="18" charset="0"/>
                </a:endParaRPr>
              </a:p>
              <a:p>
                <a:pPr>
                  <a:spcBef>
                    <a:spcPct val="0"/>
                  </a:spcBef>
                  <a:buNone/>
                </a:pPr>
                <a:r>
                  <a:rPr lang="zh-CN" altLang="en-US" sz="2000" dirty="0">
                    <a:ea typeface="宋体" panose="02010600030101010101" pitchFamily="2" charset="-122"/>
                    <a:cs typeface="Times New Roman" panose="02020603050405020304" pitchFamily="18" charset="0"/>
                  </a:rPr>
                  <a:t>包含</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𝑘</m:t>
                        </m:r>
                      </m:sub>
                    </m:sSub>
                  </m:oMath>
                </a14:m>
                <a:r>
                  <a:rPr lang="zh-CN" altLang="en-US" sz="2000" dirty="0">
                    <a:ea typeface="宋体" panose="02010600030101010101" pitchFamily="2" charset="-122"/>
                    <a:cs typeface="Times New Roman" panose="02020603050405020304" pitchFamily="18" charset="0"/>
                  </a:rPr>
                  <a:t>，                          不包含</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𝑘</m:t>
                        </m:r>
                      </m:sub>
                    </m:sSub>
                  </m:oMath>
                </a14:m>
                <a:endParaRPr lang="en-US" altLang="zh-CN" sz="2000" dirty="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802243" y="1020503"/>
                <a:ext cx="8102060" cy="3477875"/>
              </a:xfrm>
              <a:prstGeom prst="rect">
                <a:avLst/>
              </a:prstGeom>
              <a:blipFill>
                <a:blip r:embed="rId5"/>
                <a:stretch>
                  <a:fillRect l="-828" t="-1226" r="-301" b="-175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有向图模型</a:t>
            </a:r>
          </a:p>
        </p:txBody>
      </p:sp>
      <p:sp>
        <p:nvSpPr>
          <p:cNvPr id="26" name="Rectangle 11">
            <a:extLst>
              <a:ext uri="{FF2B5EF4-FFF2-40B4-BE49-F238E27FC236}">
                <a16:creationId xmlns:a16="http://schemas.microsoft.com/office/drawing/2014/main" id="{544747CE-94DE-4A85-8E3A-B7597D2EC71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7" name="对象 26">
            <a:extLst>
              <a:ext uri="{FF2B5EF4-FFF2-40B4-BE49-F238E27FC236}">
                <a16:creationId xmlns:a16="http://schemas.microsoft.com/office/drawing/2014/main" id="{B56C8469-27A7-454D-B6B9-25D4F4366C33}"/>
              </a:ext>
            </a:extLst>
          </p:cNvPr>
          <p:cNvGraphicFramePr>
            <a:graphicFrameLocks noChangeAspect="1"/>
          </p:cNvGraphicFramePr>
          <p:nvPr>
            <p:extLst>
              <p:ext uri="{D42A27DB-BD31-4B8C-83A1-F6EECF244321}">
                <p14:modId xmlns:p14="http://schemas.microsoft.com/office/powerpoint/2010/main" val="2502107237"/>
              </p:ext>
            </p:extLst>
          </p:nvPr>
        </p:nvGraphicFramePr>
        <p:xfrm>
          <a:off x="1472428" y="1668875"/>
          <a:ext cx="1658937" cy="352425"/>
        </p:xfrm>
        <a:graphic>
          <a:graphicData uri="http://schemas.openxmlformats.org/presentationml/2006/ole">
            <mc:AlternateContent xmlns:mc="http://schemas.openxmlformats.org/markup-compatibility/2006">
              <mc:Choice xmlns:v="urn:schemas-microsoft-com:vml" Requires="v">
                <p:oleObj spid="_x0000_s23066" name="Equation" r:id="rId6" imgW="1663560" imgH="342720" progId="Equation.DSMT4">
                  <p:embed/>
                </p:oleObj>
              </mc:Choice>
              <mc:Fallback>
                <p:oleObj name="Equation" r:id="rId6" imgW="1663560" imgH="342720" progId="Equation.DSMT4">
                  <p:embed/>
                  <p:pic>
                    <p:nvPicPr>
                      <p:cNvPr id="0" name="Object 10"/>
                      <p:cNvPicPr>
                        <a:picLocks noChangeAspect="1" noChangeArrowheads="1"/>
                      </p:cNvPicPr>
                      <p:nvPr/>
                    </p:nvPicPr>
                    <p:blipFill>
                      <a:blip r:embed="rId7"/>
                      <a:srcRect/>
                      <a:stretch>
                        <a:fillRect/>
                      </a:stretch>
                    </p:blipFill>
                    <p:spPr bwMode="auto">
                      <a:xfrm>
                        <a:off x="1472428" y="1668875"/>
                        <a:ext cx="1658937"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对象 28">
            <a:extLst>
              <a:ext uri="{FF2B5EF4-FFF2-40B4-BE49-F238E27FC236}">
                <a16:creationId xmlns:a16="http://schemas.microsoft.com/office/drawing/2014/main" id="{1829FD20-1700-485D-A7C5-7B20DE44739E}"/>
              </a:ext>
            </a:extLst>
          </p:cNvPr>
          <p:cNvGraphicFramePr>
            <a:graphicFrameLocks noChangeAspect="1"/>
          </p:cNvGraphicFramePr>
          <p:nvPr>
            <p:extLst>
              <p:ext uri="{D42A27DB-BD31-4B8C-83A1-F6EECF244321}">
                <p14:modId xmlns:p14="http://schemas.microsoft.com/office/powerpoint/2010/main" val="2709874300"/>
              </p:ext>
            </p:extLst>
          </p:nvPr>
        </p:nvGraphicFramePr>
        <p:xfrm>
          <a:off x="3370262" y="2186171"/>
          <a:ext cx="2403475" cy="349250"/>
        </p:xfrm>
        <a:graphic>
          <a:graphicData uri="http://schemas.openxmlformats.org/presentationml/2006/ole">
            <mc:AlternateContent xmlns:mc="http://schemas.openxmlformats.org/markup-compatibility/2006">
              <mc:Choice xmlns:v="urn:schemas-microsoft-com:vml" Requires="v">
                <p:oleObj spid="_x0000_s23067" name="Equation" r:id="rId8" imgW="2412720" imgH="342720" progId="Equation.DSMT4">
                  <p:embed/>
                </p:oleObj>
              </mc:Choice>
              <mc:Fallback>
                <p:oleObj name="Equation" r:id="rId8" imgW="2412720" imgH="342720" progId="Equation.DSMT4">
                  <p:embed/>
                  <p:pic>
                    <p:nvPicPr>
                      <p:cNvPr id="0" name="Object 13"/>
                      <p:cNvPicPr>
                        <a:picLocks noChangeAspect="1" noChangeArrowheads="1"/>
                      </p:cNvPicPr>
                      <p:nvPr/>
                    </p:nvPicPr>
                    <p:blipFill>
                      <a:blip r:embed="rId9"/>
                      <a:srcRect/>
                      <a:stretch>
                        <a:fillRect/>
                      </a:stretch>
                    </p:blipFill>
                    <p:spPr bwMode="auto">
                      <a:xfrm>
                        <a:off x="3370262" y="2186171"/>
                        <a:ext cx="2403475"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Rectangle 16">
            <a:extLst>
              <a:ext uri="{FF2B5EF4-FFF2-40B4-BE49-F238E27FC236}">
                <a16:creationId xmlns:a16="http://schemas.microsoft.com/office/drawing/2014/main" id="{5ED1E24A-D7F1-4DB1-AA51-418D89BFD4D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1" name="对象 30">
            <a:extLst>
              <a:ext uri="{FF2B5EF4-FFF2-40B4-BE49-F238E27FC236}">
                <a16:creationId xmlns:a16="http://schemas.microsoft.com/office/drawing/2014/main" id="{9917D5A2-42F0-4916-8CB5-07B88185CDB6}"/>
              </a:ext>
            </a:extLst>
          </p:cNvPr>
          <p:cNvGraphicFramePr>
            <a:graphicFrameLocks noChangeAspect="1"/>
          </p:cNvGraphicFramePr>
          <p:nvPr>
            <p:extLst>
              <p:ext uri="{D42A27DB-BD31-4B8C-83A1-F6EECF244321}">
                <p14:modId xmlns:p14="http://schemas.microsoft.com/office/powerpoint/2010/main" val="2938888120"/>
              </p:ext>
            </p:extLst>
          </p:nvPr>
        </p:nvGraphicFramePr>
        <p:xfrm>
          <a:off x="3749675" y="2516188"/>
          <a:ext cx="1339850" cy="476250"/>
        </p:xfrm>
        <a:graphic>
          <a:graphicData uri="http://schemas.openxmlformats.org/presentationml/2006/ole">
            <mc:AlternateContent xmlns:mc="http://schemas.openxmlformats.org/markup-compatibility/2006">
              <mc:Choice xmlns:v="urn:schemas-microsoft-com:vml" Requires="v">
                <p:oleObj spid="_x0000_s23068" name="Equation" r:id="rId10" imgW="1333440" imgH="419040" progId="Equation.DSMT4">
                  <p:embed/>
                </p:oleObj>
              </mc:Choice>
              <mc:Fallback>
                <p:oleObj name="Equation" r:id="rId10" imgW="1333440" imgH="419040" progId="Equation.DSMT4">
                  <p:embed/>
                  <p:pic>
                    <p:nvPicPr>
                      <p:cNvPr id="0" name="Object 15"/>
                      <p:cNvPicPr>
                        <a:picLocks noChangeAspect="1" noChangeArrowheads="1"/>
                      </p:cNvPicPr>
                      <p:nvPr/>
                    </p:nvPicPr>
                    <p:blipFill>
                      <a:blip r:embed="rId11"/>
                      <a:srcRect/>
                      <a:stretch>
                        <a:fillRect/>
                      </a:stretch>
                    </p:blipFill>
                    <p:spPr bwMode="auto">
                      <a:xfrm>
                        <a:off x="3749675" y="2516188"/>
                        <a:ext cx="133985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对象 32">
            <a:extLst>
              <a:ext uri="{FF2B5EF4-FFF2-40B4-BE49-F238E27FC236}">
                <a16:creationId xmlns:a16="http://schemas.microsoft.com/office/drawing/2014/main" id="{87CF1077-14CA-4DC9-AA0A-FB19C055B6B0}"/>
              </a:ext>
            </a:extLst>
          </p:cNvPr>
          <p:cNvGraphicFramePr>
            <a:graphicFrameLocks noChangeAspect="1"/>
          </p:cNvGraphicFramePr>
          <p:nvPr>
            <p:extLst>
              <p:ext uri="{D42A27DB-BD31-4B8C-83A1-F6EECF244321}">
                <p14:modId xmlns:p14="http://schemas.microsoft.com/office/powerpoint/2010/main" val="2729857343"/>
              </p:ext>
            </p:extLst>
          </p:nvPr>
        </p:nvGraphicFramePr>
        <p:xfrm>
          <a:off x="2251868" y="2998243"/>
          <a:ext cx="4640262" cy="719137"/>
        </p:xfrm>
        <a:graphic>
          <a:graphicData uri="http://schemas.openxmlformats.org/presentationml/2006/ole">
            <mc:AlternateContent xmlns:mc="http://schemas.openxmlformats.org/markup-compatibility/2006">
              <mc:Choice xmlns:v="urn:schemas-microsoft-com:vml" Requires="v">
                <p:oleObj spid="_x0000_s23069" name="Equation" r:id="rId12" imgW="4647960" imgH="711000" progId="Equation.DSMT4">
                  <p:embed/>
                </p:oleObj>
              </mc:Choice>
              <mc:Fallback>
                <p:oleObj name="Equation" r:id="rId12" imgW="4647960" imgH="711000" progId="Equation.DSMT4">
                  <p:embed/>
                  <p:pic>
                    <p:nvPicPr>
                      <p:cNvPr id="0" name="Object 17"/>
                      <p:cNvPicPr>
                        <a:picLocks noChangeAspect="1" noChangeArrowheads="1"/>
                      </p:cNvPicPr>
                      <p:nvPr/>
                    </p:nvPicPr>
                    <p:blipFill>
                      <a:blip r:embed="rId13"/>
                      <a:srcRect/>
                      <a:stretch>
                        <a:fillRect/>
                      </a:stretch>
                    </p:blipFill>
                    <p:spPr bwMode="auto">
                      <a:xfrm>
                        <a:off x="2251868" y="2998243"/>
                        <a:ext cx="4640262" cy="719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 name="Rectangle 37">
            <a:extLst>
              <a:ext uri="{FF2B5EF4-FFF2-40B4-BE49-F238E27FC236}">
                <a16:creationId xmlns:a16="http://schemas.microsoft.com/office/drawing/2014/main" id="{F909BACC-A58C-46CB-BF24-92A265FFCF6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3" name="对象 52">
            <a:extLst>
              <a:ext uri="{FF2B5EF4-FFF2-40B4-BE49-F238E27FC236}">
                <a16:creationId xmlns:a16="http://schemas.microsoft.com/office/drawing/2014/main" id="{E693E4CA-115F-4105-96C6-62EC3AD5C530}"/>
              </a:ext>
            </a:extLst>
          </p:cNvPr>
          <p:cNvGraphicFramePr>
            <a:graphicFrameLocks noChangeAspect="1"/>
          </p:cNvGraphicFramePr>
          <p:nvPr>
            <p:extLst>
              <p:ext uri="{D42A27DB-BD31-4B8C-83A1-F6EECF244321}">
                <p14:modId xmlns:p14="http://schemas.microsoft.com/office/powerpoint/2010/main" val="1952516377"/>
              </p:ext>
            </p:extLst>
          </p:nvPr>
        </p:nvGraphicFramePr>
        <p:xfrm>
          <a:off x="6997400" y="3800469"/>
          <a:ext cx="1965325" cy="346075"/>
        </p:xfrm>
        <a:graphic>
          <a:graphicData uri="http://schemas.openxmlformats.org/presentationml/2006/ole">
            <mc:AlternateContent xmlns:mc="http://schemas.openxmlformats.org/markup-compatibility/2006">
              <mc:Choice xmlns:v="urn:schemas-microsoft-com:vml" Requires="v">
                <p:oleObj spid="_x0000_s23070" name="Equation" r:id="rId14" imgW="1955520" imgH="355320" progId="Equation.DSMT4">
                  <p:embed/>
                </p:oleObj>
              </mc:Choice>
              <mc:Fallback>
                <p:oleObj name="Equation" r:id="rId14" imgW="1955520" imgH="355320" progId="Equation.DSMT4">
                  <p:embed/>
                  <p:pic>
                    <p:nvPicPr>
                      <p:cNvPr id="0" name="Object 36"/>
                      <p:cNvPicPr>
                        <a:picLocks noChangeAspect="1" noChangeArrowheads="1"/>
                      </p:cNvPicPr>
                      <p:nvPr/>
                    </p:nvPicPr>
                    <p:blipFill>
                      <a:blip r:embed="rId15"/>
                      <a:srcRect/>
                      <a:stretch>
                        <a:fillRect/>
                      </a:stretch>
                    </p:blipFill>
                    <p:spPr bwMode="auto">
                      <a:xfrm>
                        <a:off x="6997400" y="3800469"/>
                        <a:ext cx="1965325"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 name="对象 54">
            <a:extLst>
              <a:ext uri="{FF2B5EF4-FFF2-40B4-BE49-F238E27FC236}">
                <a16:creationId xmlns:a16="http://schemas.microsoft.com/office/drawing/2014/main" id="{CA8AAF3E-81A0-43F2-A59A-B45954811D47}"/>
              </a:ext>
            </a:extLst>
          </p:cNvPr>
          <p:cNvGraphicFramePr>
            <a:graphicFrameLocks noChangeAspect="1"/>
          </p:cNvGraphicFramePr>
          <p:nvPr>
            <p:extLst>
              <p:ext uri="{D42A27DB-BD31-4B8C-83A1-F6EECF244321}">
                <p14:modId xmlns:p14="http://schemas.microsoft.com/office/powerpoint/2010/main" val="3172035212"/>
              </p:ext>
            </p:extLst>
          </p:nvPr>
        </p:nvGraphicFramePr>
        <p:xfrm>
          <a:off x="1854200" y="4131472"/>
          <a:ext cx="1895475" cy="303212"/>
        </p:xfrm>
        <a:graphic>
          <a:graphicData uri="http://schemas.openxmlformats.org/presentationml/2006/ole">
            <mc:AlternateContent xmlns:mc="http://schemas.openxmlformats.org/markup-compatibility/2006">
              <mc:Choice xmlns:v="urn:schemas-microsoft-com:vml" Requires="v">
                <p:oleObj spid="_x0000_s23071" name="Equation" r:id="rId16" imgW="1904760" imgH="330120" progId="Equation.DSMT4">
                  <p:embed/>
                </p:oleObj>
              </mc:Choice>
              <mc:Fallback>
                <p:oleObj name="Equation" r:id="rId16" imgW="1904760" imgH="330120" progId="Equation.DSMT4">
                  <p:embed/>
                  <p:pic>
                    <p:nvPicPr>
                      <p:cNvPr id="0" name="Object 38"/>
                      <p:cNvPicPr>
                        <a:picLocks noChangeAspect="1" noChangeArrowheads="1"/>
                      </p:cNvPicPr>
                      <p:nvPr/>
                    </p:nvPicPr>
                    <p:blipFill>
                      <a:blip r:embed="rId17"/>
                      <a:srcRect/>
                      <a:stretch>
                        <a:fillRect/>
                      </a:stretch>
                    </p:blipFill>
                    <p:spPr bwMode="auto">
                      <a:xfrm>
                        <a:off x="1854200" y="4131472"/>
                        <a:ext cx="1895475" cy="303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 name="对象 56">
            <a:extLst>
              <a:ext uri="{FF2B5EF4-FFF2-40B4-BE49-F238E27FC236}">
                <a16:creationId xmlns:a16="http://schemas.microsoft.com/office/drawing/2014/main" id="{708A441C-F725-4A16-89FE-BA5FDA0ECD4F}"/>
              </a:ext>
            </a:extLst>
          </p:cNvPr>
          <p:cNvGraphicFramePr>
            <a:graphicFrameLocks noChangeAspect="1"/>
          </p:cNvGraphicFramePr>
          <p:nvPr>
            <p:extLst>
              <p:ext uri="{D42A27DB-BD31-4B8C-83A1-F6EECF244321}">
                <p14:modId xmlns:p14="http://schemas.microsoft.com/office/powerpoint/2010/main" val="1137303063"/>
              </p:ext>
            </p:extLst>
          </p:nvPr>
        </p:nvGraphicFramePr>
        <p:xfrm>
          <a:off x="2355849" y="4538396"/>
          <a:ext cx="4432300" cy="665162"/>
        </p:xfrm>
        <a:graphic>
          <a:graphicData uri="http://schemas.openxmlformats.org/presentationml/2006/ole">
            <mc:AlternateContent xmlns:mc="http://schemas.openxmlformats.org/markup-compatibility/2006">
              <mc:Choice xmlns:v="urn:schemas-microsoft-com:vml" Requires="v">
                <p:oleObj spid="_x0000_s23072" name="Equation" r:id="rId18" imgW="4419360" imgH="672840" progId="Equation.DSMT4">
                  <p:embed/>
                </p:oleObj>
              </mc:Choice>
              <mc:Fallback>
                <p:oleObj name="Equation" r:id="rId18" imgW="4419360" imgH="672840" progId="Equation.DSMT4">
                  <p:embed/>
                  <p:pic>
                    <p:nvPicPr>
                      <p:cNvPr id="0" name="Object 46"/>
                      <p:cNvPicPr>
                        <a:picLocks noChangeAspect="1" noChangeArrowheads="1"/>
                      </p:cNvPicPr>
                      <p:nvPr/>
                    </p:nvPicPr>
                    <p:blipFill>
                      <a:blip r:embed="rId19"/>
                      <a:srcRect/>
                      <a:stretch>
                        <a:fillRect/>
                      </a:stretch>
                    </p:blipFill>
                    <p:spPr bwMode="auto">
                      <a:xfrm>
                        <a:off x="2355849" y="4538396"/>
                        <a:ext cx="4432300"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18919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8D98CA23-0C8D-4015-8B91-C5F22BA7DBCD}"/>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EE96C8D4-2638-42B4-8CB4-459953579DE4}"/>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lang="zh-CN" altLang="en-US" kern="0" dirty="0">
                <a:solidFill>
                  <a:srgbClr val="FFFFFF"/>
                </a:solidFill>
                <a:latin typeface="Arial"/>
                <a:ea typeface="微软雅黑"/>
              </a:rPr>
              <a:t>     </a:t>
            </a: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第四讲 概率图模型基础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802243" y="1020503"/>
                <a:ext cx="8102060" cy="532453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ea typeface="宋体" panose="02010600030101010101" pitchFamily="2" charset="-122"/>
                    <a:cs typeface="Times New Roman" panose="02020603050405020304" pitchFamily="18" charset="0"/>
                  </a:rPr>
                  <a:t>证明：</a:t>
                </a:r>
                <a:r>
                  <a:rPr lang="en-US" altLang="zh-CN" sz="2000" dirty="0">
                    <a:ea typeface="宋体" panose="02010600030101010101" pitchFamily="2" charset="-122"/>
                    <a:cs typeface="Times New Roman" panose="02020603050405020304" pitchFamily="18" charset="0"/>
                  </a:rPr>
                  <a:t>Hammersley-Clifford</a:t>
                </a:r>
                <a:r>
                  <a:rPr lang="zh-CN" altLang="en-US" sz="2000" dirty="0">
                    <a:ea typeface="宋体" panose="02010600030101010101" pitchFamily="2" charset="-122"/>
                    <a:cs typeface="Times New Roman" panose="02020603050405020304" pitchFamily="18" charset="0"/>
                  </a:rPr>
                  <a:t>定理</a:t>
                </a:r>
                <a:endParaRPr lang="en-US" altLang="zh-CN" sz="2000" dirty="0">
                  <a:ea typeface="宋体" panose="02010600030101010101" pitchFamily="2" charset="-122"/>
                  <a:cs typeface="Times New Roman" panose="02020603050405020304" pitchFamily="18" charset="0"/>
                </a:endParaRPr>
              </a:p>
              <a:p>
                <a:pPr>
                  <a:spcBef>
                    <a:spcPct val="0"/>
                  </a:spcBef>
                  <a:buNone/>
                </a:pPr>
                <a:r>
                  <a:rPr lang="en-US" altLang="zh-CN" sz="2000" dirty="0">
                    <a:ea typeface="宋体" panose="02010600030101010101" pitchFamily="2" charset="-122"/>
                    <a:cs typeface="Times New Roman" panose="02020603050405020304" pitchFamily="18" charset="0"/>
                  </a:rPr>
                  <a:t>1. </a:t>
                </a:r>
                <a:r>
                  <a:rPr lang="zh-CN" altLang="en-US" sz="2000" dirty="0">
                    <a:ea typeface="宋体" panose="02010600030101010101" pitchFamily="2" charset="-122"/>
                    <a:cs typeface="Times New Roman" panose="02020603050405020304" pitchFamily="18" charset="0"/>
                  </a:rPr>
                  <a:t>充分性证明</a:t>
                </a:r>
                <a:endParaRPr lang="en-US" altLang="zh-CN" sz="2000" dirty="0">
                  <a:ea typeface="宋体" panose="02010600030101010101" pitchFamily="2" charset="-122"/>
                  <a:cs typeface="Times New Roman" panose="02020603050405020304" pitchFamily="18" charset="0"/>
                </a:endParaRPr>
              </a:p>
              <a:p>
                <a:pPr>
                  <a:spcBef>
                    <a:spcPct val="0"/>
                  </a:spcBef>
                  <a:buNone/>
                </a:pPr>
                <a:r>
                  <a:rPr lang="zh-CN" altLang="en-US" sz="2000" dirty="0">
                    <a:ea typeface="宋体" panose="02010600030101010101" pitchFamily="2" charset="-122"/>
                    <a:cs typeface="Times New Roman" panose="02020603050405020304" pitchFamily="18" charset="0"/>
                  </a:rPr>
                  <a:t>根据</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𝑘</m:t>
                        </m:r>
                      </m:sub>
                    </m:sSub>
                  </m:oMath>
                </a14:m>
                <a:r>
                  <a:rPr lang="zh-CN" altLang="en-US" sz="2000" dirty="0">
                    <a:ea typeface="宋体" panose="02010600030101010101" pitchFamily="2" charset="-122"/>
                    <a:cs typeface="Times New Roman" panose="02020603050405020304" pitchFamily="18" charset="0"/>
                  </a:rPr>
                  <a:t>的定义可知，</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𝑘</m:t>
                        </m:r>
                      </m:sub>
                    </m:sSub>
                  </m:oMath>
                </a14:m>
                <a:r>
                  <a:rPr lang="zh-CN" altLang="en-US" sz="2000" dirty="0">
                    <a:ea typeface="宋体" panose="02010600030101010101" pitchFamily="2" charset="-122"/>
                    <a:cs typeface="Times New Roman" panose="02020603050405020304" pitchFamily="18" charset="0"/>
                  </a:rPr>
                  <a:t>中所有节点都与</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𝑘</m:t>
                        </m:r>
                      </m:sub>
                    </m:sSub>
                  </m:oMath>
                </a14:m>
                <a:r>
                  <a:rPr lang="zh-CN" altLang="en-US" sz="2000" dirty="0">
                    <a:ea typeface="宋体" panose="02010600030101010101" pitchFamily="2" charset="-122"/>
                    <a:cs typeface="Times New Roman" panose="02020603050405020304" pitchFamily="18" charset="0"/>
                  </a:rPr>
                  <a:t>相联，因此这些节点一定属于</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i="1">
                            <a:latin typeface="Cambria Math" panose="02040503050406030204" pitchFamily="18" charset="0"/>
                            <a:ea typeface="宋体" panose="02010600030101010101" pitchFamily="2" charset="-122"/>
                            <a:cs typeface="Times New Roman" panose="02020603050405020304" pitchFamily="18" charset="0"/>
                          </a:rPr>
                          <m:t>𝒬</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𝑘</m:t>
                        </m:r>
                      </m:sub>
                    </m:sSub>
                  </m:oMath>
                </a14:m>
                <a:r>
                  <a:rPr lang="zh-CN" altLang="en-US" sz="2000" dirty="0">
                    <a:ea typeface="宋体" panose="02010600030101010101" pitchFamily="2" charset="-122"/>
                    <a:cs typeface="Times New Roman" panose="02020603050405020304" pitchFamily="18" charset="0"/>
                  </a:rPr>
                  <a:t>。因为                      是对图</a:t>
                </a:r>
                <a14:m>
                  <m:oMath xmlns:m="http://schemas.openxmlformats.org/officeDocument/2006/math">
                    <m:r>
                      <a:rPr lang="zh-CN" altLang="en-US" sz="2000" i="1" smtClean="0">
                        <a:latin typeface="Cambria Math" panose="02040503050406030204" pitchFamily="18" charset="0"/>
                        <a:ea typeface="宋体" panose="02010600030101010101" pitchFamily="2" charset="-122"/>
                        <a:cs typeface="Times New Roman" panose="02020603050405020304" pitchFamily="18" charset="0"/>
                      </a:rPr>
                      <m:t>𝒢</m:t>
                    </m:r>
                  </m:oMath>
                </a14:m>
                <a:r>
                  <a:rPr lang="zh-CN" altLang="en-US" sz="2000" dirty="0">
                    <a:ea typeface="宋体" panose="02010600030101010101" pitchFamily="2" charset="-122"/>
                    <a:cs typeface="Times New Roman" panose="02020603050405020304" pitchFamily="18" charset="0"/>
                  </a:rPr>
                  <a:t>中不包含</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i="1" smtClean="0">
                            <a:latin typeface="Cambria Math" panose="02040503050406030204" pitchFamily="18" charset="0"/>
                            <a:ea typeface="宋体" panose="02010600030101010101" pitchFamily="2" charset="-122"/>
                            <a:cs typeface="Times New Roman" panose="02020603050405020304" pitchFamily="18" charset="0"/>
                          </a:rPr>
                          <m:t>𝒬</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𝑘</m:t>
                        </m:r>
                      </m:sub>
                    </m:sSub>
                  </m:oMath>
                </a14:m>
                <a:r>
                  <a:rPr lang="zh-CN" altLang="en-US" sz="2000" dirty="0">
                    <a:ea typeface="宋体" panose="02010600030101010101" pitchFamily="2" charset="-122"/>
                    <a:cs typeface="Times New Roman" panose="02020603050405020304" pitchFamily="18" charset="0"/>
                  </a:rPr>
                  <a:t>的节点求和，那么可以将 </a:t>
                </a:r>
                <a:endParaRPr lang="en-US" altLang="zh-CN" sz="2000" dirty="0">
                  <a:ea typeface="宋体" panose="02010600030101010101" pitchFamily="2" charset="-122"/>
                  <a:cs typeface="Times New Roman" panose="02020603050405020304" pitchFamily="18" charset="0"/>
                </a:endParaRPr>
              </a:p>
              <a:p>
                <a:pPr>
                  <a:spcBef>
                    <a:spcPct val="0"/>
                  </a:spcBef>
                  <a:buNone/>
                </a:pPr>
                <a:r>
                  <a:rPr lang="en-US" altLang="zh-CN" sz="2000" dirty="0">
                    <a:ea typeface="宋体" panose="02010600030101010101" pitchFamily="2" charset="-122"/>
                    <a:cs typeface="Times New Roman" panose="02020603050405020304" pitchFamily="18" charset="0"/>
                  </a:rPr>
                  <a:t>                 </a:t>
                </a:r>
                <a:r>
                  <a:rPr lang="zh-CN" altLang="en-US" sz="2000" dirty="0">
                    <a:ea typeface="宋体" panose="02010600030101010101" pitchFamily="2" charset="-122"/>
                    <a:cs typeface="Times New Roman" panose="02020603050405020304" pitchFamily="18" charset="0"/>
                  </a:rPr>
                  <a:t>作为一个常数提到求和的前面</a:t>
                </a: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r>
                  <a:rPr lang="zh-CN" altLang="en-US" sz="2000" dirty="0">
                    <a:ea typeface="宋体" panose="02010600030101010101" pitchFamily="2" charset="-122"/>
                    <a:cs typeface="Times New Roman" panose="02020603050405020304" pitchFamily="18" charset="0"/>
                  </a:rPr>
                  <a:t>由于因子                      不包含</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𝑘</m:t>
                        </m:r>
                      </m:sub>
                    </m:sSub>
                  </m:oMath>
                </a14:m>
                <a:r>
                  <a:rPr lang="zh-CN" altLang="en-US" sz="2000" dirty="0">
                    <a:ea typeface="宋体" panose="02010600030101010101" pitchFamily="2" charset="-122"/>
                    <a:cs typeface="Times New Roman" panose="02020603050405020304" pitchFamily="18" charset="0"/>
                  </a:rPr>
                  <a:t>，且在分子和分母中同时出现，因此</a:t>
                </a: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r>
                  <a:rPr lang="zh-CN" altLang="en-US" sz="2000" dirty="0">
                    <a:ea typeface="宋体" panose="02010600030101010101" pitchFamily="2" charset="-122"/>
                    <a:cs typeface="Times New Roman" panose="02020603050405020304" pitchFamily="18" charset="0"/>
                  </a:rPr>
                  <a:t>充分性得证</a:t>
                </a:r>
                <a:endParaRPr lang="en-US" altLang="zh-CN" sz="2000" dirty="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802243" y="1020503"/>
                <a:ext cx="8102060" cy="5324535"/>
              </a:xfrm>
              <a:prstGeom prst="rect">
                <a:avLst/>
              </a:prstGeom>
              <a:blipFill>
                <a:blip r:embed="rId5"/>
                <a:stretch>
                  <a:fillRect l="-828" t="-801" r="-752" b="-80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有向图模型</a:t>
            </a:r>
          </a:p>
        </p:txBody>
      </p:sp>
      <p:sp>
        <p:nvSpPr>
          <p:cNvPr id="26" name="Rectangle 11">
            <a:extLst>
              <a:ext uri="{FF2B5EF4-FFF2-40B4-BE49-F238E27FC236}">
                <a16:creationId xmlns:a16="http://schemas.microsoft.com/office/drawing/2014/main" id="{544747CE-94DE-4A85-8E3A-B7597D2EC71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Rectangle 16">
            <a:extLst>
              <a:ext uri="{FF2B5EF4-FFF2-40B4-BE49-F238E27FC236}">
                <a16:creationId xmlns:a16="http://schemas.microsoft.com/office/drawing/2014/main" id="{5ED1E24A-D7F1-4DB1-AA51-418D89BFD4D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2" name="Rectangle 37">
            <a:extLst>
              <a:ext uri="{FF2B5EF4-FFF2-40B4-BE49-F238E27FC236}">
                <a16:creationId xmlns:a16="http://schemas.microsoft.com/office/drawing/2014/main" id="{F909BACC-A58C-46CB-BF24-92A265FFCF6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8" name="对象 37">
            <a:extLst>
              <a:ext uri="{FF2B5EF4-FFF2-40B4-BE49-F238E27FC236}">
                <a16:creationId xmlns:a16="http://schemas.microsoft.com/office/drawing/2014/main" id="{FA87C847-40E4-47B1-8AA9-163E70879EFB}"/>
              </a:ext>
            </a:extLst>
          </p:cNvPr>
          <p:cNvGraphicFramePr>
            <a:graphicFrameLocks noChangeAspect="1"/>
          </p:cNvGraphicFramePr>
          <p:nvPr>
            <p:extLst>
              <p:ext uri="{D42A27DB-BD31-4B8C-83A1-F6EECF244321}">
                <p14:modId xmlns:p14="http://schemas.microsoft.com/office/powerpoint/2010/main" val="1367493942"/>
              </p:ext>
            </p:extLst>
          </p:nvPr>
        </p:nvGraphicFramePr>
        <p:xfrm>
          <a:off x="1968725" y="1977951"/>
          <a:ext cx="1497013" cy="323850"/>
        </p:xfrm>
        <a:graphic>
          <a:graphicData uri="http://schemas.openxmlformats.org/presentationml/2006/ole">
            <mc:AlternateContent xmlns:mc="http://schemas.openxmlformats.org/markup-compatibility/2006">
              <mc:Choice xmlns:v="urn:schemas-microsoft-com:vml" Requires="v">
                <p:oleObj spid="_x0000_s23909" name="Equation" r:id="rId6" imgW="1511280" imgH="330120" progId="Equation.DSMT4">
                  <p:embed/>
                </p:oleObj>
              </mc:Choice>
              <mc:Fallback>
                <p:oleObj name="Equation" r:id="rId6" imgW="1511280" imgH="330120" progId="Equation.DSMT4">
                  <p:embed/>
                  <p:pic>
                    <p:nvPicPr>
                      <p:cNvPr id="0" name="Object 18"/>
                      <p:cNvPicPr>
                        <a:picLocks noChangeAspect="1" noChangeArrowheads="1"/>
                      </p:cNvPicPr>
                      <p:nvPr/>
                    </p:nvPicPr>
                    <p:blipFill>
                      <a:blip r:embed="rId7"/>
                      <a:srcRect/>
                      <a:stretch>
                        <a:fillRect/>
                      </a:stretch>
                    </p:blipFill>
                    <p:spPr bwMode="auto">
                      <a:xfrm>
                        <a:off x="1968725" y="1977951"/>
                        <a:ext cx="1497013"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对象 39">
            <a:extLst>
              <a:ext uri="{FF2B5EF4-FFF2-40B4-BE49-F238E27FC236}">
                <a16:creationId xmlns:a16="http://schemas.microsoft.com/office/drawing/2014/main" id="{9E0DB740-9EFA-4D8E-A16D-FAB81559642A}"/>
              </a:ext>
            </a:extLst>
          </p:cNvPr>
          <p:cNvGraphicFramePr>
            <a:graphicFrameLocks noChangeAspect="1"/>
          </p:cNvGraphicFramePr>
          <p:nvPr>
            <p:extLst>
              <p:ext uri="{D42A27DB-BD31-4B8C-83A1-F6EECF244321}">
                <p14:modId xmlns:p14="http://schemas.microsoft.com/office/powerpoint/2010/main" val="2448795693"/>
              </p:ext>
            </p:extLst>
          </p:nvPr>
        </p:nvGraphicFramePr>
        <p:xfrm>
          <a:off x="923501" y="2297775"/>
          <a:ext cx="1096963" cy="323850"/>
        </p:xfrm>
        <a:graphic>
          <a:graphicData uri="http://schemas.openxmlformats.org/presentationml/2006/ole">
            <mc:AlternateContent xmlns:mc="http://schemas.openxmlformats.org/markup-compatibility/2006">
              <mc:Choice xmlns:v="urn:schemas-microsoft-com:vml" Requires="v">
                <p:oleObj spid="_x0000_s23910" name="Equation" r:id="rId8" imgW="1104840" imgH="330120" progId="Equation.DSMT4">
                  <p:embed/>
                </p:oleObj>
              </mc:Choice>
              <mc:Fallback>
                <p:oleObj name="Equation" r:id="rId8" imgW="1104840" imgH="330120" progId="Equation.DSMT4">
                  <p:embed/>
                  <p:pic>
                    <p:nvPicPr>
                      <p:cNvPr id="0" name="Object 21"/>
                      <p:cNvPicPr>
                        <a:picLocks noChangeAspect="1" noChangeArrowheads="1"/>
                      </p:cNvPicPr>
                      <p:nvPr/>
                    </p:nvPicPr>
                    <p:blipFill>
                      <a:blip r:embed="rId9"/>
                      <a:srcRect/>
                      <a:stretch>
                        <a:fillRect/>
                      </a:stretch>
                    </p:blipFill>
                    <p:spPr bwMode="auto">
                      <a:xfrm>
                        <a:off x="923501" y="2297775"/>
                        <a:ext cx="1096963"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 name="Rectangle 24">
            <a:extLst>
              <a:ext uri="{FF2B5EF4-FFF2-40B4-BE49-F238E27FC236}">
                <a16:creationId xmlns:a16="http://schemas.microsoft.com/office/drawing/2014/main" id="{B03E69C0-B5AC-4468-8A74-1FB14B91C53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2" name="对象 41">
            <a:extLst>
              <a:ext uri="{FF2B5EF4-FFF2-40B4-BE49-F238E27FC236}">
                <a16:creationId xmlns:a16="http://schemas.microsoft.com/office/drawing/2014/main" id="{C6F508DB-4F28-4F19-AEDA-29BB61DD85D1}"/>
              </a:ext>
            </a:extLst>
          </p:cNvPr>
          <p:cNvGraphicFramePr>
            <a:graphicFrameLocks noChangeAspect="1"/>
          </p:cNvGraphicFramePr>
          <p:nvPr>
            <p:extLst>
              <p:ext uri="{D42A27DB-BD31-4B8C-83A1-F6EECF244321}">
                <p14:modId xmlns:p14="http://schemas.microsoft.com/office/powerpoint/2010/main" val="1560414910"/>
              </p:ext>
            </p:extLst>
          </p:nvPr>
        </p:nvGraphicFramePr>
        <p:xfrm>
          <a:off x="2373312" y="2679783"/>
          <a:ext cx="4397375" cy="665162"/>
        </p:xfrm>
        <a:graphic>
          <a:graphicData uri="http://schemas.openxmlformats.org/presentationml/2006/ole">
            <mc:AlternateContent xmlns:mc="http://schemas.openxmlformats.org/markup-compatibility/2006">
              <mc:Choice xmlns:v="urn:schemas-microsoft-com:vml" Requires="v">
                <p:oleObj spid="_x0000_s23911" name="Equation" r:id="rId10" imgW="4419360" imgH="672840" progId="Equation.DSMT4">
                  <p:embed/>
                </p:oleObj>
              </mc:Choice>
              <mc:Fallback>
                <p:oleObj name="Equation" r:id="rId10" imgW="4419360" imgH="672840" progId="Equation.DSMT4">
                  <p:embed/>
                  <p:pic>
                    <p:nvPicPr>
                      <p:cNvPr id="0" name="Object 23"/>
                      <p:cNvPicPr>
                        <a:picLocks noChangeAspect="1" noChangeArrowheads="1"/>
                      </p:cNvPicPr>
                      <p:nvPr/>
                    </p:nvPicPr>
                    <p:blipFill>
                      <a:blip r:embed="rId11"/>
                      <a:srcRect/>
                      <a:stretch>
                        <a:fillRect/>
                      </a:stretch>
                    </p:blipFill>
                    <p:spPr bwMode="auto">
                      <a:xfrm>
                        <a:off x="2373312" y="2679783"/>
                        <a:ext cx="4397375"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 name="对象 43">
            <a:extLst>
              <a:ext uri="{FF2B5EF4-FFF2-40B4-BE49-F238E27FC236}">
                <a16:creationId xmlns:a16="http://schemas.microsoft.com/office/drawing/2014/main" id="{33439864-A9AC-4BB0-B939-344C1DB1F023}"/>
              </a:ext>
            </a:extLst>
          </p:cNvPr>
          <p:cNvGraphicFramePr>
            <a:graphicFrameLocks noChangeAspect="1"/>
          </p:cNvGraphicFramePr>
          <p:nvPr>
            <p:extLst>
              <p:ext uri="{D42A27DB-BD31-4B8C-83A1-F6EECF244321}">
                <p14:modId xmlns:p14="http://schemas.microsoft.com/office/powerpoint/2010/main" val="3777494160"/>
              </p:ext>
            </p:extLst>
          </p:nvPr>
        </p:nvGraphicFramePr>
        <p:xfrm>
          <a:off x="1923548" y="3503041"/>
          <a:ext cx="1487488" cy="323850"/>
        </p:xfrm>
        <a:graphic>
          <a:graphicData uri="http://schemas.openxmlformats.org/presentationml/2006/ole">
            <mc:AlternateContent xmlns:mc="http://schemas.openxmlformats.org/markup-compatibility/2006">
              <mc:Choice xmlns:v="urn:schemas-microsoft-com:vml" Requires="v">
                <p:oleObj spid="_x0000_s23912" name="Equation" r:id="rId12" imgW="1511280" imgH="330120" progId="Equation.DSMT4">
                  <p:embed/>
                </p:oleObj>
              </mc:Choice>
              <mc:Fallback>
                <p:oleObj name="Equation" r:id="rId12" imgW="1511280" imgH="330120" progId="Equation.DSMT4">
                  <p:embed/>
                  <p:pic>
                    <p:nvPicPr>
                      <p:cNvPr id="0" name="Object 28"/>
                      <p:cNvPicPr>
                        <a:picLocks noChangeAspect="1" noChangeArrowheads="1"/>
                      </p:cNvPicPr>
                      <p:nvPr/>
                    </p:nvPicPr>
                    <p:blipFill>
                      <a:blip r:embed="rId13"/>
                      <a:srcRect/>
                      <a:stretch>
                        <a:fillRect/>
                      </a:stretch>
                    </p:blipFill>
                    <p:spPr bwMode="auto">
                      <a:xfrm>
                        <a:off x="1923548" y="3503041"/>
                        <a:ext cx="1487488"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 name="对象 45">
            <a:extLst>
              <a:ext uri="{FF2B5EF4-FFF2-40B4-BE49-F238E27FC236}">
                <a16:creationId xmlns:a16="http://schemas.microsoft.com/office/drawing/2014/main" id="{2EB78806-8745-4A0E-9B5B-174CDD440268}"/>
              </a:ext>
            </a:extLst>
          </p:cNvPr>
          <p:cNvGraphicFramePr>
            <a:graphicFrameLocks noChangeAspect="1"/>
          </p:cNvGraphicFramePr>
          <p:nvPr>
            <p:extLst>
              <p:ext uri="{D42A27DB-BD31-4B8C-83A1-F6EECF244321}">
                <p14:modId xmlns:p14="http://schemas.microsoft.com/office/powerpoint/2010/main" val="166722047"/>
              </p:ext>
            </p:extLst>
          </p:nvPr>
        </p:nvGraphicFramePr>
        <p:xfrm>
          <a:off x="2247392" y="3883309"/>
          <a:ext cx="5211762" cy="2174875"/>
        </p:xfrm>
        <a:graphic>
          <a:graphicData uri="http://schemas.openxmlformats.org/presentationml/2006/ole">
            <mc:AlternateContent xmlns:mc="http://schemas.openxmlformats.org/markup-compatibility/2006">
              <mc:Choice xmlns:v="urn:schemas-microsoft-com:vml" Requires="v">
                <p:oleObj spid="_x0000_s23913" name="Equation" r:id="rId14" imgW="5219640" imgH="2184120" progId="Equation.DSMT4">
                  <p:embed/>
                </p:oleObj>
              </mc:Choice>
              <mc:Fallback>
                <p:oleObj name="Equation" r:id="rId14" imgW="5219640" imgH="2184120" progId="Equation.DSMT4">
                  <p:embed/>
                  <p:pic>
                    <p:nvPicPr>
                      <p:cNvPr id="0" name="Object 30"/>
                      <p:cNvPicPr>
                        <a:picLocks noChangeAspect="1" noChangeArrowheads="1"/>
                      </p:cNvPicPr>
                      <p:nvPr/>
                    </p:nvPicPr>
                    <p:blipFill>
                      <a:blip r:embed="rId15"/>
                      <a:srcRect/>
                      <a:stretch>
                        <a:fillRect/>
                      </a:stretch>
                    </p:blipFill>
                    <p:spPr bwMode="auto">
                      <a:xfrm>
                        <a:off x="2247392" y="3883309"/>
                        <a:ext cx="5211762" cy="2174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57653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CD2BD6D0-BE70-48AC-AFB5-4C28754B84C9}"/>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EE96C8D4-2638-42B4-8CB4-459953579DE4}"/>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lang="zh-CN" altLang="en-US" kern="0" dirty="0">
                <a:solidFill>
                  <a:srgbClr val="FFFFFF"/>
                </a:solidFill>
                <a:latin typeface="Arial"/>
                <a:ea typeface="微软雅黑"/>
              </a:rPr>
              <a:t>     </a:t>
            </a: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第四讲 概率图模型基础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802243" y="1020503"/>
                <a:ext cx="8102060" cy="409342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ea typeface="宋体" panose="02010600030101010101" pitchFamily="2" charset="-122"/>
                    <a:cs typeface="Times New Roman" panose="02020603050405020304" pitchFamily="18" charset="0"/>
                  </a:rPr>
                  <a:t>证明：</a:t>
                </a:r>
                <a:r>
                  <a:rPr lang="en-US" altLang="zh-CN" sz="2000" dirty="0">
                    <a:ea typeface="宋体" panose="02010600030101010101" pitchFamily="2" charset="-122"/>
                    <a:cs typeface="Times New Roman" panose="02020603050405020304" pitchFamily="18" charset="0"/>
                  </a:rPr>
                  <a:t>Hammersley-Clifford</a:t>
                </a:r>
                <a:r>
                  <a:rPr lang="zh-CN" altLang="en-US" sz="2000" dirty="0">
                    <a:ea typeface="宋体" panose="02010600030101010101" pitchFamily="2" charset="-122"/>
                    <a:cs typeface="Times New Roman" panose="02020603050405020304" pitchFamily="18" charset="0"/>
                  </a:rPr>
                  <a:t>定理</a:t>
                </a:r>
                <a:endParaRPr lang="en-US" altLang="zh-CN" sz="2000" dirty="0">
                  <a:ea typeface="宋体" panose="02010600030101010101" pitchFamily="2" charset="-122"/>
                  <a:cs typeface="Times New Roman" panose="02020603050405020304" pitchFamily="18" charset="0"/>
                </a:endParaRPr>
              </a:p>
              <a:p>
                <a:pPr>
                  <a:spcBef>
                    <a:spcPct val="0"/>
                  </a:spcBef>
                  <a:buNone/>
                </a:pPr>
                <a:r>
                  <a:rPr lang="en-US" altLang="zh-CN" sz="2000" dirty="0">
                    <a:ea typeface="宋体" panose="02010600030101010101" pitchFamily="2" charset="-122"/>
                    <a:cs typeface="Times New Roman" panose="02020603050405020304" pitchFamily="18" charset="0"/>
                  </a:rPr>
                  <a:t>2. </a:t>
                </a:r>
                <a:r>
                  <a:rPr lang="zh-CN" altLang="en-US" sz="2000" dirty="0">
                    <a:ea typeface="宋体" panose="02010600030101010101" pitchFamily="2" charset="-122"/>
                    <a:cs typeface="Times New Roman" panose="02020603050405020304" pitchFamily="18" charset="0"/>
                  </a:rPr>
                  <a:t>必要性证明需要证明如下两点</a:t>
                </a:r>
                <a:endParaRPr lang="en-US" altLang="zh-CN" sz="2000" dirty="0">
                  <a:ea typeface="宋体" panose="02010600030101010101" pitchFamily="2" charset="-122"/>
                  <a:cs typeface="Times New Roman" panose="02020603050405020304" pitchFamily="18" charset="0"/>
                </a:endParaRPr>
              </a:p>
              <a:p>
                <a:pPr marL="342900" indent="-342900">
                  <a:spcBef>
                    <a:spcPct val="0"/>
                  </a:spcBef>
                </a:pP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𝑋</m:t>
                        </m:r>
                      </m:e>
                    </m:d>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nary>
                      <m:naryPr>
                        <m:chr m:val="∏"/>
                        <m:limLoc m:val="subSup"/>
                        <m:supHide m:val="on"/>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naryPr>
                      <m:sub>
                        <m:r>
                          <m:rPr>
                            <m:brk m:alnAt="9"/>
                          </m:r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𝑠</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𝑉</m:t>
                        </m:r>
                      </m:sub>
                      <m:sup/>
                      <m:e>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𝑠</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𝑠</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e>
                    </m:nary>
                  </m:oMath>
                </a14:m>
                <a:r>
                  <a:rPr lang="zh-CN" altLang="en-US" sz="2000" dirty="0">
                    <a:ea typeface="宋体" panose="02010600030101010101" pitchFamily="2" charset="-122"/>
                    <a:cs typeface="Times New Roman" panose="02020603050405020304" pitchFamily="18" charset="0"/>
                  </a:rPr>
                  <a:t>，其中</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𝑠</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𝑠</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ea typeface="宋体" panose="02010600030101010101" pitchFamily="2" charset="-122"/>
                    <a:cs typeface="Times New Roman" panose="02020603050405020304" pitchFamily="18" charset="0"/>
                  </a:rPr>
                  <a:t>表示</a:t>
                </a:r>
                <a14:m>
                  <m:oMath xmlns:m="http://schemas.openxmlformats.org/officeDocument/2006/math">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𝑠</m:t>
                    </m:r>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𝑠</m:t>
                    </m:r>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𝑉</m:t>
                    </m:r>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ea typeface="宋体" panose="02010600030101010101" pitchFamily="2" charset="-122"/>
                    <a:cs typeface="Times New Roman" panose="02020603050405020304" pitchFamily="18" charset="0"/>
                  </a:rPr>
                  <a:t>的势函数；</a:t>
                </a:r>
                <a:endParaRPr lang="en-US" altLang="zh-CN" sz="2000" dirty="0">
                  <a:ea typeface="宋体" panose="02010600030101010101" pitchFamily="2" charset="-122"/>
                  <a:cs typeface="Times New Roman" panose="02020603050405020304" pitchFamily="18" charset="0"/>
                </a:endParaRPr>
              </a:p>
              <a:p>
                <a:pPr marL="342900" indent="-342900">
                  <a:spcBef>
                    <a:spcPct val="0"/>
                  </a:spcBef>
                </a:pPr>
                <a:r>
                  <a:rPr lang="zh-CN" altLang="en-US" sz="2000" dirty="0">
                    <a:ea typeface="宋体" panose="02010600030101010101" pitchFamily="2" charset="-122"/>
                    <a:cs typeface="Times New Roman" panose="02020603050405020304" pitchFamily="18" charset="0"/>
                  </a:rPr>
                  <a:t>如果</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𝑠</m:t>
                    </m:r>
                  </m:oMath>
                </a14:m>
                <a:r>
                  <a:rPr lang="zh-CN" altLang="en-US" sz="2000" dirty="0">
                    <a:ea typeface="宋体" panose="02010600030101010101" pitchFamily="2" charset="-122"/>
                    <a:cs typeface="Times New Roman" panose="02020603050405020304" pitchFamily="18" charset="0"/>
                  </a:rPr>
                  <a:t>不是一个团的话，那么</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𝑠</m:t>
                        </m:r>
                      </m:sub>
                    </m:sSub>
                    <m:d>
                      <m:d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𝑠</m:t>
                            </m:r>
                          </m:sub>
                        </m:sSub>
                      </m:e>
                    </m:d>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oMath>
                </a14:m>
                <a:endParaRPr lang="en-US" altLang="zh-CN" sz="2000" dirty="0">
                  <a:ea typeface="宋体" panose="02010600030101010101" pitchFamily="2" charset="-122"/>
                  <a:cs typeface="Times New Roman" panose="02020603050405020304" pitchFamily="18" charset="0"/>
                </a:endParaRPr>
              </a:p>
              <a:p>
                <a:pPr>
                  <a:spcBef>
                    <a:spcPct val="0"/>
                  </a:spcBef>
                  <a:buNone/>
                </a:pPr>
                <a:r>
                  <a:rPr lang="zh-CN" altLang="en-US" sz="2000" dirty="0">
                    <a:ea typeface="宋体" panose="02010600030101010101" pitchFamily="2" charset="-122"/>
                    <a:cs typeface="Times New Roman" panose="02020603050405020304" pitchFamily="18" charset="0"/>
                  </a:rPr>
                  <a:t>证明</a:t>
                </a:r>
                <a14:m>
                  <m:oMath xmlns:m="http://schemas.openxmlformats.org/officeDocument/2006/math">
                    <m:r>
                      <a:rPr lang="en-US" altLang="zh-CN" sz="2000" i="1">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𝑋</m:t>
                        </m:r>
                      </m:e>
                    </m:d>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nary>
                      <m:naryPr>
                        <m:chr m:val="∏"/>
                        <m:limLoc m:val="subSup"/>
                        <m:supHide m:val="on"/>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naryPr>
                      <m:sub>
                        <m:r>
                          <m:rPr>
                            <m:brk m:alnAt="9"/>
                          </m:rPr>
                          <a:rPr lang="en-US" altLang="zh-CN" sz="2000" i="1">
                            <a:latin typeface="Cambria Math" panose="02040503050406030204" pitchFamily="18" charset="0"/>
                            <a:ea typeface="宋体" panose="02010600030101010101" pitchFamily="2" charset="-122"/>
                            <a:cs typeface="Times New Roman" panose="02020603050405020304" pitchFamily="18" charset="0"/>
                          </a:rPr>
                          <m:t>𝑠</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𝑉</m:t>
                        </m:r>
                      </m:sub>
                      <m:sup/>
                      <m:e>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𝑠</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𝑠</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e>
                    </m:nary>
                  </m:oMath>
                </a14:m>
                <a:endParaRPr lang="en-US" altLang="zh-CN" sz="2000" dirty="0">
                  <a:ea typeface="宋体" panose="02010600030101010101" pitchFamily="2" charset="-122"/>
                  <a:cs typeface="Times New Roman" panose="02020603050405020304" pitchFamily="18" charset="0"/>
                </a:endParaRPr>
              </a:p>
              <a:p>
                <a:pPr>
                  <a:spcBef>
                    <a:spcPct val="0"/>
                  </a:spcBef>
                  <a:buNone/>
                </a:pPr>
                <a:r>
                  <a:rPr lang="zh-CN" altLang="en-US" sz="2000" dirty="0">
                    <a:ea typeface="宋体" panose="02010600030101010101" pitchFamily="2" charset="-122"/>
                    <a:cs typeface="Times New Roman" panose="02020603050405020304" pitchFamily="18" charset="0"/>
                  </a:rPr>
                  <a:t>首先，定义任意一个集合</a:t>
                </a:r>
                <a14:m>
                  <m:oMath xmlns:m="http://schemas.openxmlformats.org/officeDocument/2006/math">
                    <m:r>
                      <a:rPr lang="en-US" altLang="zh-CN" sz="2000" i="1" dirty="0">
                        <a:latin typeface="Cambria Math" panose="02040503050406030204" pitchFamily="18" charset="0"/>
                        <a:ea typeface="宋体" panose="02010600030101010101" pitchFamily="2" charset="-122"/>
                        <a:cs typeface="Times New Roman" panose="02020603050405020304" pitchFamily="18" charset="0"/>
                      </a:rPr>
                      <m:t>𝑠</m:t>
                    </m:r>
                    <m:r>
                      <a:rPr lang="en-US" altLang="zh-CN" sz="2000" i="1" dirty="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dirty="0">
                        <a:latin typeface="Cambria Math" panose="02040503050406030204" pitchFamily="18" charset="0"/>
                        <a:ea typeface="宋体" panose="02010600030101010101" pitchFamily="2" charset="-122"/>
                        <a:cs typeface="Times New Roman" panose="02020603050405020304" pitchFamily="18" charset="0"/>
                      </a:rPr>
                      <m:t>𝑠</m:t>
                    </m:r>
                    <m:r>
                      <a:rPr lang="en-US" altLang="zh-CN" sz="2000" i="1" dirty="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dirty="0">
                        <a:latin typeface="Cambria Math" panose="02040503050406030204" pitchFamily="18" charset="0"/>
                        <a:ea typeface="宋体" panose="02010600030101010101" pitchFamily="2" charset="-122"/>
                        <a:cs typeface="Times New Roman" panose="02020603050405020304" pitchFamily="18" charset="0"/>
                      </a:rPr>
                      <m:t>𝑉</m:t>
                    </m:r>
                    <m:r>
                      <a:rPr lang="en-US" altLang="zh-CN" sz="2000" i="1" dirty="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ea typeface="宋体" panose="02010600030101010101" pitchFamily="2" charset="-122"/>
                    <a:cs typeface="Times New Roman" panose="02020603050405020304" pitchFamily="18" charset="0"/>
                  </a:rPr>
                  <a:t>的势函数为</a:t>
                </a: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r>
                  <a:rPr lang="zh-CN" altLang="en-US" sz="2000" dirty="0">
                    <a:ea typeface="宋体" panose="02010600030101010101" pitchFamily="2" charset="-122"/>
                    <a:cs typeface="Times New Roman" panose="02020603050405020304" pitchFamily="18" charset="0"/>
                  </a:rPr>
                  <a:t>其次，引入一个恒等式</a:t>
                </a: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r>
                  <a:rPr lang="zh-CN" altLang="en-US" sz="2000" dirty="0">
                    <a:ea typeface="宋体" panose="02010600030101010101" pitchFamily="2" charset="-122"/>
                    <a:cs typeface="Times New Roman" panose="02020603050405020304" pitchFamily="18" charset="0"/>
                  </a:rPr>
                  <a:t>其中</a:t>
                </a:r>
                <a14:m>
                  <m:oMath xmlns:m="http://schemas.openxmlformats.org/officeDocument/2006/math">
                    <m:sSubSup>
                      <m:sSubSup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𝑁</m:t>
                        </m:r>
                      </m:sub>
                      <m:sup>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𝐾</m:t>
                        </m:r>
                      </m:sup>
                    </m:sSubSup>
                  </m:oMath>
                </a14:m>
                <a:r>
                  <a:rPr lang="zh-CN" altLang="en-US" sz="2000" dirty="0">
                    <a:ea typeface="宋体" panose="02010600030101010101" pitchFamily="2" charset="-122"/>
                    <a:cs typeface="Times New Roman" panose="02020603050405020304" pitchFamily="18" charset="0"/>
                  </a:rPr>
                  <a:t>表示从</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𝑁</m:t>
                    </m:r>
                  </m:oMath>
                </a14:m>
                <a:r>
                  <a:rPr lang="zh-CN" altLang="en-US" sz="2000" dirty="0">
                    <a:ea typeface="宋体" panose="02010600030101010101" pitchFamily="2" charset="-122"/>
                    <a:cs typeface="Times New Roman" panose="02020603050405020304" pitchFamily="18" charset="0"/>
                  </a:rPr>
                  <a:t>个元素中选取</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𝐾</m:t>
                    </m:r>
                  </m:oMath>
                </a14:m>
                <a:r>
                  <a:rPr lang="zh-CN" altLang="en-US" sz="2000" dirty="0">
                    <a:ea typeface="宋体" panose="02010600030101010101" pitchFamily="2" charset="-122"/>
                    <a:cs typeface="Times New Roman" panose="02020603050405020304" pitchFamily="18" charset="0"/>
                  </a:rPr>
                  <a:t>个元素的所有组合的情况数目，目的是为了证明在</a:t>
                </a:r>
                <a14:m>
                  <m:oMath xmlns:m="http://schemas.openxmlformats.org/officeDocument/2006/math">
                    <m:nary>
                      <m:naryPr>
                        <m:chr m:val="∏"/>
                        <m:limLoc m:val="subSup"/>
                        <m:supHide m:val="on"/>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naryPr>
                      <m:sub>
                        <m:r>
                          <m:rPr>
                            <m:brk m:alnAt="9"/>
                          </m:rPr>
                          <a:rPr lang="en-US" altLang="zh-CN" sz="2000" i="1">
                            <a:latin typeface="Cambria Math" panose="02040503050406030204" pitchFamily="18" charset="0"/>
                            <a:ea typeface="宋体" panose="02010600030101010101" pitchFamily="2" charset="-122"/>
                            <a:cs typeface="Times New Roman" panose="02020603050405020304" pitchFamily="18" charset="0"/>
                          </a:rPr>
                          <m:t>𝑠</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𝑉</m:t>
                        </m:r>
                      </m:sub>
                      <m:sup/>
                      <m:e>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𝑠</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𝑠</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e>
                    </m:nary>
                  </m:oMath>
                </a14:m>
                <a:r>
                  <a:rPr lang="zh-CN" altLang="en-US" sz="2000" dirty="0">
                    <a:ea typeface="宋体" panose="02010600030101010101" pitchFamily="2" charset="-122"/>
                    <a:cs typeface="Times New Roman" panose="02020603050405020304" pitchFamily="18" charset="0"/>
                  </a:rPr>
                  <a:t>中除了</a:t>
                </a:r>
                <a14:m>
                  <m:oMath xmlns:m="http://schemas.openxmlformats.org/officeDocument/2006/math">
                    <m:r>
                      <a:rPr lang="en-US" altLang="zh-CN" sz="2000" i="1">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𝑋</m:t>
                        </m:r>
                      </m:e>
                    </m:d>
                  </m:oMath>
                </a14:m>
                <a:r>
                  <a:rPr lang="zh-CN" altLang="en-US" sz="2000" dirty="0">
                    <a:ea typeface="宋体" panose="02010600030101010101" pitchFamily="2" charset="-122"/>
                    <a:cs typeface="Times New Roman" panose="02020603050405020304" pitchFamily="18" charset="0"/>
                  </a:rPr>
                  <a:t>的其他因子可以相互抵消。</a:t>
                </a:r>
                <a:endParaRPr lang="en-US" altLang="zh-CN" sz="2000" dirty="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802243" y="1020503"/>
                <a:ext cx="8102060" cy="4093428"/>
              </a:xfrm>
              <a:prstGeom prst="rect">
                <a:avLst/>
              </a:prstGeom>
              <a:blipFill>
                <a:blip r:embed="rId5"/>
                <a:stretch>
                  <a:fillRect l="-828" t="-1042" b="-174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有向图模型</a:t>
            </a:r>
          </a:p>
        </p:txBody>
      </p:sp>
      <p:graphicFrame>
        <p:nvGraphicFramePr>
          <p:cNvPr id="3" name="对象 2">
            <a:extLst>
              <a:ext uri="{FF2B5EF4-FFF2-40B4-BE49-F238E27FC236}">
                <a16:creationId xmlns:a16="http://schemas.microsoft.com/office/drawing/2014/main" id="{58EAA8EF-470D-41AD-A9C3-3BD24D8817BE}"/>
              </a:ext>
            </a:extLst>
          </p:cNvPr>
          <p:cNvGraphicFramePr>
            <a:graphicFrameLocks noChangeAspect="1"/>
          </p:cNvGraphicFramePr>
          <p:nvPr>
            <p:extLst>
              <p:ext uri="{D42A27DB-BD31-4B8C-83A1-F6EECF244321}">
                <p14:modId xmlns:p14="http://schemas.microsoft.com/office/powerpoint/2010/main" val="1468356532"/>
              </p:ext>
            </p:extLst>
          </p:nvPr>
        </p:nvGraphicFramePr>
        <p:xfrm>
          <a:off x="2532062" y="3015695"/>
          <a:ext cx="4079875" cy="387350"/>
        </p:xfrm>
        <a:graphic>
          <a:graphicData uri="http://schemas.openxmlformats.org/presentationml/2006/ole">
            <mc:AlternateContent xmlns:mc="http://schemas.openxmlformats.org/markup-compatibility/2006">
              <mc:Choice xmlns:v="urn:schemas-microsoft-com:vml" Requires="v">
                <p:oleObj spid="_x0000_s21642" name="Equation" r:id="rId6" imgW="4089240" imgH="393480" progId="Equation.DSMT4">
                  <p:embed/>
                </p:oleObj>
              </mc:Choice>
              <mc:Fallback>
                <p:oleObj name="Equation" r:id="rId6" imgW="4089240" imgH="393480" progId="Equation.DSMT4">
                  <p:embed/>
                  <p:pic>
                    <p:nvPicPr>
                      <p:cNvPr id="0" name="Object 1"/>
                      <p:cNvPicPr>
                        <a:picLocks noChangeAspect="1" noChangeArrowheads="1"/>
                      </p:cNvPicPr>
                      <p:nvPr/>
                    </p:nvPicPr>
                    <p:blipFill>
                      <a:blip r:embed="rId7"/>
                      <a:srcRect/>
                      <a:stretch>
                        <a:fillRect/>
                      </a:stretch>
                    </p:blipFill>
                    <p:spPr bwMode="auto">
                      <a:xfrm>
                        <a:off x="2532062" y="3015695"/>
                        <a:ext cx="4079875"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4">
            <a:extLst>
              <a:ext uri="{FF2B5EF4-FFF2-40B4-BE49-F238E27FC236}">
                <a16:creationId xmlns:a16="http://schemas.microsoft.com/office/drawing/2014/main" id="{FCF1BD53-1E50-4AC0-BDD9-ECBE3D1DD63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a:extLst>
              <a:ext uri="{FF2B5EF4-FFF2-40B4-BE49-F238E27FC236}">
                <a16:creationId xmlns:a16="http://schemas.microsoft.com/office/drawing/2014/main" id="{FD10DDD9-89E8-4DD3-B0B8-F37103C5B6F2}"/>
              </a:ext>
            </a:extLst>
          </p:cNvPr>
          <p:cNvGraphicFramePr>
            <a:graphicFrameLocks noChangeAspect="1"/>
          </p:cNvGraphicFramePr>
          <p:nvPr>
            <p:extLst>
              <p:ext uri="{D42A27DB-BD31-4B8C-83A1-F6EECF244321}">
                <p14:modId xmlns:p14="http://schemas.microsoft.com/office/powerpoint/2010/main" val="722451432"/>
              </p:ext>
            </p:extLst>
          </p:nvPr>
        </p:nvGraphicFramePr>
        <p:xfrm>
          <a:off x="2157411" y="3907838"/>
          <a:ext cx="4829175" cy="339725"/>
        </p:xfrm>
        <a:graphic>
          <a:graphicData uri="http://schemas.openxmlformats.org/presentationml/2006/ole">
            <mc:AlternateContent xmlns:mc="http://schemas.openxmlformats.org/markup-compatibility/2006">
              <mc:Choice xmlns:v="urn:schemas-microsoft-com:vml" Requires="v">
                <p:oleObj spid="_x0000_s21643" name="Equation" r:id="rId8" imgW="4838400" imgH="330120" progId="Equation.DSMT4">
                  <p:embed/>
                </p:oleObj>
              </mc:Choice>
              <mc:Fallback>
                <p:oleObj name="Equation" r:id="rId8" imgW="4838400" imgH="330120" progId="Equation.DSMT4">
                  <p:embed/>
                  <p:pic>
                    <p:nvPicPr>
                      <p:cNvPr id="0" name="Object 3"/>
                      <p:cNvPicPr>
                        <a:picLocks noChangeAspect="1" noChangeArrowheads="1"/>
                      </p:cNvPicPr>
                      <p:nvPr/>
                    </p:nvPicPr>
                    <p:blipFill>
                      <a:blip r:embed="rId9"/>
                      <a:srcRect/>
                      <a:stretch>
                        <a:fillRect/>
                      </a:stretch>
                    </p:blipFill>
                    <p:spPr bwMode="auto">
                      <a:xfrm>
                        <a:off x="2157411" y="3907838"/>
                        <a:ext cx="4829175"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849764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3A8C6D23-6A58-4BE6-84F3-FCEE6411F986}"/>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EE96C8D4-2638-42B4-8CB4-459953579DE4}"/>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lang="zh-CN" altLang="en-US" kern="0" dirty="0">
                <a:solidFill>
                  <a:srgbClr val="FFFFFF"/>
                </a:solidFill>
                <a:latin typeface="Arial"/>
                <a:ea typeface="微软雅黑"/>
              </a:rPr>
              <a:t>     </a:t>
            </a: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第四讲 概率图模型基础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382792" y="1020503"/>
                <a:ext cx="8459203" cy="451226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ea typeface="宋体" panose="02010600030101010101" pitchFamily="2" charset="-122"/>
                    <a:cs typeface="Times New Roman" panose="02020603050405020304" pitchFamily="18" charset="0"/>
                  </a:rPr>
                  <a:t>证明：</a:t>
                </a:r>
                <a:r>
                  <a:rPr lang="en-US" altLang="zh-CN" sz="2000" dirty="0">
                    <a:ea typeface="宋体" panose="02010600030101010101" pitchFamily="2" charset="-122"/>
                    <a:cs typeface="Times New Roman" panose="02020603050405020304" pitchFamily="18" charset="0"/>
                  </a:rPr>
                  <a:t>Hammersley-Clifford</a:t>
                </a:r>
                <a:r>
                  <a:rPr lang="zh-CN" altLang="en-US" sz="2000" dirty="0">
                    <a:ea typeface="宋体" panose="02010600030101010101" pitchFamily="2" charset="-122"/>
                    <a:cs typeface="Times New Roman" panose="02020603050405020304" pitchFamily="18" charset="0"/>
                  </a:rPr>
                  <a:t>定理</a:t>
                </a:r>
                <a:endParaRPr lang="en-US" altLang="zh-CN" sz="2000" dirty="0">
                  <a:ea typeface="宋体" panose="02010600030101010101" pitchFamily="2" charset="-122"/>
                  <a:cs typeface="Times New Roman" panose="02020603050405020304" pitchFamily="18" charset="0"/>
                </a:endParaRPr>
              </a:p>
              <a:p>
                <a:pPr>
                  <a:spcBef>
                    <a:spcPct val="0"/>
                  </a:spcBef>
                  <a:buNone/>
                </a:pPr>
                <a:r>
                  <a:rPr lang="en-US" altLang="zh-CN" sz="2000" dirty="0">
                    <a:ea typeface="宋体" panose="02010600030101010101" pitchFamily="2" charset="-122"/>
                    <a:cs typeface="Times New Roman" panose="02020603050405020304" pitchFamily="18" charset="0"/>
                  </a:rPr>
                  <a:t>2. </a:t>
                </a:r>
                <a:r>
                  <a:rPr lang="zh-CN" altLang="en-US" sz="2000" dirty="0">
                    <a:ea typeface="宋体" panose="02010600030101010101" pitchFamily="2" charset="-122"/>
                    <a:cs typeface="Times New Roman" panose="02020603050405020304" pitchFamily="18" charset="0"/>
                  </a:rPr>
                  <a:t>必要性证明</a:t>
                </a:r>
                <a:endParaRPr lang="en-US" altLang="zh-CN" sz="2000" dirty="0">
                  <a:ea typeface="宋体" panose="02010600030101010101" pitchFamily="2" charset="-122"/>
                  <a:cs typeface="Times New Roman" panose="02020603050405020304" pitchFamily="18" charset="0"/>
                </a:endParaRPr>
              </a:p>
              <a:p>
                <a:pPr>
                  <a:spcBef>
                    <a:spcPct val="0"/>
                  </a:spcBef>
                  <a:buNone/>
                </a:pP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𝑠</m:t>
                    </m:r>
                  </m:oMath>
                </a14:m>
                <a:r>
                  <a:rPr lang="zh-CN" altLang="en-US" sz="2000" dirty="0">
                    <a:ea typeface="宋体" panose="02010600030101010101" pitchFamily="2" charset="-122"/>
                    <a:cs typeface="Times New Roman" panose="02020603050405020304" pitchFamily="18" charset="0"/>
                  </a:rPr>
                  <a:t>的子集</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𝑧</m:t>
                    </m:r>
                  </m:oMath>
                </a14:m>
                <a:r>
                  <a:rPr lang="zh-CN" altLang="en-US" sz="2000" dirty="0">
                    <a:ea typeface="宋体" panose="02010600030101010101" pitchFamily="2" charset="-122"/>
                    <a:cs typeface="Times New Roman" panose="02020603050405020304" pitchFamily="18" charset="0"/>
                  </a:rPr>
                  <a:t>也是</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𝑉</m:t>
                    </m:r>
                  </m:oMath>
                </a14:m>
                <a:r>
                  <a:rPr lang="zh-CN" altLang="en-US" sz="2000" dirty="0">
                    <a:ea typeface="宋体" panose="02010600030101010101" pitchFamily="2" charset="-122"/>
                    <a:cs typeface="Times New Roman" panose="02020603050405020304" pitchFamily="18" charset="0"/>
                  </a:rPr>
                  <a:t>的子集，包括</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𝑉</m:t>
                    </m:r>
                  </m:oMath>
                </a14:m>
                <a:r>
                  <a:rPr lang="zh-CN" altLang="en-US" sz="2000" dirty="0">
                    <a:ea typeface="宋体" panose="02010600030101010101" pitchFamily="2" charset="-122"/>
                    <a:cs typeface="Times New Roman" panose="02020603050405020304" pitchFamily="18" charset="0"/>
                  </a:rPr>
                  <a:t>本身和</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𝑉</m:t>
                    </m:r>
                  </m:oMath>
                </a14:m>
                <a:r>
                  <a:rPr lang="zh-CN" altLang="en-US" sz="2000" dirty="0">
                    <a:ea typeface="宋体" panose="02010600030101010101" pitchFamily="2" charset="-122"/>
                    <a:cs typeface="Times New Roman" panose="02020603050405020304" pitchFamily="18" charset="0"/>
                  </a:rPr>
                  <a:t>的真子集         。对于任何一个在</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𝑉</m:t>
                    </m:r>
                  </m:oMath>
                </a14:m>
                <a:r>
                  <a:rPr lang="zh-CN" altLang="en-US" sz="2000" dirty="0">
                    <a:ea typeface="宋体" panose="02010600030101010101" pitchFamily="2" charset="-122"/>
                    <a:cs typeface="Times New Roman" panose="02020603050405020304" pitchFamily="18" charset="0"/>
                  </a:rPr>
                  <a:t>中的真子集</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𝑧</m:t>
                    </m:r>
                  </m:oMath>
                </a14:m>
                <a:r>
                  <a:rPr lang="zh-CN" altLang="en-US" sz="2000" dirty="0">
                    <a:ea typeface="宋体" panose="02010600030101010101" pitchFamily="2" charset="-122"/>
                    <a:cs typeface="Times New Roman" panose="02020603050405020304" pitchFamily="18" charset="0"/>
                  </a:rPr>
                  <a:t>，       ，其对应的因子                           在</a:t>
                </a:r>
                <a14:m>
                  <m:oMath xmlns:m="http://schemas.openxmlformats.org/officeDocument/2006/math">
                    <m:nary>
                      <m:naryPr>
                        <m:chr m:val="∏"/>
                        <m:limLoc m:val="subSup"/>
                        <m:supHide m:val="on"/>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naryPr>
                      <m:sub>
                        <m:r>
                          <m:rPr>
                            <m:brk m:alnAt="9"/>
                          </m:rPr>
                          <a:rPr lang="en-US" altLang="zh-CN" sz="2000" i="1">
                            <a:latin typeface="Cambria Math" panose="02040503050406030204" pitchFamily="18" charset="0"/>
                            <a:ea typeface="宋体" panose="02010600030101010101" pitchFamily="2" charset="-122"/>
                            <a:cs typeface="Times New Roman" panose="02020603050405020304" pitchFamily="18" charset="0"/>
                          </a:rPr>
                          <m:t>𝑠</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𝑉</m:t>
                        </m:r>
                      </m:sub>
                      <m:sup/>
                      <m:e>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𝑠</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𝑠</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e>
                    </m:nary>
                  </m:oMath>
                </a14:m>
                <a:endParaRPr lang="en-US" altLang="zh-CN" sz="2000" dirty="0">
                  <a:ea typeface="宋体" panose="02010600030101010101" pitchFamily="2" charset="-122"/>
                  <a:cs typeface="Times New Roman" panose="02020603050405020304" pitchFamily="18" charset="0"/>
                </a:endParaRPr>
              </a:p>
              <a:p>
                <a:pPr>
                  <a:spcBef>
                    <a:spcPct val="0"/>
                  </a:spcBef>
                  <a:buNone/>
                </a:pPr>
                <a:r>
                  <a:rPr lang="zh-CN" altLang="en-US" sz="2000" dirty="0">
                    <a:ea typeface="宋体" panose="02010600030101010101" pitchFamily="2" charset="-122"/>
                    <a:cs typeface="Times New Roman" panose="02020603050405020304" pitchFamily="18" charset="0"/>
                  </a:rPr>
                  <a:t>中的表示有以下几种情况：</a:t>
                </a:r>
                <a:endParaRPr lang="en-US" altLang="zh-CN" sz="2000" dirty="0">
                  <a:ea typeface="宋体" panose="02010600030101010101" pitchFamily="2" charset="-122"/>
                  <a:cs typeface="Times New Roman" panose="02020603050405020304" pitchFamily="18" charset="0"/>
                </a:endParaRPr>
              </a:p>
              <a:p>
                <a:pPr marL="457200" indent="-457200">
                  <a:spcBef>
                    <a:spcPct val="0"/>
                  </a:spcBef>
                  <a:buFont typeface="+mj-ea"/>
                  <a:buAutoNum type="circleNumDbPlain"/>
                </a:pPr>
                <a:r>
                  <a:rPr lang="zh-CN" altLang="en-US" sz="2000" dirty="0">
                    <a:ea typeface="宋体" panose="02010600030101010101" pitchFamily="2" charset="-122"/>
                    <a:cs typeface="Times New Roman" panose="02020603050405020304" pitchFamily="18" charset="0"/>
                  </a:rPr>
                  <a:t>当        时，根据势函数公式，</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𝑠</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𝑠</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𝑠</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ea typeface="宋体" panose="02010600030101010101" pitchFamily="2" charset="-122"/>
                    <a:cs typeface="Times New Roman" panose="02020603050405020304" pitchFamily="18" charset="0"/>
                  </a:rPr>
                  <a:t>不包含因子</a:t>
                </a:r>
                <a14:m>
                  <m:oMath xmlns:m="http://schemas.openxmlformats.org/officeDocument/2006/math">
                    <m:r>
                      <m:rPr>
                        <m:sty m:val="p"/>
                      </m:rPr>
                      <a:rPr lang="en-US" altLang="zh-CN" sz="2000" b="0" i="0" smtClean="0">
                        <a:latin typeface="Cambria Math" panose="02040503050406030204" pitchFamily="18" charset="0"/>
                        <a:ea typeface="宋体" panose="02010600030101010101" pitchFamily="2" charset="-122"/>
                        <a:cs typeface="Times New Roman" panose="02020603050405020304" pitchFamily="18" charset="0"/>
                      </a:rPr>
                      <m:t>Δ</m:t>
                    </m:r>
                  </m:oMath>
                </a14:m>
                <a:r>
                  <a:rPr lang="en-US" altLang="zh-CN" sz="2000" dirty="0">
                    <a:ea typeface="宋体" panose="02010600030101010101" pitchFamily="2" charset="-122"/>
                    <a:cs typeface="Times New Roman" panose="02020603050405020304" pitchFamily="18" charset="0"/>
                  </a:rPr>
                  <a:t>.</a:t>
                </a:r>
              </a:p>
              <a:p>
                <a:pPr marL="457200" indent="-457200">
                  <a:spcBef>
                    <a:spcPct val="0"/>
                  </a:spcBef>
                  <a:buFont typeface="+mj-ea"/>
                  <a:buAutoNum type="circleNumDbPlain"/>
                </a:pPr>
                <a:r>
                  <a:rPr lang="zh-CN" altLang="en-US" sz="2000" dirty="0">
                    <a:ea typeface="宋体" panose="02010600030101010101" pitchFamily="2" charset="-122"/>
                    <a:cs typeface="Times New Roman" panose="02020603050405020304" pitchFamily="18" charset="0"/>
                  </a:rPr>
                  <a:t>当</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𝑧</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𝑠</m:t>
                    </m:r>
                  </m:oMath>
                </a14:m>
                <a:r>
                  <a:rPr lang="zh-CN" altLang="en-US" sz="2000" dirty="0">
                    <a:ea typeface="宋体" panose="02010600030101010101" pitchFamily="2" charset="-122"/>
                    <a:cs typeface="Times New Roman" panose="02020603050405020304" pitchFamily="18" charset="0"/>
                  </a:rPr>
                  <a:t>，即</a:t>
                </a:r>
                <a14:m>
                  <m:oMath xmlns:m="http://schemas.openxmlformats.org/officeDocument/2006/math">
                    <m:d>
                      <m:dPr>
                        <m:begChr m:val="|"/>
                        <m:endChr m:val="|"/>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𝑠</m:t>
                        </m:r>
                      </m:e>
                    </m:d>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𝑧</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ea typeface="宋体" panose="02010600030101010101" pitchFamily="2" charset="-122"/>
                    <a:cs typeface="Times New Roman" panose="02020603050405020304" pitchFamily="18" charset="0"/>
                  </a:rPr>
                  <a:t>时，</a:t>
                </a:r>
                <a14:m>
                  <m:oMath xmlns:m="http://schemas.openxmlformats.org/officeDocument/2006/math">
                    <m:r>
                      <m:rPr>
                        <m:sty m:val="p"/>
                      </m:rPr>
                      <a:rPr lang="en-US" altLang="zh-CN" sz="2000" b="0" i="0" smtClean="0">
                        <a:latin typeface="Cambria Math" panose="02040503050406030204" pitchFamily="18" charset="0"/>
                        <a:ea typeface="宋体" panose="02010600030101010101" pitchFamily="2" charset="-122"/>
                        <a:cs typeface="Times New Roman" panose="02020603050405020304" pitchFamily="18" charset="0"/>
                      </a:rPr>
                      <m:t>Δ</m:t>
                    </m:r>
                    <m:r>
                      <a:rPr lang="zh-CN" altLang="en-US" sz="2000" i="1">
                        <a:latin typeface="Cambria Math" panose="02040503050406030204" pitchFamily="18" charset="0"/>
                        <a:ea typeface="宋体" panose="02010600030101010101" pitchFamily="2" charset="-122"/>
                        <a:cs typeface="Times New Roman" panose="02020603050405020304" pitchFamily="18" charset="0"/>
                      </a:rPr>
                      <m:t>在</m:t>
                    </m:r>
                    <m:nary>
                      <m:naryPr>
                        <m:chr m:val="∏"/>
                        <m:limLoc m:val="subSup"/>
                        <m:supHide m:val="on"/>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naryPr>
                      <m:sub>
                        <m:r>
                          <m:rPr>
                            <m:brk m:alnAt="9"/>
                          </m:rPr>
                          <a:rPr lang="en-US" altLang="zh-CN" sz="2000" i="1">
                            <a:latin typeface="Cambria Math" panose="02040503050406030204" pitchFamily="18" charset="0"/>
                            <a:ea typeface="宋体" panose="02010600030101010101" pitchFamily="2" charset="-122"/>
                            <a:cs typeface="Times New Roman" panose="02020603050405020304" pitchFamily="18" charset="0"/>
                          </a:rPr>
                          <m:t>𝑠</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𝑉</m:t>
                        </m:r>
                      </m:sub>
                      <m:sup/>
                      <m:e>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𝑠</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𝑠</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e>
                    </m:nary>
                  </m:oMath>
                </a14:m>
                <a:r>
                  <a:rPr lang="zh-CN" altLang="en-US" sz="2000" dirty="0">
                    <a:ea typeface="宋体" panose="02010600030101010101" pitchFamily="2" charset="-122"/>
                    <a:cs typeface="Times New Roman" panose="02020603050405020304" pitchFamily="18" charset="0"/>
                  </a:rPr>
                  <a:t>中出现一次。</a:t>
                </a:r>
                <a:endParaRPr lang="en-US" altLang="zh-CN" sz="2000" dirty="0">
                  <a:ea typeface="宋体" panose="02010600030101010101" pitchFamily="2" charset="-122"/>
                  <a:cs typeface="Times New Roman" panose="02020603050405020304" pitchFamily="18" charset="0"/>
                </a:endParaRPr>
              </a:p>
              <a:p>
                <a:pPr marL="457200" indent="-457200">
                  <a:spcBef>
                    <a:spcPct val="0"/>
                  </a:spcBef>
                  <a:buFont typeface="+mj-ea"/>
                  <a:buAutoNum type="circleNumDbPlain"/>
                </a:pPr>
                <a:r>
                  <a:rPr lang="zh-CN" altLang="en-US" sz="2000" dirty="0">
                    <a:ea typeface="宋体" panose="02010600030101010101" pitchFamily="2" charset="-122"/>
                    <a:cs typeface="Times New Roman" panose="02020603050405020304" pitchFamily="18" charset="0"/>
                  </a:rPr>
                  <a:t>当</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𝑧</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𝑠</m:t>
                    </m:r>
                  </m:oMath>
                </a14:m>
                <a:r>
                  <a:rPr lang="zh-CN" altLang="en-US" sz="2000" dirty="0">
                    <a:ea typeface="宋体" panose="02010600030101010101" pitchFamily="2" charset="-122"/>
                    <a:cs typeface="Times New Roman" panose="02020603050405020304" pitchFamily="18" charset="0"/>
                  </a:rPr>
                  <a:t>，</a:t>
                </a:r>
                <a14:m>
                  <m:oMath xmlns:m="http://schemas.openxmlformats.org/officeDocument/2006/math">
                    <m:d>
                      <m:dPr>
                        <m:begChr m:val="|"/>
                        <m:endChr m:val="|"/>
                        <m:ctrlP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𝑠</m:t>
                        </m:r>
                      </m:e>
                    </m:d>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𝑧</m:t>
                        </m:r>
                      </m:e>
                    </m:d>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=1</m:t>
                    </m:r>
                    <m:r>
                      <a:rPr lang="zh-CN" altLang="en-US" sz="2000" i="1" dirty="0">
                        <a:latin typeface="Cambria Math" panose="02040503050406030204" pitchFamily="18" charset="0"/>
                        <a:ea typeface="宋体" panose="02010600030101010101" pitchFamily="2" charset="-122"/>
                        <a:cs typeface="Times New Roman" panose="02020603050405020304" pitchFamily="18" charset="0"/>
                      </a:rPr>
                      <m:t>时</m:t>
                    </m:r>
                  </m:oMath>
                </a14:m>
                <a:r>
                  <a:rPr lang="zh-CN" altLang="en-US" sz="2000" dirty="0">
                    <a:ea typeface="宋体" panose="02010600030101010101" pitchFamily="2" charset="-122"/>
                    <a:cs typeface="Times New Roman" panose="02020603050405020304" pitchFamily="18" charset="0"/>
                  </a:rPr>
                  <a:t>，</a:t>
                </a:r>
                <a14:m>
                  <m:oMath xmlns:m="http://schemas.openxmlformats.org/officeDocument/2006/math">
                    <m:sSup>
                      <m:sSupPr>
                        <m:ctrlP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sSupPr>
                      <m:e>
                        <m:r>
                          <m:rPr>
                            <m:sty m:val="p"/>
                          </m:rPr>
                          <a:rPr lang="en-US" altLang="zh-CN" sz="2000" b="0" i="0" dirty="0" smtClean="0">
                            <a:latin typeface="Cambria Math" panose="02040503050406030204" pitchFamily="18" charset="0"/>
                            <a:ea typeface="宋体" panose="02010600030101010101" pitchFamily="2" charset="-122"/>
                            <a:cs typeface="Times New Roman" panose="02020603050405020304" pitchFamily="18" charset="0"/>
                          </a:rPr>
                          <m:t>Δ</m:t>
                        </m:r>
                      </m:e>
                      <m:sup>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−1</m:t>
                        </m:r>
                      </m:sup>
                    </m:sSup>
                  </m:oMath>
                </a14:m>
                <a:r>
                  <a:rPr lang="zh-CN" altLang="en-US" sz="2000" dirty="0">
                    <a:ea typeface="宋体" panose="02010600030101010101" pitchFamily="2" charset="-122"/>
                    <a:cs typeface="Times New Roman" panose="02020603050405020304" pitchFamily="18" charset="0"/>
                  </a:rPr>
                  <a:t>出现</a:t>
                </a:r>
                <a14:m>
                  <m:oMath xmlns:m="http://schemas.openxmlformats.org/officeDocument/2006/math">
                    <m:sSubSup>
                      <m:sSubSupPr>
                        <m:ctrlP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𝐶</m:t>
                        </m:r>
                      </m:e>
                      <m:sub>
                        <m:d>
                          <m:dPr>
                            <m:begChr m:val="|"/>
                            <m:endChr m:val="|"/>
                            <m:ctrlP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𝑉</m:t>
                            </m:r>
                          </m:e>
                        </m:d>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𝑧</m:t>
                            </m:r>
                          </m:e>
                        </m:d>
                      </m:sub>
                      <m:sup>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1</m:t>
                        </m:r>
                      </m:sup>
                    </m:sSubSup>
                    <m:r>
                      <a:rPr lang="zh-CN" altLang="en-US" sz="2000" i="1" dirty="0">
                        <a:latin typeface="Cambria Math" panose="02040503050406030204" pitchFamily="18" charset="0"/>
                        <a:ea typeface="宋体" panose="02010600030101010101" pitchFamily="2" charset="-122"/>
                        <a:cs typeface="Times New Roman" panose="02020603050405020304" pitchFamily="18" charset="0"/>
                      </a:rPr>
                      <m:t>次</m:t>
                    </m:r>
                  </m:oMath>
                </a14:m>
                <a:r>
                  <a:rPr lang="zh-CN" altLang="en-US" sz="2000" dirty="0">
                    <a:ea typeface="宋体" panose="02010600030101010101" pitchFamily="2" charset="-122"/>
                    <a:cs typeface="Times New Roman" panose="02020603050405020304" pitchFamily="18" charset="0"/>
                  </a:rPr>
                  <a:t>，因此</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𝑠</m:t>
                    </m:r>
                  </m:oMath>
                </a14:m>
                <a:r>
                  <a:rPr lang="zh-CN" altLang="en-US" sz="2000" dirty="0">
                    <a:ea typeface="宋体" panose="02010600030101010101" pitchFamily="2" charset="-122"/>
                    <a:cs typeface="Times New Roman" panose="02020603050405020304" pitchFamily="18" charset="0"/>
                  </a:rPr>
                  <a:t>的选择有</a:t>
                </a:r>
                <a14:m>
                  <m:oMath xmlns:m="http://schemas.openxmlformats.org/officeDocument/2006/math">
                    <m:sSubSup>
                      <m:sSubSupPr>
                        <m:ctrlPr>
                          <a:rPr lang="en-US" altLang="zh-CN" sz="2000" i="1" dirty="0">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2000" i="1" dirty="0">
                            <a:latin typeface="Cambria Math" panose="02040503050406030204" pitchFamily="18" charset="0"/>
                            <a:ea typeface="宋体" panose="02010600030101010101" pitchFamily="2" charset="-122"/>
                            <a:cs typeface="Times New Roman" panose="02020603050405020304" pitchFamily="18" charset="0"/>
                          </a:rPr>
                          <m:t>𝐶</m:t>
                        </m:r>
                      </m:e>
                      <m:sub>
                        <m:d>
                          <m:dPr>
                            <m:begChr m:val="|"/>
                            <m:endChr m:val="|"/>
                            <m:ctrlPr>
                              <a:rPr lang="en-US" altLang="zh-CN" sz="2000" i="1" dirty="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i="1" dirty="0">
                                <a:latin typeface="Cambria Math" panose="02040503050406030204" pitchFamily="18" charset="0"/>
                                <a:ea typeface="宋体" panose="02010600030101010101" pitchFamily="2" charset="-122"/>
                                <a:cs typeface="Times New Roman" panose="02020603050405020304" pitchFamily="18" charset="0"/>
                              </a:rPr>
                              <m:t>𝑉</m:t>
                            </m:r>
                          </m:e>
                        </m:d>
                        <m:r>
                          <a:rPr lang="en-US" altLang="zh-CN" sz="2000" i="1" dirty="0">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en-US" altLang="zh-CN" sz="2000" i="1" dirty="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i="1" dirty="0">
                                <a:latin typeface="Cambria Math" panose="02040503050406030204" pitchFamily="18" charset="0"/>
                                <a:ea typeface="宋体" panose="02010600030101010101" pitchFamily="2" charset="-122"/>
                                <a:cs typeface="Times New Roman" panose="02020603050405020304" pitchFamily="18" charset="0"/>
                              </a:rPr>
                              <m:t>𝑧</m:t>
                            </m:r>
                          </m:e>
                        </m:d>
                      </m:sub>
                      <m:sup>
                        <m:r>
                          <a:rPr lang="en-US" altLang="zh-CN" sz="2000" i="1" dirty="0">
                            <a:latin typeface="Cambria Math" panose="02040503050406030204" pitchFamily="18" charset="0"/>
                            <a:ea typeface="宋体" panose="02010600030101010101" pitchFamily="2" charset="-122"/>
                            <a:cs typeface="Times New Roman" panose="02020603050405020304" pitchFamily="18" charset="0"/>
                          </a:rPr>
                          <m:t>1</m:t>
                        </m:r>
                      </m:sup>
                    </m:sSubSup>
                  </m:oMath>
                </a14:m>
                <a:r>
                  <a:rPr lang="zh-CN" altLang="en-US" sz="2000" dirty="0">
                    <a:ea typeface="宋体" panose="02010600030101010101" pitchFamily="2" charset="-122"/>
                    <a:cs typeface="Times New Roman" panose="02020603050405020304" pitchFamily="18" charset="0"/>
                  </a:rPr>
                  <a:t>种。</a:t>
                </a:r>
                <a:endParaRPr lang="en-US" altLang="zh-CN" sz="2000" dirty="0">
                  <a:ea typeface="宋体" panose="02010600030101010101" pitchFamily="2" charset="-122"/>
                  <a:cs typeface="Times New Roman" panose="02020603050405020304" pitchFamily="18" charset="0"/>
                </a:endParaRPr>
              </a:p>
              <a:p>
                <a:pPr marL="457200" indent="-457200">
                  <a:spcBef>
                    <a:spcPct val="0"/>
                  </a:spcBef>
                  <a:buFont typeface="+mj-ea"/>
                  <a:buAutoNum type="circleNumDbPlain"/>
                </a:pPr>
                <a:r>
                  <a:rPr lang="zh-CN" altLang="en-US" sz="2000" dirty="0">
                    <a:ea typeface="宋体" panose="02010600030101010101" pitchFamily="2" charset="-122"/>
                    <a:cs typeface="Times New Roman" panose="02020603050405020304" pitchFamily="18" charset="0"/>
                  </a:rPr>
                  <a:t>当</a:t>
                </a:r>
                <a14:m>
                  <m:oMath xmlns:m="http://schemas.openxmlformats.org/officeDocument/2006/math">
                    <m:r>
                      <a:rPr lang="en-US" altLang="zh-CN" sz="2000" i="1">
                        <a:latin typeface="Cambria Math" panose="02040503050406030204" pitchFamily="18" charset="0"/>
                        <a:ea typeface="宋体" panose="02010600030101010101" pitchFamily="2" charset="-122"/>
                        <a:cs typeface="Times New Roman" panose="02020603050405020304" pitchFamily="18" charset="0"/>
                      </a:rPr>
                      <m:t>𝑧</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𝑠</m:t>
                    </m:r>
                  </m:oMath>
                </a14:m>
                <a:r>
                  <a:rPr lang="zh-CN" altLang="en-US" sz="2000" dirty="0">
                    <a:ea typeface="宋体" panose="02010600030101010101" pitchFamily="2" charset="-122"/>
                    <a:cs typeface="Times New Roman" panose="02020603050405020304" pitchFamily="18" charset="0"/>
                  </a:rPr>
                  <a:t>，</a:t>
                </a:r>
                <a14:m>
                  <m:oMath xmlns:m="http://schemas.openxmlformats.org/officeDocument/2006/math">
                    <m:d>
                      <m:dPr>
                        <m:begChr m:val="|"/>
                        <m:endChr m:val="|"/>
                        <m:ctrlPr>
                          <a:rPr lang="en-US" altLang="zh-CN" sz="2000" i="1" dirty="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i="1" dirty="0">
                            <a:latin typeface="Cambria Math" panose="02040503050406030204" pitchFamily="18" charset="0"/>
                            <a:ea typeface="宋体" panose="02010600030101010101" pitchFamily="2" charset="-122"/>
                            <a:cs typeface="Times New Roman" panose="02020603050405020304" pitchFamily="18" charset="0"/>
                          </a:rPr>
                          <m:t>𝑠</m:t>
                        </m:r>
                      </m:e>
                    </m:d>
                    <m:r>
                      <a:rPr lang="en-US" altLang="zh-CN" sz="2000" i="1" dirty="0">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en-US" altLang="zh-CN" sz="2000" i="1" dirty="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i="1" dirty="0">
                            <a:latin typeface="Cambria Math" panose="02040503050406030204" pitchFamily="18" charset="0"/>
                            <a:ea typeface="宋体" panose="02010600030101010101" pitchFamily="2" charset="-122"/>
                            <a:cs typeface="Times New Roman" panose="02020603050405020304" pitchFamily="18" charset="0"/>
                          </a:rPr>
                          <m:t>𝑧</m:t>
                        </m:r>
                      </m:e>
                    </m:d>
                    <m:r>
                      <a:rPr lang="en-US" altLang="zh-CN" sz="2000" i="1" dirty="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2</m:t>
                    </m:r>
                    <m:r>
                      <a:rPr lang="zh-CN" altLang="en-US" sz="2000" i="1" dirty="0">
                        <a:latin typeface="Cambria Math" panose="02040503050406030204" pitchFamily="18" charset="0"/>
                        <a:ea typeface="宋体" panose="02010600030101010101" pitchFamily="2" charset="-122"/>
                        <a:cs typeface="Times New Roman" panose="02020603050405020304" pitchFamily="18" charset="0"/>
                      </a:rPr>
                      <m:t>时</m:t>
                    </m:r>
                  </m:oMath>
                </a14:m>
                <a:r>
                  <a:rPr lang="zh-CN" altLang="en-US" sz="2000" dirty="0">
                    <a:ea typeface="宋体" panose="02010600030101010101" pitchFamily="2" charset="-122"/>
                    <a:cs typeface="Times New Roman" panose="02020603050405020304" pitchFamily="18" charset="0"/>
                  </a:rPr>
                  <a:t>，</a:t>
                </a:r>
                <a14:m>
                  <m:oMath xmlns:m="http://schemas.openxmlformats.org/officeDocument/2006/math">
                    <m:r>
                      <m:rPr>
                        <m:sty m:val="p"/>
                      </m:rPr>
                      <a:rPr lang="en-US" altLang="zh-CN" sz="2000" b="0" i="0" dirty="0" smtClean="0">
                        <a:latin typeface="Cambria Math" panose="02040503050406030204" pitchFamily="18" charset="0"/>
                        <a:ea typeface="宋体" panose="02010600030101010101" pitchFamily="2" charset="-122"/>
                        <a:cs typeface="Times New Roman" panose="02020603050405020304" pitchFamily="18" charset="0"/>
                      </a:rPr>
                      <m:t>Δ</m:t>
                    </m:r>
                  </m:oMath>
                </a14:m>
                <a:r>
                  <a:rPr lang="zh-CN" altLang="en-US" sz="2000" dirty="0">
                    <a:ea typeface="宋体" panose="02010600030101010101" pitchFamily="2" charset="-122"/>
                    <a:cs typeface="Times New Roman" panose="02020603050405020304" pitchFamily="18" charset="0"/>
                  </a:rPr>
                  <a:t>出现</a:t>
                </a:r>
                <a14:m>
                  <m:oMath xmlns:m="http://schemas.openxmlformats.org/officeDocument/2006/math">
                    <m:sSubSup>
                      <m:sSubSupPr>
                        <m:ctrlPr>
                          <a:rPr lang="en-US" altLang="zh-CN" sz="2000" i="1" dirty="0">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2000" i="1" dirty="0">
                            <a:latin typeface="Cambria Math" panose="02040503050406030204" pitchFamily="18" charset="0"/>
                            <a:ea typeface="宋体" panose="02010600030101010101" pitchFamily="2" charset="-122"/>
                            <a:cs typeface="Times New Roman" panose="02020603050405020304" pitchFamily="18" charset="0"/>
                          </a:rPr>
                          <m:t>𝐶</m:t>
                        </m:r>
                      </m:e>
                      <m:sub>
                        <m:d>
                          <m:dPr>
                            <m:begChr m:val="|"/>
                            <m:endChr m:val="|"/>
                            <m:ctrlPr>
                              <a:rPr lang="en-US" altLang="zh-CN" sz="2000" i="1" dirty="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i="1" dirty="0">
                                <a:latin typeface="Cambria Math" panose="02040503050406030204" pitchFamily="18" charset="0"/>
                                <a:ea typeface="宋体" panose="02010600030101010101" pitchFamily="2" charset="-122"/>
                                <a:cs typeface="Times New Roman" panose="02020603050405020304" pitchFamily="18" charset="0"/>
                              </a:rPr>
                              <m:t>𝑉</m:t>
                            </m:r>
                          </m:e>
                        </m:d>
                        <m:r>
                          <a:rPr lang="en-US" altLang="zh-CN" sz="2000" i="1" dirty="0">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en-US" altLang="zh-CN" sz="2000" i="1" dirty="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i="1" dirty="0">
                                <a:latin typeface="Cambria Math" panose="02040503050406030204" pitchFamily="18" charset="0"/>
                                <a:ea typeface="宋体" panose="02010600030101010101" pitchFamily="2" charset="-122"/>
                                <a:cs typeface="Times New Roman" panose="02020603050405020304" pitchFamily="18" charset="0"/>
                              </a:rPr>
                              <m:t>𝑧</m:t>
                            </m:r>
                          </m:e>
                        </m:d>
                      </m:sub>
                      <m:sup>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2</m:t>
                        </m:r>
                      </m:sup>
                    </m:sSubSup>
                    <m:r>
                      <a:rPr lang="zh-CN" altLang="en-US" sz="2000" i="1" dirty="0">
                        <a:latin typeface="Cambria Math" panose="02040503050406030204" pitchFamily="18" charset="0"/>
                        <a:ea typeface="宋体" panose="02010600030101010101" pitchFamily="2" charset="-122"/>
                        <a:cs typeface="Times New Roman" panose="02020603050405020304" pitchFamily="18" charset="0"/>
                      </a:rPr>
                      <m:t>次</m:t>
                    </m:r>
                  </m:oMath>
                </a14:m>
                <a:r>
                  <a:rPr lang="zh-CN" altLang="en-US" sz="2000" dirty="0">
                    <a:ea typeface="宋体" panose="02010600030101010101" pitchFamily="2" charset="-122"/>
                    <a:cs typeface="Times New Roman" panose="02020603050405020304" pitchFamily="18" charset="0"/>
                  </a:rPr>
                  <a:t>，因此</a:t>
                </a:r>
                <a14:m>
                  <m:oMath xmlns:m="http://schemas.openxmlformats.org/officeDocument/2006/math">
                    <m:r>
                      <a:rPr lang="en-US" altLang="zh-CN" sz="2000" i="1">
                        <a:latin typeface="Cambria Math" panose="02040503050406030204" pitchFamily="18" charset="0"/>
                        <a:ea typeface="宋体" panose="02010600030101010101" pitchFamily="2" charset="-122"/>
                        <a:cs typeface="Times New Roman" panose="02020603050405020304" pitchFamily="18" charset="0"/>
                      </a:rPr>
                      <m:t>𝑠</m:t>
                    </m:r>
                  </m:oMath>
                </a14:m>
                <a:r>
                  <a:rPr lang="zh-CN" altLang="en-US" sz="2000" dirty="0">
                    <a:ea typeface="宋体" panose="02010600030101010101" pitchFamily="2" charset="-122"/>
                    <a:cs typeface="Times New Roman" panose="02020603050405020304" pitchFamily="18" charset="0"/>
                  </a:rPr>
                  <a:t>的选择有</a:t>
                </a:r>
                <a14:m>
                  <m:oMath xmlns:m="http://schemas.openxmlformats.org/officeDocument/2006/math">
                    <m:sSubSup>
                      <m:sSubSupPr>
                        <m:ctrlPr>
                          <a:rPr lang="en-US" altLang="zh-CN" sz="2000" i="1" dirty="0">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2000" i="1" dirty="0">
                            <a:latin typeface="Cambria Math" panose="02040503050406030204" pitchFamily="18" charset="0"/>
                            <a:ea typeface="宋体" panose="02010600030101010101" pitchFamily="2" charset="-122"/>
                            <a:cs typeface="Times New Roman" panose="02020603050405020304" pitchFamily="18" charset="0"/>
                          </a:rPr>
                          <m:t>𝐶</m:t>
                        </m:r>
                      </m:e>
                      <m:sub>
                        <m:d>
                          <m:dPr>
                            <m:begChr m:val="|"/>
                            <m:endChr m:val="|"/>
                            <m:ctrlPr>
                              <a:rPr lang="en-US" altLang="zh-CN" sz="2000" i="1" dirty="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i="1" dirty="0">
                                <a:latin typeface="Cambria Math" panose="02040503050406030204" pitchFamily="18" charset="0"/>
                                <a:ea typeface="宋体" panose="02010600030101010101" pitchFamily="2" charset="-122"/>
                                <a:cs typeface="Times New Roman" panose="02020603050405020304" pitchFamily="18" charset="0"/>
                              </a:rPr>
                              <m:t>𝑉</m:t>
                            </m:r>
                          </m:e>
                        </m:d>
                        <m:r>
                          <a:rPr lang="en-US" altLang="zh-CN" sz="2000" i="1" dirty="0">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en-US" altLang="zh-CN" sz="2000" i="1" dirty="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i="1" dirty="0">
                                <a:latin typeface="Cambria Math" panose="02040503050406030204" pitchFamily="18" charset="0"/>
                                <a:ea typeface="宋体" panose="02010600030101010101" pitchFamily="2" charset="-122"/>
                                <a:cs typeface="Times New Roman" panose="02020603050405020304" pitchFamily="18" charset="0"/>
                              </a:rPr>
                              <m:t>𝑧</m:t>
                            </m:r>
                          </m:e>
                        </m:d>
                      </m:sub>
                      <m:sup>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2</m:t>
                        </m:r>
                      </m:sup>
                    </m:sSubSup>
                  </m:oMath>
                </a14:m>
                <a:r>
                  <a:rPr lang="zh-CN" altLang="en-US" sz="2000" dirty="0">
                    <a:ea typeface="宋体" panose="02010600030101010101" pitchFamily="2" charset="-122"/>
                    <a:cs typeface="Times New Roman" panose="02020603050405020304" pitchFamily="18" charset="0"/>
                  </a:rPr>
                  <a:t>种。</a:t>
                </a:r>
                <a:endParaRPr lang="en-US" altLang="zh-CN" sz="2000" dirty="0">
                  <a:ea typeface="宋体" panose="02010600030101010101" pitchFamily="2" charset="-122"/>
                  <a:cs typeface="Times New Roman" panose="02020603050405020304" pitchFamily="18" charset="0"/>
                </a:endParaRPr>
              </a:p>
              <a:p>
                <a:pPr marL="457200" indent="-457200">
                  <a:spcBef>
                    <a:spcPct val="0"/>
                  </a:spcBef>
                  <a:buFont typeface="+mj-ea"/>
                  <a:buAutoNum type="circleNumDbPlain"/>
                </a:pPr>
                <a:r>
                  <a:rPr lang="zh-CN" altLang="en-US" sz="2000" dirty="0">
                    <a:ea typeface="宋体" panose="02010600030101010101" pitchFamily="2" charset="-122"/>
                    <a:cs typeface="Times New Roman" panose="02020603050405020304" pitchFamily="18" charset="0"/>
                  </a:rPr>
                  <a:t>以此类推，可以发现</a:t>
                </a:r>
                <a14:m>
                  <m:oMath xmlns:m="http://schemas.openxmlformats.org/officeDocument/2006/math">
                    <m:nary>
                      <m:naryPr>
                        <m:chr m:val="∏"/>
                        <m:limLoc m:val="subSup"/>
                        <m:supHide m:val="on"/>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naryPr>
                      <m:sub>
                        <m:r>
                          <m:rPr>
                            <m:brk m:alnAt="9"/>
                          </m:rPr>
                          <a:rPr lang="en-US" altLang="zh-CN" sz="2000" i="1">
                            <a:latin typeface="Cambria Math" panose="02040503050406030204" pitchFamily="18" charset="0"/>
                            <a:ea typeface="宋体" panose="02010600030101010101" pitchFamily="2" charset="-122"/>
                            <a:cs typeface="Times New Roman" panose="02020603050405020304" pitchFamily="18" charset="0"/>
                          </a:rPr>
                          <m:t>𝑠</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𝑉</m:t>
                        </m:r>
                      </m:sub>
                      <m:sup/>
                      <m:e>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𝑠</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𝑠</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e>
                    </m:nary>
                  </m:oMath>
                </a14:m>
                <a:r>
                  <a:rPr lang="zh-CN" altLang="en-US" sz="2000" dirty="0">
                    <a:ea typeface="宋体" panose="02010600030101010101" pitchFamily="2" charset="-122"/>
                    <a:cs typeface="Times New Roman" panose="02020603050405020304" pitchFamily="18" charset="0"/>
                  </a:rPr>
                  <a:t>中，</a:t>
                </a:r>
                <a14:m>
                  <m:oMath xmlns:m="http://schemas.openxmlformats.org/officeDocument/2006/math">
                    <m:r>
                      <m:rPr>
                        <m:sty m:val="p"/>
                      </m:rPr>
                      <a:rPr lang="en-US" altLang="zh-CN" sz="2000" b="0" i="0" smtClean="0">
                        <a:latin typeface="Cambria Math" panose="02040503050406030204" pitchFamily="18" charset="0"/>
                        <a:ea typeface="宋体" panose="02010600030101010101" pitchFamily="2" charset="-122"/>
                        <a:cs typeface="Times New Roman" panose="02020603050405020304" pitchFamily="18" charset="0"/>
                      </a:rPr>
                      <m:t>Δ</m:t>
                    </m:r>
                  </m:oMath>
                </a14:m>
                <a:r>
                  <a:rPr lang="zh-CN" altLang="en-US" sz="2000" dirty="0">
                    <a:ea typeface="宋体" panose="02010600030101010101" pitchFamily="2" charset="-122"/>
                    <a:cs typeface="Times New Roman" panose="02020603050405020304" pitchFamily="18" charset="0"/>
                  </a:rPr>
                  <a:t>和</a:t>
                </a:r>
                <a14:m>
                  <m:oMath xmlns:m="http://schemas.openxmlformats.org/officeDocument/2006/math">
                    <m:sSup>
                      <m:sSupPr>
                        <m:ctrlPr>
                          <a:rPr lang="en-US" altLang="zh-CN" sz="2000" i="1" dirty="0">
                            <a:latin typeface="Cambria Math" panose="02040503050406030204" pitchFamily="18" charset="0"/>
                            <a:ea typeface="宋体" panose="02010600030101010101" pitchFamily="2" charset="-122"/>
                            <a:cs typeface="Times New Roman" panose="02020603050405020304" pitchFamily="18" charset="0"/>
                          </a:rPr>
                        </m:ctrlPr>
                      </m:sSupPr>
                      <m:e>
                        <m:r>
                          <m:rPr>
                            <m:sty m:val="p"/>
                          </m:rPr>
                          <a:rPr lang="en-US" altLang="zh-CN" sz="2000" dirty="0">
                            <a:latin typeface="Cambria Math" panose="02040503050406030204" pitchFamily="18" charset="0"/>
                            <a:ea typeface="宋体" panose="02010600030101010101" pitchFamily="2" charset="-122"/>
                            <a:cs typeface="Times New Roman" panose="02020603050405020304" pitchFamily="18" charset="0"/>
                          </a:rPr>
                          <m:t>Δ</m:t>
                        </m:r>
                      </m:e>
                      <m:sup>
                        <m:r>
                          <a:rPr lang="en-US" altLang="zh-CN" sz="2000" i="1" dirty="0">
                            <a:latin typeface="Cambria Math" panose="02040503050406030204" pitchFamily="18" charset="0"/>
                            <a:ea typeface="宋体" panose="02010600030101010101" pitchFamily="2" charset="-122"/>
                            <a:cs typeface="Times New Roman" panose="02020603050405020304" pitchFamily="18" charset="0"/>
                          </a:rPr>
                          <m:t>−1</m:t>
                        </m:r>
                      </m:sup>
                    </m:sSup>
                  </m:oMath>
                </a14:m>
                <a:r>
                  <a:rPr lang="zh-CN" altLang="en-US" sz="2000" dirty="0">
                    <a:ea typeface="宋体" panose="02010600030101010101" pitchFamily="2" charset="-122"/>
                    <a:cs typeface="Times New Roman" panose="02020603050405020304" pitchFamily="18" charset="0"/>
                  </a:rPr>
                  <a:t>交替出现。并且根据</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𝑧</m:t>
                    </m:r>
                  </m:oMath>
                </a14:m>
                <a:r>
                  <a:rPr lang="zh-CN" altLang="en-US" sz="2000" dirty="0">
                    <a:ea typeface="宋体" panose="02010600030101010101" pitchFamily="2" charset="-122"/>
                    <a:cs typeface="Times New Roman" panose="02020603050405020304" pitchFamily="18" charset="0"/>
                  </a:rPr>
                  <a:t>集合与</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𝑠</m:t>
                    </m:r>
                  </m:oMath>
                </a14:m>
                <a:r>
                  <a:rPr lang="zh-CN" altLang="en-US" sz="2000" dirty="0">
                    <a:ea typeface="宋体" panose="02010600030101010101" pitchFamily="2" charset="-122"/>
                    <a:cs typeface="Times New Roman" panose="02020603050405020304" pitchFamily="18" charset="0"/>
                  </a:rPr>
                  <a:t>集合的大小，可以确定</a:t>
                </a:r>
                <a14:m>
                  <m:oMath xmlns:m="http://schemas.openxmlformats.org/officeDocument/2006/math">
                    <m:nary>
                      <m:naryPr>
                        <m:chr m:val="∏"/>
                        <m:limLoc m:val="subSup"/>
                        <m:supHide m:val="on"/>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naryPr>
                      <m:sub>
                        <m:r>
                          <m:rPr>
                            <m:brk m:alnAt="9"/>
                          </m:rPr>
                          <a:rPr lang="en-US" altLang="zh-CN" sz="2000" i="1">
                            <a:latin typeface="Cambria Math" panose="02040503050406030204" pitchFamily="18" charset="0"/>
                            <a:ea typeface="宋体" panose="02010600030101010101" pitchFamily="2" charset="-122"/>
                            <a:cs typeface="Times New Roman" panose="02020603050405020304" pitchFamily="18" charset="0"/>
                          </a:rPr>
                          <m:t>𝑠</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𝑉</m:t>
                        </m:r>
                      </m:sub>
                      <m:sup/>
                      <m:e>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𝑠</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𝑠</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e>
                    </m:nary>
                  </m:oMath>
                </a14:m>
                <a:r>
                  <a:rPr lang="zh-CN" altLang="en-US" sz="2000" dirty="0">
                    <a:ea typeface="宋体" panose="02010600030101010101" pitchFamily="2" charset="-122"/>
                    <a:cs typeface="Times New Roman" panose="02020603050405020304" pitchFamily="18" charset="0"/>
                  </a:rPr>
                  <a:t>包含多少个</a:t>
                </a:r>
                <a14:m>
                  <m:oMath xmlns:m="http://schemas.openxmlformats.org/officeDocument/2006/math">
                    <m:r>
                      <m:rPr>
                        <m:sty m:val="p"/>
                      </m:rPr>
                      <a:rPr lang="en-US" altLang="zh-CN" sz="2000">
                        <a:latin typeface="Cambria Math" panose="02040503050406030204" pitchFamily="18" charset="0"/>
                        <a:ea typeface="宋体" panose="02010600030101010101" pitchFamily="2" charset="-122"/>
                        <a:cs typeface="Times New Roman" panose="02020603050405020304" pitchFamily="18" charset="0"/>
                      </a:rPr>
                      <m:t>Δ</m:t>
                    </m:r>
                  </m:oMath>
                </a14:m>
                <a:r>
                  <a:rPr lang="zh-CN" altLang="en-US" sz="2000" dirty="0">
                    <a:ea typeface="宋体" panose="02010600030101010101" pitchFamily="2" charset="-122"/>
                    <a:cs typeface="Times New Roman" panose="02020603050405020304" pitchFamily="18" charset="0"/>
                  </a:rPr>
                  <a:t>和</a:t>
                </a:r>
                <a14:m>
                  <m:oMath xmlns:m="http://schemas.openxmlformats.org/officeDocument/2006/math">
                    <m:sSup>
                      <m:sSupPr>
                        <m:ctrlPr>
                          <a:rPr lang="en-US" altLang="zh-CN" sz="2000" i="1" dirty="0">
                            <a:latin typeface="Cambria Math" panose="02040503050406030204" pitchFamily="18" charset="0"/>
                            <a:ea typeface="宋体" panose="02010600030101010101" pitchFamily="2" charset="-122"/>
                            <a:cs typeface="Times New Roman" panose="02020603050405020304" pitchFamily="18" charset="0"/>
                          </a:rPr>
                        </m:ctrlPr>
                      </m:sSupPr>
                      <m:e>
                        <m:r>
                          <m:rPr>
                            <m:sty m:val="p"/>
                          </m:rPr>
                          <a:rPr lang="en-US" altLang="zh-CN" sz="2000" dirty="0">
                            <a:latin typeface="Cambria Math" panose="02040503050406030204" pitchFamily="18" charset="0"/>
                            <a:ea typeface="宋体" panose="02010600030101010101" pitchFamily="2" charset="-122"/>
                            <a:cs typeface="Times New Roman" panose="02020603050405020304" pitchFamily="18" charset="0"/>
                          </a:rPr>
                          <m:t>Δ</m:t>
                        </m:r>
                      </m:e>
                      <m:sup>
                        <m:r>
                          <a:rPr lang="en-US" altLang="zh-CN" sz="2000" i="1" dirty="0">
                            <a:latin typeface="Cambria Math" panose="02040503050406030204" pitchFamily="18" charset="0"/>
                            <a:ea typeface="宋体" panose="02010600030101010101" pitchFamily="2" charset="-122"/>
                            <a:cs typeface="Times New Roman" panose="02020603050405020304" pitchFamily="18" charset="0"/>
                          </a:rPr>
                          <m:t>−1</m:t>
                        </m:r>
                      </m:sup>
                    </m:sSup>
                  </m:oMath>
                </a14:m>
                <a:r>
                  <a:rPr lang="zh-CN" altLang="en-US" sz="2000" dirty="0">
                    <a:ea typeface="宋体" panose="02010600030101010101" pitchFamily="2" charset="-122"/>
                    <a:cs typeface="Times New Roman" panose="02020603050405020304" pitchFamily="18" charset="0"/>
                  </a:rPr>
                  <a:t>相乘。</a:t>
                </a: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382792" y="1020503"/>
                <a:ext cx="8459203" cy="4512261"/>
              </a:xfrm>
              <a:prstGeom prst="rect">
                <a:avLst/>
              </a:prstGeom>
              <a:blipFill>
                <a:blip r:embed="rId5"/>
                <a:stretch>
                  <a:fillRect l="-793" t="-945" r="-374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有向图模型</a:t>
            </a:r>
          </a:p>
        </p:txBody>
      </p:sp>
      <p:sp>
        <p:nvSpPr>
          <p:cNvPr id="8" name="Rectangle 4">
            <a:extLst>
              <a:ext uri="{FF2B5EF4-FFF2-40B4-BE49-F238E27FC236}">
                <a16:creationId xmlns:a16="http://schemas.microsoft.com/office/drawing/2014/main" id="{FCF1BD53-1E50-4AC0-BDD9-ECBE3D1DD63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0" name="对象 39">
            <a:extLst>
              <a:ext uri="{FF2B5EF4-FFF2-40B4-BE49-F238E27FC236}">
                <a16:creationId xmlns:a16="http://schemas.microsoft.com/office/drawing/2014/main" id="{186ABEA9-84DE-4313-B5BC-C3C88786BB43}"/>
              </a:ext>
            </a:extLst>
          </p:cNvPr>
          <p:cNvGraphicFramePr>
            <a:graphicFrameLocks noChangeAspect="1"/>
          </p:cNvGraphicFramePr>
          <p:nvPr>
            <p:extLst>
              <p:ext uri="{D42A27DB-BD31-4B8C-83A1-F6EECF244321}">
                <p14:modId xmlns:p14="http://schemas.microsoft.com/office/powerpoint/2010/main" val="1752456845"/>
              </p:ext>
            </p:extLst>
          </p:nvPr>
        </p:nvGraphicFramePr>
        <p:xfrm>
          <a:off x="5810832" y="1701226"/>
          <a:ext cx="603250" cy="274638"/>
        </p:xfrm>
        <a:graphic>
          <a:graphicData uri="http://schemas.openxmlformats.org/presentationml/2006/ole">
            <mc:AlternateContent xmlns:mc="http://schemas.openxmlformats.org/markup-compatibility/2006">
              <mc:Choice xmlns:v="urn:schemas-microsoft-com:vml" Requires="v">
                <p:oleObj spid="_x0000_s24841" name="Equation" r:id="rId6" imgW="622080" imgH="291960" progId="Equation.DSMT4">
                  <p:embed/>
                </p:oleObj>
              </mc:Choice>
              <mc:Fallback>
                <p:oleObj name="Equation" r:id="rId6" imgW="622080" imgH="291960" progId="Equation.DSMT4">
                  <p:embed/>
                  <p:pic>
                    <p:nvPicPr>
                      <p:cNvPr id="0" name="Object 24"/>
                      <p:cNvPicPr>
                        <a:picLocks noChangeAspect="1" noChangeArrowheads="1"/>
                      </p:cNvPicPr>
                      <p:nvPr/>
                    </p:nvPicPr>
                    <p:blipFill>
                      <a:blip r:embed="rId7"/>
                      <a:srcRect/>
                      <a:stretch>
                        <a:fillRect/>
                      </a:stretch>
                    </p:blipFill>
                    <p:spPr bwMode="auto">
                      <a:xfrm>
                        <a:off x="5810832" y="1701226"/>
                        <a:ext cx="603250" cy="274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对象 40">
            <a:extLst>
              <a:ext uri="{FF2B5EF4-FFF2-40B4-BE49-F238E27FC236}">
                <a16:creationId xmlns:a16="http://schemas.microsoft.com/office/drawing/2014/main" id="{BC304E48-2AA1-456C-9E44-6D6B3F2293B0}"/>
              </a:ext>
            </a:extLst>
          </p:cNvPr>
          <p:cNvGraphicFramePr>
            <a:graphicFrameLocks noChangeAspect="1"/>
          </p:cNvGraphicFramePr>
          <p:nvPr>
            <p:extLst>
              <p:ext uri="{D42A27DB-BD31-4B8C-83A1-F6EECF244321}">
                <p14:modId xmlns:p14="http://schemas.microsoft.com/office/powerpoint/2010/main" val="982237111"/>
              </p:ext>
            </p:extLst>
          </p:nvPr>
        </p:nvGraphicFramePr>
        <p:xfrm>
          <a:off x="2020405" y="2042999"/>
          <a:ext cx="603250" cy="274638"/>
        </p:xfrm>
        <a:graphic>
          <a:graphicData uri="http://schemas.openxmlformats.org/presentationml/2006/ole">
            <mc:AlternateContent xmlns:mc="http://schemas.openxmlformats.org/markup-compatibility/2006">
              <mc:Choice xmlns:v="urn:schemas-microsoft-com:vml" Requires="v">
                <p:oleObj spid="_x0000_s24842" name="Equation" r:id="rId8" imgW="622080" imgH="291960" progId="Equation.DSMT4">
                  <p:embed/>
                </p:oleObj>
              </mc:Choice>
              <mc:Fallback>
                <p:oleObj name="Equation" r:id="rId8" imgW="622080" imgH="291960" progId="Equation.DSMT4">
                  <p:embed/>
                  <p:pic>
                    <p:nvPicPr>
                      <p:cNvPr id="40" name="对象 39">
                        <a:extLst>
                          <a:ext uri="{FF2B5EF4-FFF2-40B4-BE49-F238E27FC236}">
                            <a16:creationId xmlns:a16="http://schemas.microsoft.com/office/drawing/2014/main" id="{186ABEA9-84DE-4313-B5BC-C3C88786BB43}"/>
                          </a:ext>
                        </a:extLst>
                      </p:cNvPr>
                      <p:cNvPicPr>
                        <a:picLocks noChangeAspect="1" noChangeArrowheads="1"/>
                      </p:cNvPicPr>
                      <p:nvPr/>
                    </p:nvPicPr>
                    <p:blipFill>
                      <a:blip r:embed="rId7"/>
                      <a:srcRect/>
                      <a:stretch>
                        <a:fillRect/>
                      </a:stretch>
                    </p:blipFill>
                    <p:spPr bwMode="auto">
                      <a:xfrm>
                        <a:off x="2020405" y="2042999"/>
                        <a:ext cx="603250" cy="274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 name="Rectangle 30">
            <a:extLst>
              <a:ext uri="{FF2B5EF4-FFF2-40B4-BE49-F238E27FC236}">
                <a16:creationId xmlns:a16="http://schemas.microsoft.com/office/drawing/2014/main" id="{E1D18D6B-A9E7-40B0-9C60-DDB21CDDC8C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3" name="对象 42">
            <a:extLst>
              <a:ext uri="{FF2B5EF4-FFF2-40B4-BE49-F238E27FC236}">
                <a16:creationId xmlns:a16="http://schemas.microsoft.com/office/drawing/2014/main" id="{F85516B3-99E9-4DFD-B33B-7F1F5668762E}"/>
              </a:ext>
            </a:extLst>
          </p:cNvPr>
          <p:cNvGraphicFramePr>
            <a:graphicFrameLocks noChangeAspect="1"/>
          </p:cNvGraphicFramePr>
          <p:nvPr>
            <p:extLst>
              <p:ext uri="{D42A27DB-BD31-4B8C-83A1-F6EECF244321}">
                <p14:modId xmlns:p14="http://schemas.microsoft.com/office/powerpoint/2010/main" val="284768385"/>
              </p:ext>
            </p:extLst>
          </p:nvPr>
        </p:nvGraphicFramePr>
        <p:xfrm>
          <a:off x="4367328" y="1999758"/>
          <a:ext cx="1908175" cy="303213"/>
        </p:xfrm>
        <a:graphic>
          <a:graphicData uri="http://schemas.openxmlformats.org/presentationml/2006/ole">
            <mc:AlternateContent xmlns:mc="http://schemas.openxmlformats.org/markup-compatibility/2006">
              <mc:Choice xmlns:v="urn:schemas-microsoft-com:vml" Requires="v">
                <p:oleObj spid="_x0000_s24843" name="Equation" r:id="rId9" imgW="1917360" imgH="330120" progId="Equation.DSMT4">
                  <p:embed/>
                </p:oleObj>
              </mc:Choice>
              <mc:Fallback>
                <p:oleObj name="Equation" r:id="rId9" imgW="1917360" imgH="330120" progId="Equation.DSMT4">
                  <p:embed/>
                  <p:pic>
                    <p:nvPicPr>
                      <p:cNvPr id="0" name="Object 29"/>
                      <p:cNvPicPr>
                        <a:picLocks noChangeAspect="1" noChangeArrowheads="1"/>
                      </p:cNvPicPr>
                      <p:nvPr/>
                    </p:nvPicPr>
                    <p:blipFill>
                      <a:blip r:embed="rId10"/>
                      <a:srcRect/>
                      <a:stretch>
                        <a:fillRect/>
                      </a:stretch>
                    </p:blipFill>
                    <p:spPr bwMode="auto">
                      <a:xfrm>
                        <a:off x="4367328" y="1999758"/>
                        <a:ext cx="1908175" cy="303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 name="对象 44">
            <a:extLst>
              <a:ext uri="{FF2B5EF4-FFF2-40B4-BE49-F238E27FC236}">
                <a16:creationId xmlns:a16="http://schemas.microsoft.com/office/drawing/2014/main" id="{029AA116-B97C-4B84-8C4E-0E8FAF00BA5E}"/>
              </a:ext>
            </a:extLst>
          </p:cNvPr>
          <p:cNvGraphicFramePr>
            <a:graphicFrameLocks noChangeAspect="1"/>
          </p:cNvGraphicFramePr>
          <p:nvPr>
            <p:extLst>
              <p:ext uri="{D42A27DB-BD31-4B8C-83A1-F6EECF244321}">
                <p14:modId xmlns:p14="http://schemas.microsoft.com/office/powerpoint/2010/main" val="2593632046"/>
              </p:ext>
            </p:extLst>
          </p:nvPr>
        </p:nvGraphicFramePr>
        <p:xfrm>
          <a:off x="1150151" y="2642503"/>
          <a:ext cx="592137" cy="242888"/>
        </p:xfrm>
        <a:graphic>
          <a:graphicData uri="http://schemas.openxmlformats.org/presentationml/2006/ole">
            <mc:AlternateContent xmlns:mc="http://schemas.openxmlformats.org/markup-compatibility/2006">
              <mc:Choice xmlns:v="urn:schemas-microsoft-com:vml" Requires="v">
                <p:oleObj spid="_x0000_s24844" name="Equation" r:id="rId11" imgW="571320" imgH="215640" progId="Equation.DSMT4">
                  <p:embed/>
                </p:oleObj>
              </mc:Choice>
              <mc:Fallback>
                <p:oleObj name="Equation" r:id="rId11" imgW="571320" imgH="215640" progId="Equation.DSMT4">
                  <p:embed/>
                  <p:pic>
                    <p:nvPicPr>
                      <p:cNvPr id="0" name="Object 31"/>
                      <p:cNvPicPr>
                        <a:picLocks noChangeAspect="1" noChangeArrowheads="1"/>
                      </p:cNvPicPr>
                      <p:nvPr/>
                    </p:nvPicPr>
                    <p:blipFill>
                      <a:blip r:embed="rId12"/>
                      <a:srcRect/>
                      <a:stretch>
                        <a:fillRect/>
                      </a:stretch>
                    </p:blipFill>
                    <p:spPr bwMode="auto">
                      <a:xfrm>
                        <a:off x="1150151" y="2642503"/>
                        <a:ext cx="592137" cy="242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18276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91B4816F-7986-419D-9501-F9C77E97B6EF}"/>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EE96C8D4-2638-42B4-8CB4-459953579DE4}"/>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lang="zh-CN" altLang="en-US" kern="0" dirty="0">
                <a:solidFill>
                  <a:srgbClr val="FFFFFF"/>
                </a:solidFill>
                <a:latin typeface="Arial"/>
                <a:ea typeface="微软雅黑"/>
              </a:rPr>
              <a:t>     </a:t>
            </a: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第四讲 概率图模型基础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382792" y="1020503"/>
                <a:ext cx="8459203" cy="378565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ea typeface="宋体" panose="02010600030101010101" pitchFamily="2" charset="-122"/>
                    <a:cs typeface="Times New Roman" panose="02020603050405020304" pitchFamily="18" charset="0"/>
                  </a:rPr>
                  <a:t>证明：</a:t>
                </a:r>
                <a:r>
                  <a:rPr lang="en-US" altLang="zh-CN" sz="2000" dirty="0">
                    <a:ea typeface="宋体" panose="02010600030101010101" pitchFamily="2" charset="-122"/>
                    <a:cs typeface="Times New Roman" panose="02020603050405020304" pitchFamily="18" charset="0"/>
                  </a:rPr>
                  <a:t>Hammersley-Clifford</a:t>
                </a:r>
                <a:r>
                  <a:rPr lang="zh-CN" altLang="en-US" sz="2000" dirty="0">
                    <a:ea typeface="宋体" panose="02010600030101010101" pitchFamily="2" charset="-122"/>
                    <a:cs typeface="Times New Roman" panose="02020603050405020304" pitchFamily="18" charset="0"/>
                  </a:rPr>
                  <a:t>定理</a:t>
                </a:r>
                <a:endParaRPr lang="en-US" altLang="zh-CN" sz="2000" dirty="0">
                  <a:ea typeface="宋体" panose="02010600030101010101" pitchFamily="2" charset="-122"/>
                  <a:cs typeface="Times New Roman" panose="02020603050405020304" pitchFamily="18" charset="0"/>
                </a:endParaRPr>
              </a:p>
              <a:p>
                <a:pPr>
                  <a:spcBef>
                    <a:spcPct val="0"/>
                  </a:spcBef>
                  <a:buNone/>
                </a:pPr>
                <a:r>
                  <a:rPr lang="en-US" altLang="zh-CN" sz="2000" dirty="0">
                    <a:ea typeface="宋体" panose="02010600030101010101" pitchFamily="2" charset="-122"/>
                    <a:cs typeface="Times New Roman" panose="02020603050405020304" pitchFamily="18" charset="0"/>
                  </a:rPr>
                  <a:t>2. </a:t>
                </a:r>
                <a:r>
                  <a:rPr lang="zh-CN" altLang="en-US" sz="2000" dirty="0">
                    <a:ea typeface="宋体" panose="02010600030101010101" pitchFamily="2" charset="-122"/>
                    <a:cs typeface="Times New Roman" panose="02020603050405020304" pitchFamily="18" charset="0"/>
                  </a:rPr>
                  <a:t>必要性证明</a:t>
                </a:r>
                <a:endParaRPr lang="en-US" altLang="zh-CN" sz="2000" dirty="0">
                  <a:ea typeface="宋体" panose="02010600030101010101" pitchFamily="2" charset="-122"/>
                  <a:cs typeface="Times New Roman" panose="02020603050405020304" pitchFamily="18" charset="0"/>
                </a:endParaRPr>
              </a:p>
              <a:p>
                <a:pPr>
                  <a:spcBef>
                    <a:spcPct val="0"/>
                  </a:spcBef>
                  <a:buNone/>
                </a:pPr>
                <a:r>
                  <a:rPr lang="zh-CN" altLang="en-US" sz="2000" dirty="0">
                    <a:ea typeface="宋体" panose="02010600030101010101" pitchFamily="2" charset="-122"/>
                    <a:cs typeface="Times New Roman" panose="02020603050405020304" pitchFamily="18" charset="0"/>
                  </a:rPr>
                  <a:t>根据上述规则展开</a:t>
                </a:r>
                <a14:m>
                  <m:oMath xmlns:m="http://schemas.openxmlformats.org/officeDocument/2006/math">
                    <m:nary>
                      <m:naryPr>
                        <m:chr m:val="∏"/>
                        <m:limLoc m:val="subSup"/>
                        <m:supHide m:val="on"/>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naryPr>
                      <m:sub>
                        <m:r>
                          <m:rPr>
                            <m:brk m:alnAt="9"/>
                          </m:rPr>
                          <a:rPr lang="en-US" altLang="zh-CN" sz="2000" i="1">
                            <a:latin typeface="Cambria Math" panose="02040503050406030204" pitchFamily="18" charset="0"/>
                            <a:ea typeface="宋体" panose="02010600030101010101" pitchFamily="2" charset="-122"/>
                            <a:cs typeface="Times New Roman" panose="02020603050405020304" pitchFamily="18" charset="0"/>
                          </a:rPr>
                          <m:t>𝑠</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𝑉</m:t>
                        </m:r>
                      </m:sub>
                      <m:sup/>
                      <m:e>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𝑠</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𝑠</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e>
                    </m:nary>
                  </m:oMath>
                </a14:m>
                <a:r>
                  <a:rPr lang="zh-CN" altLang="en-US" sz="2000" dirty="0">
                    <a:ea typeface="宋体" panose="02010600030101010101" pitchFamily="2" charset="-122"/>
                    <a:cs typeface="Times New Roman" panose="02020603050405020304" pitchFamily="18" charset="0"/>
                  </a:rPr>
                  <a:t>可得</a:t>
                </a: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r>
                  <a:rPr lang="zh-CN" altLang="en-US" sz="2000" dirty="0">
                    <a:ea typeface="宋体" panose="02010600030101010101" pitchFamily="2" charset="-122"/>
                    <a:cs typeface="Times New Roman" panose="02020603050405020304" pitchFamily="18" charset="0"/>
                  </a:rPr>
                  <a:t>根据恒等式可得，当</a:t>
                </a:r>
                <a14:m>
                  <m:oMath xmlns:m="http://schemas.openxmlformats.org/officeDocument/2006/math">
                    <m:d>
                      <m:dPr>
                        <m:begChr m:val="|"/>
                        <m:endChr m:val="|"/>
                        <m:ctrlPr>
                          <a:rPr lang="en-US" altLang="zh-CN" sz="2000" i="1" dirty="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𝑉</m:t>
                        </m:r>
                      </m:e>
                    </m:d>
                    <m:r>
                      <a:rPr lang="en-US" altLang="zh-CN" sz="2000" i="1" dirty="0">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en-US" altLang="zh-CN" sz="2000" i="1" dirty="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i="1" dirty="0">
                            <a:latin typeface="Cambria Math" panose="02040503050406030204" pitchFamily="18" charset="0"/>
                            <a:ea typeface="宋体" panose="02010600030101010101" pitchFamily="2" charset="-122"/>
                            <a:cs typeface="Times New Roman" panose="02020603050405020304" pitchFamily="18" charset="0"/>
                          </a:rPr>
                          <m:t>𝑧</m:t>
                        </m:r>
                      </m:e>
                    </m:d>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&gt;0</m:t>
                    </m:r>
                  </m:oMath>
                </a14:m>
                <a:r>
                  <a:rPr lang="zh-CN" altLang="en-US" sz="2000" dirty="0">
                    <a:ea typeface="宋体" panose="02010600030101010101" pitchFamily="2" charset="-122"/>
                    <a:cs typeface="Times New Roman" panose="02020603050405020304" pitchFamily="18" charset="0"/>
                  </a:rPr>
                  <a:t>时，</a:t>
                </a:r>
                <a:endParaRPr lang="en-US" altLang="zh-CN" sz="2000" dirty="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382792" y="1020503"/>
                <a:ext cx="8459203" cy="3785652"/>
              </a:xfrm>
              <a:prstGeom prst="rect">
                <a:avLst/>
              </a:prstGeom>
              <a:blipFill>
                <a:blip r:embed="rId5"/>
                <a:stretch>
                  <a:fillRect l="-793" t="-1127" b="-161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有向图模型</a:t>
            </a:r>
          </a:p>
        </p:txBody>
      </p:sp>
      <p:sp>
        <p:nvSpPr>
          <p:cNvPr id="8" name="Rectangle 4">
            <a:extLst>
              <a:ext uri="{FF2B5EF4-FFF2-40B4-BE49-F238E27FC236}">
                <a16:creationId xmlns:a16="http://schemas.microsoft.com/office/drawing/2014/main" id="{FCF1BD53-1E50-4AC0-BDD9-ECBE3D1DD63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2" name="Rectangle 30">
            <a:extLst>
              <a:ext uri="{FF2B5EF4-FFF2-40B4-BE49-F238E27FC236}">
                <a16:creationId xmlns:a16="http://schemas.microsoft.com/office/drawing/2014/main" id="{E1D18D6B-A9E7-40B0-9C60-DDB21CDDC8C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57A45270-78D9-42B9-BF58-925598EDF6E6}"/>
              </a:ext>
            </a:extLst>
          </p:cNvPr>
          <p:cNvGraphicFramePr>
            <a:graphicFrameLocks noChangeAspect="1"/>
          </p:cNvGraphicFramePr>
          <p:nvPr>
            <p:extLst>
              <p:ext uri="{D42A27DB-BD31-4B8C-83A1-F6EECF244321}">
                <p14:modId xmlns:p14="http://schemas.microsoft.com/office/powerpoint/2010/main" val="1113841036"/>
              </p:ext>
            </p:extLst>
          </p:nvPr>
        </p:nvGraphicFramePr>
        <p:xfrm>
          <a:off x="895350" y="2105537"/>
          <a:ext cx="7353300" cy="2111375"/>
        </p:xfrm>
        <a:graphic>
          <a:graphicData uri="http://schemas.openxmlformats.org/presentationml/2006/ole">
            <mc:AlternateContent xmlns:mc="http://schemas.openxmlformats.org/markup-compatibility/2006">
              <mc:Choice xmlns:v="urn:schemas-microsoft-com:vml" Requires="v">
                <p:oleObj spid="_x0000_s25776" name="Equation" r:id="rId6" imgW="7327800" imgH="2120760" progId="Equation.DSMT4">
                  <p:embed/>
                </p:oleObj>
              </mc:Choice>
              <mc:Fallback>
                <p:oleObj name="Equation" r:id="rId6" imgW="7327800" imgH="2120760" progId="Equation.DSMT4">
                  <p:embed/>
                  <p:pic>
                    <p:nvPicPr>
                      <p:cNvPr id="0" name="Object 1"/>
                      <p:cNvPicPr>
                        <a:picLocks noChangeAspect="1" noChangeArrowheads="1"/>
                      </p:cNvPicPr>
                      <p:nvPr/>
                    </p:nvPicPr>
                    <p:blipFill>
                      <a:blip r:embed="rId7"/>
                      <a:srcRect/>
                      <a:stretch>
                        <a:fillRect/>
                      </a:stretch>
                    </p:blipFill>
                    <p:spPr bwMode="auto">
                      <a:xfrm>
                        <a:off x="895350" y="2105537"/>
                        <a:ext cx="7353300" cy="2111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a:extLst>
              <a:ext uri="{FF2B5EF4-FFF2-40B4-BE49-F238E27FC236}">
                <a16:creationId xmlns:a16="http://schemas.microsoft.com/office/drawing/2014/main" id="{8B5285ED-7188-489C-BFBC-D4E77D3EF058}"/>
              </a:ext>
            </a:extLst>
          </p:cNvPr>
          <p:cNvGraphicFramePr>
            <a:graphicFrameLocks noChangeAspect="1"/>
          </p:cNvGraphicFramePr>
          <p:nvPr>
            <p:extLst>
              <p:ext uri="{D42A27DB-BD31-4B8C-83A1-F6EECF244321}">
                <p14:modId xmlns:p14="http://schemas.microsoft.com/office/powerpoint/2010/main" val="2390012420"/>
              </p:ext>
            </p:extLst>
          </p:nvPr>
        </p:nvGraphicFramePr>
        <p:xfrm>
          <a:off x="4572000" y="4363663"/>
          <a:ext cx="2917825" cy="346075"/>
        </p:xfrm>
        <a:graphic>
          <a:graphicData uri="http://schemas.openxmlformats.org/presentationml/2006/ole">
            <mc:AlternateContent xmlns:mc="http://schemas.openxmlformats.org/markup-compatibility/2006">
              <mc:Choice xmlns:v="urn:schemas-microsoft-com:vml" Requires="v">
                <p:oleObj spid="_x0000_s25777" name="Equation" r:id="rId8" imgW="2908080" imgH="355320" progId="Equation.DSMT4">
                  <p:embed/>
                </p:oleObj>
              </mc:Choice>
              <mc:Fallback>
                <p:oleObj name="Equation" r:id="rId8" imgW="2908080" imgH="355320" progId="Equation.DSMT4">
                  <p:embed/>
                  <p:pic>
                    <p:nvPicPr>
                      <p:cNvPr id="0" name="Object 4"/>
                      <p:cNvPicPr>
                        <a:picLocks noChangeAspect="1" noChangeArrowheads="1"/>
                      </p:cNvPicPr>
                      <p:nvPr/>
                    </p:nvPicPr>
                    <p:blipFill>
                      <a:blip r:embed="rId9"/>
                      <a:srcRect/>
                      <a:stretch>
                        <a:fillRect/>
                      </a:stretch>
                    </p:blipFill>
                    <p:spPr bwMode="auto">
                      <a:xfrm>
                        <a:off x="4572000" y="4363663"/>
                        <a:ext cx="2917825"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a:extLst>
              <a:ext uri="{FF2B5EF4-FFF2-40B4-BE49-F238E27FC236}">
                <a16:creationId xmlns:a16="http://schemas.microsoft.com/office/drawing/2014/main" id="{41A58CB1-AF78-4FB1-9840-C16596178A33}"/>
              </a:ext>
            </a:extLst>
          </p:cNvPr>
          <p:cNvGraphicFramePr>
            <a:graphicFrameLocks noChangeAspect="1"/>
          </p:cNvGraphicFramePr>
          <p:nvPr>
            <p:extLst>
              <p:ext uri="{D42A27DB-BD31-4B8C-83A1-F6EECF244321}">
                <p14:modId xmlns:p14="http://schemas.microsoft.com/office/powerpoint/2010/main" val="1560527608"/>
              </p:ext>
            </p:extLst>
          </p:nvPr>
        </p:nvGraphicFramePr>
        <p:xfrm>
          <a:off x="2045494" y="4952906"/>
          <a:ext cx="5053012" cy="320675"/>
        </p:xfrm>
        <a:graphic>
          <a:graphicData uri="http://schemas.openxmlformats.org/presentationml/2006/ole">
            <mc:AlternateContent xmlns:mc="http://schemas.openxmlformats.org/markup-compatibility/2006">
              <mc:Choice xmlns:v="urn:schemas-microsoft-com:vml" Requires="v">
                <p:oleObj spid="_x0000_s25778" name="Equation" r:id="rId10" imgW="5041800" imgH="342720" progId="Equation.DSMT4">
                  <p:embed/>
                </p:oleObj>
              </mc:Choice>
              <mc:Fallback>
                <p:oleObj name="Equation" r:id="rId10" imgW="5041800" imgH="342720" progId="Equation.DSMT4">
                  <p:embed/>
                  <p:pic>
                    <p:nvPicPr>
                      <p:cNvPr id="0" name="Object 6"/>
                      <p:cNvPicPr>
                        <a:picLocks noChangeAspect="1" noChangeArrowheads="1"/>
                      </p:cNvPicPr>
                      <p:nvPr/>
                    </p:nvPicPr>
                    <p:blipFill>
                      <a:blip r:embed="rId11"/>
                      <a:srcRect/>
                      <a:stretch>
                        <a:fillRect/>
                      </a:stretch>
                    </p:blipFill>
                    <p:spPr bwMode="auto">
                      <a:xfrm>
                        <a:off x="2045494" y="4952906"/>
                        <a:ext cx="5053012" cy="32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093434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334E7CE-717C-4DD5-9936-ECE7F6CCB6CA}"/>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EE96C8D4-2638-42B4-8CB4-459953579DE4}"/>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lang="zh-CN" altLang="en-US" kern="0" dirty="0">
                <a:solidFill>
                  <a:srgbClr val="FFFFFF"/>
                </a:solidFill>
                <a:latin typeface="Arial"/>
                <a:ea typeface="微软雅黑"/>
              </a:rPr>
              <a:t>     </a:t>
            </a: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第四讲 概率图模型基础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382792" y="1020503"/>
                <a:ext cx="8459203" cy="378565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ea typeface="宋体" panose="02010600030101010101" pitchFamily="2" charset="-122"/>
                    <a:cs typeface="Times New Roman" panose="02020603050405020304" pitchFamily="18" charset="0"/>
                  </a:rPr>
                  <a:t>证明：</a:t>
                </a:r>
                <a:r>
                  <a:rPr lang="en-US" altLang="zh-CN" sz="2000" dirty="0">
                    <a:ea typeface="宋体" panose="02010600030101010101" pitchFamily="2" charset="-122"/>
                    <a:cs typeface="Times New Roman" panose="02020603050405020304" pitchFamily="18" charset="0"/>
                  </a:rPr>
                  <a:t>Hammersley-Clifford</a:t>
                </a:r>
                <a:r>
                  <a:rPr lang="zh-CN" altLang="en-US" sz="2000" dirty="0">
                    <a:ea typeface="宋体" panose="02010600030101010101" pitchFamily="2" charset="-122"/>
                    <a:cs typeface="Times New Roman" panose="02020603050405020304" pitchFamily="18" charset="0"/>
                  </a:rPr>
                  <a:t>定理</a:t>
                </a:r>
                <a:endParaRPr lang="en-US" altLang="zh-CN" sz="2000" dirty="0">
                  <a:ea typeface="宋体" panose="02010600030101010101" pitchFamily="2" charset="-122"/>
                  <a:cs typeface="Times New Roman" panose="02020603050405020304" pitchFamily="18" charset="0"/>
                </a:endParaRPr>
              </a:p>
              <a:p>
                <a:pPr>
                  <a:spcBef>
                    <a:spcPct val="0"/>
                  </a:spcBef>
                  <a:buNone/>
                </a:pPr>
                <a:r>
                  <a:rPr lang="en-US" altLang="zh-CN" sz="2000" dirty="0">
                    <a:ea typeface="宋体" panose="02010600030101010101" pitchFamily="2" charset="-122"/>
                    <a:cs typeface="Times New Roman" panose="02020603050405020304" pitchFamily="18" charset="0"/>
                  </a:rPr>
                  <a:t>2. </a:t>
                </a:r>
                <a:r>
                  <a:rPr lang="zh-CN" altLang="en-US" sz="2000" dirty="0">
                    <a:ea typeface="宋体" panose="02010600030101010101" pitchFamily="2" charset="-122"/>
                    <a:cs typeface="Times New Roman" panose="02020603050405020304" pitchFamily="18" charset="0"/>
                  </a:rPr>
                  <a:t>必要性证明</a:t>
                </a:r>
                <a:endParaRPr lang="en-US" altLang="zh-CN" sz="2000" dirty="0">
                  <a:ea typeface="宋体" panose="02010600030101010101" pitchFamily="2" charset="-122"/>
                  <a:cs typeface="Times New Roman" panose="02020603050405020304" pitchFamily="18" charset="0"/>
                </a:endParaRPr>
              </a:p>
              <a:p>
                <a:pPr>
                  <a:spcBef>
                    <a:spcPct val="0"/>
                  </a:spcBef>
                  <a:buNone/>
                </a:pPr>
                <a:r>
                  <a:rPr lang="zh-CN" altLang="en-US" sz="2000" dirty="0">
                    <a:ea typeface="宋体" panose="02010600030101010101" pitchFamily="2" charset="-122"/>
                    <a:cs typeface="Times New Roman" panose="02020603050405020304" pitchFamily="18" charset="0"/>
                  </a:rPr>
                  <a:t>下面证明如果</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𝑠</m:t>
                    </m:r>
                  </m:oMath>
                </a14:m>
                <a:r>
                  <a:rPr lang="zh-CN" altLang="en-US" sz="2000" dirty="0">
                    <a:ea typeface="宋体" panose="02010600030101010101" pitchFamily="2" charset="-122"/>
                    <a:cs typeface="Times New Roman" panose="02020603050405020304" pitchFamily="18" charset="0"/>
                  </a:rPr>
                  <a:t>不是一个团的话， 那么</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𝑠</m:t>
                        </m:r>
                      </m:sub>
                    </m:sSub>
                    <m:d>
                      <m:d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𝑠</m:t>
                            </m:r>
                          </m:sub>
                        </m:sSub>
                      </m:e>
                    </m:d>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oMath>
                </a14:m>
                <a:r>
                  <a:rPr lang="zh-CN" altLang="en-US" sz="2000" dirty="0">
                    <a:ea typeface="宋体" panose="02010600030101010101" pitchFamily="2" charset="-122"/>
                    <a:cs typeface="Times New Roman" panose="02020603050405020304" pitchFamily="18" charset="0"/>
                  </a:rPr>
                  <a:t>。</a:t>
                </a:r>
                <a:endParaRPr lang="en-US" altLang="zh-CN" sz="2000" dirty="0">
                  <a:ea typeface="宋体" panose="02010600030101010101" pitchFamily="2" charset="-122"/>
                  <a:cs typeface="Times New Roman" panose="02020603050405020304" pitchFamily="18" charset="0"/>
                </a:endParaRPr>
              </a:p>
              <a:p>
                <a:pPr>
                  <a:spcBef>
                    <a:spcPct val="0"/>
                  </a:spcBef>
                  <a:buNone/>
                </a:pP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𝑠</m:t>
                    </m:r>
                  </m:oMath>
                </a14:m>
                <a:r>
                  <a:rPr lang="zh-CN" altLang="en-US" sz="2000" dirty="0">
                    <a:ea typeface="宋体" panose="02010600030101010101" pitchFamily="2" charset="-122"/>
                    <a:cs typeface="Times New Roman" panose="02020603050405020304" pitchFamily="18" charset="0"/>
                  </a:rPr>
                  <a:t>如果不是一个团，一定会找到两个没有边连接的节点</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𝑎</m:t>
                    </m:r>
                  </m:oMath>
                </a14:m>
                <a:r>
                  <a:rPr lang="zh-CN" altLang="en-US" sz="2000" dirty="0">
                    <a:ea typeface="宋体" panose="02010600030101010101" pitchFamily="2" charset="-122"/>
                    <a:cs typeface="Times New Roman" panose="02020603050405020304" pitchFamily="18" charset="0"/>
                  </a:rPr>
                  <a:t>和</a:t>
                </a:r>
                <a14:m>
                  <m:oMath xmlns:m="http://schemas.openxmlformats.org/officeDocument/2006/math">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𝑏</m:t>
                    </m:r>
                  </m:oMath>
                </a14:m>
                <a:r>
                  <a:rPr lang="zh-CN" altLang="en-US" sz="2000" dirty="0">
                    <a:ea typeface="宋体" panose="02010600030101010101" pitchFamily="2" charset="-122"/>
                    <a:cs typeface="Times New Roman" panose="02020603050405020304" pitchFamily="18" charset="0"/>
                  </a:rPr>
                  <a:t>。令</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𝑤</m:t>
                    </m:r>
                  </m:oMath>
                </a14:m>
                <a:r>
                  <a:rPr lang="zh-CN" altLang="en-US" sz="2000" dirty="0">
                    <a:ea typeface="宋体" panose="02010600030101010101" pitchFamily="2" charset="-122"/>
                    <a:cs typeface="Times New Roman" panose="02020603050405020304" pitchFamily="18" charset="0"/>
                  </a:rPr>
                  <a:t>表示</a:t>
                </a:r>
                <a14:m>
                  <m:oMath xmlns:m="http://schemas.openxmlformats.org/officeDocument/2006/math">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𝑠</m:t>
                    </m:r>
                  </m:oMath>
                </a14:m>
                <a:r>
                  <a:rPr lang="zh-CN" altLang="en-US" sz="2000" dirty="0">
                    <a:ea typeface="宋体" panose="02010600030101010101" pitchFamily="2" charset="-122"/>
                    <a:cs typeface="Times New Roman" panose="02020603050405020304" pitchFamily="18" charset="0"/>
                  </a:rPr>
                  <a:t>中去掉节点</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𝑎</m:t>
                    </m:r>
                  </m:oMath>
                </a14:m>
                <a:r>
                  <a:rPr lang="zh-CN" altLang="en-US" sz="2000" dirty="0">
                    <a:ea typeface="宋体" panose="02010600030101010101" pitchFamily="2" charset="-122"/>
                    <a:cs typeface="Times New Roman" panose="02020603050405020304" pitchFamily="18" charset="0"/>
                  </a:rPr>
                  <a:t>和</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𝑏</m:t>
                    </m:r>
                  </m:oMath>
                </a14:m>
                <a:r>
                  <a:rPr lang="zh-CN" altLang="en-US" sz="2000" dirty="0">
                    <a:ea typeface="宋体" panose="02010600030101010101" pitchFamily="2" charset="-122"/>
                    <a:cs typeface="Times New Roman" panose="02020603050405020304" pitchFamily="18" charset="0"/>
                  </a:rPr>
                  <a:t>之外的节点集合，将</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𝑧</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𝑠</m:t>
                    </m:r>
                  </m:oMath>
                </a14:m>
                <a:r>
                  <a:rPr lang="zh-CN" altLang="en-US" sz="2000" dirty="0">
                    <a:ea typeface="宋体" panose="02010600030101010101" pitchFamily="2" charset="-122"/>
                    <a:cs typeface="Times New Roman" panose="02020603050405020304" pitchFamily="18" charset="0"/>
                  </a:rPr>
                  <a:t>分为</a:t>
                </a:r>
                <a:r>
                  <a:rPr lang="en-US" altLang="zh-CN" sz="2000" dirty="0">
                    <a:ea typeface="宋体" panose="02010600030101010101" pitchFamily="2" charset="-122"/>
                    <a:cs typeface="Times New Roman" panose="02020603050405020304" pitchFamily="18" charset="0"/>
                  </a:rPr>
                  <a:t>4</a:t>
                </a:r>
                <a:r>
                  <a:rPr lang="zh-CN" altLang="en-US" sz="2000" dirty="0">
                    <a:ea typeface="宋体" panose="02010600030101010101" pitchFamily="2" charset="-122"/>
                    <a:cs typeface="Times New Roman" panose="02020603050405020304" pitchFamily="18" charset="0"/>
                  </a:rPr>
                  <a:t>种情况：</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𝑧</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𝑤</m:t>
                    </m:r>
                  </m:oMath>
                </a14:m>
                <a:r>
                  <a:rPr lang="zh-CN" altLang="en-US" sz="2000" dirty="0">
                    <a:ea typeface="宋体" panose="02010600030101010101" pitchFamily="2" charset="-122"/>
                    <a:cs typeface="Times New Roman" panose="02020603050405020304" pitchFamily="18" charset="0"/>
                  </a:rPr>
                  <a:t>，</a:t>
                </a:r>
                <a14:m>
                  <m:oMath xmlns:m="http://schemas.openxmlformats.org/officeDocument/2006/math">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𝑧</m:t>
                    </m:r>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𝑎</m:t>
                    </m:r>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ea typeface="宋体" panose="02010600030101010101" pitchFamily="2" charset="-122"/>
                    <a:cs typeface="Times New Roman" panose="02020603050405020304" pitchFamily="18" charset="0"/>
                  </a:rPr>
                  <a:t>，</a:t>
                </a:r>
                <a14:m>
                  <m:oMath xmlns:m="http://schemas.openxmlformats.org/officeDocument/2006/math">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𝑧</m:t>
                    </m:r>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𝑏</m:t>
                    </m:r>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ea typeface="宋体" panose="02010600030101010101" pitchFamily="2" charset="-122"/>
                    <a:cs typeface="Times New Roman" panose="02020603050405020304" pitchFamily="18" charset="0"/>
                  </a:rPr>
                  <a:t>，</a:t>
                </a:r>
                <a14:m>
                  <m:oMath xmlns:m="http://schemas.openxmlformats.org/officeDocument/2006/math">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𝑧</m:t>
                    </m:r>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𝑎</m:t>
                    </m:r>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𝑏</m:t>
                    </m:r>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ea typeface="宋体" panose="02010600030101010101" pitchFamily="2" charset="-122"/>
                    <a:cs typeface="Times New Roman" panose="02020603050405020304" pitchFamily="18" charset="0"/>
                  </a:rPr>
                  <a:t>，那么势函数可以表示为</a:t>
                </a: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382792" y="1020503"/>
                <a:ext cx="8459203" cy="3785652"/>
              </a:xfrm>
              <a:prstGeom prst="rect">
                <a:avLst/>
              </a:prstGeom>
              <a:blipFill>
                <a:blip r:embed="rId5"/>
                <a:stretch>
                  <a:fillRect l="-793" t="-112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有向图模型</a:t>
            </a:r>
          </a:p>
        </p:txBody>
      </p:sp>
      <p:sp>
        <p:nvSpPr>
          <p:cNvPr id="8" name="Rectangle 4">
            <a:extLst>
              <a:ext uri="{FF2B5EF4-FFF2-40B4-BE49-F238E27FC236}">
                <a16:creationId xmlns:a16="http://schemas.microsoft.com/office/drawing/2014/main" id="{FCF1BD53-1E50-4AC0-BDD9-ECBE3D1DD63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2" name="Rectangle 30">
            <a:extLst>
              <a:ext uri="{FF2B5EF4-FFF2-40B4-BE49-F238E27FC236}">
                <a16:creationId xmlns:a16="http://schemas.microsoft.com/office/drawing/2014/main" id="{E1D18D6B-A9E7-40B0-9C60-DDB21CDDC8C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6" name="对象 45">
            <a:extLst>
              <a:ext uri="{FF2B5EF4-FFF2-40B4-BE49-F238E27FC236}">
                <a16:creationId xmlns:a16="http://schemas.microsoft.com/office/drawing/2014/main" id="{1D3FC751-AD0B-405E-8898-A9777AF8846E}"/>
              </a:ext>
            </a:extLst>
          </p:cNvPr>
          <p:cNvGraphicFramePr>
            <a:graphicFrameLocks noChangeAspect="1"/>
          </p:cNvGraphicFramePr>
          <p:nvPr>
            <p:extLst>
              <p:ext uri="{D42A27DB-BD31-4B8C-83A1-F6EECF244321}">
                <p14:modId xmlns:p14="http://schemas.microsoft.com/office/powerpoint/2010/main" val="2582459630"/>
              </p:ext>
            </p:extLst>
          </p:nvPr>
        </p:nvGraphicFramePr>
        <p:xfrm>
          <a:off x="467519" y="3128565"/>
          <a:ext cx="8272462" cy="2428875"/>
        </p:xfrm>
        <a:graphic>
          <a:graphicData uri="http://schemas.openxmlformats.org/presentationml/2006/ole">
            <mc:AlternateContent xmlns:mc="http://schemas.openxmlformats.org/markup-compatibility/2006">
              <mc:Choice xmlns:v="urn:schemas-microsoft-com:vml" Requires="v">
                <p:oleObj spid="_x0000_s26711" name="Equation" r:id="rId6" imgW="8267400" imgH="2425680" progId="Equation.DSMT4">
                  <p:embed/>
                </p:oleObj>
              </mc:Choice>
              <mc:Fallback>
                <p:oleObj name="Equation" r:id="rId6" imgW="8267400" imgH="2425680" progId="Equation.DSMT4">
                  <p:embed/>
                  <p:pic>
                    <p:nvPicPr>
                      <p:cNvPr id="0" name="Object 33"/>
                      <p:cNvPicPr>
                        <a:picLocks noChangeAspect="1" noChangeArrowheads="1"/>
                      </p:cNvPicPr>
                      <p:nvPr/>
                    </p:nvPicPr>
                    <p:blipFill>
                      <a:blip r:embed="rId7"/>
                      <a:srcRect/>
                      <a:stretch>
                        <a:fillRect/>
                      </a:stretch>
                    </p:blipFill>
                    <p:spPr bwMode="auto">
                      <a:xfrm>
                        <a:off x="467519" y="3128565"/>
                        <a:ext cx="8272462" cy="2428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97441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327058D6-4C22-4790-9217-AE8DB6C34FBD}"/>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lang="zh-CN" altLang="en-US" kern="0" dirty="0">
                <a:solidFill>
                  <a:srgbClr val="FFFFFF"/>
                </a:solidFill>
                <a:latin typeface="Arial"/>
                <a:ea typeface="微软雅黑"/>
              </a:rPr>
              <a:t>     </a:t>
            </a: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第四讲 概率图模型基础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23" name="标题 1">
            <a:extLst>
              <a:ext uri="{FF2B5EF4-FFF2-40B4-BE49-F238E27FC236}">
                <a16:creationId xmlns:a16="http://schemas.microsoft.com/office/drawing/2014/main" id="{AA2CEEB4-F3CD-41AD-B529-3AFBAD8AAB77}"/>
              </a:ext>
            </a:extLst>
          </p:cNvPr>
          <p:cNvSpPr txBox="1">
            <a:spLocks noChangeArrowheads="1"/>
          </p:cNvSpPr>
          <p:nvPr/>
        </p:nvSpPr>
        <p:spPr bwMode="auto">
          <a:xfrm>
            <a:off x="468313" y="83883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kern="1200">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dirty="0">
                <a:ln>
                  <a:noFill/>
                </a:ln>
                <a:solidFill>
                  <a:srgbClr val="000000"/>
                </a:solidFill>
                <a:effectLst/>
                <a:uLnTx/>
                <a:uFillTx/>
                <a:latin typeface="Arial"/>
                <a:ea typeface="微软雅黑"/>
                <a:cs typeface="+mj-cs"/>
              </a:rPr>
              <a:t>目录</a:t>
            </a:r>
          </a:p>
        </p:txBody>
      </p:sp>
      <p:sp>
        <p:nvSpPr>
          <p:cNvPr id="24" name="内容占位符 2">
            <a:extLst>
              <a:ext uri="{FF2B5EF4-FFF2-40B4-BE49-F238E27FC236}">
                <a16:creationId xmlns:a16="http://schemas.microsoft.com/office/drawing/2014/main" id="{3D4ACEF0-7279-45BB-BC14-B1A22F951A2C}"/>
              </a:ext>
            </a:extLst>
          </p:cNvPr>
          <p:cNvSpPr txBox="1">
            <a:spLocks noChangeArrowheads="1"/>
          </p:cNvSpPr>
          <p:nvPr/>
        </p:nvSpPr>
        <p:spPr bwMode="auto">
          <a:xfrm>
            <a:off x="1143000" y="1765935"/>
            <a:ext cx="5986463" cy="384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spcBef>
                <a:spcPct val="20000"/>
              </a:spcBef>
              <a:spcAft>
                <a:spcPct val="0"/>
              </a:spcAft>
              <a:buClrTx/>
              <a:buSzTx/>
              <a:buFontTx/>
              <a:buChar char="•"/>
              <a:tabLst/>
              <a:defRPr/>
            </a:pPr>
            <a:r>
              <a:rPr kumimoji="0" lang="zh-CN" altLang="en-US" sz="2400" b="0" i="0" u="none" strike="noStrike" kern="1200" cap="none" spc="0" normalizeH="0" baseline="0" noProof="0" dirty="0">
                <a:ln>
                  <a:noFill/>
                </a:ln>
                <a:solidFill>
                  <a:srgbClr val="71A3F5"/>
                </a:solidFill>
                <a:effectLst/>
                <a:uLnTx/>
                <a:uFillTx/>
                <a:latin typeface="Arial"/>
                <a:ea typeface="微软雅黑"/>
                <a:cs typeface="+mn-cs"/>
              </a:rPr>
              <a:t>有向图模型</a:t>
            </a:r>
            <a:endParaRPr kumimoji="0" lang="en-US" altLang="zh-CN" sz="2400" b="0" i="0" u="none" strike="noStrike" kern="1200" cap="none" spc="0" normalizeH="0" baseline="0" noProof="0" dirty="0">
              <a:ln>
                <a:noFill/>
              </a:ln>
              <a:solidFill>
                <a:srgbClr val="71A3F5"/>
              </a:solidFill>
              <a:effectLst/>
              <a:uLnTx/>
              <a:uFillTx/>
              <a:latin typeface="Arial"/>
              <a:ea typeface="微软雅黑"/>
              <a:cs typeface="+mn-cs"/>
            </a:endParaRPr>
          </a:p>
          <a:p>
            <a:pPr lvl="1" indent="-342900" defTabSz="914400" eaLnBrk="1" hangingPunct="1">
              <a:buFontTx/>
              <a:buChar char="•"/>
              <a:defRPr/>
            </a:pPr>
            <a:r>
              <a:rPr lang="zh-CN" altLang="en-US" sz="2000" dirty="0">
                <a:solidFill>
                  <a:srgbClr val="71A3F5"/>
                </a:solidFill>
                <a:latin typeface="Arial"/>
                <a:ea typeface="微软雅黑"/>
              </a:rPr>
              <a:t>模型表示</a:t>
            </a:r>
            <a:endParaRPr lang="en-US" altLang="zh-CN" sz="2000" dirty="0">
              <a:solidFill>
                <a:srgbClr val="71A3F5"/>
              </a:solidFill>
              <a:latin typeface="Arial"/>
              <a:ea typeface="微软雅黑"/>
            </a:endParaRPr>
          </a:p>
          <a:p>
            <a:pPr lvl="1" indent="-342900" defTabSz="914400" eaLnBrk="1" hangingPunct="1">
              <a:buFontTx/>
              <a:buChar char="•"/>
              <a:defRPr/>
            </a:pPr>
            <a:r>
              <a:rPr kumimoji="0" lang="zh-CN" altLang="en-US" sz="2000" b="0" i="0" u="none" strike="noStrike" kern="1200" cap="none" spc="0" normalizeH="0" baseline="0" noProof="0" dirty="0">
                <a:ln>
                  <a:noFill/>
                </a:ln>
                <a:solidFill>
                  <a:srgbClr val="71A3F5"/>
                </a:solidFill>
                <a:effectLst/>
                <a:uLnTx/>
                <a:uFillTx/>
                <a:latin typeface="Arial"/>
                <a:ea typeface="微软雅黑"/>
                <a:cs typeface="+mn-cs"/>
              </a:rPr>
              <a:t>条件独立性</a:t>
            </a:r>
            <a:endParaRPr kumimoji="0" lang="en-US" altLang="zh-CN" sz="2000" b="0" i="0" u="none" strike="noStrike" kern="1200" cap="none" spc="0" normalizeH="0" baseline="0" noProof="0" dirty="0">
              <a:ln>
                <a:noFill/>
              </a:ln>
              <a:solidFill>
                <a:srgbClr val="71A3F5"/>
              </a:solidFill>
              <a:effectLst/>
              <a:uLnTx/>
              <a:uFillTx/>
              <a:latin typeface="Arial"/>
              <a:ea typeface="微软雅黑"/>
              <a:cs typeface="+mn-cs"/>
            </a:endParaRPr>
          </a:p>
          <a:p>
            <a:pPr lvl="1" indent="-342900" defTabSz="914400" eaLnBrk="1" hangingPunct="1">
              <a:buFontTx/>
              <a:buChar char="•"/>
              <a:defRPr/>
            </a:pPr>
            <a:r>
              <a:rPr lang="zh-CN" altLang="en-US" sz="2000" dirty="0">
                <a:solidFill>
                  <a:srgbClr val="71A3F5"/>
                </a:solidFill>
                <a:latin typeface="Arial"/>
                <a:ea typeface="微软雅黑"/>
              </a:rPr>
              <a:t>常见的有向图模型</a:t>
            </a:r>
            <a:endParaRPr kumimoji="0" lang="en-US" altLang="zh-CN" sz="2000" b="0" i="0" u="none" strike="noStrike" kern="1200" cap="none" spc="0" normalizeH="0" baseline="0" noProof="0" dirty="0">
              <a:ln>
                <a:noFill/>
              </a:ln>
              <a:solidFill>
                <a:srgbClr val="71A3F5"/>
              </a:solidFill>
              <a:effectLst/>
              <a:uLnTx/>
              <a:uFillTx/>
              <a:latin typeface="Arial"/>
              <a:ea typeface="微软雅黑"/>
              <a:cs typeface="+mn-cs"/>
            </a:endParaRPr>
          </a:p>
          <a:p>
            <a:pPr marL="342900" marR="0" lvl="0" indent="-342900" algn="l" defTabSz="914400" rtl="0" eaLnBrk="1" fontAlgn="base" latinLnBrk="0" hangingPunct="1">
              <a:spcBef>
                <a:spcPct val="20000"/>
              </a:spcBef>
              <a:spcAft>
                <a:spcPct val="0"/>
              </a:spcAft>
              <a:buClrTx/>
              <a:buSzTx/>
              <a:buFontTx/>
              <a:buChar char="•"/>
              <a:tabLst/>
              <a:defRPr/>
            </a:pPr>
            <a:r>
              <a:rPr kumimoji="0" lang="zh-CN" altLang="en-US" sz="2400" b="0" i="0" u="none" strike="noStrike" kern="1200" cap="none" spc="0" normalizeH="0" baseline="0" noProof="0" dirty="0">
                <a:ln>
                  <a:noFill/>
                </a:ln>
                <a:solidFill>
                  <a:srgbClr val="000000"/>
                </a:solidFill>
                <a:effectLst/>
                <a:uLnTx/>
                <a:uFillTx/>
                <a:latin typeface="Arial"/>
                <a:ea typeface="微软雅黑"/>
                <a:cs typeface="+mn-cs"/>
              </a:rPr>
              <a:t>无向图模型</a:t>
            </a:r>
            <a:endParaRPr kumimoji="0" lang="en-US" altLang="zh-CN" sz="2400" b="0" i="0" u="none" strike="noStrike" kern="1200" cap="none" spc="0" normalizeH="0" baseline="0" noProof="0" dirty="0">
              <a:ln>
                <a:noFill/>
              </a:ln>
              <a:solidFill>
                <a:srgbClr val="000000"/>
              </a:solidFill>
              <a:effectLst/>
              <a:uLnTx/>
              <a:uFillTx/>
              <a:latin typeface="Arial"/>
              <a:ea typeface="微软雅黑"/>
              <a:cs typeface="+mn-cs"/>
            </a:endParaRPr>
          </a:p>
          <a:p>
            <a:pPr marL="342900" marR="0" lvl="0" indent="-342900" algn="l" defTabSz="914400" rtl="0" eaLnBrk="1" fontAlgn="base" latinLnBrk="0" hangingPunct="1">
              <a:spcBef>
                <a:spcPct val="20000"/>
              </a:spcBef>
              <a:spcAft>
                <a:spcPct val="0"/>
              </a:spcAft>
              <a:buClrTx/>
              <a:buSzTx/>
              <a:buFontTx/>
              <a:buChar char="•"/>
              <a:tabLst/>
              <a:defRPr/>
            </a:pPr>
            <a:r>
              <a:rPr lang="zh-CN" altLang="en-US" sz="2400" dirty="0">
                <a:solidFill>
                  <a:srgbClr val="000000"/>
                </a:solidFill>
                <a:latin typeface="Arial"/>
                <a:ea typeface="微软雅黑"/>
              </a:rPr>
              <a:t>图模型中的推理</a:t>
            </a:r>
            <a:endParaRPr kumimoji="0" lang="en-US" altLang="zh-CN" sz="2400" b="0"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26" name="矩形 25">
            <a:extLst>
              <a:ext uri="{FF2B5EF4-FFF2-40B4-BE49-F238E27FC236}">
                <a16:creationId xmlns:a16="http://schemas.microsoft.com/office/drawing/2014/main" id="{802C3CA6-CFB8-460B-8507-CEAA6E1ACF73}"/>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29" name="矩形 10">
            <a:extLst>
              <a:ext uri="{FF2B5EF4-FFF2-40B4-BE49-F238E27FC236}">
                <a16:creationId xmlns:a16="http://schemas.microsoft.com/office/drawing/2014/main" id="{5E3291BC-0BA8-4AF6-AF4A-CCE26F35ED34}"/>
              </a:ext>
            </a:extLst>
          </p:cNvPr>
          <p:cNvSpPr>
            <a:spLocks noChangeArrowheads="1"/>
          </p:cNvSpPr>
          <p:nvPr/>
        </p:nvSpPr>
        <p:spPr bwMode="auto">
          <a:xfrm>
            <a:off x="2903113" y="183000"/>
            <a:ext cx="33538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pPr>
            <a:r>
              <a:rPr lang="zh-CN" altLang="en-US" sz="2400" dirty="0">
                <a:solidFill>
                  <a:srgbClr val="FFFFFF"/>
                </a:solidFill>
                <a:latin typeface="微软雅黑" panose="020B0503020204020204" pitchFamily="34" charset="-122"/>
                <a:ea typeface="微软雅黑" panose="020B0503020204020204" pitchFamily="34" charset="-122"/>
              </a:rPr>
              <a:t>第四讲 概率图模型基础</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2600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0B65DB96-C39E-4146-9F12-01FCB2D27338}"/>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EE96C8D4-2638-42B4-8CB4-459953579DE4}"/>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lang="zh-CN" altLang="en-US" kern="0" dirty="0">
                <a:solidFill>
                  <a:srgbClr val="FFFFFF"/>
                </a:solidFill>
                <a:latin typeface="Arial"/>
                <a:ea typeface="微软雅黑"/>
              </a:rPr>
              <a:t>     </a:t>
            </a: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第四讲 概率图模型基础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382792" y="1020503"/>
                <a:ext cx="8459203" cy="317009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ea typeface="宋体" panose="02010600030101010101" pitchFamily="2" charset="-122"/>
                    <a:cs typeface="Times New Roman" panose="02020603050405020304" pitchFamily="18" charset="0"/>
                  </a:rPr>
                  <a:t>证明：</a:t>
                </a:r>
                <a:r>
                  <a:rPr lang="en-US" altLang="zh-CN" sz="2000" dirty="0">
                    <a:ea typeface="宋体" panose="02010600030101010101" pitchFamily="2" charset="-122"/>
                    <a:cs typeface="Times New Roman" panose="02020603050405020304" pitchFamily="18" charset="0"/>
                  </a:rPr>
                  <a:t>Hammersley-Clifford</a:t>
                </a:r>
                <a:r>
                  <a:rPr lang="zh-CN" altLang="en-US" sz="2000" dirty="0">
                    <a:ea typeface="宋体" panose="02010600030101010101" pitchFamily="2" charset="-122"/>
                    <a:cs typeface="Times New Roman" panose="02020603050405020304" pitchFamily="18" charset="0"/>
                  </a:rPr>
                  <a:t>定理</a:t>
                </a:r>
                <a:endParaRPr lang="en-US" altLang="zh-CN" sz="2000" dirty="0">
                  <a:ea typeface="宋体" panose="02010600030101010101" pitchFamily="2" charset="-122"/>
                  <a:cs typeface="Times New Roman" panose="02020603050405020304" pitchFamily="18" charset="0"/>
                </a:endParaRPr>
              </a:p>
              <a:p>
                <a:pPr>
                  <a:spcBef>
                    <a:spcPct val="0"/>
                  </a:spcBef>
                  <a:buNone/>
                </a:pPr>
                <a:r>
                  <a:rPr lang="en-US" altLang="zh-CN" sz="2000" dirty="0">
                    <a:ea typeface="宋体" panose="02010600030101010101" pitchFamily="2" charset="-122"/>
                    <a:cs typeface="Times New Roman" panose="02020603050405020304" pitchFamily="18" charset="0"/>
                  </a:rPr>
                  <a:t>2. </a:t>
                </a:r>
                <a:r>
                  <a:rPr lang="zh-CN" altLang="en-US" sz="2000" dirty="0">
                    <a:ea typeface="宋体" panose="02010600030101010101" pitchFamily="2" charset="-122"/>
                    <a:cs typeface="Times New Roman" panose="02020603050405020304" pitchFamily="18" charset="0"/>
                  </a:rPr>
                  <a:t>必要性证明</a:t>
                </a:r>
                <a:endParaRPr lang="en-US" altLang="zh-CN" sz="2000" dirty="0">
                  <a:ea typeface="宋体" panose="02010600030101010101" pitchFamily="2" charset="-122"/>
                  <a:cs typeface="Times New Roman" panose="02020603050405020304" pitchFamily="18" charset="0"/>
                </a:endParaRPr>
              </a:p>
              <a:p>
                <a:pPr>
                  <a:spcBef>
                    <a:spcPct val="0"/>
                  </a:spcBef>
                  <a:buNone/>
                </a:pPr>
                <a:r>
                  <a:rPr lang="zh-CN" altLang="en-US" sz="2000" dirty="0">
                    <a:ea typeface="宋体" panose="02010600030101010101" pitchFamily="2" charset="-122"/>
                    <a:cs typeface="Times New Roman" panose="02020603050405020304" pitchFamily="18" charset="0"/>
                  </a:rPr>
                  <a:t>单独提出</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𝑎</m:t>
                    </m:r>
                  </m:oMath>
                </a14:m>
                <a:r>
                  <a:rPr lang="zh-CN" altLang="en-US" sz="2000" dirty="0">
                    <a:ea typeface="宋体" panose="02010600030101010101" pitchFamily="2" charset="-122"/>
                    <a:cs typeface="Times New Roman" panose="02020603050405020304" pitchFamily="18" charset="0"/>
                  </a:rPr>
                  <a:t>和</a:t>
                </a:r>
                <a14:m>
                  <m:oMath xmlns:m="http://schemas.openxmlformats.org/officeDocument/2006/math">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𝑏</m:t>
                    </m:r>
                  </m:oMath>
                </a14:m>
                <a:r>
                  <a:rPr lang="zh-CN" altLang="en-US" sz="2000" dirty="0">
                    <a:ea typeface="宋体" panose="02010600030101010101" pitchFamily="2" charset="-122"/>
                    <a:cs typeface="Times New Roman" panose="02020603050405020304" pitchFamily="18" charset="0"/>
                  </a:rPr>
                  <a:t>两个节点，根据联合分布的性质对                      进行分解，可以得到</a:t>
                </a: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r>
                  <a:rPr lang="en-US" altLang="zh-CN" sz="2000" dirty="0">
                    <a:ea typeface="宋体" panose="02010600030101010101" pitchFamily="2" charset="-122"/>
                    <a:cs typeface="Times New Roman" panose="02020603050405020304" pitchFamily="18" charset="0"/>
                  </a:rPr>
                  <a:t>                             </a:t>
                </a:r>
                <a:r>
                  <a:rPr lang="zh-CN" altLang="en-US" sz="2000" dirty="0">
                    <a:ea typeface="宋体" panose="02010600030101010101" pitchFamily="2" charset="-122"/>
                    <a:cs typeface="Times New Roman" panose="02020603050405020304" pitchFamily="18" charset="0"/>
                  </a:rPr>
                  <a:t>也可以得到类似的分解，因此</a:t>
                </a: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382792" y="1020503"/>
                <a:ext cx="8459203" cy="3170099"/>
              </a:xfrm>
              <a:prstGeom prst="rect">
                <a:avLst/>
              </a:prstGeom>
              <a:blipFill>
                <a:blip r:embed="rId5"/>
                <a:stretch>
                  <a:fillRect l="-793" t="-134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有向图模型</a:t>
            </a:r>
          </a:p>
        </p:txBody>
      </p:sp>
      <p:sp>
        <p:nvSpPr>
          <p:cNvPr id="8" name="Rectangle 4">
            <a:extLst>
              <a:ext uri="{FF2B5EF4-FFF2-40B4-BE49-F238E27FC236}">
                <a16:creationId xmlns:a16="http://schemas.microsoft.com/office/drawing/2014/main" id="{FCF1BD53-1E50-4AC0-BDD9-ECBE3D1DD63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2" name="Rectangle 30">
            <a:extLst>
              <a:ext uri="{FF2B5EF4-FFF2-40B4-BE49-F238E27FC236}">
                <a16:creationId xmlns:a16="http://schemas.microsoft.com/office/drawing/2014/main" id="{E1D18D6B-A9E7-40B0-9C60-DDB21CDDC8C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9">
            <a:extLst>
              <a:ext uri="{FF2B5EF4-FFF2-40B4-BE49-F238E27FC236}">
                <a16:creationId xmlns:a16="http://schemas.microsoft.com/office/drawing/2014/main" id="{8548DA95-0AFA-4355-B6A7-50564E736B6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a:extLst>
              <a:ext uri="{FF2B5EF4-FFF2-40B4-BE49-F238E27FC236}">
                <a16:creationId xmlns:a16="http://schemas.microsoft.com/office/drawing/2014/main" id="{D2B71B8C-A178-41D4-BAA7-9A07E4DE5EB6}"/>
              </a:ext>
            </a:extLst>
          </p:cNvPr>
          <p:cNvGraphicFramePr>
            <a:graphicFrameLocks noChangeAspect="1"/>
          </p:cNvGraphicFramePr>
          <p:nvPr>
            <p:extLst>
              <p:ext uri="{D42A27DB-BD31-4B8C-83A1-F6EECF244321}">
                <p14:modId xmlns:p14="http://schemas.microsoft.com/office/powerpoint/2010/main" val="3940638645"/>
              </p:ext>
            </p:extLst>
          </p:nvPr>
        </p:nvGraphicFramePr>
        <p:xfrm>
          <a:off x="5827684" y="1672433"/>
          <a:ext cx="1536700" cy="303212"/>
        </p:xfrm>
        <a:graphic>
          <a:graphicData uri="http://schemas.openxmlformats.org/presentationml/2006/ole">
            <mc:AlternateContent xmlns:mc="http://schemas.openxmlformats.org/markup-compatibility/2006">
              <mc:Choice xmlns:v="urn:schemas-microsoft-com:vml" Requires="v">
                <p:oleObj spid="_x0000_s27871" name="Equation" r:id="rId6" imgW="1536480" imgH="330120" progId="Equation.DSMT4">
                  <p:embed/>
                </p:oleObj>
              </mc:Choice>
              <mc:Fallback>
                <p:oleObj name="Equation" r:id="rId6" imgW="1536480" imgH="330120" progId="Equation.DSMT4">
                  <p:embed/>
                  <p:pic>
                    <p:nvPicPr>
                      <p:cNvPr id="0" name="Object 8"/>
                      <p:cNvPicPr>
                        <a:picLocks noChangeAspect="1" noChangeArrowheads="1"/>
                      </p:cNvPicPr>
                      <p:nvPr/>
                    </p:nvPicPr>
                    <p:blipFill>
                      <a:blip r:embed="rId7"/>
                      <a:srcRect/>
                      <a:stretch>
                        <a:fillRect/>
                      </a:stretch>
                    </p:blipFill>
                    <p:spPr bwMode="auto">
                      <a:xfrm>
                        <a:off x="5827684" y="1672433"/>
                        <a:ext cx="1536700" cy="303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对象 18">
            <a:extLst>
              <a:ext uri="{FF2B5EF4-FFF2-40B4-BE49-F238E27FC236}">
                <a16:creationId xmlns:a16="http://schemas.microsoft.com/office/drawing/2014/main" id="{F35A0D97-23F5-4496-A3B2-332EE73BC3BE}"/>
              </a:ext>
            </a:extLst>
          </p:cNvPr>
          <p:cNvGraphicFramePr>
            <a:graphicFrameLocks noChangeAspect="1"/>
          </p:cNvGraphicFramePr>
          <p:nvPr>
            <p:extLst>
              <p:ext uri="{D42A27DB-BD31-4B8C-83A1-F6EECF244321}">
                <p14:modId xmlns:p14="http://schemas.microsoft.com/office/powerpoint/2010/main" val="1571635692"/>
              </p:ext>
            </p:extLst>
          </p:nvPr>
        </p:nvGraphicFramePr>
        <p:xfrm>
          <a:off x="827088" y="2279640"/>
          <a:ext cx="7381875" cy="741363"/>
        </p:xfrm>
        <a:graphic>
          <a:graphicData uri="http://schemas.openxmlformats.org/presentationml/2006/ole">
            <mc:AlternateContent xmlns:mc="http://schemas.openxmlformats.org/markup-compatibility/2006">
              <mc:Choice xmlns:v="urn:schemas-microsoft-com:vml" Requires="v">
                <p:oleObj spid="_x0000_s27872" name="Equation" r:id="rId8" imgW="7391160" imgH="736560" progId="Equation.DSMT4">
                  <p:embed/>
                </p:oleObj>
              </mc:Choice>
              <mc:Fallback>
                <p:oleObj name="Equation" r:id="rId8" imgW="7391160" imgH="736560" progId="Equation.DSMT4">
                  <p:embed/>
                  <p:pic>
                    <p:nvPicPr>
                      <p:cNvPr id="0" name="Object 10"/>
                      <p:cNvPicPr>
                        <a:picLocks noChangeAspect="1" noChangeArrowheads="1"/>
                      </p:cNvPicPr>
                      <p:nvPr/>
                    </p:nvPicPr>
                    <p:blipFill>
                      <a:blip r:embed="rId9"/>
                      <a:srcRect/>
                      <a:stretch>
                        <a:fillRect/>
                      </a:stretch>
                    </p:blipFill>
                    <p:spPr bwMode="auto">
                      <a:xfrm>
                        <a:off x="827088" y="2279640"/>
                        <a:ext cx="7381875" cy="741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对象 20">
            <a:extLst>
              <a:ext uri="{FF2B5EF4-FFF2-40B4-BE49-F238E27FC236}">
                <a16:creationId xmlns:a16="http://schemas.microsoft.com/office/drawing/2014/main" id="{BC2DB5BC-579F-4F5E-A5A1-5F4414811F72}"/>
              </a:ext>
            </a:extLst>
          </p:cNvPr>
          <p:cNvGraphicFramePr>
            <a:graphicFrameLocks noChangeAspect="1"/>
          </p:cNvGraphicFramePr>
          <p:nvPr>
            <p:extLst>
              <p:ext uri="{D42A27DB-BD31-4B8C-83A1-F6EECF244321}">
                <p14:modId xmlns:p14="http://schemas.microsoft.com/office/powerpoint/2010/main" val="10094134"/>
              </p:ext>
            </p:extLst>
          </p:nvPr>
        </p:nvGraphicFramePr>
        <p:xfrm>
          <a:off x="1613694" y="3609595"/>
          <a:ext cx="5916612" cy="2238375"/>
        </p:xfrm>
        <a:graphic>
          <a:graphicData uri="http://schemas.openxmlformats.org/presentationml/2006/ole">
            <mc:AlternateContent xmlns:mc="http://schemas.openxmlformats.org/markup-compatibility/2006">
              <mc:Choice xmlns:v="urn:schemas-microsoft-com:vml" Requires="v">
                <p:oleObj spid="_x0000_s27873" name="Equation" r:id="rId10" imgW="5892480" imgH="2247840" progId="Equation.DSMT4">
                  <p:embed/>
                </p:oleObj>
              </mc:Choice>
              <mc:Fallback>
                <p:oleObj name="Equation" r:id="rId10" imgW="5892480" imgH="2247840" progId="Equation.DSMT4">
                  <p:embed/>
                  <p:pic>
                    <p:nvPicPr>
                      <p:cNvPr id="0" name="Object 12"/>
                      <p:cNvPicPr>
                        <a:picLocks noChangeAspect="1" noChangeArrowheads="1"/>
                      </p:cNvPicPr>
                      <p:nvPr/>
                    </p:nvPicPr>
                    <p:blipFill>
                      <a:blip r:embed="rId11"/>
                      <a:srcRect/>
                      <a:stretch>
                        <a:fillRect/>
                      </a:stretch>
                    </p:blipFill>
                    <p:spPr bwMode="auto">
                      <a:xfrm>
                        <a:off x="1613694" y="3609595"/>
                        <a:ext cx="5916612" cy="223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对象 22">
            <a:extLst>
              <a:ext uri="{FF2B5EF4-FFF2-40B4-BE49-F238E27FC236}">
                <a16:creationId xmlns:a16="http://schemas.microsoft.com/office/drawing/2014/main" id="{7DE58B0B-3056-4325-AC8E-2D08358BDC03}"/>
              </a:ext>
            </a:extLst>
          </p:cNvPr>
          <p:cNvGraphicFramePr>
            <a:graphicFrameLocks noChangeAspect="1"/>
          </p:cNvGraphicFramePr>
          <p:nvPr>
            <p:extLst>
              <p:ext uri="{D42A27DB-BD31-4B8C-83A1-F6EECF244321}">
                <p14:modId xmlns:p14="http://schemas.microsoft.com/office/powerpoint/2010/main" val="722679433"/>
              </p:ext>
            </p:extLst>
          </p:nvPr>
        </p:nvGraphicFramePr>
        <p:xfrm>
          <a:off x="609600" y="3201570"/>
          <a:ext cx="1900237" cy="350837"/>
        </p:xfrm>
        <a:graphic>
          <a:graphicData uri="http://schemas.openxmlformats.org/presentationml/2006/ole">
            <mc:AlternateContent xmlns:mc="http://schemas.openxmlformats.org/markup-compatibility/2006">
              <mc:Choice xmlns:v="urn:schemas-microsoft-com:vml" Requires="v">
                <p:oleObj spid="_x0000_s27874" name="Equation" r:id="rId12" imgW="1892160" imgH="342720" progId="Equation.DSMT4">
                  <p:embed/>
                </p:oleObj>
              </mc:Choice>
              <mc:Fallback>
                <p:oleObj name="Equation" r:id="rId12" imgW="1892160" imgH="342720" progId="Equation.DSMT4">
                  <p:embed/>
                  <p:pic>
                    <p:nvPicPr>
                      <p:cNvPr id="0" name="Object 17"/>
                      <p:cNvPicPr>
                        <a:picLocks noChangeAspect="1" noChangeArrowheads="1"/>
                      </p:cNvPicPr>
                      <p:nvPr/>
                    </p:nvPicPr>
                    <p:blipFill>
                      <a:blip r:embed="rId13"/>
                      <a:srcRect/>
                      <a:stretch>
                        <a:fillRect/>
                      </a:stretch>
                    </p:blipFill>
                    <p:spPr bwMode="auto">
                      <a:xfrm>
                        <a:off x="609600" y="3201570"/>
                        <a:ext cx="1900237"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541156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54A049C2-BFE3-4BBC-84CE-3E6B44D2E141}"/>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EE96C8D4-2638-42B4-8CB4-459953579DE4}"/>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lang="zh-CN" altLang="en-US" kern="0" dirty="0">
                <a:solidFill>
                  <a:srgbClr val="FFFFFF"/>
                </a:solidFill>
                <a:latin typeface="Arial"/>
                <a:ea typeface="微软雅黑"/>
              </a:rPr>
              <a:t>     </a:t>
            </a: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第四讲 概率图模型基础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382792" y="1020503"/>
                <a:ext cx="8459203" cy="504426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ea typeface="宋体" panose="02010600030101010101" pitchFamily="2" charset="-122"/>
                    <a:cs typeface="Times New Roman" panose="02020603050405020304" pitchFamily="18" charset="0"/>
                  </a:rPr>
                  <a:t>证明：</a:t>
                </a:r>
                <a:r>
                  <a:rPr lang="en-US" altLang="zh-CN" sz="2000" dirty="0">
                    <a:ea typeface="宋体" panose="02010600030101010101" pitchFamily="2" charset="-122"/>
                    <a:cs typeface="Times New Roman" panose="02020603050405020304" pitchFamily="18" charset="0"/>
                  </a:rPr>
                  <a:t>Hammersley-Clifford</a:t>
                </a:r>
                <a:r>
                  <a:rPr lang="zh-CN" altLang="en-US" sz="2000" dirty="0">
                    <a:ea typeface="宋体" panose="02010600030101010101" pitchFamily="2" charset="-122"/>
                    <a:cs typeface="Times New Roman" panose="02020603050405020304" pitchFamily="18" charset="0"/>
                  </a:rPr>
                  <a:t>定理</a:t>
                </a:r>
                <a:endParaRPr lang="en-US" altLang="zh-CN" sz="2000" dirty="0">
                  <a:ea typeface="宋体" panose="02010600030101010101" pitchFamily="2" charset="-122"/>
                  <a:cs typeface="Times New Roman" panose="02020603050405020304" pitchFamily="18" charset="0"/>
                </a:endParaRPr>
              </a:p>
              <a:p>
                <a:pPr>
                  <a:spcBef>
                    <a:spcPct val="0"/>
                  </a:spcBef>
                  <a:buNone/>
                </a:pPr>
                <a:r>
                  <a:rPr lang="en-US" altLang="zh-CN" sz="2000" dirty="0">
                    <a:ea typeface="宋体" panose="02010600030101010101" pitchFamily="2" charset="-122"/>
                    <a:cs typeface="Times New Roman" panose="02020603050405020304" pitchFamily="18" charset="0"/>
                  </a:rPr>
                  <a:t>2. </a:t>
                </a:r>
                <a:r>
                  <a:rPr lang="zh-CN" altLang="en-US" sz="2000" dirty="0">
                    <a:ea typeface="宋体" panose="02010600030101010101" pitchFamily="2" charset="-122"/>
                    <a:cs typeface="Times New Roman" panose="02020603050405020304" pitchFamily="18" charset="0"/>
                  </a:rPr>
                  <a:t>必要性证明</a:t>
                </a:r>
                <a:endParaRPr lang="en-US" altLang="zh-CN" sz="2000" dirty="0">
                  <a:ea typeface="宋体" panose="02010600030101010101" pitchFamily="2" charset="-122"/>
                  <a:cs typeface="Times New Roman" panose="02020603050405020304" pitchFamily="18" charset="0"/>
                </a:endParaRPr>
              </a:p>
              <a:p>
                <a:pPr>
                  <a:spcBef>
                    <a:spcPct val="0"/>
                  </a:spcBef>
                  <a:buNone/>
                </a:pPr>
                <a:r>
                  <a:rPr lang="zh-CN" altLang="en-US" sz="2000" dirty="0">
                    <a:ea typeface="宋体" panose="02010600030101010101" pitchFamily="2" charset="-122"/>
                    <a:cs typeface="Times New Roman" panose="02020603050405020304" pitchFamily="18" charset="0"/>
                  </a:rPr>
                  <a:t>由于</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𝑎</m:t>
                        </m:r>
                      </m:sub>
                    </m:sSub>
                  </m:oMath>
                </a14:m>
                <a:r>
                  <a:rPr lang="zh-CN" altLang="en-US" sz="2000" dirty="0">
                    <a:ea typeface="宋体" panose="02010600030101010101" pitchFamily="2" charset="-122"/>
                    <a:cs typeface="Times New Roman" panose="02020603050405020304" pitchFamily="18" charset="0"/>
                  </a:rPr>
                  <a:t>和</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𝑏</m:t>
                        </m:r>
                      </m:sub>
                    </m:sSub>
                  </m:oMath>
                </a14:m>
                <a:r>
                  <a:rPr lang="zh-CN" altLang="en-US" sz="2000" dirty="0">
                    <a:ea typeface="宋体" panose="02010600030101010101" pitchFamily="2" charset="-122"/>
                    <a:cs typeface="Times New Roman" panose="02020603050405020304" pitchFamily="18" charset="0"/>
                  </a:rPr>
                  <a:t>没有相连，在给定图中的其余节点时，二者条件独立，</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𝑏</m:t>
                        </m:r>
                      </m:sub>
                    </m:sSub>
                  </m:oMath>
                </a14:m>
                <a:r>
                  <a:rPr lang="zh-CN" altLang="en-US" sz="2000" dirty="0">
                    <a:ea typeface="宋体" panose="02010600030101010101" pitchFamily="2" charset="-122"/>
                    <a:cs typeface="Times New Roman" panose="02020603050405020304" pitchFamily="18" charset="0"/>
                  </a:rPr>
                  <a:t>的取值与</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𝑎</m:t>
                        </m:r>
                      </m:sub>
                    </m:sSub>
                  </m:oMath>
                </a14:m>
                <a:r>
                  <a:rPr lang="zh-CN" altLang="en-US" sz="2000" dirty="0">
                    <a:ea typeface="宋体" panose="02010600030101010101" pitchFamily="2" charset="-122"/>
                    <a:cs typeface="Times New Roman" panose="02020603050405020304" pitchFamily="18" charset="0"/>
                  </a:rPr>
                  <a:t>无关，因此这里用</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𝑎</m:t>
                        </m:r>
                      </m:sub>
                    </m:sSub>
                  </m:oMath>
                </a14:m>
                <a:r>
                  <a:rPr lang="zh-CN" altLang="en-US" sz="2000" dirty="0">
                    <a:ea typeface="宋体" panose="02010600030101010101" pitchFamily="2" charset="-122"/>
                    <a:cs typeface="Times New Roman" panose="02020603050405020304" pitchFamily="18" charset="0"/>
                  </a:rPr>
                  <a:t>替换</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𝑏</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=0</m:t>
                    </m:r>
                  </m:oMath>
                </a14:m>
                <a:r>
                  <a:rPr lang="zh-CN" altLang="en-US" sz="2000" dirty="0">
                    <a:ea typeface="宋体" panose="02010600030101010101" pitchFamily="2" charset="-122"/>
                    <a:cs typeface="Times New Roman" panose="02020603050405020304" pitchFamily="18" charset="0"/>
                  </a:rPr>
                  <a:t>，并且分子分母同时乘以</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𝑏</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𝑤</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𝑉</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w</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𝑎</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𝑏</m:t>
                            </m:r>
                          </m:e>
                        </m:d>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=0)</m:t>
                    </m:r>
                  </m:oMath>
                </a14:m>
                <a:r>
                  <a:rPr lang="zh-CN" altLang="en-US" sz="2000" dirty="0">
                    <a:ea typeface="宋体" panose="02010600030101010101" pitchFamily="2" charset="-122"/>
                    <a:cs typeface="Times New Roman" panose="02020603050405020304" pitchFamily="18" charset="0"/>
                  </a:rPr>
                  <a:t>得到</a:t>
                </a: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r>
                  <a:rPr lang="zh-CN" altLang="en-US" sz="2000" dirty="0">
                    <a:ea typeface="宋体" panose="02010600030101010101" pitchFamily="2" charset="-122"/>
                    <a:cs typeface="Times New Roman" panose="02020603050405020304" pitchFamily="18" charset="0"/>
                  </a:rPr>
                  <a:t>根据概率公式</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𝑎</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𝑏</m:t>
                        </m:r>
                      </m:e>
                    </m:d>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𝑎</m:t>
                        </m:r>
                      </m:e>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𝑏</m:t>
                        </m:r>
                      </m:e>
                    </m:d>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𝑏</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oMath>
                </a14:m>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r>
                  <a:rPr lang="zh-CN" altLang="en-US" sz="2000" dirty="0">
                    <a:ea typeface="宋体" panose="02010600030101010101" pitchFamily="2" charset="-122"/>
                    <a:cs typeface="Times New Roman" panose="02020603050405020304" pitchFamily="18" charset="0"/>
                  </a:rPr>
                  <a:t>因此可得</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𝑠</m:t>
                        </m:r>
                      </m:sub>
                    </m:sSub>
                    <m:d>
                      <m:d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𝑠</m:t>
                            </m:r>
                          </m:sub>
                        </m:sSub>
                      </m:e>
                    </m:d>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oMath>
                </a14:m>
                <a:r>
                  <a:rPr lang="zh-CN" altLang="en-US" sz="2000" dirty="0">
                    <a:ea typeface="宋体" panose="02010600030101010101" pitchFamily="2" charset="-122"/>
                    <a:cs typeface="Times New Roman" panose="02020603050405020304" pitchFamily="18" charset="0"/>
                  </a:rPr>
                  <a:t>恒成立。</a:t>
                </a:r>
                <a:endParaRPr lang="en-US" altLang="zh-CN" sz="2000" dirty="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382792" y="1020503"/>
                <a:ext cx="8459203" cy="5044266"/>
              </a:xfrm>
              <a:prstGeom prst="rect">
                <a:avLst/>
              </a:prstGeom>
              <a:blipFill>
                <a:blip r:embed="rId5"/>
                <a:stretch>
                  <a:fillRect l="-793" t="-845" b="-84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有向图模型</a:t>
            </a:r>
          </a:p>
        </p:txBody>
      </p:sp>
      <p:sp>
        <p:nvSpPr>
          <p:cNvPr id="8" name="Rectangle 4">
            <a:extLst>
              <a:ext uri="{FF2B5EF4-FFF2-40B4-BE49-F238E27FC236}">
                <a16:creationId xmlns:a16="http://schemas.microsoft.com/office/drawing/2014/main" id="{FCF1BD53-1E50-4AC0-BDD9-ECBE3D1DD63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2" name="Rectangle 30">
            <a:extLst>
              <a:ext uri="{FF2B5EF4-FFF2-40B4-BE49-F238E27FC236}">
                <a16:creationId xmlns:a16="http://schemas.microsoft.com/office/drawing/2014/main" id="{E1D18D6B-A9E7-40B0-9C60-DDB21CDDC8C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9">
            <a:extLst>
              <a:ext uri="{FF2B5EF4-FFF2-40B4-BE49-F238E27FC236}">
                <a16:creationId xmlns:a16="http://schemas.microsoft.com/office/drawing/2014/main" id="{8548DA95-0AFA-4355-B6A7-50564E736B6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2" name="对象 31">
            <a:extLst>
              <a:ext uri="{FF2B5EF4-FFF2-40B4-BE49-F238E27FC236}">
                <a16:creationId xmlns:a16="http://schemas.microsoft.com/office/drawing/2014/main" id="{70E50040-A53D-447C-94BE-0CCDDC63F35C}"/>
              </a:ext>
            </a:extLst>
          </p:cNvPr>
          <p:cNvGraphicFramePr>
            <a:graphicFrameLocks noChangeAspect="1"/>
          </p:cNvGraphicFramePr>
          <p:nvPr>
            <p:extLst>
              <p:ext uri="{D42A27DB-BD31-4B8C-83A1-F6EECF244321}">
                <p14:modId xmlns:p14="http://schemas.microsoft.com/office/powerpoint/2010/main" val="424984633"/>
              </p:ext>
            </p:extLst>
          </p:nvPr>
        </p:nvGraphicFramePr>
        <p:xfrm>
          <a:off x="1974850" y="2753383"/>
          <a:ext cx="5194300" cy="1463675"/>
        </p:xfrm>
        <a:graphic>
          <a:graphicData uri="http://schemas.openxmlformats.org/presentationml/2006/ole">
            <mc:AlternateContent xmlns:mc="http://schemas.openxmlformats.org/markup-compatibility/2006">
              <mc:Choice xmlns:v="urn:schemas-microsoft-com:vml" Requires="v">
                <p:oleObj spid="_x0000_s28794" name="Equation" r:id="rId6" imgW="5181480" imgH="1473120" progId="Equation.DSMT4">
                  <p:embed/>
                </p:oleObj>
              </mc:Choice>
              <mc:Fallback>
                <p:oleObj name="Equation" r:id="rId6" imgW="5181480" imgH="1473120" progId="Equation.DSMT4">
                  <p:embed/>
                  <p:pic>
                    <p:nvPicPr>
                      <p:cNvPr id="0" name="Object 18"/>
                      <p:cNvPicPr>
                        <a:picLocks noChangeAspect="1" noChangeArrowheads="1"/>
                      </p:cNvPicPr>
                      <p:nvPr/>
                    </p:nvPicPr>
                    <p:blipFill>
                      <a:blip r:embed="rId7"/>
                      <a:srcRect/>
                      <a:stretch>
                        <a:fillRect/>
                      </a:stretch>
                    </p:blipFill>
                    <p:spPr bwMode="auto">
                      <a:xfrm>
                        <a:off x="1974850" y="2753383"/>
                        <a:ext cx="5194300" cy="1463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对象 33">
            <a:extLst>
              <a:ext uri="{FF2B5EF4-FFF2-40B4-BE49-F238E27FC236}">
                <a16:creationId xmlns:a16="http://schemas.microsoft.com/office/drawing/2014/main" id="{CF5AB703-9179-4C92-8D05-F34A305092C8}"/>
              </a:ext>
            </a:extLst>
          </p:cNvPr>
          <p:cNvGraphicFramePr>
            <a:graphicFrameLocks noChangeAspect="1"/>
          </p:cNvGraphicFramePr>
          <p:nvPr>
            <p:extLst>
              <p:ext uri="{D42A27DB-BD31-4B8C-83A1-F6EECF244321}">
                <p14:modId xmlns:p14="http://schemas.microsoft.com/office/powerpoint/2010/main" val="1678347959"/>
              </p:ext>
            </p:extLst>
          </p:nvPr>
        </p:nvGraphicFramePr>
        <p:xfrm>
          <a:off x="2435930" y="4827890"/>
          <a:ext cx="4352925" cy="706438"/>
        </p:xfrm>
        <a:graphic>
          <a:graphicData uri="http://schemas.openxmlformats.org/presentationml/2006/ole">
            <mc:AlternateContent xmlns:mc="http://schemas.openxmlformats.org/markup-compatibility/2006">
              <mc:Choice xmlns:v="urn:schemas-microsoft-com:vml" Requires="v">
                <p:oleObj spid="_x0000_s28795" name="Equation" r:id="rId8" imgW="4343400" imgH="711000" progId="Equation.DSMT4">
                  <p:embed/>
                </p:oleObj>
              </mc:Choice>
              <mc:Fallback>
                <p:oleObj name="Equation" r:id="rId8" imgW="4343400" imgH="711000" progId="Equation.DSMT4">
                  <p:embed/>
                  <p:pic>
                    <p:nvPicPr>
                      <p:cNvPr id="0" name="Object 20"/>
                      <p:cNvPicPr>
                        <a:picLocks noChangeAspect="1" noChangeArrowheads="1"/>
                      </p:cNvPicPr>
                      <p:nvPr/>
                    </p:nvPicPr>
                    <p:blipFill>
                      <a:blip r:embed="rId9"/>
                      <a:srcRect/>
                      <a:stretch>
                        <a:fillRect/>
                      </a:stretch>
                    </p:blipFill>
                    <p:spPr bwMode="auto">
                      <a:xfrm>
                        <a:off x="2435930" y="4827890"/>
                        <a:ext cx="4352925" cy="706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165613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9A453261-17D9-4F2E-AFC3-3D1A6A7E17C9}"/>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EE96C8D4-2638-42B4-8CB4-459953579DE4}"/>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lang="zh-CN" altLang="en-US" kern="0" dirty="0">
                <a:solidFill>
                  <a:srgbClr val="FFFFFF"/>
                </a:solidFill>
                <a:latin typeface="Arial"/>
                <a:ea typeface="微软雅黑"/>
              </a:rPr>
              <a:t>     </a:t>
            </a: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第四讲 概率图模型基础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有向图模型</a:t>
            </a: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D82869EA-9DC7-4908-90EE-CC31ED3C0249}"/>
                  </a:ext>
                </a:extLst>
              </p:cNvPr>
              <p:cNvSpPr/>
              <p:nvPr/>
            </p:nvSpPr>
            <p:spPr>
              <a:xfrm>
                <a:off x="1145709" y="4128805"/>
                <a:ext cx="3061537" cy="584775"/>
              </a:xfrm>
              <a:prstGeom prst="rect">
                <a:avLst/>
              </a:prstGeom>
            </p:spPr>
            <p:txBody>
              <a:bodyPr wrap="square">
                <a:spAutoFit/>
              </a:bodyPr>
              <a:lstStyle/>
              <a:p>
                <a:pPr algn="ctr">
                  <a:spcAft>
                    <a:spcPts val="0"/>
                  </a:spcAft>
                </a:pPr>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图</a:t>
                </a:r>
                <a:r>
                  <a:rPr lang="en-US" altLang="zh-CN" sz="1600" kern="100" dirty="0">
                    <a:latin typeface="宋体" panose="02010600030101010101" pitchFamily="2" charset="-122"/>
                    <a:ea typeface="宋体" panose="02010600030101010101" pitchFamily="2" charset="-122"/>
                    <a:cs typeface="Times New Roman" panose="02020603050405020304" pitchFamily="18" charset="0"/>
                  </a:rPr>
                  <a:t>4-13 </a:t>
                </a:r>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满足条件独立性</a:t>
                </a:r>
                <a14:m>
                  <m:oMath xmlns:m="http://schemas.openxmlformats.org/officeDocument/2006/math">
                    <m:r>
                      <a:rPr lang="en-US" altLang="zh-CN" sz="1600" b="0" i="1" kern="100" smtClean="0">
                        <a:latin typeface="Cambria Math" panose="02040503050406030204" pitchFamily="18" charset="0"/>
                        <a:ea typeface="宋体" panose="02010600030101010101" pitchFamily="2" charset="-122"/>
                        <a:cs typeface="Times New Roman" panose="02020603050405020304" pitchFamily="18" charset="0"/>
                      </a:rPr>
                      <m:t>𝐴</m:t>
                    </m:r>
                    <m:r>
                      <a:rPr lang="en-US" altLang="zh-CN" sz="1600" b="0" i="1" kern="10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b="0" i="1" kern="100" smtClean="0">
                        <a:latin typeface="Cambria Math" panose="02040503050406030204" pitchFamily="18" charset="0"/>
                        <a:ea typeface="Cambria Math" panose="02040503050406030204" pitchFamily="18" charset="0"/>
                        <a:cs typeface="Times New Roman" panose="02020603050405020304" pitchFamily="18" charset="0"/>
                      </a:rPr>
                      <m:t>𝐵</m:t>
                    </m:r>
                    <m:r>
                      <a:rPr lang="en-US" altLang="zh-CN" sz="1600" b="0" i="1" kern="10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b="0" i="1" kern="100" smtClean="0">
                        <a:latin typeface="Cambria Math" panose="02040503050406030204" pitchFamily="18" charset="0"/>
                        <a:ea typeface="Cambria Math" panose="02040503050406030204" pitchFamily="18" charset="0"/>
                        <a:cs typeface="Times New Roman" panose="02020603050405020304" pitchFamily="18" charset="0"/>
                      </a:rPr>
                      <m:t>𝐶</m:t>
                    </m:r>
                  </m:oMath>
                </a14:m>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的无向图模型示例</a:t>
                </a:r>
                <a:endParaRPr lang="zh-CN" altLang="zh-CN" sz="1600" kern="100" dirty="0">
                  <a:latin typeface="宋体" panose="02010600030101010101" pitchFamily="2" charset="-122"/>
                  <a:ea typeface="宋体" panose="02010600030101010101" pitchFamily="2" charset="-122"/>
                  <a:cs typeface="Times New Roman" panose="02020603050405020304" pitchFamily="18" charset="0"/>
                </a:endParaRPr>
              </a:p>
            </p:txBody>
          </p:sp>
        </mc:Choice>
        <mc:Fallback xmlns="">
          <p:sp>
            <p:nvSpPr>
              <p:cNvPr id="12" name="矩形 11">
                <a:extLst>
                  <a:ext uri="{FF2B5EF4-FFF2-40B4-BE49-F238E27FC236}">
                    <a16:creationId xmlns:a16="http://schemas.microsoft.com/office/drawing/2014/main" id="{D82869EA-9DC7-4908-90EE-CC31ED3C0249}"/>
                  </a:ext>
                </a:extLst>
              </p:cNvPr>
              <p:cNvSpPr>
                <a:spLocks noRot="1" noChangeAspect="1" noMove="1" noResize="1" noEditPoints="1" noAdjustHandles="1" noChangeArrowheads="1" noChangeShapeType="1" noTextEdit="1"/>
              </p:cNvSpPr>
              <p:nvPr/>
            </p:nvSpPr>
            <p:spPr>
              <a:xfrm>
                <a:off x="1145709" y="4128805"/>
                <a:ext cx="3061537" cy="584775"/>
              </a:xfrm>
              <a:prstGeom prst="rect">
                <a:avLst/>
              </a:prstGeom>
              <a:blipFill>
                <a:blip r:embed="rId4"/>
                <a:stretch>
                  <a:fillRect l="-598" t="-4167" b="-12500"/>
                </a:stretch>
              </a:blipFill>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B82C12F9-143D-43D2-B79F-CBADB6B82111}"/>
              </a:ext>
            </a:extLst>
          </p:cNvPr>
          <p:cNvPicPr/>
          <p:nvPr/>
        </p:nvPicPr>
        <p:blipFill>
          <a:blip r:embed="rId5">
            <a:extLst>
              <a:ext uri="{28A0092B-C50C-407E-A947-70E740481C1C}">
                <a14:useLocalDpi xmlns:a14="http://schemas.microsoft.com/office/drawing/2010/main" val="0"/>
              </a:ext>
            </a:extLst>
          </a:blip>
          <a:stretch>
            <a:fillRect/>
          </a:stretch>
        </p:blipFill>
        <p:spPr>
          <a:xfrm>
            <a:off x="885811" y="1732950"/>
            <a:ext cx="3599815" cy="2395855"/>
          </a:xfrm>
          <a:prstGeom prst="rect">
            <a:avLst/>
          </a:prstGeom>
        </p:spPr>
      </p:pic>
      <p:pic>
        <p:nvPicPr>
          <p:cNvPr id="16" name="图片 15">
            <a:extLst>
              <a:ext uri="{FF2B5EF4-FFF2-40B4-BE49-F238E27FC236}">
                <a16:creationId xmlns:a16="http://schemas.microsoft.com/office/drawing/2014/main" id="{DAD70ED8-B800-4966-A986-1A43A155E394}"/>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5468181" y="2051913"/>
            <a:ext cx="3223895" cy="1765300"/>
          </a:xfrm>
          <a:prstGeom prst="rect">
            <a:avLst/>
          </a:prstGeom>
        </p:spPr>
      </p:pic>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6D6C0CC8-D8FB-4CD2-8397-3892C039AC67}"/>
                  </a:ext>
                </a:extLst>
              </p:cNvPr>
              <p:cNvSpPr/>
              <p:nvPr/>
            </p:nvSpPr>
            <p:spPr>
              <a:xfrm>
                <a:off x="4567806" y="4072083"/>
                <a:ext cx="4572000" cy="830997"/>
              </a:xfrm>
              <a:prstGeom prst="rect">
                <a:avLst/>
              </a:prstGeom>
            </p:spPr>
            <p:txBody>
              <a:bodyPr>
                <a:spAutoFit/>
              </a:bodyPr>
              <a:lstStyle/>
              <a:p>
                <a:pPr algn="ctr"/>
                <a:r>
                  <a:rPr lang="zh-CN" altLang="en-US" sz="1600" dirty="0">
                    <a:latin typeface="宋体" panose="02010600030101010101" pitchFamily="2" charset="-122"/>
                    <a:ea typeface="宋体" panose="02010600030101010101" pitchFamily="2" charset="-122"/>
                  </a:rPr>
                  <a:t>图</a:t>
                </a:r>
                <a:r>
                  <a:rPr lang="en-US" altLang="zh-CN" sz="1600" dirty="0">
                    <a:latin typeface="宋体" panose="02010600030101010101" pitchFamily="2" charset="-122"/>
                    <a:ea typeface="宋体" panose="02010600030101010101" pitchFamily="2" charset="-122"/>
                  </a:rPr>
                  <a:t>4-14 </a:t>
                </a:r>
                <a:r>
                  <a:rPr lang="zh-CN" altLang="en-US" sz="1600" dirty="0">
                    <a:latin typeface="宋体" panose="02010600030101010101" pitchFamily="2" charset="-122"/>
                    <a:ea typeface="宋体" panose="02010600030101010101" pitchFamily="2" charset="-122"/>
                  </a:rPr>
                  <a:t>无向图模型的马尔可夫毯示例</a:t>
                </a:r>
              </a:p>
              <a:p>
                <a:r>
                  <a:rPr lang="zh-CN" altLang="en-US" sz="1600" dirty="0">
                    <a:latin typeface="宋体" panose="02010600030101010101" pitchFamily="2" charset="-122"/>
                    <a:ea typeface="宋体" panose="02010600030101010101" pitchFamily="2" charset="-122"/>
                  </a:rPr>
                  <a:t>（节点</a:t>
                </a:r>
                <a14:m>
                  <m:oMath xmlns:m="http://schemas.openxmlformats.org/officeDocument/2006/math">
                    <m:r>
                      <a:rPr lang="en-US" altLang="zh-CN" sz="1600" b="0" i="1" smtClean="0">
                        <a:latin typeface="Cambria Math" panose="02040503050406030204" pitchFamily="18" charset="0"/>
                        <a:ea typeface="宋体" panose="02010600030101010101" pitchFamily="2" charset="-122"/>
                      </a:rPr>
                      <m:t>𝑇</m:t>
                    </m:r>
                  </m:oMath>
                </a14:m>
                <a:r>
                  <a:rPr lang="zh-CN" altLang="en-US" sz="1600" dirty="0">
                    <a:latin typeface="宋体" panose="02010600030101010101" pitchFamily="2" charset="-122"/>
                    <a:ea typeface="宋体" panose="02010600030101010101" pitchFamily="2" charset="-122"/>
                  </a:rPr>
                  <a:t>周围的四个纹理填充的节点构成了节点</a:t>
                </a:r>
                <a14:m>
                  <m:oMath xmlns:m="http://schemas.openxmlformats.org/officeDocument/2006/math">
                    <m:r>
                      <a:rPr lang="en-US" altLang="zh-CN" sz="1600" i="1">
                        <a:latin typeface="Cambria Math" panose="02040503050406030204" pitchFamily="18" charset="0"/>
                        <a:ea typeface="宋体" panose="02010600030101010101" pitchFamily="2" charset="-122"/>
                      </a:rPr>
                      <m:t>𝑇</m:t>
                    </m:r>
                  </m:oMath>
                </a14:m>
                <a:r>
                  <a:rPr lang="zh-CN" altLang="en-US" sz="1600" dirty="0">
                    <a:latin typeface="宋体" panose="02010600030101010101" pitchFamily="2" charset="-122"/>
                    <a:ea typeface="宋体" panose="02010600030101010101" pitchFamily="2" charset="-122"/>
                  </a:rPr>
                  <a:t>的马尔可夫毯）</a:t>
                </a:r>
              </a:p>
            </p:txBody>
          </p:sp>
        </mc:Choice>
        <mc:Fallback xmlns="">
          <p:sp>
            <p:nvSpPr>
              <p:cNvPr id="23" name="矩形 22">
                <a:extLst>
                  <a:ext uri="{FF2B5EF4-FFF2-40B4-BE49-F238E27FC236}">
                    <a16:creationId xmlns:a16="http://schemas.microsoft.com/office/drawing/2014/main" id="{6D6C0CC8-D8FB-4CD2-8397-3892C039AC67}"/>
                  </a:ext>
                </a:extLst>
              </p:cNvPr>
              <p:cNvSpPr>
                <a:spLocks noRot="1" noChangeAspect="1" noMove="1" noResize="1" noEditPoints="1" noAdjustHandles="1" noChangeArrowheads="1" noChangeShapeType="1" noTextEdit="1"/>
              </p:cNvSpPr>
              <p:nvPr/>
            </p:nvSpPr>
            <p:spPr>
              <a:xfrm>
                <a:off x="4567806" y="4072083"/>
                <a:ext cx="4572000" cy="830997"/>
              </a:xfrm>
              <a:prstGeom prst="rect">
                <a:avLst/>
              </a:prstGeom>
              <a:blipFill>
                <a:blip r:embed="rId7"/>
                <a:stretch>
                  <a:fillRect l="-667" t="-2206" b="-88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040173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289DC47B-FF36-4D9D-9F90-4C97334AC6A1}"/>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EE96C8D4-2638-42B4-8CB4-459953579DE4}"/>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lang="zh-CN" altLang="en-US" kern="0" dirty="0">
                <a:solidFill>
                  <a:srgbClr val="FFFFFF"/>
                </a:solidFill>
                <a:latin typeface="Arial"/>
                <a:ea typeface="微软雅黑"/>
              </a:rPr>
              <a:t>     </a:t>
            </a: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第四讲 概率图模型基础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981075"/>
            <a:ext cx="7427913" cy="574675"/>
          </a:xfrm>
        </p:spPr>
        <p:txBody>
          <a:bodyPr/>
          <a:lstStyle/>
          <a:p>
            <a:r>
              <a:rPr lang="zh-CN" altLang="en-US" dirty="0">
                <a:latin typeface="微软雅黑" panose="020B0503020204020204" pitchFamily="34" charset="-122"/>
                <a:ea typeface="微软雅黑" panose="020B0503020204020204" pitchFamily="34" charset="-122"/>
              </a:rPr>
              <a:t>常见的无向图模型</a:t>
            </a:r>
            <a:endParaRPr lang="en-US" altLang="zh-CN"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827088" y="1555750"/>
            <a:ext cx="801528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很多机器学习模型可以使用无向图模型来描述，比如对数线性模型（也叫最大熵模型）和条件随机场等。本节以对数线性模型和条件随机场为例，介绍各自的模型假设及其概率图模型表示。</a:t>
            </a:r>
            <a:endParaRPr lang="zh-CN" altLang="en-US" sz="2000" dirty="0">
              <a:ea typeface="宋体" panose="02010600030101010101" pitchFamily="2" charset="-122"/>
              <a:cs typeface="Times New Roman" panose="02020603050405020304" pitchFamily="18" charset="0"/>
            </a:endParaRP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无向图模型</a:t>
            </a:r>
          </a:p>
        </p:txBody>
      </p:sp>
      <p:pic>
        <p:nvPicPr>
          <p:cNvPr id="2" name="图片 1">
            <a:extLst>
              <a:ext uri="{FF2B5EF4-FFF2-40B4-BE49-F238E27FC236}">
                <a16:creationId xmlns:a16="http://schemas.microsoft.com/office/drawing/2014/main" id="{8D10F851-909B-4EC1-A965-568F37413CC4}"/>
              </a:ext>
            </a:extLst>
          </p:cNvPr>
          <p:cNvPicPr>
            <a:picLocks noChangeAspect="1"/>
          </p:cNvPicPr>
          <p:nvPr/>
        </p:nvPicPr>
        <p:blipFill>
          <a:blip r:embed="rId2"/>
          <a:stretch>
            <a:fillRect/>
          </a:stretch>
        </p:blipFill>
        <p:spPr>
          <a:xfrm>
            <a:off x="2510602" y="2927974"/>
            <a:ext cx="4122796" cy="1134767"/>
          </a:xfrm>
          <a:prstGeom prst="rect">
            <a:avLst/>
          </a:prstGeom>
        </p:spPr>
      </p:pic>
    </p:spTree>
    <p:extLst>
      <p:ext uri="{BB962C8B-B14F-4D97-AF65-F5344CB8AC3E}">
        <p14:creationId xmlns:p14="http://schemas.microsoft.com/office/powerpoint/2010/main" val="36899695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ED705D1D-1652-4F4F-9768-42E308A0AE3D}"/>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EE96C8D4-2638-42B4-8CB4-459953579DE4}"/>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lang="zh-CN" altLang="en-US" kern="0" dirty="0">
                <a:solidFill>
                  <a:srgbClr val="FFFFFF"/>
                </a:solidFill>
                <a:latin typeface="Arial"/>
                <a:ea typeface="微软雅黑"/>
              </a:rPr>
              <a:t>     </a:t>
            </a: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第四讲 概率图模型基础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529740" y="1051278"/>
                <a:ext cx="8084520" cy="470898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b="1" dirty="0">
                    <a:latin typeface="微软雅黑" panose="020B0503020204020204" pitchFamily="34" charset="-122"/>
                    <a:cs typeface="Times New Roman" panose="02020603050405020304" pitchFamily="18" charset="0"/>
                  </a:rPr>
                  <a:t>对数线性模型</a:t>
                </a:r>
                <a:endParaRPr lang="en-US" altLang="zh-CN" sz="2000" b="1"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势能函数一般定义为</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其中函数</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𝑐</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𝐱</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𝑐</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ea typeface="宋体" panose="02010600030101010101" pitchFamily="2" charset="-122"/>
                    <a:cs typeface="Times New Roman" panose="02020603050405020304" pitchFamily="18" charset="0"/>
                  </a:rPr>
                  <a:t>为定义在</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1">
                            <a:latin typeface="Cambria Math" panose="02040503050406030204" pitchFamily="18" charset="0"/>
                            <a:ea typeface="宋体" panose="02010600030101010101" pitchFamily="2" charset="-122"/>
                            <a:cs typeface="Times New Roman" panose="02020603050405020304" pitchFamily="18" charset="0"/>
                          </a:rPr>
                          <m:t>𝐱</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𝑐</m:t>
                        </m:r>
                      </m:sub>
                    </m:sSub>
                  </m:oMath>
                </a14:m>
                <a:r>
                  <a:rPr lang="zh-CN" altLang="en-US" sz="2000" dirty="0">
                    <a:ea typeface="宋体" panose="02010600030101010101" pitchFamily="2" charset="-122"/>
                    <a:cs typeface="Times New Roman" panose="02020603050405020304" pitchFamily="18" charset="0"/>
                  </a:rPr>
                  <a:t>上的特征向量，</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𝑐</m:t>
                        </m:r>
                      </m:sub>
                    </m:sSub>
                  </m:oMath>
                </a14:m>
                <a:r>
                  <a:rPr lang="zh-CN" altLang="en-US" sz="2000" dirty="0">
                    <a:ea typeface="宋体" panose="02010600030101010101" pitchFamily="2" charset="-122"/>
                    <a:cs typeface="Times New Roman" panose="02020603050405020304" pitchFamily="18" charset="0"/>
                  </a:rPr>
                  <a:t>为权重向量。这样联合概率分布的对数形式为</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其中</a:t>
                </a:r>
                <a14:m>
                  <m:oMath xmlns:m="http://schemas.openxmlformats.org/officeDocument/2006/math">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𝛉</m:t>
                    </m:r>
                  </m:oMath>
                </a14:m>
                <a:r>
                  <a:rPr lang="zh-CN" altLang="en-US" sz="2000" dirty="0">
                    <a:ea typeface="宋体" panose="02010600030101010101" pitchFamily="2" charset="-122"/>
                    <a:cs typeface="Times New Roman" panose="02020603050405020304" pitchFamily="18" charset="0"/>
                  </a:rPr>
                  <a:t>代表所有势能函数中的参数</a:t>
                </a:r>
                <a14:m>
                  <m:oMath xmlns:m="http://schemas.openxmlformats.org/officeDocument/2006/math">
                    <m:r>
                      <a:rPr lang="en-US" altLang="zh-CN" sz="2000" b="0" i="0"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𝑐</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ea typeface="宋体" panose="02010600030101010101" pitchFamily="2" charset="-122"/>
                    <a:cs typeface="Times New Roman" panose="02020603050405020304" pitchFamily="18" charset="0"/>
                  </a:rPr>
                  <a:t>。这种形式的无向图模型也称为对数线性模型或最大熵模型。如果用对数线性模型来建模条件概率分布</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000" b="0" i="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𝐲</m:t>
                    </m:r>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𝐱</m:t>
                    </m:r>
                    <m:r>
                      <a:rPr lang="en-US" altLang="zh-CN" sz="2000" b="0" i="0"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ea typeface="宋体" panose="02010600030101010101" pitchFamily="2" charset="-122"/>
                    <a:cs typeface="Times New Roman" panose="02020603050405020304" pitchFamily="18" charset="0"/>
                  </a:rPr>
                  <a:t>，那么带有参数的条件概率分布表示</a:t>
                </a:r>
                <a14:m>
                  <m:oMath xmlns:m="http://schemas.openxmlformats.org/officeDocument/2006/math">
                    <m:r>
                      <a:rPr lang="en-US" altLang="zh-CN" sz="2000" i="1">
                        <a:latin typeface="Cambria Math" panose="02040503050406030204" pitchFamily="18" charset="0"/>
                        <a:ea typeface="宋体" panose="02010600030101010101" pitchFamily="2" charset="-122"/>
                        <a:cs typeface="Times New Roman" panose="02020603050405020304" pitchFamily="18" charset="0"/>
                      </a:rPr>
                      <m:t>𝑝</m:t>
                    </m:r>
                    <m:r>
                      <a:rPr lang="en-US" altLang="zh-CN" sz="2000">
                        <a:latin typeface="Cambria Math" panose="02040503050406030204" pitchFamily="18" charset="0"/>
                        <a:ea typeface="宋体" panose="02010600030101010101" pitchFamily="2" charset="-122"/>
                        <a:cs typeface="Times New Roman" panose="02020603050405020304" pitchFamily="18" charset="0"/>
                      </a:rPr>
                      <m:t>(</m:t>
                    </m:r>
                    <m:r>
                      <a:rPr lang="en-US" altLang="zh-CN" sz="2000" b="1">
                        <a:latin typeface="Cambria Math" panose="02040503050406030204" pitchFamily="18" charset="0"/>
                        <a:ea typeface="宋体" panose="02010600030101010101" pitchFamily="2" charset="-122"/>
                        <a:cs typeface="Times New Roman" panose="02020603050405020304" pitchFamily="18" charset="0"/>
                      </a:rPr>
                      <m:t>𝐲</m:t>
                    </m:r>
                    <m:r>
                      <a:rPr lang="en-US" altLang="zh-CN" sz="2000" b="1">
                        <a:latin typeface="Cambria Math" panose="02040503050406030204" pitchFamily="18" charset="0"/>
                        <a:ea typeface="宋体" panose="02010600030101010101" pitchFamily="2" charset="-122"/>
                        <a:cs typeface="Times New Roman" panose="02020603050405020304" pitchFamily="18" charset="0"/>
                      </a:rPr>
                      <m:t>|</m:t>
                    </m:r>
                    <m:r>
                      <a:rPr lang="en-US" altLang="zh-CN" sz="2000" b="1">
                        <a:latin typeface="Cambria Math" panose="02040503050406030204" pitchFamily="18" charset="0"/>
                        <a:ea typeface="宋体" panose="02010600030101010101" pitchFamily="2" charset="-122"/>
                        <a:cs typeface="Times New Roman" panose="02020603050405020304" pitchFamily="18" charset="0"/>
                      </a:rPr>
                      <m:t>𝐱</m:t>
                    </m:r>
                    <m:r>
                      <a:rPr lang="en-US" altLang="zh-CN" sz="2000" b="0" i="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𝛉</m:t>
                    </m:r>
                    <m:r>
                      <a:rPr lang="en-US" altLang="zh-CN" sz="200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ea typeface="宋体" panose="02010600030101010101" pitchFamily="2" charset="-122"/>
                    <a:cs typeface="Times New Roman" panose="02020603050405020304" pitchFamily="18" charset="0"/>
                  </a:rPr>
                  <a:t>为</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其中</a:t>
                </a:r>
                <a:endParaRPr lang="en-US" altLang="zh-CN" sz="2000" dirty="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529740" y="1051278"/>
                <a:ext cx="8084520" cy="4708981"/>
              </a:xfrm>
              <a:prstGeom prst="rect">
                <a:avLst/>
              </a:prstGeom>
              <a:blipFill>
                <a:blip r:embed="rId5"/>
                <a:stretch>
                  <a:fillRect l="-830" t="-647" r="-679" b="-103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有向图模型</a:t>
            </a:r>
          </a:p>
        </p:txBody>
      </p:sp>
      <p:sp>
        <p:nvSpPr>
          <p:cNvPr id="3" name="Rectangle 2">
            <a:extLst>
              <a:ext uri="{FF2B5EF4-FFF2-40B4-BE49-F238E27FC236}">
                <a16:creationId xmlns:a16="http://schemas.microsoft.com/office/drawing/2014/main" id="{D0605694-9BCF-4DA0-B6E1-5E8253C913C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a:extLst>
              <a:ext uri="{FF2B5EF4-FFF2-40B4-BE49-F238E27FC236}">
                <a16:creationId xmlns:a16="http://schemas.microsoft.com/office/drawing/2014/main" id="{1FEC53E9-EA2E-4FCC-81BD-5AEE3FE0BE99}"/>
              </a:ext>
            </a:extLst>
          </p:cNvPr>
          <p:cNvGraphicFramePr>
            <a:graphicFrameLocks noChangeAspect="1"/>
          </p:cNvGraphicFramePr>
          <p:nvPr>
            <p:extLst>
              <p:ext uri="{D42A27DB-BD31-4B8C-83A1-F6EECF244321}">
                <p14:modId xmlns:p14="http://schemas.microsoft.com/office/powerpoint/2010/main" val="2275411249"/>
              </p:ext>
            </p:extLst>
          </p:nvPr>
        </p:nvGraphicFramePr>
        <p:xfrm>
          <a:off x="3166269" y="1729712"/>
          <a:ext cx="2811462" cy="415925"/>
        </p:xfrm>
        <a:graphic>
          <a:graphicData uri="http://schemas.openxmlformats.org/presentationml/2006/ole">
            <mc:AlternateContent xmlns:mc="http://schemas.openxmlformats.org/markup-compatibility/2006">
              <mc:Choice xmlns:v="urn:schemas-microsoft-com:vml" Requires="v">
                <p:oleObj spid="_x0000_s30925" name="Equation" r:id="rId6" imgW="2781000" imgH="380880" progId="Equation.DSMT4">
                  <p:embed/>
                </p:oleObj>
              </mc:Choice>
              <mc:Fallback>
                <p:oleObj name="Equation" r:id="rId6" imgW="2781000" imgH="380880" progId="Equation.DSMT4">
                  <p:embed/>
                  <p:pic>
                    <p:nvPicPr>
                      <p:cNvPr id="0" name="Object 1"/>
                      <p:cNvPicPr>
                        <a:picLocks noChangeAspect="1" noChangeArrowheads="1"/>
                      </p:cNvPicPr>
                      <p:nvPr/>
                    </p:nvPicPr>
                    <p:blipFill>
                      <a:blip r:embed="rId7"/>
                      <a:srcRect/>
                      <a:stretch>
                        <a:fillRect/>
                      </a:stretch>
                    </p:blipFill>
                    <p:spPr bwMode="auto">
                      <a:xfrm>
                        <a:off x="3166269" y="1729712"/>
                        <a:ext cx="2811462"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11">
            <a:extLst>
              <a:ext uri="{FF2B5EF4-FFF2-40B4-BE49-F238E27FC236}">
                <a16:creationId xmlns:a16="http://schemas.microsoft.com/office/drawing/2014/main" id="{53DC03BC-34DD-4607-9F3F-B77D053DE01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 name="对象 22">
            <a:extLst>
              <a:ext uri="{FF2B5EF4-FFF2-40B4-BE49-F238E27FC236}">
                <a16:creationId xmlns:a16="http://schemas.microsoft.com/office/drawing/2014/main" id="{6F66BF3E-882C-472E-B710-E33446592160}"/>
              </a:ext>
            </a:extLst>
          </p:cNvPr>
          <p:cNvGraphicFramePr>
            <a:graphicFrameLocks noChangeAspect="1"/>
          </p:cNvGraphicFramePr>
          <p:nvPr>
            <p:extLst>
              <p:ext uri="{D42A27DB-BD31-4B8C-83A1-F6EECF244321}">
                <p14:modId xmlns:p14="http://schemas.microsoft.com/office/powerpoint/2010/main" val="2469884514"/>
              </p:ext>
            </p:extLst>
          </p:nvPr>
        </p:nvGraphicFramePr>
        <p:xfrm>
          <a:off x="2888456" y="2916268"/>
          <a:ext cx="3367087" cy="436563"/>
        </p:xfrm>
        <a:graphic>
          <a:graphicData uri="http://schemas.openxmlformats.org/presentationml/2006/ole">
            <mc:AlternateContent xmlns:mc="http://schemas.openxmlformats.org/markup-compatibility/2006">
              <mc:Choice xmlns:v="urn:schemas-microsoft-com:vml" Requires="v">
                <p:oleObj spid="_x0000_s30926" name="Equation" r:id="rId8" imgW="3327120" imgH="393480" progId="Equation.DSMT4">
                  <p:embed/>
                </p:oleObj>
              </mc:Choice>
              <mc:Fallback>
                <p:oleObj name="Equation" r:id="rId8" imgW="3327120" imgH="393480" progId="Equation.DSMT4">
                  <p:embed/>
                  <p:pic>
                    <p:nvPicPr>
                      <p:cNvPr id="0" name="Object 10"/>
                      <p:cNvPicPr>
                        <a:picLocks noChangeAspect="1" noChangeArrowheads="1"/>
                      </p:cNvPicPr>
                      <p:nvPr/>
                    </p:nvPicPr>
                    <p:blipFill>
                      <a:blip r:embed="rId9"/>
                      <a:srcRect/>
                      <a:stretch>
                        <a:fillRect/>
                      </a:stretch>
                    </p:blipFill>
                    <p:spPr bwMode="auto">
                      <a:xfrm>
                        <a:off x="2888456" y="2916268"/>
                        <a:ext cx="3367087" cy="43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对象 35">
            <a:extLst>
              <a:ext uri="{FF2B5EF4-FFF2-40B4-BE49-F238E27FC236}">
                <a16:creationId xmlns:a16="http://schemas.microsoft.com/office/drawing/2014/main" id="{5694F83D-BC19-4594-A06A-EB8112E49CE3}"/>
              </a:ext>
            </a:extLst>
          </p:cNvPr>
          <p:cNvGraphicFramePr>
            <a:graphicFrameLocks noChangeAspect="1"/>
          </p:cNvGraphicFramePr>
          <p:nvPr>
            <p:extLst>
              <p:ext uri="{D42A27DB-BD31-4B8C-83A1-F6EECF244321}">
                <p14:modId xmlns:p14="http://schemas.microsoft.com/office/powerpoint/2010/main" val="2314361197"/>
              </p:ext>
            </p:extLst>
          </p:nvPr>
        </p:nvGraphicFramePr>
        <p:xfrm>
          <a:off x="2755899" y="4509661"/>
          <a:ext cx="3632200" cy="750888"/>
        </p:xfrm>
        <a:graphic>
          <a:graphicData uri="http://schemas.openxmlformats.org/presentationml/2006/ole">
            <mc:AlternateContent xmlns:mc="http://schemas.openxmlformats.org/markup-compatibility/2006">
              <mc:Choice xmlns:v="urn:schemas-microsoft-com:vml" Requires="v">
                <p:oleObj spid="_x0000_s30927" name="Equation" r:id="rId10" imgW="3632040" imgH="660240" progId="Equation.DSMT4">
                  <p:embed/>
                </p:oleObj>
              </mc:Choice>
              <mc:Fallback>
                <p:oleObj name="Equation" r:id="rId10" imgW="3632040" imgH="660240" progId="Equation.DSMT4">
                  <p:embed/>
                  <p:pic>
                    <p:nvPicPr>
                      <p:cNvPr id="0" name="Object 21"/>
                      <p:cNvPicPr>
                        <a:picLocks noChangeAspect="1" noChangeArrowheads="1"/>
                      </p:cNvPicPr>
                      <p:nvPr/>
                    </p:nvPicPr>
                    <p:blipFill>
                      <a:blip r:embed="rId11"/>
                      <a:srcRect/>
                      <a:stretch>
                        <a:fillRect/>
                      </a:stretch>
                    </p:blipFill>
                    <p:spPr bwMode="auto">
                      <a:xfrm>
                        <a:off x="2755899" y="4509661"/>
                        <a:ext cx="3632200" cy="750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对象 37">
            <a:extLst>
              <a:ext uri="{FF2B5EF4-FFF2-40B4-BE49-F238E27FC236}">
                <a16:creationId xmlns:a16="http://schemas.microsoft.com/office/drawing/2014/main" id="{6746B046-5275-4718-84EC-C10D68C9F334}"/>
              </a:ext>
            </a:extLst>
          </p:cNvPr>
          <p:cNvGraphicFramePr>
            <a:graphicFrameLocks noChangeAspect="1"/>
          </p:cNvGraphicFramePr>
          <p:nvPr>
            <p:extLst>
              <p:ext uri="{D42A27DB-BD31-4B8C-83A1-F6EECF244321}">
                <p14:modId xmlns:p14="http://schemas.microsoft.com/office/powerpoint/2010/main" val="4125998040"/>
              </p:ext>
            </p:extLst>
          </p:nvPr>
        </p:nvGraphicFramePr>
        <p:xfrm>
          <a:off x="1125901" y="5372172"/>
          <a:ext cx="2849563" cy="358775"/>
        </p:xfrm>
        <a:graphic>
          <a:graphicData uri="http://schemas.openxmlformats.org/presentationml/2006/ole">
            <mc:AlternateContent xmlns:mc="http://schemas.openxmlformats.org/markup-compatibility/2006">
              <mc:Choice xmlns:v="urn:schemas-microsoft-com:vml" Requires="v">
                <p:oleObj spid="_x0000_s30928" name="Equation" r:id="rId12" imgW="2781000" imgH="355320" progId="Equation.DSMT4">
                  <p:embed/>
                </p:oleObj>
              </mc:Choice>
              <mc:Fallback>
                <p:oleObj name="Equation" r:id="rId12" imgW="2781000" imgH="355320" progId="Equation.DSMT4">
                  <p:embed/>
                  <p:pic>
                    <p:nvPicPr>
                      <p:cNvPr id="0" name="Object 23"/>
                      <p:cNvPicPr>
                        <a:picLocks noChangeAspect="1" noChangeArrowheads="1"/>
                      </p:cNvPicPr>
                      <p:nvPr/>
                    </p:nvPicPr>
                    <p:blipFill>
                      <a:blip r:embed="rId13"/>
                      <a:srcRect/>
                      <a:stretch>
                        <a:fillRect/>
                      </a:stretch>
                    </p:blipFill>
                    <p:spPr bwMode="auto">
                      <a:xfrm>
                        <a:off x="1125901" y="5372172"/>
                        <a:ext cx="2849563"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21345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4D2F1295-11D2-42E5-B5EE-551462F234D9}"/>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EE96C8D4-2638-42B4-8CB4-459953579DE4}"/>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lang="zh-CN" altLang="en-US" kern="0" dirty="0">
                <a:solidFill>
                  <a:srgbClr val="FFFFFF"/>
                </a:solidFill>
                <a:latin typeface="Arial"/>
                <a:ea typeface="微软雅黑"/>
              </a:rPr>
              <a:t>     </a:t>
            </a: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第四讲 概率图模型基础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529740" y="875109"/>
                <a:ext cx="8084520" cy="532453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b="1" dirty="0">
                    <a:latin typeface="微软雅黑" panose="020B0503020204020204" pitchFamily="34" charset="-122"/>
                    <a:cs typeface="Times New Roman" panose="02020603050405020304" pitchFamily="18" charset="0"/>
                  </a:rPr>
                  <a:t>条件随机场</a:t>
                </a:r>
                <a:endParaRPr lang="en-US" altLang="zh-CN" sz="2000" b="1"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假设条件随机场的最大团集合为</a:t>
                </a:r>
                <a14:m>
                  <m:oMath xmlns:m="http://schemas.openxmlformats.org/officeDocument/2006/math">
                    <m:r>
                      <a:rPr lang="zh-CN" altLang="en-US" sz="2000" i="1" smtClean="0">
                        <a:latin typeface="Cambria Math" panose="02040503050406030204" pitchFamily="18" charset="0"/>
                        <a:ea typeface="宋体" panose="02010600030101010101" pitchFamily="2" charset="-122"/>
                        <a:cs typeface="Times New Roman" panose="02020603050405020304" pitchFamily="18" charset="0"/>
                      </a:rPr>
                      <m:t>𝒞</m:t>
                    </m:r>
                  </m:oMath>
                </a14:m>
                <a:r>
                  <a:rPr lang="zh-CN" altLang="en-US" sz="2000" dirty="0">
                    <a:ea typeface="宋体" panose="02010600030101010101" pitchFamily="2" charset="-122"/>
                    <a:cs typeface="Times New Roman" panose="02020603050405020304" pitchFamily="18" charset="0"/>
                  </a:rPr>
                  <a:t>，则其条件概率分布为</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其中                                                为归一化项。</a:t>
                </a: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一个常用的条件随机场为下图所示的链式结构</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其条件概率分布为</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其中，</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𝐱</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ea typeface="宋体" panose="02010600030101010101" pitchFamily="2" charset="-122"/>
                    <a:cs typeface="Times New Roman" panose="02020603050405020304" pitchFamily="18" charset="0"/>
                  </a:rPr>
                  <a:t>为状态特征，一般和位置</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𝑛</m:t>
                    </m:r>
                  </m:oMath>
                </a14:m>
                <a:r>
                  <a:rPr lang="zh-CN" altLang="en-US" sz="2000" dirty="0">
                    <a:ea typeface="宋体" panose="02010600030101010101" pitchFamily="2" charset="-122"/>
                    <a:cs typeface="Times New Roman" panose="02020603050405020304" pitchFamily="18" charset="0"/>
                  </a:rPr>
                  <a:t>相关，</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𝐱</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𝑛</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ea typeface="宋体" panose="02010600030101010101" pitchFamily="2" charset="-122"/>
                    <a:cs typeface="Times New Roman" panose="02020603050405020304" pitchFamily="18" charset="0"/>
                  </a:rPr>
                  <a:t>为转移特征，一般可以简化为</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𝑛</m:t>
                        </m:r>
                        <m:r>
                          <a:rPr lang="en-US" altLang="zh-CN" sz="2000" i="1">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sz="2000" dirty="0">
                    <a:ea typeface="宋体" panose="02010600030101010101" pitchFamily="2" charset="-122"/>
                    <a:cs typeface="Times New Roman" panose="02020603050405020304" pitchFamily="18" charset="0"/>
                  </a:rPr>
                  <a:t>。</a:t>
                </a:r>
                <a:endParaRPr lang="en-US" altLang="zh-CN" sz="2000" dirty="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529740" y="875109"/>
                <a:ext cx="8084520" cy="5324535"/>
              </a:xfrm>
              <a:prstGeom prst="rect">
                <a:avLst/>
              </a:prstGeom>
              <a:blipFill>
                <a:blip r:embed="rId5"/>
                <a:stretch>
                  <a:fillRect l="-830" t="-687" b="-91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有向图模型</a:t>
            </a:r>
          </a:p>
        </p:txBody>
      </p:sp>
      <p:sp>
        <p:nvSpPr>
          <p:cNvPr id="3" name="Rectangle 2">
            <a:extLst>
              <a:ext uri="{FF2B5EF4-FFF2-40B4-BE49-F238E27FC236}">
                <a16:creationId xmlns:a16="http://schemas.microsoft.com/office/drawing/2014/main" id="{D0605694-9BCF-4DA0-B6E1-5E8253C913C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Rectangle 11">
            <a:extLst>
              <a:ext uri="{FF2B5EF4-FFF2-40B4-BE49-F238E27FC236}">
                <a16:creationId xmlns:a16="http://schemas.microsoft.com/office/drawing/2014/main" id="{53DC03BC-34DD-4607-9F3F-B77D053DE01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a:extLst>
              <a:ext uri="{FF2B5EF4-FFF2-40B4-BE49-F238E27FC236}">
                <a16:creationId xmlns:a16="http://schemas.microsoft.com/office/drawing/2014/main" id="{46AA1912-0A23-43DC-A76B-B1B907871ED0}"/>
              </a:ext>
            </a:extLst>
          </p:cNvPr>
          <p:cNvGraphicFramePr>
            <a:graphicFrameLocks noChangeAspect="1"/>
          </p:cNvGraphicFramePr>
          <p:nvPr>
            <p:extLst>
              <p:ext uri="{D42A27DB-BD31-4B8C-83A1-F6EECF244321}">
                <p14:modId xmlns:p14="http://schemas.microsoft.com/office/powerpoint/2010/main" val="3530154888"/>
              </p:ext>
            </p:extLst>
          </p:nvPr>
        </p:nvGraphicFramePr>
        <p:xfrm>
          <a:off x="2574131" y="1590459"/>
          <a:ext cx="3995738" cy="688975"/>
        </p:xfrm>
        <a:graphic>
          <a:graphicData uri="http://schemas.openxmlformats.org/presentationml/2006/ole">
            <mc:AlternateContent xmlns:mc="http://schemas.openxmlformats.org/markup-compatibility/2006">
              <mc:Choice xmlns:v="urn:schemas-microsoft-com:vml" Requires="v">
                <p:oleObj spid="_x0000_s31897" name="Equation" r:id="rId6" imgW="3974760" imgH="660240" progId="Equation.DSMT4">
                  <p:embed/>
                </p:oleObj>
              </mc:Choice>
              <mc:Fallback>
                <p:oleObj name="Equation" r:id="rId6" imgW="3974760" imgH="660240" progId="Equation.DSMT4">
                  <p:embed/>
                  <p:pic>
                    <p:nvPicPr>
                      <p:cNvPr id="0" name="Object 9"/>
                      <p:cNvPicPr>
                        <a:picLocks noChangeAspect="1" noChangeArrowheads="1"/>
                      </p:cNvPicPr>
                      <p:nvPr/>
                    </p:nvPicPr>
                    <p:blipFill>
                      <a:blip r:embed="rId7"/>
                      <a:srcRect/>
                      <a:stretch>
                        <a:fillRect/>
                      </a:stretch>
                    </p:blipFill>
                    <p:spPr bwMode="auto">
                      <a:xfrm>
                        <a:off x="2574131" y="1590459"/>
                        <a:ext cx="3995738" cy="688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对象 18">
            <a:extLst>
              <a:ext uri="{FF2B5EF4-FFF2-40B4-BE49-F238E27FC236}">
                <a16:creationId xmlns:a16="http://schemas.microsoft.com/office/drawing/2014/main" id="{1CFEF320-D21D-46CA-9DFF-1F5CBA19E8AF}"/>
              </a:ext>
            </a:extLst>
          </p:cNvPr>
          <p:cNvGraphicFramePr>
            <a:graphicFrameLocks noChangeAspect="1"/>
          </p:cNvGraphicFramePr>
          <p:nvPr>
            <p:extLst>
              <p:ext uri="{D42A27DB-BD31-4B8C-83A1-F6EECF244321}">
                <p14:modId xmlns:p14="http://schemas.microsoft.com/office/powerpoint/2010/main" val="1232502258"/>
              </p:ext>
            </p:extLst>
          </p:nvPr>
        </p:nvGraphicFramePr>
        <p:xfrm>
          <a:off x="1157871" y="2427478"/>
          <a:ext cx="3252787" cy="393700"/>
        </p:xfrm>
        <a:graphic>
          <a:graphicData uri="http://schemas.openxmlformats.org/presentationml/2006/ole">
            <mc:AlternateContent xmlns:mc="http://schemas.openxmlformats.org/markup-compatibility/2006">
              <mc:Choice xmlns:v="urn:schemas-microsoft-com:vml" Requires="v">
                <p:oleObj spid="_x0000_s31898" name="Equation" r:id="rId8" imgW="3288960" imgH="380880" progId="Equation.DSMT4">
                  <p:embed/>
                </p:oleObj>
              </mc:Choice>
              <mc:Fallback>
                <p:oleObj name="Equation" r:id="rId8" imgW="3288960" imgH="380880" progId="Equation.DSMT4">
                  <p:embed/>
                  <p:pic>
                    <p:nvPicPr>
                      <p:cNvPr id="0" name="Object 11"/>
                      <p:cNvPicPr>
                        <a:picLocks noChangeAspect="1" noChangeArrowheads="1"/>
                      </p:cNvPicPr>
                      <p:nvPr/>
                    </p:nvPicPr>
                    <p:blipFill>
                      <a:blip r:embed="rId9"/>
                      <a:srcRect/>
                      <a:stretch>
                        <a:fillRect/>
                      </a:stretch>
                    </p:blipFill>
                    <p:spPr bwMode="auto">
                      <a:xfrm>
                        <a:off x="1157871" y="2427478"/>
                        <a:ext cx="3252787"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6" name="图片 25">
            <a:extLst>
              <a:ext uri="{FF2B5EF4-FFF2-40B4-BE49-F238E27FC236}">
                <a16:creationId xmlns:a16="http://schemas.microsoft.com/office/drawing/2014/main" id="{E067EC45-227A-4335-94F8-A67B40831DA5}"/>
              </a:ext>
            </a:extLst>
          </p:cNvPr>
          <p:cNvPicPr/>
          <p:nvPr/>
        </p:nvPicPr>
        <p:blipFill>
          <a:blip r:embed="rId10" cstate="print">
            <a:extLst>
              <a:ext uri="{28A0092B-C50C-407E-A947-70E740481C1C}">
                <a14:useLocalDpi xmlns:a14="http://schemas.microsoft.com/office/drawing/2010/main" val="0"/>
              </a:ext>
            </a:extLst>
          </a:blip>
          <a:stretch>
            <a:fillRect/>
          </a:stretch>
        </p:blipFill>
        <p:spPr>
          <a:xfrm>
            <a:off x="2433059" y="3228300"/>
            <a:ext cx="3955197" cy="1244738"/>
          </a:xfrm>
          <a:prstGeom prst="rect">
            <a:avLst/>
          </a:prstGeom>
        </p:spPr>
      </p:pic>
      <p:graphicFrame>
        <p:nvGraphicFramePr>
          <p:cNvPr id="24" name="对象 23">
            <a:extLst>
              <a:ext uri="{FF2B5EF4-FFF2-40B4-BE49-F238E27FC236}">
                <a16:creationId xmlns:a16="http://schemas.microsoft.com/office/drawing/2014/main" id="{29E6EB0E-F581-45B7-846D-DFEADBD4E260}"/>
              </a:ext>
            </a:extLst>
          </p:cNvPr>
          <p:cNvGraphicFramePr>
            <a:graphicFrameLocks noChangeAspect="1"/>
          </p:cNvGraphicFramePr>
          <p:nvPr>
            <p:extLst>
              <p:ext uri="{D42A27DB-BD31-4B8C-83A1-F6EECF244321}">
                <p14:modId xmlns:p14="http://schemas.microsoft.com/office/powerpoint/2010/main" val="1979065896"/>
              </p:ext>
            </p:extLst>
          </p:nvPr>
        </p:nvGraphicFramePr>
        <p:xfrm>
          <a:off x="1655762" y="4790214"/>
          <a:ext cx="5832475" cy="688975"/>
        </p:xfrm>
        <a:graphic>
          <a:graphicData uri="http://schemas.openxmlformats.org/presentationml/2006/ole">
            <mc:AlternateContent xmlns:mc="http://schemas.openxmlformats.org/markup-compatibility/2006">
              <mc:Choice xmlns:v="urn:schemas-microsoft-com:vml" Requires="v">
                <p:oleObj spid="_x0000_s31899" name="Equation" r:id="rId11" imgW="5879880" imgH="660240" progId="Equation.DSMT4">
                  <p:embed/>
                </p:oleObj>
              </mc:Choice>
              <mc:Fallback>
                <p:oleObj name="Equation" r:id="rId11" imgW="5879880" imgH="660240" progId="Equation.DSMT4">
                  <p:embed/>
                  <p:pic>
                    <p:nvPicPr>
                      <p:cNvPr id="0" name="Object 13"/>
                      <p:cNvPicPr>
                        <a:picLocks noChangeAspect="1" noChangeArrowheads="1"/>
                      </p:cNvPicPr>
                      <p:nvPr/>
                    </p:nvPicPr>
                    <p:blipFill>
                      <a:blip r:embed="rId12"/>
                      <a:srcRect/>
                      <a:stretch>
                        <a:fillRect/>
                      </a:stretch>
                    </p:blipFill>
                    <p:spPr bwMode="auto">
                      <a:xfrm>
                        <a:off x="1655762" y="4790214"/>
                        <a:ext cx="5832475" cy="688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625145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327058D6-4C22-4790-9217-AE8DB6C34FBD}"/>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lang="zh-CN" altLang="en-US" kern="0" dirty="0">
                <a:solidFill>
                  <a:srgbClr val="FFFFFF"/>
                </a:solidFill>
                <a:latin typeface="Arial"/>
                <a:ea typeface="微软雅黑"/>
              </a:rPr>
              <a:t>     </a:t>
            </a: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第四讲 概率图模型基础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23" name="标题 1">
            <a:extLst>
              <a:ext uri="{FF2B5EF4-FFF2-40B4-BE49-F238E27FC236}">
                <a16:creationId xmlns:a16="http://schemas.microsoft.com/office/drawing/2014/main" id="{AA2CEEB4-F3CD-41AD-B529-3AFBAD8AAB77}"/>
              </a:ext>
            </a:extLst>
          </p:cNvPr>
          <p:cNvSpPr txBox="1">
            <a:spLocks noChangeArrowheads="1"/>
          </p:cNvSpPr>
          <p:nvPr/>
        </p:nvSpPr>
        <p:spPr bwMode="auto">
          <a:xfrm>
            <a:off x="468313" y="83883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kern="1200">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dirty="0">
                <a:ln>
                  <a:noFill/>
                </a:ln>
                <a:solidFill>
                  <a:srgbClr val="000000"/>
                </a:solidFill>
                <a:effectLst/>
                <a:uLnTx/>
                <a:uFillTx/>
                <a:latin typeface="Arial"/>
                <a:ea typeface="微软雅黑"/>
                <a:cs typeface="+mj-cs"/>
              </a:rPr>
              <a:t>目录</a:t>
            </a:r>
          </a:p>
        </p:txBody>
      </p:sp>
      <p:sp>
        <p:nvSpPr>
          <p:cNvPr id="24" name="内容占位符 2">
            <a:extLst>
              <a:ext uri="{FF2B5EF4-FFF2-40B4-BE49-F238E27FC236}">
                <a16:creationId xmlns:a16="http://schemas.microsoft.com/office/drawing/2014/main" id="{3D4ACEF0-7279-45BB-BC14-B1A22F951A2C}"/>
              </a:ext>
            </a:extLst>
          </p:cNvPr>
          <p:cNvSpPr txBox="1">
            <a:spLocks noChangeArrowheads="1"/>
          </p:cNvSpPr>
          <p:nvPr/>
        </p:nvSpPr>
        <p:spPr bwMode="auto">
          <a:xfrm>
            <a:off x="1143000" y="1765935"/>
            <a:ext cx="5986463" cy="384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spcBef>
                <a:spcPct val="20000"/>
              </a:spcBef>
              <a:spcAft>
                <a:spcPct val="0"/>
              </a:spcAft>
              <a:buClrTx/>
              <a:buSzTx/>
              <a:buFontTx/>
              <a:buChar char="•"/>
              <a:tabLst/>
              <a:defRPr/>
            </a:pPr>
            <a:r>
              <a:rPr kumimoji="0" lang="zh-CN" altLang="en-US" sz="2400" b="0" i="0" u="none" strike="noStrike" kern="1200" cap="none" spc="0" normalizeH="0" baseline="0" noProof="0" dirty="0">
                <a:ln>
                  <a:noFill/>
                </a:ln>
                <a:effectLst/>
                <a:uLnTx/>
                <a:uFillTx/>
                <a:latin typeface="Arial"/>
                <a:ea typeface="微软雅黑"/>
                <a:cs typeface="+mn-cs"/>
              </a:rPr>
              <a:t>有向图模型</a:t>
            </a:r>
            <a:endParaRPr kumimoji="0" lang="en-US" altLang="zh-CN" sz="2400" b="0" i="0" u="none" strike="noStrike" kern="1200" cap="none" spc="0" normalizeH="0" baseline="0" noProof="0" dirty="0">
              <a:ln>
                <a:noFill/>
              </a:ln>
              <a:effectLst/>
              <a:uLnTx/>
              <a:uFillTx/>
              <a:latin typeface="Arial"/>
              <a:ea typeface="微软雅黑"/>
              <a:cs typeface="+mn-cs"/>
            </a:endParaRPr>
          </a:p>
          <a:p>
            <a:pPr marL="342900" marR="0" lvl="0" indent="-342900" algn="l" defTabSz="914400" rtl="0" eaLnBrk="1" fontAlgn="base" latinLnBrk="0" hangingPunct="1">
              <a:spcBef>
                <a:spcPct val="20000"/>
              </a:spcBef>
              <a:spcAft>
                <a:spcPct val="0"/>
              </a:spcAft>
              <a:buClrTx/>
              <a:buSzTx/>
              <a:buFontTx/>
              <a:buChar char="•"/>
              <a:tabLst/>
              <a:defRPr/>
            </a:pPr>
            <a:r>
              <a:rPr kumimoji="0" lang="zh-CN" altLang="en-US" sz="2400" b="0" i="0" u="none" strike="noStrike" kern="1200" cap="none" spc="0" normalizeH="0" baseline="0" noProof="0" dirty="0">
                <a:ln>
                  <a:noFill/>
                </a:ln>
                <a:solidFill>
                  <a:srgbClr val="000000"/>
                </a:solidFill>
                <a:effectLst/>
                <a:uLnTx/>
                <a:uFillTx/>
                <a:latin typeface="Arial"/>
                <a:ea typeface="微软雅黑"/>
                <a:cs typeface="+mn-cs"/>
              </a:rPr>
              <a:t>无向图模型</a:t>
            </a:r>
            <a:endParaRPr kumimoji="0" lang="en-US" altLang="zh-CN" sz="2400" b="0" i="0" u="none" strike="noStrike" kern="1200" cap="none" spc="0" normalizeH="0" baseline="0" noProof="0" dirty="0">
              <a:ln>
                <a:noFill/>
              </a:ln>
              <a:solidFill>
                <a:srgbClr val="000000"/>
              </a:solidFill>
              <a:effectLst/>
              <a:uLnTx/>
              <a:uFillTx/>
              <a:latin typeface="Arial"/>
              <a:ea typeface="微软雅黑"/>
              <a:cs typeface="+mn-cs"/>
            </a:endParaRPr>
          </a:p>
          <a:p>
            <a:pPr marL="342900" marR="0" lvl="0" indent="-342900" algn="l" defTabSz="914400" rtl="0" eaLnBrk="1" fontAlgn="base" latinLnBrk="0" hangingPunct="1">
              <a:spcBef>
                <a:spcPct val="20000"/>
              </a:spcBef>
              <a:spcAft>
                <a:spcPct val="0"/>
              </a:spcAft>
              <a:buClrTx/>
              <a:buSzTx/>
              <a:buFontTx/>
              <a:buChar char="•"/>
              <a:tabLst/>
              <a:defRPr/>
            </a:pPr>
            <a:r>
              <a:rPr lang="zh-CN" altLang="en-US" sz="2400" dirty="0">
                <a:solidFill>
                  <a:srgbClr val="71A3F5"/>
                </a:solidFill>
                <a:latin typeface="Arial"/>
                <a:ea typeface="微软雅黑"/>
              </a:rPr>
              <a:t>图模型中的推理</a:t>
            </a:r>
            <a:endParaRPr lang="en-US" altLang="zh-CN" sz="2400" dirty="0">
              <a:solidFill>
                <a:srgbClr val="71A3F5"/>
              </a:solidFill>
              <a:latin typeface="Arial"/>
              <a:ea typeface="微软雅黑"/>
            </a:endParaRPr>
          </a:p>
          <a:p>
            <a:pPr lvl="1" indent="-342900" defTabSz="914400" eaLnBrk="1" hangingPunct="1">
              <a:buFontTx/>
              <a:buChar char="•"/>
              <a:defRPr/>
            </a:pPr>
            <a:r>
              <a:rPr kumimoji="0" lang="zh-CN" altLang="en-US" sz="2000" b="0" i="0" u="none" strike="noStrike" kern="1200" cap="none" spc="0" normalizeH="0" baseline="0" noProof="0" dirty="0">
                <a:ln>
                  <a:noFill/>
                </a:ln>
                <a:solidFill>
                  <a:srgbClr val="71A3F5"/>
                </a:solidFill>
                <a:effectLst/>
                <a:uLnTx/>
                <a:uFillTx/>
                <a:latin typeface="Arial"/>
                <a:ea typeface="微软雅黑"/>
              </a:rPr>
              <a:t>链式结构</a:t>
            </a:r>
            <a:endParaRPr kumimoji="0" lang="en-US" altLang="zh-CN" sz="2000" b="0" i="0" u="none" strike="noStrike" kern="1200" cap="none" spc="0" normalizeH="0" baseline="0" noProof="0" dirty="0">
              <a:ln>
                <a:noFill/>
              </a:ln>
              <a:solidFill>
                <a:srgbClr val="71A3F5"/>
              </a:solidFill>
              <a:effectLst/>
              <a:uLnTx/>
              <a:uFillTx/>
              <a:latin typeface="Arial"/>
              <a:ea typeface="微软雅黑"/>
            </a:endParaRPr>
          </a:p>
          <a:p>
            <a:pPr lvl="1" indent="-342900" defTabSz="914400" eaLnBrk="1" hangingPunct="1">
              <a:buFontTx/>
              <a:buChar char="•"/>
              <a:defRPr/>
            </a:pPr>
            <a:r>
              <a:rPr lang="zh-CN" altLang="en-US" sz="2000" dirty="0">
                <a:solidFill>
                  <a:srgbClr val="71A3F5"/>
                </a:solidFill>
                <a:latin typeface="Arial"/>
                <a:ea typeface="微软雅黑"/>
              </a:rPr>
              <a:t>树结构</a:t>
            </a:r>
            <a:endParaRPr lang="en-US" altLang="zh-CN" sz="2000" dirty="0">
              <a:solidFill>
                <a:srgbClr val="71A3F5"/>
              </a:solidFill>
              <a:latin typeface="Arial"/>
              <a:ea typeface="微软雅黑"/>
            </a:endParaRPr>
          </a:p>
          <a:p>
            <a:pPr lvl="1" indent="-342900" defTabSz="914400" eaLnBrk="1" hangingPunct="1">
              <a:buFontTx/>
              <a:buChar char="•"/>
              <a:defRPr/>
            </a:pPr>
            <a:r>
              <a:rPr kumimoji="0" lang="zh-CN" altLang="en-US" sz="2000" b="0" i="0" u="none" strike="noStrike" kern="1200" cap="none" spc="0" normalizeH="0" baseline="0" noProof="0" dirty="0">
                <a:ln>
                  <a:noFill/>
                </a:ln>
                <a:solidFill>
                  <a:srgbClr val="71A3F5"/>
                </a:solidFill>
                <a:effectLst/>
                <a:uLnTx/>
                <a:uFillTx/>
                <a:latin typeface="Arial"/>
                <a:ea typeface="微软雅黑"/>
              </a:rPr>
              <a:t>因子图</a:t>
            </a:r>
            <a:endParaRPr kumimoji="0" lang="en-US" altLang="zh-CN" sz="2000" b="0" i="0" u="none" strike="noStrike" kern="1200" cap="none" spc="0" normalizeH="0" baseline="0" noProof="0" dirty="0">
              <a:ln>
                <a:noFill/>
              </a:ln>
              <a:solidFill>
                <a:srgbClr val="71A3F5"/>
              </a:solidFill>
              <a:effectLst/>
              <a:uLnTx/>
              <a:uFillTx/>
              <a:latin typeface="Arial"/>
              <a:ea typeface="微软雅黑"/>
            </a:endParaRPr>
          </a:p>
          <a:p>
            <a:pPr lvl="1" indent="-342900" defTabSz="914400" eaLnBrk="1" hangingPunct="1">
              <a:buFontTx/>
              <a:buChar char="•"/>
              <a:defRPr/>
            </a:pPr>
            <a:r>
              <a:rPr kumimoji="0" lang="zh-CN" altLang="en-US" sz="2000" b="0" i="0" u="none" strike="noStrike" kern="1200" cap="none" spc="0" normalizeH="0" baseline="0" noProof="0" dirty="0">
                <a:ln>
                  <a:noFill/>
                </a:ln>
                <a:solidFill>
                  <a:srgbClr val="71A3F5"/>
                </a:solidFill>
                <a:effectLst/>
                <a:uLnTx/>
                <a:uFillTx/>
                <a:latin typeface="Arial"/>
                <a:ea typeface="微软雅黑"/>
              </a:rPr>
              <a:t>和积算法</a:t>
            </a:r>
            <a:endParaRPr kumimoji="0" lang="en-US" altLang="zh-CN" sz="2000" b="0" i="0" u="none" strike="noStrike" kern="1200" cap="none" spc="0" normalizeH="0" baseline="0" noProof="0" dirty="0">
              <a:ln>
                <a:noFill/>
              </a:ln>
              <a:solidFill>
                <a:srgbClr val="71A3F5"/>
              </a:solidFill>
              <a:effectLst/>
              <a:uLnTx/>
              <a:uFillTx/>
              <a:latin typeface="Arial"/>
              <a:ea typeface="微软雅黑"/>
            </a:endParaRPr>
          </a:p>
          <a:p>
            <a:pPr lvl="1" indent="-342900" defTabSz="914400" eaLnBrk="1" hangingPunct="1">
              <a:buFontTx/>
              <a:buChar char="•"/>
              <a:defRPr/>
            </a:pPr>
            <a:r>
              <a:rPr lang="zh-CN" altLang="en-US" sz="2000" dirty="0">
                <a:solidFill>
                  <a:srgbClr val="71A3F5"/>
                </a:solidFill>
                <a:latin typeface="Arial"/>
                <a:ea typeface="微软雅黑"/>
              </a:rPr>
              <a:t>最大和算法</a:t>
            </a:r>
            <a:endParaRPr kumimoji="0" lang="en-US" altLang="zh-CN" sz="2000" b="0" i="0" u="none" strike="noStrike" kern="1200" cap="none" spc="0" normalizeH="0" baseline="0" noProof="0" dirty="0">
              <a:ln>
                <a:noFill/>
              </a:ln>
              <a:solidFill>
                <a:srgbClr val="71A3F5"/>
              </a:solidFill>
              <a:effectLst/>
              <a:uLnTx/>
              <a:uFillTx/>
              <a:latin typeface="Arial"/>
              <a:ea typeface="微软雅黑"/>
            </a:endParaRPr>
          </a:p>
        </p:txBody>
      </p:sp>
      <p:sp>
        <p:nvSpPr>
          <p:cNvPr id="26" name="矩形 25">
            <a:extLst>
              <a:ext uri="{FF2B5EF4-FFF2-40B4-BE49-F238E27FC236}">
                <a16:creationId xmlns:a16="http://schemas.microsoft.com/office/drawing/2014/main" id="{802C3CA6-CFB8-460B-8507-CEAA6E1ACF73}"/>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29" name="矩形 10">
            <a:extLst>
              <a:ext uri="{FF2B5EF4-FFF2-40B4-BE49-F238E27FC236}">
                <a16:creationId xmlns:a16="http://schemas.microsoft.com/office/drawing/2014/main" id="{5E3291BC-0BA8-4AF6-AF4A-CCE26F35ED34}"/>
              </a:ext>
            </a:extLst>
          </p:cNvPr>
          <p:cNvSpPr>
            <a:spLocks noChangeArrowheads="1"/>
          </p:cNvSpPr>
          <p:nvPr/>
        </p:nvSpPr>
        <p:spPr bwMode="auto">
          <a:xfrm>
            <a:off x="2903113" y="183000"/>
            <a:ext cx="33538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pPr>
            <a:r>
              <a:rPr lang="zh-CN" altLang="en-US" sz="2400" dirty="0">
                <a:solidFill>
                  <a:srgbClr val="FFFFFF"/>
                </a:solidFill>
                <a:latin typeface="微软雅黑" panose="020B0503020204020204" pitchFamily="34" charset="-122"/>
                <a:ea typeface="微软雅黑" panose="020B0503020204020204" pitchFamily="34" charset="-122"/>
              </a:rPr>
              <a:t>第四讲 概率图模型基础</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102590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4D415C76-55BA-4D6F-85F5-4C86EC7900FD}"/>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EE96C8D4-2638-42B4-8CB4-459953579DE4}"/>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lang="zh-CN" altLang="en-US" kern="0" dirty="0">
                <a:solidFill>
                  <a:srgbClr val="FFFFFF"/>
                </a:solidFill>
                <a:latin typeface="Arial"/>
                <a:ea typeface="微软雅黑"/>
              </a:rPr>
              <a:t>     </a:t>
            </a: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第四讲 概率图模型基础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981075"/>
            <a:ext cx="7427913" cy="574675"/>
          </a:xfrm>
        </p:spPr>
        <p:txBody>
          <a:bodyPr/>
          <a:lstStyle/>
          <a:p>
            <a:r>
              <a:rPr lang="zh-CN" altLang="en-US" dirty="0">
                <a:latin typeface="微软雅黑" panose="020B0503020204020204" pitchFamily="34" charset="-122"/>
                <a:ea typeface="微软雅黑" panose="020B0503020204020204" pitchFamily="34" charset="-122"/>
              </a:rPr>
              <a:t>链式结构</a:t>
            </a:r>
            <a:endParaRPr lang="en-US" altLang="zh-CN"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703853" y="2309437"/>
                <a:ext cx="8015287" cy="286232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其联合分布为</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节点</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𝑛</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的边缘概率分布为</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zh-CN" altLang="en-US" sz="2000" dirty="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703853" y="2309437"/>
                <a:ext cx="8015287" cy="2862322"/>
              </a:xfrm>
              <a:prstGeom prst="rect">
                <a:avLst/>
              </a:prstGeom>
              <a:blipFill>
                <a:blip r:embed="rId5"/>
                <a:stretch>
                  <a:fillRect l="-760" t="-170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613865" y="115888"/>
            <a:ext cx="2350748"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图模型中的推理</a:t>
            </a:r>
          </a:p>
        </p:txBody>
      </p:sp>
      <p:pic>
        <p:nvPicPr>
          <p:cNvPr id="12" name="图片 11">
            <a:extLst>
              <a:ext uri="{FF2B5EF4-FFF2-40B4-BE49-F238E27FC236}">
                <a16:creationId xmlns:a16="http://schemas.microsoft.com/office/drawing/2014/main" id="{11020215-0075-4FC5-87BD-C893CFCA21C5}"/>
              </a:ext>
            </a:extLst>
          </p:cNvPr>
          <p:cNvPicPr/>
          <p:nvPr/>
        </p:nvPicPr>
        <p:blipFill>
          <a:blip r:embed="rId6">
            <a:extLst>
              <a:ext uri="{28A0092B-C50C-407E-A947-70E740481C1C}">
                <a14:useLocalDpi xmlns:a14="http://schemas.microsoft.com/office/drawing/2010/main" val="0"/>
              </a:ext>
            </a:extLst>
          </a:blip>
          <a:stretch>
            <a:fillRect/>
          </a:stretch>
        </p:blipFill>
        <p:spPr>
          <a:xfrm>
            <a:off x="2412047" y="1452650"/>
            <a:ext cx="4319905" cy="522605"/>
          </a:xfrm>
          <a:prstGeom prst="rect">
            <a:avLst/>
          </a:prstGeom>
        </p:spPr>
      </p:pic>
      <p:sp>
        <p:nvSpPr>
          <p:cNvPr id="2" name="矩形 1">
            <a:extLst>
              <a:ext uri="{FF2B5EF4-FFF2-40B4-BE49-F238E27FC236}">
                <a16:creationId xmlns:a16="http://schemas.microsoft.com/office/drawing/2014/main" id="{923A6E7F-626C-456C-B5A2-FB2E9D7E9C5F}"/>
              </a:ext>
            </a:extLst>
          </p:cNvPr>
          <p:cNvSpPr/>
          <p:nvPr/>
        </p:nvSpPr>
        <p:spPr>
          <a:xfrm>
            <a:off x="3402448" y="1970883"/>
            <a:ext cx="2339102" cy="338554"/>
          </a:xfrm>
          <a:prstGeom prst="rect">
            <a:avLst/>
          </a:prstGeom>
        </p:spPr>
        <p:txBody>
          <a:bodyPr wrap="none">
            <a:spAutoFit/>
          </a:bodyPr>
          <a:lstStyle/>
          <a:p>
            <a:pPr algn="ctr">
              <a:spcAft>
                <a:spcPts val="0"/>
              </a:spcAft>
            </a:pPr>
            <a:r>
              <a:rPr lang="zh-CN" altLang="zh-CN" sz="1600" kern="100" dirty="0">
                <a:latin typeface="宋体" panose="02010600030101010101" pitchFamily="2" charset="-122"/>
                <a:ea typeface="宋体" panose="02010600030101010101" pitchFamily="2" charset="-122"/>
                <a:cs typeface="Times New Roman" panose="02020603050405020304" pitchFamily="18" charset="0"/>
              </a:rPr>
              <a:t>图</a:t>
            </a:r>
            <a:r>
              <a:rPr lang="en-US" altLang="zh-CN" sz="1600" kern="100" dirty="0">
                <a:latin typeface="宋体" panose="02010600030101010101" pitchFamily="2" charset="-122"/>
                <a:ea typeface="宋体" panose="02010600030101010101" pitchFamily="2" charset="-122"/>
                <a:cs typeface="Times New Roman" panose="02020603050405020304" pitchFamily="18" charset="0"/>
              </a:rPr>
              <a:t>4‑16 </a:t>
            </a:r>
            <a:r>
              <a:rPr lang="zh-CN" altLang="zh-CN" sz="1600" kern="100" dirty="0">
                <a:latin typeface="宋体" panose="02010600030101010101" pitchFamily="2" charset="-122"/>
                <a:ea typeface="宋体" panose="02010600030101010101" pitchFamily="2" charset="-122"/>
                <a:cs typeface="Times New Roman" panose="02020603050405020304" pitchFamily="18" charset="0"/>
              </a:rPr>
              <a:t>链式无向图示例</a:t>
            </a:r>
          </a:p>
        </p:txBody>
      </p:sp>
      <p:sp>
        <p:nvSpPr>
          <p:cNvPr id="3" name="Rectangle 2">
            <a:extLst>
              <a:ext uri="{FF2B5EF4-FFF2-40B4-BE49-F238E27FC236}">
                <a16:creationId xmlns:a16="http://schemas.microsoft.com/office/drawing/2014/main" id="{3A36DE6D-B470-442E-B8F5-DB2D38397B6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a:extLst>
              <a:ext uri="{FF2B5EF4-FFF2-40B4-BE49-F238E27FC236}">
                <a16:creationId xmlns:a16="http://schemas.microsoft.com/office/drawing/2014/main" id="{C1E040AC-AC38-49F6-8ED6-7B0DFDCFB26E}"/>
              </a:ext>
            </a:extLst>
          </p:cNvPr>
          <p:cNvGraphicFramePr>
            <a:graphicFrameLocks noChangeAspect="1"/>
          </p:cNvGraphicFramePr>
          <p:nvPr>
            <p:extLst>
              <p:ext uri="{D42A27DB-BD31-4B8C-83A1-F6EECF244321}">
                <p14:modId xmlns:p14="http://schemas.microsoft.com/office/powerpoint/2010/main" val="926385258"/>
              </p:ext>
            </p:extLst>
          </p:nvPr>
        </p:nvGraphicFramePr>
        <p:xfrm>
          <a:off x="1323741" y="2643619"/>
          <a:ext cx="4718050" cy="588963"/>
        </p:xfrm>
        <a:graphic>
          <a:graphicData uri="http://schemas.openxmlformats.org/presentationml/2006/ole">
            <mc:AlternateContent xmlns:mc="http://schemas.openxmlformats.org/markup-compatibility/2006">
              <mc:Choice xmlns:v="urn:schemas-microsoft-com:vml" Requires="v">
                <p:oleObj spid="_x0000_s32886" name="Equation" r:id="rId7" imgW="4698720" imgH="609480" progId="Equation.DSMT4">
                  <p:embed/>
                </p:oleObj>
              </mc:Choice>
              <mc:Fallback>
                <p:oleObj name="Equation" r:id="rId7" imgW="4698720" imgH="609480" progId="Equation.DSMT4">
                  <p:embed/>
                  <p:pic>
                    <p:nvPicPr>
                      <p:cNvPr id="0" name="Object 1"/>
                      <p:cNvPicPr>
                        <a:picLocks noChangeAspect="1" noChangeArrowheads="1"/>
                      </p:cNvPicPr>
                      <p:nvPr/>
                    </p:nvPicPr>
                    <p:blipFill>
                      <a:blip r:embed="rId8"/>
                      <a:srcRect/>
                      <a:stretch>
                        <a:fillRect/>
                      </a:stretch>
                    </p:blipFill>
                    <p:spPr bwMode="auto">
                      <a:xfrm>
                        <a:off x="1323741" y="2643619"/>
                        <a:ext cx="4718050" cy="588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a:extLst>
              <a:ext uri="{FF2B5EF4-FFF2-40B4-BE49-F238E27FC236}">
                <a16:creationId xmlns:a16="http://schemas.microsoft.com/office/drawing/2014/main" id="{1BAE400C-2A09-4B02-A046-9E3FCDB1CC35}"/>
              </a:ext>
            </a:extLst>
          </p:cNvPr>
          <p:cNvGraphicFramePr>
            <a:graphicFrameLocks noChangeAspect="1"/>
          </p:cNvGraphicFramePr>
          <p:nvPr>
            <p:extLst>
              <p:ext uri="{D42A27DB-BD31-4B8C-83A1-F6EECF244321}">
                <p14:modId xmlns:p14="http://schemas.microsoft.com/office/powerpoint/2010/main" val="3814388715"/>
              </p:ext>
            </p:extLst>
          </p:nvPr>
        </p:nvGraphicFramePr>
        <p:xfrm>
          <a:off x="1258762" y="3671978"/>
          <a:ext cx="2628900" cy="433387"/>
        </p:xfrm>
        <a:graphic>
          <a:graphicData uri="http://schemas.openxmlformats.org/presentationml/2006/ole">
            <mc:AlternateContent xmlns:mc="http://schemas.openxmlformats.org/markup-compatibility/2006">
              <mc:Choice xmlns:v="urn:schemas-microsoft-com:vml" Requires="v">
                <p:oleObj spid="_x0000_s32887" name="Equation" r:id="rId9" imgW="2628720" imgH="419040" progId="Equation.DSMT4">
                  <p:embed/>
                </p:oleObj>
              </mc:Choice>
              <mc:Fallback>
                <p:oleObj name="Equation" r:id="rId9" imgW="2628720" imgH="419040" progId="Equation.DSMT4">
                  <p:embed/>
                  <p:pic>
                    <p:nvPicPr>
                      <p:cNvPr id="0" name="Object 3"/>
                      <p:cNvPicPr>
                        <a:picLocks noChangeAspect="1" noChangeArrowheads="1"/>
                      </p:cNvPicPr>
                      <p:nvPr/>
                    </p:nvPicPr>
                    <p:blipFill>
                      <a:blip r:embed="rId10"/>
                      <a:srcRect/>
                      <a:stretch>
                        <a:fillRect/>
                      </a:stretch>
                    </p:blipFill>
                    <p:spPr bwMode="auto">
                      <a:xfrm>
                        <a:off x="1258762" y="3671978"/>
                        <a:ext cx="2628900" cy="433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a:extLst>
              <a:ext uri="{FF2B5EF4-FFF2-40B4-BE49-F238E27FC236}">
                <a16:creationId xmlns:a16="http://schemas.microsoft.com/office/drawing/2014/main" id="{436E55CF-B6AD-49D7-B332-AD015D4FE8F6}"/>
              </a:ext>
            </a:extLst>
          </p:cNvPr>
          <p:cNvGraphicFramePr>
            <a:graphicFrameLocks noChangeAspect="1"/>
          </p:cNvGraphicFramePr>
          <p:nvPr>
            <p:extLst>
              <p:ext uri="{D42A27DB-BD31-4B8C-83A1-F6EECF244321}">
                <p14:modId xmlns:p14="http://schemas.microsoft.com/office/powerpoint/2010/main" val="1400809972"/>
              </p:ext>
            </p:extLst>
          </p:nvPr>
        </p:nvGraphicFramePr>
        <p:xfrm>
          <a:off x="1216818" y="4178326"/>
          <a:ext cx="6710362" cy="1174750"/>
        </p:xfrm>
        <a:graphic>
          <a:graphicData uri="http://schemas.openxmlformats.org/presentationml/2006/ole">
            <mc:AlternateContent xmlns:mc="http://schemas.openxmlformats.org/markup-compatibility/2006">
              <mc:Choice xmlns:v="urn:schemas-microsoft-com:vml" Requires="v">
                <p:oleObj spid="_x0000_s32888" name="Equation" r:id="rId11" imgW="6806880" imgH="1218960" progId="Equation.DSMT4">
                  <p:embed/>
                </p:oleObj>
              </mc:Choice>
              <mc:Fallback>
                <p:oleObj name="Equation" r:id="rId11" imgW="6806880" imgH="1218960" progId="Equation.DSMT4">
                  <p:embed/>
                  <p:pic>
                    <p:nvPicPr>
                      <p:cNvPr id="0" name="Object 5"/>
                      <p:cNvPicPr>
                        <a:picLocks noChangeAspect="1" noChangeArrowheads="1"/>
                      </p:cNvPicPr>
                      <p:nvPr/>
                    </p:nvPicPr>
                    <p:blipFill>
                      <a:blip r:embed="rId12"/>
                      <a:srcRect/>
                      <a:stretch>
                        <a:fillRect/>
                      </a:stretch>
                    </p:blipFill>
                    <p:spPr bwMode="auto">
                      <a:xfrm>
                        <a:off x="1216818" y="4178326"/>
                        <a:ext cx="6710362" cy="1174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727572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7820BC4D-CB41-4495-BD01-7F9498892C32}"/>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EE96C8D4-2638-42B4-8CB4-459953579DE4}"/>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lang="zh-CN" altLang="en-US" kern="0" dirty="0">
                <a:solidFill>
                  <a:srgbClr val="FFFFFF"/>
                </a:solidFill>
                <a:latin typeface="Arial"/>
                <a:ea typeface="微软雅黑"/>
              </a:rPr>
              <a:t>     </a:t>
            </a: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第四讲 概率图模型基础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703853" y="983975"/>
                <a:ext cx="8015287" cy="255454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节点</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𝑛</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的边缘概率分布可以分解为两个因子的乘积</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归一化系数</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𝑎</m:t>
                        </m:r>
                      </m:sub>
                    </m:sSub>
                    <m:d>
                      <m:d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𝑛</m:t>
                            </m:r>
                          </m:sub>
                        </m:sSub>
                      </m:e>
                    </m:d>
                    <m:r>
                      <a:rPr lang="zh-CN" altLang="en-US" sz="2000" i="1">
                        <a:latin typeface="Cambria Math" panose="02040503050406030204" pitchFamily="18" charset="0"/>
                        <a:ea typeface="宋体" panose="02010600030101010101" pitchFamily="2" charset="-122"/>
                        <a:cs typeface="Times New Roman" panose="02020603050405020304" pitchFamily="18" charset="0"/>
                      </a:rPr>
                      <m:t>定义为</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从节点</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𝑛</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到节点</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𝑛</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的沿着链向前传递的消息，</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en-US" altLang="zh-CN" sz="2000" dirty="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𝑏</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定义为从节点</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𝑛</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到节点</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𝑛</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的沿着链向后传递的消息。</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zh-CN" altLang="en-US" sz="2000" dirty="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703853" y="983975"/>
                <a:ext cx="8015287" cy="2554545"/>
              </a:xfrm>
              <a:prstGeom prst="rect">
                <a:avLst/>
              </a:prstGeom>
              <a:blipFill>
                <a:blip r:embed="rId5"/>
                <a:stretch>
                  <a:fillRect l="-760" t="-167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613865" y="115888"/>
            <a:ext cx="2350748"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图模型中的推理</a:t>
            </a:r>
          </a:p>
        </p:txBody>
      </p:sp>
      <p:sp>
        <p:nvSpPr>
          <p:cNvPr id="3" name="Rectangle 2">
            <a:extLst>
              <a:ext uri="{FF2B5EF4-FFF2-40B4-BE49-F238E27FC236}">
                <a16:creationId xmlns:a16="http://schemas.microsoft.com/office/drawing/2014/main" id="{3A36DE6D-B470-442E-B8F5-DB2D38397B6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对象 19">
            <a:extLst>
              <a:ext uri="{FF2B5EF4-FFF2-40B4-BE49-F238E27FC236}">
                <a16:creationId xmlns:a16="http://schemas.microsoft.com/office/drawing/2014/main" id="{A078DB55-E08B-4C97-BD76-194F550B68D6}"/>
              </a:ext>
            </a:extLst>
          </p:cNvPr>
          <p:cNvGraphicFramePr>
            <a:graphicFrameLocks noChangeAspect="1"/>
          </p:cNvGraphicFramePr>
          <p:nvPr>
            <p:extLst>
              <p:ext uri="{D42A27DB-BD31-4B8C-83A1-F6EECF244321}">
                <p14:modId xmlns:p14="http://schemas.microsoft.com/office/powerpoint/2010/main" val="127963225"/>
              </p:ext>
            </p:extLst>
          </p:nvPr>
        </p:nvGraphicFramePr>
        <p:xfrm>
          <a:off x="3275012" y="1343675"/>
          <a:ext cx="2593975" cy="590550"/>
        </p:xfrm>
        <a:graphic>
          <a:graphicData uri="http://schemas.openxmlformats.org/presentationml/2006/ole">
            <mc:AlternateContent xmlns:mc="http://schemas.openxmlformats.org/markup-compatibility/2006">
              <mc:Choice xmlns:v="urn:schemas-microsoft-com:vml" Requires="v">
                <p:oleObj spid="_x0000_s33905" name="Equation" r:id="rId6" imgW="2565360" imgH="609480" progId="Equation.DSMT4">
                  <p:embed/>
                </p:oleObj>
              </mc:Choice>
              <mc:Fallback>
                <p:oleObj name="Equation" r:id="rId6" imgW="2565360" imgH="609480" progId="Equation.DSMT4">
                  <p:embed/>
                  <p:pic>
                    <p:nvPicPr>
                      <p:cNvPr id="0" name="Object 1"/>
                      <p:cNvPicPr>
                        <a:picLocks noChangeAspect="1" noChangeArrowheads="1"/>
                      </p:cNvPicPr>
                      <p:nvPr/>
                    </p:nvPicPr>
                    <p:blipFill>
                      <a:blip r:embed="rId7"/>
                      <a:srcRect/>
                      <a:stretch>
                        <a:fillRect/>
                      </a:stretch>
                    </p:blipFill>
                    <p:spPr bwMode="auto">
                      <a:xfrm>
                        <a:off x="3275012" y="1343675"/>
                        <a:ext cx="2593975"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对象 21">
            <a:extLst>
              <a:ext uri="{FF2B5EF4-FFF2-40B4-BE49-F238E27FC236}">
                <a16:creationId xmlns:a16="http://schemas.microsoft.com/office/drawing/2014/main" id="{FDC8AF0E-70E6-40C5-8CA4-10A67EA0579C}"/>
              </a:ext>
            </a:extLst>
          </p:cNvPr>
          <p:cNvGraphicFramePr>
            <a:graphicFrameLocks noChangeAspect="1"/>
          </p:cNvGraphicFramePr>
          <p:nvPr>
            <p:extLst>
              <p:ext uri="{D42A27DB-BD31-4B8C-83A1-F6EECF244321}">
                <p14:modId xmlns:p14="http://schemas.microsoft.com/office/powerpoint/2010/main" val="678742971"/>
              </p:ext>
            </p:extLst>
          </p:nvPr>
        </p:nvGraphicFramePr>
        <p:xfrm>
          <a:off x="1773236" y="2689954"/>
          <a:ext cx="5597525" cy="533400"/>
        </p:xfrm>
        <a:graphic>
          <a:graphicData uri="http://schemas.openxmlformats.org/presentationml/2006/ole">
            <mc:AlternateContent xmlns:mc="http://schemas.openxmlformats.org/markup-compatibility/2006">
              <mc:Choice xmlns:v="urn:schemas-microsoft-com:vml" Requires="v">
                <p:oleObj spid="_x0000_s33906" name="Equation" r:id="rId8" imgW="5574960" imgH="507960" progId="Equation.DSMT4">
                  <p:embed/>
                </p:oleObj>
              </mc:Choice>
              <mc:Fallback>
                <p:oleObj name="Equation" r:id="rId8" imgW="5574960" imgH="507960" progId="Equation.DSMT4">
                  <p:embed/>
                  <p:pic>
                    <p:nvPicPr>
                      <p:cNvPr id="0" name="Object 4"/>
                      <p:cNvPicPr>
                        <a:picLocks noChangeAspect="1" noChangeArrowheads="1"/>
                      </p:cNvPicPr>
                      <p:nvPr/>
                    </p:nvPicPr>
                    <p:blipFill>
                      <a:blip r:embed="rId9"/>
                      <a:srcRect/>
                      <a:stretch>
                        <a:fillRect/>
                      </a:stretch>
                    </p:blipFill>
                    <p:spPr bwMode="auto">
                      <a:xfrm>
                        <a:off x="1773236" y="2689954"/>
                        <a:ext cx="55975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Rectangle 7">
            <a:extLst>
              <a:ext uri="{FF2B5EF4-FFF2-40B4-BE49-F238E27FC236}">
                <a16:creationId xmlns:a16="http://schemas.microsoft.com/office/drawing/2014/main" id="{9B23FD49-F8C5-40D8-AB2E-F9E38D29345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 name="对象 23">
            <a:extLst>
              <a:ext uri="{FF2B5EF4-FFF2-40B4-BE49-F238E27FC236}">
                <a16:creationId xmlns:a16="http://schemas.microsoft.com/office/drawing/2014/main" id="{30241673-0C78-4D91-9E20-4BB950C8609B}"/>
              </a:ext>
            </a:extLst>
          </p:cNvPr>
          <p:cNvGraphicFramePr>
            <a:graphicFrameLocks noChangeAspect="1"/>
          </p:cNvGraphicFramePr>
          <p:nvPr>
            <p:extLst>
              <p:ext uri="{D42A27DB-BD31-4B8C-83A1-F6EECF244321}">
                <p14:modId xmlns:p14="http://schemas.microsoft.com/office/powerpoint/2010/main" val="1990298471"/>
              </p:ext>
            </p:extLst>
          </p:nvPr>
        </p:nvGraphicFramePr>
        <p:xfrm>
          <a:off x="1773236" y="3362343"/>
          <a:ext cx="5535612" cy="533400"/>
        </p:xfrm>
        <a:graphic>
          <a:graphicData uri="http://schemas.openxmlformats.org/presentationml/2006/ole">
            <mc:AlternateContent xmlns:mc="http://schemas.openxmlformats.org/markup-compatibility/2006">
              <mc:Choice xmlns:v="urn:schemas-microsoft-com:vml" Requires="v">
                <p:oleObj spid="_x0000_s33907" name="Equation" r:id="rId10" imgW="5562360" imgH="507960" progId="Equation.DSMT4">
                  <p:embed/>
                </p:oleObj>
              </mc:Choice>
              <mc:Fallback>
                <p:oleObj name="Equation" r:id="rId10" imgW="5562360" imgH="507960" progId="Equation.DSMT4">
                  <p:embed/>
                  <p:pic>
                    <p:nvPicPr>
                      <p:cNvPr id="0" name="Object 6"/>
                      <p:cNvPicPr>
                        <a:picLocks noChangeAspect="1" noChangeArrowheads="1"/>
                      </p:cNvPicPr>
                      <p:nvPr/>
                    </p:nvPicPr>
                    <p:blipFill>
                      <a:blip r:embed="rId11"/>
                      <a:srcRect/>
                      <a:stretch>
                        <a:fillRect/>
                      </a:stretch>
                    </p:blipFill>
                    <p:spPr bwMode="auto">
                      <a:xfrm>
                        <a:off x="1773236" y="3362343"/>
                        <a:ext cx="5535612"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21410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EEF75F77-35A4-4070-84AA-19EF476085AB}"/>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EE96C8D4-2638-42B4-8CB4-459953579DE4}"/>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lang="zh-CN" altLang="en-US" kern="0" dirty="0">
                <a:solidFill>
                  <a:srgbClr val="FFFFFF"/>
                </a:solidFill>
                <a:latin typeface="Arial"/>
                <a:ea typeface="微软雅黑"/>
              </a:rPr>
              <a:t>     </a:t>
            </a: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第四讲 概率图模型基础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981075"/>
            <a:ext cx="7427913" cy="574675"/>
          </a:xfrm>
        </p:spPr>
        <p:txBody>
          <a:bodyPr/>
          <a:lstStyle/>
          <a:p>
            <a:r>
              <a:rPr lang="zh-CN" altLang="en-US" dirty="0">
                <a:latin typeface="微软雅黑" panose="020B0503020204020204" pitchFamily="34" charset="-122"/>
                <a:ea typeface="微软雅黑" panose="020B0503020204020204" pitchFamily="34" charset="-122"/>
              </a:rPr>
              <a:t>树结构</a:t>
            </a:r>
            <a:endParaRPr lang="en-US" altLang="zh-CN" dirty="0">
              <a:latin typeface="微软雅黑" panose="020B0503020204020204" pitchFamily="34" charset="-122"/>
              <a:ea typeface="微软雅黑" panose="020B0503020204020204" pitchFamily="34" charset="-122"/>
            </a:endParaRP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613865" y="115888"/>
            <a:ext cx="2350748"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图模型中的推理</a:t>
            </a:r>
          </a:p>
        </p:txBody>
      </p:sp>
      <p:pic>
        <p:nvPicPr>
          <p:cNvPr id="12" name="图片 11">
            <a:extLst>
              <a:ext uri="{FF2B5EF4-FFF2-40B4-BE49-F238E27FC236}">
                <a16:creationId xmlns:a16="http://schemas.microsoft.com/office/drawing/2014/main" id="{FEBAA2B0-3FD6-439B-92D7-D8E80F98FFC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25497" y="2177283"/>
            <a:ext cx="1749380" cy="1761145"/>
          </a:xfrm>
          <a:prstGeom prst="rect">
            <a:avLst/>
          </a:prstGeom>
          <a:ln>
            <a:noFill/>
          </a:ln>
        </p:spPr>
      </p:pic>
      <p:pic>
        <p:nvPicPr>
          <p:cNvPr id="13" name="图片 12">
            <a:extLst>
              <a:ext uri="{FF2B5EF4-FFF2-40B4-BE49-F238E27FC236}">
                <a16:creationId xmlns:a16="http://schemas.microsoft.com/office/drawing/2014/main" id="{5DAC227D-621B-41C7-8720-10A270AF1D5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307752" y="2177283"/>
            <a:ext cx="2438707" cy="1761145"/>
          </a:xfrm>
          <a:prstGeom prst="rect">
            <a:avLst/>
          </a:prstGeom>
          <a:ln>
            <a:noFill/>
          </a:ln>
        </p:spPr>
      </p:pic>
      <p:pic>
        <p:nvPicPr>
          <p:cNvPr id="14" name="图片 13">
            <a:extLst>
              <a:ext uri="{FF2B5EF4-FFF2-40B4-BE49-F238E27FC236}">
                <a16:creationId xmlns:a16="http://schemas.microsoft.com/office/drawing/2014/main" id="{F465A272-3F16-493F-811A-80151D0A7D82}"/>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6369122" y="2164901"/>
            <a:ext cx="1749381" cy="1761145"/>
          </a:xfrm>
          <a:prstGeom prst="rect">
            <a:avLst/>
          </a:prstGeom>
          <a:ln>
            <a:noFill/>
          </a:ln>
        </p:spPr>
      </p:pic>
      <p:sp>
        <p:nvSpPr>
          <p:cNvPr id="15" name="文本框 31">
            <a:extLst>
              <a:ext uri="{FF2B5EF4-FFF2-40B4-BE49-F238E27FC236}">
                <a16:creationId xmlns:a16="http://schemas.microsoft.com/office/drawing/2014/main" id="{C8E64211-7C8F-4877-9B43-95D65C65274F}"/>
              </a:ext>
            </a:extLst>
          </p:cNvPr>
          <p:cNvSpPr txBox="1"/>
          <p:nvPr/>
        </p:nvSpPr>
        <p:spPr>
          <a:xfrm>
            <a:off x="1149292" y="4083081"/>
            <a:ext cx="1333192" cy="28575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600" kern="100" dirty="0">
                <a:latin typeface="宋体" panose="02010600030101010101" pitchFamily="2" charset="-122"/>
                <a:ea typeface="宋体" panose="02010600030101010101" pitchFamily="2" charset="-122"/>
                <a:cs typeface="Times New Roman" panose="02020603050405020304" pitchFamily="18" charset="0"/>
              </a:rPr>
              <a:t>a</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）无向树</a:t>
            </a:r>
          </a:p>
        </p:txBody>
      </p:sp>
      <p:sp>
        <p:nvSpPr>
          <p:cNvPr id="16" name="文本框 31">
            <a:extLst>
              <a:ext uri="{FF2B5EF4-FFF2-40B4-BE49-F238E27FC236}">
                <a16:creationId xmlns:a16="http://schemas.microsoft.com/office/drawing/2014/main" id="{E5124148-DDCA-4A69-86A3-9C9B9C89D0DA}"/>
              </a:ext>
            </a:extLst>
          </p:cNvPr>
          <p:cNvSpPr txBox="1"/>
          <p:nvPr/>
        </p:nvSpPr>
        <p:spPr>
          <a:xfrm>
            <a:off x="3734499" y="4083081"/>
            <a:ext cx="1333192" cy="28575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rPr>
              <a:t>b</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600" kern="100" dirty="0">
                <a:effectLst/>
                <a:latin typeface="宋体" panose="02010600030101010101" pitchFamily="2" charset="-122"/>
                <a:ea typeface="宋体" panose="02010600030101010101" pitchFamily="2" charset="-122"/>
                <a:cs typeface="Times New Roman" panose="02020603050405020304" pitchFamily="18" charset="0"/>
              </a:rPr>
              <a:t>有</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向树</a:t>
            </a:r>
          </a:p>
        </p:txBody>
      </p:sp>
      <p:sp>
        <p:nvSpPr>
          <p:cNvPr id="17" name="文本框 31">
            <a:extLst>
              <a:ext uri="{FF2B5EF4-FFF2-40B4-BE49-F238E27FC236}">
                <a16:creationId xmlns:a16="http://schemas.microsoft.com/office/drawing/2014/main" id="{A7C91BD9-AF78-4DA3-904A-27B96BE36AA0}"/>
              </a:ext>
            </a:extLst>
          </p:cNvPr>
          <p:cNvSpPr txBox="1"/>
          <p:nvPr/>
        </p:nvSpPr>
        <p:spPr>
          <a:xfrm>
            <a:off x="6412584" y="4083081"/>
            <a:ext cx="1662456" cy="28575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rPr>
              <a:t>c</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有多</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向树</a:t>
            </a:r>
          </a:p>
        </p:txBody>
      </p:sp>
      <p:sp>
        <p:nvSpPr>
          <p:cNvPr id="2" name="矩形 1">
            <a:extLst>
              <a:ext uri="{FF2B5EF4-FFF2-40B4-BE49-F238E27FC236}">
                <a16:creationId xmlns:a16="http://schemas.microsoft.com/office/drawing/2014/main" id="{FE7C2B48-8282-438E-B10A-671F724C2E84}"/>
              </a:ext>
            </a:extLst>
          </p:cNvPr>
          <p:cNvSpPr/>
          <p:nvPr/>
        </p:nvSpPr>
        <p:spPr>
          <a:xfrm>
            <a:off x="2829498" y="4659073"/>
            <a:ext cx="3485003" cy="338554"/>
          </a:xfrm>
          <a:prstGeom prst="rect">
            <a:avLst/>
          </a:prstGeom>
        </p:spPr>
        <p:txBody>
          <a:bodyPr wrap="square">
            <a:spAutoFit/>
          </a:bodyPr>
          <a:lstStyle/>
          <a:p>
            <a:pPr>
              <a:spcAft>
                <a:spcPts val="0"/>
              </a:spcAft>
            </a:pPr>
            <a:r>
              <a:rPr lang="zh-CN" altLang="zh-CN" sz="1600" dirty="0">
                <a:latin typeface="宋体" panose="02010600030101010101" pitchFamily="2" charset="-122"/>
                <a:ea typeface="宋体" panose="02010600030101010101" pitchFamily="2" charset="-122"/>
                <a:cs typeface="Times New Roman" panose="02020603050405020304" pitchFamily="18" charset="0"/>
              </a:rPr>
              <a:t>图</a:t>
            </a:r>
            <a:r>
              <a:rPr lang="en-US" altLang="zh-CN" sz="1600" dirty="0">
                <a:latin typeface="宋体" panose="02010600030101010101" pitchFamily="2" charset="-122"/>
                <a:ea typeface="宋体" panose="02010600030101010101" pitchFamily="2" charset="-122"/>
                <a:cs typeface="Times New Roman" panose="02020603050405020304" pitchFamily="18" charset="0"/>
              </a:rPr>
              <a:t>4‑17</a:t>
            </a:r>
            <a:r>
              <a:rPr lang="zh-CN" altLang="zh-CN" sz="1600" dirty="0">
                <a:latin typeface="宋体" panose="02010600030101010101" pitchFamily="2" charset="-122"/>
                <a:ea typeface="宋体" panose="02010600030101010101" pitchFamily="2" charset="-122"/>
                <a:cs typeface="Times New Roman" panose="02020603050405020304" pitchFamily="18" charset="0"/>
              </a:rPr>
              <a:t>三种树图的概率图模型示意图</a:t>
            </a:r>
            <a:endParaRPr lang="zh-CN" altLang="zh-CN" sz="1600" kern="1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727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7FE170EF-2E6B-44CB-8525-919BBF067F9F}"/>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EE96C8D4-2638-42B4-8CB4-459953579DE4}"/>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lang="zh-CN" altLang="en-US" kern="0" dirty="0">
                <a:solidFill>
                  <a:srgbClr val="FFFFFF"/>
                </a:solidFill>
                <a:latin typeface="Arial"/>
                <a:ea typeface="微软雅黑"/>
              </a:rPr>
              <a:t>     </a:t>
            </a: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第四讲 概率图模型基础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981075"/>
            <a:ext cx="7427913" cy="574675"/>
          </a:xfrm>
        </p:spPr>
        <p:txBody>
          <a:bodyPr/>
          <a:lstStyle/>
          <a:p>
            <a:r>
              <a:rPr lang="zh-CN" altLang="en-US" dirty="0">
                <a:latin typeface="微软雅黑" panose="020B0503020204020204" pitchFamily="34" charset="-122"/>
                <a:ea typeface="微软雅黑" panose="020B0503020204020204" pitchFamily="34" charset="-122"/>
              </a:rPr>
              <a:t>模型表示</a:t>
            </a:r>
            <a:endParaRPr lang="en-US" altLang="zh-CN"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827088" y="1555750"/>
                <a:ext cx="8015287" cy="378565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一个贝叶斯网络由两部分组成：</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457200" indent="-457200">
                  <a:spcBef>
                    <a:spcPct val="0"/>
                  </a:spcBef>
                  <a:buFontTx/>
                  <a:buAutoNum type="circleNumDbPlain"/>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有向无环图</a:t>
                </a:r>
                <a14:m>
                  <m:oMath xmlns:m="http://schemas.openxmlformats.org/officeDocument/2006/math">
                    <m:r>
                      <a:rPr lang="zh-CN" altLang="en-US" sz="2000" i="1" smtClean="0">
                        <a:latin typeface="Cambria Math" panose="02040503050406030204" pitchFamily="18" charset="0"/>
                        <a:ea typeface="宋体" panose="02010600030101010101" pitchFamily="2" charset="-122"/>
                        <a:cs typeface="Times New Roman" panose="02020603050405020304" pitchFamily="18" charset="0"/>
                      </a:rPr>
                      <m:t>𝒢</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𝑉</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𝐸</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，其中</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𝑉</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表示有向图中节点的集合，</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𝐸</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表示图中有向边的集合。</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457200" indent="-457200">
                  <a:spcBef>
                    <a:spcPct val="0"/>
                  </a:spcBef>
                  <a:buFontTx/>
                  <a:buAutoNum type="circleNumDbPlain"/>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父节点到子节点的条件概率分布。</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None/>
                </a:pPr>
                <a:r>
                  <a:rPr lang="zh-CN" altLang="en-US" sz="2000" dirty="0">
                    <a:ea typeface="宋体" panose="02010600030101010101" pitchFamily="2" charset="-122"/>
                    <a:cs typeface="Times New Roman" panose="02020603050405020304" pitchFamily="18" charset="0"/>
                  </a:rPr>
                  <a:t>根据概率分布的乘法运算法则，</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𝐾</m:t>
                    </m:r>
                  </m:oMath>
                </a14:m>
                <a:r>
                  <a:rPr lang="zh-CN" altLang="en-US" sz="2000" dirty="0">
                    <a:ea typeface="宋体" panose="02010600030101010101" pitchFamily="2" charset="-122"/>
                    <a:cs typeface="Times New Roman" panose="02020603050405020304" pitchFamily="18" charset="0"/>
                  </a:rPr>
                  <a:t>个随机变量的联合分布为</a:t>
                </a: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r>
                  <a:rPr lang="zh-CN" altLang="en-US" sz="2000" dirty="0">
                    <a:ea typeface="宋体" panose="02010600030101010101" pitchFamily="2" charset="-122"/>
                    <a:cs typeface="Times New Roman" panose="02020603050405020304" pitchFamily="18" charset="0"/>
                  </a:rPr>
                  <a:t>贝叶斯网络定义的紧凑的联合分布表示为</a:t>
                </a: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r>
                  <a:rPr lang="zh-CN" altLang="en-US" sz="2000" dirty="0">
                    <a:ea typeface="宋体" panose="02010600030101010101" pitchFamily="2" charset="-122"/>
                    <a:cs typeface="Times New Roman" panose="02020603050405020304" pitchFamily="18" charset="0"/>
                  </a:rPr>
                  <a:t>其中，</a:t>
                </a:r>
                <a14:m>
                  <m:oMath xmlns:m="http://schemas.openxmlformats.org/officeDocument/2006/math">
                    <m:r>
                      <m:rPr>
                        <m:sty m:val="p"/>
                      </m:rPr>
                      <a:rPr lang="en-US" altLang="zh-CN" sz="2000" b="0" i="0" smtClean="0">
                        <a:latin typeface="Cambria Math" panose="02040503050406030204" pitchFamily="18" charset="0"/>
                        <a:ea typeface="宋体" panose="02010600030101010101" pitchFamily="2" charset="-122"/>
                        <a:cs typeface="Times New Roman" panose="02020603050405020304" pitchFamily="18" charset="0"/>
                      </a:rPr>
                      <m:t>P</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2000" b="0" i="0" smtClean="0">
                            <a:latin typeface="Cambria Math" panose="02040503050406030204" pitchFamily="18" charset="0"/>
                            <a:ea typeface="宋体" panose="02010600030101010101" pitchFamily="2" charset="-122"/>
                            <a:cs typeface="Times New Roman" panose="02020603050405020304" pitchFamily="18" charset="0"/>
                          </a:rPr>
                          <m:t>a</m:t>
                        </m:r>
                      </m:e>
                      <m:sub>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𝑘</m:t>
                            </m:r>
                          </m:sub>
                        </m:sSub>
                      </m:sub>
                    </m:sSub>
                  </m:oMath>
                </a14:m>
                <a:r>
                  <a:rPr lang="zh-CN" altLang="en-US" sz="2000" dirty="0">
                    <a:ea typeface="宋体" panose="02010600030101010101" pitchFamily="2" charset="-122"/>
                    <a:cs typeface="Times New Roman" panose="02020603050405020304" pitchFamily="18" charset="0"/>
                  </a:rPr>
                  <a:t>表示节点</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𝑘</m:t>
                        </m:r>
                      </m:sub>
                    </m:sSub>
                  </m:oMath>
                </a14:m>
                <a:r>
                  <a:rPr lang="zh-CN" altLang="en-US" sz="2000" dirty="0">
                    <a:ea typeface="宋体" panose="02010600030101010101" pitchFamily="2" charset="-122"/>
                    <a:cs typeface="Times New Roman" panose="02020603050405020304" pitchFamily="18" charset="0"/>
                  </a:rPr>
                  <a:t>的父节点。</a:t>
                </a:r>
                <a:endParaRPr lang="en-US" altLang="zh-CN" sz="2000" dirty="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827088" y="1555750"/>
                <a:ext cx="8015287" cy="3785652"/>
              </a:xfrm>
              <a:prstGeom prst="rect">
                <a:avLst/>
              </a:prstGeom>
              <a:blipFill>
                <a:blip r:embed="rId5"/>
                <a:stretch>
                  <a:fillRect l="-837" t="-1127" r="-760" b="-144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有向图模型</a:t>
            </a:r>
          </a:p>
        </p:txBody>
      </p:sp>
      <p:graphicFrame>
        <p:nvGraphicFramePr>
          <p:cNvPr id="34" name="对象 33">
            <a:extLst>
              <a:ext uri="{FF2B5EF4-FFF2-40B4-BE49-F238E27FC236}">
                <a16:creationId xmlns:a16="http://schemas.microsoft.com/office/drawing/2014/main" id="{6225643E-C7C2-46EF-87A9-8B023FC41A57}"/>
              </a:ext>
            </a:extLst>
          </p:cNvPr>
          <p:cNvGraphicFramePr>
            <a:graphicFrameLocks noChangeAspect="1"/>
          </p:cNvGraphicFramePr>
          <p:nvPr>
            <p:extLst>
              <p:ext uri="{D42A27DB-BD31-4B8C-83A1-F6EECF244321}">
                <p14:modId xmlns:p14="http://schemas.microsoft.com/office/powerpoint/2010/main" val="1778366013"/>
              </p:ext>
            </p:extLst>
          </p:nvPr>
        </p:nvGraphicFramePr>
        <p:xfrm>
          <a:off x="1971675" y="3551238"/>
          <a:ext cx="5199063" cy="301625"/>
        </p:xfrm>
        <a:graphic>
          <a:graphicData uri="http://schemas.openxmlformats.org/presentationml/2006/ole">
            <mc:AlternateContent xmlns:mc="http://schemas.openxmlformats.org/markup-compatibility/2006">
              <mc:Choice xmlns:v="urn:schemas-microsoft-com:vml" Requires="v">
                <p:oleObj spid="_x0000_s1368" name="Equation" r:id="rId6" imgW="5194080" imgH="330120" progId="Equation.DSMT4">
                  <p:embed/>
                </p:oleObj>
              </mc:Choice>
              <mc:Fallback>
                <p:oleObj name="Equation" r:id="rId6" imgW="5194080" imgH="330120" progId="Equation.DSMT4">
                  <p:embed/>
                  <p:pic>
                    <p:nvPicPr>
                      <p:cNvPr id="0" name="Object 25"/>
                      <p:cNvPicPr>
                        <a:picLocks noChangeAspect="1" noChangeArrowheads="1"/>
                      </p:cNvPicPr>
                      <p:nvPr/>
                    </p:nvPicPr>
                    <p:blipFill>
                      <a:blip r:embed="rId7"/>
                      <a:srcRect/>
                      <a:stretch>
                        <a:fillRect/>
                      </a:stretch>
                    </p:blipFill>
                    <p:spPr bwMode="auto">
                      <a:xfrm>
                        <a:off x="1971675" y="3551238"/>
                        <a:ext cx="5199063" cy="30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对象 35">
            <a:extLst>
              <a:ext uri="{FF2B5EF4-FFF2-40B4-BE49-F238E27FC236}">
                <a16:creationId xmlns:a16="http://schemas.microsoft.com/office/drawing/2014/main" id="{E65D52B9-4F18-4938-B801-310D07F5365C}"/>
              </a:ext>
            </a:extLst>
          </p:cNvPr>
          <p:cNvGraphicFramePr>
            <a:graphicFrameLocks noChangeAspect="1"/>
          </p:cNvGraphicFramePr>
          <p:nvPr>
            <p:extLst>
              <p:ext uri="{D42A27DB-BD31-4B8C-83A1-F6EECF244321}">
                <p14:modId xmlns:p14="http://schemas.microsoft.com/office/powerpoint/2010/main" val="2202533114"/>
              </p:ext>
            </p:extLst>
          </p:nvPr>
        </p:nvGraphicFramePr>
        <p:xfrm>
          <a:off x="3088481" y="4418072"/>
          <a:ext cx="2965450" cy="438150"/>
        </p:xfrm>
        <a:graphic>
          <a:graphicData uri="http://schemas.openxmlformats.org/presentationml/2006/ole">
            <mc:AlternateContent xmlns:mc="http://schemas.openxmlformats.org/markup-compatibility/2006">
              <mc:Choice xmlns:v="urn:schemas-microsoft-com:vml" Requires="v">
                <p:oleObj spid="_x0000_s1369" name="Equation" r:id="rId8" imgW="2984400" imgH="431640" progId="Equation.DSMT4">
                  <p:embed/>
                </p:oleObj>
              </mc:Choice>
              <mc:Fallback>
                <p:oleObj name="Equation" r:id="rId8" imgW="2984400" imgH="431640" progId="Equation.DSMT4">
                  <p:embed/>
                  <p:pic>
                    <p:nvPicPr>
                      <p:cNvPr id="0" name="Object 29"/>
                      <p:cNvPicPr>
                        <a:picLocks noChangeAspect="1" noChangeArrowheads="1"/>
                      </p:cNvPicPr>
                      <p:nvPr/>
                    </p:nvPicPr>
                    <p:blipFill>
                      <a:blip r:embed="rId9"/>
                      <a:srcRect/>
                      <a:stretch>
                        <a:fillRect/>
                      </a:stretch>
                    </p:blipFill>
                    <p:spPr bwMode="auto">
                      <a:xfrm>
                        <a:off x="3088481" y="4418072"/>
                        <a:ext cx="296545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34368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941EDFAF-9481-40C4-98AD-B02B776B8004}"/>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EE96C8D4-2638-42B4-8CB4-459953579DE4}"/>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lang="zh-CN" altLang="en-US" kern="0" dirty="0">
                <a:solidFill>
                  <a:srgbClr val="FFFFFF"/>
                </a:solidFill>
                <a:latin typeface="Arial"/>
                <a:ea typeface="微软雅黑"/>
              </a:rPr>
              <a:t>     </a:t>
            </a: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第四讲 概率图模型基础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981075"/>
            <a:ext cx="7427913" cy="574675"/>
          </a:xfrm>
        </p:spPr>
        <p:txBody>
          <a:bodyPr/>
          <a:lstStyle/>
          <a:p>
            <a:r>
              <a:rPr lang="zh-CN" altLang="en-US" dirty="0">
                <a:latin typeface="微软雅黑" panose="020B0503020204020204" pitchFamily="34" charset="-122"/>
                <a:ea typeface="微软雅黑" panose="020B0503020204020204" pitchFamily="34" charset="-122"/>
              </a:rPr>
              <a:t>因子图</a:t>
            </a:r>
            <a:endParaRPr lang="en-US" altLang="zh-CN"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827088" y="1429915"/>
                <a:ext cx="8015287" cy="440120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因子图与图模型的对应关系：</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spcBef>
                    <a:spcPct val="0"/>
                  </a:spcBef>
                </a:pPr>
                <a:r>
                  <a:rPr lang="zh-CN" altLang="en-US" sz="2000" dirty="0">
                    <a:ea typeface="宋体" panose="02010600030101010101" pitchFamily="2" charset="-122"/>
                    <a:cs typeface="Times New Roman" panose="02020603050405020304" pitchFamily="18" charset="0"/>
                  </a:rPr>
                  <a:t>因子图中的变量节点与对应图模型中的变量节点相同；</a:t>
                </a:r>
              </a:p>
              <a:p>
                <a:pPr marL="342900" indent="-342900">
                  <a:spcBef>
                    <a:spcPct val="0"/>
                  </a:spcBef>
                </a:pPr>
                <a:r>
                  <a:rPr lang="zh-CN" altLang="en-US" sz="2000" dirty="0">
                    <a:ea typeface="宋体" panose="02010600030101010101" pitchFamily="2" charset="-122"/>
                    <a:cs typeface="Times New Roman" panose="02020603050405020304" pitchFamily="18" charset="0"/>
                  </a:rPr>
                  <a:t>因子图中对应图模型中同一因子的变量节点之间存在一个因子节点；</a:t>
                </a:r>
              </a:p>
              <a:p>
                <a:pPr marL="342900" indent="-342900">
                  <a:spcBef>
                    <a:spcPct val="0"/>
                  </a:spcBef>
                </a:pPr>
                <a:r>
                  <a:rPr lang="zh-CN" altLang="en-US" sz="2000" dirty="0">
                    <a:ea typeface="宋体" panose="02010600030101010101" pitchFamily="2" charset="-122"/>
                    <a:cs typeface="Times New Roman" panose="02020603050405020304" pitchFamily="18" charset="0"/>
                  </a:rPr>
                  <a:t>因子图中的边都是无向边，连接因子节点与相对应的变量节点。</a:t>
                </a:r>
              </a:p>
              <a:p>
                <a:pPr>
                  <a:spcBef>
                    <a:spcPct val="0"/>
                  </a:spcBef>
                  <a:buNone/>
                </a:pPr>
                <a:r>
                  <a:rPr lang="zh-CN" altLang="en-US" sz="2000" dirty="0">
                    <a:ea typeface="宋体" panose="02010600030101010101" pitchFamily="2" charset="-122"/>
                    <a:cs typeface="Times New Roman" panose="02020603050405020304" pitchFamily="18" charset="0"/>
                  </a:rPr>
                  <a:t>概率图模型中随机变量的联合概率分布</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𝑋</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ea typeface="宋体" panose="02010600030101010101" pitchFamily="2" charset="-122"/>
                    <a:cs typeface="Times New Roman" panose="02020603050405020304" pitchFamily="18" charset="0"/>
                  </a:rPr>
                  <a:t>可以写成因子图中各个因子</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𝑠</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𝑠</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ea typeface="宋体" panose="02010600030101010101" pitchFamily="2" charset="-122"/>
                    <a:cs typeface="Times New Roman" panose="02020603050405020304" pitchFamily="18" charset="0"/>
                  </a:rPr>
                  <a:t>的乘积形式，即</a:t>
                </a: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r>
                  <a:rPr lang="zh-CN" altLang="en-US" sz="2000" dirty="0">
                    <a:ea typeface="宋体" panose="02010600030101010101" pitchFamily="2" charset="-122"/>
                    <a:cs typeface="Times New Roman" panose="02020603050405020304" pitchFamily="18" charset="0"/>
                  </a:rPr>
                  <a:t>图中变量的联合概率分布可以表示为</a:t>
                </a: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827088" y="1429915"/>
                <a:ext cx="8015287" cy="4401205"/>
              </a:xfrm>
              <a:prstGeom prst="rect">
                <a:avLst/>
              </a:prstGeom>
              <a:blipFill>
                <a:blip r:embed="rId5"/>
                <a:stretch>
                  <a:fillRect l="-837" t="-1108" r="-2357" b="-12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613865" y="115888"/>
            <a:ext cx="2350748"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图模型中的推理</a:t>
            </a:r>
          </a:p>
        </p:txBody>
      </p:sp>
      <p:graphicFrame>
        <p:nvGraphicFramePr>
          <p:cNvPr id="17" name="对象 16">
            <a:extLst>
              <a:ext uri="{FF2B5EF4-FFF2-40B4-BE49-F238E27FC236}">
                <a16:creationId xmlns:a16="http://schemas.microsoft.com/office/drawing/2014/main" id="{A7803558-F0B9-40E6-A26B-C0D722B00760}"/>
              </a:ext>
            </a:extLst>
          </p:cNvPr>
          <p:cNvGraphicFramePr>
            <a:graphicFrameLocks noChangeAspect="1"/>
          </p:cNvGraphicFramePr>
          <p:nvPr>
            <p:extLst>
              <p:ext uri="{D42A27DB-BD31-4B8C-83A1-F6EECF244321}">
                <p14:modId xmlns:p14="http://schemas.microsoft.com/office/powerpoint/2010/main" val="2139170476"/>
              </p:ext>
            </p:extLst>
          </p:nvPr>
        </p:nvGraphicFramePr>
        <p:xfrm>
          <a:off x="3702050" y="3286387"/>
          <a:ext cx="1739900" cy="438150"/>
        </p:xfrm>
        <a:graphic>
          <a:graphicData uri="http://schemas.openxmlformats.org/presentationml/2006/ole">
            <mc:AlternateContent xmlns:mc="http://schemas.openxmlformats.org/markup-compatibility/2006">
              <mc:Choice xmlns:v="urn:schemas-microsoft-com:vml" Requires="v">
                <p:oleObj spid="_x0000_s34896" name="Equation" r:id="rId6" imgW="1752480" imgH="393480" progId="Equation.DSMT4">
                  <p:embed/>
                </p:oleObj>
              </mc:Choice>
              <mc:Fallback>
                <p:oleObj name="Equation" r:id="rId6" imgW="1752480" imgH="393480" progId="Equation.DSMT4">
                  <p:embed/>
                  <p:pic>
                    <p:nvPicPr>
                      <p:cNvPr id="0" name="Object 8"/>
                      <p:cNvPicPr>
                        <a:picLocks noChangeAspect="1" noChangeArrowheads="1"/>
                      </p:cNvPicPr>
                      <p:nvPr/>
                    </p:nvPicPr>
                    <p:blipFill>
                      <a:blip r:embed="rId7"/>
                      <a:srcRect/>
                      <a:stretch>
                        <a:fillRect/>
                      </a:stretch>
                    </p:blipFill>
                    <p:spPr bwMode="auto">
                      <a:xfrm>
                        <a:off x="3702050" y="3286387"/>
                        <a:ext cx="173990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8" name="图片 17">
            <a:extLst>
              <a:ext uri="{FF2B5EF4-FFF2-40B4-BE49-F238E27FC236}">
                <a16:creationId xmlns:a16="http://schemas.microsoft.com/office/drawing/2014/main" id="{CFD962F0-A58D-46A8-AC37-26D44FFFE5FF}"/>
              </a:ext>
            </a:extLst>
          </p:cNvPr>
          <p:cNvPicPr/>
          <p:nvPr/>
        </p:nvPicPr>
        <p:blipFill>
          <a:blip r:embed="rId8" cstate="print">
            <a:extLst>
              <a:ext uri="{28A0092B-C50C-407E-A947-70E740481C1C}">
                <a14:useLocalDpi xmlns:a14="http://schemas.microsoft.com/office/drawing/2010/main" val="0"/>
              </a:ext>
            </a:extLst>
          </a:blip>
          <a:stretch>
            <a:fillRect/>
          </a:stretch>
        </p:blipFill>
        <p:spPr>
          <a:xfrm>
            <a:off x="3140931" y="3842207"/>
            <a:ext cx="2862137" cy="1470309"/>
          </a:xfrm>
          <a:prstGeom prst="rect">
            <a:avLst/>
          </a:prstGeom>
        </p:spPr>
      </p:pic>
      <p:graphicFrame>
        <p:nvGraphicFramePr>
          <p:cNvPr id="20" name="对象 19">
            <a:extLst>
              <a:ext uri="{FF2B5EF4-FFF2-40B4-BE49-F238E27FC236}">
                <a16:creationId xmlns:a16="http://schemas.microsoft.com/office/drawing/2014/main" id="{AEF16328-2FFA-4AD9-BC82-ADADEF229427}"/>
              </a:ext>
            </a:extLst>
          </p:cNvPr>
          <p:cNvGraphicFramePr>
            <a:graphicFrameLocks noChangeAspect="1"/>
          </p:cNvGraphicFramePr>
          <p:nvPr>
            <p:extLst>
              <p:ext uri="{D42A27DB-BD31-4B8C-83A1-F6EECF244321}">
                <p14:modId xmlns:p14="http://schemas.microsoft.com/office/powerpoint/2010/main" val="2492254275"/>
              </p:ext>
            </p:extLst>
          </p:nvPr>
        </p:nvGraphicFramePr>
        <p:xfrm>
          <a:off x="2405855" y="5780548"/>
          <a:ext cx="4332287" cy="360363"/>
        </p:xfrm>
        <a:graphic>
          <a:graphicData uri="http://schemas.openxmlformats.org/presentationml/2006/ole">
            <mc:AlternateContent xmlns:mc="http://schemas.openxmlformats.org/markup-compatibility/2006">
              <mc:Choice xmlns:v="urn:schemas-microsoft-com:vml" Requires="v">
                <p:oleObj spid="_x0000_s34897" name="Equation" r:id="rId9" imgW="4343400" imgH="355320" progId="Equation.DSMT4">
                  <p:embed/>
                </p:oleObj>
              </mc:Choice>
              <mc:Fallback>
                <p:oleObj name="Equation" r:id="rId9" imgW="4343400" imgH="355320" progId="Equation.DSMT4">
                  <p:embed/>
                  <p:pic>
                    <p:nvPicPr>
                      <p:cNvPr id="0" name="Object 10"/>
                      <p:cNvPicPr>
                        <a:picLocks noChangeAspect="1" noChangeArrowheads="1"/>
                      </p:cNvPicPr>
                      <p:nvPr/>
                    </p:nvPicPr>
                    <p:blipFill>
                      <a:blip r:embed="rId10"/>
                      <a:srcRect/>
                      <a:stretch>
                        <a:fillRect/>
                      </a:stretch>
                    </p:blipFill>
                    <p:spPr bwMode="auto">
                      <a:xfrm>
                        <a:off x="2405855" y="5780548"/>
                        <a:ext cx="4332287"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407984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9AC53D2A-F707-41E2-91C4-8190E1E9D242}"/>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EE96C8D4-2638-42B4-8CB4-459953579DE4}"/>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lang="zh-CN" altLang="en-US" kern="0" dirty="0">
                <a:solidFill>
                  <a:srgbClr val="FFFFFF"/>
                </a:solidFill>
                <a:latin typeface="Arial"/>
                <a:ea typeface="微软雅黑"/>
              </a:rPr>
              <a:t>     </a:t>
            </a: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第四讲 概率图模型基础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981075"/>
            <a:ext cx="7427913" cy="574675"/>
          </a:xfrm>
        </p:spPr>
        <p:txBody>
          <a:bodyPr/>
          <a:lstStyle/>
          <a:p>
            <a:r>
              <a:rPr lang="zh-CN" altLang="en-US" dirty="0">
                <a:latin typeface="微软雅黑" panose="020B0503020204020204" pitchFamily="34" charset="-122"/>
                <a:ea typeface="微软雅黑" panose="020B0503020204020204" pitchFamily="34" charset="-122"/>
              </a:rPr>
              <a:t>和积算法</a:t>
            </a:r>
            <a:endParaRPr lang="en-US" altLang="zh-CN"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827088" y="1555750"/>
            <a:ext cx="8015287"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和积算法可以利用因子图的结构实现如下两个目标：</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None/>
            </a:pPr>
            <a:r>
              <a:rPr lang="en-US" altLang="zh-CN" sz="2000" dirty="0">
                <a:ea typeface="宋体" panose="02010600030101010101" pitchFamily="2" charset="-122"/>
                <a:cs typeface="Times New Roman" panose="02020603050405020304" pitchFamily="18" charset="0"/>
              </a:rPr>
              <a:t>	</a:t>
            </a:r>
            <a:r>
              <a:rPr lang="zh-CN" altLang="en-US" sz="2000" dirty="0">
                <a:ea typeface="宋体" panose="02010600030101010101" pitchFamily="2" charset="-122"/>
                <a:cs typeface="Times New Roman" panose="02020603050405020304" pitchFamily="18" charset="0"/>
              </a:rPr>
              <a:t>① 获得对因子图中变量节点的边缘分布的高效确切推理；</a:t>
            </a:r>
          </a:p>
          <a:p>
            <a:pPr>
              <a:spcBef>
                <a:spcPct val="0"/>
              </a:spcBef>
              <a:buNone/>
            </a:pPr>
            <a:r>
              <a:rPr lang="en-US" altLang="zh-CN" sz="2000" dirty="0">
                <a:ea typeface="宋体" panose="02010600030101010101" pitchFamily="2" charset="-122"/>
                <a:cs typeface="Times New Roman" panose="02020603050405020304" pitchFamily="18" charset="0"/>
              </a:rPr>
              <a:t>	</a:t>
            </a:r>
            <a:r>
              <a:rPr lang="zh-CN" altLang="en-US" sz="2000" dirty="0">
                <a:ea typeface="宋体" panose="02010600030101010101" pitchFamily="2" charset="-122"/>
                <a:cs typeface="Times New Roman" panose="02020603050405020304" pitchFamily="18" charset="0"/>
              </a:rPr>
              <a:t>② 在需要计算多个边缘分布时实现计算共享。</a:t>
            </a: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r>
              <a:rPr lang="zh-CN" altLang="en-US" sz="2000" dirty="0">
                <a:ea typeface="宋体" panose="02010600030101010101" pitchFamily="2" charset="-122"/>
                <a:cs typeface="Times New Roman" panose="02020603050405020304" pitchFamily="18" charset="0"/>
              </a:rPr>
              <a:t>和积算法的核心数学思想是交换求和运算和求积运算的次序。</a:t>
            </a:r>
            <a:endParaRPr lang="en-US" altLang="zh-CN" sz="2000" dirty="0">
              <a:ea typeface="宋体" panose="02010600030101010101" pitchFamily="2" charset="-122"/>
              <a:cs typeface="Times New Roman" panose="02020603050405020304" pitchFamily="18" charset="0"/>
            </a:endParaRPr>
          </a:p>
          <a:p>
            <a:pPr>
              <a:spcBef>
                <a:spcPct val="0"/>
              </a:spcBef>
              <a:buNone/>
            </a:pPr>
            <a:r>
              <a:rPr lang="zh-CN" altLang="en-US" sz="2000" dirty="0">
                <a:ea typeface="宋体" panose="02010600030101010101" pitchFamily="2" charset="-122"/>
                <a:cs typeface="Times New Roman" panose="02020603050405020304" pitchFamily="18" charset="0"/>
              </a:rPr>
              <a:t>交换求和与求积运算的依据是乘法分配律：</a:t>
            </a: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a:spcBef>
                <a:spcPct val="0"/>
              </a:spcBef>
              <a:buNone/>
            </a:pPr>
            <a:r>
              <a:rPr lang="zh-CN" altLang="en-US" sz="2000" dirty="0">
                <a:ea typeface="宋体" panose="02010600030101010101" pitchFamily="2" charset="-122"/>
                <a:cs typeface="Times New Roman" panose="02020603050405020304" pitchFamily="18" charset="0"/>
              </a:rPr>
              <a:t>和积算法体现了消息传递的思想。消息分为两种：</a:t>
            </a:r>
          </a:p>
          <a:p>
            <a:pPr>
              <a:spcBef>
                <a:spcPct val="0"/>
              </a:spcBef>
              <a:buNone/>
            </a:pPr>
            <a:r>
              <a:rPr lang="en-US" altLang="zh-CN" sz="2000" dirty="0">
                <a:ea typeface="宋体" panose="02010600030101010101" pitchFamily="2" charset="-122"/>
                <a:cs typeface="Times New Roman" panose="02020603050405020304" pitchFamily="18" charset="0"/>
              </a:rPr>
              <a:t>	</a:t>
            </a:r>
            <a:r>
              <a:rPr lang="zh-CN" altLang="en-US" sz="2000" dirty="0">
                <a:ea typeface="宋体" panose="02010600030101010101" pitchFamily="2" charset="-122"/>
                <a:cs typeface="Times New Roman" panose="02020603050405020304" pitchFamily="18" charset="0"/>
              </a:rPr>
              <a:t>① 从因子节点到变量节点的消息；</a:t>
            </a:r>
          </a:p>
          <a:p>
            <a:pPr>
              <a:spcBef>
                <a:spcPct val="0"/>
              </a:spcBef>
              <a:buNone/>
            </a:pPr>
            <a:r>
              <a:rPr lang="en-US" altLang="zh-CN" sz="2000" dirty="0">
                <a:ea typeface="宋体" panose="02010600030101010101" pitchFamily="2" charset="-122"/>
                <a:cs typeface="Times New Roman" panose="02020603050405020304" pitchFamily="18" charset="0"/>
              </a:rPr>
              <a:t>	</a:t>
            </a:r>
            <a:r>
              <a:rPr lang="zh-CN" altLang="en-US" sz="2000" dirty="0">
                <a:ea typeface="宋体" panose="02010600030101010101" pitchFamily="2" charset="-122"/>
                <a:cs typeface="Times New Roman" panose="02020603050405020304" pitchFamily="18" charset="0"/>
              </a:rPr>
              <a:t>② 从变量节点到因子节点的消息。</a:t>
            </a:r>
          </a:p>
          <a:p>
            <a:pPr>
              <a:spcBef>
                <a:spcPct val="0"/>
              </a:spcBef>
              <a:buNone/>
            </a:pPr>
            <a:endParaRPr lang="zh-CN" altLang="en-US" sz="2000" dirty="0">
              <a:ea typeface="宋体" panose="02010600030101010101" pitchFamily="2" charset="-122"/>
              <a:cs typeface="Times New Roman" panose="02020603050405020304" pitchFamily="18" charset="0"/>
            </a:endParaRP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613865" y="115888"/>
            <a:ext cx="2350748"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图模型中的推理</a:t>
            </a:r>
          </a:p>
        </p:txBody>
      </p:sp>
      <p:graphicFrame>
        <p:nvGraphicFramePr>
          <p:cNvPr id="4" name="对象 3">
            <a:extLst>
              <a:ext uri="{FF2B5EF4-FFF2-40B4-BE49-F238E27FC236}">
                <a16:creationId xmlns:a16="http://schemas.microsoft.com/office/drawing/2014/main" id="{83A488C0-D8BE-477E-BECA-E41E55C9347D}"/>
              </a:ext>
            </a:extLst>
          </p:cNvPr>
          <p:cNvGraphicFramePr>
            <a:graphicFrameLocks noChangeAspect="1"/>
          </p:cNvGraphicFramePr>
          <p:nvPr>
            <p:extLst>
              <p:ext uri="{D42A27DB-BD31-4B8C-83A1-F6EECF244321}">
                <p14:modId xmlns:p14="http://schemas.microsoft.com/office/powerpoint/2010/main" val="3564104094"/>
              </p:ext>
            </p:extLst>
          </p:nvPr>
        </p:nvGraphicFramePr>
        <p:xfrm>
          <a:off x="2947987" y="3543300"/>
          <a:ext cx="3248025" cy="388937"/>
        </p:xfrm>
        <a:graphic>
          <a:graphicData uri="http://schemas.openxmlformats.org/presentationml/2006/ole">
            <mc:AlternateContent xmlns:mc="http://schemas.openxmlformats.org/markup-compatibility/2006">
              <mc:Choice xmlns:v="urn:schemas-microsoft-com:vml" Requires="v">
                <p:oleObj spid="_x0000_s38936" name="Equation" r:id="rId3" imgW="3238200" imgH="393480" progId="Equation.DSMT4">
                  <p:embed/>
                </p:oleObj>
              </mc:Choice>
              <mc:Fallback>
                <p:oleObj name="Equation" r:id="rId3" imgW="3238200" imgH="393480" progId="Equation.DSMT4">
                  <p:embed/>
                  <p:pic>
                    <p:nvPicPr>
                      <p:cNvPr id="0" name="Object 1"/>
                      <p:cNvPicPr>
                        <a:picLocks noChangeAspect="1" noChangeArrowheads="1"/>
                      </p:cNvPicPr>
                      <p:nvPr/>
                    </p:nvPicPr>
                    <p:blipFill>
                      <a:blip r:embed="rId4"/>
                      <a:srcRect/>
                      <a:stretch>
                        <a:fillRect/>
                      </a:stretch>
                    </p:blipFill>
                    <p:spPr bwMode="auto">
                      <a:xfrm>
                        <a:off x="2947987" y="3543300"/>
                        <a:ext cx="3248025"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82730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BD6D7F80-F57D-4E3A-97D8-1D6EA1993A19}"/>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EE96C8D4-2638-42B4-8CB4-459953579DE4}"/>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lang="zh-CN" altLang="en-US" kern="0" dirty="0">
                <a:solidFill>
                  <a:srgbClr val="FFFFFF"/>
                </a:solidFill>
                <a:latin typeface="Arial"/>
                <a:ea typeface="微软雅黑"/>
              </a:rPr>
              <a:t>     </a:t>
            </a: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第四讲 概率图模型基础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583553" y="4841410"/>
                <a:ext cx="8227866" cy="140064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假设一个图模型的联合分布是</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𝑋</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，对于某个变量节点的边缘分布可以通过概率的加法运算获得</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d>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nary>
                      <m:naryPr>
                        <m:chr m:val="∑"/>
                        <m:limLoc m:val="subSup"/>
                        <m:supHide m:val="on"/>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naryPr>
                      <m:sub>
                        <m:r>
                          <m:rPr>
                            <m:brk m:alnAt="9"/>
                          </m:r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𝑋</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x</m:t>
                        </m:r>
                      </m:sub>
                      <m:sup/>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𝑋</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e>
                    </m:nary>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，其中联合分布可以通过因子化的形式表示</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𝑋</m:t>
                        </m:r>
                      </m:e>
                    </m:d>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nary>
                      <m:naryPr>
                        <m:chr m:val="∏"/>
                        <m:limLoc m:val="subSup"/>
                        <m:supHide m:val="on"/>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naryPr>
                      <m:sub>
                        <m:r>
                          <m:rPr>
                            <m:brk m:alnAt="9"/>
                          </m:r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sub>
                      <m:sup/>
                      <m:e>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e>
                    </m:nary>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，通过交换边缘分布</a:t>
                </a:r>
                <a14:m>
                  <m:oMath xmlns:m="http://schemas.openxmlformats.org/officeDocument/2006/math">
                    <m:r>
                      <a:rPr lang="en-US" altLang="zh-CN" sz="2000" i="1">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𝑥</m:t>
                        </m:r>
                      </m:e>
                    </m:d>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nary>
                      <m:naryPr>
                        <m:chr m:val="∑"/>
                        <m:limLoc m:val="subSup"/>
                        <m:supHide m:val="on"/>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naryPr>
                      <m:sub>
                        <m:r>
                          <m:rPr>
                            <m:brk m:alnAt="9"/>
                          </m:rPr>
                          <a:rPr lang="en-US" altLang="zh-CN" sz="2000" i="1">
                            <a:latin typeface="Cambria Math" panose="02040503050406030204" pitchFamily="18" charset="0"/>
                            <a:ea typeface="宋体" panose="02010600030101010101" pitchFamily="2" charset="-122"/>
                            <a:cs typeface="Times New Roman" panose="02020603050405020304" pitchFamily="18" charset="0"/>
                          </a:rPr>
                          <m:t>𝑋</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2000" i="1">
                            <a:latin typeface="Cambria Math" panose="02040503050406030204" pitchFamily="18" charset="0"/>
                            <a:ea typeface="宋体" panose="02010600030101010101" pitchFamily="2" charset="-122"/>
                            <a:cs typeface="Times New Roman" panose="02020603050405020304" pitchFamily="18" charset="0"/>
                          </a:rPr>
                          <m:t>x</m:t>
                        </m:r>
                      </m:sub>
                      <m:sup/>
                      <m:e>
                        <m:nary>
                          <m:naryPr>
                            <m:chr m:val="∏"/>
                            <m:limLoc m:val="subSup"/>
                            <m:supHide m:val="on"/>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naryPr>
                          <m:sub>
                            <m:r>
                              <m:rPr>
                                <m:brk m:alnAt="9"/>
                              </m:rPr>
                              <a:rPr lang="en-US" altLang="zh-CN" sz="2000" i="1">
                                <a:latin typeface="Cambria Math" panose="02040503050406030204" pitchFamily="18" charset="0"/>
                                <a:ea typeface="宋体" panose="02010600030101010101" pitchFamily="2" charset="-122"/>
                                <a:cs typeface="Times New Roman" panose="02020603050405020304" pitchFamily="18" charset="0"/>
                              </a:rPr>
                              <m:t>𝑖</m:t>
                            </m:r>
                          </m:sub>
                          <m:sup/>
                          <m:e>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e>
                        </m:nary>
                      </m:e>
                    </m:nary>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中的加法和乘法运算的次序可以实现边缘分布的高效计算。</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583553" y="4841410"/>
                <a:ext cx="8227866" cy="1400640"/>
              </a:xfrm>
              <a:prstGeom prst="rect">
                <a:avLst/>
              </a:prstGeom>
              <a:blipFill>
                <a:blip r:embed="rId4"/>
                <a:stretch>
                  <a:fillRect l="-815" t="-12609" r="-519" b="-2782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613865" y="115888"/>
            <a:ext cx="2350748"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图模型中的推理</a:t>
            </a:r>
          </a:p>
        </p:txBody>
      </p:sp>
      <p:sp>
        <p:nvSpPr>
          <p:cNvPr id="39" name="Rectangle 32">
            <a:extLst>
              <a:ext uri="{FF2B5EF4-FFF2-40B4-BE49-F238E27FC236}">
                <a16:creationId xmlns:a16="http://schemas.microsoft.com/office/drawing/2014/main" id="{E746C536-F255-42A4-A79E-14C95639280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6" name="图片 45">
            <a:extLst>
              <a:ext uri="{FF2B5EF4-FFF2-40B4-BE49-F238E27FC236}">
                <a16:creationId xmlns:a16="http://schemas.microsoft.com/office/drawing/2014/main" id="{8ECE40FD-DD04-4C0D-A251-3B87134B095D}"/>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1913051" y="952500"/>
            <a:ext cx="4940676" cy="3513196"/>
          </a:xfrm>
          <a:prstGeom prst="rect">
            <a:avLst/>
          </a:prstGeom>
        </p:spPr>
      </p:pic>
      <p:sp>
        <p:nvSpPr>
          <p:cNvPr id="47" name="矩形 46">
            <a:extLst>
              <a:ext uri="{FF2B5EF4-FFF2-40B4-BE49-F238E27FC236}">
                <a16:creationId xmlns:a16="http://schemas.microsoft.com/office/drawing/2014/main" id="{DDB8ED22-9FA2-480F-A72C-F4A669BE569A}"/>
              </a:ext>
            </a:extLst>
          </p:cNvPr>
          <p:cNvSpPr/>
          <p:nvPr/>
        </p:nvSpPr>
        <p:spPr>
          <a:xfrm>
            <a:off x="3077275" y="4502856"/>
            <a:ext cx="3240422" cy="338554"/>
          </a:xfrm>
          <a:prstGeom prst="rect">
            <a:avLst/>
          </a:prstGeom>
        </p:spPr>
        <p:txBody>
          <a:bodyPr wrap="square">
            <a:spAutoFit/>
          </a:bodyPr>
          <a:lstStyle/>
          <a:p>
            <a:r>
              <a:rPr lang="zh-CN" altLang="zh-CN" sz="1600" dirty="0">
                <a:latin typeface="宋体" panose="02010600030101010101" pitchFamily="2" charset="-122"/>
                <a:ea typeface="宋体" panose="02010600030101010101" pitchFamily="2" charset="-122"/>
                <a:cs typeface="Times New Roman" panose="02020603050405020304" pitchFamily="18" charset="0"/>
              </a:rPr>
              <a:t>图</a:t>
            </a:r>
            <a:r>
              <a:rPr lang="en-US" altLang="zh-CN" sz="1600" dirty="0">
                <a:latin typeface="宋体" panose="02010600030101010101" pitchFamily="2" charset="-122"/>
                <a:ea typeface="宋体" panose="02010600030101010101" pitchFamily="2" charset="-122"/>
                <a:cs typeface="Times New Roman" panose="02020603050405020304" pitchFamily="18" charset="0"/>
              </a:rPr>
              <a:t>4‑19 </a:t>
            </a:r>
            <a:r>
              <a:rPr lang="zh-CN" altLang="zh-CN" sz="1600" dirty="0">
                <a:latin typeface="宋体" panose="02010600030101010101" pitchFamily="2" charset="-122"/>
                <a:ea typeface="宋体" panose="02010600030101010101" pitchFamily="2" charset="-122"/>
                <a:cs typeface="Times New Roman" panose="02020603050405020304" pitchFamily="18" charset="0"/>
              </a:rPr>
              <a:t>消息传递的总过程示意图</a:t>
            </a:r>
            <a:endParaRPr lang="zh-CN" altLang="en-US"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16031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584E5256-5011-4282-AE66-89D441831088}"/>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EE96C8D4-2638-42B4-8CB4-459953579DE4}"/>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lang="zh-CN" altLang="en-US" kern="0" dirty="0">
                <a:solidFill>
                  <a:srgbClr val="FFFFFF"/>
                </a:solidFill>
                <a:latin typeface="Arial"/>
                <a:ea typeface="微软雅黑"/>
              </a:rPr>
              <a:t>     </a:t>
            </a: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第四讲 概率图模型基础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583553" y="918945"/>
                <a:ext cx="8227866" cy="224676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ea typeface="宋体" panose="02010600030101010101" pitchFamily="2" charset="-122"/>
                    <a:cs typeface="Times New Roman" panose="02020603050405020304" pitchFamily="18" charset="0"/>
                  </a:rPr>
                  <a:t>其次，考虑每一组因子的具体表示，进一步分组，并引入变量节点到因子节点的消息。</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𝐹</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𝑠</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𝑠</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ea typeface="宋体" panose="02010600030101010101" pitchFamily="2" charset="-122"/>
                    <a:cs typeface="Times New Roman" panose="02020603050405020304" pitchFamily="18" charset="0"/>
                  </a:rPr>
                  <a:t>组里的因子可以再被细分。如果把与</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𝑚</m:t>
                        </m:r>
                      </m:sub>
                    </m:sSub>
                  </m:oMath>
                </a14:m>
                <a:r>
                  <a:rPr lang="zh-CN" altLang="en-US" sz="2000" dirty="0">
                    <a:ea typeface="宋体" panose="02010600030101010101" pitchFamily="2" charset="-122"/>
                    <a:cs typeface="Times New Roman" panose="02020603050405020304" pitchFamily="18" charset="0"/>
                  </a:rPr>
                  <a:t>相连的所有因子分为一组，记为</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𝐺</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𝑚</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𝑚</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𝑠𝑚</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ea typeface="宋体" panose="02010600030101010101" pitchFamily="2" charset="-122"/>
                    <a:cs typeface="Times New Roman" panose="02020603050405020304" pitchFamily="18" charset="0"/>
                  </a:rPr>
                  <a:t>，其中</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𝑠𝑚</m:t>
                        </m:r>
                      </m:sub>
                    </m:sSub>
                  </m:oMath>
                </a14:m>
                <a:r>
                  <a:rPr lang="zh-CN" altLang="en-US" sz="2000" dirty="0">
                    <a:ea typeface="宋体" panose="02010600030101010101" pitchFamily="2" charset="-122"/>
                    <a:cs typeface="Times New Roman" panose="02020603050405020304" pitchFamily="18" charset="0"/>
                  </a:rPr>
                  <a:t>表示与</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𝑚</m:t>
                        </m:r>
                      </m:sub>
                    </m:sSub>
                  </m:oMath>
                </a14:m>
                <a:r>
                  <a:rPr lang="zh-CN" altLang="en-US" sz="2000" dirty="0">
                    <a:ea typeface="宋体" panose="02010600030101010101" pitchFamily="2" charset="-122"/>
                    <a:cs typeface="Times New Roman" panose="02020603050405020304" pitchFamily="18" charset="0"/>
                  </a:rPr>
                  <a:t>有关的但除去通过</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𝑠</m:t>
                        </m:r>
                      </m:sub>
                    </m:sSub>
                  </m:oMath>
                </a14:m>
                <a:r>
                  <a:rPr lang="zh-CN" altLang="en-US" sz="2000" dirty="0">
                    <a:ea typeface="宋体" panose="02010600030101010101" pitchFamily="2" charset="-122"/>
                    <a:cs typeface="Times New Roman" panose="02020603050405020304" pitchFamily="18" charset="0"/>
                  </a:rPr>
                  <a:t>直接连接的其他变量的集合。那么，</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𝐹</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𝑠</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𝑠</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ea typeface="宋体" panose="02010600030101010101" pitchFamily="2" charset="-122"/>
                    <a:cs typeface="Times New Roman" panose="02020603050405020304" pitchFamily="18" charset="0"/>
                  </a:rPr>
                  <a:t>可以表示为</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为了使得边缘分布的推导过程可以使用递推表示，引入从变量节点到因子节点的消息的定义，该消息表示为</a:t>
                </a: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583553" y="918945"/>
                <a:ext cx="8227866" cy="2246769"/>
              </a:xfrm>
              <a:prstGeom prst="rect">
                <a:avLst/>
              </a:prstGeom>
              <a:blipFill>
                <a:blip r:embed="rId5"/>
                <a:stretch>
                  <a:fillRect l="-815" t="-1630" r="-74" b="-35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613865" y="115888"/>
            <a:ext cx="2350748"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图模型中的推理</a:t>
            </a:r>
          </a:p>
        </p:txBody>
      </p:sp>
      <p:sp>
        <p:nvSpPr>
          <p:cNvPr id="39" name="Rectangle 32">
            <a:extLst>
              <a:ext uri="{FF2B5EF4-FFF2-40B4-BE49-F238E27FC236}">
                <a16:creationId xmlns:a16="http://schemas.microsoft.com/office/drawing/2014/main" id="{E746C536-F255-42A4-A79E-14C95639280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21">
            <a:extLst>
              <a:ext uri="{FF2B5EF4-FFF2-40B4-BE49-F238E27FC236}">
                <a16:creationId xmlns:a16="http://schemas.microsoft.com/office/drawing/2014/main" id="{55D93A8C-A6E6-440E-9110-FC9965BEC689}"/>
              </a:ext>
            </a:extLst>
          </p:cNvPr>
          <p:cNvSpPr>
            <a:spLocks noChangeArrowheads="1"/>
          </p:cNvSpPr>
          <p:nvPr/>
        </p:nvSpPr>
        <p:spPr bwMode="auto">
          <a:xfrm>
            <a:off x="2928937" y="2341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 name="对象 24">
            <a:extLst>
              <a:ext uri="{FF2B5EF4-FFF2-40B4-BE49-F238E27FC236}">
                <a16:creationId xmlns:a16="http://schemas.microsoft.com/office/drawing/2014/main" id="{D5E261FF-C78B-47F7-B843-3D2F29A0E91F}"/>
              </a:ext>
            </a:extLst>
          </p:cNvPr>
          <p:cNvGraphicFramePr>
            <a:graphicFrameLocks noChangeAspect="1"/>
          </p:cNvGraphicFramePr>
          <p:nvPr>
            <p:extLst>
              <p:ext uri="{D42A27DB-BD31-4B8C-83A1-F6EECF244321}">
                <p14:modId xmlns:p14="http://schemas.microsoft.com/office/powerpoint/2010/main" val="486908154"/>
              </p:ext>
            </p:extLst>
          </p:nvPr>
        </p:nvGraphicFramePr>
        <p:xfrm>
          <a:off x="2062956" y="2242384"/>
          <a:ext cx="5018088" cy="301625"/>
        </p:xfrm>
        <a:graphic>
          <a:graphicData uri="http://schemas.openxmlformats.org/presentationml/2006/ole">
            <mc:AlternateContent xmlns:mc="http://schemas.openxmlformats.org/markup-compatibility/2006">
              <mc:Choice xmlns:v="urn:schemas-microsoft-com:vml" Requires="v">
                <p:oleObj spid="_x0000_s46139" name="Equation" r:id="rId6" imgW="5041800" imgH="330120" progId="Equation.DSMT4">
                  <p:embed/>
                </p:oleObj>
              </mc:Choice>
              <mc:Fallback>
                <p:oleObj name="Equation" r:id="rId6" imgW="5041800" imgH="330120" progId="Equation.DSMT4">
                  <p:embed/>
                  <p:pic>
                    <p:nvPicPr>
                      <p:cNvPr id="0" name="Object 20"/>
                      <p:cNvPicPr>
                        <a:picLocks noChangeAspect="1" noChangeArrowheads="1"/>
                      </p:cNvPicPr>
                      <p:nvPr/>
                    </p:nvPicPr>
                    <p:blipFill>
                      <a:blip r:embed="rId7"/>
                      <a:srcRect/>
                      <a:stretch>
                        <a:fillRect/>
                      </a:stretch>
                    </p:blipFill>
                    <p:spPr bwMode="auto">
                      <a:xfrm>
                        <a:off x="2062956" y="2242384"/>
                        <a:ext cx="5018088" cy="30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对象 26">
            <a:extLst>
              <a:ext uri="{FF2B5EF4-FFF2-40B4-BE49-F238E27FC236}">
                <a16:creationId xmlns:a16="http://schemas.microsoft.com/office/drawing/2014/main" id="{22500D64-4CF3-4EA4-AEFA-0BC4A01597BE}"/>
              </a:ext>
            </a:extLst>
          </p:cNvPr>
          <p:cNvGraphicFramePr>
            <a:graphicFrameLocks noChangeAspect="1"/>
          </p:cNvGraphicFramePr>
          <p:nvPr>
            <p:extLst>
              <p:ext uri="{D42A27DB-BD31-4B8C-83A1-F6EECF244321}">
                <p14:modId xmlns:p14="http://schemas.microsoft.com/office/powerpoint/2010/main" val="2150888192"/>
              </p:ext>
            </p:extLst>
          </p:nvPr>
        </p:nvGraphicFramePr>
        <p:xfrm>
          <a:off x="3316287" y="3143012"/>
          <a:ext cx="2511425" cy="409575"/>
        </p:xfrm>
        <a:graphic>
          <a:graphicData uri="http://schemas.openxmlformats.org/presentationml/2006/ole">
            <mc:AlternateContent xmlns:mc="http://schemas.openxmlformats.org/markup-compatibility/2006">
              <mc:Choice xmlns:v="urn:schemas-microsoft-com:vml" Requires="v">
                <p:oleObj spid="_x0000_s46140" name="Equation" r:id="rId8" imgW="2489040" imgH="406080" progId="Equation.DSMT4">
                  <p:embed/>
                </p:oleObj>
              </mc:Choice>
              <mc:Fallback>
                <p:oleObj name="Equation" r:id="rId8" imgW="2489040" imgH="406080" progId="Equation.DSMT4">
                  <p:embed/>
                  <p:pic>
                    <p:nvPicPr>
                      <p:cNvPr id="0" name="Object 22"/>
                      <p:cNvPicPr>
                        <a:picLocks noChangeAspect="1" noChangeArrowheads="1"/>
                      </p:cNvPicPr>
                      <p:nvPr/>
                    </p:nvPicPr>
                    <p:blipFill>
                      <a:blip r:embed="rId9"/>
                      <a:srcRect/>
                      <a:stretch>
                        <a:fillRect/>
                      </a:stretch>
                    </p:blipFill>
                    <p:spPr bwMode="auto">
                      <a:xfrm>
                        <a:off x="3316287" y="3143012"/>
                        <a:ext cx="2511425"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3" name="图片 32">
            <a:extLst>
              <a:ext uri="{FF2B5EF4-FFF2-40B4-BE49-F238E27FC236}">
                <a16:creationId xmlns:a16="http://schemas.microsoft.com/office/drawing/2014/main" id="{1D02D697-4045-4118-80A9-9DCF42F88E7D}"/>
              </a:ext>
            </a:extLst>
          </p:cNvPr>
          <p:cNvPicPr/>
          <p:nvPr/>
        </p:nvPicPr>
        <p:blipFill>
          <a:blip r:embed="rId10" cstate="print">
            <a:extLst>
              <a:ext uri="{28A0092B-C50C-407E-A947-70E740481C1C}">
                <a14:useLocalDpi xmlns:a14="http://schemas.microsoft.com/office/drawing/2010/main" val="0"/>
              </a:ext>
            </a:extLst>
          </a:blip>
          <a:stretch>
            <a:fillRect/>
          </a:stretch>
        </p:blipFill>
        <p:spPr>
          <a:xfrm>
            <a:off x="763398" y="3248046"/>
            <a:ext cx="3808601" cy="2756139"/>
          </a:xfrm>
          <a:prstGeom prst="rect">
            <a:avLst/>
          </a:prstGeom>
        </p:spPr>
      </p:pic>
      <mc:AlternateContent xmlns:mc="http://schemas.openxmlformats.org/markup-compatibility/2006" xmlns:a14="http://schemas.microsoft.com/office/drawing/2010/main">
        <mc:Choice Requires="a14">
          <p:sp>
            <p:nvSpPr>
              <p:cNvPr id="36" name="矩形 35">
                <a:extLst>
                  <a:ext uri="{FF2B5EF4-FFF2-40B4-BE49-F238E27FC236}">
                    <a16:creationId xmlns:a16="http://schemas.microsoft.com/office/drawing/2014/main" id="{21EF36C3-2409-4FDB-805C-9D4C20BC8CDC}"/>
                  </a:ext>
                </a:extLst>
              </p:cNvPr>
              <p:cNvSpPr/>
              <p:nvPr/>
            </p:nvSpPr>
            <p:spPr>
              <a:xfrm>
                <a:off x="4725194" y="5090855"/>
                <a:ext cx="4418806" cy="830997"/>
              </a:xfrm>
              <a:prstGeom prst="rect">
                <a:avLst/>
              </a:prstGeom>
            </p:spPr>
            <p:txBody>
              <a:bodyPr wrap="square">
                <a:spAutoFit/>
              </a:bodyPr>
              <a:lstStyle/>
              <a:p>
                <a:pPr algn="ctr"/>
                <a:r>
                  <a:rPr lang="zh-CN" altLang="en-US" sz="1600" dirty="0">
                    <a:latin typeface="宋体" panose="02010600030101010101" pitchFamily="2" charset="-122"/>
                    <a:ea typeface="宋体" panose="02010600030101010101" pitchFamily="2" charset="-122"/>
                  </a:rPr>
                  <a:t>图</a:t>
                </a:r>
                <a:r>
                  <a:rPr lang="en-US" altLang="zh-CN" sz="1600" dirty="0">
                    <a:latin typeface="宋体" panose="02010600030101010101" pitchFamily="2" charset="-122"/>
                    <a:ea typeface="宋体" panose="02010600030101010101" pitchFamily="2" charset="-122"/>
                  </a:rPr>
                  <a:t>4-21 </a:t>
                </a:r>
                <a:r>
                  <a:rPr lang="zh-CN" altLang="en-US" sz="1600" dirty="0">
                    <a:latin typeface="宋体" panose="02010600030101010101" pitchFamily="2" charset="-122"/>
                    <a:ea typeface="宋体" panose="02010600030101010101" pitchFamily="2" charset="-122"/>
                  </a:rPr>
                  <a:t>从变量节点到因子节点的消息示意图</a:t>
                </a:r>
              </a:p>
              <a:p>
                <a:r>
                  <a:rPr lang="zh-CN" altLang="en-US" sz="1600" dirty="0">
                    <a:latin typeface="宋体" panose="02010600030101010101" pitchFamily="2" charset="-122"/>
                    <a:ea typeface="宋体" panose="02010600030101010101" pitchFamily="2" charset="-122"/>
                  </a:rPr>
                  <a:t>（虚线左边所有变量节点的集合是</a:t>
                </a:r>
                <a14:m>
                  <m:oMath xmlns:m="http://schemas.openxmlformats.org/officeDocument/2006/math">
                    <m:r>
                      <a:rPr lang="en-US" altLang="zh-CN" sz="1600" b="0" i="1" smtClean="0">
                        <a:latin typeface="Cambria Math" panose="02040503050406030204" pitchFamily="18" charset="0"/>
                        <a:ea typeface="宋体" panose="02010600030101010101" pitchFamily="2" charset="-122"/>
                      </a:rPr>
                      <m:t>{</m:t>
                    </m:r>
                    <m:sSub>
                      <m:sSubPr>
                        <m:ctrlPr>
                          <a:rPr lang="en-US" altLang="zh-CN" sz="1600" b="0" i="1" smtClean="0">
                            <a:latin typeface="Cambria Math" panose="02040503050406030204" pitchFamily="18" charset="0"/>
                            <a:ea typeface="宋体" panose="02010600030101010101" pitchFamily="2" charset="-122"/>
                          </a:rPr>
                        </m:ctrlPr>
                      </m:sSubPr>
                      <m:e>
                        <m:r>
                          <a:rPr lang="en-US" altLang="zh-CN" sz="1600" b="0" i="1" smtClean="0">
                            <a:latin typeface="Cambria Math" panose="02040503050406030204" pitchFamily="18" charset="0"/>
                            <a:ea typeface="宋体" panose="02010600030101010101" pitchFamily="2" charset="-122"/>
                          </a:rPr>
                          <m:t>𝑥</m:t>
                        </m:r>
                      </m:e>
                      <m:sub>
                        <m:r>
                          <a:rPr lang="en-US" altLang="zh-CN" sz="1600" b="0" i="1" smtClean="0">
                            <a:latin typeface="Cambria Math" panose="02040503050406030204" pitchFamily="18" charset="0"/>
                            <a:ea typeface="宋体" panose="02010600030101010101" pitchFamily="2" charset="-122"/>
                          </a:rPr>
                          <m:t>𝑚</m:t>
                        </m:r>
                      </m:sub>
                    </m:sSub>
                    <m:r>
                      <a:rPr lang="en-US" altLang="zh-CN" sz="1600" b="0" i="1" smtClean="0">
                        <a:latin typeface="Cambria Math" panose="02040503050406030204" pitchFamily="18" charset="0"/>
                        <a:ea typeface="宋体" panose="02010600030101010101" pitchFamily="2" charset="-122"/>
                      </a:rPr>
                      <m:t>,</m:t>
                    </m:r>
                    <m:sSub>
                      <m:sSubPr>
                        <m:ctrlPr>
                          <a:rPr lang="en-US" altLang="zh-CN" sz="1600" b="0" i="1" smtClean="0">
                            <a:latin typeface="Cambria Math" panose="02040503050406030204" pitchFamily="18" charset="0"/>
                            <a:ea typeface="宋体" panose="02010600030101010101" pitchFamily="2" charset="-122"/>
                          </a:rPr>
                        </m:ctrlPr>
                      </m:sSubPr>
                      <m:e>
                        <m:r>
                          <a:rPr lang="en-US" altLang="zh-CN" sz="1600" b="0" i="1" smtClean="0">
                            <a:latin typeface="Cambria Math" panose="02040503050406030204" pitchFamily="18" charset="0"/>
                            <a:ea typeface="宋体" panose="02010600030101010101" pitchFamily="2" charset="-122"/>
                          </a:rPr>
                          <m:t>𝑋</m:t>
                        </m:r>
                      </m:e>
                      <m:sub>
                        <m:r>
                          <a:rPr lang="en-US" altLang="zh-CN" sz="1600" b="0" i="1" smtClean="0">
                            <a:latin typeface="Cambria Math" panose="02040503050406030204" pitchFamily="18" charset="0"/>
                            <a:ea typeface="宋体" panose="02010600030101010101" pitchFamily="2" charset="-122"/>
                          </a:rPr>
                          <m:t>𝑠𝑀</m:t>
                        </m:r>
                      </m:sub>
                    </m:sSub>
                    <m:r>
                      <a:rPr lang="en-US" altLang="zh-CN" sz="1600" b="0" i="1" smtClean="0">
                        <a:latin typeface="Cambria Math" panose="02040503050406030204" pitchFamily="18" charset="0"/>
                        <a:ea typeface="宋体" panose="02010600030101010101" pitchFamily="2" charset="-122"/>
                      </a:rPr>
                      <m:t>}</m:t>
                    </m:r>
                  </m:oMath>
                </a14:m>
                <a:r>
                  <a:rPr lang="zh-CN" altLang="en-US" sz="1600" dirty="0">
                    <a:latin typeface="宋体" panose="02010600030101010101" pitchFamily="2" charset="-122"/>
                    <a:ea typeface="宋体" panose="02010600030101010101" pitchFamily="2" charset="-122"/>
                  </a:rPr>
                  <a:t>，虚线左边所有因子节点的集合是</a:t>
                </a:r>
                <a14:m>
                  <m:oMath xmlns:m="http://schemas.openxmlformats.org/officeDocument/2006/math">
                    <m:sSub>
                      <m:sSubPr>
                        <m:ctrlPr>
                          <a:rPr lang="en-US" altLang="zh-CN" sz="1600" b="0" i="1" smtClean="0">
                            <a:latin typeface="Cambria Math" panose="02040503050406030204" pitchFamily="18" charset="0"/>
                            <a:ea typeface="宋体" panose="02010600030101010101" pitchFamily="2" charset="-122"/>
                          </a:rPr>
                        </m:ctrlPr>
                      </m:sSubPr>
                      <m:e>
                        <m:r>
                          <a:rPr lang="en-US" altLang="zh-CN" sz="1600" b="0" i="1" smtClean="0">
                            <a:latin typeface="Cambria Math" panose="02040503050406030204" pitchFamily="18" charset="0"/>
                            <a:ea typeface="宋体" panose="02010600030101010101" pitchFamily="2" charset="-122"/>
                          </a:rPr>
                          <m:t>𝐺</m:t>
                        </m:r>
                      </m:e>
                      <m:sub>
                        <m:r>
                          <a:rPr lang="en-US" altLang="zh-CN" sz="1600" b="0" i="1" smtClean="0">
                            <a:latin typeface="Cambria Math" panose="02040503050406030204" pitchFamily="18" charset="0"/>
                            <a:ea typeface="宋体" panose="02010600030101010101" pitchFamily="2" charset="-122"/>
                          </a:rPr>
                          <m:t>𝑀</m:t>
                        </m:r>
                      </m:sub>
                    </m:sSub>
                    <m:r>
                      <a:rPr lang="en-US" altLang="zh-CN" sz="1600" b="0" i="1" smtClean="0">
                        <a:latin typeface="Cambria Math" panose="02040503050406030204" pitchFamily="18" charset="0"/>
                        <a:ea typeface="宋体" panose="02010600030101010101" pitchFamily="2" charset="-122"/>
                      </a:rPr>
                      <m:t>(</m:t>
                    </m:r>
                    <m:sSub>
                      <m:sSubPr>
                        <m:ctrlPr>
                          <a:rPr lang="en-US" altLang="zh-CN" sz="1600" b="0" i="1" smtClean="0">
                            <a:latin typeface="Cambria Math" panose="02040503050406030204" pitchFamily="18" charset="0"/>
                            <a:ea typeface="宋体" panose="02010600030101010101" pitchFamily="2" charset="-122"/>
                          </a:rPr>
                        </m:ctrlPr>
                      </m:sSubPr>
                      <m:e>
                        <m:r>
                          <a:rPr lang="en-US" altLang="zh-CN" sz="1600" b="0" i="1" smtClean="0">
                            <a:latin typeface="Cambria Math" panose="02040503050406030204" pitchFamily="18" charset="0"/>
                            <a:ea typeface="宋体" panose="02010600030101010101" pitchFamily="2" charset="-122"/>
                          </a:rPr>
                          <m:t>𝑥</m:t>
                        </m:r>
                      </m:e>
                      <m:sub>
                        <m:r>
                          <a:rPr lang="en-US" altLang="zh-CN" sz="1600" b="0" i="1" smtClean="0">
                            <a:latin typeface="Cambria Math" panose="02040503050406030204" pitchFamily="18" charset="0"/>
                            <a:ea typeface="宋体" panose="02010600030101010101" pitchFamily="2" charset="-122"/>
                          </a:rPr>
                          <m:t>𝑀</m:t>
                        </m:r>
                      </m:sub>
                    </m:sSub>
                    <m:r>
                      <a:rPr lang="en-US" altLang="zh-CN" sz="1600" b="0" i="1" smtClean="0">
                        <a:latin typeface="Cambria Math" panose="02040503050406030204" pitchFamily="18" charset="0"/>
                        <a:ea typeface="宋体" panose="02010600030101010101" pitchFamily="2" charset="-122"/>
                      </a:rPr>
                      <m:t>, </m:t>
                    </m:r>
                    <m:sSub>
                      <m:sSubPr>
                        <m:ctrlPr>
                          <a:rPr lang="en-US" altLang="zh-CN" sz="1600" b="0" i="1" smtClean="0">
                            <a:latin typeface="Cambria Math" panose="02040503050406030204" pitchFamily="18" charset="0"/>
                            <a:ea typeface="宋体" panose="02010600030101010101" pitchFamily="2" charset="-122"/>
                          </a:rPr>
                        </m:ctrlPr>
                      </m:sSubPr>
                      <m:e>
                        <m:r>
                          <a:rPr lang="en-US" altLang="zh-CN" sz="1600" b="0" i="1" smtClean="0">
                            <a:latin typeface="Cambria Math" panose="02040503050406030204" pitchFamily="18" charset="0"/>
                            <a:ea typeface="宋体" panose="02010600030101010101" pitchFamily="2" charset="-122"/>
                          </a:rPr>
                          <m:t>𝑋</m:t>
                        </m:r>
                      </m:e>
                      <m:sub>
                        <m:r>
                          <a:rPr lang="en-US" altLang="zh-CN" sz="1600" b="0" i="1" smtClean="0">
                            <a:latin typeface="Cambria Math" panose="02040503050406030204" pitchFamily="18" charset="0"/>
                            <a:ea typeface="宋体" panose="02010600030101010101" pitchFamily="2" charset="-122"/>
                          </a:rPr>
                          <m:t>𝑠𝑀</m:t>
                        </m:r>
                      </m:sub>
                    </m:sSub>
                    <m:r>
                      <a:rPr lang="en-US" altLang="zh-CN" sz="1600" b="0" i="1" smtClean="0">
                        <a:latin typeface="Cambria Math" panose="02040503050406030204" pitchFamily="18" charset="0"/>
                        <a:ea typeface="宋体" panose="02010600030101010101" pitchFamily="2" charset="-122"/>
                      </a:rPr>
                      <m:t>)</m:t>
                    </m:r>
                  </m:oMath>
                </a14:m>
                <a:r>
                  <a:rPr lang="zh-CN" altLang="en-US" sz="1600" dirty="0">
                    <a:latin typeface="宋体" panose="02010600030101010101" pitchFamily="2" charset="-122"/>
                    <a:ea typeface="宋体" panose="02010600030101010101" pitchFamily="2" charset="-122"/>
                  </a:rPr>
                  <a:t>）</a:t>
                </a:r>
              </a:p>
            </p:txBody>
          </p:sp>
        </mc:Choice>
        <mc:Fallback xmlns="">
          <p:sp>
            <p:nvSpPr>
              <p:cNvPr id="36" name="矩形 35">
                <a:extLst>
                  <a:ext uri="{FF2B5EF4-FFF2-40B4-BE49-F238E27FC236}">
                    <a16:creationId xmlns:a16="http://schemas.microsoft.com/office/drawing/2014/main" id="{21EF36C3-2409-4FDB-805C-9D4C20BC8CDC}"/>
                  </a:ext>
                </a:extLst>
              </p:cNvPr>
              <p:cNvSpPr>
                <a:spLocks noRot="1" noChangeAspect="1" noMove="1" noResize="1" noEditPoints="1" noAdjustHandles="1" noChangeArrowheads="1" noChangeShapeType="1" noTextEdit="1"/>
              </p:cNvSpPr>
              <p:nvPr/>
            </p:nvSpPr>
            <p:spPr>
              <a:xfrm>
                <a:off x="4725194" y="5090855"/>
                <a:ext cx="4418806" cy="830997"/>
              </a:xfrm>
              <a:prstGeom prst="rect">
                <a:avLst/>
              </a:prstGeom>
              <a:blipFill>
                <a:blip r:embed="rId11"/>
                <a:stretch>
                  <a:fillRect l="-690" t="-2206" b="-80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654370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ADA2111A-186E-4052-A9EA-D30530FAF96B}"/>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EE96C8D4-2638-42B4-8CB4-459953579DE4}"/>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lang="zh-CN" altLang="en-US" kern="0" dirty="0">
                <a:solidFill>
                  <a:srgbClr val="FFFFFF"/>
                </a:solidFill>
                <a:latin typeface="Arial"/>
                <a:ea typeface="微软雅黑"/>
              </a:rPr>
              <a:t>     </a:t>
            </a: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第四讲 概率图模型基础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663897" y="974933"/>
                <a:ext cx="8015287" cy="255454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最后，根据因子的分组表示和消息的定义，得出消息传递的递推表示。根据</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𝐺</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𝑚</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𝑚</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𝑠𝑚</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的定义，可以得到其与</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𝐹</m:t>
                        </m:r>
                      </m:e>
                      <m:sub>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ℓ</m:t>
                        </m:r>
                      </m:sub>
                    </m:sSub>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𝑚</m:t>
                        </m:r>
                      </m:sub>
                    </m:sSub>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𝑋</m:t>
                        </m:r>
                      </m:e>
                      <m:sub>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𝑚</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ℓ</m:t>
                        </m:r>
                      </m:sub>
                    </m:sSub>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的关系如下</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根据两种消息的定义，结合上式可以得出如下递推关系</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根据两种消息的定义，结合</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𝐹</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𝑠</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𝑠</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ea typeface="宋体" panose="02010600030101010101" pitchFamily="2" charset="-122"/>
                    <a:cs typeface="Times New Roman" panose="02020603050405020304" pitchFamily="18" charset="0"/>
                  </a:rPr>
                  <a:t>表示可以得出如下递推关系</a:t>
                </a: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663897" y="974933"/>
                <a:ext cx="8015287" cy="2554545"/>
              </a:xfrm>
              <a:prstGeom prst="rect">
                <a:avLst/>
              </a:prstGeom>
              <a:blipFill>
                <a:blip r:embed="rId5"/>
                <a:stretch>
                  <a:fillRect l="-837" t="-1432" r="-1293" b="-286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613865" y="115888"/>
            <a:ext cx="2350748"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图模型中的推理</a:t>
            </a:r>
          </a:p>
        </p:txBody>
      </p:sp>
      <p:graphicFrame>
        <p:nvGraphicFramePr>
          <p:cNvPr id="15" name="对象 14">
            <a:extLst>
              <a:ext uri="{FF2B5EF4-FFF2-40B4-BE49-F238E27FC236}">
                <a16:creationId xmlns:a16="http://schemas.microsoft.com/office/drawing/2014/main" id="{3B2810C4-E70E-4EB0-A038-2A2645A6FC0A}"/>
              </a:ext>
            </a:extLst>
          </p:cNvPr>
          <p:cNvGraphicFramePr>
            <a:graphicFrameLocks noChangeAspect="1"/>
          </p:cNvGraphicFramePr>
          <p:nvPr>
            <p:extLst>
              <p:ext uri="{D42A27DB-BD31-4B8C-83A1-F6EECF244321}">
                <p14:modId xmlns:p14="http://schemas.microsoft.com/office/powerpoint/2010/main" val="381059920"/>
              </p:ext>
            </p:extLst>
          </p:nvPr>
        </p:nvGraphicFramePr>
        <p:xfrm>
          <a:off x="2941637" y="1720056"/>
          <a:ext cx="3260725" cy="323850"/>
        </p:xfrm>
        <a:graphic>
          <a:graphicData uri="http://schemas.openxmlformats.org/presentationml/2006/ole">
            <mc:AlternateContent xmlns:mc="http://schemas.openxmlformats.org/markup-compatibility/2006">
              <mc:Choice xmlns:v="urn:schemas-microsoft-com:vml" Requires="v">
                <p:oleObj spid="_x0000_s39987" name="Equation" r:id="rId6" imgW="3238200" imgH="342720" progId="Equation.DSMT4">
                  <p:embed/>
                </p:oleObj>
              </mc:Choice>
              <mc:Fallback>
                <p:oleObj name="Equation" r:id="rId6" imgW="3238200" imgH="342720" progId="Equation.DSMT4">
                  <p:embed/>
                  <p:pic>
                    <p:nvPicPr>
                      <p:cNvPr id="0" name="Object 6"/>
                      <p:cNvPicPr>
                        <a:picLocks noChangeAspect="1" noChangeArrowheads="1"/>
                      </p:cNvPicPr>
                      <p:nvPr/>
                    </p:nvPicPr>
                    <p:blipFill>
                      <a:blip r:embed="rId7"/>
                      <a:srcRect/>
                      <a:stretch>
                        <a:fillRect/>
                      </a:stretch>
                    </p:blipFill>
                    <p:spPr bwMode="auto">
                      <a:xfrm>
                        <a:off x="2941637" y="1720056"/>
                        <a:ext cx="3260725"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对象 16">
            <a:extLst>
              <a:ext uri="{FF2B5EF4-FFF2-40B4-BE49-F238E27FC236}">
                <a16:creationId xmlns:a16="http://schemas.microsoft.com/office/drawing/2014/main" id="{2813D6E3-9747-45C4-B94B-FA5003869CA0}"/>
              </a:ext>
            </a:extLst>
          </p:cNvPr>
          <p:cNvGraphicFramePr>
            <a:graphicFrameLocks noChangeAspect="1"/>
          </p:cNvGraphicFramePr>
          <p:nvPr>
            <p:extLst>
              <p:ext uri="{D42A27DB-BD31-4B8C-83A1-F6EECF244321}">
                <p14:modId xmlns:p14="http://schemas.microsoft.com/office/powerpoint/2010/main" val="3007095557"/>
              </p:ext>
            </p:extLst>
          </p:nvPr>
        </p:nvGraphicFramePr>
        <p:xfrm>
          <a:off x="1898649" y="2566591"/>
          <a:ext cx="5346700" cy="504825"/>
        </p:xfrm>
        <a:graphic>
          <a:graphicData uri="http://schemas.openxmlformats.org/presentationml/2006/ole">
            <mc:AlternateContent xmlns:mc="http://schemas.openxmlformats.org/markup-compatibility/2006">
              <mc:Choice xmlns:v="urn:schemas-microsoft-com:vml" Requires="v">
                <p:oleObj spid="_x0000_s39988" name="Equation" r:id="rId8" imgW="5321160" imgH="507960" progId="Equation.DSMT4">
                  <p:embed/>
                </p:oleObj>
              </mc:Choice>
              <mc:Fallback>
                <p:oleObj name="Equation" r:id="rId8" imgW="5321160" imgH="507960" progId="Equation.DSMT4">
                  <p:embed/>
                  <p:pic>
                    <p:nvPicPr>
                      <p:cNvPr id="0" name="Object 8"/>
                      <p:cNvPicPr>
                        <a:picLocks noChangeAspect="1" noChangeArrowheads="1"/>
                      </p:cNvPicPr>
                      <p:nvPr/>
                    </p:nvPicPr>
                    <p:blipFill>
                      <a:blip r:embed="rId9"/>
                      <a:srcRect/>
                      <a:stretch>
                        <a:fillRect/>
                      </a:stretch>
                    </p:blipFill>
                    <p:spPr bwMode="auto">
                      <a:xfrm>
                        <a:off x="1898649" y="2566591"/>
                        <a:ext cx="534670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对象 18">
            <a:extLst>
              <a:ext uri="{FF2B5EF4-FFF2-40B4-BE49-F238E27FC236}">
                <a16:creationId xmlns:a16="http://schemas.microsoft.com/office/drawing/2014/main" id="{09A768F9-CCB6-445C-B021-E73E2B4CCA4B}"/>
              </a:ext>
            </a:extLst>
          </p:cNvPr>
          <p:cNvGraphicFramePr>
            <a:graphicFrameLocks noChangeAspect="1"/>
          </p:cNvGraphicFramePr>
          <p:nvPr>
            <p:extLst>
              <p:ext uri="{D42A27DB-BD31-4B8C-83A1-F6EECF244321}">
                <p14:modId xmlns:p14="http://schemas.microsoft.com/office/powerpoint/2010/main" val="4168727505"/>
              </p:ext>
            </p:extLst>
          </p:nvPr>
        </p:nvGraphicFramePr>
        <p:xfrm>
          <a:off x="2046286" y="3493361"/>
          <a:ext cx="5051425" cy="973138"/>
        </p:xfrm>
        <a:graphic>
          <a:graphicData uri="http://schemas.openxmlformats.org/presentationml/2006/ole">
            <mc:AlternateContent xmlns:mc="http://schemas.openxmlformats.org/markup-compatibility/2006">
              <mc:Choice xmlns:v="urn:schemas-microsoft-com:vml" Requires="v">
                <p:oleObj spid="_x0000_s39989" name="Equation" r:id="rId10" imgW="5041800" imgH="965160" progId="Equation.DSMT4">
                  <p:embed/>
                </p:oleObj>
              </mc:Choice>
              <mc:Fallback>
                <p:oleObj name="Equation" r:id="rId10" imgW="5041800" imgH="965160" progId="Equation.DSMT4">
                  <p:embed/>
                  <p:pic>
                    <p:nvPicPr>
                      <p:cNvPr id="0" name="Object 10"/>
                      <p:cNvPicPr>
                        <a:picLocks noChangeAspect="1" noChangeArrowheads="1"/>
                      </p:cNvPicPr>
                      <p:nvPr/>
                    </p:nvPicPr>
                    <p:blipFill>
                      <a:blip r:embed="rId11"/>
                      <a:srcRect/>
                      <a:stretch>
                        <a:fillRect/>
                      </a:stretch>
                    </p:blipFill>
                    <p:spPr bwMode="auto">
                      <a:xfrm>
                        <a:off x="2046286" y="3493361"/>
                        <a:ext cx="5051425" cy="973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 name="图片 19">
            <a:extLst>
              <a:ext uri="{FF2B5EF4-FFF2-40B4-BE49-F238E27FC236}">
                <a16:creationId xmlns:a16="http://schemas.microsoft.com/office/drawing/2014/main" id="{883D14E0-770F-4165-AA15-624CB8307B55}"/>
              </a:ext>
            </a:extLst>
          </p:cNvPr>
          <p:cNvPicPr/>
          <p:nvPr/>
        </p:nvPicPr>
        <p:blipFill>
          <a:blip r:embed="rId12" cstate="print">
            <a:extLst>
              <a:ext uri="{28A0092B-C50C-407E-A947-70E740481C1C}">
                <a14:useLocalDpi xmlns:a14="http://schemas.microsoft.com/office/drawing/2010/main" val="0"/>
              </a:ext>
            </a:extLst>
          </a:blip>
          <a:stretch>
            <a:fillRect/>
          </a:stretch>
        </p:blipFill>
        <p:spPr>
          <a:xfrm>
            <a:off x="1787055" y="4596605"/>
            <a:ext cx="2415629" cy="867898"/>
          </a:xfrm>
          <a:prstGeom prst="rect">
            <a:avLst/>
          </a:prstGeom>
        </p:spPr>
      </p:pic>
      <p:pic>
        <p:nvPicPr>
          <p:cNvPr id="21" name="图片 20">
            <a:extLst>
              <a:ext uri="{FF2B5EF4-FFF2-40B4-BE49-F238E27FC236}">
                <a16:creationId xmlns:a16="http://schemas.microsoft.com/office/drawing/2014/main" id="{611C6FF1-F18B-4B58-8F7F-1AB53F92FB26}"/>
              </a:ext>
            </a:extLst>
          </p:cNvPr>
          <p:cNvPicPr/>
          <p:nvPr/>
        </p:nvPicPr>
        <p:blipFill>
          <a:blip r:embed="rId13" cstate="print">
            <a:extLst>
              <a:ext uri="{28A0092B-C50C-407E-A947-70E740481C1C}">
                <a14:useLocalDpi xmlns:a14="http://schemas.microsoft.com/office/drawing/2010/main" val="0"/>
              </a:ext>
            </a:extLst>
          </a:blip>
          <a:stretch>
            <a:fillRect/>
          </a:stretch>
        </p:blipFill>
        <p:spPr>
          <a:xfrm>
            <a:off x="4994547" y="4597508"/>
            <a:ext cx="2415629" cy="867897"/>
          </a:xfrm>
          <a:prstGeom prst="rect">
            <a:avLst/>
          </a:prstGeom>
        </p:spPr>
      </p:pic>
      <p:sp>
        <p:nvSpPr>
          <p:cNvPr id="22" name="矩形 21">
            <a:extLst>
              <a:ext uri="{FF2B5EF4-FFF2-40B4-BE49-F238E27FC236}">
                <a16:creationId xmlns:a16="http://schemas.microsoft.com/office/drawing/2014/main" id="{5305F5A3-4BAB-4E29-9364-22D57210FB3C}"/>
              </a:ext>
            </a:extLst>
          </p:cNvPr>
          <p:cNvSpPr/>
          <p:nvPr/>
        </p:nvSpPr>
        <p:spPr>
          <a:xfrm>
            <a:off x="896147" y="5423483"/>
            <a:ext cx="3775393" cy="338554"/>
          </a:xfrm>
          <a:prstGeom prst="rect">
            <a:avLst/>
          </a:prstGeom>
        </p:spPr>
        <p:txBody>
          <a:bodyPr wrap="none">
            <a:spAutoFit/>
          </a:bodyPr>
          <a:lstStyle/>
          <a:p>
            <a:pPr algn="just">
              <a:spcAft>
                <a:spcPts val="0"/>
              </a:spcAft>
            </a:pPr>
            <a:r>
              <a:rPr lang="zh-CN" altLang="zh-CN" sz="1600" kern="100" dirty="0">
                <a:latin typeface="宋体" panose="02010600030101010101" pitchFamily="2" charset="-122"/>
                <a:ea typeface="宋体" panose="02010600030101010101" pitchFamily="2" charset="-122"/>
                <a:cs typeface="Times New Roman" panose="02020603050405020304" pitchFamily="18" charset="0"/>
              </a:rPr>
              <a:t>（</a:t>
            </a:r>
            <a:r>
              <a:rPr lang="en-US" altLang="zh-CN" sz="1600" kern="100" dirty="0">
                <a:latin typeface="宋体" panose="02010600030101010101" pitchFamily="2" charset="-122"/>
                <a:ea typeface="宋体" panose="02010600030101010101" pitchFamily="2" charset="-122"/>
                <a:cs typeface="Times New Roman" panose="02020603050405020304" pitchFamily="18" charset="0"/>
              </a:rPr>
              <a:t>a</a:t>
            </a:r>
            <a:r>
              <a:rPr lang="zh-CN" altLang="zh-CN" sz="1600" kern="100" dirty="0">
                <a:latin typeface="宋体" panose="02010600030101010101" pitchFamily="2" charset="-122"/>
                <a:ea typeface="宋体" panose="02010600030101010101" pitchFamily="2" charset="-122"/>
                <a:cs typeface="Times New Roman" panose="02020603050405020304" pitchFamily="18" charset="0"/>
              </a:rPr>
              <a:t>）由变量节点到因子节点的初始消息</a:t>
            </a:r>
          </a:p>
        </p:txBody>
      </p:sp>
      <p:sp>
        <p:nvSpPr>
          <p:cNvPr id="23" name="矩形 22">
            <a:extLst>
              <a:ext uri="{FF2B5EF4-FFF2-40B4-BE49-F238E27FC236}">
                <a16:creationId xmlns:a16="http://schemas.microsoft.com/office/drawing/2014/main" id="{42712705-2A76-46C7-AF73-4231F1443A69}"/>
              </a:ext>
            </a:extLst>
          </p:cNvPr>
          <p:cNvSpPr/>
          <p:nvPr/>
        </p:nvSpPr>
        <p:spPr>
          <a:xfrm>
            <a:off x="4571998" y="5420734"/>
            <a:ext cx="3775393" cy="338554"/>
          </a:xfrm>
          <a:prstGeom prst="rect">
            <a:avLst/>
          </a:prstGeom>
        </p:spPr>
        <p:txBody>
          <a:bodyPr wrap="none">
            <a:spAutoFit/>
          </a:bodyPr>
          <a:lstStyle/>
          <a:p>
            <a:pPr algn="just">
              <a:spcAft>
                <a:spcPts val="0"/>
              </a:spcAft>
            </a:pPr>
            <a:r>
              <a:rPr lang="zh-CN" altLang="zh-CN" sz="1600" kern="100" dirty="0">
                <a:latin typeface="宋体" panose="02010600030101010101" pitchFamily="2" charset="-122"/>
                <a:ea typeface="宋体" panose="02010600030101010101" pitchFamily="2" charset="-122"/>
                <a:cs typeface="Times New Roman" panose="02020603050405020304" pitchFamily="18" charset="0"/>
              </a:rPr>
              <a:t>（</a:t>
            </a:r>
            <a:r>
              <a:rPr lang="en-US" altLang="zh-CN" sz="1600" kern="100" dirty="0">
                <a:latin typeface="宋体" panose="02010600030101010101" pitchFamily="2" charset="-122"/>
                <a:ea typeface="宋体" panose="02010600030101010101" pitchFamily="2" charset="-122"/>
                <a:cs typeface="Times New Roman" panose="02020603050405020304" pitchFamily="18" charset="0"/>
              </a:rPr>
              <a:t>b</a:t>
            </a:r>
            <a:r>
              <a:rPr lang="zh-CN" altLang="zh-CN" sz="1600" kern="100" dirty="0">
                <a:latin typeface="宋体" panose="02010600030101010101" pitchFamily="2" charset="-122"/>
                <a:ea typeface="宋体" panose="02010600030101010101" pitchFamily="2" charset="-122"/>
                <a:cs typeface="Times New Roman" panose="02020603050405020304" pitchFamily="18" charset="0"/>
              </a:rPr>
              <a:t>）由因子节点到变量节点的初始消息</a:t>
            </a:r>
          </a:p>
        </p:txBody>
      </p:sp>
      <p:sp>
        <p:nvSpPr>
          <p:cNvPr id="24" name="矩形 23">
            <a:extLst>
              <a:ext uri="{FF2B5EF4-FFF2-40B4-BE49-F238E27FC236}">
                <a16:creationId xmlns:a16="http://schemas.microsoft.com/office/drawing/2014/main" id="{4DDD418D-BE8A-4D1B-9910-AADA92C26ABB}"/>
              </a:ext>
            </a:extLst>
          </p:cNvPr>
          <p:cNvSpPr/>
          <p:nvPr/>
        </p:nvSpPr>
        <p:spPr>
          <a:xfrm>
            <a:off x="3079620" y="5805482"/>
            <a:ext cx="2749471" cy="338554"/>
          </a:xfrm>
          <a:prstGeom prst="rect">
            <a:avLst/>
          </a:prstGeom>
        </p:spPr>
        <p:txBody>
          <a:bodyPr wrap="none">
            <a:spAutoFit/>
          </a:bodyPr>
          <a:lstStyle/>
          <a:p>
            <a:pPr algn="just">
              <a:spcAft>
                <a:spcPts val="0"/>
              </a:spcAft>
            </a:pPr>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图</a:t>
            </a:r>
            <a:r>
              <a:rPr lang="en-US" altLang="zh-CN" sz="1600" kern="100" dirty="0">
                <a:latin typeface="宋体" panose="02010600030101010101" pitchFamily="2" charset="-122"/>
                <a:ea typeface="宋体" panose="02010600030101010101" pitchFamily="2" charset="-122"/>
                <a:cs typeface="Times New Roman" panose="02020603050405020304" pitchFamily="18" charset="0"/>
              </a:rPr>
              <a:t>4-22 </a:t>
            </a:r>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消息起始设置示意图</a:t>
            </a:r>
            <a:endParaRPr lang="zh-CN" altLang="zh-CN" sz="1600" kern="1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058617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E4CC8CF8-843D-45DA-94B9-2346E001F93D}"/>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EE96C8D4-2638-42B4-8CB4-459953579DE4}"/>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lang="zh-CN" altLang="en-US" kern="0" dirty="0">
                <a:solidFill>
                  <a:srgbClr val="FFFFFF"/>
                </a:solidFill>
                <a:latin typeface="Arial"/>
                <a:ea typeface="微软雅黑"/>
              </a:rPr>
              <a:t>     </a:t>
            </a: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第四讲 概率图模型基础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827088" y="1067212"/>
            <a:ext cx="7552356"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对于一般的树状结构的因子图，如果要计算任意节点的边缘分布，其和积算法的步骤如下：</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① 选择任何一个变量节点或因子节点作为根节点；</a:t>
            </a:r>
          </a:p>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② 由叶子节点向根节点执行一次消息传递；</a:t>
            </a:r>
          </a:p>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③ 由根节点向叶子节点执行一次消息传递；</a:t>
            </a:r>
          </a:p>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④ 根据边缘分布的计算公式得出任意变量节点的边缘分布。</a:t>
            </a: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zh-CN" altLang="en-US" sz="2000" dirty="0">
              <a:ea typeface="宋体" panose="02010600030101010101" pitchFamily="2" charset="-122"/>
              <a:cs typeface="Times New Roman" panose="02020603050405020304" pitchFamily="18" charset="0"/>
            </a:endParaRP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613865" y="115888"/>
            <a:ext cx="2350748"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图模型中的推理</a:t>
            </a:r>
          </a:p>
        </p:txBody>
      </p:sp>
    </p:spTree>
    <p:extLst>
      <p:ext uri="{BB962C8B-B14F-4D97-AF65-F5344CB8AC3E}">
        <p14:creationId xmlns:p14="http://schemas.microsoft.com/office/powerpoint/2010/main" val="23703201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2D14C5D4-5E99-4422-9C34-BC18BA857AFD}"/>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EE96C8D4-2638-42B4-8CB4-459953579DE4}"/>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lang="zh-CN" altLang="en-US" kern="0" dirty="0">
                <a:solidFill>
                  <a:srgbClr val="FFFFFF"/>
                </a:solidFill>
                <a:latin typeface="Arial"/>
                <a:ea typeface="微软雅黑"/>
              </a:rPr>
              <a:t>     </a:t>
            </a: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第四讲 概率图模型基础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729020" y="1117044"/>
            <a:ext cx="80152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例：对下面因子图运用和积算法</a:t>
            </a:r>
            <a:endParaRPr lang="zh-CN" altLang="en-US" sz="2000" dirty="0">
              <a:ea typeface="宋体" panose="02010600030101010101" pitchFamily="2" charset="-122"/>
              <a:cs typeface="Times New Roman" panose="02020603050405020304" pitchFamily="18" charset="0"/>
            </a:endParaRP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613865" y="115888"/>
            <a:ext cx="2350748"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图模型中的推理</a:t>
            </a:r>
          </a:p>
        </p:txBody>
      </p:sp>
      <p:pic>
        <p:nvPicPr>
          <p:cNvPr id="12" name="图片 11">
            <a:extLst>
              <a:ext uri="{FF2B5EF4-FFF2-40B4-BE49-F238E27FC236}">
                <a16:creationId xmlns:a16="http://schemas.microsoft.com/office/drawing/2014/main" id="{09000AF0-A5E5-489D-A6F7-16DBC5D1850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674597" y="1953856"/>
            <a:ext cx="3499700" cy="2749243"/>
          </a:xfrm>
          <a:prstGeom prst="rect">
            <a:avLst/>
          </a:prstGeom>
        </p:spPr>
      </p:pic>
      <p:sp>
        <p:nvSpPr>
          <p:cNvPr id="2" name="矩形 1">
            <a:extLst>
              <a:ext uri="{FF2B5EF4-FFF2-40B4-BE49-F238E27FC236}">
                <a16:creationId xmlns:a16="http://schemas.microsoft.com/office/drawing/2014/main" id="{38746029-0A2E-4FDF-B16F-8ACF992771F8}"/>
              </a:ext>
            </a:extLst>
          </p:cNvPr>
          <p:cNvSpPr/>
          <p:nvPr/>
        </p:nvSpPr>
        <p:spPr>
          <a:xfrm>
            <a:off x="3511376" y="4728632"/>
            <a:ext cx="1826141" cy="338554"/>
          </a:xfrm>
          <a:prstGeom prst="rect">
            <a:avLst/>
          </a:prstGeom>
        </p:spPr>
        <p:txBody>
          <a:bodyPr wrap="none">
            <a:spAutoFit/>
          </a:bodyPr>
          <a:lstStyle/>
          <a:p>
            <a:pPr algn="ctr">
              <a:spcAft>
                <a:spcPts val="0"/>
              </a:spcAft>
            </a:pPr>
            <a:r>
              <a:rPr lang="zh-CN" altLang="zh-CN" sz="1600" kern="100" dirty="0">
                <a:latin typeface="宋体" panose="02010600030101010101" pitchFamily="2" charset="-122"/>
                <a:ea typeface="宋体" panose="02010600030101010101" pitchFamily="2" charset="-122"/>
                <a:cs typeface="Times New Roman" panose="02020603050405020304" pitchFamily="18" charset="0"/>
              </a:rPr>
              <a:t>图</a:t>
            </a:r>
            <a:r>
              <a:rPr lang="en-US" altLang="zh-CN" sz="1600" kern="100" dirty="0">
                <a:latin typeface="宋体" panose="02010600030101010101" pitchFamily="2" charset="-122"/>
                <a:ea typeface="宋体" panose="02010600030101010101" pitchFamily="2" charset="-122"/>
                <a:cs typeface="Times New Roman" panose="02020603050405020304" pitchFamily="18" charset="0"/>
              </a:rPr>
              <a:t>4‑23</a:t>
            </a:r>
            <a:r>
              <a:rPr lang="zh-CN" altLang="zh-CN" sz="1600" kern="100" dirty="0">
                <a:latin typeface="宋体" panose="02010600030101010101" pitchFamily="2" charset="-122"/>
                <a:ea typeface="宋体" panose="02010600030101010101" pitchFamily="2" charset="-122"/>
                <a:cs typeface="Times New Roman" panose="02020603050405020304" pitchFamily="18" charset="0"/>
              </a:rPr>
              <a:t>因子图示例</a:t>
            </a:r>
          </a:p>
        </p:txBody>
      </p:sp>
    </p:spTree>
    <p:extLst>
      <p:ext uri="{BB962C8B-B14F-4D97-AF65-F5344CB8AC3E}">
        <p14:creationId xmlns:p14="http://schemas.microsoft.com/office/powerpoint/2010/main" val="21620636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A24C0504-C25B-477B-850B-4778318FBA5A}"/>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EE96C8D4-2638-42B4-8CB4-459953579DE4}"/>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lang="zh-CN" altLang="en-US" kern="0" dirty="0">
                <a:solidFill>
                  <a:srgbClr val="FFFFFF"/>
                </a:solidFill>
                <a:latin typeface="Arial"/>
                <a:ea typeface="微软雅黑"/>
              </a:rPr>
              <a:t>     </a:t>
            </a: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第四讲 概率图模型基础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564356" y="952501"/>
                <a:ext cx="8015287" cy="70788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首先，以</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3</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为根节点进行两次消息传递</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从叶子节点向根节点的消息传递如下</a:t>
                </a: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564356" y="952501"/>
                <a:ext cx="8015287" cy="707886"/>
              </a:xfrm>
              <a:prstGeom prst="rect">
                <a:avLst/>
              </a:prstGeom>
              <a:blipFill>
                <a:blip r:embed="rId5"/>
                <a:stretch>
                  <a:fillRect l="-837" t="-6034" b="-1293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613865" y="115888"/>
            <a:ext cx="2350748"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图模型中的推理</a:t>
            </a:r>
          </a:p>
        </p:txBody>
      </p:sp>
      <p:pic>
        <p:nvPicPr>
          <p:cNvPr id="12" name="图片 11">
            <a:extLst>
              <a:ext uri="{FF2B5EF4-FFF2-40B4-BE49-F238E27FC236}">
                <a16:creationId xmlns:a16="http://schemas.microsoft.com/office/drawing/2014/main" id="{7B894306-AAE3-4532-967F-FA796C39815D}"/>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5222150" y="1878363"/>
            <a:ext cx="3414324" cy="2810302"/>
          </a:xfrm>
          <a:prstGeom prst="rect">
            <a:avLst/>
          </a:prstGeom>
        </p:spPr>
      </p:pic>
      <mc:AlternateContent xmlns:mc="http://schemas.openxmlformats.org/markup-compatibility/2006" xmlns:a14="http://schemas.microsoft.com/office/drawing/2010/main">
        <mc:Choice Requires="a14">
          <p:sp>
            <p:nvSpPr>
              <p:cNvPr id="14" name="文本框 45">
                <a:extLst>
                  <a:ext uri="{FF2B5EF4-FFF2-40B4-BE49-F238E27FC236}">
                    <a16:creationId xmlns:a16="http://schemas.microsoft.com/office/drawing/2014/main" id="{A8599D4A-53DA-4104-A717-7F484A46BEEB}"/>
                  </a:ext>
                </a:extLst>
              </p:cNvPr>
              <p:cNvSpPr txBox="1"/>
              <p:nvPr/>
            </p:nvSpPr>
            <p:spPr>
              <a:xfrm>
                <a:off x="4780516" y="4885975"/>
                <a:ext cx="4254694" cy="3048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a</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sz="1600" kern="0" dirty="0">
                    <a:effectLst/>
                    <a:latin typeface="宋体" panose="02010600030101010101" pitchFamily="2" charset="-122"/>
                    <a:ea typeface="宋体" panose="02010600030101010101" pitchFamily="2" charset="-122"/>
                    <a:cs typeface="Times New Roman" panose="02020603050405020304" pitchFamily="18" charset="0"/>
                  </a:rPr>
                  <a:t>从叶子节点</a:t>
                </a:r>
                <a14:m>
                  <m:oMath xmlns:m="http://schemas.openxmlformats.org/officeDocument/2006/math">
                    <m:sSub>
                      <m:sSubPr>
                        <m:ctrlPr>
                          <a:rPr lang="en-US" altLang="zh-CN" sz="1600" b="0" i="1" kern="0" smtClean="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b="0" i="1" kern="0" smtClean="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600" b="0" i="1" kern="0" smtClean="0">
                            <a:effectLst/>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sz="1600" kern="0" dirty="0">
                    <a:effectLst/>
                    <a:latin typeface="宋体" panose="02010600030101010101" pitchFamily="2" charset="-122"/>
                    <a:ea typeface="宋体" panose="02010600030101010101" pitchFamily="2" charset="-122"/>
                    <a:cs typeface="Times New Roman" panose="02020603050405020304" pitchFamily="18" charset="0"/>
                  </a:rPr>
                  <a:t>、</a:t>
                </a:r>
                <a14:m>
                  <m:oMath xmlns:m="http://schemas.openxmlformats.org/officeDocument/2006/math">
                    <m:sSub>
                      <m:sSubPr>
                        <m:ctrlPr>
                          <a:rPr lang="en-US" altLang="zh-CN" sz="1600" b="0" i="1" kern="0" dirty="0" smtClean="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b="0" i="1" kern="0" dirty="0" smtClean="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600" b="0" i="1" kern="0" dirty="0" smtClean="0">
                            <a:effectLst/>
                            <a:latin typeface="Cambria Math" panose="02040503050406030204" pitchFamily="18" charset="0"/>
                            <a:ea typeface="宋体" panose="02010600030101010101" pitchFamily="2" charset="-122"/>
                            <a:cs typeface="Times New Roman" panose="02020603050405020304" pitchFamily="18" charset="0"/>
                          </a:rPr>
                          <m:t>4</m:t>
                        </m:r>
                      </m:sub>
                    </m:sSub>
                  </m:oMath>
                </a14:m>
                <a:r>
                  <a:rPr lang="zh-CN" sz="1600" kern="0" dirty="0">
                    <a:effectLst/>
                    <a:latin typeface="宋体" panose="02010600030101010101" pitchFamily="2" charset="-122"/>
                    <a:ea typeface="宋体" panose="02010600030101010101" pitchFamily="2" charset="-122"/>
                    <a:cs typeface="Times New Roman" panose="02020603050405020304" pitchFamily="18" charset="0"/>
                  </a:rPr>
                  <a:t>和</a:t>
                </a:r>
                <a14:m>
                  <m:oMath xmlns:m="http://schemas.openxmlformats.org/officeDocument/2006/math">
                    <m:sSub>
                      <m:sSubPr>
                        <m:ctrlPr>
                          <a:rPr lang="en-US" altLang="zh-CN" sz="1600" b="0" i="1" kern="0" dirty="0" smtClean="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b="0" i="1" kern="0" dirty="0" smtClean="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600" b="0" i="1" kern="0" dirty="0" smtClean="0">
                            <a:effectLst/>
                            <a:latin typeface="Cambria Math" panose="02040503050406030204" pitchFamily="18" charset="0"/>
                            <a:ea typeface="宋体" panose="02010600030101010101" pitchFamily="2" charset="-122"/>
                            <a:cs typeface="Times New Roman" panose="02020603050405020304" pitchFamily="18" charset="0"/>
                          </a:rPr>
                          <m:t>5</m:t>
                        </m:r>
                      </m:sub>
                    </m:sSub>
                  </m:oMath>
                </a14:m>
                <a:r>
                  <a:rPr lang="zh-CN" sz="1600" kern="0" dirty="0">
                    <a:effectLst/>
                    <a:latin typeface="宋体" panose="02010600030101010101" pitchFamily="2" charset="-122"/>
                    <a:ea typeface="宋体" panose="02010600030101010101" pitchFamily="2" charset="-122"/>
                    <a:cs typeface="Times New Roman" panose="02020603050405020304" pitchFamily="18" charset="0"/>
                  </a:rPr>
                  <a:t>向根节点</a:t>
                </a:r>
                <a14:m>
                  <m:oMath xmlns:m="http://schemas.openxmlformats.org/officeDocument/2006/math">
                    <m:sSub>
                      <m:sSubPr>
                        <m:ctrlPr>
                          <a:rPr lang="en-US" altLang="zh-CN" sz="1600" b="0" i="1" kern="0" smtClean="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b="0" i="1" kern="0" smtClean="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600" b="0" i="1" kern="0" smtClean="0">
                            <a:effectLst/>
                            <a:latin typeface="Cambria Math" panose="02040503050406030204" pitchFamily="18" charset="0"/>
                            <a:ea typeface="宋体" panose="02010600030101010101" pitchFamily="2" charset="-122"/>
                            <a:cs typeface="Times New Roman" panose="02020603050405020304" pitchFamily="18" charset="0"/>
                          </a:rPr>
                          <m:t>3</m:t>
                        </m:r>
                      </m:sub>
                    </m:sSub>
                  </m:oMath>
                </a14:m>
                <a:r>
                  <a:rPr lang="zh-CN" sz="1600" kern="0" dirty="0">
                    <a:effectLst/>
                    <a:latin typeface="宋体" panose="02010600030101010101" pitchFamily="2" charset="-122"/>
                    <a:ea typeface="宋体" panose="02010600030101010101" pitchFamily="2" charset="-122"/>
                    <a:cs typeface="Times New Roman" panose="02020603050405020304" pitchFamily="18" charset="0"/>
                  </a:rPr>
                  <a:t>传递</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p:txBody>
          </p:sp>
        </mc:Choice>
        <mc:Fallback xmlns="">
          <p:sp>
            <p:nvSpPr>
              <p:cNvPr id="14" name="文本框 45">
                <a:extLst>
                  <a:ext uri="{FF2B5EF4-FFF2-40B4-BE49-F238E27FC236}">
                    <a16:creationId xmlns:a16="http://schemas.microsoft.com/office/drawing/2014/main" id="{A8599D4A-53DA-4104-A717-7F484A46BEEB}"/>
                  </a:ext>
                </a:extLst>
              </p:cNvPr>
              <p:cNvSpPr txBox="1">
                <a:spLocks noRot="1" noChangeAspect="1" noMove="1" noResize="1" noEditPoints="1" noAdjustHandles="1" noChangeArrowheads="1" noChangeShapeType="1" noTextEdit="1"/>
              </p:cNvSpPr>
              <p:nvPr/>
            </p:nvSpPr>
            <p:spPr>
              <a:xfrm>
                <a:off x="4780516" y="4885975"/>
                <a:ext cx="4254694" cy="304800"/>
              </a:xfrm>
              <a:prstGeom prst="rect">
                <a:avLst/>
              </a:prstGeom>
              <a:blipFill>
                <a:blip r:embed="rId7"/>
                <a:stretch>
                  <a:fillRect l="-716" t="-8000" b="-34000"/>
                </a:stretch>
              </a:blipFill>
              <a:ln w="6350">
                <a:noFill/>
              </a:ln>
            </p:spPr>
            <p:txBody>
              <a:bodyPr/>
              <a:lstStyle/>
              <a:p>
                <a:r>
                  <a:rPr lang="zh-CN" altLang="en-US">
                    <a:noFill/>
                  </a:rPr>
                  <a:t> </a:t>
                </a:r>
              </a:p>
            </p:txBody>
          </p:sp>
        </mc:Fallback>
      </mc:AlternateContent>
      <p:graphicFrame>
        <p:nvGraphicFramePr>
          <p:cNvPr id="21" name="对象 20">
            <a:extLst>
              <a:ext uri="{FF2B5EF4-FFF2-40B4-BE49-F238E27FC236}">
                <a16:creationId xmlns:a16="http://schemas.microsoft.com/office/drawing/2014/main" id="{8909E6F5-6633-4DA1-9977-1D3CCC3D8CD3}"/>
              </a:ext>
            </a:extLst>
          </p:cNvPr>
          <p:cNvGraphicFramePr>
            <a:graphicFrameLocks noChangeAspect="1"/>
          </p:cNvGraphicFramePr>
          <p:nvPr>
            <p:extLst>
              <p:ext uri="{D42A27DB-BD31-4B8C-83A1-F6EECF244321}">
                <p14:modId xmlns:p14="http://schemas.microsoft.com/office/powerpoint/2010/main" val="3311413339"/>
              </p:ext>
            </p:extLst>
          </p:nvPr>
        </p:nvGraphicFramePr>
        <p:xfrm>
          <a:off x="859391" y="1823244"/>
          <a:ext cx="3921125" cy="3498850"/>
        </p:xfrm>
        <a:graphic>
          <a:graphicData uri="http://schemas.openxmlformats.org/presentationml/2006/ole">
            <mc:AlternateContent xmlns:mc="http://schemas.openxmlformats.org/markup-compatibility/2006">
              <mc:Choice xmlns:v="urn:schemas-microsoft-com:vml" Requires="v">
                <p:oleObj spid="_x0000_s43027" name="Equation" r:id="rId8" imgW="3860640" imgH="3530520" progId="Equation.DSMT4">
                  <p:embed/>
                </p:oleObj>
              </mc:Choice>
              <mc:Fallback>
                <p:oleObj name="Equation" r:id="rId8" imgW="3860640" imgH="3530520" progId="Equation.DSMT4">
                  <p:embed/>
                  <p:pic>
                    <p:nvPicPr>
                      <p:cNvPr id="0" name="Object 7"/>
                      <p:cNvPicPr>
                        <a:picLocks noChangeAspect="1" noChangeArrowheads="1"/>
                      </p:cNvPicPr>
                      <p:nvPr/>
                    </p:nvPicPr>
                    <p:blipFill>
                      <a:blip r:embed="rId9"/>
                      <a:srcRect/>
                      <a:stretch>
                        <a:fillRect/>
                      </a:stretch>
                    </p:blipFill>
                    <p:spPr bwMode="auto">
                      <a:xfrm>
                        <a:off x="859391" y="1823244"/>
                        <a:ext cx="3921125" cy="3498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396915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583975B2-7387-4438-9095-D64C9358A081}"/>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EE96C8D4-2638-42B4-8CB4-459953579DE4}"/>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lang="zh-CN" altLang="en-US" kern="0" dirty="0">
                <a:solidFill>
                  <a:srgbClr val="FFFFFF"/>
                </a:solidFill>
                <a:latin typeface="Arial"/>
                <a:ea typeface="微软雅黑"/>
              </a:rPr>
              <a:t>     </a:t>
            </a: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第四讲 概率图模型基础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588963" y="946236"/>
                <a:ext cx="8015287" cy="470898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从根节点向叶子节点的消息传递如下</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然后，根据所得到的消息的值，可以计算任意节点的边缘分布。</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例如，节点</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的边缘分布为</a:t>
                </a: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588963" y="946236"/>
                <a:ext cx="8015287" cy="4708981"/>
              </a:xfrm>
              <a:prstGeom prst="rect">
                <a:avLst/>
              </a:prstGeom>
              <a:blipFill>
                <a:blip r:embed="rId5"/>
                <a:stretch>
                  <a:fillRect l="-837" t="-906" b="-103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613865" y="115888"/>
            <a:ext cx="2350748"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图模型中的推理</a:t>
            </a:r>
          </a:p>
        </p:txBody>
      </p:sp>
      <mc:AlternateContent xmlns:mc="http://schemas.openxmlformats.org/markup-compatibility/2006" xmlns:a14="http://schemas.microsoft.com/office/drawing/2010/main">
        <mc:Choice Requires="a14">
          <p:sp>
            <p:nvSpPr>
              <p:cNvPr id="13" name="文本框 45">
                <a:extLst>
                  <a:ext uri="{FF2B5EF4-FFF2-40B4-BE49-F238E27FC236}">
                    <a16:creationId xmlns:a16="http://schemas.microsoft.com/office/drawing/2014/main" id="{3D3C090D-A3F1-4936-96AA-963958E02200}"/>
                  </a:ext>
                </a:extLst>
              </p:cNvPr>
              <p:cNvSpPr txBox="1"/>
              <p:nvPr/>
            </p:nvSpPr>
            <p:spPr>
              <a:xfrm>
                <a:off x="4965230" y="4195842"/>
                <a:ext cx="4254694" cy="3048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600" kern="100" dirty="0">
                    <a:latin typeface="宋体" panose="02010600030101010101" pitchFamily="2" charset="-122"/>
                    <a:ea typeface="宋体" panose="02010600030101010101" pitchFamily="2" charset="-122"/>
                    <a:cs typeface="Times New Roman" panose="02020603050405020304" pitchFamily="18" charset="0"/>
                  </a:rPr>
                  <a:t>b</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sz="1600" kern="0" dirty="0">
                    <a:effectLst/>
                    <a:latin typeface="宋体" panose="02010600030101010101" pitchFamily="2" charset="-122"/>
                    <a:ea typeface="宋体" panose="02010600030101010101" pitchFamily="2" charset="-122"/>
                    <a:cs typeface="Times New Roman" panose="02020603050405020304" pitchFamily="18" charset="0"/>
                  </a:rPr>
                  <a:t>从</a:t>
                </a:r>
                <a:r>
                  <a:rPr lang="zh-CN" altLang="zh-CN" sz="1600" kern="0" dirty="0">
                    <a:latin typeface="宋体" panose="02010600030101010101" pitchFamily="2" charset="-122"/>
                    <a:ea typeface="宋体" panose="02010600030101010101" pitchFamily="2" charset="-122"/>
                    <a:cs typeface="Times New Roman" panose="02020603050405020304" pitchFamily="18" charset="0"/>
                  </a:rPr>
                  <a:t>根节点</a:t>
                </a:r>
                <a14:m>
                  <m:oMath xmlns:m="http://schemas.openxmlformats.org/officeDocument/2006/math">
                    <m:sSub>
                      <m:sSubPr>
                        <m:ctrlPr>
                          <a:rPr lang="en-US" altLang="zh-CN" sz="1600" i="1" ker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i="1" ker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600" i="1" kern="0">
                            <a:latin typeface="Cambria Math" panose="02040503050406030204" pitchFamily="18" charset="0"/>
                            <a:ea typeface="宋体" panose="02010600030101010101" pitchFamily="2" charset="-122"/>
                            <a:cs typeface="Times New Roman" panose="02020603050405020304" pitchFamily="18" charset="0"/>
                          </a:rPr>
                          <m:t>3</m:t>
                        </m:r>
                      </m:sub>
                    </m:sSub>
                  </m:oMath>
                </a14:m>
                <a:r>
                  <a:rPr lang="zh-CN" sz="1600" kern="0" dirty="0">
                    <a:effectLst/>
                    <a:latin typeface="宋体" panose="02010600030101010101" pitchFamily="2" charset="-122"/>
                    <a:ea typeface="宋体" panose="02010600030101010101" pitchFamily="2" charset="-122"/>
                    <a:cs typeface="Times New Roman" panose="02020603050405020304" pitchFamily="18" charset="0"/>
                  </a:rPr>
                  <a:t>向</a:t>
                </a:r>
                <a:r>
                  <a:rPr lang="zh-CN" altLang="zh-CN" sz="1600" kern="0" dirty="0">
                    <a:latin typeface="宋体" panose="02010600030101010101" pitchFamily="2" charset="-122"/>
                    <a:ea typeface="宋体" panose="02010600030101010101" pitchFamily="2" charset="-122"/>
                    <a:cs typeface="Times New Roman" panose="02020603050405020304" pitchFamily="18" charset="0"/>
                  </a:rPr>
                  <a:t>叶子节点</a:t>
                </a:r>
                <a14:m>
                  <m:oMath xmlns:m="http://schemas.openxmlformats.org/officeDocument/2006/math">
                    <m:sSub>
                      <m:sSubPr>
                        <m:ctrlPr>
                          <a:rPr lang="en-US" altLang="zh-CN" sz="1600" i="1" ker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i="1" ker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600" i="1" kern="0">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zh-CN" sz="1600" kern="0" dirty="0">
                    <a:latin typeface="宋体" panose="02010600030101010101" pitchFamily="2" charset="-122"/>
                    <a:ea typeface="宋体" panose="02010600030101010101" pitchFamily="2" charset="-122"/>
                    <a:cs typeface="Times New Roman" panose="02020603050405020304" pitchFamily="18" charset="0"/>
                  </a:rPr>
                  <a:t>、</a:t>
                </a:r>
                <a14:m>
                  <m:oMath xmlns:m="http://schemas.openxmlformats.org/officeDocument/2006/math">
                    <m:sSub>
                      <m:sSubPr>
                        <m:ctrlPr>
                          <a:rPr lang="en-US" altLang="zh-CN" sz="1600" i="1" kern="0" dirty="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i="1" kern="0" dirty="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600" i="1" kern="0" dirty="0">
                            <a:latin typeface="Cambria Math" panose="02040503050406030204" pitchFamily="18" charset="0"/>
                            <a:ea typeface="宋体" panose="02010600030101010101" pitchFamily="2" charset="-122"/>
                            <a:cs typeface="Times New Roman" panose="02020603050405020304" pitchFamily="18" charset="0"/>
                          </a:rPr>
                          <m:t>4</m:t>
                        </m:r>
                      </m:sub>
                    </m:sSub>
                  </m:oMath>
                </a14:m>
                <a:r>
                  <a:rPr lang="zh-CN" altLang="zh-CN" sz="1600" kern="0" dirty="0">
                    <a:latin typeface="宋体" panose="02010600030101010101" pitchFamily="2" charset="-122"/>
                    <a:ea typeface="宋体" panose="02010600030101010101" pitchFamily="2" charset="-122"/>
                    <a:cs typeface="Times New Roman" panose="02020603050405020304" pitchFamily="18" charset="0"/>
                  </a:rPr>
                  <a:t>和</a:t>
                </a:r>
                <a14:m>
                  <m:oMath xmlns:m="http://schemas.openxmlformats.org/officeDocument/2006/math">
                    <m:sSub>
                      <m:sSubPr>
                        <m:ctrlPr>
                          <a:rPr lang="en-US" altLang="zh-CN" sz="1600" i="1" kern="0" dirty="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i="1" kern="0" dirty="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600" i="1" kern="0" dirty="0">
                            <a:latin typeface="Cambria Math" panose="02040503050406030204" pitchFamily="18" charset="0"/>
                            <a:ea typeface="宋体" panose="02010600030101010101" pitchFamily="2" charset="-122"/>
                            <a:cs typeface="Times New Roman" panose="02020603050405020304" pitchFamily="18" charset="0"/>
                          </a:rPr>
                          <m:t>5</m:t>
                        </m:r>
                      </m:sub>
                    </m:sSub>
                  </m:oMath>
                </a14:m>
                <a:r>
                  <a:rPr lang="zh-CN" sz="1600" kern="0" dirty="0">
                    <a:effectLst/>
                    <a:latin typeface="宋体" panose="02010600030101010101" pitchFamily="2" charset="-122"/>
                    <a:ea typeface="宋体" panose="02010600030101010101" pitchFamily="2" charset="-122"/>
                    <a:cs typeface="Times New Roman" panose="02020603050405020304" pitchFamily="18" charset="0"/>
                  </a:rPr>
                  <a:t>传递</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p:txBody>
          </p:sp>
        </mc:Choice>
        <mc:Fallback xmlns="">
          <p:sp>
            <p:nvSpPr>
              <p:cNvPr id="13" name="文本框 45">
                <a:extLst>
                  <a:ext uri="{FF2B5EF4-FFF2-40B4-BE49-F238E27FC236}">
                    <a16:creationId xmlns:a16="http://schemas.microsoft.com/office/drawing/2014/main" id="{3D3C090D-A3F1-4936-96AA-963958E02200}"/>
                  </a:ext>
                </a:extLst>
              </p:cNvPr>
              <p:cNvSpPr txBox="1">
                <a:spLocks noRot="1" noChangeAspect="1" noMove="1" noResize="1" noEditPoints="1" noAdjustHandles="1" noChangeArrowheads="1" noChangeShapeType="1" noTextEdit="1"/>
              </p:cNvSpPr>
              <p:nvPr/>
            </p:nvSpPr>
            <p:spPr>
              <a:xfrm>
                <a:off x="4965230" y="4195842"/>
                <a:ext cx="4254694" cy="304800"/>
              </a:xfrm>
              <a:prstGeom prst="rect">
                <a:avLst/>
              </a:prstGeom>
              <a:blipFill>
                <a:blip r:embed="rId6"/>
                <a:stretch>
                  <a:fillRect l="-861" t="-8000" b="-34000"/>
                </a:stretch>
              </a:blipFill>
              <a:ln w="6350">
                <a:noFill/>
              </a:ln>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7327F4E9-1CF6-4788-8EB3-3C1A10B592E2}"/>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5423486" y="1215398"/>
            <a:ext cx="3414324" cy="2818925"/>
          </a:xfrm>
          <a:prstGeom prst="rect">
            <a:avLst/>
          </a:prstGeom>
        </p:spPr>
      </p:pic>
      <p:graphicFrame>
        <p:nvGraphicFramePr>
          <p:cNvPr id="4" name="对象 3">
            <a:extLst>
              <a:ext uri="{FF2B5EF4-FFF2-40B4-BE49-F238E27FC236}">
                <a16:creationId xmlns:a16="http://schemas.microsoft.com/office/drawing/2014/main" id="{D357A79D-5ABD-402A-ADB0-84AA8559CB6B}"/>
              </a:ext>
            </a:extLst>
          </p:cNvPr>
          <p:cNvGraphicFramePr>
            <a:graphicFrameLocks noChangeAspect="1"/>
          </p:cNvGraphicFramePr>
          <p:nvPr>
            <p:extLst>
              <p:ext uri="{D42A27DB-BD31-4B8C-83A1-F6EECF244321}">
                <p14:modId xmlns:p14="http://schemas.microsoft.com/office/powerpoint/2010/main" val="2028883834"/>
              </p:ext>
            </p:extLst>
          </p:nvPr>
        </p:nvGraphicFramePr>
        <p:xfrm>
          <a:off x="1034307" y="1372079"/>
          <a:ext cx="3921125" cy="3540125"/>
        </p:xfrm>
        <a:graphic>
          <a:graphicData uri="http://schemas.openxmlformats.org/presentationml/2006/ole">
            <mc:AlternateContent xmlns:mc="http://schemas.openxmlformats.org/markup-compatibility/2006">
              <mc:Choice xmlns:v="urn:schemas-microsoft-com:vml" Requires="v">
                <p:oleObj spid="_x0000_s48164" name="Equation" r:id="rId8" imgW="3860640" imgH="3530520" progId="Equation.DSMT4">
                  <p:embed/>
                </p:oleObj>
              </mc:Choice>
              <mc:Fallback>
                <p:oleObj name="Equation" r:id="rId8" imgW="3860640" imgH="3530520" progId="Equation.DSMT4">
                  <p:embed/>
                  <p:pic>
                    <p:nvPicPr>
                      <p:cNvPr id="0" name="Object 1"/>
                      <p:cNvPicPr>
                        <a:picLocks noChangeAspect="1" noChangeArrowheads="1"/>
                      </p:cNvPicPr>
                      <p:nvPr/>
                    </p:nvPicPr>
                    <p:blipFill>
                      <a:blip r:embed="rId9"/>
                      <a:srcRect/>
                      <a:stretch>
                        <a:fillRect/>
                      </a:stretch>
                    </p:blipFill>
                    <p:spPr bwMode="auto">
                      <a:xfrm>
                        <a:off x="1034307" y="1372079"/>
                        <a:ext cx="3921125" cy="3540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对象 25">
            <a:extLst>
              <a:ext uri="{FF2B5EF4-FFF2-40B4-BE49-F238E27FC236}">
                <a16:creationId xmlns:a16="http://schemas.microsoft.com/office/drawing/2014/main" id="{4C4E2D18-6764-475F-9821-195125DFCF1C}"/>
              </a:ext>
            </a:extLst>
          </p:cNvPr>
          <p:cNvGraphicFramePr>
            <a:graphicFrameLocks noChangeAspect="1"/>
          </p:cNvGraphicFramePr>
          <p:nvPr>
            <p:extLst>
              <p:ext uri="{D42A27DB-BD31-4B8C-83A1-F6EECF244321}">
                <p14:modId xmlns:p14="http://schemas.microsoft.com/office/powerpoint/2010/main" val="3293076494"/>
              </p:ext>
            </p:extLst>
          </p:nvPr>
        </p:nvGraphicFramePr>
        <p:xfrm>
          <a:off x="2311400" y="5665778"/>
          <a:ext cx="4521200" cy="358775"/>
        </p:xfrm>
        <a:graphic>
          <a:graphicData uri="http://schemas.openxmlformats.org/presentationml/2006/ole">
            <mc:AlternateContent xmlns:mc="http://schemas.openxmlformats.org/markup-compatibility/2006">
              <mc:Choice xmlns:v="urn:schemas-microsoft-com:vml" Requires="v">
                <p:oleObj spid="_x0000_s48165" name="Equation" r:id="rId10" imgW="4495680" imgH="355320" progId="Equation.DSMT4">
                  <p:embed/>
                </p:oleObj>
              </mc:Choice>
              <mc:Fallback>
                <p:oleObj name="Equation" r:id="rId10" imgW="4495680" imgH="355320" progId="Equation.DSMT4">
                  <p:embed/>
                  <p:pic>
                    <p:nvPicPr>
                      <p:cNvPr id="0" name="Object 14"/>
                      <p:cNvPicPr>
                        <a:picLocks noChangeAspect="1" noChangeArrowheads="1"/>
                      </p:cNvPicPr>
                      <p:nvPr/>
                    </p:nvPicPr>
                    <p:blipFill>
                      <a:blip r:embed="rId11"/>
                      <a:srcRect/>
                      <a:stretch>
                        <a:fillRect/>
                      </a:stretch>
                    </p:blipFill>
                    <p:spPr bwMode="auto">
                      <a:xfrm>
                        <a:off x="2311400" y="5665778"/>
                        <a:ext cx="4521200"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563609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C83DBCBB-74E9-4D82-87B7-DD1AAD34C44B}"/>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EE96C8D4-2638-42B4-8CB4-459953579DE4}"/>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lang="zh-CN" altLang="en-US" kern="0" dirty="0">
                <a:solidFill>
                  <a:srgbClr val="FFFFFF"/>
                </a:solidFill>
                <a:latin typeface="Arial"/>
                <a:ea typeface="微软雅黑"/>
              </a:rPr>
              <a:t>     </a:t>
            </a: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第四讲 概率图模型基础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981075"/>
            <a:ext cx="7427913" cy="574675"/>
          </a:xfrm>
        </p:spPr>
        <p:txBody>
          <a:bodyPr/>
          <a:lstStyle/>
          <a:p>
            <a:r>
              <a:rPr lang="zh-CN" altLang="en-US" dirty="0">
                <a:latin typeface="微软雅黑" panose="020B0503020204020204" pitchFamily="34" charset="-122"/>
                <a:ea typeface="微软雅黑" panose="020B0503020204020204" pitchFamily="34" charset="-122"/>
              </a:rPr>
              <a:t>最大和算法</a:t>
            </a:r>
            <a:endParaRPr lang="en-US" altLang="zh-CN"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827088" y="1404748"/>
            <a:ext cx="8015287"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求解目标可以表示为最大化联合概率分布</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最大值对应的概率为</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最大化联合概率分布通常会转化为最大化对数联合概率分布</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使用乘法分配律来交换最大化和加法运算的次序，以三个变量为例可以表示为</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具体的求解算法叫做最大和算法，是一种动态规划算法。</a:t>
            </a: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613865" y="115888"/>
            <a:ext cx="2350748"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图模型中的推理</a:t>
            </a:r>
          </a:p>
        </p:txBody>
      </p:sp>
      <p:graphicFrame>
        <p:nvGraphicFramePr>
          <p:cNvPr id="3" name="对象 2">
            <a:extLst>
              <a:ext uri="{FF2B5EF4-FFF2-40B4-BE49-F238E27FC236}">
                <a16:creationId xmlns:a16="http://schemas.microsoft.com/office/drawing/2014/main" id="{6C86CD6B-2D57-4DA7-A1BF-C9D5DAD55436}"/>
              </a:ext>
            </a:extLst>
          </p:cNvPr>
          <p:cNvGraphicFramePr>
            <a:graphicFrameLocks noChangeAspect="1"/>
          </p:cNvGraphicFramePr>
          <p:nvPr>
            <p:extLst>
              <p:ext uri="{D42A27DB-BD31-4B8C-83A1-F6EECF244321}">
                <p14:modId xmlns:p14="http://schemas.microsoft.com/office/powerpoint/2010/main" val="1554362351"/>
              </p:ext>
            </p:extLst>
          </p:nvPr>
        </p:nvGraphicFramePr>
        <p:xfrm>
          <a:off x="3560757" y="1897931"/>
          <a:ext cx="2022475" cy="339725"/>
        </p:xfrm>
        <a:graphic>
          <a:graphicData uri="http://schemas.openxmlformats.org/presentationml/2006/ole">
            <mc:AlternateContent xmlns:mc="http://schemas.openxmlformats.org/markup-compatibility/2006">
              <mc:Choice xmlns:v="urn:schemas-microsoft-com:vml" Requires="v">
                <p:oleObj spid="_x0000_s35963" name="Equation" r:id="rId3" imgW="2031840" imgH="330120" progId="Equation.DSMT4">
                  <p:embed/>
                </p:oleObj>
              </mc:Choice>
              <mc:Fallback>
                <p:oleObj name="Equation" r:id="rId3" imgW="2031840" imgH="330120" progId="Equation.DSMT4">
                  <p:embed/>
                  <p:pic>
                    <p:nvPicPr>
                      <p:cNvPr id="0" name="Object 1"/>
                      <p:cNvPicPr>
                        <a:picLocks noChangeAspect="1" noChangeArrowheads="1"/>
                      </p:cNvPicPr>
                      <p:nvPr/>
                    </p:nvPicPr>
                    <p:blipFill>
                      <a:blip r:embed="rId4"/>
                      <a:srcRect/>
                      <a:stretch>
                        <a:fillRect/>
                      </a:stretch>
                    </p:blipFill>
                    <p:spPr bwMode="auto">
                      <a:xfrm>
                        <a:off x="3560757" y="1897931"/>
                        <a:ext cx="2022475"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a:extLst>
              <a:ext uri="{FF2B5EF4-FFF2-40B4-BE49-F238E27FC236}">
                <a16:creationId xmlns:a16="http://schemas.microsoft.com/office/drawing/2014/main" id="{3AF1C299-AC6D-4664-B857-90BD9632E100}"/>
              </a:ext>
            </a:extLst>
          </p:cNvPr>
          <p:cNvGraphicFramePr>
            <a:graphicFrameLocks noChangeAspect="1"/>
          </p:cNvGraphicFramePr>
          <p:nvPr>
            <p:extLst>
              <p:ext uri="{D42A27DB-BD31-4B8C-83A1-F6EECF244321}">
                <p14:modId xmlns:p14="http://schemas.microsoft.com/office/powerpoint/2010/main" val="3592823166"/>
              </p:ext>
            </p:extLst>
          </p:nvPr>
        </p:nvGraphicFramePr>
        <p:xfrm>
          <a:off x="3529008" y="2740428"/>
          <a:ext cx="2085975" cy="350838"/>
        </p:xfrm>
        <a:graphic>
          <a:graphicData uri="http://schemas.openxmlformats.org/presentationml/2006/ole">
            <mc:AlternateContent xmlns:mc="http://schemas.openxmlformats.org/markup-compatibility/2006">
              <mc:Choice xmlns:v="urn:schemas-microsoft-com:vml" Requires="v">
                <p:oleObj spid="_x0000_s35964" name="Equation" r:id="rId5" imgW="2095200" imgH="355320" progId="Equation.DSMT4">
                  <p:embed/>
                </p:oleObj>
              </mc:Choice>
              <mc:Fallback>
                <p:oleObj name="Equation" r:id="rId5" imgW="2095200" imgH="355320" progId="Equation.DSMT4">
                  <p:embed/>
                  <p:pic>
                    <p:nvPicPr>
                      <p:cNvPr id="0" name="Object 5"/>
                      <p:cNvPicPr>
                        <a:picLocks noChangeAspect="1" noChangeArrowheads="1"/>
                      </p:cNvPicPr>
                      <p:nvPr/>
                    </p:nvPicPr>
                    <p:blipFill>
                      <a:blip r:embed="rId6"/>
                      <a:srcRect/>
                      <a:stretch>
                        <a:fillRect/>
                      </a:stretch>
                    </p:blipFill>
                    <p:spPr bwMode="auto">
                      <a:xfrm>
                        <a:off x="3529008" y="2740428"/>
                        <a:ext cx="2085975" cy="350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4">
            <a:extLst>
              <a:ext uri="{FF2B5EF4-FFF2-40B4-BE49-F238E27FC236}">
                <a16:creationId xmlns:a16="http://schemas.microsoft.com/office/drawing/2014/main" id="{D0E469BF-B5A9-4E29-8045-F1CE6F0D3AE8}"/>
              </a:ext>
            </a:extLst>
          </p:cNvPr>
          <p:cNvGraphicFramePr>
            <a:graphicFrameLocks noChangeAspect="1"/>
          </p:cNvGraphicFramePr>
          <p:nvPr>
            <p:extLst>
              <p:ext uri="{D42A27DB-BD31-4B8C-83A1-F6EECF244321}">
                <p14:modId xmlns:p14="http://schemas.microsoft.com/office/powerpoint/2010/main" val="471648205"/>
              </p:ext>
            </p:extLst>
          </p:nvPr>
        </p:nvGraphicFramePr>
        <p:xfrm>
          <a:off x="3941759" y="3700178"/>
          <a:ext cx="1260475" cy="350837"/>
        </p:xfrm>
        <a:graphic>
          <a:graphicData uri="http://schemas.openxmlformats.org/presentationml/2006/ole">
            <mc:AlternateContent xmlns:mc="http://schemas.openxmlformats.org/markup-compatibility/2006">
              <mc:Choice xmlns:v="urn:schemas-microsoft-com:vml" Requires="v">
                <p:oleObj spid="_x0000_s35965" name="Equation" r:id="rId7" imgW="1269720" imgH="355320" progId="Equation.DSMT4">
                  <p:embed/>
                </p:oleObj>
              </mc:Choice>
              <mc:Fallback>
                <p:oleObj name="Equation" r:id="rId7" imgW="1269720" imgH="355320" progId="Equation.DSMT4">
                  <p:embed/>
                  <p:pic>
                    <p:nvPicPr>
                      <p:cNvPr id="0" name="Object 7"/>
                      <p:cNvPicPr>
                        <a:picLocks noChangeAspect="1" noChangeArrowheads="1"/>
                      </p:cNvPicPr>
                      <p:nvPr/>
                    </p:nvPicPr>
                    <p:blipFill>
                      <a:blip r:embed="rId8"/>
                      <a:srcRect/>
                      <a:stretch>
                        <a:fillRect/>
                      </a:stretch>
                    </p:blipFill>
                    <p:spPr bwMode="auto">
                      <a:xfrm>
                        <a:off x="3941759" y="3700178"/>
                        <a:ext cx="1260475"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对象 16">
            <a:extLst>
              <a:ext uri="{FF2B5EF4-FFF2-40B4-BE49-F238E27FC236}">
                <a16:creationId xmlns:a16="http://schemas.microsoft.com/office/drawing/2014/main" id="{E567ADFE-2353-49A9-8F7B-AC2D24847A48}"/>
              </a:ext>
            </a:extLst>
          </p:cNvPr>
          <p:cNvGraphicFramePr>
            <a:graphicFrameLocks noChangeAspect="1"/>
          </p:cNvGraphicFramePr>
          <p:nvPr>
            <p:extLst>
              <p:ext uri="{D42A27DB-BD31-4B8C-83A1-F6EECF244321}">
                <p14:modId xmlns:p14="http://schemas.microsoft.com/office/powerpoint/2010/main" val="3957854321"/>
              </p:ext>
            </p:extLst>
          </p:nvPr>
        </p:nvGraphicFramePr>
        <p:xfrm>
          <a:off x="2067713" y="4873166"/>
          <a:ext cx="5008562" cy="347663"/>
        </p:xfrm>
        <a:graphic>
          <a:graphicData uri="http://schemas.openxmlformats.org/presentationml/2006/ole">
            <mc:AlternateContent xmlns:mc="http://schemas.openxmlformats.org/markup-compatibility/2006">
              <mc:Choice xmlns:v="urn:schemas-microsoft-com:vml" Requires="v">
                <p:oleObj spid="_x0000_s35966" name="Equation" r:id="rId9" imgW="5003640" imgH="368280" progId="Equation.DSMT4">
                  <p:embed/>
                </p:oleObj>
              </mc:Choice>
              <mc:Fallback>
                <p:oleObj name="Equation" r:id="rId9" imgW="5003640" imgH="368280" progId="Equation.DSMT4">
                  <p:embed/>
                  <p:pic>
                    <p:nvPicPr>
                      <p:cNvPr id="0" name="Object 9"/>
                      <p:cNvPicPr>
                        <a:picLocks noChangeAspect="1" noChangeArrowheads="1"/>
                      </p:cNvPicPr>
                      <p:nvPr/>
                    </p:nvPicPr>
                    <p:blipFill>
                      <a:blip r:embed="rId10"/>
                      <a:srcRect/>
                      <a:stretch>
                        <a:fillRect/>
                      </a:stretch>
                    </p:blipFill>
                    <p:spPr bwMode="auto">
                      <a:xfrm>
                        <a:off x="2067713" y="4873166"/>
                        <a:ext cx="5008562" cy="347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64666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135E2002-09C3-4AC8-8B49-0132B83054A5}"/>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EE96C8D4-2638-42B4-8CB4-459953579DE4}"/>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lang="zh-CN" altLang="en-US" kern="0" dirty="0">
                <a:solidFill>
                  <a:srgbClr val="FFFFFF"/>
                </a:solidFill>
                <a:latin typeface="Arial"/>
                <a:ea typeface="微软雅黑"/>
              </a:rPr>
              <a:t>     </a:t>
            </a: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第四讲 概率图模型基础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529740" y="4202860"/>
            <a:ext cx="808452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ea typeface="宋体" panose="02010600030101010101" pitchFamily="2" charset="-122"/>
                <a:cs typeface="Times New Roman" panose="02020603050405020304" pitchFamily="18" charset="0"/>
              </a:rPr>
              <a:t>根据贝叶斯网络的紧凑的联合分布，可得上图贝叶斯网络的联合分布为</a:t>
            </a:r>
            <a:endParaRPr lang="en-US" altLang="zh-CN" sz="2000" dirty="0">
              <a:ea typeface="宋体" panose="02010600030101010101" pitchFamily="2" charset="-122"/>
              <a:cs typeface="Times New Roman" panose="02020603050405020304" pitchFamily="18" charset="0"/>
            </a:endParaRP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有向图模型</a:t>
            </a:r>
          </a:p>
        </p:txBody>
      </p:sp>
      <p:pic>
        <p:nvPicPr>
          <p:cNvPr id="16" name="图片 15">
            <a:extLst>
              <a:ext uri="{FF2B5EF4-FFF2-40B4-BE49-F238E27FC236}">
                <a16:creationId xmlns:a16="http://schemas.microsoft.com/office/drawing/2014/main" id="{2C0DAD4D-599E-4535-B7F4-A0A244077B01}"/>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745564" y="1100539"/>
            <a:ext cx="3652872" cy="2330680"/>
          </a:xfrm>
          <a:prstGeom prst="rect">
            <a:avLst/>
          </a:prstGeom>
        </p:spPr>
      </p:pic>
      <p:sp>
        <p:nvSpPr>
          <p:cNvPr id="12" name="矩形 11">
            <a:extLst>
              <a:ext uri="{FF2B5EF4-FFF2-40B4-BE49-F238E27FC236}">
                <a16:creationId xmlns:a16="http://schemas.microsoft.com/office/drawing/2014/main" id="{D82869EA-9DC7-4908-90EE-CC31ED3C0249}"/>
              </a:ext>
            </a:extLst>
          </p:cNvPr>
          <p:cNvSpPr/>
          <p:nvPr/>
        </p:nvSpPr>
        <p:spPr>
          <a:xfrm>
            <a:off x="3453745" y="3512890"/>
            <a:ext cx="2236510" cy="338554"/>
          </a:xfrm>
          <a:prstGeom prst="rect">
            <a:avLst/>
          </a:prstGeom>
        </p:spPr>
        <p:txBody>
          <a:bodyPr wrap="none">
            <a:spAutoFit/>
          </a:bodyPr>
          <a:lstStyle/>
          <a:p>
            <a:pPr algn="ctr">
              <a:spcAft>
                <a:spcPts val="0"/>
              </a:spcAft>
            </a:pPr>
            <a:r>
              <a:rPr lang="zh-CN" altLang="zh-CN" sz="1600" kern="100" dirty="0">
                <a:latin typeface="宋体" panose="02010600030101010101" pitchFamily="2" charset="-122"/>
                <a:ea typeface="宋体" panose="02010600030101010101" pitchFamily="2" charset="-122"/>
                <a:cs typeface="Times New Roman" panose="02020603050405020304" pitchFamily="18" charset="0"/>
              </a:rPr>
              <a:t>图</a:t>
            </a:r>
            <a:r>
              <a:rPr lang="en-US" altLang="zh-CN" sz="1600" kern="100" dirty="0">
                <a:latin typeface="宋体" panose="02010600030101010101" pitchFamily="2" charset="-122"/>
                <a:ea typeface="宋体" panose="02010600030101010101" pitchFamily="2" charset="-122"/>
                <a:cs typeface="Times New Roman" panose="02020603050405020304" pitchFamily="18" charset="0"/>
              </a:rPr>
              <a:t>4‑2 </a:t>
            </a:r>
            <a:r>
              <a:rPr lang="zh-CN" altLang="zh-CN" sz="1600" kern="100" dirty="0">
                <a:latin typeface="宋体" panose="02010600030101010101" pitchFamily="2" charset="-122"/>
                <a:ea typeface="宋体" panose="02010600030101010101" pitchFamily="2" charset="-122"/>
                <a:cs typeface="Times New Roman" panose="02020603050405020304" pitchFamily="18" charset="0"/>
              </a:rPr>
              <a:t>贝叶斯网络示例</a:t>
            </a:r>
          </a:p>
        </p:txBody>
      </p:sp>
      <p:graphicFrame>
        <p:nvGraphicFramePr>
          <p:cNvPr id="14" name="对象 13">
            <a:extLst>
              <a:ext uri="{FF2B5EF4-FFF2-40B4-BE49-F238E27FC236}">
                <a16:creationId xmlns:a16="http://schemas.microsoft.com/office/drawing/2014/main" id="{FC42AEE6-3B1B-457A-B5C7-3E99C8D3513F}"/>
              </a:ext>
            </a:extLst>
          </p:cNvPr>
          <p:cNvGraphicFramePr>
            <a:graphicFrameLocks noChangeAspect="1"/>
          </p:cNvGraphicFramePr>
          <p:nvPr>
            <p:extLst>
              <p:ext uri="{D42A27DB-BD31-4B8C-83A1-F6EECF244321}">
                <p14:modId xmlns:p14="http://schemas.microsoft.com/office/powerpoint/2010/main" val="94808073"/>
              </p:ext>
            </p:extLst>
          </p:nvPr>
        </p:nvGraphicFramePr>
        <p:xfrm>
          <a:off x="1262856" y="4738001"/>
          <a:ext cx="6618288" cy="300038"/>
        </p:xfrm>
        <a:graphic>
          <a:graphicData uri="http://schemas.openxmlformats.org/presentationml/2006/ole">
            <mc:AlternateContent xmlns:mc="http://schemas.openxmlformats.org/markup-compatibility/2006">
              <mc:Choice xmlns:v="urn:schemas-microsoft-com:vml" Requires="v">
                <p:oleObj spid="_x0000_s2204" name="Equation" r:id="rId4" imgW="6591240" imgH="304560" progId="Equation.DSMT4">
                  <p:embed/>
                </p:oleObj>
              </mc:Choice>
              <mc:Fallback>
                <p:oleObj name="Equation" r:id="rId4" imgW="6591240" imgH="304560" progId="Equation.DSMT4">
                  <p:embed/>
                  <p:pic>
                    <p:nvPicPr>
                      <p:cNvPr id="0" name="Object 2"/>
                      <p:cNvPicPr>
                        <a:picLocks noChangeAspect="1" noChangeArrowheads="1"/>
                      </p:cNvPicPr>
                      <p:nvPr/>
                    </p:nvPicPr>
                    <p:blipFill>
                      <a:blip r:embed="rId5"/>
                      <a:srcRect/>
                      <a:stretch>
                        <a:fillRect/>
                      </a:stretch>
                    </p:blipFill>
                    <p:spPr bwMode="auto">
                      <a:xfrm>
                        <a:off x="1262856" y="4738001"/>
                        <a:ext cx="6618288" cy="300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253026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053A924F-B874-42F1-8ED0-333E74865CB3}"/>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EE96C8D4-2638-42B4-8CB4-459953579DE4}"/>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lang="zh-CN" altLang="en-US" kern="0" dirty="0">
                <a:solidFill>
                  <a:srgbClr val="FFFFFF"/>
                </a:solidFill>
                <a:latin typeface="Arial"/>
                <a:ea typeface="微软雅黑"/>
              </a:rPr>
              <a:t>     </a:t>
            </a: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第四讲 概率图模型基础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650919" y="765614"/>
            <a:ext cx="8015287"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消息传递中的求和运算也对应地改为最大化运算，可以分别得到因子节点到变量节点和变量节点到因子节点的递推表示为</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消息的起始设置为</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传到根节点的消息的最大值就是所要求解的最大值</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使得概率分布取最大值的根节点的值为</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要求解使得联合概率分布最大的所有变量的值，需要在消息传递过程中记录使得当前消息取得最大值时变量之间的对应关系</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然后根据根节点的取值进行回溯求解。</a:t>
            </a: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613865" y="115888"/>
            <a:ext cx="2350748"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图模型中的推理</a:t>
            </a:r>
          </a:p>
        </p:txBody>
      </p:sp>
      <p:graphicFrame>
        <p:nvGraphicFramePr>
          <p:cNvPr id="16" name="对象 15">
            <a:extLst>
              <a:ext uri="{FF2B5EF4-FFF2-40B4-BE49-F238E27FC236}">
                <a16:creationId xmlns:a16="http://schemas.microsoft.com/office/drawing/2014/main" id="{B61663F4-F2FF-4CDE-9F4B-8B0088B74346}"/>
              </a:ext>
            </a:extLst>
          </p:cNvPr>
          <p:cNvGraphicFramePr>
            <a:graphicFrameLocks noChangeAspect="1"/>
          </p:cNvGraphicFramePr>
          <p:nvPr>
            <p:extLst>
              <p:ext uri="{D42A27DB-BD31-4B8C-83A1-F6EECF244321}">
                <p14:modId xmlns:p14="http://schemas.microsoft.com/office/powerpoint/2010/main" val="2725258377"/>
              </p:ext>
            </p:extLst>
          </p:nvPr>
        </p:nvGraphicFramePr>
        <p:xfrm>
          <a:off x="1983581" y="1396828"/>
          <a:ext cx="5176837" cy="401638"/>
        </p:xfrm>
        <a:graphic>
          <a:graphicData uri="http://schemas.openxmlformats.org/presentationml/2006/ole">
            <mc:AlternateContent xmlns:mc="http://schemas.openxmlformats.org/markup-compatibility/2006">
              <mc:Choice xmlns:v="urn:schemas-microsoft-com:vml" Requires="v">
                <p:oleObj spid="_x0000_s37068" name="Equation" r:id="rId3" imgW="5194080" imgH="406080" progId="Equation.DSMT4">
                  <p:embed/>
                </p:oleObj>
              </mc:Choice>
              <mc:Fallback>
                <p:oleObj name="Equation" r:id="rId3" imgW="5194080" imgH="406080" progId="Equation.DSMT4">
                  <p:embed/>
                  <p:pic>
                    <p:nvPicPr>
                      <p:cNvPr id="0" name="Object 1"/>
                      <p:cNvPicPr>
                        <a:picLocks noChangeAspect="1" noChangeArrowheads="1"/>
                      </p:cNvPicPr>
                      <p:nvPr/>
                    </p:nvPicPr>
                    <p:blipFill>
                      <a:blip r:embed="rId4"/>
                      <a:srcRect/>
                      <a:stretch>
                        <a:fillRect/>
                      </a:stretch>
                    </p:blipFill>
                    <p:spPr bwMode="auto">
                      <a:xfrm>
                        <a:off x="1983581" y="1396828"/>
                        <a:ext cx="5176837"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对象 18">
            <a:extLst>
              <a:ext uri="{FF2B5EF4-FFF2-40B4-BE49-F238E27FC236}">
                <a16:creationId xmlns:a16="http://schemas.microsoft.com/office/drawing/2014/main" id="{1F8FAA4E-A1EB-4230-B23E-37921F3D2BFA}"/>
              </a:ext>
            </a:extLst>
          </p:cNvPr>
          <p:cNvGraphicFramePr>
            <a:graphicFrameLocks noChangeAspect="1"/>
          </p:cNvGraphicFramePr>
          <p:nvPr>
            <p:extLst>
              <p:ext uri="{D42A27DB-BD31-4B8C-83A1-F6EECF244321}">
                <p14:modId xmlns:p14="http://schemas.microsoft.com/office/powerpoint/2010/main" val="2748381014"/>
              </p:ext>
            </p:extLst>
          </p:nvPr>
        </p:nvGraphicFramePr>
        <p:xfrm>
          <a:off x="3278186" y="1798466"/>
          <a:ext cx="2587625" cy="409575"/>
        </p:xfrm>
        <a:graphic>
          <a:graphicData uri="http://schemas.openxmlformats.org/presentationml/2006/ole">
            <mc:AlternateContent xmlns:mc="http://schemas.openxmlformats.org/markup-compatibility/2006">
              <mc:Choice xmlns:v="urn:schemas-microsoft-com:vml" Requires="v">
                <p:oleObj spid="_x0000_s37069" name="Equation" r:id="rId5" imgW="2616120" imgH="406080" progId="Equation.DSMT4">
                  <p:embed/>
                </p:oleObj>
              </mc:Choice>
              <mc:Fallback>
                <p:oleObj name="Equation" r:id="rId5" imgW="2616120" imgH="406080" progId="Equation.DSMT4">
                  <p:embed/>
                  <p:pic>
                    <p:nvPicPr>
                      <p:cNvPr id="0" name="Object 3"/>
                      <p:cNvPicPr>
                        <a:picLocks noChangeAspect="1" noChangeArrowheads="1"/>
                      </p:cNvPicPr>
                      <p:nvPr/>
                    </p:nvPicPr>
                    <p:blipFill>
                      <a:blip r:embed="rId6"/>
                      <a:srcRect/>
                      <a:stretch>
                        <a:fillRect/>
                      </a:stretch>
                    </p:blipFill>
                    <p:spPr bwMode="auto">
                      <a:xfrm>
                        <a:off x="3278186" y="1798466"/>
                        <a:ext cx="2587625"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对象 20">
            <a:extLst>
              <a:ext uri="{FF2B5EF4-FFF2-40B4-BE49-F238E27FC236}">
                <a16:creationId xmlns:a16="http://schemas.microsoft.com/office/drawing/2014/main" id="{C0EA2FA2-F101-4437-920B-D0D4AB0D2362}"/>
              </a:ext>
            </a:extLst>
          </p:cNvPr>
          <p:cNvGraphicFramePr>
            <a:graphicFrameLocks noChangeAspect="1"/>
          </p:cNvGraphicFramePr>
          <p:nvPr>
            <p:extLst>
              <p:ext uri="{D42A27DB-BD31-4B8C-83A1-F6EECF244321}">
                <p14:modId xmlns:p14="http://schemas.microsoft.com/office/powerpoint/2010/main" val="1059354710"/>
              </p:ext>
            </p:extLst>
          </p:nvPr>
        </p:nvGraphicFramePr>
        <p:xfrm>
          <a:off x="3278186" y="2454257"/>
          <a:ext cx="1204912" cy="352425"/>
        </p:xfrm>
        <a:graphic>
          <a:graphicData uri="http://schemas.openxmlformats.org/presentationml/2006/ole">
            <mc:AlternateContent xmlns:mc="http://schemas.openxmlformats.org/markup-compatibility/2006">
              <mc:Choice xmlns:v="urn:schemas-microsoft-com:vml" Requires="v">
                <p:oleObj spid="_x0000_s37070" name="Equation" r:id="rId7" imgW="1180800" imgH="342720" progId="Equation.DSMT4">
                  <p:embed/>
                </p:oleObj>
              </mc:Choice>
              <mc:Fallback>
                <p:oleObj name="Equation" r:id="rId7" imgW="1180800" imgH="342720" progId="Equation.DSMT4">
                  <p:embed/>
                  <p:pic>
                    <p:nvPicPr>
                      <p:cNvPr id="0" name="Object 5"/>
                      <p:cNvPicPr>
                        <a:picLocks noChangeAspect="1" noChangeArrowheads="1"/>
                      </p:cNvPicPr>
                      <p:nvPr/>
                    </p:nvPicPr>
                    <p:blipFill>
                      <a:blip r:embed="rId8"/>
                      <a:srcRect/>
                      <a:stretch>
                        <a:fillRect/>
                      </a:stretch>
                    </p:blipFill>
                    <p:spPr bwMode="auto">
                      <a:xfrm>
                        <a:off x="3278186" y="2454257"/>
                        <a:ext cx="1204912"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对象 22">
            <a:extLst>
              <a:ext uri="{FF2B5EF4-FFF2-40B4-BE49-F238E27FC236}">
                <a16:creationId xmlns:a16="http://schemas.microsoft.com/office/drawing/2014/main" id="{89871403-2632-4D77-8E43-91355DB84C99}"/>
              </a:ext>
            </a:extLst>
          </p:cNvPr>
          <p:cNvGraphicFramePr>
            <a:graphicFrameLocks noChangeAspect="1"/>
          </p:cNvGraphicFramePr>
          <p:nvPr>
            <p:extLst>
              <p:ext uri="{D42A27DB-BD31-4B8C-83A1-F6EECF244321}">
                <p14:modId xmlns:p14="http://schemas.microsoft.com/office/powerpoint/2010/main" val="1845013949"/>
              </p:ext>
            </p:extLst>
          </p:nvPr>
        </p:nvGraphicFramePr>
        <p:xfrm>
          <a:off x="4572000" y="2454021"/>
          <a:ext cx="1774825" cy="352425"/>
        </p:xfrm>
        <a:graphic>
          <a:graphicData uri="http://schemas.openxmlformats.org/presentationml/2006/ole">
            <mc:AlternateContent xmlns:mc="http://schemas.openxmlformats.org/markup-compatibility/2006">
              <mc:Choice xmlns:v="urn:schemas-microsoft-com:vml" Requires="v">
                <p:oleObj spid="_x0000_s37071" name="Equation" r:id="rId9" imgW="1765080" imgH="342720" progId="Equation.DSMT4">
                  <p:embed/>
                </p:oleObj>
              </mc:Choice>
              <mc:Fallback>
                <p:oleObj name="Equation" r:id="rId9" imgW="1765080" imgH="342720" progId="Equation.DSMT4">
                  <p:embed/>
                  <p:pic>
                    <p:nvPicPr>
                      <p:cNvPr id="0" name="Object 7"/>
                      <p:cNvPicPr>
                        <a:picLocks noChangeAspect="1" noChangeArrowheads="1"/>
                      </p:cNvPicPr>
                      <p:nvPr/>
                    </p:nvPicPr>
                    <p:blipFill>
                      <a:blip r:embed="rId10"/>
                      <a:srcRect/>
                      <a:stretch>
                        <a:fillRect/>
                      </a:stretch>
                    </p:blipFill>
                    <p:spPr bwMode="auto">
                      <a:xfrm>
                        <a:off x="4572000" y="2454021"/>
                        <a:ext cx="1774825"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对象 24">
            <a:extLst>
              <a:ext uri="{FF2B5EF4-FFF2-40B4-BE49-F238E27FC236}">
                <a16:creationId xmlns:a16="http://schemas.microsoft.com/office/drawing/2014/main" id="{EB514B2E-6CA5-4516-A222-2149961C50B0}"/>
              </a:ext>
            </a:extLst>
          </p:cNvPr>
          <p:cNvGraphicFramePr>
            <a:graphicFrameLocks noChangeAspect="1"/>
          </p:cNvGraphicFramePr>
          <p:nvPr>
            <p:extLst>
              <p:ext uri="{D42A27DB-BD31-4B8C-83A1-F6EECF244321}">
                <p14:modId xmlns:p14="http://schemas.microsoft.com/office/powerpoint/2010/main" val="733861858"/>
              </p:ext>
            </p:extLst>
          </p:nvPr>
        </p:nvGraphicFramePr>
        <p:xfrm>
          <a:off x="3194844" y="3291837"/>
          <a:ext cx="2754312" cy="495300"/>
        </p:xfrm>
        <a:graphic>
          <a:graphicData uri="http://schemas.openxmlformats.org/presentationml/2006/ole">
            <mc:AlternateContent xmlns:mc="http://schemas.openxmlformats.org/markup-compatibility/2006">
              <mc:Choice xmlns:v="urn:schemas-microsoft-com:vml" Requires="v">
                <p:oleObj spid="_x0000_s37072" name="Equation" r:id="rId11" imgW="2730240" imgH="482400" progId="Equation.DSMT4">
                  <p:embed/>
                </p:oleObj>
              </mc:Choice>
              <mc:Fallback>
                <p:oleObj name="Equation" r:id="rId11" imgW="2730240" imgH="482400" progId="Equation.DSMT4">
                  <p:embed/>
                  <p:pic>
                    <p:nvPicPr>
                      <p:cNvPr id="0" name="Object 9"/>
                      <p:cNvPicPr>
                        <a:picLocks noChangeAspect="1" noChangeArrowheads="1"/>
                      </p:cNvPicPr>
                      <p:nvPr/>
                    </p:nvPicPr>
                    <p:blipFill>
                      <a:blip r:embed="rId12"/>
                      <a:srcRect/>
                      <a:stretch>
                        <a:fillRect/>
                      </a:stretch>
                    </p:blipFill>
                    <p:spPr bwMode="auto">
                      <a:xfrm>
                        <a:off x="3194844" y="3291837"/>
                        <a:ext cx="2754312"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对象 26">
            <a:extLst>
              <a:ext uri="{FF2B5EF4-FFF2-40B4-BE49-F238E27FC236}">
                <a16:creationId xmlns:a16="http://schemas.microsoft.com/office/drawing/2014/main" id="{03DAC898-268B-429D-8D74-E4A35AA1215D}"/>
              </a:ext>
            </a:extLst>
          </p:cNvPr>
          <p:cNvGraphicFramePr>
            <a:graphicFrameLocks noChangeAspect="1"/>
          </p:cNvGraphicFramePr>
          <p:nvPr>
            <p:extLst>
              <p:ext uri="{D42A27DB-BD31-4B8C-83A1-F6EECF244321}">
                <p14:modId xmlns:p14="http://schemas.microsoft.com/office/powerpoint/2010/main" val="1317548294"/>
              </p:ext>
            </p:extLst>
          </p:nvPr>
        </p:nvGraphicFramePr>
        <p:xfrm>
          <a:off x="3147219" y="4233344"/>
          <a:ext cx="2801937" cy="495300"/>
        </p:xfrm>
        <a:graphic>
          <a:graphicData uri="http://schemas.openxmlformats.org/presentationml/2006/ole">
            <mc:AlternateContent xmlns:mc="http://schemas.openxmlformats.org/markup-compatibility/2006">
              <mc:Choice xmlns:v="urn:schemas-microsoft-com:vml" Requires="v">
                <p:oleObj spid="_x0000_s37073" name="Equation" r:id="rId13" imgW="2793960" imgH="482400" progId="Equation.DSMT4">
                  <p:embed/>
                </p:oleObj>
              </mc:Choice>
              <mc:Fallback>
                <p:oleObj name="Equation" r:id="rId13" imgW="2793960" imgH="482400" progId="Equation.DSMT4">
                  <p:embed/>
                  <p:pic>
                    <p:nvPicPr>
                      <p:cNvPr id="0" name="Object 11"/>
                      <p:cNvPicPr>
                        <a:picLocks noChangeAspect="1" noChangeArrowheads="1"/>
                      </p:cNvPicPr>
                      <p:nvPr/>
                    </p:nvPicPr>
                    <p:blipFill>
                      <a:blip r:embed="rId14"/>
                      <a:srcRect/>
                      <a:stretch>
                        <a:fillRect/>
                      </a:stretch>
                    </p:blipFill>
                    <p:spPr bwMode="auto">
                      <a:xfrm>
                        <a:off x="3147219" y="4233344"/>
                        <a:ext cx="2801937"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对象 28">
            <a:extLst>
              <a:ext uri="{FF2B5EF4-FFF2-40B4-BE49-F238E27FC236}">
                <a16:creationId xmlns:a16="http://schemas.microsoft.com/office/drawing/2014/main" id="{36434F12-667C-481A-AB60-5DB5E77F8F8A}"/>
              </a:ext>
            </a:extLst>
          </p:cNvPr>
          <p:cNvGraphicFramePr>
            <a:graphicFrameLocks noChangeAspect="1"/>
          </p:cNvGraphicFramePr>
          <p:nvPr>
            <p:extLst>
              <p:ext uri="{D42A27DB-BD31-4B8C-83A1-F6EECF244321}">
                <p14:modId xmlns:p14="http://schemas.microsoft.com/office/powerpoint/2010/main" val="1538080585"/>
              </p:ext>
            </p:extLst>
          </p:nvPr>
        </p:nvGraphicFramePr>
        <p:xfrm>
          <a:off x="1879598" y="5477785"/>
          <a:ext cx="5384800" cy="463550"/>
        </p:xfrm>
        <a:graphic>
          <a:graphicData uri="http://schemas.openxmlformats.org/presentationml/2006/ole">
            <mc:AlternateContent xmlns:mc="http://schemas.openxmlformats.org/markup-compatibility/2006">
              <mc:Choice xmlns:v="urn:schemas-microsoft-com:vml" Requires="v">
                <p:oleObj spid="_x0000_s37074" name="Equation" r:id="rId15" imgW="5384520" imgH="457200" progId="Equation.DSMT4">
                  <p:embed/>
                </p:oleObj>
              </mc:Choice>
              <mc:Fallback>
                <p:oleObj name="Equation" r:id="rId15" imgW="5384520" imgH="457200" progId="Equation.DSMT4">
                  <p:embed/>
                  <p:pic>
                    <p:nvPicPr>
                      <p:cNvPr id="0" name="Object 13"/>
                      <p:cNvPicPr>
                        <a:picLocks noChangeAspect="1" noChangeArrowheads="1"/>
                      </p:cNvPicPr>
                      <p:nvPr/>
                    </p:nvPicPr>
                    <p:blipFill>
                      <a:blip r:embed="rId16"/>
                      <a:srcRect/>
                      <a:stretch>
                        <a:fillRect/>
                      </a:stretch>
                    </p:blipFill>
                    <p:spPr bwMode="auto">
                      <a:xfrm>
                        <a:off x="1879598" y="5477785"/>
                        <a:ext cx="5384800"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119445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19B9979A-B786-46DB-98D5-F01AC679A1A8}"/>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EE96C8D4-2638-42B4-8CB4-459953579DE4}"/>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lang="zh-CN" altLang="en-US" kern="0" dirty="0">
                <a:solidFill>
                  <a:srgbClr val="FFFFFF"/>
                </a:solidFill>
                <a:latin typeface="Arial"/>
                <a:ea typeface="微软雅黑"/>
              </a:rPr>
              <a:t>     </a:t>
            </a: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第四讲 概率图模型基础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650919" y="792037"/>
                <a:ext cx="8015287" cy="563231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例：根据下面链式结构因子图，求其最大和的解</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把</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𝑁</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作为根节点，</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作为叶子节点，那么消息的起始值为</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中间的消息传递过程为</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中间结果的记录函数为</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到根节点的消息的最大值，即对数联合概率分布的最大值为</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使得概率分布最大的根节点的取值为</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其他变量的取值则可以按照记录函数向后回溯依次得出，即</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650919" y="792037"/>
                <a:ext cx="8015287" cy="5632311"/>
              </a:xfrm>
              <a:prstGeom prst="rect">
                <a:avLst/>
              </a:prstGeom>
              <a:blipFill>
                <a:blip r:embed="rId5"/>
                <a:stretch>
                  <a:fillRect l="-837" t="-866" b="-75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613865" y="115888"/>
            <a:ext cx="2350748"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图模型中的推理</a:t>
            </a:r>
          </a:p>
        </p:txBody>
      </p:sp>
      <p:pic>
        <p:nvPicPr>
          <p:cNvPr id="15" name="图片 14">
            <a:extLst>
              <a:ext uri="{FF2B5EF4-FFF2-40B4-BE49-F238E27FC236}">
                <a16:creationId xmlns:a16="http://schemas.microsoft.com/office/drawing/2014/main" id="{BBBAE8D5-5D37-4EAF-B158-27CD62E47C69}"/>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1408793" y="1214470"/>
            <a:ext cx="6326413" cy="444183"/>
          </a:xfrm>
          <a:prstGeom prst="rect">
            <a:avLst/>
          </a:prstGeom>
        </p:spPr>
      </p:pic>
      <p:graphicFrame>
        <p:nvGraphicFramePr>
          <p:cNvPr id="14" name="对象 13">
            <a:extLst>
              <a:ext uri="{FF2B5EF4-FFF2-40B4-BE49-F238E27FC236}">
                <a16:creationId xmlns:a16="http://schemas.microsoft.com/office/drawing/2014/main" id="{F4B478B6-76C6-41D6-B55D-7210952257E0}"/>
              </a:ext>
            </a:extLst>
          </p:cNvPr>
          <p:cNvGraphicFramePr>
            <a:graphicFrameLocks noChangeAspect="1"/>
          </p:cNvGraphicFramePr>
          <p:nvPr>
            <p:extLst>
              <p:ext uri="{D42A27DB-BD31-4B8C-83A1-F6EECF244321}">
                <p14:modId xmlns:p14="http://schemas.microsoft.com/office/powerpoint/2010/main" val="3884677207"/>
              </p:ext>
            </p:extLst>
          </p:nvPr>
        </p:nvGraphicFramePr>
        <p:xfrm>
          <a:off x="3916362" y="2078455"/>
          <a:ext cx="1311275" cy="360363"/>
        </p:xfrm>
        <a:graphic>
          <a:graphicData uri="http://schemas.openxmlformats.org/presentationml/2006/ole">
            <mc:AlternateContent xmlns:mc="http://schemas.openxmlformats.org/markup-compatibility/2006">
              <mc:Choice xmlns:v="urn:schemas-microsoft-com:vml" Requires="v">
                <p:oleObj spid="_x0000_s38079" name="Equation" r:id="rId7" imgW="1333440" imgH="355320" progId="Equation.DSMT4">
                  <p:embed/>
                </p:oleObj>
              </mc:Choice>
              <mc:Fallback>
                <p:oleObj name="Equation" r:id="rId7" imgW="1333440" imgH="355320" progId="Equation.DSMT4">
                  <p:embed/>
                  <p:pic>
                    <p:nvPicPr>
                      <p:cNvPr id="0" name="Object 6"/>
                      <p:cNvPicPr>
                        <a:picLocks noChangeAspect="1" noChangeArrowheads="1"/>
                      </p:cNvPicPr>
                      <p:nvPr/>
                    </p:nvPicPr>
                    <p:blipFill>
                      <a:blip r:embed="rId8"/>
                      <a:srcRect/>
                      <a:stretch>
                        <a:fillRect/>
                      </a:stretch>
                    </p:blipFill>
                    <p:spPr bwMode="auto">
                      <a:xfrm>
                        <a:off x="3916362" y="2078455"/>
                        <a:ext cx="1311275"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对象 17">
            <a:extLst>
              <a:ext uri="{FF2B5EF4-FFF2-40B4-BE49-F238E27FC236}">
                <a16:creationId xmlns:a16="http://schemas.microsoft.com/office/drawing/2014/main" id="{90DA7829-514B-4D01-B68F-7D48D1E52A9A}"/>
              </a:ext>
            </a:extLst>
          </p:cNvPr>
          <p:cNvGraphicFramePr>
            <a:graphicFrameLocks noChangeAspect="1"/>
          </p:cNvGraphicFramePr>
          <p:nvPr>
            <p:extLst>
              <p:ext uri="{D42A27DB-BD31-4B8C-83A1-F6EECF244321}">
                <p14:modId xmlns:p14="http://schemas.microsoft.com/office/powerpoint/2010/main" val="1084383569"/>
              </p:ext>
            </p:extLst>
          </p:nvPr>
        </p:nvGraphicFramePr>
        <p:xfrm>
          <a:off x="3435349" y="2525535"/>
          <a:ext cx="2273300" cy="358775"/>
        </p:xfrm>
        <a:graphic>
          <a:graphicData uri="http://schemas.openxmlformats.org/presentationml/2006/ole">
            <mc:AlternateContent xmlns:mc="http://schemas.openxmlformats.org/markup-compatibility/2006">
              <mc:Choice xmlns:v="urn:schemas-microsoft-com:vml" Requires="v">
                <p:oleObj spid="_x0000_s38080" name="Equation" r:id="rId9" imgW="2273040" imgH="355320" progId="Equation.DSMT4">
                  <p:embed/>
                </p:oleObj>
              </mc:Choice>
              <mc:Fallback>
                <p:oleObj name="Equation" r:id="rId9" imgW="2273040" imgH="355320" progId="Equation.DSMT4">
                  <p:embed/>
                  <p:pic>
                    <p:nvPicPr>
                      <p:cNvPr id="0" name="Object 8"/>
                      <p:cNvPicPr>
                        <a:picLocks noChangeAspect="1" noChangeArrowheads="1"/>
                      </p:cNvPicPr>
                      <p:nvPr/>
                    </p:nvPicPr>
                    <p:blipFill>
                      <a:blip r:embed="rId10"/>
                      <a:srcRect/>
                      <a:stretch>
                        <a:fillRect/>
                      </a:stretch>
                    </p:blipFill>
                    <p:spPr bwMode="auto">
                      <a:xfrm>
                        <a:off x="3435349" y="2525535"/>
                        <a:ext cx="2273300"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对象 21">
            <a:extLst>
              <a:ext uri="{FF2B5EF4-FFF2-40B4-BE49-F238E27FC236}">
                <a16:creationId xmlns:a16="http://schemas.microsoft.com/office/drawing/2014/main" id="{8784F076-25AD-4E6D-9618-F111BE94B9C9}"/>
              </a:ext>
            </a:extLst>
          </p:cNvPr>
          <p:cNvGraphicFramePr>
            <a:graphicFrameLocks noChangeAspect="1"/>
          </p:cNvGraphicFramePr>
          <p:nvPr>
            <p:extLst>
              <p:ext uri="{D42A27DB-BD31-4B8C-83A1-F6EECF244321}">
                <p14:modId xmlns:p14="http://schemas.microsoft.com/office/powerpoint/2010/main" val="4064553814"/>
              </p:ext>
            </p:extLst>
          </p:nvPr>
        </p:nvGraphicFramePr>
        <p:xfrm>
          <a:off x="2233611" y="2896677"/>
          <a:ext cx="4676775" cy="395287"/>
        </p:xfrm>
        <a:graphic>
          <a:graphicData uri="http://schemas.openxmlformats.org/presentationml/2006/ole">
            <mc:AlternateContent xmlns:mc="http://schemas.openxmlformats.org/markup-compatibility/2006">
              <mc:Choice xmlns:v="urn:schemas-microsoft-com:vml" Requires="v">
                <p:oleObj spid="_x0000_s38081" name="Equation" r:id="rId11" imgW="4711680" imgH="419040" progId="Equation.DSMT4">
                  <p:embed/>
                </p:oleObj>
              </mc:Choice>
              <mc:Fallback>
                <p:oleObj name="Equation" r:id="rId11" imgW="4711680" imgH="419040" progId="Equation.DSMT4">
                  <p:embed/>
                  <p:pic>
                    <p:nvPicPr>
                      <p:cNvPr id="0" name="Object 10"/>
                      <p:cNvPicPr>
                        <a:picLocks noChangeAspect="1" noChangeArrowheads="1"/>
                      </p:cNvPicPr>
                      <p:nvPr/>
                    </p:nvPicPr>
                    <p:blipFill>
                      <a:blip r:embed="rId12"/>
                      <a:srcRect/>
                      <a:stretch>
                        <a:fillRect/>
                      </a:stretch>
                    </p:blipFill>
                    <p:spPr bwMode="auto">
                      <a:xfrm>
                        <a:off x="2233611" y="2896677"/>
                        <a:ext cx="4676775" cy="395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对象 25">
            <a:extLst>
              <a:ext uri="{FF2B5EF4-FFF2-40B4-BE49-F238E27FC236}">
                <a16:creationId xmlns:a16="http://schemas.microsoft.com/office/drawing/2014/main" id="{D1D5E618-C3DA-486A-99A8-DCBCACBA00F1}"/>
              </a:ext>
            </a:extLst>
          </p:cNvPr>
          <p:cNvGraphicFramePr>
            <a:graphicFrameLocks noChangeAspect="1"/>
          </p:cNvGraphicFramePr>
          <p:nvPr>
            <p:extLst>
              <p:ext uri="{D42A27DB-BD31-4B8C-83A1-F6EECF244321}">
                <p14:modId xmlns:p14="http://schemas.microsoft.com/office/powerpoint/2010/main" val="466499327"/>
              </p:ext>
            </p:extLst>
          </p:nvPr>
        </p:nvGraphicFramePr>
        <p:xfrm>
          <a:off x="2212181" y="3661719"/>
          <a:ext cx="4719638" cy="473075"/>
        </p:xfrm>
        <a:graphic>
          <a:graphicData uri="http://schemas.openxmlformats.org/presentationml/2006/ole">
            <mc:AlternateContent xmlns:mc="http://schemas.openxmlformats.org/markup-compatibility/2006">
              <mc:Choice xmlns:v="urn:schemas-microsoft-com:vml" Requires="v">
                <p:oleObj spid="_x0000_s38082" name="Equation" r:id="rId13" imgW="4673520" imgH="469800" progId="Equation.DSMT4">
                  <p:embed/>
                </p:oleObj>
              </mc:Choice>
              <mc:Fallback>
                <p:oleObj name="Equation" r:id="rId13" imgW="4673520" imgH="469800" progId="Equation.DSMT4">
                  <p:embed/>
                  <p:pic>
                    <p:nvPicPr>
                      <p:cNvPr id="0" name="Object 15"/>
                      <p:cNvPicPr>
                        <a:picLocks noChangeAspect="1" noChangeArrowheads="1"/>
                      </p:cNvPicPr>
                      <p:nvPr/>
                    </p:nvPicPr>
                    <p:blipFill>
                      <a:blip r:embed="rId14"/>
                      <a:srcRect/>
                      <a:stretch>
                        <a:fillRect/>
                      </a:stretch>
                    </p:blipFill>
                    <p:spPr bwMode="auto">
                      <a:xfrm>
                        <a:off x="2212181" y="3661719"/>
                        <a:ext cx="4719638"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对象 29">
            <a:extLst>
              <a:ext uri="{FF2B5EF4-FFF2-40B4-BE49-F238E27FC236}">
                <a16:creationId xmlns:a16="http://schemas.microsoft.com/office/drawing/2014/main" id="{B9DBB9FA-79FD-4B84-AFBD-5028FAA3E54F}"/>
              </a:ext>
            </a:extLst>
          </p:cNvPr>
          <p:cNvGraphicFramePr>
            <a:graphicFrameLocks noChangeAspect="1"/>
          </p:cNvGraphicFramePr>
          <p:nvPr>
            <p:extLst>
              <p:ext uri="{D42A27DB-BD31-4B8C-83A1-F6EECF244321}">
                <p14:modId xmlns:p14="http://schemas.microsoft.com/office/powerpoint/2010/main" val="221668603"/>
              </p:ext>
            </p:extLst>
          </p:nvPr>
        </p:nvGraphicFramePr>
        <p:xfrm>
          <a:off x="3225800" y="4593409"/>
          <a:ext cx="2692400" cy="396875"/>
        </p:xfrm>
        <a:graphic>
          <a:graphicData uri="http://schemas.openxmlformats.org/presentationml/2006/ole">
            <mc:AlternateContent xmlns:mc="http://schemas.openxmlformats.org/markup-compatibility/2006">
              <mc:Choice xmlns:v="urn:schemas-microsoft-com:vml" Requires="v">
                <p:oleObj spid="_x0000_s38083" name="Equation" r:id="rId15" imgW="2692080" imgH="419040" progId="Equation.DSMT4">
                  <p:embed/>
                </p:oleObj>
              </mc:Choice>
              <mc:Fallback>
                <p:oleObj name="Equation" r:id="rId15" imgW="2692080" imgH="419040" progId="Equation.DSMT4">
                  <p:embed/>
                  <p:pic>
                    <p:nvPicPr>
                      <p:cNvPr id="0" name="Object 17"/>
                      <p:cNvPicPr>
                        <a:picLocks noChangeAspect="1" noChangeArrowheads="1"/>
                      </p:cNvPicPr>
                      <p:nvPr/>
                    </p:nvPicPr>
                    <p:blipFill>
                      <a:blip r:embed="rId16"/>
                      <a:srcRect/>
                      <a:stretch>
                        <a:fillRect/>
                      </a:stretch>
                    </p:blipFill>
                    <p:spPr bwMode="auto">
                      <a:xfrm>
                        <a:off x="3225800" y="4593409"/>
                        <a:ext cx="2692400"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对象 31">
            <a:extLst>
              <a:ext uri="{FF2B5EF4-FFF2-40B4-BE49-F238E27FC236}">
                <a16:creationId xmlns:a16="http://schemas.microsoft.com/office/drawing/2014/main" id="{A1AAC966-9BD2-4F46-8384-39D4882DD27D}"/>
              </a:ext>
            </a:extLst>
          </p:cNvPr>
          <p:cNvGraphicFramePr>
            <a:graphicFrameLocks noChangeAspect="1"/>
          </p:cNvGraphicFramePr>
          <p:nvPr>
            <p:extLst>
              <p:ext uri="{D42A27DB-BD31-4B8C-83A1-F6EECF244321}">
                <p14:modId xmlns:p14="http://schemas.microsoft.com/office/powerpoint/2010/main" val="3772759714"/>
              </p:ext>
            </p:extLst>
          </p:nvPr>
        </p:nvGraphicFramePr>
        <p:xfrm>
          <a:off x="3183855" y="5476217"/>
          <a:ext cx="2789238" cy="474662"/>
        </p:xfrm>
        <a:graphic>
          <a:graphicData uri="http://schemas.openxmlformats.org/presentationml/2006/ole">
            <mc:AlternateContent xmlns:mc="http://schemas.openxmlformats.org/markup-compatibility/2006">
              <mc:Choice xmlns:v="urn:schemas-microsoft-com:vml" Requires="v">
                <p:oleObj spid="_x0000_s38084" name="Equation" r:id="rId17" imgW="2781000" imgH="469800" progId="Equation.DSMT4">
                  <p:embed/>
                </p:oleObj>
              </mc:Choice>
              <mc:Fallback>
                <p:oleObj name="Equation" r:id="rId17" imgW="2781000" imgH="469800" progId="Equation.DSMT4">
                  <p:embed/>
                  <p:pic>
                    <p:nvPicPr>
                      <p:cNvPr id="0" name="Object 19"/>
                      <p:cNvPicPr>
                        <a:picLocks noChangeAspect="1" noChangeArrowheads="1"/>
                      </p:cNvPicPr>
                      <p:nvPr/>
                    </p:nvPicPr>
                    <p:blipFill>
                      <a:blip r:embed="rId18"/>
                      <a:srcRect/>
                      <a:stretch>
                        <a:fillRect/>
                      </a:stretch>
                    </p:blipFill>
                    <p:spPr bwMode="auto">
                      <a:xfrm>
                        <a:off x="3183855" y="5476217"/>
                        <a:ext cx="2789238"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对象 33">
            <a:extLst>
              <a:ext uri="{FF2B5EF4-FFF2-40B4-BE49-F238E27FC236}">
                <a16:creationId xmlns:a16="http://schemas.microsoft.com/office/drawing/2014/main" id="{50D1B261-23C0-44CE-AD0C-ED7F970810C5}"/>
              </a:ext>
            </a:extLst>
          </p:cNvPr>
          <p:cNvGraphicFramePr>
            <a:graphicFrameLocks noChangeAspect="1"/>
          </p:cNvGraphicFramePr>
          <p:nvPr>
            <p:extLst>
              <p:ext uri="{D42A27DB-BD31-4B8C-83A1-F6EECF244321}">
                <p14:modId xmlns:p14="http://schemas.microsoft.com/office/powerpoint/2010/main" val="3258026214"/>
              </p:ext>
            </p:extLst>
          </p:nvPr>
        </p:nvGraphicFramePr>
        <p:xfrm>
          <a:off x="7358835" y="5976527"/>
          <a:ext cx="1349375" cy="338138"/>
        </p:xfrm>
        <a:graphic>
          <a:graphicData uri="http://schemas.openxmlformats.org/presentationml/2006/ole">
            <mc:AlternateContent xmlns:mc="http://schemas.openxmlformats.org/markup-compatibility/2006">
              <mc:Choice xmlns:v="urn:schemas-microsoft-com:vml" Requires="v">
                <p:oleObj spid="_x0000_s38085" name="Equation" r:id="rId19" imgW="1358640" imgH="330120" progId="Equation.DSMT4">
                  <p:embed/>
                </p:oleObj>
              </mc:Choice>
              <mc:Fallback>
                <p:oleObj name="Equation" r:id="rId19" imgW="1358640" imgH="330120" progId="Equation.DSMT4">
                  <p:embed/>
                  <p:pic>
                    <p:nvPicPr>
                      <p:cNvPr id="0" name="Object 21"/>
                      <p:cNvPicPr>
                        <a:picLocks noChangeAspect="1" noChangeArrowheads="1"/>
                      </p:cNvPicPr>
                      <p:nvPr/>
                    </p:nvPicPr>
                    <p:blipFill>
                      <a:blip r:embed="rId20"/>
                      <a:srcRect/>
                      <a:stretch>
                        <a:fillRect/>
                      </a:stretch>
                    </p:blipFill>
                    <p:spPr bwMode="auto">
                      <a:xfrm>
                        <a:off x="7358835" y="5976527"/>
                        <a:ext cx="1349375"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869778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A3C3C5F-E570-498E-AEBE-3E8FFB8A885C}"/>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24A80FC7-AD91-4141-A097-CC3C111AF929}"/>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lang="zh-CN" altLang="en-US" kern="0" dirty="0">
                <a:solidFill>
                  <a:srgbClr val="FFFFFF"/>
                </a:solidFill>
                <a:latin typeface="Arial"/>
                <a:ea typeface="微软雅黑"/>
              </a:rPr>
              <a:t>     </a:t>
            </a: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第四讲 概率图模型基础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8" name="内容占位符 2">
            <a:extLst>
              <a:ext uri="{FF2B5EF4-FFF2-40B4-BE49-F238E27FC236}">
                <a16:creationId xmlns:a16="http://schemas.microsoft.com/office/drawing/2014/main" id="{3956E713-C17F-4812-836A-4088EEAC39E0}"/>
              </a:ext>
            </a:extLst>
          </p:cNvPr>
          <p:cNvSpPr>
            <a:spLocks noGrp="1" noChangeArrowheads="1"/>
          </p:cNvSpPr>
          <p:nvPr>
            <p:ph idx="1"/>
          </p:nvPr>
        </p:nvSpPr>
        <p:spPr>
          <a:xfrm>
            <a:off x="457200" y="1052513"/>
            <a:ext cx="8229600" cy="5256212"/>
          </a:xfrm>
        </p:spPr>
        <p:txBody>
          <a:bodyPr>
            <a:normAutofit fontScale="92500" lnSpcReduction="20000"/>
          </a:bodyPr>
          <a:lstStyle/>
          <a:p>
            <a:pPr>
              <a:buFontTx/>
              <a:buAutoNum type="arabicPeriod"/>
            </a:pPr>
            <a:r>
              <a:rPr lang="en-US" altLang="zh-CN" sz="1800" dirty="0" err="1">
                <a:latin typeface="Times New Roman" panose="02020603050405020304" pitchFamily="18" charset="0"/>
                <a:ea typeface="宋体" panose="02010600030101010101" pitchFamily="2" charset="-122"/>
              </a:rPr>
              <a:t>Pernkopf</a:t>
            </a:r>
            <a:r>
              <a:rPr lang="en-US" altLang="zh-CN" sz="1800" dirty="0">
                <a:latin typeface="Times New Roman" panose="02020603050405020304" pitchFamily="18" charset="0"/>
                <a:ea typeface="宋体" panose="02010600030101010101" pitchFamily="2" charset="-122"/>
              </a:rPr>
              <a:t> F, </a:t>
            </a:r>
            <a:r>
              <a:rPr lang="en-US" altLang="zh-CN" sz="1800" dirty="0" err="1">
                <a:latin typeface="Times New Roman" panose="02020603050405020304" pitchFamily="18" charset="0"/>
                <a:ea typeface="宋体" panose="02010600030101010101" pitchFamily="2" charset="-122"/>
              </a:rPr>
              <a:t>Peharz</a:t>
            </a:r>
            <a:r>
              <a:rPr lang="en-US" altLang="zh-CN" sz="1800" dirty="0">
                <a:latin typeface="Times New Roman" panose="02020603050405020304" pitchFamily="18" charset="0"/>
                <a:ea typeface="宋体" panose="02010600030101010101" pitchFamily="2" charset="-122"/>
              </a:rPr>
              <a:t> R, </a:t>
            </a:r>
            <a:r>
              <a:rPr lang="en-US" altLang="zh-CN" sz="1800" dirty="0" err="1">
                <a:latin typeface="Times New Roman" panose="02020603050405020304" pitchFamily="18" charset="0"/>
                <a:ea typeface="宋体" panose="02010600030101010101" pitchFamily="2" charset="-122"/>
              </a:rPr>
              <a:t>Tschiatschek</a:t>
            </a:r>
            <a:r>
              <a:rPr lang="en-US" altLang="zh-CN" sz="1800" dirty="0">
                <a:latin typeface="Times New Roman" panose="02020603050405020304" pitchFamily="18" charset="0"/>
                <a:ea typeface="宋体" panose="02010600030101010101" pitchFamily="2" charset="-122"/>
              </a:rPr>
              <a:t> S. Introduction to Probabilistic Graphical Models[J]. Academic Press Library in Signal Processing, 2014, 1(1): 989-1064.</a:t>
            </a:r>
          </a:p>
          <a:p>
            <a:pPr>
              <a:buFontTx/>
              <a:buAutoNum type="arabicPeriod"/>
            </a:pPr>
            <a:r>
              <a:rPr lang="en-US" altLang="zh-CN" sz="1800" dirty="0" err="1">
                <a:latin typeface="Times New Roman" panose="02020603050405020304" pitchFamily="18" charset="0"/>
                <a:ea typeface="宋体" panose="02010600030101010101" pitchFamily="2" charset="-122"/>
              </a:rPr>
              <a:t>Larrañaga</a:t>
            </a:r>
            <a:r>
              <a:rPr lang="en-US" altLang="zh-CN" sz="1800" dirty="0">
                <a:latin typeface="Times New Roman" panose="02020603050405020304" pitchFamily="18" charset="0"/>
                <a:ea typeface="宋体" panose="02010600030101010101" pitchFamily="2" charset="-122"/>
              </a:rPr>
              <a:t> P, Moral S. Probabilistic Graphical Models in Artificial Intelligence[J]. Applied Soft Computing, 2011, 11(2): 1511-1528.</a:t>
            </a:r>
          </a:p>
          <a:p>
            <a:pPr>
              <a:buFontTx/>
              <a:buAutoNum type="arabicPeriod"/>
            </a:pPr>
            <a:r>
              <a:rPr lang="en-US" altLang="zh-CN" sz="1800" dirty="0" err="1">
                <a:latin typeface="Times New Roman" panose="02020603050405020304" pitchFamily="18" charset="0"/>
                <a:ea typeface="宋体" panose="02010600030101010101" pitchFamily="2" charset="-122"/>
              </a:rPr>
              <a:t>Pourret</a:t>
            </a:r>
            <a:r>
              <a:rPr lang="en-US" altLang="zh-CN" sz="1800" dirty="0">
                <a:latin typeface="Times New Roman" panose="02020603050405020304" pitchFamily="18" charset="0"/>
                <a:ea typeface="宋体" panose="02010600030101010101" pitchFamily="2" charset="-122"/>
              </a:rPr>
              <a:t> O, </a:t>
            </a:r>
            <a:r>
              <a:rPr lang="en-US" altLang="zh-CN" sz="1800" dirty="0" err="1">
                <a:latin typeface="Times New Roman" panose="02020603050405020304" pitchFamily="18" charset="0"/>
                <a:ea typeface="宋体" panose="02010600030101010101" pitchFamily="2" charset="-122"/>
              </a:rPr>
              <a:t>Naim</a:t>
            </a:r>
            <a:r>
              <a:rPr lang="en-US" altLang="zh-CN" sz="1800" dirty="0">
                <a:latin typeface="Times New Roman" panose="02020603050405020304" pitchFamily="18" charset="0"/>
                <a:ea typeface="宋体" panose="02010600030101010101" pitchFamily="2" charset="-122"/>
              </a:rPr>
              <a:t> P, </a:t>
            </a:r>
            <a:r>
              <a:rPr lang="en-US" altLang="zh-CN" sz="1800" dirty="0" err="1">
                <a:latin typeface="Times New Roman" panose="02020603050405020304" pitchFamily="18" charset="0"/>
                <a:ea typeface="宋体" panose="02010600030101010101" pitchFamily="2" charset="-122"/>
              </a:rPr>
              <a:t>Marcot</a:t>
            </a:r>
            <a:r>
              <a:rPr lang="en-US" altLang="zh-CN" sz="1800" dirty="0">
                <a:latin typeface="Times New Roman" panose="02020603050405020304" pitchFamily="18" charset="0"/>
                <a:ea typeface="宋体" panose="02010600030101010101" pitchFamily="2" charset="-122"/>
              </a:rPr>
              <a:t> B. Bayesian Networks: A Practical Guide to Applications[M]. Chichester: John Wiley &amp; Sons, 2008.</a:t>
            </a:r>
          </a:p>
          <a:p>
            <a:pPr>
              <a:buFontTx/>
              <a:buAutoNum type="arabicPeriod"/>
            </a:pPr>
            <a:r>
              <a:rPr lang="en-US" altLang="zh-CN" sz="1800" dirty="0" err="1">
                <a:latin typeface="Times New Roman" panose="02020603050405020304" pitchFamily="18" charset="0"/>
                <a:ea typeface="宋体" panose="02010600030101010101" pitchFamily="2" charset="-122"/>
              </a:rPr>
              <a:t>Bilmes</a:t>
            </a:r>
            <a:r>
              <a:rPr lang="en-US" altLang="zh-CN" sz="1800" dirty="0">
                <a:latin typeface="Times New Roman" panose="02020603050405020304" pitchFamily="18" charset="0"/>
                <a:ea typeface="宋体" panose="02010600030101010101" pitchFamily="2" charset="-122"/>
              </a:rPr>
              <a:t> J, Bartels C. A Review of Graphical Model Architectures for Speech Recognition[J]. IEEE Signal Processing Magazine, 2005, 22(5): 89-100.</a:t>
            </a:r>
          </a:p>
          <a:p>
            <a:pPr>
              <a:buFontTx/>
              <a:buAutoNum type="arabicPeriod"/>
            </a:pPr>
            <a:r>
              <a:rPr lang="en-US" altLang="zh-CN" sz="1800" dirty="0">
                <a:latin typeface="Times New Roman" panose="02020603050405020304" pitchFamily="18" charset="0"/>
                <a:ea typeface="宋体" panose="02010600030101010101" pitchFamily="2" charset="-122"/>
              </a:rPr>
              <a:t>Li S Z. Markov Random Field Modeling in Image Analysis[M]. Tokyo: Springer Science &amp; Business Media, 2009.</a:t>
            </a:r>
          </a:p>
          <a:p>
            <a:pPr>
              <a:buFontTx/>
              <a:buAutoNum type="arabicPeriod"/>
            </a:pPr>
            <a:r>
              <a:rPr lang="en-US" altLang="zh-CN" sz="1800" dirty="0">
                <a:latin typeface="Times New Roman" panose="02020603050405020304" pitchFamily="18" charset="0"/>
                <a:ea typeface="宋体" panose="02010600030101010101" pitchFamily="2" charset="-122"/>
              </a:rPr>
              <a:t>Koller D, Friedman N. Probabilistic Graphical Models: Principles and Techniques[M]. Cambridge, MA: MIT Press, 2009.</a:t>
            </a:r>
          </a:p>
          <a:p>
            <a:pPr>
              <a:buFontTx/>
              <a:buAutoNum type="arabicPeriod"/>
            </a:pPr>
            <a:r>
              <a:rPr lang="en-US" altLang="zh-CN" sz="1800" dirty="0">
                <a:latin typeface="Times New Roman" panose="02020603050405020304" pitchFamily="18" charset="0"/>
                <a:ea typeface="宋体" panose="02010600030101010101" pitchFamily="2" charset="-122"/>
              </a:rPr>
              <a:t>Cheung S. Proof of Hammersley-Clifford Theorem[EB/OL], (2008-02) [2020-02-28]. http://www.nada.kth.se/ ~</a:t>
            </a:r>
            <a:r>
              <a:rPr lang="en-US" altLang="zh-CN" sz="1800" dirty="0" err="1">
                <a:latin typeface="Times New Roman" panose="02020603050405020304" pitchFamily="18" charset="0"/>
                <a:ea typeface="宋体" panose="02010600030101010101" pitchFamily="2" charset="-122"/>
              </a:rPr>
              <a:t>stefan</a:t>
            </a:r>
            <a:r>
              <a:rPr lang="en-US" altLang="zh-CN" sz="1800" dirty="0">
                <a:latin typeface="Times New Roman" panose="02020603050405020304" pitchFamily="18" charset="0"/>
                <a:ea typeface="宋体" panose="02010600030101010101" pitchFamily="2" charset="-122"/>
              </a:rPr>
              <a:t>/kurs1447/slides/hc_proof.pdf.</a:t>
            </a:r>
          </a:p>
          <a:p>
            <a:pPr>
              <a:buFontTx/>
              <a:buAutoNum type="arabicPeriod"/>
            </a:pPr>
            <a:r>
              <a:rPr lang="en-US" altLang="zh-CN" sz="1800" dirty="0">
                <a:latin typeface="Times New Roman" panose="02020603050405020304" pitchFamily="18" charset="0"/>
                <a:ea typeface="宋体" panose="02010600030101010101" pitchFamily="2" charset="-122"/>
              </a:rPr>
              <a:t>Berger A L, </a:t>
            </a:r>
            <a:r>
              <a:rPr lang="en-US" altLang="zh-CN" sz="1800" dirty="0" err="1">
                <a:latin typeface="Times New Roman" panose="02020603050405020304" pitchFamily="18" charset="0"/>
                <a:ea typeface="宋体" panose="02010600030101010101" pitchFamily="2" charset="-122"/>
              </a:rPr>
              <a:t>Pietra</a:t>
            </a:r>
            <a:r>
              <a:rPr lang="en-US" altLang="zh-CN" sz="1800" dirty="0">
                <a:latin typeface="Times New Roman" panose="02020603050405020304" pitchFamily="18" charset="0"/>
                <a:ea typeface="宋体" panose="02010600030101010101" pitchFamily="2" charset="-122"/>
              </a:rPr>
              <a:t> S A D, </a:t>
            </a:r>
            <a:r>
              <a:rPr lang="en-US" altLang="zh-CN" sz="1800" dirty="0" err="1">
                <a:latin typeface="Times New Roman" panose="02020603050405020304" pitchFamily="18" charset="0"/>
                <a:ea typeface="宋体" panose="02010600030101010101" pitchFamily="2" charset="-122"/>
              </a:rPr>
              <a:t>Pietra</a:t>
            </a:r>
            <a:r>
              <a:rPr lang="en-US" altLang="zh-CN" sz="1800" dirty="0">
                <a:latin typeface="Times New Roman" panose="02020603050405020304" pitchFamily="18" charset="0"/>
                <a:ea typeface="宋体" panose="02010600030101010101" pitchFamily="2" charset="-122"/>
              </a:rPr>
              <a:t> V J D. A Maximum Entropy Approach to Natural Language Processing[J]. Computational Linguistics, 1996, 22(1): 39-71.</a:t>
            </a:r>
          </a:p>
          <a:p>
            <a:pPr>
              <a:buFontTx/>
              <a:buAutoNum type="arabicPeriod"/>
            </a:pPr>
            <a:r>
              <a:rPr lang="en-US" altLang="zh-CN" sz="1800" dirty="0" err="1">
                <a:latin typeface="Times New Roman" panose="02020603050405020304" pitchFamily="18" charset="0"/>
                <a:ea typeface="宋体" panose="02010600030101010101" pitchFamily="2" charset="-122"/>
              </a:rPr>
              <a:t>Pietra</a:t>
            </a:r>
            <a:r>
              <a:rPr lang="en-US" altLang="zh-CN" sz="1800" dirty="0">
                <a:latin typeface="Times New Roman" panose="02020603050405020304" pitchFamily="18" charset="0"/>
                <a:ea typeface="宋体" panose="02010600030101010101" pitchFamily="2" charset="-122"/>
              </a:rPr>
              <a:t> S A D, </a:t>
            </a:r>
            <a:r>
              <a:rPr lang="en-US" altLang="zh-CN" sz="1800" dirty="0" err="1">
                <a:latin typeface="Times New Roman" panose="02020603050405020304" pitchFamily="18" charset="0"/>
                <a:ea typeface="宋体" panose="02010600030101010101" pitchFamily="2" charset="-122"/>
              </a:rPr>
              <a:t>Pietra</a:t>
            </a:r>
            <a:r>
              <a:rPr lang="en-US" altLang="zh-CN" sz="1800" dirty="0">
                <a:latin typeface="Times New Roman" panose="02020603050405020304" pitchFamily="18" charset="0"/>
                <a:ea typeface="宋体" panose="02010600030101010101" pitchFamily="2" charset="-122"/>
              </a:rPr>
              <a:t> V J D, Lafferty J. Inducing Features of Random Fields[J]. IEEE Transactions on Pattern Analysis and Machine Intelligence, 1997, 19(4): 380-393.</a:t>
            </a:r>
          </a:p>
          <a:p>
            <a:pPr>
              <a:buFontTx/>
              <a:buAutoNum type="arabicPeriod"/>
            </a:pPr>
            <a:r>
              <a:rPr lang="en-US" altLang="zh-CN" sz="1800" dirty="0">
                <a:latin typeface="Times New Roman" panose="02020603050405020304" pitchFamily="18" charset="0"/>
                <a:ea typeface="宋体" panose="02010600030101010101" pitchFamily="2" charset="-122"/>
              </a:rPr>
              <a:t> Lafferty J, McCallum A, Pereira F C N. Conditional Random Fields: Probabilistic Models for Segmenting and Labeling Sequence Data[C]//Proceedings of the International Conference on Machine Learning. New York: ACM, 2001: 282-289.</a:t>
            </a:r>
          </a:p>
        </p:txBody>
      </p:sp>
      <p:sp>
        <p:nvSpPr>
          <p:cNvPr id="9" name="标题 1">
            <a:extLst>
              <a:ext uri="{FF2B5EF4-FFF2-40B4-BE49-F238E27FC236}">
                <a16:creationId xmlns:a16="http://schemas.microsoft.com/office/drawing/2014/main" id="{CBD6A7C6-AC5E-4D7B-8D05-24A791D7B4C2}"/>
              </a:ext>
            </a:extLst>
          </p:cNvPr>
          <p:cNvSpPr txBox="1">
            <a:spLocks noChangeArrowheads="1"/>
          </p:cNvSpPr>
          <p:nvPr/>
        </p:nvSpPr>
        <p:spPr bwMode="auto">
          <a:xfrm>
            <a:off x="6948488" y="115888"/>
            <a:ext cx="2016125"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a:solidFill>
                  <a:schemeClr val="bg1"/>
                </a:solidFill>
              </a:rPr>
              <a:t>参考文献</a:t>
            </a:r>
          </a:p>
        </p:txBody>
      </p:sp>
    </p:spTree>
    <p:extLst>
      <p:ext uri="{BB962C8B-B14F-4D97-AF65-F5344CB8AC3E}">
        <p14:creationId xmlns:p14="http://schemas.microsoft.com/office/powerpoint/2010/main" val="2129381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6961A69B-4F9C-4CDC-8A7E-CAF8A28EE4F8}"/>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EE96C8D4-2638-42B4-8CB4-459953579DE4}"/>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lang="zh-CN" altLang="en-US" kern="0" dirty="0">
                <a:solidFill>
                  <a:srgbClr val="FFFFFF"/>
                </a:solidFill>
                <a:latin typeface="Arial"/>
                <a:ea typeface="微软雅黑"/>
              </a:rPr>
              <a:t>     </a:t>
            </a: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第四讲 概率图模型基础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981075"/>
            <a:ext cx="7427913" cy="574675"/>
          </a:xfrm>
        </p:spPr>
        <p:txBody>
          <a:bodyPr/>
          <a:lstStyle/>
          <a:p>
            <a:r>
              <a:rPr lang="zh-CN" altLang="en-US" dirty="0">
                <a:latin typeface="微软雅黑" panose="020B0503020204020204" pitchFamily="34" charset="-122"/>
                <a:ea typeface="微软雅黑" panose="020B0503020204020204" pitchFamily="34" charset="-122"/>
              </a:rPr>
              <a:t>条件独立性（</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conditional independent</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827088" y="1555750"/>
                <a:ext cx="7427913" cy="440120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设两个随机变量</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𝑎</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𝑏</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，如果它们的联合概率分布满足</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𝑎</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𝑏</m:t>
                          </m:r>
                        </m:e>
                      </m:d>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𝑎</m:t>
                          </m:r>
                        </m:e>
                      </m:d>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𝑏</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oMath>
                  </m:oMathPara>
                </a14:m>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则称随机变量</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𝑎</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𝑏</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是相互独立的，记为</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𝑎</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𝑏</m:t>
                    </m:r>
                  </m:oMath>
                </a14:m>
                <a:r>
                  <a:rPr lang="en-US" altLang="zh-CN" sz="2000" dirty="0">
                    <a:ea typeface="宋体" panose="02010600030101010101" pitchFamily="2" charset="-122"/>
                    <a:cs typeface="Times New Roman" panose="02020603050405020304" pitchFamily="18" charset="0"/>
                  </a:rPr>
                  <a:t>.</a:t>
                </a:r>
              </a:p>
              <a:p>
                <a:pPr>
                  <a:spcBef>
                    <a:spcPct val="0"/>
                  </a:spcBef>
                  <a:buFontTx/>
                  <a:buNone/>
                </a:pPr>
                <a:r>
                  <a:rPr lang="zh-CN" altLang="en-US" sz="2000" dirty="0">
                    <a:ea typeface="宋体" panose="02010600030101010101" pitchFamily="2" charset="-122"/>
                    <a:cs typeface="Times New Roman" panose="02020603050405020304" pitchFamily="18" charset="0"/>
                  </a:rPr>
                  <a:t>如果在给定一个额外的随机变量</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𝑐</m:t>
                    </m:r>
                  </m:oMath>
                </a14:m>
                <a:r>
                  <a:rPr lang="zh-CN" altLang="en-US" sz="2000" dirty="0">
                    <a:ea typeface="宋体" panose="02010600030101010101" pitchFamily="2" charset="-122"/>
                    <a:cs typeface="Times New Roman" panose="02020603050405020304" pitchFamily="18" charset="0"/>
                  </a:rPr>
                  <a:t>后，</a:t>
                </a:r>
                <a14:m>
                  <m:oMath xmlns:m="http://schemas.openxmlformats.org/officeDocument/2006/math">
                    <m:r>
                      <a:rPr lang="en-US" altLang="zh-CN" sz="2000" i="1">
                        <a:latin typeface="Cambria Math" panose="02040503050406030204" pitchFamily="18" charset="0"/>
                        <a:ea typeface="宋体" panose="02010600030101010101" pitchFamily="2" charset="-122"/>
                        <a:cs typeface="Times New Roman" panose="02020603050405020304" pitchFamily="18" charset="0"/>
                      </a:rPr>
                      <m:t>𝑎</m:t>
                    </m:r>
                  </m:oMath>
                </a14:m>
                <a:r>
                  <a:rPr lang="zh-CN" altLang="en-US" sz="2000" dirty="0">
                    <a:ea typeface="宋体" panose="02010600030101010101" pitchFamily="2" charset="-122"/>
                    <a:cs typeface="Times New Roman" panose="02020603050405020304" pitchFamily="18" charset="0"/>
                  </a:rPr>
                  <a:t>和</a:t>
                </a:r>
                <a14:m>
                  <m:oMath xmlns:m="http://schemas.openxmlformats.org/officeDocument/2006/math">
                    <m:r>
                      <a:rPr lang="en-US" altLang="zh-CN" sz="2000" i="1" dirty="0">
                        <a:latin typeface="Cambria Math" panose="02040503050406030204" pitchFamily="18" charset="0"/>
                        <a:ea typeface="宋体" panose="02010600030101010101" pitchFamily="2" charset="-122"/>
                        <a:cs typeface="Times New Roman" panose="02020603050405020304" pitchFamily="18" charset="0"/>
                      </a:rPr>
                      <m:t>𝑏</m:t>
                    </m:r>
                  </m:oMath>
                </a14:m>
                <a:r>
                  <a:rPr lang="zh-CN" altLang="en-US" sz="2000" dirty="0">
                    <a:ea typeface="宋体" panose="02010600030101010101" pitchFamily="2" charset="-122"/>
                    <a:cs typeface="Times New Roman" panose="02020603050405020304" pitchFamily="18" charset="0"/>
                  </a:rPr>
                  <a:t>的联合分布可以写作</a:t>
                </a:r>
                <a:endParaRPr lang="en-US" altLang="zh-CN" sz="2000" dirty="0">
                  <a:ea typeface="宋体" panose="02010600030101010101" pitchFamily="2" charset="-122"/>
                  <a:cs typeface="Times New Roman" panose="02020603050405020304" pitchFamily="18" charset="0"/>
                </a:endParaRPr>
              </a:p>
              <a:p>
                <a:pPr>
                  <a:spcBef>
                    <a:spcPct val="0"/>
                  </a:spcBef>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𝑎</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𝑏</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𝑐</m:t>
                          </m:r>
                        </m:e>
                      </m:d>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𝑎</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𝑐</m:t>
                          </m:r>
                        </m:e>
                      </m:d>
                      <m:r>
                        <a:rPr lang="en-US" altLang="zh-CN" sz="2000" i="1">
                          <a:latin typeface="Cambria Math" panose="02040503050406030204" pitchFamily="18" charset="0"/>
                          <a:ea typeface="宋体" panose="02010600030101010101" pitchFamily="2" charset="-122"/>
                          <a:cs typeface="Times New Roman" panose="02020603050405020304" pitchFamily="18" charset="0"/>
                        </a:rPr>
                        <m:t>𝑝</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𝑏</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𝑐</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oMath>
                  </m:oMathPara>
                </a14:m>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此时称</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𝑎</m:t>
                    </m:r>
                  </m:oMath>
                </a14:m>
                <a:r>
                  <a:rPr lang="zh-CN" altLang="en-US" sz="2000" dirty="0">
                    <a:ea typeface="宋体" panose="02010600030101010101" pitchFamily="2" charset="-122"/>
                    <a:cs typeface="Times New Roman" panose="02020603050405020304" pitchFamily="18" charset="0"/>
                  </a:rPr>
                  <a:t>和</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𝑏</m:t>
                    </m:r>
                  </m:oMath>
                </a14:m>
                <a:r>
                  <a:rPr lang="zh-CN" altLang="en-US" sz="2000" dirty="0">
                    <a:ea typeface="宋体" panose="02010600030101010101" pitchFamily="2" charset="-122"/>
                    <a:cs typeface="Times New Roman" panose="02020603050405020304" pitchFamily="18" charset="0"/>
                  </a:rPr>
                  <a:t>是条件独立的，记为</a:t>
                </a:r>
                <a14:m>
                  <m:oMath xmlns:m="http://schemas.openxmlformats.org/officeDocument/2006/math">
                    <m:r>
                      <a:rPr lang="en-US" altLang="zh-CN" sz="2000" i="1">
                        <a:latin typeface="Cambria Math" panose="02040503050406030204" pitchFamily="18" charset="0"/>
                        <a:ea typeface="宋体" panose="02010600030101010101" pitchFamily="2" charset="-122"/>
                        <a:cs typeface="Times New Roman" panose="02020603050405020304" pitchFamily="18" charset="0"/>
                      </a:rPr>
                      <m:t>𝑎</m:t>
                    </m:r>
                    <m: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𝑏</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𝑐</m:t>
                    </m:r>
                  </m:oMath>
                </a14:m>
                <a:r>
                  <a:rPr lang="en-US" altLang="zh-CN" sz="2000" dirty="0">
                    <a:ea typeface="宋体" panose="02010600030101010101" pitchFamily="2" charset="-122"/>
                    <a:cs typeface="Times New Roman" panose="02020603050405020304" pitchFamily="18" charset="0"/>
                  </a:rPr>
                  <a:t>.</a:t>
                </a: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贝叶斯网络中每一个节点在给定其父节点的条件下与其他非后代节点条件独立。</a:t>
                </a: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由一个有向无环图</a:t>
                </a:r>
                <a14:m>
                  <m:oMath xmlns:m="http://schemas.openxmlformats.org/officeDocument/2006/math">
                    <m:r>
                      <a:rPr lang="zh-CN" altLang="en-US" sz="2000" i="1" smtClean="0">
                        <a:latin typeface="Cambria Math" panose="02040503050406030204" pitchFamily="18" charset="0"/>
                        <a:ea typeface="宋体" panose="02010600030101010101" pitchFamily="2" charset="-122"/>
                        <a:cs typeface="Times New Roman" panose="02020603050405020304" pitchFamily="18" charset="0"/>
                      </a:rPr>
                      <m:t>𝒢</m:t>
                    </m:r>
                  </m:oMath>
                </a14:m>
                <a:r>
                  <a:rPr lang="zh-CN" altLang="en-US" sz="2000" dirty="0">
                    <a:ea typeface="宋体" panose="02010600030101010101" pitchFamily="2" charset="-122"/>
                    <a:cs typeface="Times New Roman" panose="02020603050405020304" pitchFamily="18" charset="0"/>
                  </a:rPr>
                  <a:t>及其联合分布</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𝐾</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ea typeface="宋体" panose="02010600030101010101" pitchFamily="2" charset="-122"/>
                    <a:cs typeface="Times New Roman" panose="02020603050405020304" pitchFamily="18" charset="0"/>
                  </a:rPr>
                  <a:t>构成的一个贝叶斯网络，其联合分布满足条件独立性：</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其中，</a:t>
                </a:r>
                <a14:m>
                  <m:oMath xmlns:m="http://schemas.openxmlformats.org/officeDocument/2006/math">
                    <m:r>
                      <m:rPr>
                        <m:sty m:val="p"/>
                      </m:rPr>
                      <a:rPr lang="en-US" altLang="zh-CN" sz="2000" b="0" i="0" smtClean="0">
                        <a:latin typeface="Cambria Math" panose="02040503050406030204" pitchFamily="18" charset="0"/>
                        <a:ea typeface="宋体" panose="02010600030101010101" pitchFamily="2" charset="-122"/>
                        <a:cs typeface="Times New Roman" panose="02020603050405020304" pitchFamily="18" charset="0"/>
                      </a:rPr>
                      <m:t>NonDesc</m:t>
                    </m:r>
                    <m:r>
                      <a:rPr lang="en-US" altLang="zh-CN" sz="2000" b="0" i="0"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2000" b="0" i="0" smtClean="0">
                            <a:latin typeface="Cambria Math" panose="02040503050406030204" pitchFamily="18" charset="0"/>
                            <a:ea typeface="宋体" panose="02010600030101010101" pitchFamily="2" charset="-122"/>
                            <a:cs typeface="Times New Roman" panose="02020603050405020304" pitchFamily="18" charset="0"/>
                          </a:rPr>
                          <m:t>x</m:t>
                        </m:r>
                      </m:e>
                      <m:sub>
                        <m:r>
                          <m:rPr>
                            <m:sty m:val="p"/>
                          </m:rPr>
                          <a:rPr lang="en-US" altLang="zh-CN" sz="2000" b="0" i="0" smtClean="0">
                            <a:latin typeface="Cambria Math" panose="02040503050406030204" pitchFamily="18" charset="0"/>
                            <a:ea typeface="宋体" panose="02010600030101010101" pitchFamily="2" charset="-122"/>
                            <a:cs typeface="Times New Roman" panose="02020603050405020304" pitchFamily="18" charset="0"/>
                          </a:rPr>
                          <m:t>k</m:t>
                        </m:r>
                      </m:sub>
                    </m:sSub>
                    <m:r>
                      <a:rPr lang="en-US" altLang="zh-CN" sz="2000" b="0" i="0"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ea typeface="宋体" panose="02010600030101010101" pitchFamily="2" charset="-122"/>
                    <a:cs typeface="Times New Roman" panose="02020603050405020304" pitchFamily="18" charset="0"/>
                  </a:rPr>
                  <a:t>表示除</a:t>
                </a:r>
                <a14:m>
                  <m:oMath xmlns:m="http://schemas.openxmlformats.org/officeDocument/2006/math">
                    <m:r>
                      <m:rPr>
                        <m:sty m:val="p"/>
                      </m:rPr>
                      <a:rPr lang="en-US" altLang="zh-CN" sz="2000" b="0" i="0" smtClean="0">
                        <a:latin typeface="Cambria Math" panose="02040503050406030204" pitchFamily="18" charset="0"/>
                        <a:ea typeface="宋体" panose="02010600030101010101" pitchFamily="2" charset="-122"/>
                        <a:cs typeface="Times New Roman" panose="02020603050405020304" pitchFamily="18" charset="0"/>
                      </a:rPr>
                      <m:t>Pa</m:t>
                    </m:r>
                    <m:r>
                      <a:rPr lang="en-US" altLang="zh-CN" sz="2000" b="0" i="0"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𝑘</m:t>
                        </m:r>
                      </m:sub>
                    </m:sSub>
                    <m:r>
                      <a:rPr lang="en-US" altLang="zh-CN" sz="2000" b="0" i="0"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ea typeface="宋体" panose="02010600030101010101" pitchFamily="2" charset="-122"/>
                    <a:cs typeface="Times New Roman" panose="02020603050405020304" pitchFamily="18" charset="0"/>
                  </a:rPr>
                  <a:t>之外</a:t>
                </a:r>
                <a14:m>
                  <m:oMath xmlns:m="http://schemas.openxmlformats.org/officeDocument/2006/math">
                    <m:sSub>
                      <m:sSubPr>
                        <m:ctrlP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𝑘</m:t>
                        </m:r>
                      </m:sub>
                    </m:sSub>
                  </m:oMath>
                </a14:m>
                <a:r>
                  <a:rPr lang="zh-CN" altLang="en-US" sz="2000" dirty="0">
                    <a:ea typeface="宋体" panose="02010600030101010101" pitchFamily="2" charset="-122"/>
                    <a:cs typeface="Times New Roman" panose="02020603050405020304" pitchFamily="18" charset="0"/>
                  </a:rPr>
                  <a:t>的非后代节点。</a:t>
                </a:r>
                <a:endParaRPr lang="en-US" altLang="zh-CN" sz="2000" dirty="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827088" y="1555750"/>
                <a:ext cx="7427913" cy="4401205"/>
              </a:xfrm>
              <a:prstGeom prst="rect">
                <a:avLst/>
              </a:prstGeom>
              <a:blipFill>
                <a:blip r:embed="rId5"/>
                <a:stretch>
                  <a:fillRect l="-903" t="-970" b="-12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有向图模型</a:t>
            </a:r>
          </a:p>
        </p:txBody>
      </p:sp>
      <p:graphicFrame>
        <p:nvGraphicFramePr>
          <p:cNvPr id="45" name="对象 44">
            <a:extLst>
              <a:ext uri="{FF2B5EF4-FFF2-40B4-BE49-F238E27FC236}">
                <a16:creationId xmlns:a16="http://schemas.microsoft.com/office/drawing/2014/main" id="{9DEDFF5A-4155-4178-A8A8-8853C613BF61}"/>
              </a:ext>
            </a:extLst>
          </p:cNvPr>
          <p:cNvGraphicFramePr>
            <a:graphicFrameLocks noChangeAspect="1"/>
          </p:cNvGraphicFramePr>
          <p:nvPr>
            <p:extLst>
              <p:ext uri="{D42A27DB-BD31-4B8C-83A1-F6EECF244321}">
                <p14:modId xmlns:p14="http://schemas.microsoft.com/office/powerpoint/2010/main" val="3946227939"/>
              </p:ext>
            </p:extLst>
          </p:nvPr>
        </p:nvGraphicFramePr>
        <p:xfrm>
          <a:off x="2996406" y="5120134"/>
          <a:ext cx="3151187" cy="303213"/>
        </p:xfrm>
        <a:graphic>
          <a:graphicData uri="http://schemas.openxmlformats.org/presentationml/2006/ole">
            <mc:AlternateContent xmlns:mc="http://schemas.openxmlformats.org/markup-compatibility/2006">
              <mc:Choice xmlns:v="urn:schemas-microsoft-com:vml" Requires="v">
                <p:oleObj spid="_x0000_s3253" name="Equation" r:id="rId6" imgW="3162240" imgH="330120" progId="Equation.DSMT4">
                  <p:embed/>
                </p:oleObj>
              </mc:Choice>
              <mc:Fallback>
                <p:oleObj name="Equation" r:id="rId6" imgW="3162240" imgH="330120" progId="Equation.DSMT4">
                  <p:embed/>
                  <p:pic>
                    <p:nvPicPr>
                      <p:cNvPr id="0" name="Object 36"/>
                      <p:cNvPicPr>
                        <a:picLocks noChangeAspect="1" noChangeArrowheads="1"/>
                      </p:cNvPicPr>
                      <p:nvPr/>
                    </p:nvPicPr>
                    <p:blipFill>
                      <a:blip r:embed="rId7"/>
                      <a:srcRect/>
                      <a:stretch>
                        <a:fillRect/>
                      </a:stretch>
                    </p:blipFill>
                    <p:spPr bwMode="auto">
                      <a:xfrm>
                        <a:off x="2996406" y="5120134"/>
                        <a:ext cx="3151187" cy="303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41056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FDBEA0CA-8020-4519-A5CF-137093B3254A}"/>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EE96C8D4-2638-42B4-8CB4-459953579DE4}"/>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lang="zh-CN" altLang="en-US" kern="0" dirty="0">
                <a:solidFill>
                  <a:srgbClr val="FFFFFF"/>
                </a:solidFill>
                <a:latin typeface="Arial"/>
                <a:ea typeface="微软雅黑"/>
              </a:rPr>
              <a:t>     </a:t>
            </a: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第四讲 概率图模型基础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802243" y="1020503"/>
            <a:ext cx="810206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ea typeface="宋体" panose="02010600030101010101" pitchFamily="2" charset="-122"/>
                <a:cs typeface="Times New Roman" panose="02020603050405020304" pitchFamily="18" charset="0"/>
              </a:rPr>
              <a:t>证明：</a:t>
            </a: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只需证明</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左边</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分子</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分母</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因此</a:t>
            </a:r>
            <a:endParaRPr lang="en-US" altLang="zh-CN" sz="2000" dirty="0">
              <a:ea typeface="宋体" panose="02010600030101010101" pitchFamily="2" charset="-122"/>
              <a:cs typeface="Times New Roman" panose="02020603050405020304" pitchFamily="18" charset="0"/>
            </a:endParaRP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有向图模型</a:t>
            </a:r>
          </a:p>
        </p:txBody>
      </p:sp>
      <p:graphicFrame>
        <p:nvGraphicFramePr>
          <p:cNvPr id="45" name="对象 44">
            <a:extLst>
              <a:ext uri="{FF2B5EF4-FFF2-40B4-BE49-F238E27FC236}">
                <a16:creationId xmlns:a16="http://schemas.microsoft.com/office/drawing/2014/main" id="{9DEDFF5A-4155-4178-A8A8-8853C613BF61}"/>
              </a:ext>
            </a:extLst>
          </p:cNvPr>
          <p:cNvGraphicFramePr>
            <a:graphicFrameLocks noChangeAspect="1"/>
          </p:cNvGraphicFramePr>
          <p:nvPr>
            <p:extLst>
              <p:ext uri="{D42A27DB-BD31-4B8C-83A1-F6EECF244321}">
                <p14:modId xmlns:p14="http://schemas.microsoft.com/office/powerpoint/2010/main" val="1296274785"/>
              </p:ext>
            </p:extLst>
          </p:nvPr>
        </p:nvGraphicFramePr>
        <p:xfrm>
          <a:off x="1702086" y="1104463"/>
          <a:ext cx="3151187" cy="303213"/>
        </p:xfrm>
        <a:graphic>
          <a:graphicData uri="http://schemas.openxmlformats.org/presentationml/2006/ole">
            <mc:AlternateContent xmlns:mc="http://schemas.openxmlformats.org/markup-compatibility/2006">
              <mc:Choice xmlns:v="urn:schemas-microsoft-com:vml" Requires="v">
                <p:oleObj spid="_x0000_s4953" name="Equation" r:id="rId3" imgW="3162240" imgH="330120" progId="Equation.DSMT4">
                  <p:embed/>
                </p:oleObj>
              </mc:Choice>
              <mc:Fallback>
                <p:oleObj name="Equation" r:id="rId3" imgW="3162240" imgH="330120" progId="Equation.DSMT4">
                  <p:embed/>
                  <p:pic>
                    <p:nvPicPr>
                      <p:cNvPr id="45" name="对象 44">
                        <a:extLst>
                          <a:ext uri="{FF2B5EF4-FFF2-40B4-BE49-F238E27FC236}">
                            <a16:creationId xmlns:a16="http://schemas.microsoft.com/office/drawing/2014/main" id="{9DEDFF5A-4155-4178-A8A8-8853C613BF61}"/>
                          </a:ext>
                        </a:extLst>
                      </p:cNvPr>
                      <p:cNvPicPr>
                        <a:picLocks noChangeAspect="1" noChangeArrowheads="1"/>
                      </p:cNvPicPr>
                      <p:nvPr/>
                    </p:nvPicPr>
                    <p:blipFill>
                      <a:blip r:embed="rId4"/>
                      <a:srcRect/>
                      <a:stretch>
                        <a:fillRect/>
                      </a:stretch>
                    </p:blipFill>
                    <p:spPr bwMode="auto">
                      <a:xfrm>
                        <a:off x="1702086" y="1104463"/>
                        <a:ext cx="3151187" cy="303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a:extLst>
              <a:ext uri="{FF2B5EF4-FFF2-40B4-BE49-F238E27FC236}">
                <a16:creationId xmlns:a16="http://schemas.microsoft.com/office/drawing/2014/main" id="{B1F8E8E6-818A-429E-8E5D-29E41F6080E9}"/>
              </a:ext>
            </a:extLst>
          </p:cNvPr>
          <p:cNvGraphicFramePr>
            <a:graphicFrameLocks noChangeAspect="1"/>
          </p:cNvGraphicFramePr>
          <p:nvPr>
            <p:extLst>
              <p:ext uri="{D42A27DB-BD31-4B8C-83A1-F6EECF244321}">
                <p14:modId xmlns:p14="http://schemas.microsoft.com/office/powerpoint/2010/main" val="2092111539"/>
              </p:ext>
            </p:extLst>
          </p:nvPr>
        </p:nvGraphicFramePr>
        <p:xfrm>
          <a:off x="1910810" y="1360236"/>
          <a:ext cx="4467225" cy="303213"/>
        </p:xfrm>
        <a:graphic>
          <a:graphicData uri="http://schemas.openxmlformats.org/presentationml/2006/ole">
            <mc:AlternateContent xmlns:mc="http://schemas.openxmlformats.org/markup-compatibility/2006">
              <mc:Choice xmlns:v="urn:schemas-microsoft-com:vml" Requires="v">
                <p:oleObj spid="_x0000_s4954" name="Equation" r:id="rId5" imgW="4431960" imgH="330120" progId="Equation.DSMT4">
                  <p:embed/>
                </p:oleObj>
              </mc:Choice>
              <mc:Fallback>
                <p:oleObj name="Equation" r:id="rId5" imgW="4431960" imgH="330120" progId="Equation.DSMT4">
                  <p:embed/>
                  <p:pic>
                    <p:nvPicPr>
                      <p:cNvPr id="0" name="Object 1"/>
                      <p:cNvPicPr>
                        <a:picLocks noChangeAspect="1" noChangeArrowheads="1"/>
                      </p:cNvPicPr>
                      <p:nvPr/>
                    </p:nvPicPr>
                    <p:blipFill>
                      <a:blip r:embed="rId6"/>
                      <a:srcRect/>
                      <a:stretch>
                        <a:fillRect/>
                      </a:stretch>
                    </p:blipFill>
                    <p:spPr bwMode="auto">
                      <a:xfrm>
                        <a:off x="1910810" y="1360236"/>
                        <a:ext cx="4467225" cy="303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a:extLst>
              <a:ext uri="{FF2B5EF4-FFF2-40B4-BE49-F238E27FC236}">
                <a16:creationId xmlns:a16="http://schemas.microsoft.com/office/drawing/2014/main" id="{8E35F977-D3D4-4120-8D4F-C35037D0CD53}"/>
              </a:ext>
            </a:extLst>
          </p:cNvPr>
          <p:cNvGraphicFramePr>
            <a:graphicFrameLocks noChangeAspect="1"/>
          </p:cNvGraphicFramePr>
          <p:nvPr>
            <p:extLst>
              <p:ext uri="{D42A27DB-BD31-4B8C-83A1-F6EECF244321}">
                <p14:modId xmlns:p14="http://schemas.microsoft.com/office/powerpoint/2010/main" val="2191134006"/>
              </p:ext>
            </p:extLst>
          </p:nvPr>
        </p:nvGraphicFramePr>
        <p:xfrm>
          <a:off x="1539704" y="1793312"/>
          <a:ext cx="5851525" cy="682625"/>
        </p:xfrm>
        <a:graphic>
          <a:graphicData uri="http://schemas.openxmlformats.org/presentationml/2006/ole">
            <mc:AlternateContent xmlns:mc="http://schemas.openxmlformats.org/markup-compatibility/2006">
              <mc:Choice xmlns:v="urn:schemas-microsoft-com:vml" Requires="v">
                <p:oleObj spid="_x0000_s4955" name="Equation" r:id="rId7" imgW="5867280" imgH="672840" progId="Equation.DSMT4">
                  <p:embed/>
                </p:oleObj>
              </mc:Choice>
              <mc:Fallback>
                <p:oleObj name="Equation" r:id="rId7" imgW="5867280" imgH="672840" progId="Equation.DSMT4">
                  <p:embed/>
                  <p:pic>
                    <p:nvPicPr>
                      <p:cNvPr id="0" name="Object 3"/>
                      <p:cNvPicPr>
                        <a:picLocks noChangeAspect="1" noChangeArrowheads="1"/>
                      </p:cNvPicPr>
                      <p:nvPr/>
                    </p:nvPicPr>
                    <p:blipFill>
                      <a:blip r:embed="rId8"/>
                      <a:srcRect/>
                      <a:stretch>
                        <a:fillRect/>
                      </a:stretch>
                    </p:blipFill>
                    <p:spPr bwMode="auto">
                      <a:xfrm>
                        <a:off x="1539704" y="1793312"/>
                        <a:ext cx="5851525" cy="68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a:extLst>
              <a:ext uri="{FF2B5EF4-FFF2-40B4-BE49-F238E27FC236}">
                <a16:creationId xmlns:a16="http://schemas.microsoft.com/office/drawing/2014/main" id="{AAED52E4-33B9-4A18-8844-5603A7AABF53}"/>
              </a:ext>
            </a:extLst>
          </p:cNvPr>
          <p:cNvGraphicFramePr>
            <a:graphicFrameLocks noChangeAspect="1"/>
          </p:cNvGraphicFramePr>
          <p:nvPr>
            <p:extLst>
              <p:ext uri="{D42A27DB-BD31-4B8C-83A1-F6EECF244321}">
                <p14:modId xmlns:p14="http://schemas.microsoft.com/office/powerpoint/2010/main" val="2174932960"/>
              </p:ext>
            </p:extLst>
          </p:nvPr>
        </p:nvGraphicFramePr>
        <p:xfrm>
          <a:off x="1502500" y="2559449"/>
          <a:ext cx="5813425" cy="2227262"/>
        </p:xfrm>
        <a:graphic>
          <a:graphicData uri="http://schemas.openxmlformats.org/presentationml/2006/ole">
            <mc:AlternateContent xmlns:mc="http://schemas.openxmlformats.org/markup-compatibility/2006">
              <mc:Choice xmlns:v="urn:schemas-microsoft-com:vml" Requires="v">
                <p:oleObj spid="_x0000_s4956" name="Equation" r:id="rId9" imgW="5790960" imgH="2234880" progId="Equation.DSMT4">
                  <p:embed/>
                </p:oleObj>
              </mc:Choice>
              <mc:Fallback>
                <p:oleObj name="Equation" r:id="rId9" imgW="5790960" imgH="2234880" progId="Equation.DSMT4">
                  <p:embed/>
                  <p:pic>
                    <p:nvPicPr>
                      <p:cNvPr id="0" name="Object 5"/>
                      <p:cNvPicPr>
                        <a:picLocks noChangeAspect="1" noChangeArrowheads="1"/>
                      </p:cNvPicPr>
                      <p:nvPr/>
                    </p:nvPicPr>
                    <p:blipFill>
                      <a:blip r:embed="rId10"/>
                      <a:srcRect/>
                      <a:stretch>
                        <a:fillRect/>
                      </a:stretch>
                    </p:blipFill>
                    <p:spPr bwMode="auto">
                      <a:xfrm>
                        <a:off x="1502500" y="2559449"/>
                        <a:ext cx="5813425" cy="2227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对象 17">
            <a:extLst>
              <a:ext uri="{FF2B5EF4-FFF2-40B4-BE49-F238E27FC236}">
                <a16:creationId xmlns:a16="http://schemas.microsoft.com/office/drawing/2014/main" id="{60E64374-3E04-4664-92C1-AAA91C0936DD}"/>
              </a:ext>
            </a:extLst>
          </p:cNvPr>
          <p:cNvGraphicFramePr>
            <a:graphicFrameLocks noChangeAspect="1"/>
          </p:cNvGraphicFramePr>
          <p:nvPr>
            <p:extLst>
              <p:ext uri="{D42A27DB-BD31-4B8C-83A1-F6EECF244321}">
                <p14:modId xmlns:p14="http://schemas.microsoft.com/office/powerpoint/2010/main" val="1401569159"/>
              </p:ext>
            </p:extLst>
          </p:nvPr>
        </p:nvGraphicFramePr>
        <p:xfrm>
          <a:off x="1502500" y="5001420"/>
          <a:ext cx="4924425" cy="419100"/>
        </p:xfrm>
        <a:graphic>
          <a:graphicData uri="http://schemas.openxmlformats.org/presentationml/2006/ole">
            <mc:AlternateContent xmlns:mc="http://schemas.openxmlformats.org/markup-compatibility/2006">
              <mc:Choice xmlns:v="urn:schemas-microsoft-com:vml" Requires="v">
                <p:oleObj spid="_x0000_s4957" name="Equation" r:id="rId11" imgW="4914720" imgH="419040" progId="Equation.DSMT4">
                  <p:embed/>
                </p:oleObj>
              </mc:Choice>
              <mc:Fallback>
                <p:oleObj name="Equation" r:id="rId11" imgW="4914720" imgH="419040" progId="Equation.DSMT4">
                  <p:embed/>
                  <p:pic>
                    <p:nvPicPr>
                      <p:cNvPr id="0" name="Object 7"/>
                      <p:cNvPicPr>
                        <a:picLocks noChangeAspect="1" noChangeArrowheads="1"/>
                      </p:cNvPicPr>
                      <p:nvPr/>
                    </p:nvPicPr>
                    <p:blipFill>
                      <a:blip r:embed="rId12"/>
                      <a:srcRect/>
                      <a:stretch>
                        <a:fillRect/>
                      </a:stretch>
                    </p:blipFill>
                    <p:spPr bwMode="auto">
                      <a:xfrm>
                        <a:off x="1502500" y="5001420"/>
                        <a:ext cx="4924425"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对象 19">
            <a:extLst>
              <a:ext uri="{FF2B5EF4-FFF2-40B4-BE49-F238E27FC236}">
                <a16:creationId xmlns:a16="http://schemas.microsoft.com/office/drawing/2014/main" id="{C62866F1-4680-4832-9FCF-13827F68FA39}"/>
              </a:ext>
            </a:extLst>
          </p:cNvPr>
          <p:cNvGraphicFramePr>
            <a:graphicFrameLocks noChangeAspect="1"/>
          </p:cNvGraphicFramePr>
          <p:nvPr>
            <p:extLst>
              <p:ext uri="{D42A27DB-BD31-4B8C-83A1-F6EECF244321}">
                <p14:modId xmlns:p14="http://schemas.microsoft.com/office/powerpoint/2010/main" val="924479877"/>
              </p:ext>
            </p:extLst>
          </p:nvPr>
        </p:nvGraphicFramePr>
        <p:xfrm>
          <a:off x="1502500" y="5640527"/>
          <a:ext cx="4433887" cy="301625"/>
        </p:xfrm>
        <a:graphic>
          <a:graphicData uri="http://schemas.openxmlformats.org/presentationml/2006/ole">
            <mc:AlternateContent xmlns:mc="http://schemas.openxmlformats.org/markup-compatibility/2006">
              <mc:Choice xmlns:v="urn:schemas-microsoft-com:vml" Requires="v">
                <p:oleObj spid="_x0000_s4958" name="Equation" r:id="rId13" imgW="4444920" imgH="330120" progId="Equation.DSMT4">
                  <p:embed/>
                </p:oleObj>
              </mc:Choice>
              <mc:Fallback>
                <p:oleObj name="Equation" r:id="rId13" imgW="4444920" imgH="330120" progId="Equation.DSMT4">
                  <p:embed/>
                  <p:pic>
                    <p:nvPicPr>
                      <p:cNvPr id="0" name="Object 9"/>
                      <p:cNvPicPr>
                        <a:picLocks noChangeAspect="1" noChangeArrowheads="1"/>
                      </p:cNvPicPr>
                      <p:nvPr/>
                    </p:nvPicPr>
                    <p:blipFill>
                      <a:blip r:embed="rId14"/>
                      <a:srcRect/>
                      <a:stretch>
                        <a:fillRect/>
                      </a:stretch>
                    </p:blipFill>
                    <p:spPr bwMode="auto">
                      <a:xfrm>
                        <a:off x="1502500" y="5640527"/>
                        <a:ext cx="4433887" cy="30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90611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97AE1352-AFDC-4B4C-A8D0-33B53C0269B4}"/>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pic>
        <p:nvPicPr>
          <p:cNvPr id="2" name="图片 1">
            <a:extLst>
              <a:ext uri="{FF2B5EF4-FFF2-40B4-BE49-F238E27FC236}">
                <a16:creationId xmlns:a16="http://schemas.microsoft.com/office/drawing/2014/main" id="{1660EF2E-63A3-4F06-800D-5C7DE2ADC1CC}"/>
              </a:ext>
            </a:extLst>
          </p:cNvPr>
          <p:cNvPicPr>
            <a:picLocks noChangeAspect="1"/>
          </p:cNvPicPr>
          <p:nvPr/>
        </p:nvPicPr>
        <p:blipFill>
          <a:blip r:embed="rId2"/>
          <a:stretch>
            <a:fillRect/>
          </a:stretch>
        </p:blipFill>
        <p:spPr>
          <a:xfrm>
            <a:off x="2509590" y="2990270"/>
            <a:ext cx="4124820" cy="1548434"/>
          </a:xfrm>
          <a:prstGeom prst="rect">
            <a:avLst/>
          </a:prstGeom>
        </p:spPr>
      </p:pic>
      <p:sp>
        <p:nvSpPr>
          <p:cNvPr id="11" name="矩形 10">
            <a:extLst>
              <a:ext uri="{FF2B5EF4-FFF2-40B4-BE49-F238E27FC236}">
                <a16:creationId xmlns:a16="http://schemas.microsoft.com/office/drawing/2014/main" id="{EE96C8D4-2638-42B4-8CB4-459953579DE4}"/>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lang="zh-CN" altLang="en-US" kern="0" dirty="0">
                <a:solidFill>
                  <a:srgbClr val="FFFFFF"/>
                </a:solidFill>
                <a:latin typeface="Arial"/>
                <a:ea typeface="微软雅黑"/>
              </a:rPr>
              <a:t>     </a:t>
            </a: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第四讲 概率图模型基础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529740" y="1051278"/>
            <a:ext cx="808452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ea typeface="宋体" panose="02010600030101010101" pitchFamily="2" charset="-122"/>
                <a:cs typeface="Times New Roman" panose="02020603050405020304" pitchFamily="18" charset="0"/>
              </a:rPr>
              <a:t>通过联合分布的紧凑表示或者通过局部条件独立性的形式化语义，都可以分析出贝叶斯网络中变量的一些条件独立性，但是这两种方法并没有将所有的独立性情况包括。</a:t>
            </a: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事实上，通过图的一些特殊结构和规则可以简单直观地得到所关心变量的条件独立性。接下来介绍三种基本的变量依赖情况，三种情况对应三种不同的图结构：</a:t>
            </a:r>
            <a:endParaRPr lang="en-US" altLang="zh-CN" sz="2000" dirty="0">
              <a:ea typeface="宋体" panose="02010600030101010101" pitchFamily="2" charset="-122"/>
              <a:cs typeface="Times New Roman" panose="02020603050405020304" pitchFamily="18" charset="0"/>
            </a:endParaRP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有向图模型</a:t>
            </a:r>
          </a:p>
        </p:txBody>
      </p:sp>
    </p:spTree>
    <p:extLst>
      <p:ext uri="{BB962C8B-B14F-4D97-AF65-F5344CB8AC3E}">
        <p14:creationId xmlns:p14="http://schemas.microsoft.com/office/powerpoint/2010/main" val="2752573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F1CA3A99-66D1-4926-AA45-71391FA589F3}"/>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EE96C8D4-2638-42B4-8CB4-459953579DE4}"/>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lang="zh-CN" altLang="en-US" kern="0" dirty="0">
                <a:solidFill>
                  <a:srgbClr val="FFFFFF"/>
                </a:solidFill>
                <a:latin typeface="Arial"/>
                <a:ea typeface="微软雅黑"/>
              </a:rPr>
              <a:t>     </a:t>
            </a: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第四讲 概率图模型基础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529740" y="1051278"/>
                <a:ext cx="8084520" cy="193899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b="1" dirty="0">
                    <a:latin typeface="微软雅黑" panose="020B0503020204020204" pitchFamily="34" charset="-122"/>
                    <a:cs typeface="Times New Roman" panose="02020603050405020304" pitchFamily="18" charset="0"/>
                  </a:rPr>
                  <a:t>顺序结构</a:t>
                </a:r>
                <a:r>
                  <a:rPr lang="zh-CN" altLang="en-US" sz="2000" dirty="0">
                    <a:ea typeface="宋体" panose="02010600030101010101" pitchFamily="2" charset="-122"/>
                    <a:cs typeface="Times New Roman" panose="02020603050405020304" pitchFamily="18" charset="0"/>
                  </a:rPr>
                  <a:t>：节点</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𝑐</m:t>
                    </m:r>
                  </m:oMath>
                </a14:m>
                <a:r>
                  <a:rPr lang="zh-CN" altLang="en-US" sz="2000" dirty="0">
                    <a:ea typeface="宋体" panose="02010600030101010101" pitchFamily="2" charset="-122"/>
                    <a:cs typeface="Times New Roman" panose="02020603050405020304" pitchFamily="18" charset="0"/>
                  </a:rPr>
                  <a:t>连接了一个箭头的头部和另一个箭头的尾部。</a:t>
                </a: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顺序结构具有条件独立性：在给定</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𝑐</m:t>
                    </m:r>
                  </m:oMath>
                </a14:m>
                <a:r>
                  <a:rPr lang="zh-CN" altLang="en-US" sz="2000" dirty="0">
                    <a:ea typeface="宋体" panose="02010600030101010101" pitchFamily="2" charset="-122"/>
                    <a:cs typeface="Times New Roman" panose="02020603050405020304" pitchFamily="18" charset="0"/>
                  </a:rPr>
                  <a:t>的条件下，</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𝑎</m:t>
                    </m:r>
                  </m:oMath>
                </a14:m>
                <a:r>
                  <a:rPr lang="zh-CN" altLang="en-US" sz="2000" dirty="0">
                    <a:ea typeface="宋体" panose="02010600030101010101" pitchFamily="2" charset="-122"/>
                    <a:cs typeface="Times New Roman" panose="02020603050405020304" pitchFamily="18" charset="0"/>
                  </a:rPr>
                  <a:t>和</a:t>
                </a:r>
                <a14:m>
                  <m:oMath xmlns:m="http://schemas.openxmlformats.org/officeDocument/2006/math">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𝑏</m:t>
                    </m:r>
                  </m:oMath>
                </a14:m>
                <a:r>
                  <a:rPr lang="zh-CN" altLang="en-US" sz="2000" dirty="0">
                    <a:ea typeface="宋体" panose="02010600030101010101" pitchFamily="2" charset="-122"/>
                    <a:cs typeface="Times New Roman" panose="02020603050405020304" pitchFamily="18" charset="0"/>
                  </a:rPr>
                  <a:t>条件独立。</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概率图模型的联合分布为</a:t>
                </a:r>
                <a:endParaRPr lang="en-US" altLang="zh-CN" sz="2000" dirty="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529740" y="1051278"/>
                <a:ext cx="8084520" cy="1938992"/>
              </a:xfrm>
              <a:prstGeom prst="rect">
                <a:avLst/>
              </a:prstGeom>
              <a:blipFill>
                <a:blip r:embed="rId5"/>
                <a:stretch>
                  <a:fillRect l="-830" t="-2194" b="-376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有向图模型</a:t>
            </a:r>
          </a:p>
        </p:txBody>
      </p:sp>
      <p:pic>
        <p:nvPicPr>
          <p:cNvPr id="19" name="图片 18">
            <a:extLst>
              <a:ext uri="{FF2B5EF4-FFF2-40B4-BE49-F238E27FC236}">
                <a16:creationId xmlns:a16="http://schemas.microsoft.com/office/drawing/2014/main" id="{C83B5B8E-0AAD-4047-8E9F-1D450AC700BC}"/>
              </a:ext>
            </a:extLst>
          </p:cNvPr>
          <p:cNvPicPr/>
          <p:nvPr/>
        </p:nvPicPr>
        <p:blipFill>
          <a:blip r:embed="rId6">
            <a:extLst>
              <a:ext uri="{28A0092B-C50C-407E-A947-70E740481C1C}">
                <a14:useLocalDpi xmlns:a14="http://schemas.microsoft.com/office/drawing/2010/main" val="0"/>
              </a:ext>
            </a:extLst>
          </a:blip>
          <a:stretch>
            <a:fillRect/>
          </a:stretch>
        </p:blipFill>
        <p:spPr>
          <a:xfrm>
            <a:off x="3312159" y="1991410"/>
            <a:ext cx="2519680" cy="385445"/>
          </a:xfrm>
          <a:prstGeom prst="rect">
            <a:avLst/>
          </a:prstGeom>
        </p:spPr>
      </p:pic>
      <p:graphicFrame>
        <p:nvGraphicFramePr>
          <p:cNvPr id="21" name="对象 20">
            <a:extLst>
              <a:ext uri="{FF2B5EF4-FFF2-40B4-BE49-F238E27FC236}">
                <a16:creationId xmlns:a16="http://schemas.microsoft.com/office/drawing/2014/main" id="{59D03524-2B93-45EB-87F7-98DB76A176E8}"/>
              </a:ext>
            </a:extLst>
          </p:cNvPr>
          <p:cNvGraphicFramePr>
            <a:graphicFrameLocks noChangeAspect="1"/>
          </p:cNvGraphicFramePr>
          <p:nvPr>
            <p:extLst>
              <p:ext uri="{D42A27DB-BD31-4B8C-83A1-F6EECF244321}">
                <p14:modId xmlns:p14="http://schemas.microsoft.com/office/powerpoint/2010/main" val="2761370488"/>
              </p:ext>
            </p:extLst>
          </p:nvPr>
        </p:nvGraphicFramePr>
        <p:xfrm>
          <a:off x="2982911" y="3164998"/>
          <a:ext cx="3178175" cy="314325"/>
        </p:xfrm>
        <a:graphic>
          <a:graphicData uri="http://schemas.openxmlformats.org/presentationml/2006/ole">
            <mc:AlternateContent xmlns:mc="http://schemas.openxmlformats.org/markup-compatibility/2006">
              <mc:Choice xmlns:v="urn:schemas-microsoft-com:vml" Requires="v">
                <p:oleObj spid="_x0000_s6425" name="Equation" r:id="rId7" imgW="3187440" imgH="304560" progId="Equation.DSMT4">
                  <p:embed/>
                </p:oleObj>
              </mc:Choice>
              <mc:Fallback>
                <p:oleObj name="Equation" r:id="rId7" imgW="3187440" imgH="304560" progId="Equation.DSMT4">
                  <p:embed/>
                  <p:pic>
                    <p:nvPicPr>
                      <p:cNvPr id="0" name="Object 11"/>
                      <p:cNvPicPr>
                        <a:picLocks noChangeAspect="1" noChangeArrowheads="1"/>
                      </p:cNvPicPr>
                      <p:nvPr/>
                    </p:nvPicPr>
                    <p:blipFill>
                      <a:blip r:embed="rId8"/>
                      <a:srcRect/>
                      <a:stretch>
                        <a:fillRect/>
                      </a:stretch>
                    </p:blipFill>
                    <p:spPr bwMode="auto">
                      <a:xfrm>
                        <a:off x="2982911" y="3164998"/>
                        <a:ext cx="3178175"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对象 22">
            <a:extLst>
              <a:ext uri="{FF2B5EF4-FFF2-40B4-BE49-F238E27FC236}">
                <a16:creationId xmlns:a16="http://schemas.microsoft.com/office/drawing/2014/main" id="{EBA66CA1-1587-4C90-8E33-0A9A3FD2B222}"/>
              </a:ext>
            </a:extLst>
          </p:cNvPr>
          <p:cNvGraphicFramePr>
            <a:graphicFrameLocks noChangeAspect="1"/>
          </p:cNvGraphicFramePr>
          <p:nvPr>
            <p:extLst>
              <p:ext uri="{D42A27DB-BD31-4B8C-83A1-F6EECF244321}">
                <p14:modId xmlns:p14="http://schemas.microsoft.com/office/powerpoint/2010/main" val="2349211033"/>
              </p:ext>
            </p:extLst>
          </p:nvPr>
        </p:nvGraphicFramePr>
        <p:xfrm>
          <a:off x="1381124" y="3801330"/>
          <a:ext cx="6381750" cy="750888"/>
        </p:xfrm>
        <a:graphic>
          <a:graphicData uri="http://schemas.openxmlformats.org/presentationml/2006/ole">
            <mc:AlternateContent xmlns:mc="http://schemas.openxmlformats.org/markup-compatibility/2006">
              <mc:Choice xmlns:v="urn:schemas-microsoft-com:vml" Requires="v">
                <p:oleObj spid="_x0000_s6426" name="Equation" r:id="rId9" imgW="6146640" imgH="660240" progId="Equation.DSMT4">
                  <p:embed/>
                </p:oleObj>
              </mc:Choice>
              <mc:Fallback>
                <p:oleObj name="Equation" r:id="rId9" imgW="6146640" imgH="660240" progId="Equation.DSMT4">
                  <p:embed/>
                  <p:pic>
                    <p:nvPicPr>
                      <p:cNvPr id="0" name="Object 13"/>
                      <p:cNvPicPr>
                        <a:picLocks noChangeAspect="1" noChangeArrowheads="1"/>
                      </p:cNvPicPr>
                      <p:nvPr/>
                    </p:nvPicPr>
                    <p:blipFill>
                      <a:blip r:embed="rId10"/>
                      <a:srcRect/>
                      <a:stretch>
                        <a:fillRect/>
                      </a:stretch>
                    </p:blipFill>
                    <p:spPr bwMode="auto">
                      <a:xfrm>
                        <a:off x="1381124" y="3801330"/>
                        <a:ext cx="6381750" cy="750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55141338"/>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489</TotalTime>
  <Words>4602</Words>
  <Application>Microsoft Office PowerPoint</Application>
  <PresentationFormat>全屏显示(4:3)</PresentationFormat>
  <Paragraphs>559</Paragraphs>
  <Slides>52</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52</vt:i4>
      </vt:variant>
    </vt:vector>
  </HeadingPairs>
  <TitlesOfParts>
    <vt:vector size="64" baseType="lpstr">
      <vt:lpstr>等线</vt:lpstr>
      <vt:lpstr>等线 Light</vt:lpstr>
      <vt:lpstr>宋体</vt:lpstr>
      <vt:lpstr>微软雅黑</vt:lpstr>
      <vt:lpstr>Arial</vt:lpstr>
      <vt:lpstr>Calibri</vt:lpstr>
      <vt:lpstr>Calibri Light</vt:lpstr>
      <vt:lpstr>Cambria Math</vt:lpstr>
      <vt:lpstr>Times New Roman</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Saoirse</dc:creator>
  <cp:lastModifiedBy>张艺</cp:lastModifiedBy>
  <cp:revision>228</cp:revision>
  <dcterms:created xsi:type="dcterms:W3CDTF">2020-07-24T07:05:48Z</dcterms:created>
  <dcterms:modified xsi:type="dcterms:W3CDTF">2020-10-02T06:12:54Z</dcterms:modified>
</cp:coreProperties>
</file>