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71" r:id="rId5"/>
    <p:sldId id="267" r:id="rId6"/>
    <p:sldId id="264" r:id="rId7"/>
    <p:sldId id="276" r:id="rId8"/>
    <p:sldId id="268" r:id="rId9"/>
    <p:sldId id="272" r:id="rId10"/>
    <p:sldId id="277" r:id="rId11"/>
    <p:sldId id="278" r:id="rId12"/>
    <p:sldId id="269" r:id="rId13"/>
    <p:sldId id="273" r:id="rId14"/>
    <p:sldId id="280" r:id="rId15"/>
    <p:sldId id="281" r:id="rId16"/>
    <p:sldId id="279" r:id="rId17"/>
    <p:sldId id="282" r:id="rId18"/>
    <p:sldId id="270" r:id="rId19"/>
    <p:sldId id="274" r:id="rId20"/>
    <p:sldId id="283" r:id="rId21"/>
    <p:sldId id="284" r:id="rId22"/>
    <p:sldId id="285" r:id="rId23"/>
    <p:sldId id="266" r:id="rId24"/>
    <p:sldId id="275"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4" d="100"/>
          <a:sy n="114" d="100"/>
        </p:scale>
        <p:origin x="15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7.wmf"/><Relationship Id="rId7" Type="http://schemas.openxmlformats.org/officeDocument/2006/relationships/image" Target="../media/image14.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24.png"/><Relationship Id="rId10" Type="http://schemas.openxmlformats.org/officeDocument/2006/relationships/oleObject" Target="../embeddings/oleObject15.bin"/><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7" Type="http://schemas.openxmlformats.org/officeDocument/2006/relationships/image" Target="../media/image18.wmf"/><Relationship Id="rId12"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30.png"/><Relationship Id="rId15" Type="http://schemas.openxmlformats.org/officeDocument/2006/relationships/image" Target="../media/image22.wmf"/><Relationship Id="rId10" Type="http://schemas.openxmlformats.org/officeDocument/2006/relationships/oleObject" Target="../embeddings/oleObject19.bin"/><Relationship Id="rId9" Type="http://schemas.openxmlformats.org/officeDocument/2006/relationships/image" Target="../media/image19.wmf"/><Relationship Id="rId1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3.bin"/><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5.wmf"/><Relationship Id="rId5" Type="http://schemas.openxmlformats.org/officeDocument/2006/relationships/image" Target="../media/image34.png"/><Relationship Id="rId10" Type="http://schemas.openxmlformats.org/officeDocument/2006/relationships/oleObject" Target="../embeddings/oleObject24.bin"/><Relationship Id="rId9" Type="http://schemas.openxmlformats.org/officeDocument/2006/relationships/image" Target="../media/image2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9.wmf"/><Relationship Id="rId7" Type="http://schemas.openxmlformats.org/officeDocument/2006/relationships/image" Target="../media/image26.w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28.wmf"/><Relationship Id="rId5" Type="http://schemas.openxmlformats.org/officeDocument/2006/relationships/image" Target="../media/image40.png"/><Relationship Id="rId15" Type="http://schemas.openxmlformats.org/officeDocument/2006/relationships/image" Target="../media/image30.wmf"/><Relationship Id="rId10" Type="http://schemas.openxmlformats.org/officeDocument/2006/relationships/oleObject" Target="../embeddings/oleObject27.bin"/><Relationship Id="rId9" Type="http://schemas.openxmlformats.org/officeDocument/2006/relationships/image" Target="../media/image27.wmf"/><Relationship Id="rId14"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1.bin"/><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image" Target="../media/image33.wmf"/><Relationship Id="rId5" Type="http://schemas.openxmlformats.org/officeDocument/2006/relationships/image" Target="../media/image44.png"/><Relationship Id="rId10" Type="http://schemas.openxmlformats.org/officeDocument/2006/relationships/oleObject" Target="../embeddings/oleObject32.bin"/><Relationship Id="rId9"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7.wmf"/><Relationship Id="rId18" Type="http://schemas.openxmlformats.org/officeDocument/2006/relationships/oleObject" Target="../embeddings/oleObject39.bin"/><Relationship Id="rId7" Type="http://schemas.openxmlformats.org/officeDocument/2006/relationships/image" Target="../media/image34.wmf"/><Relationship Id="rId12" Type="http://schemas.openxmlformats.org/officeDocument/2006/relationships/oleObject" Target="../embeddings/oleObject36.bin"/><Relationship Id="rId17"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oleObject" Target="../embeddings/oleObject38.bin"/><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36.wmf"/><Relationship Id="rId5" Type="http://schemas.openxmlformats.org/officeDocument/2006/relationships/image" Target="../media/image52.png"/><Relationship Id="rId15" Type="http://schemas.openxmlformats.org/officeDocument/2006/relationships/image" Target="../media/image38.wmf"/><Relationship Id="rId10" Type="http://schemas.openxmlformats.org/officeDocument/2006/relationships/oleObject" Target="../embeddings/oleObject35.bin"/><Relationship Id="rId19" Type="http://schemas.openxmlformats.org/officeDocument/2006/relationships/image" Target="../media/image40.wmf"/><Relationship Id="rId9" Type="http://schemas.openxmlformats.org/officeDocument/2006/relationships/image" Target="../media/image35.wmf"/><Relationship Id="rId14"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1.bin"/><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0.bin"/><Relationship Id="rId11" Type="http://schemas.openxmlformats.org/officeDocument/2006/relationships/image" Target="../media/image43.wmf"/><Relationship Id="rId5" Type="http://schemas.openxmlformats.org/officeDocument/2006/relationships/image" Target="../media/image56.png"/><Relationship Id="rId10" Type="http://schemas.openxmlformats.org/officeDocument/2006/relationships/oleObject" Target="../embeddings/oleObject42.bin"/><Relationship Id="rId9" Type="http://schemas.openxmlformats.org/officeDocument/2006/relationships/image" Target="../media/image4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4.bin"/><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3.bin"/><Relationship Id="rId11" Type="http://schemas.openxmlformats.org/officeDocument/2006/relationships/image" Target="../media/image46.wmf"/><Relationship Id="rId5" Type="http://schemas.openxmlformats.org/officeDocument/2006/relationships/image" Target="../media/image60.png"/><Relationship Id="rId10" Type="http://schemas.openxmlformats.org/officeDocument/2006/relationships/oleObject" Target="../embeddings/oleObject45.bin"/><Relationship Id="rId9" Type="http://schemas.openxmlformats.org/officeDocument/2006/relationships/image" Target="../media/image4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7.bin"/><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6.bin"/><Relationship Id="rId5" Type="http://schemas.openxmlformats.org/officeDocument/2006/relationships/image" Target="../media/image63.png"/><Relationship Id="rId9" Type="http://schemas.openxmlformats.org/officeDocument/2006/relationships/image" Target="../media/image4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2.wmf"/><Relationship Id="rId7" Type="http://schemas.openxmlformats.org/officeDocument/2006/relationships/image" Target="../media/image49.wmf"/><Relationship Id="rId12"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8.bin"/><Relationship Id="rId11" Type="http://schemas.openxmlformats.org/officeDocument/2006/relationships/image" Target="../media/image51.wmf"/><Relationship Id="rId5" Type="http://schemas.openxmlformats.org/officeDocument/2006/relationships/image" Target="../media/image69.png"/><Relationship Id="rId15" Type="http://schemas.openxmlformats.org/officeDocument/2006/relationships/image" Target="../media/image53.wmf"/><Relationship Id="rId10" Type="http://schemas.openxmlformats.org/officeDocument/2006/relationships/oleObject" Target="../embeddings/oleObject50.bin"/><Relationship Id="rId9" Type="http://schemas.openxmlformats.org/officeDocument/2006/relationships/image" Target="../media/image50.wmf"/><Relationship Id="rId1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4.bin"/><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3.bin"/><Relationship Id="rId5" Type="http://schemas.openxmlformats.org/officeDocument/2006/relationships/image" Target="../media/image72.png"/><Relationship Id="rId9" Type="http://schemas.openxmlformats.org/officeDocument/2006/relationships/image" Target="../media/image5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5.wmf"/><Relationship Id="rId7" Type="http://schemas.openxmlformats.org/officeDocument/2006/relationships/image" Target="../media/image2.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4.wmf"/><Relationship Id="rId5" Type="http://schemas.openxmlformats.org/officeDocument/2006/relationships/image" Target="../media/image9.png"/><Relationship Id="rId10" Type="http://schemas.openxmlformats.org/officeDocument/2006/relationships/oleObject" Target="../embeddings/oleObject3.bin"/><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wmf"/><Relationship Id="rId7" Type="http://schemas.openxmlformats.org/officeDocument/2006/relationships/image" Target="../media/image6.wmf"/><Relationship Id="rId12" Type="http://schemas.openxmlformats.org/officeDocument/2006/relationships/oleObject" Target="../embeddings/oleObject8.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8.wmf"/><Relationship Id="rId5" Type="http://schemas.openxmlformats.org/officeDocument/2006/relationships/image" Target="../media/image16.png"/><Relationship Id="rId15" Type="http://schemas.openxmlformats.org/officeDocument/2006/relationships/image" Target="../media/image10.wmf"/><Relationship Id="rId10" Type="http://schemas.openxmlformats.org/officeDocument/2006/relationships/oleObject" Target="../embeddings/oleObject7.bin"/><Relationship Id="rId9" Type="http://schemas.openxmlformats.org/officeDocument/2006/relationships/image" Target="../media/image7.wmf"/><Relationship Id="rId1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9.png"/><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FF5BAA50-AA3E-407A-87AB-E347471D997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880256"/>
                <a:ext cx="8015287"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求解拉格朗日对偶优化问题：</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首先，固定</a:t>
                </a:r>
                <a14:m>
                  <m:oMath xmlns:m="http://schemas.openxmlformats.org/officeDocument/2006/math">
                    <m:r>
                      <a:rPr lang="en-US" altLang="zh-CN" sz="2000" b="1">
                        <a:latin typeface="Cambria Math" panose="02040503050406030204" pitchFamily="18" charset="0"/>
                        <a:cs typeface="Times New Roman" panose="02020603050405020304" pitchFamily="18" charset="0"/>
                      </a:rPr>
                      <m:t>𝛂</m:t>
                    </m:r>
                    <m:r>
                      <a:rPr lang="en-US" altLang="zh-CN" sz="2000" b="1"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，关于</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最小化拉格朗日函数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𝐿</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𝐰</m:t>
                    </m:r>
                    <m:r>
                      <a:rPr lang="en-US" altLang="zh-CN" sz="2000" b="1" i="0"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𝛂</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。对</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求导，我们可以得出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将上面两式带入函数</a:t>
                </a:r>
                <a14:m>
                  <m:oMath xmlns:m="http://schemas.openxmlformats.org/officeDocument/2006/math">
                    <m:r>
                      <a:rPr lang="en-US" altLang="zh-CN" sz="2000" i="1">
                        <a:latin typeface="Cambria Math" panose="02040503050406030204" pitchFamily="18" charset="0"/>
                        <a:cs typeface="Times New Roman" panose="02020603050405020304" pitchFamily="18" charset="0"/>
                      </a:rPr>
                      <m:t>𝐿</m:t>
                    </m:r>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𝐰</m:t>
                    </m:r>
                    <m:r>
                      <a:rPr lang="en-US" altLang="zh-CN" sz="2000" b="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𝑏</m:t>
                    </m:r>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𝛂</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中，得到对偶函数为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880256"/>
                <a:ext cx="8015287" cy="3785652"/>
              </a:xfrm>
              <a:prstGeom prst="rect">
                <a:avLst/>
              </a:prstGeom>
              <a:blipFill>
                <a:blip r:embed="rId5"/>
                <a:stretch>
                  <a:fillRect l="-837" t="-805" r="-38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329779" y="115888"/>
            <a:ext cx="263483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拉格朗日对偶优化</a:t>
            </a:r>
          </a:p>
        </p:txBody>
      </p:sp>
      <p:graphicFrame>
        <p:nvGraphicFramePr>
          <p:cNvPr id="12" name="对象 11">
            <a:extLst>
              <a:ext uri="{FF2B5EF4-FFF2-40B4-BE49-F238E27FC236}">
                <a16:creationId xmlns:a16="http://schemas.microsoft.com/office/drawing/2014/main" id="{4732D683-E112-4A4D-8861-77A395E21C6F}"/>
              </a:ext>
            </a:extLst>
          </p:cNvPr>
          <p:cNvGraphicFramePr>
            <a:graphicFrameLocks noChangeAspect="1"/>
          </p:cNvGraphicFramePr>
          <p:nvPr>
            <p:extLst>
              <p:ext uri="{D42A27DB-BD31-4B8C-83A1-F6EECF244321}">
                <p14:modId xmlns:p14="http://schemas.microsoft.com/office/powerpoint/2010/main" val="1992386962"/>
              </p:ext>
            </p:extLst>
          </p:nvPr>
        </p:nvGraphicFramePr>
        <p:xfrm>
          <a:off x="3382962" y="1367194"/>
          <a:ext cx="2378075" cy="352425"/>
        </p:xfrm>
        <a:graphic>
          <a:graphicData uri="http://schemas.openxmlformats.org/presentationml/2006/ole">
            <mc:AlternateContent xmlns:mc="http://schemas.openxmlformats.org/markup-compatibility/2006">
              <mc:Choice xmlns:v="urn:schemas-microsoft-com:vml" Requires="v">
                <p:oleObj spid="_x0000_s5343" name="Equation" r:id="rId6" imgW="2387520" imgH="342720" progId="Equation.DSMT4">
                  <p:embed/>
                </p:oleObj>
              </mc:Choice>
              <mc:Fallback>
                <p:oleObj name="Equation" r:id="rId6" imgW="2387520" imgH="342720" progId="Equation.DSMT4">
                  <p:embed/>
                  <p:pic>
                    <p:nvPicPr>
                      <p:cNvPr id="0" name="Object 1"/>
                      <p:cNvPicPr>
                        <a:picLocks noChangeAspect="1" noChangeArrowheads="1"/>
                      </p:cNvPicPr>
                      <p:nvPr/>
                    </p:nvPicPr>
                    <p:blipFill>
                      <a:blip r:embed="rId7"/>
                      <a:srcRect/>
                      <a:stretch>
                        <a:fillRect/>
                      </a:stretch>
                    </p:blipFill>
                    <p:spPr bwMode="auto">
                      <a:xfrm>
                        <a:off x="3382962" y="1367194"/>
                        <a:ext cx="23780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43208E9B-39EF-480C-A808-915CB4603682}"/>
              </a:ext>
            </a:extLst>
          </p:cNvPr>
          <p:cNvGraphicFramePr>
            <a:graphicFrameLocks noChangeAspect="1"/>
          </p:cNvGraphicFramePr>
          <p:nvPr>
            <p:extLst>
              <p:ext uri="{D42A27DB-BD31-4B8C-83A1-F6EECF244321}">
                <p14:modId xmlns:p14="http://schemas.microsoft.com/office/powerpoint/2010/main" val="3277028274"/>
              </p:ext>
            </p:extLst>
          </p:nvPr>
        </p:nvGraphicFramePr>
        <p:xfrm>
          <a:off x="3418681" y="2473245"/>
          <a:ext cx="2306638" cy="619125"/>
        </p:xfrm>
        <a:graphic>
          <a:graphicData uri="http://schemas.openxmlformats.org/presentationml/2006/ole">
            <mc:AlternateContent xmlns:mc="http://schemas.openxmlformats.org/markup-compatibility/2006">
              <mc:Choice xmlns:v="urn:schemas-microsoft-com:vml" Requires="v">
                <p:oleObj spid="_x0000_s5344" name="Equation" r:id="rId8" imgW="2311200" imgH="609480" progId="Equation.DSMT4">
                  <p:embed/>
                </p:oleObj>
              </mc:Choice>
              <mc:Fallback>
                <p:oleObj name="Equation" r:id="rId8" imgW="2311200" imgH="609480" progId="Equation.DSMT4">
                  <p:embed/>
                  <p:pic>
                    <p:nvPicPr>
                      <p:cNvPr id="0" name="Object 16"/>
                      <p:cNvPicPr>
                        <a:picLocks noChangeAspect="1" noChangeArrowheads="1"/>
                      </p:cNvPicPr>
                      <p:nvPr/>
                    </p:nvPicPr>
                    <p:blipFill>
                      <a:blip r:embed="rId9"/>
                      <a:srcRect/>
                      <a:stretch>
                        <a:fillRect/>
                      </a:stretch>
                    </p:blipFill>
                    <p:spPr bwMode="auto">
                      <a:xfrm>
                        <a:off x="3418681" y="2473245"/>
                        <a:ext cx="2306638"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a16="http://schemas.microsoft.com/office/drawing/2014/main" id="{D512D109-3083-4800-BC36-5231DA211EAE}"/>
              </a:ext>
            </a:extLst>
          </p:cNvPr>
          <p:cNvGraphicFramePr>
            <a:graphicFrameLocks noChangeAspect="1"/>
          </p:cNvGraphicFramePr>
          <p:nvPr>
            <p:extLst>
              <p:ext uri="{D42A27DB-BD31-4B8C-83A1-F6EECF244321}">
                <p14:modId xmlns:p14="http://schemas.microsoft.com/office/powerpoint/2010/main" val="2378091224"/>
              </p:ext>
            </p:extLst>
          </p:nvPr>
        </p:nvGraphicFramePr>
        <p:xfrm>
          <a:off x="3556000" y="3163828"/>
          <a:ext cx="2032000" cy="619125"/>
        </p:xfrm>
        <a:graphic>
          <a:graphicData uri="http://schemas.openxmlformats.org/presentationml/2006/ole">
            <mc:AlternateContent xmlns:mc="http://schemas.openxmlformats.org/markup-compatibility/2006">
              <mc:Choice xmlns:v="urn:schemas-microsoft-com:vml" Requires="v">
                <p:oleObj spid="_x0000_s5345" name="Equation" r:id="rId10" imgW="2031840" imgH="609480" progId="Equation.DSMT4">
                  <p:embed/>
                </p:oleObj>
              </mc:Choice>
              <mc:Fallback>
                <p:oleObj name="Equation" r:id="rId10" imgW="2031840" imgH="609480" progId="Equation.DSMT4">
                  <p:embed/>
                  <p:pic>
                    <p:nvPicPr>
                      <p:cNvPr id="0" name="Object 20"/>
                      <p:cNvPicPr>
                        <a:picLocks noChangeAspect="1" noChangeArrowheads="1"/>
                      </p:cNvPicPr>
                      <p:nvPr/>
                    </p:nvPicPr>
                    <p:blipFill>
                      <a:blip r:embed="rId11"/>
                      <a:srcRect/>
                      <a:stretch>
                        <a:fillRect/>
                      </a:stretch>
                    </p:blipFill>
                    <p:spPr bwMode="auto">
                      <a:xfrm>
                        <a:off x="3556000" y="3163828"/>
                        <a:ext cx="20320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a:extLst>
              <a:ext uri="{FF2B5EF4-FFF2-40B4-BE49-F238E27FC236}">
                <a16:creationId xmlns:a16="http://schemas.microsoft.com/office/drawing/2014/main" id="{4ACEB915-9CC1-43D2-8475-DD8769592165}"/>
              </a:ext>
            </a:extLst>
          </p:cNvPr>
          <p:cNvGraphicFramePr>
            <a:graphicFrameLocks noChangeAspect="1"/>
          </p:cNvGraphicFramePr>
          <p:nvPr>
            <p:extLst>
              <p:ext uri="{D42A27DB-BD31-4B8C-83A1-F6EECF244321}">
                <p14:modId xmlns:p14="http://schemas.microsoft.com/office/powerpoint/2010/main" val="2262794902"/>
              </p:ext>
            </p:extLst>
          </p:nvPr>
        </p:nvGraphicFramePr>
        <p:xfrm>
          <a:off x="2048669" y="4315095"/>
          <a:ext cx="5046662" cy="1987550"/>
        </p:xfrm>
        <a:graphic>
          <a:graphicData uri="http://schemas.openxmlformats.org/presentationml/2006/ole">
            <mc:AlternateContent xmlns:mc="http://schemas.openxmlformats.org/markup-compatibility/2006">
              <mc:Choice xmlns:v="urn:schemas-microsoft-com:vml" Requires="v">
                <p:oleObj spid="_x0000_s5346" name="Equation" r:id="rId12" imgW="5054400" imgH="1955520" progId="Equation.DSMT4">
                  <p:embed/>
                </p:oleObj>
              </mc:Choice>
              <mc:Fallback>
                <p:oleObj name="Equation" r:id="rId12" imgW="5054400" imgH="1955520" progId="Equation.DSMT4">
                  <p:embed/>
                  <p:pic>
                    <p:nvPicPr>
                      <p:cNvPr id="0" name="Object 25"/>
                      <p:cNvPicPr>
                        <a:picLocks noChangeAspect="1" noChangeArrowheads="1"/>
                      </p:cNvPicPr>
                      <p:nvPr/>
                    </p:nvPicPr>
                    <p:blipFill>
                      <a:blip r:embed="rId13"/>
                      <a:srcRect/>
                      <a:stretch>
                        <a:fillRect/>
                      </a:stretch>
                    </p:blipFill>
                    <p:spPr bwMode="auto">
                      <a:xfrm>
                        <a:off x="2048669" y="4315095"/>
                        <a:ext cx="5046662"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50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9784A406-D507-4CBC-8651-57157D18FD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22896" y="845535"/>
                <a:ext cx="8015287" cy="5656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其次，求解对偶优化函数，计算对偶变量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𝛂</m:t>
                    </m:r>
                  </m:oMath>
                </a14:m>
                <a:r>
                  <a:rPr lang="zh-CN" altLang="en-US" sz="2000" dirty="0">
                    <a:latin typeface="微软雅黑" panose="020B0503020204020204" pitchFamily="34" charset="-122"/>
                    <a:cs typeface="Times New Roman" panose="02020603050405020304" pitchFamily="18" charset="0"/>
                  </a:rPr>
                  <a:t>的最优解。根据对偶公式得到对偶优化问题的具体表示为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可以通过如下互补松弛条件求得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对于所有的支持向量，由于相应的对偶变量为正值，根据互补松弛条件可知，原优化问题中的不等式约束变成等式约束。因此，根据任一个支持向量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𝑗</m:t>
                        </m:r>
                      </m:sub>
                    </m:sSub>
                  </m:oMath>
                </a14:m>
                <a:r>
                  <a:rPr lang="zh-CN" altLang="en-US" sz="2000" dirty="0">
                    <a:latin typeface="微软雅黑" panose="020B0503020204020204" pitchFamily="34" charset="-122"/>
                    <a:cs typeface="Times New Roman" panose="02020603050405020304" pitchFamily="18" charset="0"/>
                  </a:rPr>
                  <a:t>，可得出</a:t>
                </a:r>
              </a:p>
              <a:p>
                <a:pPr>
                  <a:spcBef>
                    <a:spcPct val="0"/>
                  </a:spcBef>
                  <a:buFontTx/>
                  <a:buNone/>
                </a:pPr>
                <a:r>
                  <a:rPr lang="zh-CN" altLang="en-US" sz="2000" dirty="0">
                    <a:latin typeface="微软雅黑" panose="020B0503020204020204" pitchFamily="34" charset="-122"/>
                    <a:cs typeface="Times New Roman" panose="02020603050405020304" pitchFamily="18" charset="0"/>
                  </a:rPr>
                  <a:t>至此，对于待分类样本</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oMath>
                </a14:m>
                <a:r>
                  <a:rPr lang="zh-CN" altLang="en-US" sz="2000" dirty="0">
                    <a:latin typeface="微软雅黑" panose="020B0503020204020204" pitchFamily="34" charset="-122"/>
                    <a:cs typeface="Times New Roman" panose="02020603050405020304" pitchFamily="18" charset="0"/>
                  </a:rPr>
                  <a:t>，支持向量机分类器表示为</a:t>
                </a: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其中运用了变换</a:t>
                </a: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22896" y="845535"/>
                <a:ext cx="8015287" cy="5656998"/>
              </a:xfrm>
              <a:prstGeom prst="rect">
                <a:avLst/>
              </a:prstGeom>
              <a:blipFill>
                <a:blip r:embed="rId5"/>
                <a:stretch>
                  <a:fillRect l="-760" t="-647" r="-4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329779" y="115888"/>
            <a:ext cx="263483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拉格朗日对偶优化</a:t>
            </a:r>
          </a:p>
        </p:txBody>
      </p:sp>
      <p:graphicFrame>
        <p:nvGraphicFramePr>
          <p:cNvPr id="3" name="对象 2">
            <a:extLst>
              <a:ext uri="{FF2B5EF4-FFF2-40B4-BE49-F238E27FC236}">
                <a16:creationId xmlns:a16="http://schemas.microsoft.com/office/drawing/2014/main" id="{852D078B-55FB-450F-A08B-F3552E1DD1E7}"/>
              </a:ext>
            </a:extLst>
          </p:cNvPr>
          <p:cNvGraphicFramePr>
            <a:graphicFrameLocks noChangeAspect="1"/>
          </p:cNvGraphicFramePr>
          <p:nvPr>
            <p:extLst>
              <p:ext uri="{D42A27DB-BD31-4B8C-83A1-F6EECF244321}">
                <p14:modId xmlns:p14="http://schemas.microsoft.com/office/powerpoint/2010/main" val="3196631002"/>
              </p:ext>
            </p:extLst>
          </p:nvPr>
        </p:nvGraphicFramePr>
        <p:xfrm>
          <a:off x="2803941" y="1425218"/>
          <a:ext cx="3525838" cy="1493838"/>
        </p:xfrm>
        <a:graphic>
          <a:graphicData uri="http://schemas.openxmlformats.org/presentationml/2006/ole">
            <mc:AlternateContent xmlns:mc="http://schemas.openxmlformats.org/markup-compatibility/2006">
              <mc:Choice xmlns:v="urn:schemas-microsoft-com:vml" Requires="v">
                <p:oleObj spid="_x0000_s4358" name="Equation" r:id="rId6" imgW="3517560" imgH="1485720" progId="Equation.DSMT4">
                  <p:embed/>
                </p:oleObj>
              </mc:Choice>
              <mc:Fallback>
                <p:oleObj name="Equation" r:id="rId6" imgW="3517560" imgH="1485720" progId="Equation.DSMT4">
                  <p:embed/>
                  <p:pic>
                    <p:nvPicPr>
                      <p:cNvPr id="0" name="Object 11"/>
                      <p:cNvPicPr>
                        <a:picLocks noChangeAspect="1" noChangeArrowheads="1"/>
                      </p:cNvPicPr>
                      <p:nvPr/>
                    </p:nvPicPr>
                    <p:blipFill>
                      <a:blip r:embed="rId7"/>
                      <a:srcRect/>
                      <a:stretch>
                        <a:fillRect/>
                      </a:stretch>
                    </p:blipFill>
                    <p:spPr bwMode="auto">
                      <a:xfrm>
                        <a:off x="2803941" y="1425218"/>
                        <a:ext cx="352583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73A22A73-FD0E-43B7-A283-319074CB62B2}"/>
              </a:ext>
            </a:extLst>
          </p:cNvPr>
          <p:cNvGraphicFramePr>
            <a:graphicFrameLocks noChangeAspect="1"/>
          </p:cNvGraphicFramePr>
          <p:nvPr>
            <p:extLst>
              <p:ext uri="{D42A27DB-BD31-4B8C-83A1-F6EECF244321}">
                <p14:modId xmlns:p14="http://schemas.microsoft.com/office/powerpoint/2010/main" val="3056349882"/>
              </p:ext>
            </p:extLst>
          </p:nvPr>
        </p:nvGraphicFramePr>
        <p:xfrm>
          <a:off x="2630110" y="3449535"/>
          <a:ext cx="3873500" cy="339725"/>
        </p:xfrm>
        <a:graphic>
          <a:graphicData uri="http://schemas.openxmlformats.org/presentationml/2006/ole">
            <mc:AlternateContent xmlns:mc="http://schemas.openxmlformats.org/markup-compatibility/2006">
              <mc:Choice xmlns:v="urn:schemas-microsoft-com:vml" Requires="v">
                <p:oleObj spid="_x0000_s4359" name="Equation" r:id="rId8" imgW="3873240" imgH="330120" progId="Equation.DSMT4">
                  <p:embed/>
                </p:oleObj>
              </mc:Choice>
              <mc:Fallback>
                <p:oleObj name="Equation" r:id="rId8" imgW="3873240" imgH="330120" progId="Equation.DSMT4">
                  <p:embed/>
                  <p:pic>
                    <p:nvPicPr>
                      <p:cNvPr id="0" name="Object 17"/>
                      <p:cNvPicPr>
                        <a:picLocks noChangeAspect="1" noChangeArrowheads="1"/>
                      </p:cNvPicPr>
                      <p:nvPr/>
                    </p:nvPicPr>
                    <p:blipFill>
                      <a:blip r:embed="rId9"/>
                      <a:srcRect/>
                      <a:stretch>
                        <a:fillRect/>
                      </a:stretch>
                    </p:blipFill>
                    <p:spPr bwMode="auto">
                      <a:xfrm>
                        <a:off x="2630110" y="3449535"/>
                        <a:ext cx="38735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DBEDEA32-DFD7-474D-8327-79AF6F634A6D}"/>
              </a:ext>
            </a:extLst>
          </p:cNvPr>
          <p:cNvGraphicFramePr>
            <a:graphicFrameLocks noChangeAspect="1"/>
          </p:cNvGraphicFramePr>
          <p:nvPr>
            <p:extLst>
              <p:ext uri="{D42A27DB-BD31-4B8C-83A1-F6EECF244321}">
                <p14:modId xmlns:p14="http://schemas.microsoft.com/office/powerpoint/2010/main" val="2975798260"/>
              </p:ext>
            </p:extLst>
          </p:nvPr>
        </p:nvGraphicFramePr>
        <p:xfrm>
          <a:off x="3275859" y="4552417"/>
          <a:ext cx="1397000" cy="333375"/>
        </p:xfrm>
        <a:graphic>
          <a:graphicData uri="http://schemas.openxmlformats.org/presentationml/2006/ole">
            <mc:AlternateContent xmlns:mc="http://schemas.openxmlformats.org/markup-compatibility/2006">
              <mc:Choice xmlns:v="urn:schemas-microsoft-com:vml" Requires="v">
                <p:oleObj spid="_x0000_s4360" name="Equation" r:id="rId10" imgW="1396800" imgH="342720" progId="Equation.DSMT4">
                  <p:embed/>
                </p:oleObj>
              </mc:Choice>
              <mc:Fallback>
                <p:oleObj name="Equation" r:id="rId10" imgW="1396800" imgH="342720" progId="Equation.DSMT4">
                  <p:embed/>
                  <p:pic>
                    <p:nvPicPr>
                      <p:cNvPr id="0" name="Object 31"/>
                      <p:cNvPicPr>
                        <a:picLocks noChangeAspect="1" noChangeArrowheads="1"/>
                      </p:cNvPicPr>
                      <p:nvPr/>
                    </p:nvPicPr>
                    <p:blipFill>
                      <a:blip r:embed="rId11"/>
                      <a:srcRect/>
                      <a:stretch>
                        <a:fillRect/>
                      </a:stretch>
                    </p:blipFill>
                    <p:spPr bwMode="auto">
                      <a:xfrm>
                        <a:off x="3275859" y="4552417"/>
                        <a:ext cx="13970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EF5C74AC-132E-43D5-8809-225B10B9A03E}"/>
              </a:ext>
            </a:extLst>
          </p:cNvPr>
          <p:cNvGraphicFramePr>
            <a:graphicFrameLocks noChangeAspect="1"/>
          </p:cNvGraphicFramePr>
          <p:nvPr>
            <p:extLst>
              <p:ext uri="{D42A27DB-BD31-4B8C-83A1-F6EECF244321}">
                <p14:modId xmlns:p14="http://schemas.microsoft.com/office/powerpoint/2010/main" val="1169352139"/>
              </p:ext>
            </p:extLst>
          </p:nvPr>
        </p:nvGraphicFramePr>
        <p:xfrm>
          <a:off x="3207166" y="5246164"/>
          <a:ext cx="2719388" cy="438150"/>
        </p:xfrm>
        <a:graphic>
          <a:graphicData uri="http://schemas.openxmlformats.org/presentationml/2006/ole">
            <mc:AlternateContent xmlns:mc="http://schemas.openxmlformats.org/markup-compatibility/2006">
              <mc:Choice xmlns:v="urn:schemas-microsoft-com:vml" Requires="v">
                <p:oleObj spid="_x0000_s4361" name="Equation" r:id="rId12" imgW="2705040" imgH="431640" progId="Equation.DSMT4">
                  <p:embed/>
                </p:oleObj>
              </mc:Choice>
              <mc:Fallback>
                <p:oleObj name="Equation" r:id="rId12" imgW="2705040" imgH="431640" progId="Equation.DSMT4">
                  <p:embed/>
                  <p:pic>
                    <p:nvPicPr>
                      <p:cNvPr id="0" name="Object 33"/>
                      <p:cNvPicPr>
                        <a:picLocks noChangeAspect="1" noChangeArrowheads="1"/>
                      </p:cNvPicPr>
                      <p:nvPr/>
                    </p:nvPicPr>
                    <p:blipFill>
                      <a:blip r:embed="rId13"/>
                      <a:srcRect/>
                      <a:stretch>
                        <a:fillRect/>
                      </a:stretch>
                    </p:blipFill>
                    <p:spPr bwMode="auto">
                      <a:xfrm>
                        <a:off x="3207166" y="5246164"/>
                        <a:ext cx="271938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BEBFB07D-908B-4665-AFDE-DEA0C835ADA1}"/>
              </a:ext>
            </a:extLst>
          </p:cNvPr>
          <p:cNvGraphicFramePr>
            <a:graphicFrameLocks noChangeAspect="1"/>
          </p:cNvGraphicFramePr>
          <p:nvPr>
            <p:extLst>
              <p:ext uri="{D42A27DB-BD31-4B8C-83A1-F6EECF244321}">
                <p14:modId xmlns:p14="http://schemas.microsoft.com/office/powerpoint/2010/main" val="3641900609"/>
              </p:ext>
            </p:extLst>
          </p:nvPr>
        </p:nvGraphicFramePr>
        <p:xfrm>
          <a:off x="2523771" y="5734183"/>
          <a:ext cx="1749425" cy="438150"/>
        </p:xfrm>
        <a:graphic>
          <a:graphicData uri="http://schemas.openxmlformats.org/presentationml/2006/ole">
            <mc:AlternateContent xmlns:mc="http://schemas.openxmlformats.org/markup-compatibility/2006">
              <mc:Choice xmlns:v="urn:schemas-microsoft-com:vml" Requires="v">
                <p:oleObj spid="_x0000_s4362" name="Equation" r:id="rId14" imgW="1739880" imgH="431640" progId="Equation.DSMT4">
                  <p:embed/>
                </p:oleObj>
              </mc:Choice>
              <mc:Fallback>
                <p:oleObj name="Equation" r:id="rId14" imgW="1739880" imgH="431640" progId="Equation.DSMT4">
                  <p:embed/>
                  <p:pic>
                    <p:nvPicPr>
                      <p:cNvPr id="0" name="Object 35"/>
                      <p:cNvPicPr>
                        <a:picLocks noChangeAspect="1" noChangeArrowheads="1"/>
                      </p:cNvPicPr>
                      <p:nvPr/>
                    </p:nvPicPr>
                    <p:blipFill>
                      <a:blip r:embed="rId15"/>
                      <a:srcRect/>
                      <a:stretch>
                        <a:fillRect/>
                      </a:stretch>
                    </p:blipFill>
                    <p:spPr bwMode="auto">
                      <a:xfrm>
                        <a:off x="2523771" y="5734183"/>
                        <a:ext cx="17494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504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大间隔原理</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基本分类模型</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拉格朗日对偶优化</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线性不可分数据的分类</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支持向量机回归</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模型扩展</a:t>
            </a:r>
            <a:endParaRPr kumimoji="0" lang="en-US" altLang="zh-CN" sz="2800" b="0" i="0" u="none" strike="noStrike" kern="1200" cap="none" spc="0" normalizeH="0" baseline="0" noProof="0" dirty="0">
              <a:ln>
                <a:noFill/>
              </a:ln>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3213988" y="187473"/>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第五讲 支持向量机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196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09C1C65-9E85-4B8F-9AF0-CB51E4415AC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松弛变量</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基本分类模型的约束条件为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引入松弛变量后约束条件为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其中松弛变量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𝜉</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𝑖</m:t>
                    </m:r>
                    <m:r>
                      <a:rPr lang="en-US" altLang="zh-CN" sz="2000" b="0" i="1" smtClean="0">
                        <a:latin typeface="Cambria Math" panose="02040503050406030204" pitchFamily="18" charset="0"/>
                        <a:cs typeface="Times New Roman" panose="02020603050405020304" pitchFamily="18" charset="0"/>
                      </a:rPr>
                      <m:t>=1,2,⋯,</m:t>
                    </m:r>
                    <m:r>
                      <a:rPr lang="en-US" altLang="zh-CN" sz="2000" b="0" i="1" smtClean="0">
                        <a:latin typeface="Cambria Math" panose="02040503050406030204" pitchFamily="18" charset="0"/>
                        <a:cs typeface="Times New Roman" panose="02020603050405020304" pitchFamily="18" charset="0"/>
                      </a:rPr>
                      <m:t>𝑁</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体现了样本点</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允许偏离原间隔的量，而且满足条件</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𝜉</m:t>
                        </m:r>
                      </m:e>
                      <m:sub>
                        <m:r>
                          <a:rPr lang="en-US" altLang="zh-CN" sz="2000" i="1">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≥0</m:t>
                    </m:r>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cs typeface="Times New Roman" panose="02020603050405020304" pitchFamily="18" charset="0"/>
                      </a:rPr>
                      <m:t>=1,2,⋯,</m:t>
                    </m:r>
                    <m:r>
                      <a:rPr lang="en-US" altLang="zh-CN" sz="2000" i="1">
                        <a:latin typeface="Cambria Math" panose="02040503050406030204" pitchFamily="18" charset="0"/>
                        <a:cs typeface="Times New Roman" panose="02020603050405020304" pitchFamily="18" charset="0"/>
                      </a:rPr>
                      <m:t>𝑁</m:t>
                    </m:r>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在基本分类模型基础上最小化铰链损失，得到用于线性不可分问题的线性支持向量机分类器的优化问题如下：</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𝛏</m:t>
                    </m:r>
                  </m:oMath>
                </a14:m>
                <a:r>
                  <a:rPr lang="zh-CN" altLang="en-US" sz="2000" dirty="0">
                    <a:latin typeface="微软雅黑" panose="020B0503020204020204" pitchFamily="34" charset="-122"/>
                    <a:cs typeface="Times New Roman" panose="02020603050405020304" pitchFamily="18" charset="0"/>
                  </a:rPr>
                  <a:t>是由</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𝜉</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构成的向量，折衷参数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𝐶</m:t>
                    </m:r>
                  </m:oMath>
                </a14:m>
                <a:r>
                  <a:rPr lang="zh-CN" altLang="en-US" sz="2000" dirty="0">
                    <a:latin typeface="微软雅黑" panose="020B0503020204020204" pitchFamily="34" charset="-122"/>
                    <a:cs typeface="Times New Roman" panose="02020603050405020304" pitchFamily="18" charset="0"/>
                  </a:rPr>
                  <a:t>用于控制目标函数中大间隔和经验损失两项之间的权重。</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401205"/>
              </a:xfrm>
              <a:prstGeom prst="rect">
                <a:avLst/>
              </a:prstGeom>
              <a:blipFill>
                <a:blip r:embed="rId5"/>
                <a:stretch>
                  <a:fillRect l="-837" t="-693"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717219" y="115888"/>
            <a:ext cx="32473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线性不可分数据的分类</a:t>
            </a:r>
          </a:p>
        </p:txBody>
      </p:sp>
      <p:graphicFrame>
        <p:nvGraphicFramePr>
          <p:cNvPr id="3" name="对象 2">
            <a:extLst>
              <a:ext uri="{FF2B5EF4-FFF2-40B4-BE49-F238E27FC236}">
                <a16:creationId xmlns:a16="http://schemas.microsoft.com/office/drawing/2014/main" id="{80069289-9F09-4357-AEFB-FD89ECCEEA68}"/>
              </a:ext>
            </a:extLst>
          </p:cNvPr>
          <p:cNvGraphicFramePr>
            <a:graphicFrameLocks noChangeAspect="1"/>
          </p:cNvGraphicFramePr>
          <p:nvPr>
            <p:extLst>
              <p:ext uri="{D42A27DB-BD31-4B8C-83A1-F6EECF244321}">
                <p14:modId xmlns:p14="http://schemas.microsoft.com/office/powerpoint/2010/main" val="1907337614"/>
              </p:ext>
            </p:extLst>
          </p:nvPr>
        </p:nvGraphicFramePr>
        <p:xfrm>
          <a:off x="4221128" y="1583623"/>
          <a:ext cx="1660525" cy="339725"/>
        </p:xfrm>
        <a:graphic>
          <a:graphicData uri="http://schemas.openxmlformats.org/presentationml/2006/ole">
            <mc:AlternateContent xmlns:mc="http://schemas.openxmlformats.org/markup-compatibility/2006">
              <mc:Choice xmlns:v="urn:schemas-microsoft-com:vml" Requires="v">
                <p:oleObj spid="_x0000_s6288" name="Equation" r:id="rId6" imgW="1650960" imgH="330120" progId="Equation.DSMT4">
                  <p:embed/>
                </p:oleObj>
              </mc:Choice>
              <mc:Fallback>
                <p:oleObj name="Equation" r:id="rId6" imgW="1650960" imgH="330120" progId="Equation.DSMT4">
                  <p:embed/>
                  <p:pic>
                    <p:nvPicPr>
                      <p:cNvPr id="0" name="Object 1"/>
                      <p:cNvPicPr>
                        <a:picLocks noChangeAspect="1" noChangeArrowheads="1"/>
                      </p:cNvPicPr>
                      <p:nvPr/>
                    </p:nvPicPr>
                    <p:blipFill>
                      <a:blip r:embed="rId7"/>
                      <a:srcRect/>
                      <a:stretch>
                        <a:fillRect/>
                      </a:stretch>
                    </p:blipFill>
                    <p:spPr bwMode="auto">
                      <a:xfrm>
                        <a:off x="4221128" y="1583623"/>
                        <a:ext cx="166052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FC193686-FF64-4DB8-8747-091B0A846E52}"/>
              </a:ext>
            </a:extLst>
          </p:cNvPr>
          <p:cNvGraphicFramePr>
            <a:graphicFrameLocks noChangeAspect="1"/>
          </p:cNvGraphicFramePr>
          <p:nvPr>
            <p:extLst>
              <p:ext uri="{D42A27DB-BD31-4B8C-83A1-F6EECF244321}">
                <p14:modId xmlns:p14="http://schemas.microsoft.com/office/powerpoint/2010/main" val="3760372930"/>
              </p:ext>
            </p:extLst>
          </p:nvPr>
        </p:nvGraphicFramePr>
        <p:xfrm>
          <a:off x="4221128" y="1893634"/>
          <a:ext cx="2036762" cy="338138"/>
        </p:xfrm>
        <a:graphic>
          <a:graphicData uri="http://schemas.openxmlformats.org/presentationml/2006/ole">
            <mc:AlternateContent xmlns:mc="http://schemas.openxmlformats.org/markup-compatibility/2006">
              <mc:Choice xmlns:v="urn:schemas-microsoft-com:vml" Requires="v">
                <p:oleObj spid="_x0000_s6289" name="Equation" r:id="rId8" imgW="2031840" imgH="330120" progId="Equation.DSMT4">
                  <p:embed/>
                </p:oleObj>
              </mc:Choice>
              <mc:Fallback>
                <p:oleObj name="Equation" r:id="rId8" imgW="2031840" imgH="330120" progId="Equation.DSMT4">
                  <p:embed/>
                  <p:pic>
                    <p:nvPicPr>
                      <p:cNvPr id="0" name="Object 5"/>
                      <p:cNvPicPr>
                        <a:picLocks noChangeAspect="1" noChangeArrowheads="1"/>
                      </p:cNvPicPr>
                      <p:nvPr/>
                    </p:nvPicPr>
                    <p:blipFill>
                      <a:blip r:embed="rId9"/>
                      <a:srcRect/>
                      <a:stretch>
                        <a:fillRect/>
                      </a:stretch>
                    </p:blipFill>
                    <p:spPr bwMode="auto">
                      <a:xfrm>
                        <a:off x="4221128" y="1893634"/>
                        <a:ext cx="203676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6D2D60EC-5680-4475-B0C7-1EE21A75898B}"/>
              </a:ext>
            </a:extLst>
          </p:cNvPr>
          <p:cNvGraphicFramePr>
            <a:graphicFrameLocks noChangeAspect="1"/>
          </p:cNvGraphicFramePr>
          <p:nvPr>
            <p:extLst>
              <p:ext uri="{D42A27DB-BD31-4B8C-83A1-F6EECF244321}">
                <p14:modId xmlns:p14="http://schemas.microsoft.com/office/powerpoint/2010/main" val="1520222243"/>
              </p:ext>
            </p:extLst>
          </p:nvPr>
        </p:nvGraphicFramePr>
        <p:xfrm>
          <a:off x="2897187" y="3726682"/>
          <a:ext cx="3349625" cy="1389062"/>
        </p:xfrm>
        <a:graphic>
          <a:graphicData uri="http://schemas.openxmlformats.org/presentationml/2006/ole">
            <mc:AlternateContent xmlns:mc="http://schemas.openxmlformats.org/markup-compatibility/2006">
              <mc:Choice xmlns:v="urn:schemas-microsoft-com:vml" Requires="v">
                <p:oleObj spid="_x0000_s6290" name="Equation" r:id="rId10" imgW="3340080" imgH="1384200" progId="Equation.DSMT4">
                  <p:embed/>
                </p:oleObj>
              </mc:Choice>
              <mc:Fallback>
                <p:oleObj name="Equation" r:id="rId10" imgW="3340080" imgH="1384200" progId="Equation.DSMT4">
                  <p:embed/>
                  <p:pic>
                    <p:nvPicPr>
                      <p:cNvPr id="0" name="Object 18"/>
                      <p:cNvPicPr>
                        <a:picLocks noChangeAspect="1" noChangeArrowheads="1"/>
                      </p:cNvPicPr>
                      <p:nvPr/>
                    </p:nvPicPr>
                    <p:blipFill>
                      <a:blip r:embed="rId11"/>
                      <a:srcRect/>
                      <a:stretch>
                        <a:fillRect/>
                      </a:stretch>
                    </p:blipFill>
                    <p:spPr bwMode="auto">
                      <a:xfrm>
                        <a:off x="2897187" y="3726682"/>
                        <a:ext cx="3349625" cy="1389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080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87D6A360-AE60-4337-A939-BBACD3632E4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22901" y="898799"/>
                <a:ext cx="8015287"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引入非负的乘子变量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𝛽</m:t>
                        </m:r>
                      </m:e>
                      <m:sub>
                        <m:r>
                          <a:rPr lang="en-US" altLang="zh-CN" sz="2000" b="0" i="1" dirty="0"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，可得拉格朗日函数表达式如下</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对上式关于</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𝑤</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𝜉</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求导，可以得到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将这些表达式代入拉格朗日函数，可以得到对偶优化问题是</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22901" y="898799"/>
                <a:ext cx="8015287" cy="3785652"/>
              </a:xfrm>
              <a:prstGeom prst="rect">
                <a:avLst/>
              </a:prstGeom>
              <a:blipFill>
                <a:blip r:embed="rId5"/>
                <a:stretch>
                  <a:fillRect l="-760" t="-805" b="-19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717219" y="115888"/>
            <a:ext cx="32473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线性不可分数据的分类</a:t>
            </a:r>
          </a:p>
        </p:txBody>
      </p:sp>
      <p:graphicFrame>
        <p:nvGraphicFramePr>
          <p:cNvPr id="21" name="对象 20">
            <a:extLst>
              <a:ext uri="{FF2B5EF4-FFF2-40B4-BE49-F238E27FC236}">
                <a16:creationId xmlns:a16="http://schemas.microsoft.com/office/drawing/2014/main" id="{D62A8DE9-AB3E-410D-9D24-C107444FCC7C}"/>
              </a:ext>
            </a:extLst>
          </p:cNvPr>
          <p:cNvGraphicFramePr>
            <a:graphicFrameLocks noChangeAspect="1"/>
          </p:cNvGraphicFramePr>
          <p:nvPr>
            <p:extLst>
              <p:ext uri="{D42A27DB-BD31-4B8C-83A1-F6EECF244321}">
                <p14:modId xmlns:p14="http://schemas.microsoft.com/office/powerpoint/2010/main" val="1902493768"/>
              </p:ext>
            </p:extLst>
          </p:nvPr>
        </p:nvGraphicFramePr>
        <p:xfrm>
          <a:off x="1149350" y="1219008"/>
          <a:ext cx="6845300" cy="617538"/>
        </p:xfrm>
        <a:graphic>
          <a:graphicData uri="http://schemas.openxmlformats.org/presentationml/2006/ole">
            <mc:AlternateContent xmlns:mc="http://schemas.openxmlformats.org/markup-compatibility/2006">
              <mc:Choice xmlns:v="urn:schemas-microsoft-com:vml" Requires="v">
                <p:oleObj spid="_x0000_s7354" name="Equation" r:id="rId6" imgW="6845040" imgH="609480" progId="Equation.DSMT4">
                  <p:embed/>
                </p:oleObj>
              </mc:Choice>
              <mc:Fallback>
                <p:oleObj name="Equation" r:id="rId6" imgW="6845040" imgH="609480" progId="Equation.DSMT4">
                  <p:embed/>
                  <p:pic>
                    <p:nvPicPr>
                      <p:cNvPr id="0" name="Object 6"/>
                      <p:cNvPicPr>
                        <a:picLocks noChangeAspect="1" noChangeArrowheads="1"/>
                      </p:cNvPicPr>
                      <p:nvPr/>
                    </p:nvPicPr>
                    <p:blipFill>
                      <a:blip r:embed="rId7"/>
                      <a:srcRect/>
                      <a:stretch>
                        <a:fillRect/>
                      </a:stretch>
                    </p:blipFill>
                    <p:spPr bwMode="auto">
                      <a:xfrm>
                        <a:off x="1149350" y="1219008"/>
                        <a:ext cx="68453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124402E5-83AE-404A-B82B-6340A9B93FA5}"/>
              </a:ext>
            </a:extLst>
          </p:cNvPr>
          <p:cNvGraphicFramePr>
            <a:graphicFrameLocks noChangeAspect="1"/>
          </p:cNvGraphicFramePr>
          <p:nvPr>
            <p:extLst>
              <p:ext uri="{D42A27DB-BD31-4B8C-83A1-F6EECF244321}">
                <p14:modId xmlns:p14="http://schemas.microsoft.com/office/powerpoint/2010/main" val="2498471843"/>
              </p:ext>
            </p:extLst>
          </p:nvPr>
        </p:nvGraphicFramePr>
        <p:xfrm>
          <a:off x="3382962" y="2143438"/>
          <a:ext cx="2378075" cy="619125"/>
        </p:xfrm>
        <a:graphic>
          <a:graphicData uri="http://schemas.openxmlformats.org/presentationml/2006/ole">
            <mc:AlternateContent xmlns:mc="http://schemas.openxmlformats.org/markup-compatibility/2006">
              <mc:Choice xmlns:v="urn:schemas-microsoft-com:vml" Requires="v">
                <p:oleObj spid="_x0000_s7355" name="Equation" r:id="rId8" imgW="2387520" imgH="609480" progId="Equation.DSMT4">
                  <p:embed/>
                </p:oleObj>
              </mc:Choice>
              <mc:Fallback>
                <p:oleObj name="Equation" r:id="rId8" imgW="2387520" imgH="609480" progId="Equation.DSMT4">
                  <p:embed/>
                  <p:pic>
                    <p:nvPicPr>
                      <p:cNvPr id="0" name="Object 9"/>
                      <p:cNvPicPr>
                        <a:picLocks noChangeAspect="1" noChangeArrowheads="1"/>
                      </p:cNvPicPr>
                      <p:nvPr/>
                    </p:nvPicPr>
                    <p:blipFill>
                      <a:blip r:embed="rId9"/>
                      <a:srcRect/>
                      <a:stretch>
                        <a:fillRect/>
                      </a:stretch>
                    </p:blipFill>
                    <p:spPr bwMode="auto">
                      <a:xfrm>
                        <a:off x="3382962" y="2143438"/>
                        <a:ext cx="23780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AAAC419C-4970-4B9E-BA2E-F0E9A4ACBCDA}"/>
              </a:ext>
            </a:extLst>
          </p:cNvPr>
          <p:cNvGraphicFramePr>
            <a:graphicFrameLocks noChangeAspect="1"/>
          </p:cNvGraphicFramePr>
          <p:nvPr>
            <p:extLst>
              <p:ext uri="{D42A27DB-BD31-4B8C-83A1-F6EECF244321}">
                <p14:modId xmlns:p14="http://schemas.microsoft.com/office/powerpoint/2010/main" val="862028446"/>
              </p:ext>
            </p:extLst>
          </p:nvPr>
        </p:nvGraphicFramePr>
        <p:xfrm>
          <a:off x="3382962" y="2780726"/>
          <a:ext cx="2109787" cy="619125"/>
        </p:xfrm>
        <a:graphic>
          <a:graphicData uri="http://schemas.openxmlformats.org/presentationml/2006/ole">
            <mc:AlternateContent xmlns:mc="http://schemas.openxmlformats.org/markup-compatibility/2006">
              <mc:Choice xmlns:v="urn:schemas-microsoft-com:vml" Requires="v">
                <p:oleObj spid="_x0000_s7356" name="Equation" r:id="rId10" imgW="2095200" imgH="609480" progId="Equation.DSMT4">
                  <p:embed/>
                </p:oleObj>
              </mc:Choice>
              <mc:Fallback>
                <p:oleObj name="Equation" r:id="rId10" imgW="2095200" imgH="609480" progId="Equation.DSMT4">
                  <p:embed/>
                  <p:pic>
                    <p:nvPicPr>
                      <p:cNvPr id="0" name="Object 11"/>
                      <p:cNvPicPr>
                        <a:picLocks noChangeAspect="1" noChangeArrowheads="1"/>
                      </p:cNvPicPr>
                      <p:nvPr/>
                    </p:nvPicPr>
                    <p:blipFill>
                      <a:blip r:embed="rId11"/>
                      <a:srcRect/>
                      <a:stretch>
                        <a:fillRect/>
                      </a:stretch>
                    </p:blipFill>
                    <p:spPr bwMode="auto">
                      <a:xfrm>
                        <a:off x="3382962" y="2780726"/>
                        <a:ext cx="2109787"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AF2FEFAB-6971-46DD-8B50-2A48488559D3}"/>
              </a:ext>
            </a:extLst>
          </p:cNvPr>
          <p:cNvGraphicFramePr>
            <a:graphicFrameLocks noChangeAspect="1"/>
          </p:cNvGraphicFramePr>
          <p:nvPr>
            <p:extLst>
              <p:ext uri="{D42A27DB-BD31-4B8C-83A1-F6EECF244321}">
                <p14:modId xmlns:p14="http://schemas.microsoft.com/office/powerpoint/2010/main" val="2227219670"/>
              </p:ext>
            </p:extLst>
          </p:nvPr>
        </p:nvGraphicFramePr>
        <p:xfrm>
          <a:off x="3332909" y="3472077"/>
          <a:ext cx="2613025" cy="696912"/>
        </p:xfrm>
        <a:graphic>
          <a:graphicData uri="http://schemas.openxmlformats.org/presentationml/2006/ole">
            <mc:AlternateContent xmlns:mc="http://schemas.openxmlformats.org/markup-compatibility/2006">
              <mc:Choice xmlns:v="urn:schemas-microsoft-com:vml" Requires="v">
                <p:oleObj spid="_x0000_s7357" name="Equation" r:id="rId12" imgW="2603160" imgH="672840" progId="Equation.DSMT4">
                  <p:embed/>
                </p:oleObj>
              </mc:Choice>
              <mc:Fallback>
                <p:oleObj name="Equation" r:id="rId12" imgW="2603160" imgH="672840" progId="Equation.DSMT4">
                  <p:embed/>
                  <p:pic>
                    <p:nvPicPr>
                      <p:cNvPr id="0" name="Object 13"/>
                      <p:cNvPicPr>
                        <a:picLocks noChangeAspect="1" noChangeArrowheads="1"/>
                      </p:cNvPicPr>
                      <p:nvPr/>
                    </p:nvPicPr>
                    <p:blipFill>
                      <a:blip r:embed="rId13"/>
                      <a:srcRect/>
                      <a:stretch>
                        <a:fillRect/>
                      </a:stretch>
                    </p:blipFill>
                    <p:spPr bwMode="auto">
                      <a:xfrm>
                        <a:off x="3332909" y="3472077"/>
                        <a:ext cx="2613025" cy="69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2C10C485-2376-4860-A931-D49DE3B10378}"/>
              </a:ext>
            </a:extLst>
          </p:cNvPr>
          <p:cNvGraphicFramePr>
            <a:graphicFrameLocks noChangeAspect="1"/>
          </p:cNvGraphicFramePr>
          <p:nvPr>
            <p:extLst>
              <p:ext uri="{D42A27DB-BD31-4B8C-83A1-F6EECF244321}">
                <p14:modId xmlns:p14="http://schemas.microsoft.com/office/powerpoint/2010/main" val="997488779"/>
              </p:ext>
            </p:extLst>
          </p:nvPr>
        </p:nvGraphicFramePr>
        <p:xfrm>
          <a:off x="2808286" y="4610081"/>
          <a:ext cx="3527425" cy="1493838"/>
        </p:xfrm>
        <a:graphic>
          <a:graphicData uri="http://schemas.openxmlformats.org/presentationml/2006/ole">
            <mc:AlternateContent xmlns:mc="http://schemas.openxmlformats.org/markup-compatibility/2006">
              <mc:Choice xmlns:v="urn:schemas-microsoft-com:vml" Requires="v">
                <p:oleObj spid="_x0000_s7358" name="Equation" r:id="rId14" imgW="3517560" imgH="1485720" progId="Equation.DSMT4">
                  <p:embed/>
                </p:oleObj>
              </mc:Choice>
              <mc:Fallback>
                <p:oleObj name="Equation" r:id="rId14" imgW="3517560" imgH="1485720" progId="Equation.DSMT4">
                  <p:embed/>
                  <p:pic>
                    <p:nvPicPr>
                      <p:cNvPr id="0" name="Object 19"/>
                      <p:cNvPicPr>
                        <a:picLocks noChangeAspect="1" noChangeArrowheads="1"/>
                      </p:cNvPicPr>
                      <p:nvPr/>
                    </p:nvPicPr>
                    <p:blipFill>
                      <a:blip r:embed="rId15"/>
                      <a:srcRect/>
                      <a:stretch>
                        <a:fillRect/>
                      </a:stretch>
                    </p:blipFill>
                    <p:spPr bwMode="auto">
                      <a:xfrm>
                        <a:off x="2808286" y="4610081"/>
                        <a:ext cx="3527425"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661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B6EE7B7-3E73-4906-BE1F-B5CA8BAC234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22901" y="898799"/>
                <a:ext cx="8015287" cy="22714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可以通过如下互补松弛条件求得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其中，通过选择满足</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0&lt;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𝑗</m:t>
                        </m:r>
                      </m:sub>
                    </m:sSub>
                    <m:r>
                      <a:rPr lang="en-US" altLang="zh-CN" sz="2000" b="0" i="1" smtClean="0">
                        <a:latin typeface="Cambria Math" panose="02040503050406030204" pitchFamily="18" charset="0"/>
                        <a:cs typeface="Times New Roman" panose="02020603050405020304" pitchFamily="18" charset="0"/>
                      </a:rPr>
                      <m:t>&lt;</m:t>
                    </m:r>
                    <m:r>
                      <a:rPr lang="en-US" altLang="zh-CN" sz="2000" b="0" i="1" smtClean="0">
                        <a:latin typeface="Cambria Math" panose="02040503050406030204" pitchFamily="18" charset="0"/>
                        <a:cs typeface="Times New Roman" panose="02020603050405020304" pitchFamily="18" charset="0"/>
                      </a:rPr>
                      <m:t>𝐶</m:t>
                    </m:r>
                  </m:oMath>
                </a14:m>
                <a:r>
                  <a:rPr lang="zh-CN" altLang="en-US" sz="2000" dirty="0">
                    <a:latin typeface="微软雅黑" panose="020B0503020204020204" pitchFamily="34" charset="-122"/>
                    <a:cs typeface="Times New Roman" panose="02020603050405020304" pitchFamily="18" charset="0"/>
                  </a:rPr>
                  <a:t>的支持向量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𝑗</m:t>
                        </m:r>
                      </m:sub>
                    </m:sSub>
                  </m:oMath>
                </a14:m>
                <a:r>
                  <a:rPr lang="zh-CN" altLang="en-US" sz="2000" dirty="0">
                    <a:latin typeface="微软雅黑" panose="020B0503020204020204" pitchFamily="34" charset="-122"/>
                    <a:cs typeface="Times New Roman" panose="02020603050405020304" pitchFamily="18" charset="0"/>
                  </a:rPr>
                  <a:t>，可得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最终的决策函数与基本分类模型的决策函数具有相同的表达式</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22901" y="898799"/>
                <a:ext cx="8015287" cy="2271456"/>
              </a:xfrm>
              <a:prstGeom prst="rect">
                <a:avLst/>
              </a:prstGeom>
              <a:blipFill>
                <a:blip r:embed="rId5"/>
                <a:stretch>
                  <a:fillRect l="-760" t="-1340" b="-37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717219" y="115888"/>
            <a:ext cx="32473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线性不可分数据的分类</a:t>
            </a:r>
          </a:p>
        </p:txBody>
      </p:sp>
      <p:graphicFrame>
        <p:nvGraphicFramePr>
          <p:cNvPr id="12" name="对象 11">
            <a:extLst>
              <a:ext uri="{FF2B5EF4-FFF2-40B4-BE49-F238E27FC236}">
                <a16:creationId xmlns:a16="http://schemas.microsoft.com/office/drawing/2014/main" id="{AE30D786-537B-4715-9CD3-CA70529EE53C}"/>
              </a:ext>
            </a:extLst>
          </p:cNvPr>
          <p:cNvGraphicFramePr>
            <a:graphicFrameLocks noChangeAspect="1"/>
          </p:cNvGraphicFramePr>
          <p:nvPr>
            <p:extLst>
              <p:ext uri="{D42A27DB-BD31-4B8C-83A1-F6EECF244321}">
                <p14:modId xmlns:p14="http://schemas.microsoft.com/office/powerpoint/2010/main" val="1456120919"/>
              </p:ext>
            </p:extLst>
          </p:nvPr>
        </p:nvGraphicFramePr>
        <p:xfrm>
          <a:off x="2448719" y="1288449"/>
          <a:ext cx="4246562" cy="701675"/>
        </p:xfrm>
        <a:graphic>
          <a:graphicData uri="http://schemas.openxmlformats.org/presentationml/2006/ole">
            <mc:AlternateContent xmlns:mc="http://schemas.openxmlformats.org/markup-compatibility/2006">
              <mc:Choice xmlns:v="urn:schemas-microsoft-com:vml" Requires="v">
                <p:oleObj spid="_x0000_s8292" name="Equation" r:id="rId6" imgW="4241520" imgH="711000" progId="Equation.DSMT4">
                  <p:embed/>
                </p:oleObj>
              </mc:Choice>
              <mc:Fallback>
                <p:oleObj name="Equation" r:id="rId6" imgW="4241520" imgH="711000" progId="Equation.DSMT4">
                  <p:embed/>
                  <p:pic>
                    <p:nvPicPr>
                      <p:cNvPr id="0" name="Object 4"/>
                      <p:cNvPicPr>
                        <a:picLocks noChangeAspect="1" noChangeArrowheads="1"/>
                      </p:cNvPicPr>
                      <p:nvPr/>
                    </p:nvPicPr>
                    <p:blipFill>
                      <a:blip r:embed="rId7"/>
                      <a:srcRect/>
                      <a:stretch>
                        <a:fillRect/>
                      </a:stretch>
                    </p:blipFill>
                    <p:spPr bwMode="auto">
                      <a:xfrm>
                        <a:off x="2448719" y="1288449"/>
                        <a:ext cx="4246562"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7">
            <a:extLst>
              <a:ext uri="{FF2B5EF4-FFF2-40B4-BE49-F238E27FC236}">
                <a16:creationId xmlns:a16="http://schemas.microsoft.com/office/drawing/2014/main" id="{7E7331B1-3D32-40F0-923B-792F2AFE45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0FF8F4CC-218E-420C-8E67-4BB7239363D6}"/>
              </a:ext>
            </a:extLst>
          </p:cNvPr>
          <p:cNvGraphicFramePr>
            <a:graphicFrameLocks noChangeAspect="1"/>
          </p:cNvGraphicFramePr>
          <p:nvPr>
            <p:extLst>
              <p:ext uri="{D42A27DB-BD31-4B8C-83A1-F6EECF244321}">
                <p14:modId xmlns:p14="http://schemas.microsoft.com/office/powerpoint/2010/main" val="1445249338"/>
              </p:ext>
            </p:extLst>
          </p:nvPr>
        </p:nvGraphicFramePr>
        <p:xfrm>
          <a:off x="3230562" y="3178601"/>
          <a:ext cx="2682875" cy="438150"/>
        </p:xfrm>
        <a:graphic>
          <a:graphicData uri="http://schemas.openxmlformats.org/presentationml/2006/ole">
            <mc:AlternateContent xmlns:mc="http://schemas.openxmlformats.org/markup-compatibility/2006">
              <mc:Choice xmlns:v="urn:schemas-microsoft-com:vml" Requires="v">
                <p:oleObj spid="_x0000_s8293" name="Equation" r:id="rId8" imgW="2692080" imgH="431640" progId="Equation.DSMT4">
                  <p:embed/>
                </p:oleObj>
              </mc:Choice>
              <mc:Fallback>
                <p:oleObj name="Equation" r:id="rId8" imgW="2692080" imgH="431640" progId="Equation.DSMT4">
                  <p:embed/>
                  <p:pic>
                    <p:nvPicPr>
                      <p:cNvPr id="0" name="Object 6"/>
                      <p:cNvPicPr>
                        <a:picLocks noChangeAspect="1" noChangeArrowheads="1"/>
                      </p:cNvPicPr>
                      <p:nvPr/>
                    </p:nvPicPr>
                    <p:blipFill>
                      <a:blip r:embed="rId9"/>
                      <a:srcRect/>
                      <a:stretch>
                        <a:fillRect/>
                      </a:stretch>
                    </p:blipFill>
                    <p:spPr bwMode="auto">
                      <a:xfrm>
                        <a:off x="3230562" y="3178601"/>
                        <a:ext cx="26828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4E7F60E7-111A-45BA-8B44-4F47BE2DBA9D}"/>
              </a:ext>
            </a:extLst>
          </p:cNvPr>
          <p:cNvGraphicFramePr>
            <a:graphicFrameLocks noChangeAspect="1"/>
          </p:cNvGraphicFramePr>
          <p:nvPr>
            <p:extLst>
              <p:ext uri="{D42A27DB-BD31-4B8C-83A1-F6EECF244321}">
                <p14:modId xmlns:p14="http://schemas.microsoft.com/office/powerpoint/2010/main" val="878997681"/>
              </p:ext>
            </p:extLst>
          </p:nvPr>
        </p:nvGraphicFramePr>
        <p:xfrm>
          <a:off x="6500812" y="2171604"/>
          <a:ext cx="1333500" cy="333375"/>
        </p:xfrm>
        <a:graphic>
          <a:graphicData uri="http://schemas.openxmlformats.org/presentationml/2006/ole">
            <mc:AlternateContent xmlns:mc="http://schemas.openxmlformats.org/markup-compatibility/2006">
              <mc:Choice xmlns:v="urn:schemas-microsoft-com:vml" Requires="v">
                <p:oleObj spid="_x0000_s8294" name="Equation" r:id="rId10" imgW="1333440" imgH="342720" progId="Equation.DSMT4">
                  <p:embed/>
                </p:oleObj>
              </mc:Choice>
              <mc:Fallback>
                <p:oleObj name="Equation" r:id="rId10" imgW="1333440" imgH="342720" progId="Equation.DSMT4">
                  <p:embed/>
                  <p:pic>
                    <p:nvPicPr>
                      <p:cNvPr id="0" name="Object 8"/>
                      <p:cNvPicPr>
                        <a:picLocks noChangeAspect="1" noChangeArrowheads="1"/>
                      </p:cNvPicPr>
                      <p:nvPr/>
                    </p:nvPicPr>
                    <p:blipFill>
                      <a:blip r:embed="rId11"/>
                      <a:srcRect/>
                      <a:stretch>
                        <a:fillRect/>
                      </a:stretch>
                    </p:blipFill>
                    <p:spPr bwMode="auto">
                      <a:xfrm>
                        <a:off x="6500812" y="2171604"/>
                        <a:ext cx="13335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176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495105B7-8A6B-4309-8557-3444BBC363B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核方法</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设</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𝑥</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𝑧</m:t>
                    </m:r>
                  </m:oMath>
                </a14:m>
                <a:r>
                  <a:rPr lang="zh-CN" altLang="en-US" sz="2000" dirty="0">
                    <a:latin typeface="微软雅黑" panose="020B0503020204020204" pitchFamily="34" charset="-122"/>
                    <a:cs typeface="Times New Roman" panose="02020603050405020304" pitchFamily="18" charset="0"/>
                  </a:rPr>
                  <a:t>来自空间</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cs typeface="Times New Roman" panose="02020603050405020304" pitchFamily="18" charset="0"/>
                      </a:rPr>
                      <m:t>Γ</m:t>
                    </m:r>
                  </m:oMath>
                </a14:m>
                <a:r>
                  <a:rPr lang="zh-CN" altLang="en-US" sz="2000" dirty="0">
                    <a:latin typeface="微软雅黑" panose="020B0503020204020204" pitchFamily="34" charset="-122"/>
                    <a:cs typeface="Times New Roman" panose="02020603050405020304" pitchFamily="18" charset="0"/>
                  </a:rPr>
                  <a:t>（不一定是线性空间），满足下式的函数</a:t>
                </a:r>
                <a14:m>
                  <m:oMath xmlns:m="http://schemas.openxmlformats.org/officeDocument/2006/math">
                    <m:r>
                      <a:rPr lang="zh-CN" altLang="en-US" sz="2000" i="1" smtClean="0">
                        <a:latin typeface="Cambria Math" panose="02040503050406030204" pitchFamily="18" charset="0"/>
                        <a:cs typeface="Times New Roman" panose="02020603050405020304" pitchFamily="18" charset="0"/>
                      </a:rPr>
                      <m:t>𝜅</m:t>
                    </m:r>
                  </m:oMath>
                </a14:m>
                <a:r>
                  <a:rPr lang="zh-CN" altLang="en-US" sz="2000" dirty="0">
                    <a:latin typeface="微软雅黑" panose="020B0503020204020204" pitchFamily="34" charset="-122"/>
                    <a:cs typeface="Times New Roman" panose="02020603050405020304" pitchFamily="18" charset="0"/>
                  </a:rPr>
                  <a:t>被称为核函数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𝜙</m:t>
                    </m:r>
                  </m:oMath>
                </a14:m>
                <a:r>
                  <a:rPr lang="zh-CN" altLang="en-US" sz="2000" dirty="0">
                    <a:latin typeface="微软雅黑" panose="020B0503020204020204" pitchFamily="34" charset="-122"/>
                    <a:cs typeface="Times New Roman" panose="02020603050405020304" pitchFamily="18" charset="0"/>
                  </a:rPr>
                  <a:t>是从空间</a:t>
                </a:r>
                <a14:m>
                  <m:oMath xmlns:m="http://schemas.openxmlformats.org/officeDocument/2006/math">
                    <m:r>
                      <m:rPr>
                        <m:sty m:val="p"/>
                      </m:rPr>
                      <a:rPr lang="el-GR" altLang="zh-CN" sz="2000" i="1">
                        <a:latin typeface="Cambria Math" panose="02040503050406030204" pitchFamily="18" charset="0"/>
                        <a:ea typeface="Cambria Math" panose="02040503050406030204" pitchFamily="18" charset="0"/>
                        <a:cs typeface="Times New Roman" panose="02020603050405020304" pitchFamily="18" charset="0"/>
                      </a:rPr>
                      <m:t>Γ</m:t>
                    </m:r>
                  </m:oMath>
                </a14:m>
                <a:r>
                  <a:rPr lang="zh-CN" altLang="en-US" sz="2000" dirty="0">
                    <a:latin typeface="微软雅黑" panose="020B0503020204020204" pitchFamily="34" charset="-122"/>
                    <a:cs typeface="Times New Roman" panose="02020603050405020304" pitchFamily="18" charset="0"/>
                  </a:rPr>
                  <a:t>到希尔伯特空间</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𝐹</m:t>
                    </m:r>
                  </m:oMath>
                </a14:m>
                <a:r>
                  <a:rPr lang="zh-CN" altLang="en-US" sz="2000" dirty="0">
                    <a:latin typeface="微软雅黑" panose="020B0503020204020204" pitchFamily="34" charset="-122"/>
                    <a:cs typeface="Times New Roman" panose="02020603050405020304" pitchFamily="18" charset="0"/>
                  </a:rPr>
                  <a:t>的映射</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空间</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𝐹</m:t>
                    </m:r>
                  </m:oMath>
                </a14:m>
                <a:r>
                  <a:rPr lang="zh-CN" altLang="en-US" sz="2000" dirty="0">
                    <a:latin typeface="微软雅黑" panose="020B0503020204020204" pitchFamily="34" charset="-122"/>
                    <a:cs typeface="Times New Roman" panose="02020603050405020304" pitchFamily="18" charset="0"/>
                  </a:rPr>
                  <a:t>通常被称为特征空间。</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对于支持向量机，设映射函数为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𝜙</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，那么</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对偶问题的优化目标变为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原来的       变为           ，同时考虑到参数</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可以由对偶变量和输入数据表达   </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401205"/>
              </a:xfrm>
              <a:prstGeom prst="rect">
                <a:avLst/>
              </a:prstGeom>
              <a:blipFill>
                <a:blip r:embed="rId5"/>
                <a:stretch>
                  <a:fillRect l="-837" t="-693"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717219" y="115888"/>
            <a:ext cx="32473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线性不可分数据的分类</a:t>
            </a:r>
          </a:p>
        </p:txBody>
      </p:sp>
      <p:graphicFrame>
        <p:nvGraphicFramePr>
          <p:cNvPr id="19" name="对象 18">
            <a:extLst>
              <a:ext uri="{FF2B5EF4-FFF2-40B4-BE49-F238E27FC236}">
                <a16:creationId xmlns:a16="http://schemas.microsoft.com/office/drawing/2014/main" id="{62FCF6BD-91F5-4E09-BD86-5B1035390BD3}"/>
              </a:ext>
            </a:extLst>
          </p:cNvPr>
          <p:cNvGraphicFramePr>
            <a:graphicFrameLocks noChangeAspect="1"/>
          </p:cNvGraphicFramePr>
          <p:nvPr>
            <p:extLst>
              <p:ext uri="{D42A27DB-BD31-4B8C-83A1-F6EECF244321}">
                <p14:modId xmlns:p14="http://schemas.microsoft.com/office/powerpoint/2010/main" val="1215131130"/>
              </p:ext>
            </p:extLst>
          </p:nvPr>
        </p:nvGraphicFramePr>
        <p:xfrm>
          <a:off x="3479800" y="2106473"/>
          <a:ext cx="2184400" cy="314325"/>
        </p:xfrm>
        <a:graphic>
          <a:graphicData uri="http://schemas.openxmlformats.org/presentationml/2006/ole">
            <mc:AlternateContent xmlns:mc="http://schemas.openxmlformats.org/markup-compatibility/2006">
              <mc:Choice xmlns:v="urn:schemas-microsoft-com:vml" Requires="v">
                <p:oleObj spid="_x0000_s9433" name="Equation" r:id="rId6" imgW="2184120" imgH="304560" progId="Equation.DSMT4">
                  <p:embed/>
                </p:oleObj>
              </mc:Choice>
              <mc:Fallback>
                <p:oleObj name="Equation" r:id="rId6" imgW="2184120" imgH="304560" progId="Equation.DSMT4">
                  <p:embed/>
                  <p:pic>
                    <p:nvPicPr>
                      <p:cNvPr id="0" name="Object 10"/>
                      <p:cNvPicPr>
                        <a:picLocks noChangeAspect="1" noChangeArrowheads="1"/>
                      </p:cNvPicPr>
                      <p:nvPr/>
                    </p:nvPicPr>
                    <p:blipFill>
                      <a:blip r:embed="rId7"/>
                      <a:srcRect/>
                      <a:stretch>
                        <a:fillRect/>
                      </a:stretch>
                    </p:blipFill>
                    <p:spPr bwMode="auto">
                      <a:xfrm>
                        <a:off x="3479800" y="2106473"/>
                        <a:ext cx="21844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583A826A-2F19-4DB8-AA4D-55B7BD7871EE}"/>
              </a:ext>
            </a:extLst>
          </p:cNvPr>
          <p:cNvGraphicFramePr>
            <a:graphicFrameLocks noChangeAspect="1"/>
          </p:cNvGraphicFramePr>
          <p:nvPr>
            <p:extLst>
              <p:ext uri="{D42A27DB-BD31-4B8C-83A1-F6EECF244321}">
                <p14:modId xmlns:p14="http://schemas.microsoft.com/office/powerpoint/2010/main" val="416997096"/>
              </p:ext>
            </p:extLst>
          </p:nvPr>
        </p:nvGraphicFramePr>
        <p:xfrm>
          <a:off x="3501231" y="2954758"/>
          <a:ext cx="2141538" cy="314325"/>
        </p:xfrm>
        <a:graphic>
          <a:graphicData uri="http://schemas.openxmlformats.org/presentationml/2006/ole">
            <mc:AlternateContent xmlns:mc="http://schemas.openxmlformats.org/markup-compatibility/2006">
              <mc:Choice xmlns:v="urn:schemas-microsoft-com:vml" Requires="v">
                <p:oleObj spid="_x0000_s9434" name="Equation" r:id="rId8" imgW="2145960" imgH="304560" progId="Equation.DSMT4">
                  <p:embed/>
                </p:oleObj>
              </mc:Choice>
              <mc:Fallback>
                <p:oleObj name="Equation" r:id="rId8" imgW="2145960" imgH="304560" progId="Equation.DSMT4">
                  <p:embed/>
                  <p:pic>
                    <p:nvPicPr>
                      <p:cNvPr id="0" name="Object 12"/>
                      <p:cNvPicPr>
                        <a:picLocks noChangeAspect="1" noChangeArrowheads="1"/>
                      </p:cNvPicPr>
                      <p:nvPr/>
                    </p:nvPicPr>
                    <p:blipFill>
                      <a:blip r:embed="rId9"/>
                      <a:srcRect/>
                      <a:stretch>
                        <a:fillRect/>
                      </a:stretch>
                    </p:blipFill>
                    <p:spPr bwMode="auto">
                      <a:xfrm>
                        <a:off x="3501231" y="2954758"/>
                        <a:ext cx="214153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ABD3FBEC-20FF-4F08-B546-109BD2E6FC3A}"/>
              </a:ext>
            </a:extLst>
          </p:cNvPr>
          <p:cNvGraphicFramePr>
            <a:graphicFrameLocks noChangeAspect="1"/>
          </p:cNvGraphicFramePr>
          <p:nvPr>
            <p:extLst>
              <p:ext uri="{D42A27DB-BD31-4B8C-83A1-F6EECF244321}">
                <p14:modId xmlns:p14="http://schemas.microsoft.com/office/powerpoint/2010/main" val="2057672270"/>
              </p:ext>
            </p:extLst>
          </p:nvPr>
        </p:nvGraphicFramePr>
        <p:xfrm>
          <a:off x="5833462" y="4014481"/>
          <a:ext cx="2284413" cy="334963"/>
        </p:xfrm>
        <a:graphic>
          <a:graphicData uri="http://schemas.openxmlformats.org/presentationml/2006/ole">
            <mc:AlternateContent xmlns:mc="http://schemas.openxmlformats.org/markup-compatibility/2006">
              <mc:Choice xmlns:v="urn:schemas-microsoft-com:vml" Requires="v">
                <p:oleObj spid="_x0000_s9435" name="Equation" r:id="rId10" imgW="2273040" imgH="342720" progId="Equation.DSMT4">
                  <p:embed/>
                </p:oleObj>
              </mc:Choice>
              <mc:Fallback>
                <p:oleObj name="Equation" r:id="rId10" imgW="2273040" imgH="342720" progId="Equation.DSMT4">
                  <p:embed/>
                  <p:pic>
                    <p:nvPicPr>
                      <p:cNvPr id="0" name="Object 21"/>
                      <p:cNvPicPr>
                        <a:picLocks noChangeAspect="1" noChangeArrowheads="1"/>
                      </p:cNvPicPr>
                      <p:nvPr/>
                    </p:nvPicPr>
                    <p:blipFill>
                      <a:blip r:embed="rId11"/>
                      <a:srcRect/>
                      <a:stretch>
                        <a:fillRect/>
                      </a:stretch>
                    </p:blipFill>
                    <p:spPr bwMode="auto">
                      <a:xfrm>
                        <a:off x="5833462" y="4014481"/>
                        <a:ext cx="2284413"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0E1CB9A3-7DC3-414C-A93C-FEA3216ABAE6}"/>
              </a:ext>
            </a:extLst>
          </p:cNvPr>
          <p:cNvGraphicFramePr>
            <a:graphicFrameLocks noChangeAspect="1"/>
          </p:cNvGraphicFramePr>
          <p:nvPr>
            <p:extLst>
              <p:ext uri="{D42A27DB-BD31-4B8C-83A1-F6EECF244321}">
                <p14:modId xmlns:p14="http://schemas.microsoft.com/office/powerpoint/2010/main" val="3656060056"/>
              </p:ext>
            </p:extLst>
          </p:nvPr>
        </p:nvGraphicFramePr>
        <p:xfrm>
          <a:off x="3117850" y="4649519"/>
          <a:ext cx="2908300" cy="614363"/>
        </p:xfrm>
        <a:graphic>
          <a:graphicData uri="http://schemas.openxmlformats.org/presentationml/2006/ole">
            <mc:AlternateContent xmlns:mc="http://schemas.openxmlformats.org/markup-compatibility/2006">
              <mc:Choice xmlns:v="urn:schemas-microsoft-com:vml" Requires="v">
                <p:oleObj spid="_x0000_s9436" name="Equation" r:id="rId12" imgW="2920680" imgH="609480" progId="Equation.DSMT4">
                  <p:embed/>
                </p:oleObj>
              </mc:Choice>
              <mc:Fallback>
                <p:oleObj name="Equation" r:id="rId12" imgW="2920680" imgH="609480" progId="Equation.DSMT4">
                  <p:embed/>
                  <p:pic>
                    <p:nvPicPr>
                      <p:cNvPr id="0" name="Object 23"/>
                      <p:cNvPicPr>
                        <a:picLocks noChangeAspect="1" noChangeArrowheads="1"/>
                      </p:cNvPicPr>
                      <p:nvPr/>
                    </p:nvPicPr>
                    <p:blipFill>
                      <a:blip r:embed="rId13"/>
                      <a:srcRect/>
                      <a:stretch>
                        <a:fillRect/>
                      </a:stretch>
                    </p:blipFill>
                    <p:spPr bwMode="auto">
                      <a:xfrm>
                        <a:off x="3117850" y="4649519"/>
                        <a:ext cx="290830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8EEDF5AF-ED69-4164-9351-C999C051F571}"/>
              </a:ext>
            </a:extLst>
          </p:cNvPr>
          <p:cNvGraphicFramePr>
            <a:graphicFrameLocks noChangeAspect="1"/>
          </p:cNvGraphicFramePr>
          <p:nvPr>
            <p:extLst>
              <p:ext uri="{D42A27DB-BD31-4B8C-83A1-F6EECF244321}">
                <p14:modId xmlns:p14="http://schemas.microsoft.com/office/powerpoint/2010/main" val="258279152"/>
              </p:ext>
            </p:extLst>
          </p:nvPr>
        </p:nvGraphicFramePr>
        <p:xfrm>
          <a:off x="1697745" y="5270500"/>
          <a:ext cx="452437" cy="274638"/>
        </p:xfrm>
        <a:graphic>
          <a:graphicData uri="http://schemas.openxmlformats.org/presentationml/2006/ole">
            <mc:AlternateContent xmlns:mc="http://schemas.openxmlformats.org/markup-compatibility/2006">
              <mc:Choice xmlns:v="urn:schemas-microsoft-com:vml" Requires="v">
                <p:oleObj spid="_x0000_s9437" name="Equation" r:id="rId14" imgW="457200" imgH="266400" progId="Equation.DSMT4">
                  <p:embed/>
                </p:oleObj>
              </mc:Choice>
              <mc:Fallback>
                <p:oleObj name="Equation" r:id="rId14" imgW="457200" imgH="266400" progId="Equation.DSMT4">
                  <p:embed/>
                  <p:pic>
                    <p:nvPicPr>
                      <p:cNvPr id="0" name="Object 29"/>
                      <p:cNvPicPr>
                        <a:picLocks noChangeAspect="1" noChangeArrowheads="1"/>
                      </p:cNvPicPr>
                      <p:nvPr/>
                    </p:nvPicPr>
                    <p:blipFill>
                      <a:blip r:embed="rId15"/>
                      <a:srcRect/>
                      <a:stretch>
                        <a:fillRect/>
                      </a:stretch>
                    </p:blipFill>
                    <p:spPr bwMode="auto">
                      <a:xfrm>
                        <a:off x="1697745" y="5270500"/>
                        <a:ext cx="452437"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C96857FD-7420-4498-B00F-3A7C089994CB}"/>
              </a:ext>
            </a:extLst>
          </p:cNvPr>
          <p:cNvGraphicFramePr>
            <a:graphicFrameLocks noChangeAspect="1"/>
          </p:cNvGraphicFramePr>
          <p:nvPr>
            <p:extLst>
              <p:ext uri="{D42A27DB-BD31-4B8C-83A1-F6EECF244321}">
                <p14:modId xmlns:p14="http://schemas.microsoft.com/office/powerpoint/2010/main" val="3960593483"/>
              </p:ext>
            </p:extLst>
          </p:nvPr>
        </p:nvGraphicFramePr>
        <p:xfrm>
          <a:off x="2725737" y="5263882"/>
          <a:ext cx="784225" cy="317500"/>
        </p:xfrm>
        <a:graphic>
          <a:graphicData uri="http://schemas.openxmlformats.org/presentationml/2006/ole">
            <mc:AlternateContent xmlns:mc="http://schemas.openxmlformats.org/markup-compatibility/2006">
              <mc:Choice xmlns:v="urn:schemas-microsoft-com:vml" Requires="v">
                <p:oleObj spid="_x0000_s9438" name="Equation" r:id="rId16" imgW="774360" imgH="317160" progId="Equation.DSMT4">
                  <p:embed/>
                </p:oleObj>
              </mc:Choice>
              <mc:Fallback>
                <p:oleObj name="Equation" r:id="rId16" imgW="774360" imgH="317160" progId="Equation.DSMT4">
                  <p:embed/>
                  <p:pic>
                    <p:nvPicPr>
                      <p:cNvPr id="0" name="Object 31"/>
                      <p:cNvPicPr>
                        <a:picLocks noChangeAspect="1" noChangeArrowheads="1"/>
                      </p:cNvPicPr>
                      <p:nvPr/>
                    </p:nvPicPr>
                    <p:blipFill>
                      <a:blip r:embed="rId17"/>
                      <a:srcRect/>
                      <a:stretch>
                        <a:fillRect/>
                      </a:stretch>
                    </p:blipFill>
                    <p:spPr bwMode="auto">
                      <a:xfrm>
                        <a:off x="2725737" y="5263882"/>
                        <a:ext cx="7842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F0245704-785D-4041-B857-BAD8B6D9CB2E}"/>
              </a:ext>
            </a:extLst>
          </p:cNvPr>
          <p:cNvGraphicFramePr>
            <a:graphicFrameLocks noChangeAspect="1"/>
          </p:cNvGraphicFramePr>
          <p:nvPr>
            <p:extLst>
              <p:ext uri="{D42A27DB-BD31-4B8C-83A1-F6EECF244321}">
                <p14:modId xmlns:p14="http://schemas.microsoft.com/office/powerpoint/2010/main" val="1279336746"/>
              </p:ext>
            </p:extLst>
          </p:nvPr>
        </p:nvGraphicFramePr>
        <p:xfrm>
          <a:off x="3373437" y="5690780"/>
          <a:ext cx="2397125" cy="438150"/>
        </p:xfrm>
        <a:graphic>
          <a:graphicData uri="http://schemas.openxmlformats.org/presentationml/2006/ole">
            <mc:AlternateContent xmlns:mc="http://schemas.openxmlformats.org/markup-compatibility/2006">
              <mc:Choice xmlns:v="urn:schemas-microsoft-com:vml" Requires="v">
                <p:oleObj spid="_x0000_s9439" name="Equation" r:id="rId18" imgW="2387520" imgH="431640" progId="Equation.DSMT4">
                  <p:embed/>
                </p:oleObj>
              </mc:Choice>
              <mc:Fallback>
                <p:oleObj name="Equation" r:id="rId18" imgW="2387520" imgH="431640" progId="Equation.DSMT4">
                  <p:embed/>
                  <p:pic>
                    <p:nvPicPr>
                      <p:cNvPr id="0" name="Object 33"/>
                      <p:cNvPicPr>
                        <a:picLocks noChangeAspect="1" noChangeArrowheads="1"/>
                      </p:cNvPicPr>
                      <p:nvPr/>
                    </p:nvPicPr>
                    <p:blipFill>
                      <a:blip r:embed="rId19"/>
                      <a:srcRect/>
                      <a:stretch>
                        <a:fillRect/>
                      </a:stretch>
                    </p:blipFill>
                    <p:spPr bwMode="auto">
                      <a:xfrm>
                        <a:off x="3373437" y="5690780"/>
                        <a:ext cx="23971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034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DA14C8C-4A5F-4C84-B768-EAC12BE59B50}"/>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22901" y="898799"/>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常见的基本核函数：</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marL="342900" indent="-342900">
                  <a:spcBef>
                    <a:spcPct val="0"/>
                  </a:spcBef>
                  <a:buFont typeface="Arial" panose="020B0604020202020204" pitchFamily="34" charset="0"/>
                  <a:buChar char="•"/>
                </a:pPr>
                <a:r>
                  <a:rPr lang="zh-CN" altLang="en-US" sz="2000" dirty="0">
                    <a:latin typeface="微软雅黑" panose="020B0503020204020204" pitchFamily="34" charset="-122"/>
                    <a:cs typeface="Times New Roman" panose="02020603050405020304" pitchFamily="18" charset="0"/>
                  </a:rPr>
                  <a:t>线性核</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多项式核</a:t>
                </a: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endParaRPr lang="en-US" altLang="zh-CN" sz="2000" dirty="0">
                  <a:latin typeface="微软雅黑" panose="020B0503020204020204" pitchFamily="34" charset="-122"/>
                  <a:cs typeface="Times New Roman" panose="02020603050405020304" pitchFamily="18" charset="0"/>
                </a:endParaRPr>
              </a:p>
              <a:p>
                <a:pPr marL="457200" indent="-457200">
                  <a:spcBef>
                    <a:spcPct val="0"/>
                  </a:spcBef>
                  <a:buFont typeface="+mj-ea"/>
                  <a:buAutoNum type="circleNumDbPlain"/>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en-US" altLang="zh-CN" sz="2000" dirty="0">
                    <a:latin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cs typeface="Times New Roman" panose="02020603050405020304" pitchFamily="18" charset="0"/>
                  </a:rPr>
                  <a:t>其中参数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𝑑</m:t>
                    </m:r>
                  </m:oMath>
                </a14:m>
                <a:r>
                  <a:rPr lang="zh-CN" altLang="en-US" sz="2000" dirty="0">
                    <a:latin typeface="微软雅黑" panose="020B0503020204020204" pitchFamily="34" charset="-122"/>
                    <a:cs typeface="Times New Roman" panose="02020603050405020304" pitchFamily="18" charset="0"/>
                  </a:rPr>
                  <a:t>是多项式次数。</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高斯核</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en-US" altLang="zh-CN" sz="2000" dirty="0">
                    <a:latin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cs typeface="Times New Roman" panose="02020603050405020304" pitchFamily="18" charset="0"/>
                  </a:rPr>
                  <a:t>也称为径向基函数核，其中参数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𝜎</m:t>
                    </m:r>
                    <m:r>
                      <a:rPr lang="zh-CN" altLang="en-US" sz="2000" i="1">
                        <a:latin typeface="Cambria Math" panose="02040503050406030204" pitchFamily="18" charset="0"/>
                        <a:cs typeface="Times New Roman" panose="02020603050405020304" pitchFamily="18" charset="0"/>
                      </a:rPr>
                      <m:t>和</m:t>
                    </m:r>
                  </m:oMath>
                </a14:m>
                <a:r>
                  <a:rPr lang="zh-CN" altLang="en-US" sz="2000" dirty="0">
                    <a:latin typeface="微软雅黑" panose="020B0503020204020204" pitchFamily="34" charset="-122"/>
                    <a:cs typeface="Times New Roman" panose="02020603050405020304" pitchFamily="18" charset="0"/>
                  </a:rPr>
                  <a:t>多项式核函数中的参数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𝑑</m:t>
                    </m:r>
                  </m:oMath>
                </a14:m>
                <a:r>
                  <a:rPr lang="zh-CN" altLang="en-US" sz="2000" dirty="0">
                    <a:latin typeface="微软雅黑" panose="020B0503020204020204" pitchFamily="34" charset="-122"/>
                    <a:cs typeface="Times New Roman" panose="02020603050405020304" pitchFamily="18" charset="0"/>
                  </a:rPr>
                  <a:t>一样，通过需要通过模型选择来确定具体取值。</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22901" y="898799"/>
                <a:ext cx="8015287" cy="4401205"/>
              </a:xfrm>
              <a:prstGeom prst="rect">
                <a:avLst/>
              </a:prstGeom>
              <a:blipFill>
                <a:blip r:embed="rId5"/>
                <a:stretch>
                  <a:fillRect l="-989" t="-693" r="-532"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717219" y="115888"/>
            <a:ext cx="32473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线性不可分数据的分类</a:t>
            </a:r>
          </a:p>
        </p:txBody>
      </p:sp>
      <p:sp>
        <p:nvSpPr>
          <p:cNvPr id="13" name="Rectangle 7">
            <a:extLst>
              <a:ext uri="{FF2B5EF4-FFF2-40B4-BE49-F238E27FC236}">
                <a16:creationId xmlns:a16="http://schemas.microsoft.com/office/drawing/2014/main" id="{7E7331B1-3D32-40F0-923B-792F2AFE45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FBA360F-089F-443A-8328-50E85188FEB9}"/>
              </a:ext>
            </a:extLst>
          </p:cNvPr>
          <p:cNvGraphicFramePr>
            <a:graphicFrameLocks noChangeAspect="1"/>
          </p:cNvGraphicFramePr>
          <p:nvPr>
            <p:extLst>
              <p:ext uri="{D42A27DB-BD31-4B8C-83A1-F6EECF244321}">
                <p14:modId xmlns:p14="http://schemas.microsoft.com/office/powerpoint/2010/main" val="2504153724"/>
              </p:ext>
            </p:extLst>
          </p:nvPr>
        </p:nvGraphicFramePr>
        <p:xfrm>
          <a:off x="3766344" y="1819215"/>
          <a:ext cx="1611312" cy="334963"/>
        </p:xfrm>
        <a:graphic>
          <a:graphicData uri="http://schemas.openxmlformats.org/presentationml/2006/ole">
            <mc:AlternateContent xmlns:mc="http://schemas.openxmlformats.org/markup-compatibility/2006">
              <mc:Choice xmlns:v="urn:schemas-microsoft-com:vml" Requires="v">
                <p:oleObj spid="_x0000_s10321" name="Equation" r:id="rId6" imgW="1600200" imgH="342720" progId="Equation.DSMT4">
                  <p:embed/>
                </p:oleObj>
              </mc:Choice>
              <mc:Fallback>
                <p:oleObj name="Equation" r:id="rId6" imgW="1600200" imgH="342720" progId="Equation.DSMT4">
                  <p:embed/>
                  <p:pic>
                    <p:nvPicPr>
                      <p:cNvPr id="0" name="Object 1"/>
                      <p:cNvPicPr>
                        <a:picLocks noChangeAspect="1" noChangeArrowheads="1"/>
                      </p:cNvPicPr>
                      <p:nvPr/>
                    </p:nvPicPr>
                    <p:blipFill>
                      <a:blip r:embed="rId7"/>
                      <a:srcRect/>
                      <a:stretch>
                        <a:fillRect/>
                      </a:stretch>
                    </p:blipFill>
                    <p:spPr bwMode="auto">
                      <a:xfrm>
                        <a:off x="3766344" y="1819215"/>
                        <a:ext cx="161131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02A6795C-7F7D-4C3B-9573-1C1EC20094B0}"/>
              </a:ext>
            </a:extLst>
          </p:cNvPr>
          <p:cNvGraphicFramePr>
            <a:graphicFrameLocks noChangeAspect="1"/>
          </p:cNvGraphicFramePr>
          <p:nvPr>
            <p:extLst>
              <p:ext uri="{D42A27DB-BD31-4B8C-83A1-F6EECF244321}">
                <p14:modId xmlns:p14="http://schemas.microsoft.com/office/powerpoint/2010/main" val="3677570021"/>
              </p:ext>
            </p:extLst>
          </p:nvPr>
        </p:nvGraphicFramePr>
        <p:xfrm>
          <a:off x="3526438" y="2826568"/>
          <a:ext cx="2208212" cy="334962"/>
        </p:xfrm>
        <a:graphic>
          <a:graphicData uri="http://schemas.openxmlformats.org/presentationml/2006/ole">
            <mc:AlternateContent xmlns:mc="http://schemas.openxmlformats.org/markup-compatibility/2006">
              <mc:Choice xmlns:v="urn:schemas-microsoft-com:vml" Requires="v">
                <p:oleObj spid="_x0000_s10322" name="Equation" r:id="rId8" imgW="2197080" imgH="342720" progId="Equation.DSMT4">
                  <p:embed/>
                </p:oleObj>
              </mc:Choice>
              <mc:Fallback>
                <p:oleObj name="Equation" r:id="rId8" imgW="2197080" imgH="342720" progId="Equation.DSMT4">
                  <p:embed/>
                  <p:pic>
                    <p:nvPicPr>
                      <p:cNvPr id="0" name="Object 3"/>
                      <p:cNvPicPr>
                        <a:picLocks noChangeAspect="1" noChangeArrowheads="1"/>
                      </p:cNvPicPr>
                      <p:nvPr/>
                    </p:nvPicPr>
                    <p:blipFill>
                      <a:blip r:embed="rId9"/>
                      <a:srcRect/>
                      <a:stretch>
                        <a:fillRect/>
                      </a:stretch>
                    </p:blipFill>
                    <p:spPr bwMode="auto">
                      <a:xfrm>
                        <a:off x="3526438" y="2826568"/>
                        <a:ext cx="2208212"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8">
            <a:extLst>
              <a:ext uri="{FF2B5EF4-FFF2-40B4-BE49-F238E27FC236}">
                <a16:creationId xmlns:a16="http://schemas.microsoft.com/office/drawing/2014/main" id="{1F7CE953-0B8A-4595-BFBB-14A06120E9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73033B6D-C796-48B6-888F-A3268E2E89D5}"/>
              </a:ext>
            </a:extLst>
          </p:cNvPr>
          <p:cNvGraphicFramePr>
            <a:graphicFrameLocks noChangeAspect="1"/>
          </p:cNvGraphicFramePr>
          <p:nvPr>
            <p:extLst>
              <p:ext uri="{D42A27DB-BD31-4B8C-83A1-F6EECF244321}">
                <p14:modId xmlns:p14="http://schemas.microsoft.com/office/powerpoint/2010/main" val="2471813108"/>
              </p:ext>
            </p:extLst>
          </p:nvPr>
        </p:nvGraphicFramePr>
        <p:xfrm>
          <a:off x="3244850" y="3833920"/>
          <a:ext cx="2654300" cy="720725"/>
        </p:xfrm>
        <a:graphic>
          <a:graphicData uri="http://schemas.openxmlformats.org/presentationml/2006/ole">
            <mc:AlternateContent xmlns:mc="http://schemas.openxmlformats.org/markup-compatibility/2006">
              <mc:Choice xmlns:v="urn:schemas-microsoft-com:vml" Requires="v">
                <p:oleObj spid="_x0000_s10323" name="Equation" r:id="rId10" imgW="2654280" imgH="711000" progId="Equation.DSMT4">
                  <p:embed/>
                </p:oleObj>
              </mc:Choice>
              <mc:Fallback>
                <p:oleObj name="Equation" r:id="rId10" imgW="2654280" imgH="711000" progId="Equation.DSMT4">
                  <p:embed/>
                  <p:pic>
                    <p:nvPicPr>
                      <p:cNvPr id="0" name="Object 7"/>
                      <p:cNvPicPr>
                        <a:picLocks noChangeAspect="1" noChangeArrowheads="1"/>
                      </p:cNvPicPr>
                      <p:nvPr/>
                    </p:nvPicPr>
                    <p:blipFill>
                      <a:blip r:embed="rId11"/>
                      <a:srcRect/>
                      <a:stretch>
                        <a:fillRect/>
                      </a:stretch>
                    </p:blipFill>
                    <p:spPr bwMode="auto">
                      <a:xfrm>
                        <a:off x="3244850" y="3833920"/>
                        <a:ext cx="26543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221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大间隔原理</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基本分类模型</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拉格朗日对偶优化</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线性不可分数据的分类</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支持向量机回归</a:t>
            </a:r>
            <a:endParaRPr lang="en-US" altLang="zh-CN" sz="28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模型扩展</a:t>
            </a:r>
            <a:endParaRPr kumimoji="0" lang="en-US" altLang="zh-CN" sz="2800" b="0" i="0" u="none" strike="noStrike" kern="1200" cap="none" spc="0" normalizeH="0" baseline="0" noProof="0" dirty="0">
              <a:ln>
                <a:noFill/>
              </a:ln>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3213988" y="187473"/>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第五讲 支持向量机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170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7D71BF0E-DD9D-4A65-ACD5-E49C584ED92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支持向量机回归</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为了得到决策函数的稀疏表达，引入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𝜖</m:t>
                    </m:r>
                  </m:oMath>
                </a14:m>
                <a:r>
                  <a:rPr lang="zh-CN" altLang="en-US" sz="2000" dirty="0">
                    <a:latin typeface="微软雅黑" panose="020B0503020204020204" pitchFamily="34" charset="-122"/>
                    <a:cs typeface="Times New Roman" panose="02020603050405020304" pitchFamily="18" charset="0"/>
                  </a:rPr>
                  <a:t>不敏感损失函数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1" i="0" smtClean="0">
                            <a:latin typeface="Cambria Math" panose="02040503050406030204" pitchFamily="18" charset="0"/>
                            <a:cs typeface="Times New Roman" panose="02020603050405020304" pitchFamily="18" charset="0"/>
                          </a:rPr>
                          <m:t>𝐱</m:t>
                        </m:r>
                      </m:e>
                    </m:d>
                  </m:oMath>
                </a14:m>
                <a:r>
                  <a:rPr lang="zh-CN" altLang="en-US" sz="2000" dirty="0">
                    <a:latin typeface="微软雅黑" panose="020B0503020204020204" pitchFamily="34" charset="-122"/>
                    <a:cs typeface="Times New Roman" panose="02020603050405020304" pitchFamily="18" charset="0"/>
                  </a:rPr>
                  <a:t>是回归函数，参数</a:t>
                </a:r>
                <a14:m>
                  <m:oMath xmlns:m="http://schemas.openxmlformats.org/officeDocument/2006/math">
                    <m:r>
                      <a:rPr lang="en-US" altLang="zh-CN" sz="2000" i="1">
                        <a:latin typeface="Cambria Math" panose="02040503050406030204" pitchFamily="18" charset="0"/>
                        <a:cs typeface="Times New Roman" panose="02020603050405020304" pitchFamily="18" charset="0"/>
                      </a:rPr>
                      <m:t>𝜖</m:t>
                    </m:r>
                    <m:r>
                      <a:rPr lang="en-US" altLang="zh-CN" sz="2000" b="0" i="1" smtClean="0">
                        <a:latin typeface="Cambria Math" panose="02040503050406030204" pitchFamily="18" charset="0"/>
                        <a:cs typeface="Times New Roman" panose="02020603050405020304" pitchFamily="18" charset="0"/>
                      </a:rPr>
                      <m:t>≥0</m:t>
                    </m:r>
                  </m:oMath>
                </a14:m>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由于</a:t>
                </a:r>
                <a14:m>
                  <m:oMath xmlns:m="http://schemas.openxmlformats.org/officeDocument/2006/math">
                    <m:r>
                      <a:rPr lang="en-US" altLang="zh-CN" sz="2000" i="1">
                        <a:latin typeface="Cambria Math" panose="02040503050406030204" pitchFamily="18" charset="0"/>
                        <a:cs typeface="Times New Roman" panose="02020603050405020304" pitchFamily="18" charset="0"/>
                      </a:rPr>
                      <m:t>𝜖</m:t>
                    </m:r>
                  </m:oMath>
                </a14:m>
                <a:r>
                  <a:rPr lang="zh-CN" altLang="en-US" sz="2000" dirty="0">
                    <a:latin typeface="微软雅黑" panose="020B0503020204020204" pitchFamily="34" charset="-122"/>
                    <a:cs typeface="Times New Roman" panose="02020603050405020304" pitchFamily="18" charset="0"/>
                  </a:rPr>
                  <a:t>不能设置得过大，所以不敏感损失的值往往不为零。</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因此，支持向量回归的优化问题表示为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其中非负参数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𝐶</m:t>
                    </m:r>
                  </m:oMath>
                </a14:m>
                <a:r>
                  <a:rPr lang="zh-CN" altLang="en-US" sz="2000" dirty="0">
                    <a:latin typeface="微软雅黑" panose="020B0503020204020204" pitchFamily="34" charset="-122"/>
                    <a:cs typeface="Times New Roman" panose="02020603050405020304" pitchFamily="18" charset="0"/>
                  </a:rPr>
                  <a:t>反应了函数复杂性与经验损失之间的折衷，对样本的预测输出函数为                     。</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3477875"/>
              </a:xfrm>
              <a:prstGeom prst="rect">
                <a:avLst/>
              </a:prstGeom>
              <a:blipFill>
                <a:blip r:embed="rId5"/>
                <a:stretch>
                  <a:fillRect l="-837" t="-876" r="-380" b="-2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支持向量机回归</a:t>
            </a:r>
          </a:p>
        </p:txBody>
      </p:sp>
      <p:graphicFrame>
        <p:nvGraphicFramePr>
          <p:cNvPr id="13" name="对象 12">
            <a:extLst>
              <a:ext uri="{FF2B5EF4-FFF2-40B4-BE49-F238E27FC236}">
                <a16:creationId xmlns:a16="http://schemas.microsoft.com/office/drawing/2014/main" id="{B894ACB0-0E7F-40B7-84B4-A4CA284AF5F9}"/>
              </a:ext>
            </a:extLst>
          </p:cNvPr>
          <p:cNvGraphicFramePr>
            <a:graphicFrameLocks noChangeAspect="1"/>
          </p:cNvGraphicFramePr>
          <p:nvPr>
            <p:extLst>
              <p:ext uri="{D42A27DB-BD31-4B8C-83A1-F6EECF244321}">
                <p14:modId xmlns:p14="http://schemas.microsoft.com/office/powerpoint/2010/main" val="4163316213"/>
              </p:ext>
            </p:extLst>
          </p:nvPr>
        </p:nvGraphicFramePr>
        <p:xfrm>
          <a:off x="2747962" y="1995487"/>
          <a:ext cx="3648075" cy="330200"/>
        </p:xfrm>
        <a:graphic>
          <a:graphicData uri="http://schemas.openxmlformats.org/presentationml/2006/ole">
            <mc:AlternateContent xmlns:mc="http://schemas.openxmlformats.org/markup-compatibility/2006">
              <mc:Choice xmlns:v="urn:schemas-microsoft-com:vml" Requires="v">
                <p:oleObj spid="_x0000_s11344" name="Equation" r:id="rId6" imgW="3632040" imgH="330120" progId="Equation.DSMT4">
                  <p:embed/>
                </p:oleObj>
              </mc:Choice>
              <mc:Fallback>
                <p:oleObj name="Equation" r:id="rId6" imgW="3632040" imgH="330120" progId="Equation.DSMT4">
                  <p:embed/>
                  <p:pic>
                    <p:nvPicPr>
                      <p:cNvPr id="0" name="Object 4"/>
                      <p:cNvPicPr>
                        <a:picLocks noChangeAspect="1" noChangeArrowheads="1"/>
                      </p:cNvPicPr>
                      <p:nvPr/>
                    </p:nvPicPr>
                    <p:blipFill>
                      <a:blip r:embed="rId7"/>
                      <a:srcRect/>
                      <a:stretch>
                        <a:fillRect/>
                      </a:stretch>
                    </p:blipFill>
                    <p:spPr bwMode="auto">
                      <a:xfrm>
                        <a:off x="2747962" y="1995487"/>
                        <a:ext cx="36480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0480FA59-51CF-48B7-B46F-1C55A32EB074}"/>
              </a:ext>
            </a:extLst>
          </p:cNvPr>
          <p:cNvGraphicFramePr>
            <a:graphicFrameLocks noChangeAspect="1"/>
          </p:cNvGraphicFramePr>
          <p:nvPr>
            <p:extLst>
              <p:ext uri="{D42A27DB-BD31-4B8C-83A1-F6EECF244321}">
                <p14:modId xmlns:p14="http://schemas.microsoft.com/office/powerpoint/2010/main" val="3882381080"/>
              </p:ext>
            </p:extLst>
          </p:nvPr>
        </p:nvGraphicFramePr>
        <p:xfrm>
          <a:off x="2808287" y="3429000"/>
          <a:ext cx="3527425" cy="619125"/>
        </p:xfrm>
        <a:graphic>
          <a:graphicData uri="http://schemas.openxmlformats.org/presentationml/2006/ole">
            <mc:AlternateContent xmlns:mc="http://schemas.openxmlformats.org/markup-compatibility/2006">
              <mc:Choice xmlns:v="urn:schemas-microsoft-com:vml" Requires="v">
                <p:oleObj spid="_x0000_s11345" name="Equation" r:id="rId8" imgW="3517560" imgH="609480" progId="Equation.DSMT4">
                  <p:embed/>
                </p:oleObj>
              </mc:Choice>
              <mc:Fallback>
                <p:oleObj name="Equation" r:id="rId8" imgW="3517560" imgH="609480" progId="Equation.DSMT4">
                  <p:embed/>
                  <p:pic>
                    <p:nvPicPr>
                      <p:cNvPr id="0" name="Object 16"/>
                      <p:cNvPicPr>
                        <a:picLocks noChangeAspect="1" noChangeArrowheads="1"/>
                      </p:cNvPicPr>
                      <p:nvPr/>
                    </p:nvPicPr>
                    <p:blipFill>
                      <a:blip r:embed="rId9"/>
                      <a:srcRect/>
                      <a:stretch>
                        <a:fillRect/>
                      </a:stretch>
                    </p:blipFill>
                    <p:spPr bwMode="auto">
                      <a:xfrm>
                        <a:off x="2808287" y="3429000"/>
                        <a:ext cx="35274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A40B7498-5840-4909-A884-B83033D75F46}"/>
              </a:ext>
            </a:extLst>
          </p:cNvPr>
          <p:cNvGraphicFramePr>
            <a:graphicFrameLocks noChangeAspect="1"/>
          </p:cNvGraphicFramePr>
          <p:nvPr>
            <p:extLst>
              <p:ext uri="{D42A27DB-BD31-4B8C-83A1-F6EECF244321}">
                <p14:modId xmlns:p14="http://schemas.microsoft.com/office/powerpoint/2010/main" val="3228616570"/>
              </p:ext>
            </p:extLst>
          </p:nvPr>
        </p:nvGraphicFramePr>
        <p:xfrm>
          <a:off x="2435691" y="4657681"/>
          <a:ext cx="1538288" cy="317500"/>
        </p:xfrm>
        <a:graphic>
          <a:graphicData uri="http://schemas.openxmlformats.org/presentationml/2006/ole">
            <mc:AlternateContent xmlns:mc="http://schemas.openxmlformats.org/markup-compatibility/2006">
              <mc:Choice xmlns:v="urn:schemas-microsoft-com:vml" Requires="v">
                <p:oleObj spid="_x0000_s11346" name="Equation" r:id="rId10" imgW="1549080" imgH="317160" progId="Equation.DSMT4">
                  <p:embed/>
                </p:oleObj>
              </mc:Choice>
              <mc:Fallback>
                <p:oleObj name="Equation" r:id="rId10" imgW="1549080" imgH="317160" progId="Equation.DSMT4">
                  <p:embed/>
                  <p:pic>
                    <p:nvPicPr>
                      <p:cNvPr id="0" name="Object 21"/>
                      <p:cNvPicPr>
                        <a:picLocks noChangeAspect="1" noChangeArrowheads="1"/>
                      </p:cNvPicPr>
                      <p:nvPr/>
                    </p:nvPicPr>
                    <p:blipFill>
                      <a:blip r:embed="rId11"/>
                      <a:srcRect/>
                      <a:stretch>
                        <a:fillRect/>
                      </a:stretch>
                    </p:blipFill>
                    <p:spPr bwMode="auto">
                      <a:xfrm>
                        <a:off x="2435691" y="4657681"/>
                        <a:ext cx="15382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371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第五讲 支持向量机</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1007616" y="1370661"/>
            <a:ext cx="6494016"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本讲学习目标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buFont typeface="Wingdings" panose="05000000000000000000" pitchFamily="2" charset="2"/>
              <a:buChar char="ü"/>
            </a:pPr>
            <a:r>
              <a:rPr lang="zh-CN" altLang="en-US" sz="2400" dirty="0">
                <a:solidFill>
                  <a:srgbClr val="000000"/>
                </a:solidFill>
                <a:latin typeface="Arial"/>
                <a:ea typeface="微软雅黑"/>
              </a:rPr>
              <a:t>理解大间隔原理</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掌握基本的支持向量机分类模型</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能够熟练运用拉格朗日对偶优化技术</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掌握数据线性不可分情形下的分类模型，以及核方法的建模原理</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理解支持向量机回归的原理</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了解支持向量机的模型扩展</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48BBE7D3-68DC-4957-B847-91B946D9F1E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80719" y="904876"/>
                <a:ext cx="8015287" cy="53247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引入两组松弛变量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𝛏</m:t>
                    </m:r>
                    <m:r>
                      <a:rPr lang="zh-CN" altLang="en-US" sz="2000" b="1" i="1" smtClean="0">
                        <a:latin typeface="Cambria Math" panose="02040503050406030204" pitchFamily="18" charset="0"/>
                        <a:cs typeface="Times New Roman" panose="02020603050405020304" pitchFamily="18" charset="0"/>
                      </a:rPr>
                      <m:t>和</m:t>
                    </m:r>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cs typeface="Times New Roman" panose="02020603050405020304" pitchFamily="18" charset="0"/>
                          </a:rPr>
                          <m:t>𝛏</m:t>
                        </m:r>
                      </m:e>
                      <m:sup>
                        <m:r>
                          <a:rPr lang="en-US" altLang="zh-CN" sz="2000" b="1" i="0" smtClean="0">
                            <a:latin typeface="Cambria Math" panose="02040503050406030204" pitchFamily="18" charset="0"/>
                            <a:cs typeface="Times New Roman" panose="02020603050405020304" pitchFamily="18" charset="0"/>
                          </a:rPr>
                          <m:t>∗</m:t>
                        </m:r>
                      </m:sup>
                    </m:sSup>
                  </m:oMath>
                </a14:m>
                <a:r>
                  <a:rPr lang="zh-CN" altLang="en-US" sz="2000" dirty="0">
                    <a:latin typeface="微软雅黑" panose="020B0503020204020204" pitchFamily="34" charset="-122"/>
                    <a:cs typeface="Times New Roman" panose="02020603050405020304" pitchFamily="18" charset="0"/>
                  </a:rPr>
                  <a:t>，使得每个样本在间隔带两侧的松弛程度可以不同，则支持向量回归的优化函数等价为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对应的拉格朗日函数为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cs typeface="Times New Roman" panose="02020603050405020304" pitchFamily="18" charset="0"/>
                          </a:rPr>
                          <m:t>∗</m:t>
                        </m:r>
                      </m:sup>
                    </m:sSubSup>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𝜂</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𝜂</m:t>
                        </m:r>
                      </m:e>
                      <m:sub>
                        <m:r>
                          <a:rPr lang="en-US" altLang="zh-CN" sz="2000" b="0" i="1" smtClean="0">
                            <a:latin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cs typeface="Times New Roman" panose="02020603050405020304" pitchFamily="18" charset="0"/>
                          </a:rPr>
                          <m:t>∗</m:t>
                        </m:r>
                      </m:sup>
                    </m:sSubSup>
                  </m:oMath>
                </a14:m>
                <a:r>
                  <a:rPr lang="zh-CN" altLang="en-US" sz="2000" dirty="0">
                    <a:latin typeface="微软雅黑" panose="020B0503020204020204" pitchFamily="34" charset="-122"/>
                    <a:cs typeface="Times New Roman" panose="02020603050405020304" pitchFamily="18" charset="0"/>
                  </a:rPr>
                  <a:t>是非负的乘子变量。</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80719" y="904876"/>
                <a:ext cx="8015287" cy="5324727"/>
              </a:xfrm>
              <a:prstGeom prst="rect">
                <a:avLst/>
              </a:prstGeom>
              <a:blipFill>
                <a:blip r:embed="rId5"/>
                <a:stretch>
                  <a:fillRect l="-837" t="-572" b="-10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支持向量机回归</a:t>
            </a:r>
          </a:p>
        </p:txBody>
      </p:sp>
      <p:graphicFrame>
        <p:nvGraphicFramePr>
          <p:cNvPr id="14" name="对象 13">
            <a:extLst>
              <a:ext uri="{FF2B5EF4-FFF2-40B4-BE49-F238E27FC236}">
                <a16:creationId xmlns:a16="http://schemas.microsoft.com/office/drawing/2014/main" id="{F6A2163A-81F9-4BF8-AEC4-15A5D0666CF1}"/>
              </a:ext>
            </a:extLst>
          </p:cNvPr>
          <p:cNvGraphicFramePr>
            <a:graphicFrameLocks noChangeAspect="1"/>
          </p:cNvGraphicFramePr>
          <p:nvPr>
            <p:extLst>
              <p:ext uri="{D42A27DB-BD31-4B8C-83A1-F6EECF244321}">
                <p14:modId xmlns:p14="http://schemas.microsoft.com/office/powerpoint/2010/main" val="369696715"/>
              </p:ext>
            </p:extLst>
          </p:nvPr>
        </p:nvGraphicFramePr>
        <p:xfrm>
          <a:off x="2832100" y="1561700"/>
          <a:ext cx="3479800" cy="2144712"/>
        </p:xfrm>
        <a:graphic>
          <a:graphicData uri="http://schemas.openxmlformats.org/presentationml/2006/ole">
            <mc:AlternateContent xmlns:mc="http://schemas.openxmlformats.org/markup-compatibility/2006">
              <mc:Choice xmlns:v="urn:schemas-microsoft-com:vml" Requires="v">
                <p:oleObj spid="_x0000_s12327" name="Equation" r:id="rId6" imgW="3479760" imgH="2133360" progId="Equation.DSMT4">
                  <p:embed/>
                </p:oleObj>
              </mc:Choice>
              <mc:Fallback>
                <p:oleObj name="Equation" r:id="rId6" imgW="3479760" imgH="2133360" progId="Equation.DSMT4">
                  <p:embed/>
                  <p:pic>
                    <p:nvPicPr>
                      <p:cNvPr id="0" name="Object 1"/>
                      <p:cNvPicPr>
                        <a:picLocks noChangeAspect="1" noChangeArrowheads="1"/>
                      </p:cNvPicPr>
                      <p:nvPr/>
                    </p:nvPicPr>
                    <p:blipFill>
                      <a:blip r:embed="rId7"/>
                      <a:srcRect/>
                      <a:stretch>
                        <a:fillRect/>
                      </a:stretch>
                    </p:blipFill>
                    <p:spPr bwMode="auto">
                      <a:xfrm>
                        <a:off x="2832100" y="1561700"/>
                        <a:ext cx="3479800" cy="214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2ABB7C52-6722-4E3F-AF18-1A8C2A081D2E}"/>
              </a:ext>
            </a:extLst>
          </p:cNvPr>
          <p:cNvGraphicFramePr>
            <a:graphicFrameLocks noChangeAspect="1"/>
          </p:cNvGraphicFramePr>
          <p:nvPr>
            <p:extLst>
              <p:ext uri="{D42A27DB-BD31-4B8C-83A1-F6EECF244321}">
                <p14:modId xmlns:p14="http://schemas.microsoft.com/office/powerpoint/2010/main" val="3284599880"/>
              </p:ext>
            </p:extLst>
          </p:nvPr>
        </p:nvGraphicFramePr>
        <p:xfrm>
          <a:off x="1353514" y="4001265"/>
          <a:ext cx="6435725" cy="1593850"/>
        </p:xfrm>
        <a:graphic>
          <a:graphicData uri="http://schemas.openxmlformats.org/presentationml/2006/ole">
            <mc:AlternateContent xmlns:mc="http://schemas.openxmlformats.org/markup-compatibility/2006">
              <mc:Choice xmlns:v="urn:schemas-microsoft-com:vml" Requires="v">
                <p:oleObj spid="_x0000_s12328" name="Equation" r:id="rId8" imgW="6426000" imgH="1600200" progId="Equation.DSMT4">
                  <p:embed/>
                </p:oleObj>
              </mc:Choice>
              <mc:Fallback>
                <p:oleObj name="Equation" r:id="rId8" imgW="6426000" imgH="1600200" progId="Equation.DSMT4">
                  <p:embed/>
                  <p:pic>
                    <p:nvPicPr>
                      <p:cNvPr id="0" name="Object 5"/>
                      <p:cNvPicPr>
                        <a:picLocks noChangeAspect="1" noChangeArrowheads="1"/>
                      </p:cNvPicPr>
                      <p:nvPr/>
                    </p:nvPicPr>
                    <p:blipFill>
                      <a:blip r:embed="rId9"/>
                      <a:srcRect/>
                      <a:stretch>
                        <a:fillRect/>
                      </a:stretch>
                    </p:blipFill>
                    <p:spPr bwMode="auto">
                      <a:xfrm>
                        <a:off x="1353514" y="4001265"/>
                        <a:ext cx="6435725"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2357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CB6570C9-0967-42F9-962E-536DC16D974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80719" y="904876"/>
                <a:ext cx="8015287" cy="34780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对拉格朗日函数关于</a:t>
                </a:r>
                <a14:m>
                  <m:oMath xmlns:m="http://schemas.openxmlformats.org/officeDocument/2006/math">
                    <m:r>
                      <m:rPr>
                        <m:sty m:val="p"/>
                      </m:rPr>
                      <a:rPr lang="en-US" altLang="zh-CN" sz="2000" b="0" i="0" smtClean="0">
                        <a:latin typeface="Cambria Math" panose="02040503050406030204" pitchFamily="18" charset="0"/>
                        <a:cs typeface="Times New Roman" panose="02020603050405020304" pitchFamily="18" charset="0"/>
                      </a:rPr>
                      <m:t>w</m:t>
                    </m:r>
                    <m:r>
                      <a:rPr lang="en-US" altLang="zh-CN" sz="2000" b="0" i="0"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𝜉</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𝜉</m:t>
                        </m:r>
                      </m:e>
                      <m:sub>
                        <m:r>
                          <a:rPr lang="en-US" altLang="zh-CN" sz="2000" b="0" i="1" smtClean="0">
                            <a:latin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cs typeface="Times New Roman" panose="02020603050405020304" pitchFamily="18" charset="0"/>
                          </a:rPr>
                          <m:t>∗</m:t>
                        </m:r>
                      </m:sup>
                    </m:sSubSup>
                  </m:oMath>
                </a14:m>
                <a:r>
                  <a:rPr lang="zh-CN" altLang="en-US" sz="2000" dirty="0">
                    <a:latin typeface="微软雅黑" panose="020B0503020204020204" pitchFamily="34" charset="-122"/>
                    <a:cs typeface="Times New Roman" panose="02020603050405020304" pitchFamily="18" charset="0"/>
                  </a:rPr>
                  <a:t>进行求导，可以得到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将上述结果带入拉格朗日函数中，得到对偶优化问题</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80719" y="904876"/>
                <a:ext cx="8015287" cy="3478068"/>
              </a:xfrm>
              <a:prstGeom prst="rect">
                <a:avLst/>
              </a:prstGeom>
              <a:blipFill>
                <a:blip r:embed="rId5"/>
                <a:stretch>
                  <a:fillRect l="-837" t="-876" b="-2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支持向量机回归</a:t>
            </a:r>
          </a:p>
        </p:txBody>
      </p:sp>
      <p:graphicFrame>
        <p:nvGraphicFramePr>
          <p:cNvPr id="3" name="对象 2">
            <a:extLst>
              <a:ext uri="{FF2B5EF4-FFF2-40B4-BE49-F238E27FC236}">
                <a16:creationId xmlns:a16="http://schemas.microsoft.com/office/drawing/2014/main" id="{D1731DA2-1B03-46C4-BD33-0DD4BE3D2A03}"/>
              </a:ext>
            </a:extLst>
          </p:cNvPr>
          <p:cNvGraphicFramePr>
            <a:graphicFrameLocks noChangeAspect="1"/>
          </p:cNvGraphicFramePr>
          <p:nvPr>
            <p:extLst>
              <p:ext uri="{D42A27DB-BD31-4B8C-83A1-F6EECF244321}">
                <p14:modId xmlns:p14="http://schemas.microsoft.com/office/powerpoint/2010/main" val="354771820"/>
              </p:ext>
            </p:extLst>
          </p:nvPr>
        </p:nvGraphicFramePr>
        <p:xfrm>
          <a:off x="3138487" y="1284807"/>
          <a:ext cx="2867025" cy="617537"/>
        </p:xfrm>
        <a:graphic>
          <a:graphicData uri="http://schemas.openxmlformats.org/presentationml/2006/ole">
            <mc:AlternateContent xmlns:mc="http://schemas.openxmlformats.org/markup-compatibility/2006">
              <mc:Choice xmlns:v="urn:schemas-microsoft-com:vml" Requires="v">
                <p:oleObj spid="_x0000_s13397" name="Equation" r:id="rId6" imgW="2857320" imgH="609480" progId="Equation.DSMT4">
                  <p:embed/>
                </p:oleObj>
              </mc:Choice>
              <mc:Fallback>
                <p:oleObj name="Equation" r:id="rId6" imgW="2857320" imgH="609480" progId="Equation.DSMT4">
                  <p:embed/>
                  <p:pic>
                    <p:nvPicPr>
                      <p:cNvPr id="0" name="Object 1"/>
                      <p:cNvPicPr>
                        <a:picLocks noChangeAspect="1" noChangeArrowheads="1"/>
                      </p:cNvPicPr>
                      <p:nvPr/>
                    </p:nvPicPr>
                    <p:blipFill>
                      <a:blip r:embed="rId7"/>
                      <a:srcRect/>
                      <a:stretch>
                        <a:fillRect/>
                      </a:stretch>
                    </p:blipFill>
                    <p:spPr bwMode="auto">
                      <a:xfrm>
                        <a:off x="3138487" y="1284807"/>
                        <a:ext cx="286702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2B9E4A30-45C5-4079-9929-1F9236ED028C}"/>
              </a:ext>
            </a:extLst>
          </p:cNvPr>
          <p:cNvGraphicFramePr>
            <a:graphicFrameLocks noChangeAspect="1"/>
          </p:cNvGraphicFramePr>
          <p:nvPr>
            <p:extLst>
              <p:ext uri="{D42A27DB-BD31-4B8C-83A1-F6EECF244321}">
                <p14:modId xmlns:p14="http://schemas.microsoft.com/office/powerpoint/2010/main" val="962289797"/>
              </p:ext>
            </p:extLst>
          </p:nvPr>
        </p:nvGraphicFramePr>
        <p:xfrm>
          <a:off x="3138487" y="1961478"/>
          <a:ext cx="2560638" cy="619125"/>
        </p:xfrm>
        <a:graphic>
          <a:graphicData uri="http://schemas.openxmlformats.org/presentationml/2006/ole">
            <mc:AlternateContent xmlns:mc="http://schemas.openxmlformats.org/markup-compatibility/2006">
              <mc:Choice xmlns:v="urn:schemas-microsoft-com:vml" Requires="v">
                <p:oleObj spid="_x0000_s13398" name="Equation" r:id="rId8" imgW="2565360" imgH="609480" progId="Equation.DSMT4">
                  <p:embed/>
                </p:oleObj>
              </mc:Choice>
              <mc:Fallback>
                <p:oleObj name="Equation" r:id="rId8" imgW="2565360" imgH="609480" progId="Equation.DSMT4">
                  <p:embed/>
                  <p:pic>
                    <p:nvPicPr>
                      <p:cNvPr id="0" name="Object 3"/>
                      <p:cNvPicPr>
                        <a:picLocks noChangeAspect="1" noChangeArrowheads="1"/>
                      </p:cNvPicPr>
                      <p:nvPr/>
                    </p:nvPicPr>
                    <p:blipFill>
                      <a:blip r:embed="rId9"/>
                      <a:srcRect/>
                      <a:stretch>
                        <a:fillRect/>
                      </a:stretch>
                    </p:blipFill>
                    <p:spPr bwMode="auto">
                      <a:xfrm>
                        <a:off x="3138487" y="1961478"/>
                        <a:ext cx="2560638"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40BE505A-8274-4C83-91A3-B1684AA3B11A}"/>
              </a:ext>
            </a:extLst>
          </p:cNvPr>
          <p:cNvGraphicFramePr>
            <a:graphicFrameLocks noChangeAspect="1"/>
          </p:cNvGraphicFramePr>
          <p:nvPr>
            <p:extLst>
              <p:ext uri="{D42A27DB-BD31-4B8C-83A1-F6EECF244321}">
                <p14:modId xmlns:p14="http://schemas.microsoft.com/office/powerpoint/2010/main" val="977015562"/>
              </p:ext>
            </p:extLst>
          </p:nvPr>
        </p:nvGraphicFramePr>
        <p:xfrm>
          <a:off x="3121025" y="2632692"/>
          <a:ext cx="2578100" cy="684213"/>
        </p:xfrm>
        <a:graphic>
          <a:graphicData uri="http://schemas.openxmlformats.org/presentationml/2006/ole">
            <mc:AlternateContent xmlns:mc="http://schemas.openxmlformats.org/markup-compatibility/2006">
              <mc:Choice xmlns:v="urn:schemas-microsoft-com:vml" Requires="v">
                <p:oleObj spid="_x0000_s13399" name="Equation" r:id="rId10" imgW="2577960" imgH="672840" progId="Equation.DSMT4">
                  <p:embed/>
                </p:oleObj>
              </mc:Choice>
              <mc:Fallback>
                <p:oleObj name="Equation" r:id="rId10" imgW="2577960" imgH="672840" progId="Equation.DSMT4">
                  <p:embed/>
                  <p:pic>
                    <p:nvPicPr>
                      <p:cNvPr id="0" name="Object 5"/>
                      <p:cNvPicPr>
                        <a:picLocks noChangeAspect="1" noChangeArrowheads="1"/>
                      </p:cNvPicPr>
                      <p:nvPr/>
                    </p:nvPicPr>
                    <p:blipFill>
                      <a:blip r:embed="rId11"/>
                      <a:srcRect/>
                      <a:stretch>
                        <a:fillRect/>
                      </a:stretch>
                    </p:blipFill>
                    <p:spPr bwMode="auto">
                      <a:xfrm>
                        <a:off x="3121025" y="2632692"/>
                        <a:ext cx="257810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059962BA-CDDE-4BBC-96D9-B71D9D293302}"/>
              </a:ext>
            </a:extLst>
          </p:cNvPr>
          <p:cNvGraphicFramePr>
            <a:graphicFrameLocks noChangeAspect="1"/>
          </p:cNvGraphicFramePr>
          <p:nvPr>
            <p:extLst>
              <p:ext uri="{D42A27DB-BD31-4B8C-83A1-F6EECF244321}">
                <p14:modId xmlns:p14="http://schemas.microsoft.com/office/powerpoint/2010/main" val="2095783968"/>
              </p:ext>
            </p:extLst>
          </p:nvPr>
        </p:nvGraphicFramePr>
        <p:xfrm>
          <a:off x="3082131" y="3337366"/>
          <a:ext cx="2673350" cy="682625"/>
        </p:xfrm>
        <a:graphic>
          <a:graphicData uri="http://schemas.openxmlformats.org/presentationml/2006/ole">
            <mc:AlternateContent xmlns:mc="http://schemas.openxmlformats.org/markup-compatibility/2006">
              <mc:Choice xmlns:v="urn:schemas-microsoft-com:vml" Requires="v">
                <p:oleObj spid="_x0000_s13400" name="Equation" r:id="rId12" imgW="2666880" imgH="672840" progId="Equation.DSMT4">
                  <p:embed/>
                </p:oleObj>
              </mc:Choice>
              <mc:Fallback>
                <p:oleObj name="Equation" r:id="rId12" imgW="2666880" imgH="672840" progId="Equation.DSMT4">
                  <p:embed/>
                  <p:pic>
                    <p:nvPicPr>
                      <p:cNvPr id="0" name="Object 7"/>
                      <p:cNvPicPr>
                        <a:picLocks noChangeAspect="1" noChangeArrowheads="1"/>
                      </p:cNvPicPr>
                      <p:nvPr/>
                    </p:nvPicPr>
                    <p:blipFill>
                      <a:blip r:embed="rId13"/>
                      <a:srcRect/>
                      <a:stretch>
                        <a:fillRect/>
                      </a:stretch>
                    </p:blipFill>
                    <p:spPr bwMode="auto">
                      <a:xfrm>
                        <a:off x="3082131" y="3337366"/>
                        <a:ext cx="267335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544CBF85-D1FD-497D-9C7B-1CC9143420DD}"/>
              </a:ext>
            </a:extLst>
          </p:cNvPr>
          <p:cNvGraphicFramePr>
            <a:graphicFrameLocks noChangeAspect="1"/>
          </p:cNvGraphicFramePr>
          <p:nvPr>
            <p:extLst>
              <p:ext uri="{D42A27DB-BD31-4B8C-83A1-F6EECF244321}">
                <p14:modId xmlns:p14="http://schemas.microsoft.com/office/powerpoint/2010/main" val="2681211113"/>
              </p:ext>
            </p:extLst>
          </p:nvPr>
        </p:nvGraphicFramePr>
        <p:xfrm>
          <a:off x="1299843" y="4451349"/>
          <a:ext cx="6777038" cy="1501775"/>
        </p:xfrm>
        <a:graphic>
          <a:graphicData uri="http://schemas.openxmlformats.org/presentationml/2006/ole">
            <mc:AlternateContent xmlns:mc="http://schemas.openxmlformats.org/markup-compatibility/2006">
              <mc:Choice xmlns:v="urn:schemas-microsoft-com:vml" Requires="v">
                <p:oleObj spid="_x0000_s13401" name="Equation" r:id="rId14" imgW="6781680" imgH="1498320" progId="Equation.DSMT4">
                  <p:embed/>
                </p:oleObj>
              </mc:Choice>
              <mc:Fallback>
                <p:oleObj name="Equation" r:id="rId14" imgW="6781680" imgH="1498320" progId="Equation.DSMT4">
                  <p:embed/>
                  <p:pic>
                    <p:nvPicPr>
                      <p:cNvPr id="0" name="Object 13"/>
                      <p:cNvPicPr>
                        <a:picLocks noChangeAspect="1" noChangeArrowheads="1"/>
                      </p:cNvPicPr>
                      <p:nvPr/>
                    </p:nvPicPr>
                    <p:blipFill>
                      <a:blip r:embed="rId15"/>
                      <a:srcRect/>
                      <a:stretch>
                        <a:fillRect/>
                      </a:stretch>
                    </p:blipFill>
                    <p:spPr bwMode="auto">
                      <a:xfrm>
                        <a:off x="1299843" y="4451349"/>
                        <a:ext cx="6777038" cy="150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10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B28CFA7-C024-415A-869E-CA555A05E43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80719" y="904876"/>
                <a:ext cx="8015287" cy="22469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求得最优的</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cs typeface="Times New Roman" panose="02020603050405020304" pitchFamily="18" charset="0"/>
                          </a:rPr>
                          <m:t>∗</m:t>
                        </m:r>
                      </m:sup>
                    </m:sSubSup>
                  </m:oMath>
                </a14:m>
                <a:r>
                  <a:rPr lang="zh-CN" altLang="en-US" sz="2000" dirty="0">
                    <a:latin typeface="微软雅黑" panose="020B0503020204020204" pitchFamily="34" charset="-122"/>
                    <a:cs typeface="Times New Roman" panose="02020603050405020304" pitchFamily="18" charset="0"/>
                  </a:rPr>
                  <a:t>后，支持向量机回归的预测函数为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其中，偏置项</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通过互补松弛条件求得。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0&lt;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&lt;</m:t>
                    </m:r>
                    <m:r>
                      <a:rPr lang="en-US" altLang="zh-CN" sz="2000" b="0" i="1" smtClean="0">
                        <a:latin typeface="Cambria Math" panose="02040503050406030204" pitchFamily="18" charset="0"/>
                        <a:cs typeface="Times New Roman" panose="02020603050405020304" pitchFamily="18" charset="0"/>
                      </a:rPr>
                      <m:t>𝐶</m:t>
                    </m:r>
                  </m:oMath>
                </a14:m>
                <a:r>
                  <a:rPr lang="zh-CN" altLang="en-US" sz="2000" dirty="0">
                    <a:latin typeface="微软雅黑" panose="020B0503020204020204" pitchFamily="34" charset="-122"/>
                    <a:cs typeface="Times New Roman" panose="02020603050405020304" pitchFamily="18" charset="0"/>
                  </a:rPr>
                  <a:t>，则必有</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𝜉</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=0</m:t>
                    </m:r>
                  </m:oMath>
                </a14:m>
                <a:r>
                  <a:rPr lang="zh-CN" altLang="en-US" sz="2000" dirty="0">
                    <a:latin typeface="微软雅黑" panose="020B0503020204020204" pitchFamily="34" charset="-122"/>
                    <a:cs typeface="Times New Roman" panose="02020603050405020304" pitchFamily="18" charset="0"/>
                  </a:rPr>
                  <a:t>，进而运用与</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𝛼</m:t>
                        </m:r>
                      </m:e>
                      <m:sub>
                        <m:r>
                          <a:rPr lang="en-US" altLang="zh-CN" sz="2000" i="1">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对应的样本输入和标签得出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的表达式为</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80719" y="904876"/>
                <a:ext cx="8015287" cy="2246962"/>
              </a:xfrm>
              <a:prstGeom prst="rect">
                <a:avLst/>
              </a:prstGeom>
              <a:blipFill>
                <a:blip r:embed="rId5"/>
                <a:stretch>
                  <a:fillRect l="-837" t="-1355" b="-37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13865" y="115888"/>
            <a:ext cx="235074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支持向量机回归</a:t>
            </a:r>
          </a:p>
        </p:txBody>
      </p:sp>
      <p:graphicFrame>
        <p:nvGraphicFramePr>
          <p:cNvPr id="3" name="对象 2">
            <a:extLst>
              <a:ext uri="{FF2B5EF4-FFF2-40B4-BE49-F238E27FC236}">
                <a16:creationId xmlns:a16="http://schemas.microsoft.com/office/drawing/2014/main" id="{E66BEECA-9738-42D2-B2EF-8D3B7B653D76}"/>
              </a:ext>
            </a:extLst>
          </p:cNvPr>
          <p:cNvGraphicFramePr>
            <a:graphicFrameLocks noChangeAspect="1"/>
          </p:cNvGraphicFramePr>
          <p:nvPr>
            <p:extLst>
              <p:ext uri="{D42A27DB-BD31-4B8C-83A1-F6EECF244321}">
                <p14:modId xmlns:p14="http://schemas.microsoft.com/office/powerpoint/2010/main" val="1039210662"/>
              </p:ext>
            </p:extLst>
          </p:nvPr>
        </p:nvGraphicFramePr>
        <p:xfrm>
          <a:off x="3257550" y="1454096"/>
          <a:ext cx="2628900" cy="438150"/>
        </p:xfrm>
        <a:graphic>
          <a:graphicData uri="http://schemas.openxmlformats.org/presentationml/2006/ole">
            <mc:AlternateContent xmlns:mc="http://schemas.openxmlformats.org/markup-compatibility/2006">
              <mc:Choice xmlns:v="urn:schemas-microsoft-com:vml" Requires="v">
                <p:oleObj spid="_x0000_s14367" name="Equation" r:id="rId6" imgW="2628720" imgH="431640" progId="Equation.DSMT4">
                  <p:embed/>
                </p:oleObj>
              </mc:Choice>
              <mc:Fallback>
                <p:oleObj name="Equation" r:id="rId6" imgW="2628720" imgH="431640" progId="Equation.DSMT4">
                  <p:embed/>
                  <p:pic>
                    <p:nvPicPr>
                      <p:cNvPr id="0" name="Object 1"/>
                      <p:cNvPicPr>
                        <a:picLocks noChangeAspect="1" noChangeArrowheads="1"/>
                      </p:cNvPicPr>
                      <p:nvPr/>
                    </p:nvPicPr>
                    <p:blipFill>
                      <a:blip r:embed="rId7"/>
                      <a:srcRect/>
                      <a:stretch>
                        <a:fillRect/>
                      </a:stretch>
                    </p:blipFill>
                    <p:spPr bwMode="auto">
                      <a:xfrm>
                        <a:off x="3257550" y="1454096"/>
                        <a:ext cx="2628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2E9151A4-4504-412E-869B-634050325D10}"/>
              </a:ext>
            </a:extLst>
          </p:cNvPr>
          <p:cNvGraphicFramePr>
            <a:graphicFrameLocks noChangeAspect="1"/>
          </p:cNvGraphicFramePr>
          <p:nvPr>
            <p:extLst>
              <p:ext uri="{D42A27DB-BD31-4B8C-83A1-F6EECF244321}">
                <p14:modId xmlns:p14="http://schemas.microsoft.com/office/powerpoint/2010/main" val="748663077"/>
              </p:ext>
            </p:extLst>
          </p:nvPr>
        </p:nvGraphicFramePr>
        <p:xfrm>
          <a:off x="3243262" y="3039638"/>
          <a:ext cx="2657475" cy="438150"/>
        </p:xfrm>
        <a:graphic>
          <a:graphicData uri="http://schemas.openxmlformats.org/presentationml/2006/ole">
            <mc:AlternateContent xmlns:mc="http://schemas.openxmlformats.org/markup-compatibility/2006">
              <mc:Choice xmlns:v="urn:schemas-microsoft-com:vml" Requires="v">
                <p:oleObj spid="_x0000_s14368" name="Equation" r:id="rId8" imgW="2666880" imgH="431640" progId="Equation.DSMT4">
                  <p:embed/>
                </p:oleObj>
              </mc:Choice>
              <mc:Fallback>
                <p:oleObj name="Equation" r:id="rId8" imgW="2666880" imgH="431640" progId="Equation.DSMT4">
                  <p:embed/>
                  <p:pic>
                    <p:nvPicPr>
                      <p:cNvPr id="0" name="Object 3"/>
                      <p:cNvPicPr>
                        <a:picLocks noChangeAspect="1" noChangeArrowheads="1"/>
                      </p:cNvPicPr>
                      <p:nvPr/>
                    </p:nvPicPr>
                    <p:blipFill>
                      <a:blip r:embed="rId9"/>
                      <a:srcRect/>
                      <a:stretch>
                        <a:fillRect/>
                      </a:stretch>
                    </p:blipFill>
                    <p:spPr bwMode="auto">
                      <a:xfrm>
                        <a:off x="3243262" y="3039638"/>
                        <a:ext cx="26574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6523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大间隔原理</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基本分类模型</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拉格朗日对偶优化</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线性不可分数据的分类</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支持向量机回归</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模型扩展</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3213988" y="187473"/>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第五讲 支持向量机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23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6C71682A-340D-4360-8941-FC1A6F6D220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模型扩展</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支持向量机分类</a:t>
            </a:r>
            <a:r>
              <a:rPr lang="zh-CN" altLang="en-US" sz="2000" dirty="0">
                <a:latin typeface="微软雅黑" panose="020B0503020204020204" pitchFamily="34" charset="-122"/>
                <a:cs typeface="Times New Roman" panose="02020603050405020304" pitchFamily="18" charset="0"/>
              </a:rPr>
              <a:t>的基本思想是在特征空间中学习一个超平面分类器。</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b="1" dirty="0">
                <a:latin typeface="微软雅黑" panose="020B0503020204020204" pitchFamily="34" charset="-122"/>
                <a:cs typeface="Times New Roman" panose="02020603050405020304" pitchFamily="18" charset="0"/>
              </a:rPr>
              <a:t>双平面支持向量机</a:t>
            </a:r>
            <a:r>
              <a:rPr lang="zh-CN" altLang="en-US" sz="2000" dirty="0">
                <a:latin typeface="微软雅黑" panose="020B0503020204020204" pitchFamily="34" charset="-122"/>
                <a:cs typeface="Times New Roman" panose="02020603050405020304" pitchFamily="18" charset="0"/>
              </a:rPr>
              <a:t>的思想是使得一个超平面离一类样本近并且离另一类样本有一定的距离。与支持向量机求解单个二次优化问题不同，它求解两个二次优化问题，而且每个优化问题涉及的样本数量少于支持向量机中的样本数量。</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此外，支持向量机还被扩展到半监督学习、主动学习和多任务学习等多个场景。在监督分类方面，前面正文介绍的支持向量机面向两类分类问题，后来支持向量机还被扩展到了多类分类问题。</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54897" y="115888"/>
            <a:ext cx="140971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模型扩展</a:t>
            </a:r>
          </a:p>
        </p:txBody>
      </p:sp>
    </p:spTree>
    <p:extLst>
      <p:ext uri="{BB962C8B-B14F-4D97-AF65-F5344CB8AC3E}">
        <p14:creationId xmlns:p14="http://schemas.microsoft.com/office/powerpoint/2010/main" val="287116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970D879-6C49-479E-B5C8-ADD55142B33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B801481F-6AA3-48F9-9D6E-EE66D6DF5254}"/>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052513"/>
            <a:ext cx="8313938" cy="5256212"/>
          </a:xfrm>
        </p:spPr>
        <p:txBody>
          <a:bodyPr>
            <a:normAutofit fontScale="77500" lnSpcReduction="20000"/>
          </a:bodyPr>
          <a:lstStyle/>
          <a:p>
            <a:pPr>
              <a:lnSpc>
                <a:spcPct val="120000"/>
              </a:lnSpc>
              <a:buFontTx/>
              <a:buAutoNum type="arabicPeriod"/>
            </a:pPr>
            <a:r>
              <a:rPr lang="en-US" altLang="zh-CN" sz="1800" dirty="0">
                <a:latin typeface="Times New Roman" panose="02020603050405020304" pitchFamily="18" charset="0"/>
                <a:ea typeface="宋体" panose="02010600030101010101" pitchFamily="2" charset="-122"/>
              </a:rPr>
              <a:t>Blumer A, </a:t>
            </a:r>
            <a:r>
              <a:rPr lang="en-US" altLang="zh-CN" sz="1800" dirty="0" err="1">
                <a:latin typeface="Times New Roman" panose="02020603050405020304" pitchFamily="18" charset="0"/>
                <a:ea typeface="宋体" panose="02010600030101010101" pitchFamily="2" charset="-122"/>
              </a:rPr>
              <a:t>Ehrenfeucht</a:t>
            </a:r>
            <a:r>
              <a:rPr lang="en-US" altLang="zh-CN" sz="1800" dirty="0">
                <a:latin typeface="Times New Roman" panose="02020603050405020304" pitchFamily="18" charset="0"/>
                <a:ea typeface="宋体" panose="02010600030101010101" pitchFamily="2" charset="-122"/>
              </a:rPr>
              <a:t> A, Haussler D, et al. Learnability and the </a:t>
            </a:r>
            <a:r>
              <a:rPr lang="en-US" altLang="zh-CN" sz="1800" dirty="0" err="1">
                <a:latin typeface="Times New Roman" panose="02020603050405020304" pitchFamily="18" charset="0"/>
                <a:ea typeface="宋体" panose="02010600030101010101" pitchFamily="2" charset="-122"/>
              </a:rPr>
              <a:t>Vapnik-Chervonenkis</a:t>
            </a:r>
            <a:r>
              <a:rPr lang="en-US" altLang="zh-CN" sz="1800" dirty="0">
                <a:latin typeface="Times New Roman" panose="02020603050405020304" pitchFamily="18" charset="0"/>
                <a:ea typeface="宋体" panose="02010600030101010101" pitchFamily="2" charset="-122"/>
              </a:rPr>
              <a:t> Dimension[J]. Journal of the ACM, 1989, 36(4): 929-965.</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Boser</a:t>
            </a:r>
            <a:r>
              <a:rPr lang="en-US" altLang="zh-CN" sz="1800" dirty="0">
                <a:latin typeface="Times New Roman" panose="02020603050405020304" pitchFamily="18" charset="0"/>
                <a:ea typeface="宋体" panose="02010600030101010101" pitchFamily="2" charset="-122"/>
              </a:rPr>
              <a:t> B E, Guyon I M, </a:t>
            </a:r>
            <a:r>
              <a:rPr lang="en-US" altLang="zh-CN" sz="1800" dirty="0" err="1">
                <a:latin typeface="Times New Roman" panose="02020603050405020304" pitchFamily="18" charset="0"/>
                <a:ea typeface="宋体" panose="02010600030101010101" pitchFamily="2" charset="-122"/>
              </a:rPr>
              <a:t>Vapnik</a:t>
            </a:r>
            <a:r>
              <a:rPr lang="en-US" altLang="zh-CN" sz="1800" dirty="0">
                <a:latin typeface="Times New Roman" panose="02020603050405020304" pitchFamily="18" charset="0"/>
                <a:ea typeface="宋体" panose="02010600030101010101" pitchFamily="2" charset="-122"/>
              </a:rPr>
              <a:t> V N. A Training Algorithm for Optimal Margin Classifiers[C]//Proceedings of the 5th Annual Workshop on Computational Learning Theory. New York: ACM, 1992: 144-152.</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Shawe</a:t>
            </a:r>
            <a:r>
              <a:rPr lang="en-US" altLang="zh-CN" sz="1800" dirty="0">
                <a:latin typeface="Times New Roman" panose="02020603050405020304" pitchFamily="18" charset="0"/>
                <a:ea typeface="宋体" panose="02010600030101010101" pitchFamily="2" charset="-122"/>
              </a:rPr>
              <a:t>-Taylor J, Sun S. A Review of Optimization Methodologies in Support Vector Machines[J]. Neurocomputing, 2011, 74(17): 3609-3618.</a:t>
            </a:r>
          </a:p>
          <a:p>
            <a:pPr>
              <a:lnSpc>
                <a:spcPct val="120000"/>
              </a:lnSpc>
              <a:buFontTx/>
              <a:buAutoNum type="arabicPeriod"/>
            </a:pPr>
            <a:r>
              <a:rPr lang="en-US" altLang="zh-CN" sz="1800" dirty="0">
                <a:latin typeface="Times New Roman" panose="02020603050405020304" pitchFamily="18" charset="0"/>
                <a:ea typeface="宋体" panose="02010600030101010101" pitchFamily="2" charset="-122"/>
              </a:rPr>
              <a:t>Boyd S, </a:t>
            </a:r>
            <a:r>
              <a:rPr lang="en-US" altLang="zh-CN" sz="1800" dirty="0" err="1">
                <a:latin typeface="Times New Roman" panose="02020603050405020304" pitchFamily="18" charset="0"/>
                <a:ea typeface="宋体" panose="02010600030101010101" pitchFamily="2" charset="-122"/>
              </a:rPr>
              <a:t>Vandenberghe</a:t>
            </a:r>
            <a:r>
              <a:rPr lang="en-US" altLang="zh-CN" sz="1800" dirty="0">
                <a:latin typeface="Times New Roman" panose="02020603050405020304" pitchFamily="18" charset="0"/>
                <a:ea typeface="宋体" panose="02010600030101010101" pitchFamily="2" charset="-122"/>
              </a:rPr>
              <a:t> L. Convex Optimization[M]. Cambridge, UK: Cambridge University Press, 2004.</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Shawe</a:t>
            </a:r>
            <a:r>
              <a:rPr lang="en-US" altLang="zh-CN" sz="1800" dirty="0">
                <a:latin typeface="Times New Roman" panose="02020603050405020304" pitchFamily="18" charset="0"/>
                <a:ea typeface="宋体" panose="02010600030101010101" pitchFamily="2" charset="-122"/>
              </a:rPr>
              <a:t>-Taylor J, </a:t>
            </a:r>
            <a:r>
              <a:rPr lang="en-US" altLang="zh-CN" sz="1800" dirty="0" err="1">
                <a:latin typeface="Times New Roman" panose="02020603050405020304" pitchFamily="18" charset="0"/>
                <a:ea typeface="宋体" panose="02010600030101010101" pitchFamily="2" charset="-122"/>
              </a:rPr>
              <a:t>Cristianini</a:t>
            </a:r>
            <a:r>
              <a:rPr lang="en-US" altLang="zh-CN" sz="1800" dirty="0">
                <a:latin typeface="Times New Roman" panose="02020603050405020304" pitchFamily="18" charset="0"/>
                <a:ea typeface="宋体" panose="02010600030101010101" pitchFamily="2" charset="-122"/>
              </a:rPr>
              <a:t> N. Kernel Methods for Pattern Analysis[M]. Cambridge, UK: Cambridge University Press, 2004.</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Shawe</a:t>
            </a:r>
            <a:r>
              <a:rPr lang="en-US" altLang="zh-CN" sz="1800" dirty="0">
                <a:latin typeface="Times New Roman" panose="02020603050405020304" pitchFamily="18" charset="0"/>
                <a:ea typeface="宋体" panose="02010600030101010101" pitchFamily="2" charset="-122"/>
              </a:rPr>
              <a:t>-Taylor J, Sun S. Kernel Methods and Support Vector Machines[M]//Academic Press Library in Signal Processing: Chapter 16. Amsterdam: Elsevier, 2014: 857-881. </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Vapnik</a:t>
            </a:r>
            <a:r>
              <a:rPr lang="en-US" altLang="zh-CN" sz="1800" dirty="0">
                <a:latin typeface="Times New Roman" panose="02020603050405020304" pitchFamily="18" charset="0"/>
                <a:ea typeface="宋体" panose="02010600030101010101" pitchFamily="2" charset="-122"/>
              </a:rPr>
              <a:t> V N. The Nature of Statistical Learning Theory[M]. Berlin: Springer, 1995.</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Khemchandani</a:t>
            </a:r>
            <a:r>
              <a:rPr lang="en-US" altLang="zh-CN" sz="1800" dirty="0">
                <a:latin typeface="Times New Roman" panose="02020603050405020304" pitchFamily="18" charset="0"/>
                <a:ea typeface="宋体" panose="02010600030101010101" pitchFamily="2" charset="-122"/>
              </a:rPr>
              <a:t> R, Chandra S. Twin Support Vector Machines for Pattern Classification[J]. IEEE Transaction on Pattern Analysis and Machine Intelligence, 2007, 29(5): 905-910.</a:t>
            </a:r>
          </a:p>
          <a:p>
            <a:pPr>
              <a:lnSpc>
                <a:spcPct val="120000"/>
              </a:lnSpc>
              <a:buFontTx/>
              <a:buAutoNum type="arabicPeriod"/>
            </a:pPr>
            <a:r>
              <a:rPr lang="en-US" altLang="zh-CN" sz="1800" dirty="0" err="1">
                <a:latin typeface="Times New Roman" panose="02020603050405020304" pitchFamily="18" charset="0"/>
                <a:ea typeface="宋体" panose="02010600030101010101" pitchFamily="2" charset="-122"/>
              </a:rPr>
              <a:t>Xie</a:t>
            </a:r>
            <a:r>
              <a:rPr lang="en-US" altLang="zh-CN" sz="1800" dirty="0">
                <a:latin typeface="Times New Roman" panose="02020603050405020304" pitchFamily="18" charset="0"/>
                <a:ea typeface="宋体" panose="02010600030101010101" pitchFamily="2" charset="-122"/>
              </a:rPr>
              <a:t> X, Sun S. PAC-Bayes Bounds for Twin Support Vector Machines[J]. Neurocomputing, 2017, 234(4): 137-143.</a:t>
            </a:r>
          </a:p>
          <a:p>
            <a:pPr>
              <a:lnSpc>
                <a:spcPct val="120000"/>
              </a:lnSpc>
              <a:buFontTx/>
              <a:buAutoNum type="arabicPeriod"/>
            </a:pPr>
            <a:r>
              <a:rPr lang="en-US" altLang="zh-CN" sz="1800" dirty="0">
                <a:latin typeface="Times New Roman" panose="02020603050405020304" pitchFamily="18" charset="0"/>
                <a:ea typeface="宋体" panose="02010600030101010101" pitchFamily="2" charset="-122"/>
              </a:rPr>
              <a:t>Sun S, Mao L, Dong Z, et al. Multiview Machine Learning[M]. Singapore: Springer, 2019.</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大间隔原理</a:t>
            </a:r>
            <a:endParaRPr lang="en-US" altLang="zh-CN" sz="28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基本分类模型</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拉格朗日对偶优化</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线性不可分数据的分类</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支持向量机回归</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模型扩展</a:t>
            </a:r>
            <a:endParaRPr kumimoji="0" lang="en-US" altLang="zh-CN" sz="2800" b="0" i="0" u="none" strike="noStrike" kern="1200" cap="none" spc="0" normalizeH="0" baseline="0" noProof="0" dirty="0">
              <a:ln>
                <a:noFill/>
              </a:ln>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3213988" y="187473"/>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第五讲 支持向量机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C863C3F-E337-4072-A4EB-412BF7DCFF7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a:solidFill>
                  <a:srgbClr val="FFFFFF"/>
                </a:solidFill>
                <a:latin typeface="Arial"/>
                <a:ea typeface="微软雅黑"/>
              </a:rPr>
              <a:t>第五讲 </a:t>
            </a:r>
            <a:r>
              <a:rPr lang="zh-CN" altLang="en-US" kern="0" dirty="0">
                <a:solidFill>
                  <a:srgbClr val="FFFFFF"/>
                </a:solidFill>
                <a:latin typeface="Arial"/>
                <a:ea typeface="微软雅黑"/>
              </a:rPr>
              <a:t>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大间隔原理</a:t>
            </a:r>
          </a:p>
        </p:txBody>
      </p:sp>
      <p:pic>
        <p:nvPicPr>
          <p:cNvPr id="13" name="图片 12">
            <a:extLst>
              <a:ext uri="{FF2B5EF4-FFF2-40B4-BE49-F238E27FC236}">
                <a16:creationId xmlns:a16="http://schemas.microsoft.com/office/drawing/2014/main" id="{299A3791-8A59-45E8-9278-871D3C76BBC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09071" y="1721461"/>
            <a:ext cx="4125858" cy="3415078"/>
          </a:xfrm>
          <a:prstGeom prst="rect">
            <a:avLst/>
          </a:prstGeom>
        </p:spPr>
      </p:pic>
      <p:sp>
        <p:nvSpPr>
          <p:cNvPr id="14" name="矩形 13">
            <a:extLst>
              <a:ext uri="{FF2B5EF4-FFF2-40B4-BE49-F238E27FC236}">
                <a16:creationId xmlns:a16="http://schemas.microsoft.com/office/drawing/2014/main" id="{3FC48DBB-A348-419A-8DE9-0EE40B69FD20}"/>
              </a:ext>
            </a:extLst>
          </p:cNvPr>
          <p:cNvSpPr/>
          <p:nvPr/>
        </p:nvSpPr>
        <p:spPr>
          <a:xfrm>
            <a:off x="3002872" y="5033727"/>
            <a:ext cx="3138256" cy="584775"/>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7-1 </a:t>
            </a:r>
            <a:r>
              <a:rPr lang="zh-CN" altLang="en-US" sz="1600" dirty="0">
                <a:latin typeface="微软雅黑" panose="020B0503020204020204" pitchFamily="34" charset="-122"/>
                <a:ea typeface="微软雅黑" panose="020B0503020204020204" pitchFamily="34" charset="-122"/>
              </a:rPr>
              <a:t>大间隔分界面选择示意图</a:t>
            </a:r>
          </a:p>
          <a:p>
            <a:pPr algn="ct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H1</a:t>
            </a:r>
            <a:r>
              <a:rPr lang="zh-CN" altLang="en-US" sz="1600" dirty="0">
                <a:latin typeface="微软雅黑" panose="020B0503020204020204" pitchFamily="34" charset="-122"/>
                <a:ea typeface="微软雅黑" panose="020B0503020204020204" pitchFamily="34" charset="-122"/>
              </a:rPr>
              <a:t>是最大间隔分界面）</a:t>
            </a:r>
          </a:p>
        </p:txBody>
      </p:sp>
      <p:sp>
        <p:nvSpPr>
          <p:cNvPr id="16" name="内容占位符 2">
            <a:extLst>
              <a:ext uri="{FF2B5EF4-FFF2-40B4-BE49-F238E27FC236}">
                <a16:creationId xmlns:a16="http://schemas.microsoft.com/office/drawing/2014/main" id="{035AD33D-2B34-464D-9326-A6182A238BD3}"/>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大间隔原理</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958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大间隔原理</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基本分类模型</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拉格朗日对偶优化</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线性不可分数据的分类</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支持向量机回归</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模型扩展</a:t>
            </a:r>
            <a:endParaRPr kumimoji="0" lang="en-US" altLang="zh-CN" sz="2800" b="0" i="0" u="none" strike="noStrike" kern="1200" cap="none" spc="0" normalizeH="0" baseline="0" noProof="0" dirty="0">
              <a:ln>
                <a:noFill/>
              </a:ln>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3213988" y="187473"/>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第五讲 支持向量机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146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3FFBA84E-E2D8-4326-AD94-0951C06D149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基本分类模型</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给定一个面向两类分类问题的线性可分训练集，其中包含</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微软雅黑" panose="020B0503020204020204" pitchFamily="34" charset="-122"/>
                    <a:cs typeface="Times New Roman" panose="02020603050405020304" pitchFamily="18" charset="0"/>
                  </a:rPr>
                  <a:t>个样本</a:t>
                </a:r>
                <a14:m>
                  <m:oMath xmlns:m="http://schemas.openxmlformats.org/officeDocument/2006/math">
                    <m:d>
                      <m:dPr>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cs typeface="Times New Roman" panose="02020603050405020304" pitchFamily="18" charset="0"/>
                              </a:rPr>
                              <m:t>1</m:t>
                            </m:r>
                          </m:sub>
                        </m:sSub>
                      </m:e>
                    </m:d>
                    <m:r>
                      <a:rPr lang="en-US" altLang="zh-CN" sz="2000" b="0" i="1" smtClean="0">
                        <a:latin typeface="Cambria Math" panose="02040503050406030204" pitchFamily="18" charset="0"/>
                        <a:cs typeface="Times New Roman" panose="02020603050405020304" pitchFamily="18" charset="0"/>
                      </a:rPr>
                      <m:t>,</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cs typeface="Times New Roman" panose="02020603050405020304" pitchFamily="18" charset="0"/>
                              </a:rPr>
                              <m:t>2</m:t>
                            </m:r>
                          </m:sub>
                        </m:sSub>
                      </m:e>
                    </m:d>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𝑁</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cs typeface="Times New Roman" panose="02020603050405020304" pitchFamily="18" charset="0"/>
                              </a:rPr>
                              <m:t>𝑁</m:t>
                            </m:r>
                          </m:sub>
                        </m:sSub>
                      </m:e>
                    </m:d>
                  </m:oMath>
                </a14:m>
                <a:r>
                  <a:rPr lang="zh-CN" altLang="en-US" sz="2000" dirty="0">
                    <a:latin typeface="微软雅黑" panose="020B0503020204020204" pitchFamily="34" charset="-122"/>
                    <a:cs typeface="Times New Roman" panose="02020603050405020304" pitchFamily="18" charset="0"/>
                  </a:rPr>
                  <a:t>。通常，可令标签</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𝑦</m:t>
                    </m:r>
                    <m:r>
                      <a:rPr lang="en-US" altLang="zh-CN" sz="2000" b="0" i="1" smtClean="0">
                        <a:latin typeface="Cambria Math" panose="02040503050406030204" pitchFamily="18" charset="0"/>
                        <a:cs typeface="Times New Roman" panose="02020603050405020304" pitchFamily="18" charset="0"/>
                      </a:rPr>
                      <m:t>∈{+1, −1}</m:t>
                    </m:r>
                  </m:oMath>
                </a14:m>
                <a:r>
                  <a:rPr lang="zh-CN" altLang="en-US" sz="2000" dirty="0">
                    <a:latin typeface="微软雅黑" panose="020B0503020204020204" pitchFamily="34" charset="-122"/>
                    <a:cs typeface="Times New Roman" panose="02020603050405020304" pitchFamily="18" charset="0"/>
                  </a:rPr>
                  <a:t>。</a:t>
                </a:r>
              </a:p>
              <a:p>
                <a:pPr>
                  <a:spcBef>
                    <a:spcPct val="0"/>
                  </a:spcBef>
                  <a:buFontTx/>
                  <a:buNone/>
                </a:pPr>
                <a:r>
                  <a:rPr lang="zh-CN" altLang="en-US" sz="2000" dirty="0">
                    <a:latin typeface="微软雅黑" panose="020B0503020204020204" pitchFamily="34" charset="-122"/>
                    <a:cs typeface="Times New Roman" panose="02020603050405020304" pitchFamily="18" charset="0"/>
                  </a:rPr>
                  <a:t>需要学习到一个分类超平面，设对应的参数化表示为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是超平面的法向量，标量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是偏差参数。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训练完成得到参数以后</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任意一点</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oMath>
                </a14:m>
                <a:r>
                  <a:rPr lang="zh-CN" altLang="en-US" sz="2000" dirty="0">
                    <a:latin typeface="微软雅黑" panose="020B0503020204020204" pitchFamily="34" charset="-122"/>
                    <a:cs typeface="Times New Roman" panose="02020603050405020304" pitchFamily="18" charset="0"/>
                  </a:rPr>
                  <a:t>到超平面的距离为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考虑到偏差参数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的灵活性，可以认为距离</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𝑑</m:t>
                    </m:r>
                  </m:oMath>
                </a14:m>
                <a:r>
                  <a:rPr lang="zh-CN" altLang="en-US" sz="2000" dirty="0">
                    <a:latin typeface="微软雅黑" panose="020B0503020204020204" pitchFamily="34" charset="-122"/>
                    <a:cs typeface="Times New Roman" panose="02020603050405020304" pitchFamily="18" charset="0"/>
                  </a:rPr>
                  <a:t>的大小与</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的长度无关，只与</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的方向有关系。因此我们可以固定参数向量</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的长度为</a:t>
                </a:r>
                <a:r>
                  <a:rPr lang="en-US" altLang="zh-CN" sz="2000" dirty="0">
                    <a:latin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708981"/>
              </a:xfrm>
              <a:prstGeom prst="rect">
                <a:avLst/>
              </a:prstGeom>
              <a:blipFill>
                <a:blip r:embed="rId5"/>
                <a:stretch>
                  <a:fillRect l="-837" t="-647" b="-1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基本分类模型</a:t>
            </a:r>
          </a:p>
        </p:txBody>
      </p:sp>
      <p:graphicFrame>
        <p:nvGraphicFramePr>
          <p:cNvPr id="19" name="对象 18">
            <a:extLst>
              <a:ext uri="{FF2B5EF4-FFF2-40B4-BE49-F238E27FC236}">
                <a16:creationId xmlns:a16="http://schemas.microsoft.com/office/drawing/2014/main" id="{09127EBC-2FDA-4C54-BBDB-8354DE04297E}"/>
              </a:ext>
            </a:extLst>
          </p:cNvPr>
          <p:cNvGraphicFramePr>
            <a:graphicFrameLocks noChangeAspect="1"/>
          </p:cNvGraphicFramePr>
          <p:nvPr>
            <p:extLst>
              <p:ext uri="{D42A27DB-BD31-4B8C-83A1-F6EECF244321}">
                <p14:modId xmlns:p14="http://schemas.microsoft.com/office/powerpoint/2010/main" val="930913268"/>
              </p:ext>
            </p:extLst>
          </p:nvPr>
        </p:nvGraphicFramePr>
        <p:xfrm>
          <a:off x="3575844" y="2628840"/>
          <a:ext cx="1992312" cy="317500"/>
        </p:xfrm>
        <a:graphic>
          <a:graphicData uri="http://schemas.openxmlformats.org/presentationml/2006/ole">
            <mc:AlternateContent xmlns:mc="http://schemas.openxmlformats.org/markup-compatibility/2006">
              <mc:Choice xmlns:v="urn:schemas-microsoft-com:vml" Requires="v">
                <p:oleObj spid="_x0000_s1346" name="Equation" r:id="rId6" imgW="1981080" imgH="317160" progId="Equation.DSMT4">
                  <p:embed/>
                </p:oleObj>
              </mc:Choice>
              <mc:Fallback>
                <p:oleObj name="Equation" r:id="rId6" imgW="1981080" imgH="317160" progId="Equation.DSMT4">
                  <p:embed/>
                  <p:pic>
                    <p:nvPicPr>
                      <p:cNvPr id="0" name="Object 8"/>
                      <p:cNvPicPr>
                        <a:picLocks noChangeAspect="1" noChangeArrowheads="1"/>
                      </p:cNvPicPr>
                      <p:nvPr/>
                    </p:nvPicPr>
                    <p:blipFill>
                      <a:blip r:embed="rId7"/>
                      <a:srcRect/>
                      <a:stretch>
                        <a:fillRect/>
                      </a:stretch>
                    </p:blipFill>
                    <p:spPr bwMode="auto">
                      <a:xfrm>
                        <a:off x="3575844" y="2628840"/>
                        <a:ext cx="199231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AF996D15-6D38-487B-8904-C9B03D4F5DF7}"/>
              </a:ext>
            </a:extLst>
          </p:cNvPr>
          <p:cNvGraphicFramePr>
            <a:graphicFrameLocks noChangeAspect="1"/>
          </p:cNvGraphicFramePr>
          <p:nvPr>
            <p:extLst>
              <p:ext uri="{D42A27DB-BD31-4B8C-83A1-F6EECF244321}">
                <p14:modId xmlns:p14="http://schemas.microsoft.com/office/powerpoint/2010/main" val="3816776451"/>
              </p:ext>
            </p:extLst>
          </p:nvPr>
        </p:nvGraphicFramePr>
        <p:xfrm>
          <a:off x="3452812" y="3808006"/>
          <a:ext cx="2238375" cy="317500"/>
        </p:xfrm>
        <a:graphic>
          <a:graphicData uri="http://schemas.openxmlformats.org/presentationml/2006/ole">
            <mc:AlternateContent xmlns:mc="http://schemas.openxmlformats.org/markup-compatibility/2006">
              <mc:Choice xmlns:v="urn:schemas-microsoft-com:vml" Requires="v">
                <p:oleObj spid="_x0000_s1347" name="Equation" r:id="rId8" imgW="2222280" imgH="317160" progId="Equation.DSMT4">
                  <p:embed/>
                </p:oleObj>
              </mc:Choice>
              <mc:Fallback>
                <p:oleObj name="Equation" r:id="rId8" imgW="2222280" imgH="317160" progId="Equation.DSMT4">
                  <p:embed/>
                  <p:pic>
                    <p:nvPicPr>
                      <p:cNvPr id="0" name="Object 18"/>
                      <p:cNvPicPr>
                        <a:picLocks noChangeAspect="1" noChangeArrowheads="1"/>
                      </p:cNvPicPr>
                      <p:nvPr/>
                    </p:nvPicPr>
                    <p:blipFill>
                      <a:blip r:embed="rId9"/>
                      <a:srcRect/>
                      <a:stretch>
                        <a:fillRect/>
                      </a:stretch>
                    </p:blipFill>
                    <p:spPr bwMode="auto">
                      <a:xfrm>
                        <a:off x="3452812" y="3808006"/>
                        <a:ext cx="22383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34F4FAEC-FA7A-4AC8-9281-6F666AF94350}"/>
              </a:ext>
            </a:extLst>
          </p:cNvPr>
          <p:cNvGraphicFramePr>
            <a:graphicFrameLocks noChangeAspect="1"/>
          </p:cNvGraphicFramePr>
          <p:nvPr>
            <p:extLst>
              <p:ext uri="{D42A27DB-BD31-4B8C-83A1-F6EECF244321}">
                <p14:modId xmlns:p14="http://schemas.microsoft.com/office/powerpoint/2010/main" val="1394965222"/>
              </p:ext>
            </p:extLst>
          </p:nvPr>
        </p:nvGraphicFramePr>
        <p:xfrm>
          <a:off x="3149599" y="4779824"/>
          <a:ext cx="2844800" cy="665162"/>
        </p:xfrm>
        <a:graphic>
          <a:graphicData uri="http://schemas.openxmlformats.org/presentationml/2006/ole">
            <mc:AlternateContent xmlns:mc="http://schemas.openxmlformats.org/markup-compatibility/2006">
              <mc:Choice xmlns:v="urn:schemas-microsoft-com:vml" Requires="v">
                <p:oleObj spid="_x0000_s1348" name="Equation" r:id="rId10" imgW="2844720" imgH="660240" progId="Equation.DSMT4">
                  <p:embed/>
                </p:oleObj>
              </mc:Choice>
              <mc:Fallback>
                <p:oleObj name="Equation" r:id="rId10" imgW="2844720" imgH="660240" progId="Equation.DSMT4">
                  <p:embed/>
                  <p:pic>
                    <p:nvPicPr>
                      <p:cNvPr id="0" name="Object 24"/>
                      <p:cNvPicPr>
                        <a:picLocks noChangeAspect="1" noChangeArrowheads="1"/>
                      </p:cNvPicPr>
                      <p:nvPr/>
                    </p:nvPicPr>
                    <p:blipFill>
                      <a:blip r:embed="rId11"/>
                      <a:srcRect/>
                      <a:stretch>
                        <a:fillRect/>
                      </a:stretch>
                    </p:blipFill>
                    <p:spPr bwMode="auto">
                      <a:xfrm>
                        <a:off x="3149599" y="4779824"/>
                        <a:ext cx="284480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49">
            <a:extLst>
              <a:ext uri="{FF2B5EF4-FFF2-40B4-BE49-F238E27FC236}">
                <a16:creationId xmlns:a16="http://schemas.microsoft.com/office/drawing/2014/main" id="{A73F53BE-B926-4356-85FC-835DF51DF6E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a:extLst>
              <a:ext uri="{FF2B5EF4-FFF2-40B4-BE49-F238E27FC236}">
                <a16:creationId xmlns:a16="http://schemas.microsoft.com/office/drawing/2014/main" id="{87E35071-16D9-4953-ABA7-EA59A094F454}"/>
              </a:ext>
            </a:extLst>
          </p:cNvPr>
          <p:cNvGraphicFramePr>
            <a:graphicFrameLocks noChangeAspect="1"/>
          </p:cNvGraphicFramePr>
          <p:nvPr>
            <p:extLst>
              <p:ext uri="{D42A27DB-BD31-4B8C-83A1-F6EECF244321}">
                <p14:modId xmlns:p14="http://schemas.microsoft.com/office/powerpoint/2010/main" val="1884764855"/>
              </p:ext>
            </p:extLst>
          </p:nvPr>
        </p:nvGraphicFramePr>
        <p:xfrm>
          <a:off x="8024019" y="5871369"/>
          <a:ext cx="787400" cy="314325"/>
        </p:xfrm>
        <a:graphic>
          <a:graphicData uri="http://schemas.openxmlformats.org/presentationml/2006/ole">
            <mc:AlternateContent xmlns:mc="http://schemas.openxmlformats.org/markup-compatibility/2006">
              <mc:Choice xmlns:v="urn:schemas-microsoft-com:vml" Requires="v">
                <p:oleObj spid="_x0000_s1349" name="Equation" r:id="rId12" imgW="787320" imgH="304560" progId="Equation.DSMT4">
                  <p:embed/>
                </p:oleObj>
              </mc:Choice>
              <mc:Fallback>
                <p:oleObj name="Equation" r:id="rId12" imgW="787320" imgH="304560" progId="Equation.DSMT4">
                  <p:embed/>
                  <p:pic>
                    <p:nvPicPr>
                      <p:cNvPr id="0" name="Object 48"/>
                      <p:cNvPicPr>
                        <a:picLocks noChangeAspect="1" noChangeArrowheads="1"/>
                      </p:cNvPicPr>
                      <p:nvPr/>
                    </p:nvPicPr>
                    <p:blipFill>
                      <a:blip r:embed="rId13"/>
                      <a:srcRect/>
                      <a:stretch>
                        <a:fillRect/>
                      </a:stretch>
                    </p:blipFill>
                    <p:spPr bwMode="auto">
                      <a:xfrm>
                        <a:off x="8024019" y="5871369"/>
                        <a:ext cx="7874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270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F5AEA362-D56D-49A5-BA6A-EAC5EF9C5A7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31779" y="987579"/>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由于训练数据线性可分，我们希望能找到一个线性函数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对所有的样本都满足</a:t>
                </a:r>
                <a14:m>
                  <m:oMath xmlns:m="http://schemas.openxmlformats.org/officeDocument/2006/math">
                    <m:sSub>
                      <m:sSubPr>
                        <m:ctrlPr>
                          <a:rPr lang="en-US" altLang="zh-CN" sz="2000" i="1" dirty="0">
                            <a:latin typeface="Cambria Math" panose="02040503050406030204" pitchFamily="18" charset="0"/>
                            <a:cs typeface="Times New Roman" panose="02020603050405020304" pitchFamily="18" charset="0"/>
                          </a:rPr>
                        </m:ctrlPr>
                      </m:sSubPr>
                      <m:e>
                        <m:r>
                          <m:rPr>
                            <m:sty m:val="p"/>
                          </m:rPr>
                          <a:rPr lang="en-US" altLang="zh-CN" sz="2000" i="1" dirty="0">
                            <a:latin typeface="Cambria Math" panose="02040503050406030204" pitchFamily="18" charset="0"/>
                            <a:cs typeface="Times New Roman" panose="02020603050405020304" pitchFamily="18" charset="0"/>
                          </a:rPr>
                          <m:t>y</m:t>
                        </m:r>
                      </m:e>
                      <m:sub>
                        <m:r>
                          <a:rPr lang="en-US" altLang="zh-CN" sz="2000" b="0" i="1" dirty="0" smtClean="0">
                            <a:latin typeface="Cambria Math" panose="02040503050406030204" pitchFamily="18" charset="0"/>
                            <a:cs typeface="Times New Roman" panose="02020603050405020304" pitchFamily="18" charset="0"/>
                          </a:rPr>
                          <m:t>𝑖</m:t>
                        </m:r>
                      </m:sub>
                    </m:sSub>
                    <m:r>
                      <a:rPr lang="en-US" altLang="zh-CN" sz="2000" i="1">
                        <a:latin typeface="Cambria Math" panose="02040503050406030204" pitchFamily="18" charset="0"/>
                        <a:cs typeface="Times New Roman" panose="02020603050405020304" pitchFamily="18" charset="0"/>
                      </a:rPr>
                      <m:t>𝑓</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e>
                    </m:d>
                    <m:r>
                      <a:rPr lang="en-US" altLang="zh-CN" sz="2000" b="0" i="1" smtClean="0">
                        <a:latin typeface="Cambria Math" panose="02040503050406030204" pitchFamily="18" charset="0"/>
                        <a:cs typeface="Times New Roman" panose="02020603050405020304" pitchFamily="18" charset="0"/>
                      </a:rPr>
                      <m:t>&gt;0</m:t>
                    </m:r>
                  </m:oMath>
                </a14:m>
                <a:r>
                  <a:rPr lang="zh-CN" altLang="en-US" sz="2000" dirty="0">
                    <a:latin typeface="微软雅黑" panose="020B0503020204020204" pitchFamily="34" charset="-122"/>
                    <a:cs typeface="Times New Roman" panose="02020603050405020304" pitchFamily="18" charset="0"/>
                  </a:rPr>
                  <a:t>，而且可以确定这样的函数一定存在。那么，基于大间隔原理的分类模型的优化表达为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在上式中，两个超平面                     和                       之间的距离</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2</m:t>
                    </m:r>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被称为</a:t>
                </a:r>
                <a:r>
                  <a:rPr lang="zh-CN" altLang="en-US" sz="2000" b="1" dirty="0">
                    <a:latin typeface="微软雅黑" panose="020B0503020204020204" pitchFamily="34" charset="-122"/>
                    <a:cs typeface="Times New Roman" panose="02020603050405020304" pitchFamily="18" charset="0"/>
                  </a:rPr>
                  <a:t>间隔</a:t>
                </a:r>
                <a:r>
                  <a:rPr lang="zh-CN" altLang="en-US" sz="2000" dirty="0">
                    <a:latin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cs typeface="Times New Roman" panose="02020603050405020304" pitchFamily="18" charset="0"/>
                  </a:rPr>
                  <a:t>margin</a:t>
                </a:r>
                <a:r>
                  <a:rPr lang="zh-CN" altLang="en-US" sz="2000" dirty="0">
                    <a:latin typeface="微软雅黑" panose="020B0503020204020204" pitchFamily="34" charset="-122"/>
                    <a:cs typeface="Times New Roman" panose="02020603050405020304" pitchFamily="18" charset="0"/>
                  </a:rPr>
                  <a:t>）。每类数据到分界面的最近距离都是</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oMath>
                </a14:m>
                <a:endParaRPr lang="en-US" altLang="zh-CN" sz="2000" b="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考虑到参数</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𝑏</m:t>
                    </m:r>
                  </m:oMath>
                </a14:m>
                <a:r>
                  <a:rPr lang="zh-CN" altLang="en-US" sz="2000" dirty="0">
                    <a:latin typeface="微软雅黑" panose="020B0503020204020204" pitchFamily="34" charset="-122"/>
                    <a:cs typeface="Times New Roman" panose="02020603050405020304" pitchFamily="18" charset="0"/>
                  </a:rPr>
                  <a:t>的表达灵活性以及</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𝑤</m:t>
                    </m:r>
                  </m:oMath>
                </a14:m>
                <a:r>
                  <a:rPr lang="zh-CN" altLang="en-US" sz="2000" dirty="0">
                    <a:latin typeface="微软雅黑" panose="020B0503020204020204" pitchFamily="34" charset="-122"/>
                    <a:cs typeface="Times New Roman" panose="02020603050405020304" pitchFamily="18" charset="0"/>
                  </a:rPr>
                  <a:t>的长度并不影响分类结果</a:t>
                </a:r>
                <a:endParaRPr lang="en-US" altLang="zh-CN" sz="2000" b="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31779" y="987579"/>
                <a:ext cx="8015287" cy="4401205"/>
              </a:xfrm>
              <a:prstGeom prst="rect">
                <a:avLst/>
              </a:prstGeom>
              <a:blipFill>
                <a:blip r:embed="rId5"/>
                <a:stretch>
                  <a:fillRect l="-837" t="-6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24583" y="115888"/>
            <a:ext cx="2040029"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基本分类模型</a:t>
            </a:r>
          </a:p>
        </p:txBody>
      </p:sp>
      <p:graphicFrame>
        <p:nvGraphicFramePr>
          <p:cNvPr id="17" name="对象 16">
            <a:extLst>
              <a:ext uri="{FF2B5EF4-FFF2-40B4-BE49-F238E27FC236}">
                <a16:creationId xmlns:a16="http://schemas.microsoft.com/office/drawing/2014/main" id="{D5B85FD9-B451-4793-BF4B-7690D678E591}"/>
              </a:ext>
            </a:extLst>
          </p:cNvPr>
          <p:cNvGraphicFramePr>
            <a:graphicFrameLocks noChangeAspect="1"/>
          </p:cNvGraphicFramePr>
          <p:nvPr>
            <p:extLst>
              <p:ext uri="{D42A27DB-BD31-4B8C-83A1-F6EECF244321}">
                <p14:modId xmlns:p14="http://schemas.microsoft.com/office/powerpoint/2010/main" val="3612639943"/>
              </p:ext>
            </p:extLst>
          </p:nvPr>
        </p:nvGraphicFramePr>
        <p:xfrm>
          <a:off x="3097212" y="2003242"/>
          <a:ext cx="2949575" cy="1069975"/>
        </p:xfrm>
        <a:graphic>
          <a:graphicData uri="http://schemas.openxmlformats.org/presentationml/2006/ole">
            <mc:AlternateContent xmlns:mc="http://schemas.openxmlformats.org/markup-compatibility/2006">
              <mc:Choice xmlns:v="urn:schemas-microsoft-com:vml" Requires="v">
                <p:oleObj spid="_x0000_s2428" name="Equation" r:id="rId6" imgW="2946240" imgH="1079280" progId="Equation.DSMT4">
                  <p:embed/>
                </p:oleObj>
              </mc:Choice>
              <mc:Fallback>
                <p:oleObj name="Equation" r:id="rId6" imgW="2946240" imgH="1079280" progId="Equation.DSMT4">
                  <p:embed/>
                  <p:pic>
                    <p:nvPicPr>
                      <p:cNvPr id="0" name="Object 12"/>
                      <p:cNvPicPr>
                        <a:picLocks noChangeAspect="1" noChangeArrowheads="1"/>
                      </p:cNvPicPr>
                      <p:nvPr/>
                    </p:nvPicPr>
                    <p:blipFill>
                      <a:blip r:embed="rId7"/>
                      <a:srcRect/>
                      <a:stretch>
                        <a:fillRect/>
                      </a:stretch>
                    </p:blipFill>
                    <p:spPr bwMode="auto">
                      <a:xfrm>
                        <a:off x="3097212" y="2003242"/>
                        <a:ext cx="2949575"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DC91CF30-7277-4170-8E7F-BB7550D7DD96}"/>
              </a:ext>
            </a:extLst>
          </p:cNvPr>
          <p:cNvGraphicFramePr>
            <a:graphicFrameLocks noChangeAspect="1"/>
          </p:cNvGraphicFramePr>
          <p:nvPr>
            <p:extLst>
              <p:ext uri="{D42A27DB-BD31-4B8C-83A1-F6EECF244321}">
                <p14:modId xmlns:p14="http://schemas.microsoft.com/office/powerpoint/2010/main" val="148803244"/>
              </p:ext>
            </p:extLst>
          </p:nvPr>
        </p:nvGraphicFramePr>
        <p:xfrm>
          <a:off x="3717131" y="3832263"/>
          <a:ext cx="1709737" cy="665163"/>
        </p:xfrm>
        <a:graphic>
          <a:graphicData uri="http://schemas.openxmlformats.org/presentationml/2006/ole">
            <mc:AlternateContent xmlns:mc="http://schemas.openxmlformats.org/markup-compatibility/2006">
              <mc:Choice xmlns:v="urn:schemas-microsoft-com:vml" Requires="v">
                <p:oleObj spid="_x0000_s2429" name="Equation" r:id="rId8" imgW="1714320" imgH="660240" progId="Equation.DSMT4">
                  <p:embed/>
                </p:oleObj>
              </mc:Choice>
              <mc:Fallback>
                <p:oleObj name="Equation" r:id="rId8" imgW="1714320" imgH="660240" progId="Equation.DSMT4">
                  <p:embed/>
                  <p:pic>
                    <p:nvPicPr>
                      <p:cNvPr id="0" name="Object 17"/>
                      <p:cNvPicPr>
                        <a:picLocks noChangeAspect="1" noChangeArrowheads="1"/>
                      </p:cNvPicPr>
                      <p:nvPr/>
                    </p:nvPicPr>
                    <p:blipFill>
                      <a:blip r:embed="rId9"/>
                      <a:srcRect/>
                      <a:stretch>
                        <a:fillRect/>
                      </a:stretch>
                    </p:blipFill>
                    <p:spPr bwMode="auto">
                      <a:xfrm>
                        <a:off x="3717131" y="3832263"/>
                        <a:ext cx="1709737"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EC516C2B-EC20-44B3-BA79-37D00CD277A2}"/>
              </a:ext>
            </a:extLst>
          </p:cNvPr>
          <p:cNvGraphicFramePr>
            <a:graphicFrameLocks noChangeAspect="1"/>
          </p:cNvGraphicFramePr>
          <p:nvPr>
            <p:extLst>
              <p:ext uri="{D42A27DB-BD31-4B8C-83A1-F6EECF244321}">
                <p14:modId xmlns:p14="http://schemas.microsoft.com/office/powerpoint/2010/main" val="2329572394"/>
              </p:ext>
            </p:extLst>
          </p:nvPr>
        </p:nvGraphicFramePr>
        <p:xfrm>
          <a:off x="3348723" y="3168669"/>
          <a:ext cx="1335087" cy="276225"/>
        </p:xfrm>
        <a:graphic>
          <a:graphicData uri="http://schemas.openxmlformats.org/presentationml/2006/ole">
            <mc:AlternateContent xmlns:mc="http://schemas.openxmlformats.org/markup-compatibility/2006">
              <mc:Choice xmlns:v="urn:schemas-microsoft-com:vml" Requires="v">
                <p:oleObj spid="_x0000_s2430" name="Equation" r:id="rId10" imgW="1320480" imgH="266400" progId="Equation.DSMT4">
                  <p:embed/>
                </p:oleObj>
              </mc:Choice>
              <mc:Fallback>
                <p:oleObj name="Equation" r:id="rId10" imgW="1320480" imgH="266400" progId="Equation.DSMT4">
                  <p:embed/>
                  <p:pic>
                    <p:nvPicPr>
                      <p:cNvPr id="0" name="Object 21"/>
                      <p:cNvPicPr>
                        <a:picLocks noChangeAspect="1" noChangeArrowheads="1"/>
                      </p:cNvPicPr>
                      <p:nvPr/>
                    </p:nvPicPr>
                    <p:blipFill>
                      <a:blip r:embed="rId11"/>
                      <a:srcRect/>
                      <a:stretch>
                        <a:fillRect/>
                      </a:stretch>
                    </p:blipFill>
                    <p:spPr bwMode="auto">
                      <a:xfrm>
                        <a:off x="3348723" y="3168669"/>
                        <a:ext cx="1335087"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4">
            <a:extLst>
              <a:ext uri="{FF2B5EF4-FFF2-40B4-BE49-F238E27FC236}">
                <a16:creationId xmlns:a16="http://schemas.microsoft.com/office/drawing/2014/main" id="{92137A5D-0369-49EF-A8F4-051ED239393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a:extLst>
              <a:ext uri="{FF2B5EF4-FFF2-40B4-BE49-F238E27FC236}">
                <a16:creationId xmlns:a16="http://schemas.microsoft.com/office/drawing/2014/main" id="{33FE234D-CCA9-4E4B-A844-04F1CF594B74}"/>
              </a:ext>
            </a:extLst>
          </p:cNvPr>
          <p:cNvGraphicFramePr>
            <a:graphicFrameLocks noChangeAspect="1"/>
          </p:cNvGraphicFramePr>
          <p:nvPr>
            <p:extLst>
              <p:ext uri="{D42A27DB-BD31-4B8C-83A1-F6EECF244321}">
                <p14:modId xmlns:p14="http://schemas.microsoft.com/office/powerpoint/2010/main" val="2830420792"/>
              </p:ext>
            </p:extLst>
          </p:nvPr>
        </p:nvGraphicFramePr>
        <p:xfrm>
          <a:off x="5209700" y="3168668"/>
          <a:ext cx="1455738" cy="276225"/>
        </p:xfrm>
        <a:graphic>
          <a:graphicData uri="http://schemas.openxmlformats.org/presentationml/2006/ole">
            <mc:AlternateContent xmlns:mc="http://schemas.openxmlformats.org/markup-compatibility/2006">
              <mc:Choice xmlns:v="urn:schemas-microsoft-com:vml" Requires="v">
                <p:oleObj spid="_x0000_s2431" name="Equation" r:id="rId12" imgW="1460160" imgH="266400" progId="Equation.DSMT4">
                  <p:embed/>
                </p:oleObj>
              </mc:Choice>
              <mc:Fallback>
                <p:oleObj name="Equation" r:id="rId12" imgW="1460160" imgH="266400" progId="Equation.DSMT4">
                  <p:embed/>
                  <p:pic>
                    <p:nvPicPr>
                      <p:cNvPr id="0" name="Object 23"/>
                      <p:cNvPicPr>
                        <a:picLocks noChangeAspect="1" noChangeArrowheads="1"/>
                      </p:cNvPicPr>
                      <p:nvPr/>
                    </p:nvPicPr>
                    <p:blipFill>
                      <a:blip r:embed="rId13"/>
                      <a:srcRect/>
                      <a:stretch>
                        <a:fillRect/>
                      </a:stretch>
                    </p:blipFill>
                    <p:spPr bwMode="auto">
                      <a:xfrm>
                        <a:off x="5209700" y="3168668"/>
                        <a:ext cx="1455738"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35">
            <a:extLst>
              <a:ext uri="{FF2B5EF4-FFF2-40B4-BE49-F238E27FC236}">
                <a16:creationId xmlns:a16="http://schemas.microsoft.com/office/drawing/2014/main" id="{2B9853DD-CF7B-4855-94FC-85B0D255382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D7857AFE-EC4F-40F9-A809-B92AAE687C58}"/>
              </a:ext>
            </a:extLst>
          </p:cNvPr>
          <p:cNvGraphicFramePr>
            <a:graphicFrameLocks noChangeAspect="1"/>
          </p:cNvGraphicFramePr>
          <p:nvPr>
            <p:extLst>
              <p:ext uri="{D42A27DB-BD31-4B8C-83A1-F6EECF244321}">
                <p14:modId xmlns:p14="http://schemas.microsoft.com/office/powerpoint/2010/main" val="1300054603"/>
              </p:ext>
            </p:extLst>
          </p:nvPr>
        </p:nvGraphicFramePr>
        <p:xfrm>
          <a:off x="953293" y="5060474"/>
          <a:ext cx="2763838" cy="1050925"/>
        </p:xfrm>
        <a:graphic>
          <a:graphicData uri="http://schemas.openxmlformats.org/presentationml/2006/ole">
            <mc:AlternateContent xmlns:mc="http://schemas.openxmlformats.org/markup-compatibility/2006">
              <mc:Choice xmlns:v="urn:schemas-microsoft-com:vml" Requires="v">
                <p:oleObj spid="_x0000_s2432" name="Equation" r:id="rId14" imgW="2768400" imgH="1041120" progId="Equation.DSMT4">
                  <p:embed/>
                </p:oleObj>
              </mc:Choice>
              <mc:Fallback>
                <p:oleObj name="Equation" r:id="rId14" imgW="2768400" imgH="1041120" progId="Equation.DSMT4">
                  <p:embed/>
                  <p:pic>
                    <p:nvPicPr>
                      <p:cNvPr id="0" name="Object 34"/>
                      <p:cNvPicPr>
                        <a:picLocks noChangeAspect="1" noChangeArrowheads="1"/>
                      </p:cNvPicPr>
                      <p:nvPr/>
                    </p:nvPicPr>
                    <p:blipFill>
                      <a:blip r:embed="rId15"/>
                      <a:srcRect/>
                      <a:stretch>
                        <a:fillRect/>
                      </a:stretch>
                    </p:blipFill>
                    <p:spPr bwMode="auto">
                      <a:xfrm>
                        <a:off x="953293" y="5060474"/>
                        <a:ext cx="2763838"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6A8C6140-1F4A-4A64-8BBA-CF2E994B1DBD}"/>
              </a:ext>
            </a:extLst>
          </p:cNvPr>
          <p:cNvGraphicFramePr>
            <a:graphicFrameLocks noChangeAspect="1"/>
          </p:cNvGraphicFramePr>
          <p:nvPr>
            <p:extLst>
              <p:ext uri="{D42A27DB-BD31-4B8C-83A1-F6EECF244321}">
                <p14:modId xmlns:p14="http://schemas.microsoft.com/office/powerpoint/2010/main" val="2347047315"/>
              </p:ext>
            </p:extLst>
          </p:nvPr>
        </p:nvGraphicFramePr>
        <p:xfrm>
          <a:off x="4831737" y="5124597"/>
          <a:ext cx="4186237" cy="981075"/>
        </p:xfrm>
        <a:graphic>
          <a:graphicData uri="http://schemas.openxmlformats.org/presentationml/2006/ole">
            <mc:AlternateContent xmlns:mc="http://schemas.openxmlformats.org/markup-compatibility/2006">
              <mc:Choice xmlns:v="urn:schemas-microsoft-com:vml" Requires="v">
                <p:oleObj spid="_x0000_s2433" name="Equation" r:id="rId16" imgW="4165560" imgH="990360" progId="Equation.DSMT4">
                  <p:embed/>
                </p:oleObj>
              </mc:Choice>
              <mc:Fallback>
                <p:oleObj name="Equation" r:id="rId16" imgW="4165560" imgH="990360" progId="Equation.DSMT4">
                  <p:embed/>
                  <p:pic>
                    <p:nvPicPr>
                      <p:cNvPr id="0" name="Object 36"/>
                      <p:cNvPicPr>
                        <a:picLocks noChangeAspect="1" noChangeArrowheads="1"/>
                      </p:cNvPicPr>
                      <p:nvPr/>
                    </p:nvPicPr>
                    <p:blipFill>
                      <a:blip r:embed="rId17"/>
                      <a:srcRect/>
                      <a:stretch>
                        <a:fillRect/>
                      </a:stretch>
                    </p:blipFill>
                    <p:spPr bwMode="auto">
                      <a:xfrm>
                        <a:off x="4831737" y="5124597"/>
                        <a:ext cx="4186237"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箭头: 右 34">
            <a:extLst>
              <a:ext uri="{FF2B5EF4-FFF2-40B4-BE49-F238E27FC236}">
                <a16:creationId xmlns:a16="http://schemas.microsoft.com/office/drawing/2014/main" id="{987BC771-775D-4B0A-8187-E9FDB71DB5AE}"/>
              </a:ext>
            </a:extLst>
          </p:cNvPr>
          <p:cNvSpPr/>
          <p:nvPr/>
        </p:nvSpPr>
        <p:spPr>
          <a:xfrm>
            <a:off x="3976528" y="5560118"/>
            <a:ext cx="555734" cy="220380"/>
          </a:xfrm>
          <a:prstGeom prst="rightArrow">
            <a:avLst>
              <a:gd name="adj1" fmla="val 33887"/>
              <a:gd name="adj2" fmla="val 822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68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大间隔原理</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基本分类模型</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拉格朗日对偶优化</a:t>
            </a:r>
            <a:endParaRPr lang="en-US" altLang="zh-CN" sz="28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线性不可分数据的分类</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支持向量机回归</a:t>
            </a:r>
            <a:endParaRPr lang="en-US" altLang="zh-CN" sz="28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模型扩展</a:t>
            </a:r>
            <a:endParaRPr kumimoji="0" lang="en-US" altLang="zh-CN" sz="2800" b="0" i="0" u="none" strike="noStrike" kern="1200" cap="none" spc="0" normalizeH="0" baseline="0" noProof="0" dirty="0">
              <a:ln>
                <a:noFill/>
              </a:ln>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3213988" y="187473"/>
            <a:ext cx="2738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第五讲 支持向量机</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94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FDC1BB-6C48-40B9-9127-AF93A8C6037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A7E98103-5A85-4473-BAFC-4AD0861EA0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第五讲 支持向量机</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拉格朗日对偶优化</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170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引入拉格朗日乘子向量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𝛂</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𝑁</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，通过拉格朗日函数将约束条件融入到目标函数中，得到优化问题对应的拉格朗日函数为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其中各乘子变量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𝛼</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𝑖</m:t>
                    </m:r>
                    <m:r>
                      <a:rPr lang="en-US" altLang="zh-CN" sz="2000" b="0" i="1" smtClean="0">
                        <a:latin typeface="Cambria Math" panose="02040503050406030204" pitchFamily="18" charset="0"/>
                        <a:cs typeface="Times New Roman" panose="02020603050405020304" pitchFamily="18" charset="0"/>
                      </a:rPr>
                      <m:t>=1,2,⋯,</m:t>
                    </m:r>
                    <m:r>
                      <a:rPr lang="en-US" altLang="zh-CN" sz="2000" b="0" i="1" smtClean="0">
                        <a:latin typeface="Cambria Math" panose="02040503050406030204" pitchFamily="18" charset="0"/>
                        <a:cs typeface="Times New Roman" panose="02020603050405020304" pitchFamily="18" charset="0"/>
                      </a:rPr>
                      <m:t>𝑁</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均为非负值。</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拉格朗日对偶函数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可以证明，</a:t>
                </a:r>
                <a14:m>
                  <m:oMath xmlns:m="http://schemas.openxmlformats.org/officeDocument/2006/math">
                    <m:r>
                      <m:rPr>
                        <m:sty m:val="p"/>
                      </m:rPr>
                      <a:rPr lang="en-US" altLang="zh-CN" sz="2000" b="0" i="0" smtClean="0">
                        <a:latin typeface="Cambria Math" panose="02040503050406030204" pitchFamily="18" charset="0"/>
                        <a:cs typeface="Times New Roman" panose="02020603050405020304" pitchFamily="18" charset="0"/>
                      </a:rPr>
                      <m:t>g</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𝛂</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一定小于或等于原优化问题的最优值。</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3170099"/>
              </a:xfrm>
              <a:prstGeom prst="rect">
                <a:avLst/>
              </a:prstGeom>
              <a:blipFill>
                <a:blip r:embed="rId5"/>
                <a:stretch>
                  <a:fillRect l="-837" t="-962" b="-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329779" y="115888"/>
            <a:ext cx="263483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拉格朗日对偶优化</a:t>
            </a:r>
          </a:p>
        </p:txBody>
      </p:sp>
      <p:graphicFrame>
        <p:nvGraphicFramePr>
          <p:cNvPr id="22" name="对象 21">
            <a:extLst>
              <a:ext uri="{FF2B5EF4-FFF2-40B4-BE49-F238E27FC236}">
                <a16:creationId xmlns:a16="http://schemas.microsoft.com/office/drawing/2014/main" id="{0721E640-FAC9-493B-969E-F78E5173C7CC}"/>
              </a:ext>
            </a:extLst>
          </p:cNvPr>
          <p:cNvGraphicFramePr>
            <a:graphicFrameLocks noChangeAspect="1"/>
          </p:cNvGraphicFramePr>
          <p:nvPr>
            <p:extLst>
              <p:ext uri="{D42A27DB-BD31-4B8C-83A1-F6EECF244321}">
                <p14:modId xmlns:p14="http://schemas.microsoft.com/office/powerpoint/2010/main" val="2196612613"/>
              </p:ext>
            </p:extLst>
          </p:nvPr>
        </p:nvGraphicFramePr>
        <p:xfrm>
          <a:off x="2363787" y="2195860"/>
          <a:ext cx="4416425" cy="619125"/>
        </p:xfrm>
        <a:graphic>
          <a:graphicData uri="http://schemas.openxmlformats.org/presentationml/2006/ole">
            <mc:AlternateContent xmlns:mc="http://schemas.openxmlformats.org/markup-compatibility/2006">
              <mc:Choice xmlns:v="urn:schemas-microsoft-com:vml" Requires="v">
                <p:oleObj spid="_x0000_s3195" name="Equation" r:id="rId6" imgW="4406760" imgH="609480" progId="Equation.DSMT4">
                  <p:embed/>
                </p:oleObj>
              </mc:Choice>
              <mc:Fallback>
                <p:oleObj name="Equation" r:id="rId6" imgW="4406760" imgH="609480" progId="Equation.DSMT4">
                  <p:embed/>
                  <p:pic>
                    <p:nvPicPr>
                      <p:cNvPr id="0" name="Object 13"/>
                      <p:cNvPicPr>
                        <a:picLocks noChangeAspect="1" noChangeArrowheads="1"/>
                      </p:cNvPicPr>
                      <p:nvPr/>
                    </p:nvPicPr>
                    <p:blipFill>
                      <a:blip r:embed="rId7"/>
                      <a:srcRect/>
                      <a:stretch>
                        <a:fillRect/>
                      </a:stretch>
                    </p:blipFill>
                    <p:spPr bwMode="auto">
                      <a:xfrm>
                        <a:off x="2363787" y="2195860"/>
                        <a:ext cx="44164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41C81500-38CB-4306-83E9-960689576C45}"/>
              </a:ext>
            </a:extLst>
          </p:cNvPr>
          <p:cNvGraphicFramePr>
            <a:graphicFrameLocks noChangeAspect="1"/>
          </p:cNvGraphicFramePr>
          <p:nvPr>
            <p:extLst>
              <p:ext uri="{D42A27DB-BD31-4B8C-83A1-F6EECF244321}">
                <p14:modId xmlns:p14="http://schemas.microsoft.com/office/powerpoint/2010/main" val="2029308261"/>
              </p:ext>
            </p:extLst>
          </p:nvPr>
        </p:nvGraphicFramePr>
        <p:xfrm>
          <a:off x="3372643" y="3877022"/>
          <a:ext cx="2398713" cy="352425"/>
        </p:xfrm>
        <a:graphic>
          <a:graphicData uri="http://schemas.openxmlformats.org/presentationml/2006/ole">
            <mc:AlternateContent xmlns:mc="http://schemas.openxmlformats.org/markup-compatibility/2006">
              <mc:Choice xmlns:v="urn:schemas-microsoft-com:vml" Requires="v">
                <p:oleObj spid="_x0000_s3196" name="Equation" r:id="rId8" imgW="2412720" imgH="342720" progId="Equation.DSMT4">
                  <p:embed/>
                </p:oleObj>
              </mc:Choice>
              <mc:Fallback>
                <p:oleObj name="Equation" r:id="rId8" imgW="2412720" imgH="342720" progId="Equation.DSMT4">
                  <p:embed/>
                  <p:pic>
                    <p:nvPicPr>
                      <p:cNvPr id="0" name="Object 17"/>
                      <p:cNvPicPr>
                        <a:picLocks noChangeAspect="1" noChangeArrowheads="1"/>
                      </p:cNvPicPr>
                      <p:nvPr/>
                    </p:nvPicPr>
                    <p:blipFill>
                      <a:blip r:embed="rId9"/>
                      <a:srcRect/>
                      <a:stretch>
                        <a:fillRect/>
                      </a:stretch>
                    </p:blipFill>
                    <p:spPr bwMode="auto">
                      <a:xfrm>
                        <a:off x="3372643" y="3877022"/>
                        <a:ext cx="23987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638839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TotalTime>
  <Words>1818</Words>
  <Application>Microsoft Office PowerPoint</Application>
  <PresentationFormat>全屏显示(4:3)</PresentationFormat>
  <Paragraphs>276</Paragraphs>
  <Slides>25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7"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155</cp:revision>
  <dcterms:created xsi:type="dcterms:W3CDTF">2020-07-24T07:05:48Z</dcterms:created>
  <dcterms:modified xsi:type="dcterms:W3CDTF">2020-10-02T06:13:06Z</dcterms:modified>
</cp:coreProperties>
</file>