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sldIdLst>
    <p:sldId id="256" r:id="rId2"/>
    <p:sldId id="257" r:id="rId3"/>
    <p:sldId id="258" r:id="rId4"/>
    <p:sldId id="264" r:id="rId5"/>
    <p:sldId id="273" r:id="rId6"/>
    <p:sldId id="274" r:id="rId7"/>
    <p:sldId id="266" r:id="rId8"/>
    <p:sldId id="269" r:id="rId9"/>
    <p:sldId id="275" r:id="rId10"/>
    <p:sldId id="276" r:id="rId11"/>
    <p:sldId id="277" r:id="rId12"/>
    <p:sldId id="278" r:id="rId13"/>
    <p:sldId id="279" r:id="rId14"/>
    <p:sldId id="281" r:id="rId15"/>
    <p:sldId id="282" r:id="rId16"/>
    <p:sldId id="280" r:id="rId17"/>
    <p:sldId id="267" r:id="rId18"/>
    <p:sldId id="270" r:id="rId19"/>
    <p:sldId id="283" r:id="rId20"/>
    <p:sldId id="287" r:id="rId21"/>
    <p:sldId id="284" r:id="rId22"/>
    <p:sldId id="285" r:id="rId23"/>
    <p:sldId id="286" r:id="rId24"/>
    <p:sldId id="288" r:id="rId25"/>
    <p:sldId id="291" r:id="rId26"/>
    <p:sldId id="268" r:id="rId27"/>
    <p:sldId id="271" r:id="rId28"/>
    <p:sldId id="292" r:id="rId29"/>
    <p:sldId id="298" r:id="rId30"/>
    <p:sldId id="303" r:id="rId31"/>
    <p:sldId id="305" r:id="rId32"/>
    <p:sldId id="304" r:id="rId33"/>
    <p:sldId id="293" r:id="rId34"/>
    <p:sldId id="294" r:id="rId35"/>
    <p:sldId id="297" r:id="rId36"/>
    <p:sldId id="295" r:id="rId37"/>
    <p:sldId id="301" r:id="rId38"/>
    <p:sldId id="306" r:id="rId39"/>
    <p:sldId id="307" r:id="rId40"/>
    <p:sldId id="296" r:id="rId41"/>
    <p:sldId id="302" r:id="rId42"/>
    <p:sldId id="308" r:id="rId43"/>
    <p:sldId id="309" r:id="rId44"/>
    <p:sldId id="272" r:id="rId45"/>
    <p:sldId id="265"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1A3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57" autoAdjust="0"/>
  </p:normalViewPr>
  <p:slideViewPr>
    <p:cSldViewPr snapToGrid="0">
      <p:cViewPr varScale="1">
        <p:scale>
          <a:sx n="114" d="100"/>
          <a:sy n="114" d="100"/>
        </p:scale>
        <p:origin x="152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4" Type="http://schemas.openxmlformats.org/officeDocument/2006/relationships/image" Target="../media/image5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4" Type="http://schemas.openxmlformats.org/officeDocument/2006/relationships/image" Target="../media/image6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 Id="rId4" Type="http://schemas.openxmlformats.org/officeDocument/2006/relationships/image" Target="../media/image7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5" Type="http://schemas.openxmlformats.org/officeDocument/2006/relationships/image" Target="../media/image28.wmf"/><Relationship Id="rId4"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3751563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376983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1048064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3350470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3314668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264857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685877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4223799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1807167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81048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2177138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CB243C-C818-4C28-B25A-FE9B72C1A9B1}" type="datetimeFigureOut">
              <a:rPr lang="zh-CN" altLang="en-US" smtClean="0"/>
              <a:t>2020/10/2</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18229476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7.wmf"/><Relationship Id="rId4" Type="http://schemas.openxmlformats.org/officeDocument/2006/relationships/oleObject" Target="../embeddings/oleObject13.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5.bin"/><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4.bin"/><Relationship Id="rId11" Type="http://schemas.openxmlformats.org/officeDocument/2006/relationships/image" Target="../media/image21.wmf"/><Relationship Id="rId5" Type="http://schemas.openxmlformats.org/officeDocument/2006/relationships/image" Target="../media/image38.png"/><Relationship Id="rId10" Type="http://schemas.openxmlformats.org/officeDocument/2006/relationships/oleObject" Target="../embeddings/oleObject16.bin"/><Relationship Id="rId9" Type="http://schemas.openxmlformats.org/officeDocument/2006/relationships/image" Target="../media/image20.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8.bin"/><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7.bin"/><Relationship Id="rId5" Type="http://schemas.openxmlformats.org/officeDocument/2006/relationships/image" Target="../media/image41.png"/><Relationship Id="rId9" Type="http://schemas.openxmlformats.org/officeDocument/2006/relationships/image" Target="../media/image23.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image" Target="../media/image27.wmf"/><Relationship Id="rId7" Type="http://schemas.openxmlformats.org/officeDocument/2006/relationships/image" Target="../media/image24.wmf"/><Relationship Id="rId12"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9.bin"/><Relationship Id="rId11" Type="http://schemas.openxmlformats.org/officeDocument/2006/relationships/image" Target="../media/image26.wmf"/><Relationship Id="rId5" Type="http://schemas.openxmlformats.org/officeDocument/2006/relationships/image" Target="../media/image47.png"/><Relationship Id="rId15" Type="http://schemas.openxmlformats.org/officeDocument/2006/relationships/image" Target="../media/image28.wmf"/><Relationship Id="rId10" Type="http://schemas.openxmlformats.org/officeDocument/2006/relationships/oleObject" Target="../embeddings/oleObject21.bin"/><Relationship Id="rId9" Type="http://schemas.openxmlformats.org/officeDocument/2006/relationships/image" Target="../media/image25.wmf"/><Relationship Id="rId14" Type="http://schemas.openxmlformats.org/officeDocument/2006/relationships/oleObject" Target="../embeddings/oleObject23.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oleObject" Target="../embeddings/oleObject28.bin"/><Relationship Id="rId18" Type="http://schemas.openxmlformats.org/officeDocument/2006/relationships/image" Target="../media/image34.wmf"/><Relationship Id="rId7" Type="http://schemas.openxmlformats.org/officeDocument/2006/relationships/image" Target="../media/image29.wmf"/><Relationship Id="rId12" Type="http://schemas.openxmlformats.org/officeDocument/2006/relationships/oleObject" Target="../embeddings/oleObject27.bin"/><Relationship Id="rId17" Type="http://schemas.openxmlformats.org/officeDocument/2006/relationships/oleObject" Target="../embeddings/oleObject30.bin"/><Relationship Id="rId2" Type="http://schemas.openxmlformats.org/officeDocument/2006/relationships/slideLayout" Target="../slideLayouts/slideLayout2.xml"/><Relationship Id="rId16" Type="http://schemas.openxmlformats.org/officeDocument/2006/relationships/image" Target="../media/image33.wmf"/><Relationship Id="rId1" Type="http://schemas.openxmlformats.org/officeDocument/2006/relationships/vmlDrawing" Target="../drawings/vmlDrawing9.vml"/><Relationship Id="rId6" Type="http://schemas.openxmlformats.org/officeDocument/2006/relationships/oleObject" Target="../embeddings/oleObject24.bin"/><Relationship Id="rId11" Type="http://schemas.openxmlformats.org/officeDocument/2006/relationships/image" Target="../media/image31.wmf"/><Relationship Id="rId5" Type="http://schemas.openxmlformats.org/officeDocument/2006/relationships/image" Target="../media/image54.png"/><Relationship Id="rId15" Type="http://schemas.openxmlformats.org/officeDocument/2006/relationships/oleObject" Target="../embeddings/oleObject29.bin"/><Relationship Id="rId10" Type="http://schemas.openxmlformats.org/officeDocument/2006/relationships/oleObject" Target="../embeddings/oleObject26.bin"/><Relationship Id="rId9" Type="http://schemas.openxmlformats.org/officeDocument/2006/relationships/image" Target="../media/image30.wmf"/><Relationship Id="rId14" Type="http://schemas.openxmlformats.org/officeDocument/2006/relationships/image" Target="../media/image32.wmf"/></Relationships>
</file>

<file path=ppt/slides/_rels/slide16.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image" Target="../media/image56.wmf"/><Relationship Id="rId7" Type="http://schemas.openxmlformats.org/officeDocument/2006/relationships/image" Target="../media/image53.wmf"/><Relationship Id="rId12"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31.bin"/><Relationship Id="rId11" Type="http://schemas.openxmlformats.org/officeDocument/2006/relationships/image" Target="../media/image55.wmf"/><Relationship Id="rId5" Type="http://schemas.openxmlformats.org/officeDocument/2006/relationships/image" Target="../media/image79.png"/><Relationship Id="rId10" Type="http://schemas.openxmlformats.org/officeDocument/2006/relationships/oleObject" Target="../embeddings/oleObject33.bin"/><Relationship Id="rId9" Type="http://schemas.openxmlformats.org/officeDocument/2006/relationships/image" Target="../media/image54.wmf"/></Relationships>
</file>

<file path=ppt/slides/_rels/slide32.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59.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63.emf"/><Relationship Id="rId7" Type="http://schemas.openxmlformats.org/officeDocument/2006/relationships/image" Target="../media/image62.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35.bin"/><Relationship Id="rId5" Type="http://schemas.openxmlformats.org/officeDocument/2006/relationships/image" Target="../media/image86.png"/></Relationships>
</file>

<file path=ppt/slides/_rels/slide37.x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image" Target="../media/image68.wmf"/><Relationship Id="rId7" Type="http://schemas.openxmlformats.org/officeDocument/2006/relationships/image" Target="../media/image65.wmf"/><Relationship Id="rId12"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36.bin"/><Relationship Id="rId11" Type="http://schemas.openxmlformats.org/officeDocument/2006/relationships/image" Target="../media/image67.wmf"/><Relationship Id="rId5" Type="http://schemas.openxmlformats.org/officeDocument/2006/relationships/image" Target="../media/image93.png"/><Relationship Id="rId10" Type="http://schemas.openxmlformats.org/officeDocument/2006/relationships/oleObject" Target="../embeddings/oleObject38.bin"/><Relationship Id="rId9" Type="http://schemas.openxmlformats.org/officeDocument/2006/relationships/image" Target="../media/image66.wmf"/></Relationships>
</file>

<file path=ppt/slides/_rels/slide39.xml.rels><?xml version="1.0" encoding="UTF-8" standalone="yes"?>
<Relationships xmlns="http://schemas.openxmlformats.org/package/2006/relationships"><Relationship Id="rId2" Type="http://schemas.openxmlformats.org/officeDocument/2006/relationships/image" Target="../media/image69.emf"/><Relationship Id="rId1" Type="http://schemas.openxmlformats.org/officeDocument/2006/relationships/slideLayout" Target="../slideLayouts/slideLayout2.xml"/><Relationship Id="rId5" Type="http://schemas.openxmlformats.org/officeDocument/2006/relationships/image" Target="../media/image95.png"/></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2.bin"/><Relationship Id="rId7" Type="http://schemas.openxmlformats.org/officeDocument/2006/relationships/image" Target="../media/image1.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6.png"/><Relationship Id="rId10" Type="http://schemas.openxmlformats.org/officeDocument/2006/relationships/image" Target="../media/image3.emf"/><Relationship Id="rId9" Type="http://schemas.openxmlformats.org/officeDocument/2006/relationships/image" Target="../media/image2.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image" Target="../media/image73.wmf"/><Relationship Id="rId7" Type="http://schemas.openxmlformats.org/officeDocument/2006/relationships/image" Target="../media/image70.wmf"/><Relationship Id="rId12"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40.bin"/><Relationship Id="rId11" Type="http://schemas.openxmlformats.org/officeDocument/2006/relationships/image" Target="../media/image72.wmf"/><Relationship Id="rId5" Type="http://schemas.openxmlformats.org/officeDocument/2006/relationships/image" Target="../media/image100.png"/><Relationship Id="rId10" Type="http://schemas.openxmlformats.org/officeDocument/2006/relationships/oleObject" Target="../embeddings/oleObject42.bin"/><Relationship Id="rId9" Type="http://schemas.openxmlformats.org/officeDocument/2006/relationships/image" Target="../media/image71.wmf"/></Relationships>
</file>

<file path=ppt/slides/_rels/slide42.xml.rels><?xml version="1.0" encoding="UTF-8" standalone="yes"?>
<Relationships xmlns="http://schemas.openxmlformats.org/package/2006/relationships"><Relationship Id="rId2" Type="http://schemas.openxmlformats.org/officeDocument/2006/relationships/image" Target="../media/image74.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4.bin"/><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6.wmf"/><Relationship Id="rId5" Type="http://schemas.openxmlformats.org/officeDocument/2006/relationships/image" Target="../media/image11.png"/><Relationship Id="rId10" Type="http://schemas.openxmlformats.org/officeDocument/2006/relationships/oleObject" Target="../embeddings/oleObject5.bin"/><Relationship Id="rId9" Type="http://schemas.openxmlformats.org/officeDocument/2006/relationships/image" Target="../media/image5.wmf"/></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emf"/><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23.pn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3.wmf"/><Relationship Id="rId7" Type="http://schemas.openxmlformats.org/officeDocument/2006/relationships/image" Target="../media/image10.wmf"/><Relationship Id="rId12" Type="http://schemas.openxmlformats.org/officeDocument/2006/relationships/oleObject" Target="../embeddings/oleObject10.bin"/><Relationship Id="rId17" Type="http://schemas.openxmlformats.org/officeDocument/2006/relationships/image" Target="../media/image15.wmf"/><Relationship Id="rId2" Type="http://schemas.openxmlformats.org/officeDocument/2006/relationships/slideLayout" Target="../slideLayouts/slideLayout2.xml"/><Relationship Id="rId16" Type="http://schemas.openxmlformats.org/officeDocument/2006/relationships/oleObject" Target="../embeddings/oleObject12.bin"/><Relationship Id="rId1" Type="http://schemas.openxmlformats.org/officeDocument/2006/relationships/vmlDrawing" Target="../drawings/vmlDrawing4.vml"/><Relationship Id="rId6" Type="http://schemas.openxmlformats.org/officeDocument/2006/relationships/oleObject" Target="../embeddings/oleObject7.bin"/><Relationship Id="rId11" Type="http://schemas.openxmlformats.org/officeDocument/2006/relationships/image" Target="../media/image12.wmf"/><Relationship Id="rId5" Type="http://schemas.openxmlformats.org/officeDocument/2006/relationships/image" Target="../media/image31.png"/><Relationship Id="rId15" Type="http://schemas.openxmlformats.org/officeDocument/2006/relationships/image" Target="../media/image14.wmf"/><Relationship Id="rId10" Type="http://schemas.openxmlformats.org/officeDocument/2006/relationships/oleObject" Target="../embeddings/oleObject9.bin"/><Relationship Id="rId9" Type="http://schemas.openxmlformats.org/officeDocument/2006/relationships/image" Target="../media/image11.wmf"/><Relationship Id="rId14" Type="http://schemas.openxmlformats.org/officeDocument/2006/relationships/oleObject" Target="../embeddings/oleObject11.bin"/></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54A8B630-F86D-45E5-8442-11419BB999D6}"/>
              </a:ext>
            </a:extLst>
          </p:cNvPr>
          <p:cNvSpPr txBox="1">
            <a:spLocks noChangeArrowheads="1"/>
          </p:cNvSpPr>
          <p:nvPr/>
        </p:nvSpPr>
        <p:spPr bwMode="auto">
          <a:xfrm>
            <a:off x="685800" y="2130425"/>
            <a:ext cx="77724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6000" b="1" kern="1200">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1200" cap="none" spc="0" normalizeH="0" baseline="0" noProof="0">
                <a:ln>
                  <a:noFill/>
                </a:ln>
                <a:solidFill>
                  <a:srgbClr val="000000"/>
                </a:solidFill>
                <a:effectLst/>
                <a:uLnTx/>
                <a:uFillTx/>
                <a:latin typeface="Arial"/>
                <a:ea typeface="微软雅黑"/>
                <a:cs typeface="+mj-cs"/>
              </a:rPr>
              <a:t>模式识别与机器学习</a:t>
            </a:r>
            <a:br>
              <a:rPr kumimoji="0" lang="en-US" altLang="zh-CN" sz="4000" b="1" i="0" u="none" strike="noStrike" kern="1200" cap="none" spc="0" normalizeH="0" baseline="0" noProof="0">
                <a:ln>
                  <a:noFill/>
                </a:ln>
                <a:solidFill>
                  <a:srgbClr val="000000"/>
                </a:solidFill>
                <a:effectLst/>
                <a:uLnTx/>
                <a:uFillTx/>
                <a:latin typeface="Arial"/>
                <a:ea typeface="微软雅黑"/>
                <a:cs typeface="+mj-cs"/>
              </a:rPr>
            </a:br>
            <a:r>
              <a:rPr kumimoji="0" lang="en-US" altLang="zh-CN" sz="2800" b="1" i="0" u="none" strike="noStrike" kern="1200" cap="none" spc="0" normalizeH="0" baseline="0" noProof="0">
                <a:ln>
                  <a:noFill/>
                </a:ln>
                <a:solidFill>
                  <a:srgbClr val="000000"/>
                </a:solidFill>
                <a:effectLst/>
                <a:uLnTx/>
                <a:uFillTx/>
                <a:latin typeface="Arial"/>
                <a:ea typeface="微软雅黑"/>
                <a:cs typeface="+mj-cs"/>
              </a:rPr>
              <a:t>Pattern Recognition &amp; Machine Learning</a:t>
            </a:r>
            <a:endParaRPr kumimoji="0" lang="zh-CN" altLang="en-US" sz="4000" b="1" i="0" u="none" strike="noStrike" kern="1200" cap="none" spc="0" normalizeH="0" baseline="0" noProof="0" dirty="0">
              <a:ln>
                <a:noFill/>
              </a:ln>
              <a:solidFill>
                <a:srgbClr val="000000"/>
              </a:solidFill>
              <a:effectLst/>
              <a:uLnTx/>
              <a:uFillTx/>
              <a:latin typeface="Arial"/>
              <a:ea typeface="微软雅黑"/>
              <a:cs typeface="+mj-cs"/>
            </a:endParaRPr>
          </a:p>
        </p:txBody>
      </p:sp>
    </p:spTree>
    <p:extLst>
      <p:ext uri="{BB962C8B-B14F-4D97-AF65-F5344CB8AC3E}">
        <p14:creationId xmlns:p14="http://schemas.microsoft.com/office/powerpoint/2010/main" val="1398032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06A12A32-B59F-4FA7-9AEE-9A76CE550431}"/>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第六讲 人工神经网络与深度学习</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942338" y="115888"/>
            <a:ext cx="2022274"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多层神经网络</a:t>
            </a:r>
          </a:p>
        </p:txBody>
      </p:sp>
      <p:pic>
        <p:nvPicPr>
          <p:cNvPr id="12" name="图片 11">
            <a:extLst>
              <a:ext uri="{FF2B5EF4-FFF2-40B4-BE49-F238E27FC236}">
                <a16:creationId xmlns:a16="http://schemas.microsoft.com/office/drawing/2014/main" id="{76EA7E13-45B3-467F-B0EF-125E4C7D0441}"/>
              </a:ext>
            </a:extLst>
          </p:cNvPr>
          <p:cNvPicPr/>
          <p:nvPr/>
        </p:nvPicPr>
        <p:blipFill rotWithShape="1">
          <a:blip r:embed="rId2">
            <a:extLst>
              <a:ext uri="{28A0092B-C50C-407E-A947-70E740481C1C}">
                <a14:useLocalDpi xmlns:a14="http://schemas.microsoft.com/office/drawing/2010/main" val="0"/>
              </a:ext>
            </a:extLst>
          </a:blip>
          <a:srcRect l="5637" t="2503" r="23708" b="21663"/>
          <a:stretch/>
        </p:blipFill>
        <p:spPr bwMode="auto">
          <a:xfrm>
            <a:off x="2005013" y="1268412"/>
            <a:ext cx="5133973" cy="3966611"/>
          </a:xfrm>
          <a:prstGeom prst="rect">
            <a:avLst/>
          </a:prstGeom>
          <a:ln>
            <a:noFill/>
          </a:ln>
          <a:extLst>
            <a:ext uri="{53640926-AAD7-44D8-BBD7-CCE9431645EC}">
              <a14:shadowObscured xmlns:a14="http://schemas.microsoft.com/office/drawing/2010/main"/>
            </a:ext>
          </a:extLst>
        </p:spPr>
      </p:pic>
      <p:sp>
        <p:nvSpPr>
          <p:cNvPr id="4" name="矩形 3">
            <a:extLst>
              <a:ext uri="{FF2B5EF4-FFF2-40B4-BE49-F238E27FC236}">
                <a16:creationId xmlns:a16="http://schemas.microsoft.com/office/drawing/2014/main" id="{C98F88DA-5A28-4129-8E74-AD3A70E5CF38}"/>
              </a:ext>
            </a:extLst>
          </p:cNvPr>
          <p:cNvSpPr/>
          <p:nvPr/>
        </p:nvSpPr>
        <p:spPr>
          <a:xfrm>
            <a:off x="3258979" y="5235023"/>
            <a:ext cx="2626040" cy="338554"/>
          </a:xfrm>
          <a:prstGeom prst="rect">
            <a:avLst/>
          </a:prstGeom>
        </p:spPr>
        <p:txBody>
          <a:bodyPr wrap="none">
            <a:spAutoFit/>
          </a:bodyPr>
          <a:lstStyle/>
          <a:p>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图</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8‑3 </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三种激活函数的形态</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69426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A318FE7A-ED7B-455D-BAC5-7F936B37BB01}"/>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第六讲 人工神经网络与深度学习</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8" name="内容占位符 2">
            <a:extLst>
              <a:ext uri="{FF2B5EF4-FFF2-40B4-BE49-F238E27FC236}">
                <a16:creationId xmlns:a16="http://schemas.microsoft.com/office/drawing/2014/main" id="{1C14A7BF-B7C7-447D-B1DE-731E28674179}"/>
              </a:ext>
            </a:extLst>
          </p:cNvPr>
          <p:cNvSpPr>
            <a:spLocks noGrp="1" noChangeArrowheads="1"/>
          </p:cNvSpPr>
          <p:nvPr>
            <p:ph idx="1"/>
          </p:nvPr>
        </p:nvSpPr>
        <p:spPr>
          <a:xfrm>
            <a:off x="457200" y="981075"/>
            <a:ext cx="7427913" cy="574675"/>
          </a:xfrm>
        </p:spPr>
        <p:txBody>
          <a:bodyPr/>
          <a:lstStyle/>
          <a:p>
            <a:r>
              <a:rPr lang="zh-CN" altLang="en-US" dirty="0">
                <a:latin typeface="微软雅黑" panose="020B0503020204020204" pitchFamily="34" charset="-122"/>
                <a:ea typeface="微软雅黑" panose="020B0503020204020204" pitchFamily="34" charset="-122"/>
              </a:rPr>
              <a:t>多层神经网络</a:t>
            </a:r>
            <a:endParaRPr lang="en-US" altLang="zh-CN" dirty="0">
              <a:latin typeface="微软雅黑" panose="020B0503020204020204" pitchFamily="34" charset="-122"/>
              <a:ea typeface="微软雅黑" panose="020B0503020204020204" pitchFamily="34" charset="-122"/>
            </a:endParaRP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942338" y="115888"/>
            <a:ext cx="2022274"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多层神经网络</a:t>
            </a:r>
          </a:p>
        </p:txBody>
      </p:sp>
      <p:pic>
        <p:nvPicPr>
          <p:cNvPr id="12" name="图片 11">
            <a:extLst>
              <a:ext uri="{FF2B5EF4-FFF2-40B4-BE49-F238E27FC236}">
                <a16:creationId xmlns:a16="http://schemas.microsoft.com/office/drawing/2014/main" id="{F7FE21EC-F35F-4244-8008-6A8CBC50FBE0}"/>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328157" y="1551246"/>
            <a:ext cx="4614181" cy="2817297"/>
          </a:xfrm>
          <a:prstGeom prst="rect">
            <a:avLst/>
          </a:prstGeom>
        </p:spPr>
      </p:pic>
      <p:graphicFrame>
        <p:nvGraphicFramePr>
          <p:cNvPr id="3" name="对象 2">
            <a:extLst>
              <a:ext uri="{FF2B5EF4-FFF2-40B4-BE49-F238E27FC236}">
                <a16:creationId xmlns:a16="http://schemas.microsoft.com/office/drawing/2014/main" id="{7E6C96B9-82F7-4F64-996C-84B458E20F33}"/>
              </a:ext>
            </a:extLst>
          </p:cNvPr>
          <p:cNvGraphicFramePr>
            <a:graphicFrameLocks noChangeAspect="1"/>
          </p:cNvGraphicFramePr>
          <p:nvPr>
            <p:extLst>
              <p:ext uri="{D42A27DB-BD31-4B8C-83A1-F6EECF244321}">
                <p14:modId xmlns:p14="http://schemas.microsoft.com/office/powerpoint/2010/main" val="2544524723"/>
              </p:ext>
            </p:extLst>
          </p:nvPr>
        </p:nvGraphicFramePr>
        <p:xfrm>
          <a:off x="2151062" y="4623335"/>
          <a:ext cx="4841875" cy="1366837"/>
        </p:xfrm>
        <a:graphic>
          <a:graphicData uri="http://schemas.openxmlformats.org/presentationml/2006/ole">
            <mc:AlternateContent xmlns:mc="http://schemas.openxmlformats.org/markup-compatibility/2006">
              <mc:Choice xmlns:v="urn:schemas-microsoft-com:vml" Requires="v">
                <p:oleObj spid="_x0000_s6234" name="Equation" r:id="rId4" imgW="4851360" imgH="1523880" progId="Equation.DSMT4">
                  <p:embed/>
                </p:oleObj>
              </mc:Choice>
              <mc:Fallback>
                <p:oleObj name="Equation" r:id="rId4" imgW="4851360" imgH="1523880" progId="Equation.DSMT4">
                  <p:embed/>
                  <p:pic>
                    <p:nvPicPr>
                      <p:cNvPr id="0" name="Object 1"/>
                      <p:cNvPicPr>
                        <a:picLocks noChangeAspect="1" noChangeArrowheads="1"/>
                      </p:cNvPicPr>
                      <p:nvPr/>
                    </p:nvPicPr>
                    <p:blipFill>
                      <a:blip r:embed="rId5"/>
                      <a:srcRect/>
                      <a:stretch>
                        <a:fillRect/>
                      </a:stretch>
                    </p:blipFill>
                    <p:spPr bwMode="auto">
                      <a:xfrm>
                        <a:off x="2151062" y="4623335"/>
                        <a:ext cx="4841875" cy="1366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50436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3C506ADD-FC25-4442-914F-1335C9D65C94}"/>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第六讲 人工神经网络与深度学习</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8" name="内容占位符 2">
            <a:extLst>
              <a:ext uri="{FF2B5EF4-FFF2-40B4-BE49-F238E27FC236}">
                <a16:creationId xmlns:a16="http://schemas.microsoft.com/office/drawing/2014/main" id="{1C14A7BF-B7C7-447D-B1DE-731E28674179}"/>
              </a:ext>
            </a:extLst>
          </p:cNvPr>
          <p:cNvSpPr>
            <a:spLocks noGrp="1" noChangeArrowheads="1"/>
          </p:cNvSpPr>
          <p:nvPr>
            <p:ph idx="1"/>
          </p:nvPr>
        </p:nvSpPr>
        <p:spPr>
          <a:xfrm>
            <a:off x="457200" y="981075"/>
            <a:ext cx="7427913" cy="574675"/>
          </a:xfrm>
        </p:spPr>
        <p:txBody>
          <a:bodyPr/>
          <a:lstStyle/>
          <a:p>
            <a:r>
              <a:rPr lang="zh-CN" altLang="en-US" dirty="0">
                <a:latin typeface="微软雅黑" panose="020B0503020204020204" pitchFamily="34" charset="-122"/>
                <a:ea typeface="微软雅黑" panose="020B0503020204020204" pitchFamily="34" charset="-122"/>
              </a:rPr>
              <a:t>反向传播算法</a:t>
            </a:r>
            <a:endParaRPr lang="en-US" altLang="zh-CN"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673895" y="1396359"/>
                <a:ext cx="8137524" cy="408124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微软雅黑" panose="020B0503020204020204" pitchFamily="34" charset="-122"/>
                    <a:cs typeface="Times New Roman" panose="02020603050405020304" pitchFamily="18" charset="0"/>
                  </a:rPr>
                  <a:t>设训练集包括</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𝑁</m:t>
                    </m:r>
                  </m:oMath>
                </a14:m>
                <a:r>
                  <a:rPr lang="zh-CN" altLang="en-US" sz="2000" dirty="0">
                    <a:latin typeface="微软雅黑" panose="020B0503020204020204" pitchFamily="34" charset="-122"/>
                    <a:cs typeface="Times New Roman" panose="02020603050405020304" pitchFamily="18" charset="0"/>
                  </a:rPr>
                  <a:t>个数据点</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m:t>
                    </m:r>
                    <m:d>
                      <m:dPr>
                        <m:ctrlPr>
                          <a:rPr lang="en-US" altLang="zh-CN" sz="2000" b="0" i="1" smtClean="0">
                            <a:latin typeface="Cambria Math" panose="02040503050406030204" pitchFamily="18" charset="0"/>
                            <a:cs typeface="Times New Roman" panose="02020603050405020304" pitchFamily="18" charset="0"/>
                          </a:rPr>
                        </m:ctrlPr>
                      </m:dPr>
                      <m:e>
                        <m:sSup>
                          <m:sSupPr>
                            <m:ctrlPr>
                              <a:rPr lang="en-US" altLang="zh-CN" sz="2000" b="0" i="1" smtClean="0">
                                <a:latin typeface="Cambria Math" panose="02040503050406030204" pitchFamily="18" charset="0"/>
                                <a:cs typeface="Times New Roman" panose="02020603050405020304" pitchFamily="18" charset="0"/>
                              </a:rPr>
                            </m:ctrlPr>
                          </m:sSupPr>
                          <m:e>
                            <m:r>
                              <a:rPr lang="en-US" altLang="zh-CN" sz="2000" b="1" i="0" smtClean="0">
                                <a:latin typeface="Cambria Math" panose="02040503050406030204" pitchFamily="18" charset="0"/>
                                <a:cs typeface="Times New Roman" panose="02020603050405020304" pitchFamily="18" charset="0"/>
                              </a:rPr>
                              <m:t>𝐱</m:t>
                            </m:r>
                          </m:e>
                          <m:sup>
                            <m:r>
                              <a:rPr lang="en-US" altLang="zh-CN" sz="2000" b="0" i="1" smtClean="0">
                                <a:latin typeface="Cambria Math" panose="02040503050406030204" pitchFamily="18" charset="0"/>
                                <a:cs typeface="Times New Roman" panose="02020603050405020304" pitchFamily="18" charset="0"/>
                              </a:rPr>
                              <m:t>1</m:t>
                            </m:r>
                          </m:sup>
                        </m:sSup>
                        <m:r>
                          <a:rPr lang="en-US" altLang="zh-CN" sz="2000" b="0" i="1" smtClean="0">
                            <a:latin typeface="Cambria Math" panose="02040503050406030204" pitchFamily="18" charset="0"/>
                            <a:cs typeface="Times New Roman" panose="02020603050405020304" pitchFamily="18" charset="0"/>
                          </a:rPr>
                          <m:t>,</m:t>
                        </m:r>
                        <m:sSup>
                          <m:sSupPr>
                            <m:ctrlPr>
                              <a:rPr lang="en-US" altLang="zh-CN" sz="2000" b="0" i="1" smtClean="0">
                                <a:latin typeface="Cambria Math" panose="02040503050406030204" pitchFamily="18" charset="0"/>
                                <a:cs typeface="Times New Roman" panose="02020603050405020304" pitchFamily="18" charset="0"/>
                              </a:rPr>
                            </m:ctrlPr>
                          </m:sSupPr>
                          <m:e>
                            <m:r>
                              <a:rPr lang="en-US" altLang="zh-CN" sz="2000" b="1" i="0" smtClean="0">
                                <a:latin typeface="Cambria Math" panose="02040503050406030204" pitchFamily="18" charset="0"/>
                                <a:cs typeface="Times New Roman" panose="02020603050405020304" pitchFamily="18" charset="0"/>
                              </a:rPr>
                              <m:t>𝐲</m:t>
                            </m:r>
                          </m:e>
                          <m:sup>
                            <m:r>
                              <a:rPr lang="en-US" altLang="zh-CN" sz="2000" b="0" i="1" smtClean="0">
                                <a:latin typeface="Cambria Math" panose="02040503050406030204" pitchFamily="18" charset="0"/>
                                <a:cs typeface="Times New Roman" panose="02020603050405020304" pitchFamily="18" charset="0"/>
                              </a:rPr>
                              <m:t>1</m:t>
                            </m:r>
                          </m:sup>
                        </m:sSup>
                      </m:e>
                    </m:d>
                    <m:r>
                      <a:rPr lang="en-US" altLang="zh-CN" sz="2000" b="0" i="1" smtClean="0">
                        <a:latin typeface="Cambria Math" panose="02040503050406030204" pitchFamily="18" charset="0"/>
                        <a:cs typeface="Times New Roman" panose="02020603050405020304" pitchFamily="18" charset="0"/>
                      </a:rPr>
                      <m:t>,</m:t>
                    </m:r>
                    <m:d>
                      <m:dPr>
                        <m:ctrlPr>
                          <a:rPr lang="en-US" altLang="zh-CN" sz="2000" i="1">
                            <a:latin typeface="Cambria Math" panose="02040503050406030204" pitchFamily="18" charset="0"/>
                            <a:cs typeface="Times New Roman" panose="02020603050405020304" pitchFamily="18" charset="0"/>
                          </a:rPr>
                        </m:ctrlPr>
                      </m:dPr>
                      <m:e>
                        <m:sSup>
                          <m:sSupPr>
                            <m:ctrlPr>
                              <a:rPr lang="en-US" altLang="zh-CN" sz="2000" i="1">
                                <a:latin typeface="Cambria Math" panose="02040503050406030204" pitchFamily="18" charset="0"/>
                                <a:cs typeface="Times New Roman" panose="02020603050405020304" pitchFamily="18" charset="0"/>
                              </a:rPr>
                            </m:ctrlPr>
                          </m:sSupPr>
                          <m:e>
                            <m:r>
                              <a:rPr lang="en-US" altLang="zh-CN" sz="2000" b="1">
                                <a:latin typeface="Cambria Math" panose="02040503050406030204" pitchFamily="18" charset="0"/>
                                <a:cs typeface="Times New Roman" panose="02020603050405020304" pitchFamily="18" charset="0"/>
                              </a:rPr>
                              <m:t>𝐱</m:t>
                            </m:r>
                          </m:e>
                          <m:sup>
                            <m:r>
                              <a:rPr lang="en-US" altLang="zh-CN" sz="2000" b="0" i="1" smtClean="0">
                                <a:latin typeface="Cambria Math" panose="02040503050406030204" pitchFamily="18" charset="0"/>
                                <a:cs typeface="Times New Roman" panose="02020603050405020304" pitchFamily="18" charset="0"/>
                              </a:rPr>
                              <m:t>2</m:t>
                            </m:r>
                          </m:sup>
                        </m:sSup>
                        <m:r>
                          <a:rPr lang="en-US" altLang="zh-CN" sz="2000" i="1">
                            <a:latin typeface="Cambria Math" panose="02040503050406030204" pitchFamily="18" charset="0"/>
                            <a:cs typeface="Times New Roman" panose="02020603050405020304" pitchFamily="18" charset="0"/>
                          </a:rPr>
                          <m:t>,</m:t>
                        </m:r>
                        <m:sSup>
                          <m:sSupPr>
                            <m:ctrlPr>
                              <a:rPr lang="en-US" altLang="zh-CN" sz="2000" i="1">
                                <a:latin typeface="Cambria Math" panose="02040503050406030204" pitchFamily="18" charset="0"/>
                                <a:cs typeface="Times New Roman" panose="02020603050405020304" pitchFamily="18" charset="0"/>
                              </a:rPr>
                            </m:ctrlPr>
                          </m:sSupPr>
                          <m:e>
                            <m:r>
                              <a:rPr lang="en-US" altLang="zh-CN" sz="2000" b="1">
                                <a:latin typeface="Cambria Math" panose="02040503050406030204" pitchFamily="18" charset="0"/>
                                <a:cs typeface="Times New Roman" panose="02020603050405020304" pitchFamily="18" charset="0"/>
                              </a:rPr>
                              <m:t>𝐲</m:t>
                            </m:r>
                          </m:e>
                          <m:sup>
                            <m:r>
                              <a:rPr lang="en-US" altLang="zh-CN" sz="2000" b="0" i="1" smtClean="0">
                                <a:latin typeface="Cambria Math" panose="02040503050406030204" pitchFamily="18" charset="0"/>
                                <a:cs typeface="Times New Roman" panose="02020603050405020304" pitchFamily="18" charset="0"/>
                              </a:rPr>
                              <m:t>2</m:t>
                            </m:r>
                          </m:sup>
                        </m:sSup>
                      </m:e>
                    </m:d>
                    <m:r>
                      <a:rPr lang="en-US" altLang="zh-CN" sz="2000" b="0" i="1" smtClean="0">
                        <a:latin typeface="Cambria Math" panose="02040503050406030204" pitchFamily="18" charset="0"/>
                        <a:cs typeface="Times New Roman" panose="02020603050405020304" pitchFamily="18" charset="0"/>
                      </a:rPr>
                      <m:t>,⋯,</m:t>
                    </m:r>
                    <m:d>
                      <m:dPr>
                        <m:ctrlPr>
                          <a:rPr lang="en-US" altLang="zh-CN" sz="2000" i="1">
                            <a:latin typeface="Cambria Math" panose="02040503050406030204" pitchFamily="18" charset="0"/>
                            <a:cs typeface="Times New Roman" panose="02020603050405020304" pitchFamily="18" charset="0"/>
                          </a:rPr>
                        </m:ctrlPr>
                      </m:dPr>
                      <m:e>
                        <m:sSup>
                          <m:sSupPr>
                            <m:ctrlPr>
                              <a:rPr lang="en-US" altLang="zh-CN" sz="2000" i="1">
                                <a:latin typeface="Cambria Math" panose="02040503050406030204" pitchFamily="18" charset="0"/>
                                <a:cs typeface="Times New Roman" panose="02020603050405020304" pitchFamily="18" charset="0"/>
                              </a:rPr>
                            </m:ctrlPr>
                          </m:sSupPr>
                          <m:e>
                            <m:r>
                              <a:rPr lang="en-US" altLang="zh-CN" sz="2000" b="1">
                                <a:latin typeface="Cambria Math" panose="02040503050406030204" pitchFamily="18" charset="0"/>
                                <a:cs typeface="Times New Roman" panose="02020603050405020304" pitchFamily="18" charset="0"/>
                              </a:rPr>
                              <m:t>𝐱</m:t>
                            </m:r>
                          </m:e>
                          <m:sup>
                            <m:r>
                              <a:rPr lang="en-US" altLang="zh-CN" sz="2000" b="0" i="1" smtClean="0">
                                <a:latin typeface="Cambria Math" panose="02040503050406030204" pitchFamily="18" charset="0"/>
                                <a:cs typeface="Times New Roman" panose="02020603050405020304" pitchFamily="18" charset="0"/>
                              </a:rPr>
                              <m:t>𝑁</m:t>
                            </m:r>
                          </m:sup>
                        </m:sSup>
                        <m:r>
                          <a:rPr lang="en-US" altLang="zh-CN" sz="2000" i="1">
                            <a:latin typeface="Cambria Math" panose="02040503050406030204" pitchFamily="18" charset="0"/>
                            <a:cs typeface="Times New Roman" panose="02020603050405020304" pitchFamily="18" charset="0"/>
                          </a:rPr>
                          <m:t>,</m:t>
                        </m:r>
                        <m:sSup>
                          <m:sSupPr>
                            <m:ctrlPr>
                              <a:rPr lang="en-US" altLang="zh-CN" sz="2000" i="1">
                                <a:latin typeface="Cambria Math" panose="02040503050406030204" pitchFamily="18" charset="0"/>
                                <a:cs typeface="Times New Roman" panose="02020603050405020304" pitchFamily="18" charset="0"/>
                              </a:rPr>
                            </m:ctrlPr>
                          </m:sSupPr>
                          <m:e>
                            <m:r>
                              <a:rPr lang="en-US" altLang="zh-CN" sz="2000" b="1">
                                <a:latin typeface="Cambria Math" panose="02040503050406030204" pitchFamily="18" charset="0"/>
                                <a:cs typeface="Times New Roman" panose="02020603050405020304" pitchFamily="18" charset="0"/>
                              </a:rPr>
                              <m:t>𝐲</m:t>
                            </m:r>
                          </m:e>
                          <m:sup>
                            <m:r>
                              <a:rPr lang="en-US" altLang="zh-CN" sz="2000" b="0" i="1" smtClean="0">
                                <a:latin typeface="Cambria Math" panose="02040503050406030204" pitchFamily="18" charset="0"/>
                                <a:cs typeface="Times New Roman" panose="02020603050405020304" pitchFamily="18" charset="0"/>
                              </a:rPr>
                              <m:t>𝑁</m:t>
                            </m:r>
                          </m:sup>
                        </m:sSup>
                      </m:e>
                    </m:d>
                    <m:r>
                      <a:rPr lang="en-US" altLang="zh-CN" sz="2000" b="0" i="1"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a:t>
                </a:r>
                <a14:m>
                  <m:oMath xmlns:m="http://schemas.openxmlformats.org/officeDocument/2006/math">
                    <m:r>
                      <a:rPr lang="en-US" altLang="zh-CN" sz="2000" b="0" i="1" dirty="0" smtClean="0">
                        <a:latin typeface="Cambria Math" panose="02040503050406030204" pitchFamily="18" charset="0"/>
                        <a:cs typeface="Times New Roman" panose="02020603050405020304" pitchFamily="18" charset="0"/>
                      </a:rPr>
                      <m:t>𝑊</m:t>
                    </m:r>
                    <m:r>
                      <a:rPr lang="en-US" altLang="zh-CN" sz="2000" b="0" i="1" dirty="0" smtClean="0">
                        <a:latin typeface="Cambria Math" panose="02040503050406030204" pitchFamily="18" charset="0"/>
                        <a:cs typeface="Times New Roman" panose="02020603050405020304" pitchFamily="18" charset="0"/>
                      </a:rPr>
                      <m:t>=</m:t>
                    </m:r>
                    <m:sSubSup>
                      <m:sSubSupPr>
                        <m:ctrlPr>
                          <a:rPr lang="en-US" altLang="zh-CN" sz="2000" b="0" i="1" dirty="0" smtClean="0">
                            <a:latin typeface="Cambria Math" panose="02040503050406030204" pitchFamily="18" charset="0"/>
                            <a:cs typeface="Times New Roman" panose="02020603050405020304" pitchFamily="18" charset="0"/>
                          </a:rPr>
                        </m:ctrlPr>
                      </m:sSubSupPr>
                      <m:e>
                        <m:d>
                          <m:dPr>
                            <m:begChr m:val="{"/>
                            <m:endChr m:val="}"/>
                            <m:ctrlPr>
                              <a:rPr lang="en-US" altLang="zh-CN" sz="2000" b="0" i="1" dirty="0" smtClean="0">
                                <a:latin typeface="Cambria Math" panose="02040503050406030204" pitchFamily="18" charset="0"/>
                                <a:cs typeface="Times New Roman" panose="02020603050405020304" pitchFamily="18" charset="0"/>
                              </a:rPr>
                            </m:ctrlPr>
                          </m:dPr>
                          <m:e>
                            <m:sSup>
                              <m:sSupPr>
                                <m:ctrlPr>
                                  <a:rPr lang="en-US" altLang="zh-CN" sz="2000" b="0" i="1" dirty="0" smtClean="0">
                                    <a:latin typeface="Cambria Math" panose="02040503050406030204" pitchFamily="18" charset="0"/>
                                    <a:cs typeface="Times New Roman" panose="02020603050405020304" pitchFamily="18" charset="0"/>
                                  </a:rPr>
                                </m:ctrlPr>
                              </m:sSupPr>
                              <m:e>
                                <m:r>
                                  <a:rPr lang="en-US" altLang="zh-CN" sz="2000" b="0" i="1" dirty="0" smtClean="0">
                                    <a:latin typeface="Cambria Math" panose="02040503050406030204" pitchFamily="18" charset="0"/>
                                    <a:cs typeface="Times New Roman" panose="02020603050405020304" pitchFamily="18" charset="0"/>
                                  </a:rPr>
                                  <m:t>𝑊</m:t>
                                </m:r>
                              </m:e>
                              <m:sup>
                                <m:d>
                                  <m:dPr>
                                    <m:begChr m:val="{"/>
                                    <m:endChr m:val="}"/>
                                    <m:ctrlPr>
                                      <a:rPr lang="en-US" altLang="zh-CN" sz="2000" b="0" i="1" dirty="0"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b="0" i="1" dirty="0" smtClean="0">
                                        <a:latin typeface="Cambria Math" panose="02040503050406030204" pitchFamily="18" charset="0"/>
                                        <a:ea typeface="Cambria Math" panose="02040503050406030204" pitchFamily="18" charset="0"/>
                                        <a:cs typeface="Times New Roman" panose="02020603050405020304" pitchFamily="18" charset="0"/>
                                      </a:rPr>
                                      <m:t>ℓ</m:t>
                                    </m:r>
                                  </m:e>
                                </m:d>
                              </m:sup>
                            </m:sSup>
                          </m:e>
                        </m:d>
                      </m:e>
                      <m:sub>
                        <m:r>
                          <a:rPr lang="en-US" altLang="zh-CN" sz="2000" b="0" i="1" dirty="0" smtClean="0">
                            <a:latin typeface="Cambria Math" panose="02040503050406030204" pitchFamily="18" charset="0"/>
                            <a:ea typeface="Cambria Math" panose="02040503050406030204" pitchFamily="18" charset="0"/>
                            <a:cs typeface="Times New Roman" panose="02020603050405020304" pitchFamily="18" charset="0"/>
                          </a:rPr>
                          <m:t>ℓ=1</m:t>
                        </m:r>
                      </m:sub>
                      <m:sup>
                        <m:r>
                          <a:rPr lang="en-US" altLang="zh-CN" sz="2000" b="0" i="1" dirty="0" smtClean="0">
                            <a:latin typeface="Cambria Math" panose="02040503050406030204" pitchFamily="18" charset="0"/>
                            <a:cs typeface="Times New Roman" panose="02020603050405020304" pitchFamily="18" charset="0"/>
                          </a:rPr>
                          <m:t>𝐿</m:t>
                        </m:r>
                      </m:sup>
                    </m:sSubSup>
                  </m:oMath>
                </a14:m>
                <a:r>
                  <a:rPr lang="zh-CN" altLang="en-US" sz="2000" dirty="0">
                    <a:latin typeface="微软雅黑" panose="020B0503020204020204" pitchFamily="34" charset="-122"/>
                    <a:cs typeface="Times New Roman" panose="02020603050405020304" pitchFamily="18" charset="0"/>
                  </a:rPr>
                  <a:t>，</a:t>
                </a:r>
                <a14:m>
                  <m:oMath xmlns:m="http://schemas.openxmlformats.org/officeDocument/2006/math">
                    <m:r>
                      <a:rPr lang="en-US" altLang="zh-CN" sz="2000" b="1" i="0" dirty="0" smtClean="0">
                        <a:latin typeface="Cambria Math" panose="02040503050406030204" pitchFamily="18" charset="0"/>
                        <a:cs typeface="Times New Roman" panose="02020603050405020304" pitchFamily="18" charset="0"/>
                      </a:rPr>
                      <m:t>𝐛</m:t>
                    </m:r>
                    <m:r>
                      <a:rPr lang="en-US" altLang="zh-CN" sz="2000" b="0" i="1" dirty="0" smtClean="0">
                        <a:latin typeface="Cambria Math" panose="02040503050406030204" pitchFamily="18" charset="0"/>
                        <a:cs typeface="Times New Roman" panose="02020603050405020304" pitchFamily="18" charset="0"/>
                      </a:rPr>
                      <m:t>=</m:t>
                    </m:r>
                    <m:sSubSup>
                      <m:sSubSupPr>
                        <m:ctrlPr>
                          <a:rPr lang="en-US" altLang="zh-CN" sz="2000" i="1" dirty="0">
                            <a:latin typeface="Cambria Math" panose="02040503050406030204" pitchFamily="18" charset="0"/>
                            <a:cs typeface="Times New Roman" panose="02020603050405020304" pitchFamily="18" charset="0"/>
                          </a:rPr>
                        </m:ctrlPr>
                      </m:sSubSupPr>
                      <m:e>
                        <m:d>
                          <m:dPr>
                            <m:begChr m:val="{"/>
                            <m:endChr m:val="}"/>
                            <m:ctrlPr>
                              <a:rPr lang="en-US" altLang="zh-CN" sz="2000" i="1" dirty="0">
                                <a:latin typeface="Cambria Math" panose="02040503050406030204" pitchFamily="18" charset="0"/>
                                <a:cs typeface="Times New Roman" panose="02020603050405020304" pitchFamily="18" charset="0"/>
                              </a:rPr>
                            </m:ctrlPr>
                          </m:dPr>
                          <m:e>
                            <m:sSup>
                              <m:sSupPr>
                                <m:ctrlPr>
                                  <a:rPr lang="en-US" altLang="zh-CN" sz="2000" i="1" dirty="0">
                                    <a:latin typeface="Cambria Math" panose="02040503050406030204" pitchFamily="18" charset="0"/>
                                    <a:cs typeface="Times New Roman" panose="02020603050405020304" pitchFamily="18" charset="0"/>
                                  </a:rPr>
                                </m:ctrlPr>
                              </m:sSupPr>
                              <m:e>
                                <m:r>
                                  <a:rPr lang="en-US" altLang="zh-CN" sz="2000" b="1" i="0" dirty="0" smtClean="0">
                                    <a:latin typeface="Cambria Math" panose="02040503050406030204" pitchFamily="18" charset="0"/>
                                    <a:cs typeface="Times New Roman" panose="02020603050405020304" pitchFamily="18" charset="0"/>
                                  </a:rPr>
                                  <m:t>𝐛</m:t>
                                </m:r>
                              </m:e>
                              <m:sup>
                                <m:d>
                                  <m:dPr>
                                    <m:begChr m:val="{"/>
                                    <m:endChr m:val="}"/>
                                    <m:ctrlPr>
                                      <a:rPr lang="en-US" altLang="zh-CN" sz="2000" i="1" dirty="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dirty="0">
                                        <a:latin typeface="Cambria Math" panose="02040503050406030204" pitchFamily="18" charset="0"/>
                                        <a:ea typeface="Cambria Math" panose="02040503050406030204" pitchFamily="18" charset="0"/>
                                        <a:cs typeface="Times New Roman" panose="02020603050405020304" pitchFamily="18" charset="0"/>
                                      </a:rPr>
                                      <m:t>ℓ</m:t>
                                    </m:r>
                                  </m:e>
                                </m:d>
                              </m:sup>
                            </m:sSup>
                          </m:e>
                        </m:d>
                      </m:e>
                      <m:sub>
                        <m:r>
                          <a:rPr lang="en-US" altLang="zh-CN" sz="2000" i="1" dirty="0">
                            <a:latin typeface="Cambria Math" panose="02040503050406030204" pitchFamily="18" charset="0"/>
                            <a:ea typeface="Cambria Math" panose="02040503050406030204" pitchFamily="18" charset="0"/>
                            <a:cs typeface="Times New Roman" panose="02020603050405020304" pitchFamily="18" charset="0"/>
                          </a:rPr>
                          <m:t>ℓ=1</m:t>
                        </m:r>
                      </m:sub>
                      <m:sup>
                        <m:r>
                          <a:rPr lang="en-US" altLang="zh-CN" sz="2000" i="1" dirty="0">
                            <a:latin typeface="Cambria Math" panose="02040503050406030204" pitchFamily="18" charset="0"/>
                            <a:cs typeface="Times New Roman" panose="02020603050405020304" pitchFamily="18" charset="0"/>
                          </a:rPr>
                          <m:t>𝐿</m:t>
                        </m:r>
                      </m:sup>
                    </m:sSubSup>
                  </m:oMath>
                </a14:m>
                <a:r>
                  <a:rPr lang="zh-CN" altLang="en-US" sz="2000" dirty="0">
                    <a:latin typeface="微软雅黑" panose="020B0503020204020204" pitchFamily="34" charset="-122"/>
                    <a:cs typeface="Times New Roman" panose="02020603050405020304" pitchFamily="18" charset="0"/>
                  </a:rPr>
                  <a:t>表示神经网络中的所有参数， </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𝐽</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𝑊</m:t>
                    </m:r>
                    <m:r>
                      <a:rPr lang="en-US" altLang="zh-CN" sz="2000" b="0" i="1" smtClean="0">
                        <a:latin typeface="Cambria Math" panose="02040503050406030204" pitchFamily="18" charset="0"/>
                        <a:cs typeface="Times New Roman" panose="02020603050405020304" pitchFamily="18" charset="0"/>
                      </a:rPr>
                      <m:t>,</m:t>
                    </m:r>
                    <m:r>
                      <a:rPr lang="en-US" altLang="zh-CN" sz="2000" b="1" i="0" smtClean="0">
                        <a:latin typeface="Cambria Math" panose="02040503050406030204" pitchFamily="18" charset="0"/>
                        <a:cs typeface="Times New Roman" panose="02020603050405020304" pitchFamily="18" charset="0"/>
                      </a:rPr>
                      <m:t>𝐛</m:t>
                    </m:r>
                    <m:r>
                      <a:rPr lang="en-US" altLang="zh-CN" sz="2000" b="0" i="1" smtClean="0">
                        <a:latin typeface="Cambria Math" panose="02040503050406030204" pitchFamily="18" charset="0"/>
                        <a:cs typeface="Times New Roman" panose="02020603050405020304" pitchFamily="18" charset="0"/>
                      </a:rPr>
                      <m:t>;</m:t>
                    </m:r>
                    <m:sSup>
                      <m:sSupPr>
                        <m:ctrlPr>
                          <a:rPr lang="en-US" altLang="zh-CN" sz="2000" b="0" i="1" smtClean="0">
                            <a:latin typeface="Cambria Math" panose="02040503050406030204" pitchFamily="18" charset="0"/>
                            <a:cs typeface="Times New Roman" panose="02020603050405020304" pitchFamily="18" charset="0"/>
                          </a:rPr>
                        </m:ctrlPr>
                      </m:sSupPr>
                      <m:e>
                        <m:r>
                          <a:rPr lang="en-US" altLang="zh-CN" sz="2000" b="1" i="0" smtClean="0">
                            <a:latin typeface="Cambria Math" panose="02040503050406030204" pitchFamily="18" charset="0"/>
                            <a:cs typeface="Times New Roman" panose="02020603050405020304" pitchFamily="18" charset="0"/>
                          </a:rPr>
                          <m:t>𝐱</m:t>
                        </m:r>
                      </m:e>
                      <m:sup>
                        <m:r>
                          <a:rPr lang="en-US" altLang="zh-CN" sz="2000" b="0" i="1" smtClean="0">
                            <a:latin typeface="Cambria Math" panose="02040503050406030204" pitchFamily="18" charset="0"/>
                            <a:cs typeface="Times New Roman" panose="02020603050405020304" pitchFamily="18" charset="0"/>
                          </a:rPr>
                          <m:t>𝑛</m:t>
                        </m:r>
                      </m:sup>
                    </m:sSup>
                    <m:r>
                      <a:rPr lang="en-US" altLang="zh-CN" sz="2000" b="0" i="1" smtClean="0">
                        <a:latin typeface="Cambria Math" panose="02040503050406030204" pitchFamily="18" charset="0"/>
                        <a:cs typeface="Times New Roman" panose="02020603050405020304" pitchFamily="18" charset="0"/>
                      </a:rPr>
                      <m:t>,</m:t>
                    </m:r>
                    <m:sSup>
                      <m:sSupPr>
                        <m:ctrlPr>
                          <a:rPr lang="en-US" altLang="zh-CN" sz="2000" b="0" i="1" smtClean="0">
                            <a:latin typeface="Cambria Math" panose="02040503050406030204" pitchFamily="18" charset="0"/>
                            <a:cs typeface="Times New Roman" panose="02020603050405020304" pitchFamily="18" charset="0"/>
                          </a:rPr>
                        </m:ctrlPr>
                      </m:sSupPr>
                      <m:e>
                        <m:r>
                          <a:rPr lang="en-US" altLang="zh-CN" sz="2000" b="1" i="0" smtClean="0">
                            <a:latin typeface="Cambria Math" panose="02040503050406030204" pitchFamily="18" charset="0"/>
                            <a:cs typeface="Times New Roman" panose="02020603050405020304" pitchFamily="18" charset="0"/>
                          </a:rPr>
                          <m:t>𝐲</m:t>
                        </m:r>
                      </m:e>
                      <m:sup>
                        <m:r>
                          <a:rPr lang="en-US" altLang="zh-CN" sz="2000" b="0" i="1" smtClean="0">
                            <a:latin typeface="Cambria Math" panose="02040503050406030204" pitchFamily="18" charset="0"/>
                            <a:cs typeface="Times New Roman" panose="02020603050405020304" pitchFamily="18" charset="0"/>
                          </a:rPr>
                          <m:t>𝑛</m:t>
                        </m:r>
                      </m:sup>
                    </m:sSup>
                    <m:r>
                      <a:rPr lang="en-US" altLang="zh-CN" sz="2000" b="0" i="1"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表示神经网络关于单个数据点</a:t>
                </a:r>
                <a14:m>
                  <m:oMath xmlns:m="http://schemas.openxmlformats.org/officeDocument/2006/math">
                    <m:d>
                      <m:dPr>
                        <m:ctrlPr>
                          <a:rPr lang="en-US" altLang="zh-CN" sz="2000" i="1">
                            <a:latin typeface="Cambria Math" panose="02040503050406030204" pitchFamily="18" charset="0"/>
                            <a:cs typeface="Times New Roman" panose="02020603050405020304" pitchFamily="18" charset="0"/>
                          </a:rPr>
                        </m:ctrlPr>
                      </m:dPr>
                      <m:e>
                        <m:sSup>
                          <m:sSupPr>
                            <m:ctrlPr>
                              <a:rPr lang="en-US" altLang="zh-CN" sz="2000" i="1">
                                <a:latin typeface="Cambria Math" panose="02040503050406030204" pitchFamily="18" charset="0"/>
                                <a:cs typeface="Times New Roman" panose="02020603050405020304" pitchFamily="18" charset="0"/>
                              </a:rPr>
                            </m:ctrlPr>
                          </m:sSupPr>
                          <m:e>
                            <m:r>
                              <a:rPr lang="en-US" altLang="zh-CN" sz="2000" b="1">
                                <a:latin typeface="Cambria Math" panose="02040503050406030204" pitchFamily="18" charset="0"/>
                                <a:cs typeface="Times New Roman" panose="02020603050405020304" pitchFamily="18" charset="0"/>
                              </a:rPr>
                              <m:t>𝐱</m:t>
                            </m:r>
                          </m:e>
                          <m:sup>
                            <m:r>
                              <a:rPr lang="en-US" altLang="zh-CN" sz="2000" b="0" i="1" smtClean="0">
                                <a:latin typeface="Cambria Math" panose="02040503050406030204" pitchFamily="18" charset="0"/>
                                <a:cs typeface="Times New Roman" panose="02020603050405020304" pitchFamily="18" charset="0"/>
                              </a:rPr>
                              <m:t>𝑛</m:t>
                            </m:r>
                          </m:sup>
                        </m:sSup>
                        <m:r>
                          <a:rPr lang="en-US" altLang="zh-CN" sz="2000" i="1">
                            <a:latin typeface="Cambria Math" panose="02040503050406030204" pitchFamily="18" charset="0"/>
                            <a:cs typeface="Times New Roman" panose="02020603050405020304" pitchFamily="18" charset="0"/>
                          </a:rPr>
                          <m:t>,</m:t>
                        </m:r>
                        <m:sSup>
                          <m:sSupPr>
                            <m:ctrlPr>
                              <a:rPr lang="en-US" altLang="zh-CN" sz="2000" i="1">
                                <a:latin typeface="Cambria Math" panose="02040503050406030204" pitchFamily="18" charset="0"/>
                                <a:cs typeface="Times New Roman" panose="02020603050405020304" pitchFamily="18" charset="0"/>
                              </a:rPr>
                            </m:ctrlPr>
                          </m:sSupPr>
                          <m:e>
                            <m:r>
                              <a:rPr lang="en-US" altLang="zh-CN" sz="2000" b="1">
                                <a:latin typeface="Cambria Math" panose="02040503050406030204" pitchFamily="18" charset="0"/>
                                <a:cs typeface="Times New Roman" panose="02020603050405020304" pitchFamily="18" charset="0"/>
                              </a:rPr>
                              <m:t>𝐲</m:t>
                            </m:r>
                          </m:e>
                          <m:sup>
                            <m:r>
                              <a:rPr lang="en-US" altLang="zh-CN" sz="2000" b="0" i="1" smtClean="0">
                                <a:latin typeface="Cambria Math" panose="02040503050406030204" pitchFamily="18" charset="0"/>
                                <a:cs typeface="Times New Roman" panose="02020603050405020304" pitchFamily="18" charset="0"/>
                              </a:rPr>
                              <m:t>𝑛</m:t>
                            </m:r>
                          </m:sup>
                        </m:sSup>
                      </m:e>
                    </m:d>
                  </m:oMath>
                </a14:m>
                <a:r>
                  <a:rPr lang="zh-CN" altLang="en-US" sz="2000" dirty="0">
                    <a:latin typeface="微软雅黑" panose="020B0503020204020204" pitchFamily="34" charset="-122"/>
                    <a:cs typeface="Times New Roman" panose="02020603050405020304" pitchFamily="18" charset="0"/>
                  </a:rPr>
                  <a:t>的损失函数。</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对于回归任务，神经网络关于单个数据点</a:t>
                </a:r>
                <a14:m>
                  <m:oMath xmlns:m="http://schemas.openxmlformats.org/officeDocument/2006/math">
                    <m:d>
                      <m:dPr>
                        <m:ctrlPr>
                          <a:rPr lang="en-US" altLang="zh-CN" sz="2000" i="1">
                            <a:latin typeface="Cambria Math" panose="02040503050406030204" pitchFamily="18" charset="0"/>
                            <a:cs typeface="Times New Roman" panose="02020603050405020304" pitchFamily="18" charset="0"/>
                          </a:rPr>
                        </m:ctrlPr>
                      </m:dPr>
                      <m:e>
                        <m:sSup>
                          <m:sSupPr>
                            <m:ctrlPr>
                              <a:rPr lang="en-US" altLang="zh-CN" sz="2000" i="1">
                                <a:latin typeface="Cambria Math" panose="02040503050406030204" pitchFamily="18" charset="0"/>
                                <a:cs typeface="Times New Roman" panose="02020603050405020304" pitchFamily="18" charset="0"/>
                              </a:rPr>
                            </m:ctrlPr>
                          </m:sSupPr>
                          <m:e>
                            <m:r>
                              <a:rPr lang="en-US" altLang="zh-CN" sz="2000" b="1">
                                <a:latin typeface="Cambria Math" panose="02040503050406030204" pitchFamily="18" charset="0"/>
                                <a:cs typeface="Times New Roman" panose="02020603050405020304" pitchFamily="18" charset="0"/>
                              </a:rPr>
                              <m:t>𝐱</m:t>
                            </m:r>
                          </m:e>
                          <m:sup>
                            <m:r>
                              <a:rPr lang="en-US" altLang="zh-CN" sz="2000" i="1">
                                <a:latin typeface="Cambria Math" panose="02040503050406030204" pitchFamily="18" charset="0"/>
                                <a:cs typeface="Times New Roman" panose="02020603050405020304" pitchFamily="18" charset="0"/>
                              </a:rPr>
                              <m:t>𝑛</m:t>
                            </m:r>
                          </m:sup>
                        </m:sSup>
                        <m:r>
                          <a:rPr lang="en-US" altLang="zh-CN" sz="2000" i="1">
                            <a:latin typeface="Cambria Math" panose="02040503050406030204" pitchFamily="18" charset="0"/>
                            <a:cs typeface="Times New Roman" panose="02020603050405020304" pitchFamily="18" charset="0"/>
                          </a:rPr>
                          <m:t>,</m:t>
                        </m:r>
                        <m:sSup>
                          <m:sSupPr>
                            <m:ctrlPr>
                              <a:rPr lang="en-US" altLang="zh-CN" sz="2000" i="1">
                                <a:latin typeface="Cambria Math" panose="02040503050406030204" pitchFamily="18" charset="0"/>
                                <a:cs typeface="Times New Roman" panose="02020603050405020304" pitchFamily="18" charset="0"/>
                              </a:rPr>
                            </m:ctrlPr>
                          </m:sSupPr>
                          <m:e>
                            <m:r>
                              <a:rPr lang="en-US" altLang="zh-CN" sz="2000" b="1">
                                <a:latin typeface="Cambria Math" panose="02040503050406030204" pitchFamily="18" charset="0"/>
                                <a:cs typeface="Times New Roman" panose="02020603050405020304" pitchFamily="18" charset="0"/>
                              </a:rPr>
                              <m:t>𝐲</m:t>
                            </m:r>
                          </m:e>
                          <m:sup>
                            <m:r>
                              <a:rPr lang="en-US" altLang="zh-CN" sz="2000" i="1">
                                <a:latin typeface="Cambria Math" panose="02040503050406030204" pitchFamily="18" charset="0"/>
                                <a:cs typeface="Times New Roman" panose="02020603050405020304" pitchFamily="18" charset="0"/>
                              </a:rPr>
                              <m:t>𝑛</m:t>
                            </m:r>
                          </m:sup>
                        </m:sSup>
                      </m:e>
                    </m:d>
                  </m:oMath>
                </a14:m>
                <a:r>
                  <a:rPr lang="zh-CN" altLang="en-US" sz="2000" dirty="0">
                    <a:latin typeface="微软雅黑" panose="020B0503020204020204" pitchFamily="34" charset="-122"/>
                    <a:cs typeface="Times New Roman" panose="02020603050405020304" pitchFamily="18" charset="0"/>
                  </a:rPr>
                  <a:t>的损失函数为</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对于多个独立的二类分类任务，假设每个数据点的标签是元素为</a:t>
                </a:r>
                <a:r>
                  <a:rPr lang="en-US" altLang="zh-CN" sz="2000" dirty="0">
                    <a:latin typeface="微软雅黑" panose="020B0503020204020204" pitchFamily="34" charset="-122"/>
                    <a:cs typeface="Times New Roman" panose="02020603050405020304" pitchFamily="18" charset="0"/>
                  </a:rPr>
                  <a:t>0</a:t>
                </a:r>
                <a:r>
                  <a:rPr lang="zh-CN" altLang="en-US" sz="2000" dirty="0">
                    <a:latin typeface="微软雅黑" panose="020B0503020204020204" pitchFamily="34" charset="-122"/>
                    <a:cs typeface="Times New Roman" panose="02020603050405020304" pitchFamily="18" charset="0"/>
                  </a:rPr>
                  <a:t>或</a:t>
                </a:r>
                <a:r>
                  <a:rPr lang="en-US" altLang="zh-CN" sz="2000" dirty="0">
                    <a:latin typeface="微软雅黑" panose="020B0503020204020204" pitchFamily="34" charset="-122"/>
                    <a:cs typeface="Times New Roman" panose="02020603050405020304" pitchFamily="18" charset="0"/>
                  </a:rPr>
                  <a:t>1</a:t>
                </a:r>
                <a:r>
                  <a:rPr lang="zh-CN" altLang="en-US" sz="2000" dirty="0">
                    <a:latin typeface="微软雅黑" panose="020B0503020204020204" pitchFamily="34" charset="-122"/>
                    <a:cs typeface="Times New Roman" panose="02020603050405020304" pitchFamily="18" charset="0"/>
                  </a:rPr>
                  <a:t>的向量，神经网络关于单个数据点</a:t>
                </a:r>
                <a14:m>
                  <m:oMath xmlns:m="http://schemas.openxmlformats.org/officeDocument/2006/math">
                    <m:d>
                      <m:dPr>
                        <m:ctrlPr>
                          <a:rPr lang="en-US" altLang="zh-CN" sz="2000" i="1">
                            <a:latin typeface="Cambria Math" panose="02040503050406030204" pitchFamily="18" charset="0"/>
                            <a:cs typeface="Times New Roman" panose="02020603050405020304" pitchFamily="18" charset="0"/>
                          </a:rPr>
                        </m:ctrlPr>
                      </m:dPr>
                      <m:e>
                        <m:sSup>
                          <m:sSupPr>
                            <m:ctrlPr>
                              <a:rPr lang="en-US" altLang="zh-CN" sz="2000" i="1">
                                <a:latin typeface="Cambria Math" panose="02040503050406030204" pitchFamily="18" charset="0"/>
                                <a:cs typeface="Times New Roman" panose="02020603050405020304" pitchFamily="18" charset="0"/>
                              </a:rPr>
                            </m:ctrlPr>
                          </m:sSupPr>
                          <m:e>
                            <m:r>
                              <a:rPr lang="en-US" altLang="zh-CN" sz="2000" b="1">
                                <a:latin typeface="Cambria Math" panose="02040503050406030204" pitchFamily="18" charset="0"/>
                                <a:cs typeface="Times New Roman" panose="02020603050405020304" pitchFamily="18" charset="0"/>
                              </a:rPr>
                              <m:t>𝐱</m:t>
                            </m:r>
                          </m:e>
                          <m:sup>
                            <m:r>
                              <a:rPr lang="en-US" altLang="zh-CN" sz="2000" i="1">
                                <a:latin typeface="Cambria Math" panose="02040503050406030204" pitchFamily="18" charset="0"/>
                                <a:cs typeface="Times New Roman" panose="02020603050405020304" pitchFamily="18" charset="0"/>
                              </a:rPr>
                              <m:t>𝑛</m:t>
                            </m:r>
                          </m:sup>
                        </m:sSup>
                        <m:r>
                          <a:rPr lang="en-US" altLang="zh-CN" sz="2000" i="1">
                            <a:latin typeface="Cambria Math" panose="02040503050406030204" pitchFamily="18" charset="0"/>
                            <a:cs typeface="Times New Roman" panose="02020603050405020304" pitchFamily="18" charset="0"/>
                          </a:rPr>
                          <m:t>,</m:t>
                        </m:r>
                        <m:sSup>
                          <m:sSupPr>
                            <m:ctrlPr>
                              <a:rPr lang="en-US" altLang="zh-CN" sz="2000" i="1">
                                <a:latin typeface="Cambria Math" panose="02040503050406030204" pitchFamily="18" charset="0"/>
                                <a:cs typeface="Times New Roman" panose="02020603050405020304" pitchFamily="18" charset="0"/>
                              </a:rPr>
                            </m:ctrlPr>
                          </m:sSupPr>
                          <m:e>
                            <m:r>
                              <a:rPr lang="en-US" altLang="zh-CN" sz="2000" b="1">
                                <a:latin typeface="Cambria Math" panose="02040503050406030204" pitchFamily="18" charset="0"/>
                                <a:cs typeface="Times New Roman" panose="02020603050405020304" pitchFamily="18" charset="0"/>
                              </a:rPr>
                              <m:t>𝐲</m:t>
                            </m:r>
                          </m:e>
                          <m:sup>
                            <m:r>
                              <a:rPr lang="en-US" altLang="zh-CN" sz="2000" i="1">
                                <a:latin typeface="Cambria Math" panose="02040503050406030204" pitchFamily="18" charset="0"/>
                                <a:cs typeface="Times New Roman" panose="02020603050405020304" pitchFamily="18" charset="0"/>
                              </a:rPr>
                              <m:t>𝑛</m:t>
                            </m:r>
                          </m:sup>
                        </m:sSup>
                      </m:e>
                    </m:d>
                  </m:oMath>
                </a14:m>
                <a:r>
                  <a:rPr lang="zh-CN" altLang="en-US" sz="2000" dirty="0">
                    <a:latin typeface="微软雅黑" panose="020B0503020204020204" pitchFamily="34" charset="-122"/>
                    <a:cs typeface="Times New Roman" panose="02020603050405020304" pitchFamily="18" charset="0"/>
                  </a:rPr>
                  <a:t>的损失函数为</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对于多类分类任务，假设每个数据点的标签是指示类别的</a:t>
                </a:r>
                <a:r>
                  <a:rPr lang="en-US" altLang="zh-CN" sz="2000" dirty="0">
                    <a:latin typeface="微软雅黑" panose="020B0503020204020204" pitchFamily="34" charset="-122"/>
                    <a:cs typeface="Times New Roman" panose="02020603050405020304" pitchFamily="18" charset="0"/>
                  </a:rPr>
                  <a:t>one-hot</a:t>
                </a:r>
                <a:r>
                  <a:rPr lang="zh-CN" altLang="en-US" sz="2000" dirty="0">
                    <a:latin typeface="微软雅黑" panose="020B0503020204020204" pitchFamily="34" charset="-122"/>
                    <a:cs typeface="Times New Roman" panose="02020603050405020304" pitchFamily="18" charset="0"/>
                  </a:rPr>
                  <a:t>向量，神经网络关于单个数据点</a:t>
                </a:r>
                <a14:m>
                  <m:oMath xmlns:m="http://schemas.openxmlformats.org/officeDocument/2006/math">
                    <m:d>
                      <m:dPr>
                        <m:ctrlPr>
                          <a:rPr lang="en-US" altLang="zh-CN" sz="2000" i="1">
                            <a:latin typeface="Cambria Math" panose="02040503050406030204" pitchFamily="18" charset="0"/>
                            <a:cs typeface="Times New Roman" panose="02020603050405020304" pitchFamily="18" charset="0"/>
                          </a:rPr>
                        </m:ctrlPr>
                      </m:dPr>
                      <m:e>
                        <m:sSup>
                          <m:sSupPr>
                            <m:ctrlPr>
                              <a:rPr lang="en-US" altLang="zh-CN" sz="2000" i="1">
                                <a:latin typeface="Cambria Math" panose="02040503050406030204" pitchFamily="18" charset="0"/>
                                <a:cs typeface="Times New Roman" panose="02020603050405020304" pitchFamily="18" charset="0"/>
                              </a:rPr>
                            </m:ctrlPr>
                          </m:sSupPr>
                          <m:e>
                            <m:r>
                              <a:rPr lang="en-US" altLang="zh-CN" sz="2000" b="1">
                                <a:latin typeface="Cambria Math" panose="02040503050406030204" pitchFamily="18" charset="0"/>
                                <a:cs typeface="Times New Roman" panose="02020603050405020304" pitchFamily="18" charset="0"/>
                              </a:rPr>
                              <m:t>𝐱</m:t>
                            </m:r>
                          </m:e>
                          <m:sup>
                            <m:r>
                              <a:rPr lang="en-US" altLang="zh-CN" sz="2000" i="1">
                                <a:latin typeface="Cambria Math" panose="02040503050406030204" pitchFamily="18" charset="0"/>
                                <a:cs typeface="Times New Roman" panose="02020603050405020304" pitchFamily="18" charset="0"/>
                              </a:rPr>
                              <m:t>𝑛</m:t>
                            </m:r>
                          </m:sup>
                        </m:sSup>
                        <m:r>
                          <a:rPr lang="en-US" altLang="zh-CN" sz="2000" i="1">
                            <a:latin typeface="Cambria Math" panose="02040503050406030204" pitchFamily="18" charset="0"/>
                            <a:cs typeface="Times New Roman" panose="02020603050405020304" pitchFamily="18" charset="0"/>
                          </a:rPr>
                          <m:t>,</m:t>
                        </m:r>
                        <m:sSup>
                          <m:sSupPr>
                            <m:ctrlPr>
                              <a:rPr lang="en-US" altLang="zh-CN" sz="2000" i="1">
                                <a:latin typeface="Cambria Math" panose="02040503050406030204" pitchFamily="18" charset="0"/>
                                <a:cs typeface="Times New Roman" panose="02020603050405020304" pitchFamily="18" charset="0"/>
                              </a:rPr>
                            </m:ctrlPr>
                          </m:sSupPr>
                          <m:e>
                            <m:r>
                              <a:rPr lang="en-US" altLang="zh-CN" sz="2000" b="1">
                                <a:latin typeface="Cambria Math" panose="02040503050406030204" pitchFamily="18" charset="0"/>
                                <a:cs typeface="Times New Roman" panose="02020603050405020304" pitchFamily="18" charset="0"/>
                              </a:rPr>
                              <m:t>𝐲</m:t>
                            </m:r>
                          </m:e>
                          <m:sup>
                            <m:r>
                              <a:rPr lang="en-US" altLang="zh-CN" sz="2000" i="1">
                                <a:latin typeface="Cambria Math" panose="02040503050406030204" pitchFamily="18" charset="0"/>
                                <a:cs typeface="Times New Roman" panose="02020603050405020304" pitchFamily="18" charset="0"/>
                              </a:rPr>
                              <m:t>𝑛</m:t>
                            </m:r>
                          </m:sup>
                        </m:sSup>
                      </m:e>
                    </m:d>
                  </m:oMath>
                </a14:m>
                <a:r>
                  <a:rPr lang="zh-CN" altLang="en-US" sz="2000" dirty="0">
                    <a:latin typeface="微软雅黑" panose="020B0503020204020204" pitchFamily="34" charset="-122"/>
                    <a:cs typeface="Times New Roman" panose="02020603050405020304" pitchFamily="18" charset="0"/>
                  </a:rPr>
                  <a:t>的损失函数为</a:t>
                </a: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673895" y="1396359"/>
                <a:ext cx="8137524" cy="4081245"/>
              </a:xfrm>
              <a:prstGeom prst="rect">
                <a:avLst/>
              </a:prstGeom>
              <a:blipFill>
                <a:blip r:embed="rId5"/>
                <a:stretch>
                  <a:fillRect l="-825" r="-3973" b="-164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942338" y="115888"/>
            <a:ext cx="2022274"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多层神经网络</a:t>
            </a:r>
          </a:p>
        </p:txBody>
      </p:sp>
      <p:graphicFrame>
        <p:nvGraphicFramePr>
          <p:cNvPr id="23" name="对象 22">
            <a:extLst>
              <a:ext uri="{FF2B5EF4-FFF2-40B4-BE49-F238E27FC236}">
                <a16:creationId xmlns:a16="http://schemas.microsoft.com/office/drawing/2014/main" id="{689B1DD5-7055-4C3A-B392-AE71070612E9}"/>
              </a:ext>
            </a:extLst>
          </p:cNvPr>
          <p:cNvGraphicFramePr>
            <a:graphicFrameLocks noChangeAspect="1"/>
          </p:cNvGraphicFramePr>
          <p:nvPr>
            <p:extLst>
              <p:ext uri="{D42A27DB-BD31-4B8C-83A1-F6EECF244321}">
                <p14:modId xmlns:p14="http://schemas.microsoft.com/office/powerpoint/2010/main" val="2156824665"/>
              </p:ext>
            </p:extLst>
          </p:nvPr>
        </p:nvGraphicFramePr>
        <p:xfrm>
          <a:off x="2817812" y="2965189"/>
          <a:ext cx="3508375" cy="590550"/>
        </p:xfrm>
        <a:graphic>
          <a:graphicData uri="http://schemas.openxmlformats.org/presentationml/2006/ole">
            <mc:AlternateContent xmlns:mc="http://schemas.openxmlformats.org/markup-compatibility/2006">
              <mc:Choice xmlns:v="urn:schemas-microsoft-com:vml" Requires="v">
                <p:oleObj spid="_x0000_s8461" name="Equation" r:id="rId6" imgW="3543120" imgH="609480" progId="Equation.DSMT4">
                  <p:embed/>
                </p:oleObj>
              </mc:Choice>
              <mc:Fallback>
                <p:oleObj name="Equation" r:id="rId6" imgW="3543120" imgH="609480" progId="Equation.DSMT4">
                  <p:embed/>
                  <p:pic>
                    <p:nvPicPr>
                      <p:cNvPr id="0" name="Object 14"/>
                      <p:cNvPicPr>
                        <a:picLocks noChangeAspect="1" noChangeArrowheads="1"/>
                      </p:cNvPicPr>
                      <p:nvPr/>
                    </p:nvPicPr>
                    <p:blipFill>
                      <a:blip r:embed="rId7"/>
                      <a:srcRect/>
                      <a:stretch>
                        <a:fillRect/>
                      </a:stretch>
                    </p:blipFill>
                    <p:spPr bwMode="auto">
                      <a:xfrm>
                        <a:off x="2817812" y="2965189"/>
                        <a:ext cx="3508375"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对象 30">
            <a:extLst>
              <a:ext uri="{FF2B5EF4-FFF2-40B4-BE49-F238E27FC236}">
                <a16:creationId xmlns:a16="http://schemas.microsoft.com/office/drawing/2014/main" id="{016CBAC9-276C-480B-822D-61403A60CC6F}"/>
              </a:ext>
            </a:extLst>
          </p:cNvPr>
          <p:cNvGraphicFramePr>
            <a:graphicFrameLocks noChangeAspect="1"/>
          </p:cNvGraphicFramePr>
          <p:nvPr>
            <p:extLst>
              <p:ext uri="{D42A27DB-BD31-4B8C-83A1-F6EECF244321}">
                <p14:modId xmlns:p14="http://schemas.microsoft.com/office/powerpoint/2010/main" val="347442554"/>
              </p:ext>
            </p:extLst>
          </p:nvPr>
        </p:nvGraphicFramePr>
        <p:xfrm>
          <a:off x="1639887" y="4278035"/>
          <a:ext cx="5864225" cy="334963"/>
        </p:xfrm>
        <a:graphic>
          <a:graphicData uri="http://schemas.openxmlformats.org/presentationml/2006/ole">
            <mc:AlternateContent xmlns:mc="http://schemas.openxmlformats.org/markup-compatibility/2006">
              <mc:Choice xmlns:v="urn:schemas-microsoft-com:vml" Requires="v">
                <p:oleObj spid="_x0000_s8462" name="Equation" r:id="rId8" imgW="5918040" imgH="342720" progId="Equation.DSMT4">
                  <p:embed/>
                </p:oleObj>
              </mc:Choice>
              <mc:Fallback>
                <p:oleObj name="Equation" r:id="rId8" imgW="5918040" imgH="342720" progId="Equation.DSMT4">
                  <p:embed/>
                  <p:pic>
                    <p:nvPicPr>
                      <p:cNvPr id="0" name="Object 23"/>
                      <p:cNvPicPr>
                        <a:picLocks noChangeAspect="1" noChangeArrowheads="1"/>
                      </p:cNvPicPr>
                      <p:nvPr/>
                    </p:nvPicPr>
                    <p:blipFill>
                      <a:blip r:embed="rId9"/>
                      <a:srcRect/>
                      <a:stretch>
                        <a:fillRect/>
                      </a:stretch>
                    </p:blipFill>
                    <p:spPr bwMode="auto">
                      <a:xfrm>
                        <a:off x="1639887" y="4278035"/>
                        <a:ext cx="5864225" cy="33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对象 35">
            <a:extLst>
              <a:ext uri="{FF2B5EF4-FFF2-40B4-BE49-F238E27FC236}">
                <a16:creationId xmlns:a16="http://schemas.microsoft.com/office/drawing/2014/main" id="{CD378293-3BB9-4493-8DAA-D8768C9ABF73}"/>
              </a:ext>
            </a:extLst>
          </p:cNvPr>
          <p:cNvGraphicFramePr>
            <a:graphicFrameLocks noChangeAspect="1"/>
          </p:cNvGraphicFramePr>
          <p:nvPr>
            <p:extLst>
              <p:ext uri="{D42A27DB-BD31-4B8C-83A1-F6EECF244321}">
                <p14:modId xmlns:p14="http://schemas.microsoft.com/office/powerpoint/2010/main" val="712767297"/>
              </p:ext>
            </p:extLst>
          </p:nvPr>
        </p:nvGraphicFramePr>
        <p:xfrm>
          <a:off x="2890836" y="5521591"/>
          <a:ext cx="3362325" cy="334962"/>
        </p:xfrm>
        <a:graphic>
          <a:graphicData uri="http://schemas.openxmlformats.org/presentationml/2006/ole">
            <mc:AlternateContent xmlns:mc="http://schemas.openxmlformats.org/markup-compatibility/2006">
              <mc:Choice xmlns:v="urn:schemas-microsoft-com:vml" Requires="v">
                <p:oleObj spid="_x0000_s8463" name="Equation" r:id="rId10" imgW="3390840" imgH="342720" progId="Equation.DSMT4">
                  <p:embed/>
                </p:oleObj>
              </mc:Choice>
              <mc:Fallback>
                <p:oleObj name="Equation" r:id="rId10" imgW="3390840" imgH="342720" progId="Equation.DSMT4">
                  <p:embed/>
                  <p:pic>
                    <p:nvPicPr>
                      <p:cNvPr id="0" name="Object 30"/>
                      <p:cNvPicPr>
                        <a:picLocks noChangeAspect="1" noChangeArrowheads="1"/>
                      </p:cNvPicPr>
                      <p:nvPr/>
                    </p:nvPicPr>
                    <p:blipFill>
                      <a:blip r:embed="rId11"/>
                      <a:srcRect/>
                      <a:stretch>
                        <a:fillRect/>
                      </a:stretch>
                    </p:blipFill>
                    <p:spPr bwMode="auto">
                      <a:xfrm>
                        <a:off x="2890836" y="5521591"/>
                        <a:ext cx="3362325" cy="334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76263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AD06EF0C-349F-4429-8AEA-A095D22CD392}"/>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第六讲 人工神经网络与深度学习</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650919" y="952501"/>
                <a:ext cx="8015287" cy="255454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微软雅黑" panose="020B0503020204020204" pitchFamily="34" charset="-122"/>
                    <a:cs typeface="Times New Roman" panose="02020603050405020304" pitchFamily="18" charset="0"/>
                  </a:rPr>
                  <a:t>神经网络的总损失等于所有单个数据点损失的平均。为了防止过拟合，通常还会在损失目标中增加对权重参数的正则化约束。因此，对于整个数据集的总损失函数为</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给定优化目标</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𝐽</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𝑊</m:t>
                    </m:r>
                    <m:r>
                      <a:rPr lang="en-US" altLang="zh-CN" sz="2000" b="0" i="1" smtClean="0">
                        <a:latin typeface="Cambria Math" panose="02040503050406030204" pitchFamily="18" charset="0"/>
                        <a:cs typeface="Times New Roman" panose="02020603050405020304" pitchFamily="18" charset="0"/>
                      </a:rPr>
                      <m:t>,</m:t>
                    </m:r>
                    <m:r>
                      <a:rPr lang="en-US" altLang="zh-CN" sz="2000" b="1" i="0" smtClean="0">
                        <a:latin typeface="Cambria Math" panose="02040503050406030204" pitchFamily="18" charset="0"/>
                        <a:cs typeface="Times New Roman" panose="02020603050405020304" pitchFamily="18" charset="0"/>
                      </a:rPr>
                      <m:t>𝐛</m:t>
                    </m:r>
                    <m:r>
                      <a:rPr lang="en-US" altLang="zh-CN" sz="2000" b="0" i="1"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后，梯度下降方法的每次迭代按如下公式分别更新参数</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𝑊</m:t>
                    </m:r>
                  </m:oMath>
                </a14:m>
                <a:r>
                  <a:rPr lang="zh-CN" altLang="en-US" sz="2000" dirty="0">
                    <a:latin typeface="微软雅黑" panose="020B0503020204020204" pitchFamily="34" charset="-122"/>
                    <a:cs typeface="Times New Roman" panose="02020603050405020304" pitchFamily="18" charset="0"/>
                  </a:rPr>
                  <a:t>和</a:t>
                </a:r>
                <a14:m>
                  <m:oMath xmlns:m="http://schemas.openxmlformats.org/officeDocument/2006/math">
                    <m:r>
                      <a:rPr lang="en-US" altLang="zh-CN" sz="2000" b="1" i="0" dirty="0" smtClean="0">
                        <a:latin typeface="Cambria Math" panose="02040503050406030204" pitchFamily="18" charset="0"/>
                        <a:cs typeface="Times New Roman" panose="02020603050405020304" pitchFamily="18" charset="0"/>
                      </a:rPr>
                      <m:t>𝐛</m:t>
                    </m:r>
                  </m:oMath>
                </a14:m>
                <a:r>
                  <a:rPr lang="zh-CN" altLang="en-US" sz="2000" dirty="0">
                    <a:latin typeface="微软雅黑" panose="020B0503020204020204" pitchFamily="34" charset="-122"/>
                    <a:cs typeface="Times New Roman" panose="02020603050405020304" pitchFamily="18" charset="0"/>
                  </a:rPr>
                  <a:t>：</a:t>
                </a: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650919" y="952501"/>
                <a:ext cx="8015287" cy="2554545"/>
              </a:xfrm>
              <a:prstGeom prst="rect">
                <a:avLst/>
              </a:prstGeom>
              <a:blipFill>
                <a:blip r:embed="rId5"/>
                <a:stretch>
                  <a:fillRect l="-837" t="-1193" r="-1293" b="-334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942338" y="115888"/>
            <a:ext cx="2022274"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多层神经网络</a:t>
            </a:r>
          </a:p>
        </p:txBody>
      </p:sp>
      <p:graphicFrame>
        <p:nvGraphicFramePr>
          <p:cNvPr id="12" name="对象 11">
            <a:extLst>
              <a:ext uri="{FF2B5EF4-FFF2-40B4-BE49-F238E27FC236}">
                <a16:creationId xmlns:a16="http://schemas.microsoft.com/office/drawing/2014/main" id="{0DD94AA7-E4EC-4155-B685-4E68BFADEB07}"/>
              </a:ext>
            </a:extLst>
          </p:cNvPr>
          <p:cNvGraphicFramePr>
            <a:graphicFrameLocks noChangeAspect="1"/>
          </p:cNvGraphicFramePr>
          <p:nvPr>
            <p:extLst>
              <p:ext uri="{D42A27DB-BD31-4B8C-83A1-F6EECF244321}">
                <p14:modId xmlns:p14="http://schemas.microsoft.com/office/powerpoint/2010/main" val="26044537"/>
              </p:ext>
            </p:extLst>
          </p:nvPr>
        </p:nvGraphicFramePr>
        <p:xfrm>
          <a:off x="2274094" y="1981404"/>
          <a:ext cx="4595812" cy="635000"/>
        </p:xfrm>
        <a:graphic>
          <a:graphicData uri="http://schemas.openxmlformats.org/presentationml/2006/ole">
            <mc:AlternateContent xmlns:mc="http://schemas.openxmlformats.org/markup-compatibility/2006">
              <mc:Choice xmlns:v="urn:schemas-microsoft-com:vml" Requires="v">
                <p:oleObj spid="_x0000_s9386" name="Equation" r:id="rId6" imgW="4609800" imgH="609480" progId="Equation.DSMT4">
                  <p:embed/>
                </p:oleObj>
              </mc:Choice>
              <mc:Fallback>
                <p:oleObj name="Equation" r:id="rId6" imgW="4609800" imgH="609480" progId="Equation.DSMT4">
                  <p:embed/>
                  <p:pic>
                    <p:nvPicPr>
                      <p:cNvPr id="0" name="Object 1"/>
                      <p:cNvPicPr>
                        <a:picLocks noChangeAspect="1" noChangeArrowheads="1"/>
                      </p:cNvPicPr>
                      <p:nvPr/>
                    </p:nvPicPr>
                    <p:blipFill>
                      <a:blip r:embed="rId7"/>
                      <a:srcRect/>
                      <a:stretch>
                        <a:fillRect/>
                      </a:stretch>
                    </p:blipFill>
                    <p:spPr bwMode="auto">
                      <a:xfrm>
                        <a:off x="2274094" y="1981404"/>
                        <a:ext cx="4595812"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对象 20">
            <a:extLst>
              <a:ext uri="{FF2B5EF4-FFF2-40B4-BE49-F238E27FC236}">
                <a16:creationId xmlns:a16="http://schemas.microsoft.com/office/drawing/2014/main" id="{18D26A71-682F-42C4-86BC-101C39630B20}"/>
              </a:ext>
            </a:extLst>
          </p:cNvPr>
          <p:cNvGraphicFramePr>
            <a:graphicFrameLocks noChangeAspect="1"/>
          </p:cNvGraphicFramePr>
          <p:nvPr>
            <p:extLst>
              <p:ext uri="{D42A27DB-BD31-4B8C-83A1-F6EECF244321}">
                <p14:modId xmlns:p14="http://schemas.microsoft.com/office/powerpoint/2010/main" val="848362035"/>
              </p:ext>
            </p:extLst>
          </p:nvPr>
        </p:nvGraphicFramePr>
        <p:xfrm>
          <a:off x="3284580" y="3507046"/>
          <a:ext cx="2747963" cy="1508125"/>
        </p:xfrm>
        <a:graphic>
          <a:graphicData uri="http://schemas.openxmlformats.org/presentationml/2006/ole">
            <mc:AlternateContent xmlns:mc="http://schemas.openxmlformats.org/markup-compatibility/2006">
              <mc:Choice xmlns:v="urn:schemas-microsoft-com:vml" Requires="v">
                <p:oleObj spid="_x0000_s9387" name="Equation" r:id="rId8" imgW="2743200" imgH="1447560" progId="Equation.DSMT4">
                  <p:embed/>
                </p:oleObj>
              </mc:Choice>
              <mc:Fallback>
                <p:oleObj name="Equation" r:id="rId8" imgW="2743200" imgH="1447560" progId="Equation.DSMT4">
                  <p:embed/>
                  <p:pic>
                    <p:nvPicPr>
                      <p:cNvPr id="0" name="Object 10"/>
                      <p:cNvPicPr>
                        <a:picLocks noChangeAspect="1" noChangeArrowheads="1"/>
                      </p:cNvPicPr>
                      <p:nvPr/>
                    </p:nvPicPr>
                    <p:blipFill>
                      <a:blip r:embed="rId9"/>
                      <a:srcRect/>
                      <a:stretch>
                        <a:fillRect/>
                      </a:stretch>
                    </p:blipFill>
                    <p:spPr bwMode="auto">
                      <a:xfrm>
                        <a:off x="3284580" y="3507046"/>
                        <a:ext cx="2747963" cy="150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15440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380F0276-CFAF-471D-8DA7-17BECF3E7BB5}"/>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第六讲 人工神经网络与深度学习</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827088" y="876241"/>
                <a:ext cx="8015287" cy="287514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微软雅黑" panose="020B0503020204020204" pitchFamily="34" charset="-122"/>
                    <a:cs typeface="Times New Roman" panose="02020603050405020304" pitchFamily="18" charset="0"/>
                  </a:rPr>
                  <a:t>在得到单个数据点</a:t>
                </a:r>
                <a14:m>
                  <m:oMath xmlns:m="http://schemas.openxmlformats.org/officeDocument/2006/math">
                    <m:d>
                      <m:dPr>
                        <m:ctrlPr>
                          <a:rPr lang="en-US" altLang="zh-CN" sz="2000" i="1">
                            <a:latin typeface="Cambria Math" panose="02040503050406030204" pitchFamily="18" charset="0"/>
                            <a:cs typeface="Times New Roman" panose="02020603050405020304" pitchFamily="18" charset="0"/>
                          </a:rPr>
                        </m:ctrlPr>
                      </m:dPr>
                      <m:e>
                        <m:sSup>
                          <m:sSupPr>
                            <m:ctrlPr>
                              <a:rPr lang="en-US" altLang="zh-CN" sz="2000" i="1">
                                <a:latin typeface="Cambria Math" panose="02040503050406030204" pitchFamily="18" charset="0"/>
                                <a:cs typeface="Times New Roman" panose="02020603050405020304" pitchFamily="18" charset="0"/>
                              </a:rPr>
                            </m:ctrlPr>
                          </m:sSupPr>
                          <m:e>
                            <m:r>
                              <a:rPr lang="en-US" altLang="zh-CN" sz="2000" b="1">
                                <a:latin typeface="Cambria Math" panose="02040503050406030204" pitchFamily="18" charset="0"/>
                                <a:cs typeface="Times New Roman" panose="02020603050405020304" pitchFamily="18" charset="0"/>
                              </a:rPr>
                              <m:t>𝐱</m:t>
                            </m:r>
                          </m:e>
                          <m:sup>
                            <m:r>
                              <a:rPr lang="en-US" altLang="zh-CN" sz="2000" i="1">
                                <a:latin typeface="Cambria Math" panose="02040503050406030204" pitchFamily="18" charset="0"/>
                                <a:cs typeface="Times New Roman" panose="02020603050405020304" pitchFamily="18" charset="0"/>
                              </a:rPr>
                              <m:t>𝑛</m:t>
                            </m:r>
                          </m:sup>
                        </m:sSup>
                        <m:r>
                          <a:rPr lang="en-US" altLang="zh-CN" sz="2000" i="1">
                            <a:latin typeface="Cambria Math" panose="02040503050406030204" pitchFamily="18" charset="0"/>
                            <a:cs typeface="Times New Roman" panose="02020603050405020304" pitchFamily="18" charset="0"/>
                          </a:rPr>
                          <m:t>,</m:t>
                        </m:r>
                        <m:sSup>
                          <m:sSupPr>
                            <m:ctrlPr>
                              <a:rPr lang="en-US" altLang="zh-CN" sz="2000" i="1">
                                <a:latin typeface="Cambria Math" panose="02040503050406030204" pitchFamily="18" charset="0"/>
                                <a:cs typeface="Times New Roman" panose="02020603050405020304" pitchFamily="18" charset="0"/>
                              </a:rPr>
                            </m:ctrlPr>
                          </m:sSupPr>
                          <m:e>
                            <m:r>
                              <a:rPr lang="en-US" altLang="zh-CN" sz="2000" b="1">
                                <a:latin typeface="Cambria Math" panose="02040503050406030204" pitchFamily="18" charset="0"/>
                                <a:cs typeface="Times New Roman" panose="02020603050405020304" pitchFamily="18" charset="0"/>
                              </a:rPr>
                              <m:t>𝐲</m:t>
                            </m:r>
                          </m:e>
                          <m:sup>
                            <m:r>
                              <a:rPr lang="en-US" altLang="zh-CN" sz="2000" i="1">
                                <a:latin typeface="Cambria Math" panose="02040503050406030204" pitchFamily="18" charset="0"/>
                                <a:cs typeface="Times New Roman" panose="02020603050405020304" pitchFamily="18" charset="0"/>
                              </a:rPr>
                              <m:t>𝑛</m:t>
                            </m:r>
                          </m:sup>
                        </m:sSup>
                      </m:e>
                    </m:d>
                  </m:oMath>
                </a14:m>
                <a:r>
                  <a:rPr lang="zh-CN" altLang="en-US" sz="2000" dirty="0">
                    <a:latin typeface="微软雅黑" panose="020B0503020204020204" pitchFamily="34" charset="-122"/>
                    <a:cs typeface="Times New Roman" panose="02020603050405020304" pitchFamily="18" charset="0"/>
                  </a:rPr>
                  <a:t>上的损失函数的偏导数</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和                              后，整体损失函数</a:t>
                </a:r>
                <a14:m>
                  <m:oMath xmlns:m="http://schemas.openxmlformats.org/officeDocument/2006/math">
                    <m:r>
                      <a:rPr lang="en-US" altLang="zh-CN" sz="2000" i="1">
                        <a:latin typeface="Cambria Math" panose="02040503050406030204" pitchFamily="18" charset="0"/>
                        <a:cs typeface="Times New Roman" panose="02020603050405020304" pitchFamily="18" charset="0"/>
                      </a:rPr>
                      <m:t>𝐽</m:t>
                    </m:r>
                    <m:r>
                      <a:rPr lang="en-US" altLang="zh-CN" sz="2000" i="1">
                        <a:latin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cs typeface="Times New Roman" panose="02020603050405020304" pitchFamily="18" charset="0"/>
                      </a:rPr>
                      <m:t>𝑊</m:t>
                    </m:r>
                    <m:r>
                      <a:rPr lang="en-US" altLang="zh-CN" sz="2000" i="1">
                        <a:latin typeface="Cambria Math" panose="02040503050406030204" pitchFamily="18" charset="0"/>
                        <a:cs typeface="Times New Roman" panose="02020603050405020304" pitchFamily="18" charset="0"/>
                      </a:rPr>
                      <m:t>,</m:t>
                    </m:r>
                    <m:r>
                      <a:rPr lang="en-US" altLang="zh-CN" sz="2000" b="1">
                        <a:latin typeface="Cambria Math" panose="02040503050406030204" pitchFamily="18" charset="0"/>
                        <a:cs typeface="Times New Roman" panose="02020603050405020304" pitchFamily="18" charset="0"/>
                      </a:rPr>
                      <m:t>𝐛</m:t>
                    </m:r>
                    <m:r>
                      <a:rPr lang="en-US" altLang="zh-CN" sz="2000" i="1">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的偏导数计算如下：</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将单个样本的损失</a:t>
                </a:r>
                <a14:m>
                  <m:oMath xmlns:m="http://schemas.openxmlformats.org/officeDocument/2006/math">
                    <m:r>
                      <a:rPr lang="en-US" altLang="zh-CN" sz="2000" i="1">
                        <a:latin typeface="Cambria Math" panose="02040503050406030204" pitchFamily="18" charset="0"/>
                        <a:cs typeface="Times New Roman" panose="02020603050405020304" pitchFamily="18" charset="0"/>
                      </a:rPr>
                      <m:t>𝐽</m:t>
                    </m:r>
                    <m:r>
                      <a:rPr lang="en-US" altLang="zh-CN" sz="2000" i="1">
                        <a:latin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cs typeface="Times New Roman" panose="02020603050405020304" pitchFamily="18" charset="0"/>
                      </a:rPr>
                      <m:t>𝑊</m:t>
                    </m:r>
                    <m:r>
                      <a:rPr lang="en-US" altLang="zh-CN" sz="2000" i="1">
                        <a:latin typeface="Cambria Math" panose="02040503050406030204" pitchFamily="18" charset="0"/>
                        <a:cs typeface="Times New Roman" panose="02020603050405020304" pitchFamily="18" charset="0"/>
                      </a:rPr>
                      <m:t>,</m:t>
                    </m:r>
                    <m:r>
                      <a:rPr lang="en-US" altLang="zh-CN" sz="2000" b="1">
                        <a:latin typeface="Cambria Math" panose="02040503050406030204" pitchFamily="18" charset="0"/>
                        <a:cs typeface="Times New Roman" panose="02020603050405020304" pitchFamily="18" charset="0"/>
                      </a:rPr>
                      <m:t>𝐛</m:t>
                    </m:r>
                    <m:r>
                      <a:rPr lang="en-US" altLang="zh-CN" sz="2000" b="0" i="1" smtClean="0">
                        <a:latin typeface="Cambria Math" panose="02040503050406030204" pitchFamily="18" charset="0"/>
                        <a:cs typeface="Times New Roman" panose="02020603050405020304" pitchFamily="18" charset="0"/>
                      </a:rPr>
                      <m:t>;</m:t>
                    </m:r>
                    <m:sSup>
                      <m:sSupPr>
                        <m:ctrlPr>
                          <a:rPr lang="en-US" altLang="zh-CN" sz="2000" i="1">
                            <a:latin typeface="Cambria Math" panose="02040503050406030204" pitchFamily="18" charset="0"/>
                            <a:cs typeface="Times New Roman" panose="02020603050405020304" pitchFamily="18" charset="0"/>
                          </a:rPr>
                        </m:ctrlPr>
                      </m:sSupPr>
                      <m:e>
                        <m:r>
                          <a:rPr lang="en-US" altLang="zh-CN" sz="2000" b="1">
                            <a:latin typeface="Cambria Math" panose="02040503050406030204" pitchFamily="18" charset="0"/>
                            <a:cs typeface="Times New Roman" panose="02020603050405020304" pitchFamily="18" charset="0"/>
                          </a:rPr>
                          <m:t>𝐱</m:t>
                        </m:r>
                      </m:e>
                      <m:sup>
                        <m:r>
                          <a:rPr lang="en-US" altLang="zh-CN" sz="2000" i="1">
                            <a:latin typeface="Cambria Math" panose="02040503050406030204" pitchFamily="18" charset="0"/>
                            <a:cs typeface="Times New Roman" panose="02020603050405020304" pitchFamily="18" charset="0"/>
                          </a:rPr>
                          <m:t>𝑛</m:t>
                        </m:r>
                      </m:sup>
                    </m:sSup>
                    <m:r>
                      <a:rPr lang="en-US" altLang="zh-CN" sz="2000" i="1">
                        <a:latin typeface="Cambria Math" panose="02040503050406030204" pitchFamily="18" charset="0"/>
                        <a:cs typeface="Times New Roman" panose="02020603050405020304" pitchFamily="18" charset="0"/>
                      </a:rPr>
                      <m:t>,</m:t>
                    </m:r>
                    <m:sSup>
                      <m:sSupPr>
                        <m:ctrlPr>
                          <a:rPr lang="en-US" altLang="zh-CN" sz="2000" i="1">
                            <a:latin typeface="Cambria Math" panose="02040503050406030204" pitchFamily="18" charset="0"/>
                            <a:cs typeface="Times New Roman" panose="02020603050405020304" pitchFamily="18" charset="0"/>
                          </a:rPr>
                        </m:ctrlPr>
                      </m:sSupPr>
                      <m:e>
                        <m:r>
                          <a:rPr lang="en-US" altLang="zh-CN" sz="2000" b="1">
                            <a:latin typeface="Cambria Math" panose="02040503050406030204" pitchFamily="18" charset="0"/>
                            <a:cs typeface="Times New Roman" panose="02020603050405020304" pitchFamily="18" charset="0"/>
                          </a:rPr>
                          <m:t>𝐲</m:t>
                        </m:r>
                      </m:e>
                      <m:sup>
                        <m:r>
                          <a:rPr lang="en-US" altLang="zh-CN" sz="2000" i="1">
                            <a:latin typeface="Cambria Math" panose="02040503050406030204" pitchFamily="18" charset="0"/>
                            <a:cs typeface="Times New Roman" panose="02020603050405020304" pitchFamily="18" charset="0"/>
                          </a:rPr>
                          <m:t>𝑛</m:t>
                        </m:r>
                      </m:sup>
                    </m:sSup>
                    <m:r>
                      <a:rPr lang="en-US" altLang="zh-CN" sz="2000" i="1">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简记为</a:t>
                </a:r>
                <a14:m>
                  <m:oMath xmlns:m="http://schemas.openxmlformats.org/officeDocument/2006/math">
                    <m:sSup>
                      <m:sSupPr>
                        <m:ctrlPr>
                          <a:rPr lang="en-US" altLang="zh-CN" sz="2000" b="0" i="1" smtClean="0">
                            <a:latin typeface="Cambria Math" panose="02040503050406030204" pitchFamily="18" charset="0"/>
                            <a:cs typeface="Times New Roman" panose="02020603050405020304" pitchFamily="18" charset="0"/>
                          </a:rPr>
                        </m:ctrlPr>
                      </m:sSupPr>
                      <m:e>
                        <m:r>
                          <a:rPr lang="en-US" altLang="zh-CN" sz="2000" i="1">
                            <a:latin typeface="Cambria Math" panose="02040503050406030204" pitchFamily="18" charset="0"/>
                            <a:cs typeface="Times New Roman" panose="02020603050405020304" pitchFamily="18" charset="0"/>
                          </a:rPr>
                          <m:t>𝐽</m:t>
                        </m:r>
                      </m:e>
                      <m:sup>
                        <m:r>
                          <a:rPr lang="en-US" altLang="zh-CN" sz="2000" b="0" i="1" smtClean="0">
                            <a:latin typeface="Cambria Math" panose="02040503050406030204" pitchFamily="18" charset="0"/>
                            <a:cs typeface="Times New Roman" panose="02020603050405020304" pitchFamily="18" charset="0"/>
                          </a:rPr>
                          <m:t>𝑛</m:t>
                        </m:r>
                      </m:sup>
                    </m:sSup>
                    <m:r>
                      <a:rPr lang="en-US" altLang="zh-CN" sz="2000" i="1">
                        <a:latin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cs typeface="Times New Roman" panose="02020603050405020304" pitchFamily="18" charset="0"/>
                      </a:rPr>
                      <m:t>𝑊</m:t>
                    </m:r>
                    <m:r>
                      <a:rPr lang="en-US" altLang="zh-CN" sz="2000" i="1">
                        <a:latin typeface="Cambria Math" panose="02040503050406030204" pitchFamily="18" charset="0"/>
                        <a:cs typeface="Times New Roman" panose="02020603050405020304" pitchFamily="18" charset="0"/>
                      </a:rPr>
                      <m:t>,</m:t>
                    </m:r>
                    <m:r>
                      <a:rPr lang="en-US" altLang="zh-CN" sz="2000" b="1">
                        <a:latin typeface="Cambria Math" panose="02040503050406030204" pitchFamily="18" charset="0"/>
                        <a:cs typeface="Times New Roman" panose="02020603050405020304" pitchFamily="18" charset="0"/>
                      </a:rPr>
                      <m:t>𝐛</m:t>
                    </m:r>
                    <m:r>
                      <a:rPr lang="en-US" altLang="zh-CN" sz="2000" i="1">
                        <a:latin typeface="Cambria Math" panose="02040503050406030204" pitchFamily="18" charset="0"/>
                        <a:cs typeface="Times New Roman" panose="02020603050405020304" pitchFamily="18" charset="0"/>
                      </a:rPr>
                      <m:t>) </m:t>
                    </m:r>
                  </m:oMath>
                </a14:m>
                <a:r>
                  <a:rPr lang="zh-CN" altLang="en-US" sz="2000" dirty="0">
                    <a:latin typeface="微软雅黑" panose="020B0503020204020204" pitchFamily="34" charset="-122"/>
                    <a:cs typeface="Times New Roman" panose="02020603050405020304" pitchFamily="18" charset="0"/>
                  </a:rPr>
                  <a:t>。引入中间变量</a:t>
                </a:r>
                <a14:m>
                  <m:oMath xmlns:m="http://schemas.openxmlformats.org/officeDocument/2006/math">
                    <m:sSup>
                      <m:sSupPr>
                        <m:ctrlPr>
                          <a:rPr lang="en-US" altLang="zh-CN" sz="2000" b="0" i="1" smtClean="0">
                            <a:latin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cs typeface="Times New Roman" panose="02020603050405020304" pitchFamily="18" charset="0"/>
                          </a:rPr>
                          <m:t>𝑧</m:t>
                        </m:r>
                      </m:e>
                      <m:sup>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ℓ</m:t>
                        </m:r>
                        <m:r>
                          <a:rPr lang="en-US" altLang="zh-CN" sz="2000" b="0" i="1" smtClean="0">
                            <a:latin typeface="Cambria Math" panose="02040503050406030204" pitchFamily="18" charset="0"/>
                            <a:cs typeface="Times New Roman" panose="02020603050405020304" pitchFamily="18" charset="0"/>
                          </a:rPr>
                          <m:t>)</m:t>
                        </m:r>
                      </m:sup>
                    </m:sSup>
                  </m:oMath>
                </a14:m>
                <a:r>
                  <a:rPr lang="zh-CN" altLang="en-US" sz="2000" dirty="0">
                    <a:latin typeface="微软雅黑" panose="020B0503020204020204" pitchFamily="34" charset="-122"/>
                    <a:cs typeface="Times New Roman" panose="02020603050405020304" pitchFamily="18" charset="0"/>
                  </a:rPr>
                  <a:t>，表示第</a:t>
                </a:r>
                <a14:m>
                  <m:oMath xmlns:m="http://schemas.openxmlformats.org/officeDocument/2006/math">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ℓ</m:t>
                    </m:r>
                  </m:oMath>
                </a14:m>
                <a:r>
                  <a:rPr lang="zh-CN" altLang="en-US" sz="2000" dirty="0">
                    <a:latin typeface="微软雅黑" panose="020B0503020204020204" pitchFamily="34" charset="-122"/>
                    <a:cs typeface="Times New Roman" panose="02020603050405020304" pitchFamily="18" charset="0"/>
                  </a:rPr>
                  <a:t>层的节点激活之前的状态。根据定义</a:t>
                </a:r>
                <a:endParaRPr lang="en-US" altLang="zh-CN" sz="2000" dirty="0">
                  <a:latin typeface="微软雅黑" panose="020B0503020204020204" pitchFamily="34"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827088" y="876241"/>
                <a:ext cx="8015287" cy="2875146"/>
              </a:xfrm>
              <a:prstGeom prst="rect">
                <a:avLst/>
              </a:prstGeom>
              <a:blipFill>
                <a:blip r:embed="rId5"/>
                <a:stretch>
                  <a:fillRect l="-837" t="-1274" r="-532" b="-297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942338" y="115888"/>
            <a:ext cx="2022274"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多层神经网络</a:t>
            </a:r>
          </a:p>
        </p:txBody>
      </p:sp>
      <p:graphicFrame>
        <p:nvGraphicFramePr>
          <p:cNvPr id="12" name="对象 11">
            <a:extLst>
              <a:ext uri="{FF2B5EF4-FFF2-40B4-BE49-F238E27FC236}">
                <a16:creationId xmlns:a16="http://schemas.microsoft.com/office/drawing/2014/main" id="{365DC292-E72D-4C15-982F-9C63BD325ACB}"/>
              </a:ext>
            </a:extLst>
          </p:cNvPr>
          <p:cNvGraphicFramePr>
            <a:graphicFrameLocks noChangeAspect="1"/>
          </p:cNvGraphicFramePr>
          <p:nvPr>
            <p:extLst>
              <p:ext uri="{D42A27DB-BD31-4B8C-83A1-F6EECF244321}">
                <p14:modId xmlns:p14="http://schemas.microsoft.com/office/powerpoint/2010/main" val="3825512943"/>
              </p:ext>
            </p:extLst>
          </p:nvPr>
        </p:nvGraphicFramePr>
        <p:xfrm>
          <a:off x="6386659" y="935723"/>
          <a:ext cx="2155825" cy="347663"/>
        </p:xfrm>
        <a:graphic>
          <a:graphicData uri="http://schemas.openxmlformats.org/presentationml/2006/ole">
            <mc:AlternateContent xmlns:mc="http://schemas.openxmlformats.org/markup-compatibility/2006">
              <mc:Choice xmlns:v="urn:schemas-microsoft-com:vml" Requires="v">
                <p:oleObj spid="_x0000_s10659" name="Equation" r:id="rId6" imgW="2145960" imgH="342720" progId="Equation.DSMT4">
                  <p:embed/>
                </p:oleObj>
              </mc:Choice>
              <mc:Fallback>
                <p:oleObj name="Equation" r:id="rId6" imgW="2145960" imgH="342720" progId="Equation.DSMT4">
                  <p:embed/>
                  <p:pic>
                    <p:nvPicPr>
                      <p:cNvPr id="0" name="Object 1"/>
                      <p:cNvPicPr>
                        <a:picLocks noChangeAspect="1" noChangeArrowheads="1"/>
                      </p:cNvPicPr>
                      <p:nvPr/>
                    </p:nvPicPr>
                    <p:blipFill>
                      <a:blip r:embed="rId7"/>
                      <a:srcRect/>
                      <a:stretch>
                        <a:fillRect/>
                      </a:stretch>
                    </p:blipFill>
                    <p:spPr bwMode="auto">
                      <a:xfrm>
                        <a:off x="6386659" y="935723"/>
                        <a:ext cx="2155825" cy="347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a:extLst>
              <a:ext uri="{FF2B5EF4-FFF2-40B4-BE49-F238E27FC236}">
                <a16:creationId xmlns:a16="http://schemas.microsoft.com/office/drawing/2014/main" id="{C947D89B-37DF-4A02-AB7D-F3B4690B57B5}"/>
              </a:ext>
            </a:extLst>
          </p:cNvPr>
          <p:cNvGraphicFramePr>
            <a:graphicFrameLocks noChangeAspect="1"/>
          </p:cNvGraphicFramePr>
          <p:nvPr>
            <p:extLst>
              <p:ext uri="{D42A27DB-BD31-4B8C-83A1-F6EECF244321}">
                <p14:modId xmlns:p14="http://schemas.microsoft.com/office/powerpoint/2010/main" val="3311572221"/>
              </p:ext>
            </p:extLst>
          </p:nvPr>
        </p:nvGraphicFramePr>
        <p:xfrm>
          <a:off x="1227997" y="1250752"/>
          <a:ext cx="2112963" cy="333375"/>
        </p:xfrm>
        <a:graphic>
          <a:graphicData uri="http://schemas.openxmlformats.org/presentationml/2006/ole">
            <mc:AlternateContent xmlns:mc="http://schemas.openxmlformats.org/markup-compatibility/2006">
              <mc:Choice xmlns:v="urn:schemas-microsoft-com:vml" Requires="v">
                <p:oleObj spid="_x0000_s10660" name="Equation" r:id="rId8" imgW="2108160" imgH="342720" progId="Equation.DSMT4">
                  <p:embed/>
                </p:oleObj>
              </mc:Choice>
              <mc:Fallback>
                <p:oleObj name="Equation" r:id="rId8" imgW="2108160" imgH="342720" progId="Equation.DSMT4">
                  <p:embed/>
                  <p:pic>
                    <p:nvPicPr>
                      <p:cNvPr id="0" name="Object 3"/>
                      <p:cNvPicPr>
                        <a:picLocks noChangeAspect="1" noChangeArrowheads="1"/>
                      </p:cNvPicPr>
                      <p:nvPr/>
                    </p:nvPicPr>
                    <p:blipFill>
                      <a:blip r:embed="rId9"/>
                      <a:srcRect/>
                      <a:stretch>
                        <a:fillRect/>
                      </a:stretch>
                    </p:blipFill>
                    <p:spPr bwMode="auto">
                      <a:xfrm>
                        <a:off x="1227997" y="1250752"/>
                        <a:ext cx="2112963"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a:extLst>
              <a:ext uri="{FF2B5EF4-FFF2-40B4-BE49-F238E27FC236}">
                <a16:creationId xmlns:a16="http://schemas.microsoft.com/office/drawing/2014/main" id="{AFE3F553-311C-43A8-BC6C-A232A2F2B5F3}"/>
              </a:ext>
            </a:extLst>
          </p:cNvPr>
          <p:cNvGraphicFramePr>
            <a:graphicFrameLocks noChangeAspect="1"/>
          </p:cNvGraphicFramePr>
          <p:nvPr>
            <p:extLst>
              <p:ext uri="{D42A27DB-BD31-4B8C-83A1-F6EECF244321}">
                <p14:modId xmlns:p14="http://schemas.microsoft.com/office/powerpoint/2010/main" val="3419331197"/>
              </p:ext>
            </p:extLst>
          </p:nvPr>
        </p:nvGraphicFramePr>
        <p:xfrm>
          <a:off x="2241550" y="1546523"/>
          <a:ext cx="4660900" cy="1438275"/>
        </p:xfrm>
        <a:graphic>
          <a:graphicData uri="http://schemas.openxmlformats.org/presentationml/2006/ole">
            <mc:AlternateContent xmlns:mc="http://schemas.openxmlformats.org/markup-compatibility/2006">
              <mc:Choice xmlns:v="urn:schemas-microsoft-com:vml" Requires="v">
                <p:oleObj spid="_x0000_s10661" name="Equation" r:id="rId10" imgW="4686120" imgH="1447560" progId="Equation.DSMT4">
                  <p:embed/>
                </p:oleObj>
              </mc:Choice>
              <mc:Fallback>
                <p:oleObj name="Equation" r:id="rId10" imgW="4686120" imgH="1447560" progId="Equation.DSMT4">
                  <p:embed/>
                  <p:pic>
                    <p:nvPicPr>
                      <p:cNvPr id="0" name="Object 5"/>
                      <p:cNvPicPr>
                        <a:picLocks noChangeAspect="1" noChangeArrowheads="1"/>
                      </p:cNvPicPr>
                      <p:nvPr/>
                    </p:nvPicPr>
                    <p:blipFill>
                      <a:blip r:embed="rId11"/>
                      <a:srcRect/>
                      <a:stretch>
                        <a:fillRect/>
                      </a:stretch>
                    </p:blipFill>
                    <p:spPr bwMode="auto">
                      <a:xfrm>
                        <a:off x="2241550" y="1546523"/>
                        <a:ext cx="4660900" cy="1438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对象 35">
            <a:extLst>
              <a:ext uri="{FF2B5EF4-FFF2-40B4-BE49-F238E27FC236}">
                <a16:creationId xmlns:a16="http://schemas.microsoft.com/office/drawing/2014/main" id="{1DDB92AC-5700-4407-9F34-ADAB9A857B3E}"/>
              </a:ext>
            </a:extLst>
          </p:cNvPr>
          <p:cNvGraphicFramePr>
            <a:graphicFrameLocks noChangeAspect="1"/>
          </p:cNvGraphicFramePr>
          <p:nvPr>
            <p:extLst>
              <p:ext uri="{D42A27DB-BD31-4B8C-83A1-F6EECF244321}">
                <p14:modId xmlns:p14="http://schemas.microsoft.com/office/powerpoint/2010/main" val="4180101639"/>
              </p:ext>
            </p:extLst>
          </p:nvPr>
        </p:nvGraphicFramePr>
        <p:xfrm>
          <a:off x="2790924" y="3630679"/>
          <a:ext cx="3552825" cy="444500"/>
        </p:xfrm>
        <a:graphic>
          <a:graphicData uri="http://schemas.openxmlformats.org/presentationml/2006/ole">
            <mc:AlternateContent xmlns:mc="http://schemas.openxmlformats.org/markup-compatibility/2006">
              <mc:Choice xmlns:v="urn:schemas-microsoft-com:vml" Requires="v">
                <p:oleObj spid="_x0000_s10662" name="Equation" r:id="rId12" imgW="3530520" imgH="444240" progId="Equation.DSMT4">
                  <p:embed/>
                </p:oleObj>
              </mc:Choice>
              <mc:Fallback>
                <p:oleObj name="Equation" r:id="rId12" imgW="3530520" imgH="444240" progId="Equation.DSMT4">
                  <p:embed/>
                  <p:pic>
                    <p:nvPicPr>
                      <p:cNvPr id="0" name="Object 25"/>
                      <p:cNvPicPr>
                        <a:picLocks noChangeAspect="1" noChangeArrowheads="1"/>
                      </p:cNvPicPr>
                      <p:nvPr/>
                    </p:nvPicPr>
                    <p:blipFill>
                      <a:blip r:embed="rId13"/>
                      <a:srcRect/>
                      <a:stretch>
                        <a:fillRect/>
                      </a:stretch>
                    </p:blipFill>
                    <p:spPr bwMode="auto">
                      <a:xfrm>
                        <a:off x="2790924" y="3630679"/>
                        <a:ext cx="3552825"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对象 37">
            <a:extLst>
              <a:ext uri="{FF2B5EF4-FFF2-40B4-BE49-F238E27FC236}">
                <a16:creationId xmlns:a16="http://schemas.microsoft.com/office/drawing/2014/main" id="{54095E8F-013F-421F-BD84-02DA32C05098}"/>
              </a:ext>
            </a:extLst>
          </p:cNvPr>
          <p:cNvGraphicFramePr>
            <a:graphicFrameLocks noChangeAspect="1"/>
          </p:cNvGraphicFramePr>
          <p:nvPr>
            <p:extLst>
              <p:ext uri="{D42A27DB-BD31-4B8C-83A1-F6EECF244321}">
                <p14:modId xmlns:p14="http://schemas.microsoft.com/office/powerpoint/2010/main" val="656346631"/>
              </p:ext>
            </p:extLst>
          </p:nvPr>
        </p:nvGraphicFramePr>
        <p:xfrm>
          <a:off x="1181200" y="4090987"/>
          <a:ext cx="6772275" cy="2217738"/>
        </p:xfrm>
        <a:graphic>
          <a:graphicData uri="http://schemas.openxmlformats.org/presentationml/2006/ole">
            <mc:AlternateContent xmlns:mc="http://schemas.openxmlformats.org/markup-compatibility/2006">
              <mc:Choice xmlns:v="urn:schemas-microsoft-com:vml" Requires="v">
                <p:oleObj spid="_x0000_s10663" name="Equation" r:id="rId14" imgW="6781680" imgH="2222280" progId="Equation.DSMT4">
                  <p:embed/>
                </p:oleObj>
              </mc:Choice>
              <mc:Fallback>
                <p:oleObj name="Equation" r:id="rId14" imgW="6781680" imgH="2222280" progId="Equation.DSMT4">
                  <p:embed/>
                  <p:pic>
                    <p:nvPicPr>
                      <p:cNvPr id="0" name="Object 27"/>
                      <p:cNvPicPr>
                        <a:picLocks noChangeAspect="1" noChangeArrowheads="1"/>
                      </p:cNvPicPr>
                      <p:nvPr/>
                    </p:nvPicPr>
                    <p:blipFill>
                      <a:blip r:embed="rId15"/>
                      <a:srcRect/>
                      <a:stretch>
                        <a:fillRect/>
                      </a:stretch>
                    </p:blipFill>
                    <p:spPr bwMode="auto">
                      <a:xfrm>
                        <a:off x="1181200" y="4090987"/>
                        <a:ext cx="6772275" cy="2217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84834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id="{DE5D53CE-B6C3-435E-B4FE-E808E2658B3D}"/>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第六讲 人工神经网络与深度学习</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588963" y="876301"/>
                <a:ext cx="8015287" cy="440120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微软雅黑" panose="020B0503020204020204" pitchFamily="34" charset="-122"/>
                    <a:cs typeface="Times New Roman" panose="02020603050405020304" pitchFamily="18" charset="0"/>
                  </a:rPr>
                  <a:t>将                      记为     ，其含义是第</a:t>
                </a:r>
                <a14:m>
                  <m:oMath xmlns:m="http://schemas.openxmlformats.org/officeDocument/2006/math">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ℓ</m:t>
                    </m:r>
                    <m:r>
                      <a:rPr lang="zh-CN" altLang="en-US" sz="2000" i="1">
                        <a:latin typeface="Cambria Math" panose="02040503050406030204" pitchFamily="18" charset="0"/>
                        <a:ea typeface="Cambria Math" panose="02040503050406030204" pitchFamily="18" charset="0"/>
                        <a:cs typeface="Times New Roman" panose="02020603050405020304" pitchFamily="18" charset="0"/>
                      </a:rPr>
                      <m:t>层</m:t>
                    </m:r>
                  </m:oMath>
                </a14:m>
                <a:r>
                  <a:rPr lang="zh-CN" altLang="en-US" sz="2000" dirty="0">
                    <a:latin typeface="微软雅黑" panose="020B0503020204020204" pitchFamily="34" charset="-122"/>
                    <a:cs typeface="Times New Roman" panose="02020603050405020304" pitchFamily="18" charset="0"/>
                  </a:rPr>
                  <a:t>第</a:t>
                </a:r>
                <a14:m>
                  <m:oMath xmlns:m="http://schemas.openxmlformats.org/officeDocument/2006/math">
                    <m:r>
                      <a:rPr lang="en-US" altLang="zh-CN" sz="2000" b="0" i="1" dirty="0" smtClean="0">
                        <a:latin typeface="Cambria Math" panose="02040503050406030204" pitchFamily="18" charset="0"/>
                        <a:cs typeface="Times New Roman" panose="02020603050405020304" pitchFamily="18" charset="0"/>
                      </a:rPr>
                      <m:t>𝑗</m:t>
                    </m:r>
                  </m:oMath>
                </a14:m>
                <a:r>
                  <a:rPr lang="zh-CN" altLang="en-US" sz="2000" dirty="0">
                    <a:latin typeface="微软雅黑" panose="020B0503020204020204" pitchFamily="34" charset="-122"/>
                    <a:cs typeface="Times New Roman" panose="02020603050405020304" pitchFamily="18" charset="0"/>
                  </a:rPr>
                  <a:t>个节点对输出误差</a:t>
                </a:r>
                <a14:m>
                  <m:oMath xmlns:m="http://schemas.openxmlformats.org/officeDocument/2006/math">
                    <m:sSup>
                      <m:sSupPr>
                        <m:ctrlPr>
                          <a:rPr lang="en-US" altLang="zh-CN" sz="2000" i="1">
                            <a:latin typeface="Cambria Math" panose="02040503050406030204" pitchFamily="18" charset="0"/>
                            <a:cs typeface="Times New Roman" panose="02020603050405020304" pitchFamily="18" charset="0"/>
                          </a:rPr>
                        </m:ctrlPr>
                      </m:sSupPr>
                      <m:e>
                        <m:r>
                          <a:rPr lang="en-US" altLang="zh-CN" sz="2000" i="1">
                            <a:latin typeface="Cambria Math" panose="02040503050406030204" pitchFamily="18" charset="0"/>
                            <a:cs typeface="Times New Roman" panose="02020603050405020304" pitchFamily="18" charset="0"/>
                          </a:rPr>
                          <m:t>𝐽</m:t>
                        </m:r>
                      </m:e>
                      <m:sup>
                        <m:r>
                          <a:rPr lang="en-US" altLang="zh-CN" sz="2000" i="1">
                            <a:latin typeface="Cambria Math" panose="02040503050406030204" pitchFamily="18" charset="0"/>
                            <a:cs typeface="Times New Roman" panose="02020603050405020304" pitchFamily="18" charset="0"/>
                          </a:rPr>
                          <m:t>𝑛</m:t>
                        </m:r>
                      </m:sup>
                    </m:sSup>
                    <m:r>
                      <a:rPr lang="en-US" altLang="zh-CN" sz="2000" i="1">
                        <a:latin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cs typeface="Times New Roman" panose="02020603050405020304" pitchFamily="18" charset="0"/>
                      </a:rPr>
                      <m:t>𝑊</m:t>
                    </m:r>
                    <m:r>
                      <a:rPr lang="en-US" altLang="zh-CN" sz="2000" i="1">
                        <a:latin typeface="Cambria Math" panose="02040503050406030204" pitchFamily="18" charset="0"/>
                        <a:cs typeface="Times New Roman" panose="02020603050405020304" pitchFamily="18" charset="0"/>
                      </a:rPr>
                      <m:t>,</m:t>
                    </m:r>
                    <m:r>
                      <a:rPr lang="en-US" altLang="zh-CN" sz="2000" b="1">
                        <a:latin typeface="Cambria Math" panose="02040503050406030204" pitchFamily="18" charset="0"/>
                        <a:cs typeface="Times New Roman" panose="02020603050405020304" pitchFamily="18" charset="0"/>
                      </a:rPr>
                      <m:t>𝐛</m:t>
                    </m:r>
                    <m:r>
                      <a:rPr lang="en-US" altLang="zh-CN" sz="2000" i="1">
                        <a:latin typeface="Cambria Math" panose="02040503050406030204" pitchFamily="18" charset="0"/>
                        <a:cs typeface="Times New Roman" panose="02020603050405020304" pitchFamily="18" charset="0"/>
                      </a:rPr>
                      <m:t>) </m:t>
                    </m:r>
                  </m:oMath>
                </a14:m>
                <a:r>
                  <a:rPr lang="zh-CN" altLang="en-US" sz="2000" dirty="0">
                    <a:latin typeface="微软雅黑" panose="020B0503020204020204" pitchFamily="34" charset="-122"/>
                    <a:cs typeface="Times New Roman" panose="02020603050405020304" pitchFamily="18" charset="0"/>
                  </a:rPr>
                  <a:t>的影响程度，也称为节点残差。节点残差的递推关系为</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起始值      可以通过损失函数直接计算得出</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例如，在回归任务中，第 层的每个节点 关于单个样本的节点残差（假设使用恒等函数作为激活函数）可以通过如下公式计算</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计算出所需的针对单个数据点的损失函数的偏导数</a:t>
                </a:r>
                <a:endParaRPr lang="en-US" altLang="zh-CN" sz="2000" dirty="0">
                  <a:latin typeface="微软雅黑" panose="020B0503020204020204" pitchFamily="34"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588963" y="876301"/>
                <a:ext cx="8015287" cy="4401205"/>
              </a:xfrm>
              <a:prstGeom prst="rect">
                <a:avLst/>
              </a:prstGeom>
              <a:blipFill>
                <a:blip r:embed="rId5"/>
                <a:stretch>
                  <a:fillRect l="-837" t="-831" r="-228" b="-152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942338" y="115888"/>
            <a:ext cx="2022274"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多层神经网络</a:t>
            </a:r>
          </a:p>
        </p:txBody>
      </p:sp>
      <p:graphicFrame>
        <p:nvGraphicFramePr>
          <p:cNvPr id="12" name="对象 11">
            <a:extLst>
              <a:ext uri="{FF2B5EF4-FFF2-40B4-BE49-F238E27FC236}">
                <a16:creationId xmlns:a16="http://schemas.microsoft.com/office/drawing/2014/main" id="{DA9B8C9C-3EDF-42A1-B3A3-5DC3377F0C82}"/>
              </a:ext>
            </a:extLst>
          </p:cNvPr>
          <p:cNvGraphicFramePr>
            <a:graphicFrameLocks noChangeAspect="1"/>
          </p:cNvGraphicFramePr>
          <p:nvPr>
            <p:extLst>
              <p:ext uri="{D42A27DB-BD31-4B8C-83A1-F6EECF244321}">
                <p14:modId xmlns:p14="http://schemas.microsoft.com/office/powerpoint/2010/main" val="1496157095"/>
              </p:ext>
            </p:extLst>
          </p:nvPr>
        </p:nvGraphicFramePr>
        <p:xfrm>
          <a:off x="962200" y="943036"/>
          <a:ext cx="1552575" cy="333375"/>
        </p:xfrm>
        <a:graphic>
          <a:graphicData uri="http://schemas.openxmlformats.org/presentationml/2006/ole">
            <mc:AlternateContent xmlns:mc="http://schemas.openxmlformats.org/markup-compatibility/2006">
              <mc:Choice xmlns:v="urn:schemas-microsoft-com:vml" Requires="v">
                <p:oleObj spid="_x0000_s11824" name="Equation" r:id="rId6" imgW="1562040" imgH="342720" progId="Equation.DSMT4">
                  <p:embed/>
                </p:oleObj>
              </mc:Choice>
              <mc:Fallback>
                <p:oleObj name="Equation" r:id="rId6" imgW="1562040" imgH="342720" progId="Equation.DSMT4">
                  <p:embed/>
                  <p:pic>
                    <p:nvPicPr>
                      <p:cNvPr id="0" name="Object 1"/>
                      <p:cNvPicPr>
                        <a:picLocks noChangeAspect="1" noChangeArrowheads="1"/>
                      </p:cNvPicPr>
                      <p:nvPr/>
                    </p:nvPicPr>
                    <p:blipFill>
                      <a:blip r:embed="rId7"/>
                      <a:srcRect/>
                      <a:stretch>
                        <a:fillRect/>
                      </a:stretch>
                    </p:blipFill>
                    <p:spPr bwMode="auto">
                      <a:xfrm>
                        <a:off x="962200" y="943036"/>
                        <a:ext cx="1552575"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a:extLst>
              <a:ext uri="{FF2B5EF4-FFF2-40B4-BE49-F238E27FC236}">
                <a16:creationId xmlns:a16="http://schemas.microsoft.com/office/drawing/2014/main" id="{5E6AF45C-4CBE-48C4-8672-97FEBF1123BB}"/>
              </a:ext>
            </a:extLst>
          </p:cNvPr>
          <p:cNvGraphicFramePr>
            <a:graphicFrameLocks noChangeAspect="1"/>
          </p:cNvGraphicFramePr>
          <p:nvPr>
            <p:extLst>
              <p:ext uri="{D42A27DB-BD31-4B8C-83A1-F6EECF244321}">
                <p14:modId xmlns:p14="http://schemas.microsoft.com/office/powerpoint/2010/main" val="1618497126"/>
              </p:ext>
            </p:extLst>
          </p:nvPr>
        </p:nvGraphicFramePr>
        <p:xfrm>
          <a:off x="3084913" y="930336"/>
          <a:ext cx="322262" cy="346075"/>
        </p:xfrm>
        <a:graphic>
          <a:graphicData uri="http://schemas.openxmlformats.org/presentationml/2006/ole">
            <mc:AlternateContent xmlns:mc="http://schemas.openxmlformats.org/markup-compatibility/2006">
              <mc:Choice xmlns:v="urn:schemas-microsoft-com:vml" Requires="v">
                <p:oleObj spid="_x0000_s11825" name="Equation" r:id="rId8" imgW="330120" imgH="342720" progId="Equation.DSMT4">
                  <p:embed/>
                </p:oleObj>
              </mc:Choice>
              <mc:Fallback>
                <p:oleObj name="Equation" r:id="rId8" imgW="330120" imgH="342720" progId="Equation.DSMT4">
                  <p:embed/>
                  <p:pic>
                    <p:nvPicPr>
                      <p:cNvPr id="0" name="Object 3"/>
                      <p:cNvPicPr>
                        <a:picLocks noChangeAspect="1" noChangeArrowheads="1"/>
                      </p:cNvPicPr>
                      <p:nvPr/>
                    </p:nvPicPr>
                    <p:blipFill>
                      <a:blip r:embed="rId9"/>
                      <a:srcRect/>
                      <a:stretch>
                        <a:fillRect/>
                      </a:stretch>
                    </p:blipFill>
                    <p:spPr bwMode="auto">
                      <a:xfrm>
                        <a:off x="3084913" y="930336"/>
                        <a:ext cx="322262"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a:extLst>
              <a:ext uri="{FF2B5EF4-FFF2-40B4-BE49-F238E27FC236}">
                <a16:creationId xmlns:a16="http://schemas.microsoft.com/office/drawing/2014/main" id="{5325E12B-6A98-40D5-82D4-9F6DD5FF8B4E}"/>
              </a:ext>
            </a:extLst>
          </p:cNvPr>
          <p:cNvGraphicFramePr>
            <a:graphicFrameLocks noChangeAspect="1"/>
          </p:cNvGraphicFramePr>
          <p:nvPr>
            <p:extLst>
              <p:ext uri="{D42A27DB-BD31-4B8C-83A1-F6EECF244321}">
                <p14:modId xmlns:p14="http://schemas.microsoft.com/office/powerpoint/2010/main" val="1989877525"/>
              </p:ext>
            </p:extLst>
          </p:nvPr>
        </p:nvGraphicFramePr>
        <p:xfrm>
          <a:off x="2284412" y="1579970"/>
          <a:ext cx="4575175" cy="447675"/>
        </p:xfrm>
        <a:graphic>
          <a:graphicData uri="http://schemas.openxmlformats.org/presentationml/2006/ole">
            <mc:AlternateContent xmlns:mc="http://schemas.openxmlformats.org/markup-compatibility/2006">
              <mc:Choice xmlns:v="urn:schemas-microsoft-com:vml" Requires="v">
                <p:oleObj spid="_x0000_s11826" name="Equation" r:id="rId10" imgW="4584600" imgH="444240" progId="Equation.DSMT4">
                  <p:embed/>
                </p:oleObj>
              </mc:Choice>
              <mc:Fallback>
                <p:oleObj name="Equation" r:id="rId10" imgW="4584600" imgH="444240" progId="Equation.DSMT4">
                  <p:embed/>
                  <p:pic>
                    <p:nvPicPr>
                      <p:cNvPr id="0" name="Object 5"/>
                      <p:cNvPicPr>
                        <a:picLocks noChangeAspect="1" noChangeArrowheads="1"/>
                      </p:cNvPicPr>
                      <p:nvPr/>
                    </p:nvPicPr>
                    <p:blipFill>
                      <a:blip r:embed="rId11"/>
                      <a:srcRect/>
                      <a:stretch>
                        <a:fillRect/>
                      </a:stretch>
                    </p:blipFill>
                    <p:spPr bwMode="auto">
                      <a:xfrm>
                        <a:off x="2284412" y="1579970"/>
                        <a:ext cx="4575175"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对象 19">
            <a:extLst>
              <a:ext uri="{FF2B5EF4-FFF2-40B4-BE49-F238E27FC236}">
                <a16:creationId xmlns:a16="http://schemas.microsoft.com/office/drawing/2014/main" id="{5EC17D4A-A55B-478E-9983-15FF48BE7D50}"/>
              </a:ext>
            </a:extLst>
          </p:cNvPr>
          <p:cNvGraphicFramePr>
            <a:graphicFrameLocks noChangeAspect="1"/>
          </p:cNvGraphicFramePr>
          <p:nvPr>
            <p:extLst>
              <p:ext uri="{D42A27DB-BD31-4B8C-83A1-F6EECF244321}">
                <p14:modId xmlns:p14="http://schemas.microsoft.com/office/powerpoint/2010/main" val="908905243"/>
              </p:ext>
            </p:extLst>
          </p:nvPr>
        </p:nvGraphicFramePr>
        <p:xfrm>
          <a:off x="1475625" y="2136275"/>
          <a:ext cx="322262" cy="346075"/>
        </p:xfrm>
        <a:graphic>
          <a:graphicData uri="http://schemas.openxmlformats.org/presentationml/2006/ole">
            <mc:AlternateContent xmlns:mc="http://schemas.openxmlformats.org/markup-compatibility/2006">
              <mc:Choice xmlns:v="urn:schemas-microsoft-com:vml" Requires="v">
                <p:oleObj spid="_x0000_s11827" name="Equation" r:id="rId12" imgW="330120" imgH="342720" progId="Equation.DSMT4">
                  <p:embed/>
                </p:oleObj>
              </mc:Choice>
              <mc:Fallback>
                <p:oleObj name="Equation" r:id="rId12" imgW="330120" imgH="342720" progId="Equation.DSMT4">
                  <p:embed/>
                  <p:pic>
                    <p:nvPicPr>
                      <p:cNvPr id="14" name="对象 13">
                        <a:extLst>
                          <a:ext uri="{FF2B5EF4-FFF2-40B4-BE49-F238E27FC236}">
                            <a16:creationId xmlns:a16="http://schemas.microsoft.com/office/drawing/2014/main" id="{5E6AF45C-4CBE-48C4-8672-97FEBF1123BB}"/>
                          </a:ext>
                        </a:extLst>
                      </p:cNvPr>
                      <p:cNvPicPr>
                        <a:picLocks noChangeAspect="1" noChangeArrowheads="1"/>
                      </p:cNvPicPr>
                      <p:nvPr/>
                    </p:nvPicPr>
                    <p:blipFill>
                      <a:blip r:embed="rId9"/>
                      <a:srcRect/>
                      <a:stretch>
                        <a:fillRect/>
                      </a:stretch>
                    </p:blipFill>
                    <p:spPr bwMode="auto">
                      <a:xfrm>
                        <a:off x="1475625" y="2136275"/>
                        <a:ext cx="322262"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ectangle 11">
            <a:extLst>
              <a:ext uri="{FF2B5EF4-FFF2-40B4-BE49-F238E27FC236}">
                <a16:creationId xmlns:a16="http://schemas.microsoft.com/office/drawing/2014/main" id="{3C5E533E-68C7-4129-AE57-375FD6AAA54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 name="对象 21">
            <a:extLst>
              <a:ext uri="{FF2B5EF4-FFF2-40B4-BE49-F238E27FC236}">
                <a16:creationId xmlns:a16="http://schemas.microsoft.com/office/drawing/2014/main" id="{B9A20502-3AAF-4E4B-A546-91F328CE7CF2}"/>
              </a:ext>
            </a:extLst>
          </p:cNvPr>
          <p:cNvGraphicFramePr>
            <a:graphicFrameLocks noChangeAspect="1"/>
          </p:cNvGraphicFramePr>
          <p:nvPr>
            <p:extLst>
              <p:ext uri="{D42A27DB-BD31-4B8C-83A1-F6EECF244321}">
                <p14:modId xmlns:p14="http://schemas.microsoft.com/office/powerpoint/2010/main" val="1082994844"/>
              </p:ext>
            </p:extLst>
          </p:nvPr>
        </p:nvGraphicFramePr>
        <p:xfrm>
          <a:off x="3453605" y="2523074"/>
          <a:ext cx="2236788" cy="709612"/>
        </p:xfrm>
        <a:graphic>
          <a:graphicData uri="http://schemas.openxmlformats.org/presentationml/2006/ole">
            <mc:AlternateContent xmlns:mc="http://schemas.openxmlformats.org/markup-compatibility/2006">
              <mc:Choice xmlns:v="urn:schemas-microsoft-com:vml" Requires="v">
                <p:oleObj spid="_x0000_s11828" name="Equation" r:id="rId13" imgW="2222280" imgH="685800" progId="Equation.DSMT4">
                  <p:embed/>
                </p:oleObj>
              </mc:Choice>
              <mc:Fallback>
                <p:oleObj name="Equation" r:id="rId13" imgW="2222280" imgH="685800" progId="Equation.DSMT4">
                  <p:embed/>
                  <p:pic>
                    <p:nvPicPr>
                      <p:cNvPr id="0" name="Object 10"/>
                      <p:cNvPicPr>
                        <a:picLocks noChangeAspect="1" noChangeArrowheads="1"/>
                      </p:cNvPicPr>
                      <p:nvPr/>
                    </p:nvPicPr>
                    <p:blipFill>
                      <a:blip r:embed="rId14"/>
                      <a:srcRect/>
                      <a:stretch>
                        <a:fillRect/>
                      </a:stretch>
                    </p:blipFill>
                    <p:spPr bwMode="auto">
                      <a:xfrm>
                        <a:off x="3453605" y="2523074"/>
                        <a:ext cx="2236788" cy="709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Rectangle 18">
            <a:extLst>
              <a:ext uri="{FF2B5EF4-FFF2-40B4-BE49-F238E27FC236}">
                <a16:creationId xmlns:a16="http://schemas.microsoft.com/office/drawing/2014/main" id="{36494A4B-B54F-4D42-BED6-09D11F05C3A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9" name="对象 28">
            <a:extLst>
              <a:ext uri="{FF2B5EF4-FFF2-40B4-BE49-F238E27FC236}">
                <a16:creationId xmlns:a16="http://schemas.microsoft.com/office/drawing/2014/main" id="{26ADEDD0-A364-4EB8-BB7C-8A4C6A0CDBB6}"/>
              </a:ext>
            </a:extLst>
          </p:cNvPr>
          <p:cNvGraphicFramePr>
            <a:graphicFrameLocks noChangeAspect="1"/>
          </p:cNvGraphicFramePr>
          <p:nvPr>
            <p:extLst>
              <p:ext uri="{D42A27DB-BD31-4B8C-83A1-F6EECF244321}">
                <p14:modId xmlns:p14="http://schemas.microsoft.com/office/powerpoint/2010/main" val="2065211928"/>
              </p:ext>
            </p:extLst>
          </p:nvPr>
        </p:nvGraphicFramePr>
        <p:xfrm>
          <a:off x="1579561" y="4026590"/>
          <a:ext cx="5984875" cy="717550"/>
        </p:xfrm>
        <a:graphic>
          <a:graphicData uri="http://schemas.openxmlformats.org/presentationml/2006/ole">
            <mc:AlternateContent xmlns:mc="http://schemas.openxmlformats.org/markup-compatibility/2006">
              <mc:Choice xmlns:v="urn:schemas-microsoft-com:vml" Requires="v">
                <p:oleObj spid="_x0000_s11829" name="Equation" r:id="rId15" imgW="5968800" imgH="685800" progId="Equation.DSMT4">
                  <p:embed/>
                </p:oleObj>
              </mc:Choice>
              <mc:Fallback>
                <p:oleObj name="Equation" r:id="rId15" imgW="5968800" imgH="685800" progId="Equation.DSMT4">
                  <p:embed/>
                  <p:pic>
                    <p:nvPicPr>
                      <p:cNvPr id="0" name="Object 17"/>
                      <p:cNvPicPr>
                        <a:picLocks noChangeAspect="1" noChangeArrowheads="1"/>
                      </p:cNvPicPr>
                      <p:nvPr/>
                    </p:nvPicPr>
                    <p:blipFill>
                      <a:blip r:embed="rId16"/>
                      <a:srcRect/>
                      <a:stretch>
                        <a:fillRect/>
                      </a:stretch>
                    </p:blipFill>
                    <p:spPr bwMode="auto">
                      <a:xfrm>
                        <a:off x="1579561" y="4026590"/>
                        <a:ext cx="5984875" cy="71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对象 30">
            <a:extLst>
              <a:ext uri="{FF2B5EF4-FFF2-40B4-BE49-F238E27FC236}">
                <a16:creationId xmlns:a16="http://schemas.microsoft.com/office/drawing/2014/main" id="{75DDABA3-E473-438C-A710-1938DBF8CCC6}"/>
              </a:ext>
            </a:extLst>
          </p:cNvPr>
          <p:cNvGraphicFramePr>
            <a:graphicFrameLocks noChangeAspect="1"/>
          </p:cNvGraphicFramePr>
          <p:nvPr>
            <p:extLst>
              <p:ext uri="{D42A27DB-BD31-4B8C-83A1-F6EECF244321}">
                <p14:modId xmlns:p14="http://schemas.microsoft.com/office/powerpoint/2010/main" val="1027892924"/>
              </p:ext>
            </p:extLst>
          </p:nvPr>
        </p:nvGraphicFramePr>
        <p:xfrm>
          <a:off x="2368548" y="5357035"/>
          <a:ext cx="4406900" cy="714375"/>
        </p:xfrm>
        <a:graphic>
          <a:graphicData uri="http://schemas.openxmlformats.org/presentationml/2006/ole">
            <mc:AlternateContent xmlns:mc="http://schemas.openxmlformats.org/markup-compatibility/2006">
              <mc:Choice xmlns:v="urn:schemas-microsoft-com:vml" Requires="v">
                <p:oleObj spid="_x0000_s11830" name="Equation" r:id="rId17" imgW="4406760" imgH="685800" progId="Equation.DSMT4">
                  <p:embed/>
                </p:oleObj>
              </mc:Choice>
              <mc:Fallback>
                <p:oleObj name="Equation" r:id="rId17" imgW="4406760" imgH="685800" progId="Equation.DSMT4">
                  <p:embed/>
                  <p:pic>
                    <p:nvPicPr>
                      <p:cNvPr id="0" name="Object 19"/>
                      <p:cNvPicPr>
                        <a:picLocks noChangeAspect="1" noChangeArrowheads="1"/>
                      </p:cNvPicPr>
                      <p:nvPr/>
                    </p:nvPicPr>
                    <p:blipFill>
                      <a:blip r:embed="rId18"/>
                      <a:srcRect/>
                      <a:stretch>
                        <a:fillRect/>
                      </a:stretch>
                    </p:blipFill>
                    <p:spPr bwMode="auto">
                      <a:xfrm>
                        <a:off x="2368548" y="5357035"/>
                        <a:ext cx="4406900"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58370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9C212973-500E-44DE-A753-345C945CF9FA}"/>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第六讲 人工神经网络与深度学习</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942338" y="115888"/>
            <a:ext cx="2022274"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多层神经网络</a:t>
            </a:r>
          </a:p>
        </p:txBody>
      </p:sp>
      <p:pic>
        <p:nvPicPr>
          <p:cNvPr id="45" name="图片 44">
            <a:extLst>
              <a:ext uri="{FF2B5EF4-FFF2-40B4-BE49-F238E27FC236}">
                <a16:creationId xmlns:a16="http://schemas.microsoft.com/office/drawing/2014/main" id="{0E4DAB09-C080-42EE-988D-F380FB4435FB}"/>
              </a:ext>
            </a:extLst>
          </p:cNvPr>
          <p:cNvPicPr>
            <a:picLocks noChangeAspect="1"/>
          </p:cNvPicPr>
          <p:nvPr/>
        </p:nvPicPr>
        <p:blipFill>
          <a:blip r:embed="rId2"/>
          <a:stretch>
            <a:fillRect/>
          </a:stretch>
        </p:blipFill>
        <p:spPr>
          <a:xfrm>
            <a:off x="1555529" y="952501"/>
            <a:ext cx="6772005" cy="5540375"/>
          </a:xfrm>
          <a:prstGeom prst="rect">
            <a:avLst/>
          </a:prstGeom>
        </p:spPr>
      </p:pic>
    </p:spTree>
    <p:extLst>
      <p:ext uri="{BB962C8B-B14F-4D97-AF65-F5344CB8AC3E}">
        <p14:creationId xmlns:p14="http://schemas.microsoft.com/office/powerpoint/2010/main" val="2380202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327058D6-4C22-4790-9217-AE8DB6C34FBD}"/>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第六讲 人工神经网络与深度学习</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23" name="标题 1">
            <a:extLst>
              <a:ext uri="{FF2B5EF4-FFF2-40B4-BE49-F238E27FC236}">
                <a16:creationId xmlns:a16="http://schemas.microsoft.com/office/drawing/2014/main" id="{AA2CEEB4-F3CD-41AD-B529-3AFBAD8AAB77}"/>
              </a:ext>
            </a:extLst>
          </p:cNvPr>
          <p:cNvSpPr txBox="1">
            <a:spLocks noChangeArrowheads="1"/>
          </p:cNvSpPr>
          <p:nvPr/>
        </p:nvSpPr>
        <p:spPr bwMode="auto">
          <a:xfrm>
            <a:off x="468313" y="838835"/>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kern="1200">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1200" cap="none" spc="0" normalizeH="0" baseline="0" noProof="0" dirty="0">
                <a:ln>
                  <a:noFill/>
                </a:ln>
                <a:solidFill>
                  <a:srgbClr val="000000"/>
                </a:solidFill>
                <a:effectLst/>
                <a:uLnTx/>
                <a:uFillTx/>
                <a:latin typeface="Arial"/>
                <a:ea typeface="微软雅黑"/>
                <a:cs typeface="+mj-cs"/>
              </a:rPr>
              <a:t>目录</a:t>
            </a:r>
          </a:p>
        </p:txBody>
      </p:sp>
      <p:sp>
        <p:nvSpPr>
          <p:cNvPr id="24" name="内容占位符 2">
            <a:extLst>
              <a:ext uri="{FF2B5EF4-FFF2-40B4-BE49-F238E27FC236}">
                <a16:creationId xmlns:a16="http://schemas.microsoft.com/office/drawing/2014/main" id="{3D4ACEF0-7279-45BB-BC14-B1A22F951A2C}"/>
              </a:ext>
            </a:extLst>
          </p:cNvPr>
          <p:cNvSpPr txBox="1">
            <a:spLocks noChangeArrowheads="1"/>
          </p:cNvSpPr>
          <p:nvPr/>
        </p:nvSpPr>
        <p:spPr bwMode="auto">
          <a:xfrm>
            <a:off x="1143000" y="1765935"/>
            <a:ext cx="5986463" cy="384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spcBef>
                <a:spcPct val="20000"/>
              </a:spcBef>
              <a:spcAft>
                <a:spcPct val="0"/>
              </a:spcAft>
              <a:buClrTx/>
              <a:buSzTx/>
              <a:buFontTx/>
              <a:buChar char="•"/>
              <a:tabLst/>
              <a:defRPr/>
            </a:pPr>
            <a:r>
              <a:rPr lang="zh-CN" altLang="en-US" sz="2800" dirty="0">
                <a:latin typeface="Arial"/>
                <a:ea typeface="微软雅黑"/>
              </a:rPr>
              <a:t>感知机</a:t>
            </a:r>
            <a:endParaRPr lang="en-US" altLang="zh-CN" sz="2800" dirty="0">
              <a:latin typeface="Arial"/>
              <a:ea typeface="微软雅黑"/>
            </a:endParaRPr>
          </a:p>
          <a:p>
            <a:pPr marL="342900" marR="0" lvl="0" indent="-342900" algn="l" defTabSz="914400" rtl="0" eaLnBrk="1" fontAlgn="base" latinLnBrk="0" hangingPunct="1">
              <a:spcBef>
                <a:spcPct val="20000"/>
              </a:spcBef>
              <a:spcAft>
                <a:spcPct val="0"/>
              </a:spcAft>
              <a:buClrTx/>
              <a:buSzTx/>
              <a:buFontTx/>
              <a:buChar char="•"/>
              <a:tabLst/>
              <a:defRPr/>
            </a:pPr>
            <a:r>
              <a:rPr kumimoji="0" lang="zh-CN" altLang="en-US" sz="2800" b="0" i="0" u="none" strike="noStrike" kern="1200" cap="none" spc="0" normalizeH="0" baseline="0" noProof="0" dirty="0">
                <a:ln>
                  <a:noFill/>
                </a:ln>
                <a:effectLst/>
                <a:uLnTx/>
                <a:uFillTx/>
                <a:latin typeface="Arial"/>
                <a:ea typeface="微软雅黑"/>
                <a:cs typeface="+mn-cs"/>
              </a:rPr>
              <a:t>多层神经网络</a:t>
            </a:r>
            <a:endParaRPr kumimoji="0" lang="en-US" altLang="zh-CN" sz="2800" b="0" i="0" u="none" strike="noStrike" kern="1200" cap="none" spc="0" normalizeH="0" baseline="0" noProof="0" dirty="0">
              <a:ln>
                <a:noFill/>
              </a:ln>
              <a:effectLst/>
              <a:uLnTx/>
              <a:uFillTx/>
              <a:latin typeface="Arial"/>
              <a:ea typeface="微软雅黑"/>
              <a:cs typeface="+mn-cs"/>
            </a:endParaRPr>
          </a:p>
          <a:p>
            <a:pPr marL="342900" marR="0" lvl="0" indent="-342900" algn="l" defTabSz="914400" rtl="0" eaLnBrk="1" fontAlgn="base" latinLnBrk="0" hangingPunct="1">
              <a:spcBef>
                <a:spcPct val="20000"/>
              </a:spcBef>
              <a:spcAft>
                <a:spcPct val="0"/>
              </a:spcAft>
              <a:buClrTx/>
              <a:buSzTx/>
              <a:buFontTx/>
              <a:buChar char="•"/>
              <a:tabLst/>
              <a:defRPr/>
            </a:pPr>
            <a:r>
              <a:rPr lang="zh-CN" altLang="en-US" sz="2800" dirty="0">
                <a:solidFill>
                  <a:srgbClr val="71A3F5"/>
                </a:solidFill>
                <a:latin typeface="Arial"/>
                <a:ea typeface="微软雅黑"/>
              </a:rPr>
              <a:t>深层神经网络</a:t>
            </a:r>
            <a:endParaRPr lang="en-US" altLang="zh-CN" sz="2800" dirty="0">
              <a:solidFill>
                <a:srgbClr val="71A3F5"/>
              </a:solidFill>
              <a:latin typeface="Arial"/>
              <a:ea typeface="微软雅黑"/>
            </a:endParaRPr>
          </a:p>
          <a:p>
            <a:pPr lvl="1" indent="-342900" defTabSz="914400" eaLnBrk="1" hangingPunct="1">
              <a:buFontTx/>
              <a:buChar char="•"/>
              <a:defRPr/>
            </a:pPr>
            <a:r>
              <a:rPr lang="zh-CN" altLang="en-US" sz="2400" dirty="0">
                <a:solidFill>
                  <a:srgbClr val="71A3F5"/>
                </a:solidFill>
                <a:latin typeface="Arial"/>
                <a:ea typeface="微软雅黑"/>
              </a:rPr>
              <a:t>浅层与深度神经网络</a:t>
            </a:r>
            <a:endParaRPr lang="en-US" altLang="zh-CN" sz="2400" dirty="0">
              <a:solidFill>
                <a:srgbClr val="71A3F5"/>
              </a:solidFill>
              <a:latin typeface="Arial"/>
              <a:ea typeface="微软雅黑"/>
            </a:endParaRPr>
          </a:p>
          <a:p>
            <a:pPr lvl="1" indent="-342900" defTabSz="914400" eaLnBrk="1" hangingPunct="1">
              <a:buFontTx/>
              <a:buChar char="•"/>
              <a:defRPr/>
            </a:pPr>
            <a:r>
              <a:rPr lang="zh-CN" altLang="en-US" sz="2400" dirty="0">
                <a:solidFill>
                  <a:srgbClr val="71A3F5"/>
                </a:solidFill>
                <a:latin typeface="Arial"/>
                <a:ea typeface="微软雅黑"/>
              </a:rPr>
              <a:t>过拟合问题</a:t>
            </a:r>
            <a:endParaRPr lang="en-US" altLang="zh-CN" sz="2400" dirty="0">
              <a:solidFill>
                <a:srgbClr val="71A3F5"/>
              </a:solidFill>
              <a:latin typeface="Arial"/>
              <a:ea typeface="微软雅黑"/>
            </a:endParaRPr>
          </a:p>
          <a:p>
            <a:pPr lvl="1" indent="-342900" defTabSz="914400" eaLnBrk="1" hangingPunct="1">
              <a:buFontTx/>
              <a:buChar char="•"/>
              <a:defRPr/>
            </a:pPr>
            <a:r>
              <a:rPr lang="zh-CN" altLang="en-US" sz="2400" dirty="0">
                <a:solidFill>
                  <a:srgbClr val="71A3F5"/>
                </a:solidFill>
                <a:latin typeface="Arial"/>
                <a:ea typeface="微软雅黑"/>
              </a:rPr>
              <a:t>局部极值问题</a:t>
            </a:r>
            <a:endParaRPr lang="en-US" altLang="zh-CN" sz="2400" dirty="0">
              <a:solidFill>
                <a:srgbClr val="71A3F5"/>
              </a:solidFill>
              <a:latin typeface="Arial"/>
              <a:ea typeface="微软雅黑"/>
            </a:endParaRPr>
          </a:p>
          <a:p>
            <a:pPr lvl="1" indent="-342900" defTabSz="914400" eaLnBrk="1" hangingPunct="1">
              <a:buFontTx/>
              <a:buChar char="•"/>
              <a:defRPr/>
            </a:pPr>
            <a:r>
              <a:rPr lang="zh-CN" altLang="en-US" sz="2400" dirty="0">
                <a:solidFill>
                  <a:srgbClr val="71A3F5"/>
                </a:solidFill>
                <a:latin typeface="Arial"/>
                <a:ea typeface="微软雅黑"/>
              </a:rPr>
              <a:t>梯度消失问题</a:t>
            </a:r>
            <a:endParaRPr lang="en-US" altLang="zh-CN" sz="2400" dirty="0">
              <a:solidFill>
                <a:srgbClr val="71A3F5"/>
              </a:solidFill>
              <a:latin typeface="Arial"/>
              <a:ea typeface="微软雅黑"/>
            </a:endParaRPr>
          </a:p>
          <a:p>
            <a:pPr marL="342900" marR="0" lvl="0" indent="-342900" algn="l" defTabSz="914400" rtl="0" eaLnBrk="1" fontAlgn="base" latinLnBrk="0" hangingPunct="1">
              <a:spcBef>
                <a:spcPct val="20000"/>
              </a:spcBef>
              <a:spcAft>
                <a:spcPct val="0"/>
              </a:spcAft>
              <a:buClrTx/>
              <a:buSzTx/>
              <a:buFontTx/>
              <a:buChar char="•"/>
              <a:tabLst/>
              <a:defRPr/>
            </a:pPr>
            <a:r>
              <a:rPr kumimoji="0" lang="zh-CN" altLang="en-US" sz="2800" b="0" i="0" u="none" strike="noStrike" kern="1200" cap="none" spc="0" normalizeH="0" baseline="0" noProof="0" dirty="0">
                <a:ln>
                  <a:noFill/>
                </a:ln>
                <a:effectLst/>
                <a:uLnTx/>
                <a:uFillTx/>
                <a:latin typeface="Arial"/>
                <a:ea typeface="微软雅黑"/>
                <a:cs typeface="+mn-cs"/>
              </a:rPr>
              <a:t>常用的深度神经网络</a:t>
            </a:r>
            <a:endParaRPr kumimoji="0" lang="en-US" altLang="zh-CN" sz="2800" b="0" i="0" u="none" strike="noStrike" kern="1200" cap="none" spc="0" normalizeH="0" baseline="0" noProof="0" dirty="0">
              <a:ln>
                <a:noFill/>
              </a:ln>
              <a:effectLst/>
              <a:uLnTx/>
              <a:uFillTx/>
              <a:latin typeface="Arial"/>
              <a:ea typeface="微软雅黑"/>
              <a:cs typeface="+mn-cs"/>
            </a:endParaRPr>
          </a:p>
          <a:p>
            <a:pPr marL="342900" marR="0" lvl="0" indent="-342900" algn="l" defTabSz="914400" rtl="0" eaLnBrk="1" fontAlgn="base" latinLnBrk="0" hangingPunct="1">
              <a:spcBef>
                <a:spcPct val="20000"/>
              </a:spcBef>
              <a:spcAft>
                <a:spcPct val="0"/>
              </a:spcAft>
              <a:buClrTx/>
              <a:buSzTx/>
              <a:buFontTx/>
              <a:buChar char="•"/>
              <a:tabLst/>
              <a:defRPr/>
            </a:pPr>
            <a:endParaRPr kumimoji="0" lang="zh-CN" altLang="en-US" sz="2800" b="0"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26" name="矩形 25">
            <a:extLst>
              <a:ext uri="{FF2B5EF4-FFF2-40B4-BE49-F238E27FC236}">
                <a16:creationId xmlns:a16="http://schemas.microsoft.com/office/drawing/2014/main" id="{802C3CA6-CFB8-460B-8507-CEAA6E1ACF73}"/>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9" name="矩形 10">
            <a:extLst>
              <a:ext uri="{FF2B5EF4-FFF2-40B4-BE49-F238E27FC236}">
                <a16:creationId xmlns:a16="http://schemas.microsoft.com/office/drawing/2014/main" id="{5C9B7484-C944-4E17-BF2E-45E76C3219B5}"/>
              </a:ext>
            </a:extLst>
          </p:cNvPr>
          <p:cNvSpPr>
            <a:spLocks noChangeArrowheads="1"/>
          </p:cNvSpPr>
          <p:nvPr/>
        </p:nvSpPr>
        <p:spPr bwMode="auto">
          <a:xfrm>
            <a:off x="2279545" y="187473"/>
            <a:ext cx="45849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pPr>
            <a:r>
              <a:rPr lang="zh-CN" altLang="en-US" sz="2400" dirty="0">
                <a:solidFill>
                  <a:srgbClr val="FFFFFF"/>
                </a:solidFill>
                <a:latin typeface="微软雅黑" panose="020B0503020204020204" pitchFamily="34" charset="-122"/>
                <a:ea typeface="微软雅黑" panose="020B0503020204020204" pitchFamily="34" charset="-122"/>
              </a:rPr>
              <a:t>第六讲 人工神经网络与深度学习</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52569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1938F440-01A7-4392-9FD8-2FE56C6FED59}"/>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第六讲 人工神经网络与深度学习</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8" name="内容占位符 2">
            <a:extLst>
              <a:ext uri="{FF2B5EF4-FFF2-40B4-BE49-F238E27FC236}">
                <a16:creationId xmlns:a16="http://schemas.microsoft.com/office/drawing/2014/main" id="{1C14A7BF-B7C7-447D-B1DE-731E28674179}"/>
              </a:ext>
            </a:extLst>
          </p:cNvPr>
          <p:cNvSpPr>
            <a:spLocks noGrp="1" noChangeArrowheads="1"/>
          </p:cNvSpPr>
          <p:nvPr>
            <p:ph idx="1"/>
          </p:nvPr>
        </p:nvSpPr>
        <p:spPr>
          <a:xfrm>
            <a:off x="457200" y="981075"/>
            <a:ext cx="7427913" cy="574675"/>
          </a:xfrm>
        </p:spPr>
        <p:txBody>
          <a:bodyPr/>
          <a:lstStyle/>
          <a:p>
            <a:r>
              <a:rPr lang="zh-CN" altLang="en-US" dirty="0">
                <a:latin typeface="微软雅黑" panose="020B0503020204020204" pitchFamily="34" charset="-122"/>
                <a:ea typeface="微软雅黑" panose="020B0503020204020204" pitchFamily="34" charset="-122"/>
              </a:rPr>
              <a:t>浅层与深度神经网络</a:t>
            </a:r>
            <a:endParaRPr lang="en-US" altLang="zh-CN"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1542279" y="4302754"/>
            <a:ext cx="12869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en-US" altLang="zh-CN" sz="2000" dirty="0" err="1">
                <a:latin typeface="微软雅黑" panose="020B0503020204020204" pitchFamily="34" charset="-122"/>
                <a:cs typeface="Times New Roman" panose="02020603050405020304" pitchFamily="18" charset="0"/>
              </a:rPr>
              <a:t>thin+tall</a:t>
            </a:r>
            <a:endParaRPr lang="zh-CN" altLang="en-US" sz="2000" dirty="0">
              <a:latin typeface="微软雅黑" panose="020B0503020204020204" pitchFamily="34" charset="-122"/>
              <a:cs typeface="Times New Roman" panose="02020603050405020304" pitchFamily="18" charset="0"/>
            </a:endParaRP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924583" y="115888"/>
            <a:ext cx="2040029"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深度神经网络</a:t>
            </a:r>
          </a:p>
        </p:txBody>
      </p:sp>
      <p:pic>
        <p:nvPicPr>
          <p:cNvPr id="14" name="图片 13">
            <a:extLst>
              <a:ext uri="{FF2B5EF4-FFF2-40B4-BE49-F238E27FC236}">
                <a16:creationId xmlns:a16="http://schemas.microsoft.com/office/drawing/2014/main" id="{957D228D-E51F-42C8-9E2F-43827B7F97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19" y="2570503"/>
            <a:ext cx="3741421" cy="1436002"/>
          </a:xfrm>
          <a:prstGeom prst="rect">
            <a:avLst/>
          </a:prstGeom>
        </p:spPr>
      </p:pic>
      <p:pic>
        <p:nvPicPr>
          <p:cNvPr id="16" name="图片 15">
            <a:extLst>
              <a:ext uri="{FF2B5EF4-FFF2-40B4-BE49-F238E27FC236}">
                <a16:creationId xmlns:a16="http://schemas.microsoft.com/office/drawing/2014/main" id="{5F422803-D735-4DA1-AFFA-9743C5F984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0750" y="1555750"/>
            <a:ext cx="2102419" cy="2743849"/>
          </a:xfrm>
          <a:prstGeom prst="rect">
            <a:avLst/>
          </a:prstGeom>
        </p:spPr>
      </p:pic>
      <p:sp>
        <p:nvSpPr>
          <p:cNvPr id="17" name="矩形 16">
            <a:extLst>
              <a:ext uri="{FF2B5EF4-FFF2-40B4-BE49-F238E27FC236}">
                <a16:creationId xmlns:a16="http://schemas.microsoft.com/office/drawing/2014/main" id="{2824EDE2-8FA5-4B70-90A0-4F0E08C88658}"/>
              </a:ext>
            </a:extLst>
          </p:cNvPr>
          <p:cNvSpPr>
            <a:spLocks noChangeArrowheads="1"/>
          </p:cNvSpPr>
          <p:nvPr/>
        </p:nvSpPr>
        <p:spPr bwMode="auto">
          <a:xfrm>
            <a:off x="5918261" y="4302754"/>
            <a:ext cx="14258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en-US" altLang="zh-CN" sz="2000" dirty="0" err="1">
                <a:latin typeface="微软雅黑" panose="020B0503020204020204" pitchFamily="34" charset="-122"/>
                <a:cs typeface="Times New Roman" panose="02020603050405020304" pitchFamily="18" charset="0"/>
              </a:rPr>
              <a:t>fat+short</a:t>
            </a:r>
            <a:endParaRPr lang="zh-CN" altLang="en-US" sz="2000" dirty="0">
              <a:latin typeface="微软雅黑" panose="020B0503020204020204" pitchFamily="34" charset="-122"/>
              <a:cs typeface="Times New Roman" panose="02020603050405020304" pitchFamily="18" charset="0"/>
            </a:endParaRPr>
          </a:p>
        </p:txBody>
      </p:sp>
      <p:sp>
        <p:nvSpPr>
          <p:cNvPr id="18" name="矩形 17">
            <a:extLst>
              <a:ext uri="{FF2B5EF4-FFF2-40B4-BE49-F238E27FC236}">
                <a16:creationId xmlns:a16="http://schemas.microsoft.com/office/drawing/2014/main" id="{373506A8-38FA-4435-90CF-F126E392A727}"/>
              </a:ext>
            </a:extLst>
          </p:cNvPr>
          <p:cNvSpPr/>
          <p:nvPr/>
        </p:nvSpPr>
        <p:spPr>
          <a:xfrm>
            <a:off x="4410420" y="2826839"/>
            <a:ext cx="915059" cy="923330"/>
          </a:xfrm>
          <a:prstGeom prst="rect">
            <a:avLst/>
          </a:prstGeom>
          <a:noFill/>
        </p:spPr>
        <p:txBody>
          <a:bodyPr wrap="none" lIns="91440" tIns="45720" rIns="91440" bIns="45720">
            <a:spAutoFit/>
          </a:bodyPr>
          <a:lstStyle/>
          <a:p>
            <a:pPr algn="ctr"/>
            <a:r>
              <a:rPr lang="en-US" altLang="zh-CN" sz="5400" b="1" dirty="0">
                <a:ln w="6600">
                  <a:solidFill>
                    <a:schemeClr val="accent2"/>
                  </a:solidFill>
                  <a:prstDash val="solid"/>
                </a:ln>
                <a:solidFill>
                  <a:srgbClr val="FFFFFF"/>
                </a:solidFill>
                <a:effectLst>
                  <a:outerShdw dist="38100" dir="2700000" algn="tl" rotWithShape="0">
                    <a:schemeClr val="accent2"/>
                  </a:outerShdw>
                </a:effectLst>
              </a:rPr>
              <a:t>VS</a:t>
            </a:r>
            <a:endParaRPr lang="zh-CN" altLang="en-US" sz="54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309703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B7AAC197-D110-4A95-A114-48BA57C6980E}"/>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第六讲 人工神经网络与深度学习</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8" name="内容占位符 2">
            <a:extLst>
              <a:ext uri="{FF2B5EF4-FFF2-40B4-BE49-F238E27FC236}">
                <a16:creationId xmlns:a16="http://schemas.microsoft.com/office/drawing/2014/main" id="{1C14A7BF-B7C7-447D-B1DE-731E28674179}"/>
              </a:ext>
            </a:extLst>
          </p:cNvPr>
          <p:cNvSpPr>
            <a:spLocks noGrp="1" noChangeArrowheads="1"/>
          </p:cNvSpPr>
          <p:nvPr>
            <p:ph idx="1"/>
          </p:nvPr>
        </p:nvSpPr>
        <p:spPr>
          <a:xfrm>
            <a:off x="457200" y="981075"/>
            <a:ext cx="7427913" cy="574675"/>
          </a:xfrm>
        </p:spPr>
        <p:txBody>
          <a:bodyPr/>
          <a:lstStyle/>
          <a:p>
            <a:r>
              <a:rPr lang="zh-CN" altLang="en-US" dirty="0">
                <a:latin typeface="微软雅黑" panose="020B0503020204020204" pitchFamily="34" charset="-122"/>
                <a:ea typeface="微软雅黑" panose="020B0503020204020204" pitchFamily="34" charset="-122"/>
              </a:rPr>
              <a:t>过拟合问题</a:t>
            </a:r>
            <a:endParaRPr lang="en-US" altLang="zh-CN"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827088" y="1555750"/>
            <a:ext cx="801528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微软雅黑" panose="020B0503020204020204" pitchFamily="34" charset="-122"/>
                <a:cs typeface="Times New Roman" panose="02020603050405020304" pitchFamily="18" charset="0"/>
              </a:rPr>
              <a:t>过拟合问题是深度神经网络的主要挑战之一，其主要原因是模型过于复杂或者训练集过少。</a:t>
            </a: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924583" y="115888"/>
            <a:ext cx="2040029"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深度神经网络</a:t>
            </a:r>
          </a:p>
        </p:txBody>
      </p:sp>
      <p:pic>
        <p:nvPicPr>
          <p:cNvPr id="3" name="图片 2">
            <a:extLst>
              <a:ext uri="{FF2B5EF4-FFF2-40B4-BE49-F238E27FC236}">
                <a16:creationId xmlns:a16="http://schemas.microsoft.com/office/drawing/2014/main" id="{8389C434-93CC-4827-B06C-17627E723E72}"/>
              </a:ext>
            </a:extLst>
          </p:cNvPr>
          <p:cNvPicPr>
            <a:picLocks noChangeAspect="1"/>
          </p:cNvPicPr>
          <p:nvPr/>
        </p:nvPicPr>
        <p:blipFill>
          <a:blip r:embed="rId2"/>
          <a:stretch>
            <a:fillRect/>
          </a:stretch>
        </p:blipFill>
        <p:spPr>
          <a:xfrm>
            <a:off x="1553977" y="2473545"/>
            <a:ext cx="6036046" cy="1910909"/>
          </a:xfrm>
          <a:prstGeom prst="rect">
            <a:avLst/>
          </a:prstGeom>
        </p:spPr>
      </p:pic>
    </p:spTree>
    <p:extLst>
      <p:ext uri="{BB962C8B-B14F-4D97-AF65-F5344CB8AC3E}">
        <p14:creationId xmlns:p14="http://schemas.microsoft.com/office/powerpoint/2010/main" val="2768749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CD5AED45-6B89-4992-85A8-FA47F432CA79}"/>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第六讲 人工神经网络与深度学习</a:t>
            </a:r>
          </a:p>
        </p:txBody>
      </p:sp>
      <p:sp>
        <p:nvSpPr>
          <p:cNvPr id="17" name="矩形 16">
            <a:extLst>
              <a:ext uri="{FF2B5EF4-FFF2-40B4-BE49-F238E27FC236}">
                <a16:creationId xmlns:a16="http://schemas.microsoft.com/office/drawing/2014/main" id="{B80A3A8F-ED30-44FA-AA84-050240534825}"/>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8" name="Rectangle 3">
            <a:extLst>
              <a:ext uri="{FF2B5EF4-FFF2-40B4-BE49-F238E27FC236}">
                <a16:creationId xmlns:a16="http://schemas.microsoft.com/office/drawing/2014/main" id="{99CF1E64-AEDB-4C60-9CEA-F872AD870ED9}"/>
              </a:ext>
            </a:extLst>
          </p:cNvPr>
          <p:cNvSpPr txBox="1">
            <a:spLocks noChangeArrowheads="1"/>
          </p:cNvSpPr>
          <p:nvPr/>
        </p:nvSpPr>
        <p:spPr bwMode="auto">
          <a:xfrm>
            <a:off x="457200" y="1379538"/>
            <a:ext cx="8229600" cy="384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3200" b="0" i="0" u="none" strike="noStrike" kern="1200" cap="none" spc="0" normalizeH="0" baseline="0" noProof="0" dirty="0">
                <a:ln>
                  <a:noFill/>
                </a:ln>
                <a:solidFill>
                  <a:srgbClr val="000000"/>
                </a:solidFill>
                <a:effectLst/>
                <a:uLnTx/>
                <a:uFillTx/>
                <a:latin typeface="Arial"/>
                <a:ea typeface="微软雅黑"/>
                <a:cs typeface="+mn-cs"/>
              </a:rPr>
              <a:t>本节学习目标</a:t>
            </a:r>
          </a:p>
          <a:p>
            <a:pPr marL="742950" marR="0" lvl="1"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ü"/>
              <a:tabLst/>
              <a:defRPr/>
            </a:pPr>
            <a:endParaRPr kumimoji="0" lang="en-US" altLang="zh-CN" sz="2000" b="0" i="0" u="none" strike="noStrike" kern="1200" cap="none" spc="0" normalizeH="0" baseline="0" noProof="0" dirty="0">
              <a:ln>
                <a:noFill/>
              </a:ln>
              <a:solidFill>
                <a:srgbClr val="000000"/>
              </a:solidFill>
              <a:effectLst/>
              <a:uLnTx/>
              <a:uFillTx/>
              <a:latin typeface="Arial"/>
              <a:ea typeface="微软雅黑"/>
              <a:cs typeface="+mn-cs"/>
            </a:endParaRPr>
          </a:p>
          <a:p>
            <a:pPr lvl="1" defTabSz="914400">
              <a:buFont typeface="Wingdings" panose="05000000000000000000" pitchFamily="2" charset="2"/>
              <a:buChar char="ü"/>
            </a:pPr>
            <a:r>
              <a:rPr lang="zh-CN" altLang="en-US" sz="2400" dirty="0">
                <a:solidFill>
                  <a:srgbClr val="000000"/>
                </a:solidFill>
                <a:latin typeface="Arial"/>
                <a:ea typeface="微软雅黑"/>
              </a:rPr>
              <a:t>掌握感知机模型和学习算法</a:t>
            </a:r>
            <a:endParaRPr lang="en-US" altLang="zh-CN" sz="2400" dirty="0">
              <a:solidFill>
                <a:srgbClr val="000000"/>
              </a:solidFill>
              <a:latin typeface="Arial"/>
              <a:ea typeface="微软雅黑"/>
            </a:endParaRPr>
          </a:p>
          <a:p>
            <a:pPr lvl="1" defTabSz="914400">
              <a:buFont typeface="Wingdings" panose="05000000000000000000" pitchFamily="2" charset="2"/>
              <a:buChar char="ü"/>
            </a:pPr>
            <a:endParaRPr lang="en-US" altLang="zh-CN" sz="2400" dirty="0">
              <a:solidFill>
                <a:srgbClr val="000000"/>
              </a:solidFill>
              <a:latin typeface="Arial"/>
              <a:ea typeface="微软雅黑"/>
            </a:endParaRPr>
          </a:p>
          <a:p>
            <a:pPr lvl="1" defTabSz="914400">
              <a:buFont typeface="Wingdings" panose="05000000000000000000" pitchFamily="2" charset="2"/>
              <a:buChar char="ü"/>
            </a:pPr>
            <a:r>
              <a:rPr lang="zh-CN" altLang="en-US" sz="2400" dirty="0">
                <a:solidFill>
                  <a:srgbClr val="000000"/>
                </a:solidFill>
                <a:latin typeface="Arial"/>
                <a:ea typeface="微软雅黑"/>
              </a:rPr>
              <a:t>掌握多层神经网络模型和误差反向传播训练算法</a:t>
            </a:r>
            <a:endParaRPr lang="en-US" altLang="zh-CN" sz="2400" dirty="0">
              <a:solidFill>
                <a:srgbClr val="000000"/>
              </a:solidFill>
              <a:latin typeface="Arial"/>
              <a:ea typeface="微软雅黑"/>
            </a:endParaRPr>
          </a:p>
          <a:p>
            <a:pPr lvl="1" defTabSz="914400">
              <a:buFont typeface="Wingdings" panose="05000000000000000000" pitchFamily="2" charset="2"/>
              <a:buChar char="ü"/>
            </a:pPr>
            <a:endParaRPr lang="en-US" altLang="zh-CN" sz="2400" dirty="0">
              <a:solidFill>
                <a:srgbClr val="000000"/>
              </a:solidFill>
              <a:latin typeface="Arial"/>
              <a:ea typeface="微软雅黑"/>
            </a:endParaRPr>
          </a:p>
          <a:p>
            <a:pPr lvl="1" defTabSz="914400">
              <a:buFont typeface="Wingdings" panose="05000000000000000000" pitchFamily="2" charset="2"/>
              <a:buChar char="ü"/>
            </a:pPr>
            <a:r>
              <a:rPr lang="zh-CN" altLang="en-US" sz="2400" dirty="0">
                <a:solidFill>
                  <a:srgbClr val="000000"/>
                </a:solidFill>
                <a:latin typeface="Arial"/>
                <a:ea typeface="微软雅黑"/>
              </a:rPr>
              <a:t>理解深度神经网络的典型挑战问题</a:t>
            </a:r>
            <a:endParaRPr lang="en-US" altLang="zh-CN" sz="2400" dirty="0">
              <a:solidFill>
                <a:srgbClr val="000000"/>
              </a:solidFill>
              <a:latin typeface="Arial"/>
              <a:ea typeface="微软雅黑"/>
            </a:endParaRPr>
          </a:p>
          <a:p>
            <a:pPr lvl="1" defTabSz="914400">
              <a:buFont typeface="Wingdings" panose="05000000000000000000" pitchFamily="2" charset="2"/>
              <a:buChar char="ü"/>
            </a:pPr>
            <a:endParaRPr lang="en-US" altLang="zh-CN" sz="2400" dirty="0">
              <a:solidFill>
                <a:srgbClr val="000000"/>
              </a:solidFill>
              <a:latin typeface="Arial"/>
              <a:ea typeface="微软雅黑"/>
            </a:endParaRPr>
          </a:p>
          <a:p>
            <a:pPr lvl="1" defTabSz="914400">
              <a:buFont typeface="Wingdings" panose="05000000000000000000" pitchFamily="2" charset="2"/>
              <a:buChar char="ü"/>
            </a:pPr>
            <a:r>
              <a:rPr lang="zh-CN" altLang="en-US" sz="2400" dirty="0">
                <a:solidFill>
                  <a:srgbClr val="000000"/>
                </a:solidFill>
                <a:latin typeface="Arial"/>
                <a:ea typeface="微软雅黑"/>
              </a:rPr>
              <a:t>能够熟练运用至少两种常见的深度神经网络</a:t>
            </a:r>
            <a:endParaRPr kumimoji="0" lang="en-US" altLang="zh-CN" sz="2400" b="0"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22" name="矩形 10">
            <a:extLst>
              <a:ext uri="{FF2B5EF4-FFF2-40B4-BE49-F238E27FC236}">
                <a16:creationId xmlns:a16="http://schemas.microsoft.com/office/drawing/2014/main" id="{25C78D08-CED0-4C1F-B3E4-85180B7A974D}"/>
              </a:ext>
            </a:extLst>
          </p:cNvPr>
          <p:cNvSpPr>
            <a:spLocks noChangeArrowheads="1"/>
          </p:cNvSpPr>
          <p:nvPr/>
        </p:nvSpPr>
        <p:spPr bwMode="auto">
          <a:xfrm>
            <a:off x="2279545" y="187473"/>
            <a:ext cx="45849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pPr>
            <a:r>
              <a:rPr lang="zh-CN" altLang="en-US" sz="2400" dirty="0">
                <a:solidFill>
                  <a:srgbClr val="FFFFFF"/>
                </a:solidFill>
                <a:latin typeface="微软雅黑" panose="020B0503020204020204" pitchFamily="34" charset="-122"/>
                <a:ea typeface="微软雅黑" panose="020B0503020204020204" pitchFamily="34" charset="-122"/>
              </a:rPr>
              <a:t>第六讲 人工神经网络与深度学习</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39133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5BBE04C7-B652-4C3C-A8C0-FB965CE12564}"/>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第六讲 人工神经网络与深度学习</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588963" y="876301"/>
            <a:ext cx="8015287"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marL="342900" indent="-342900">
              <a:spcBef>
                <a:spcPct val="0"/>
              </a:spcBef>
            </a:pPr>
            <a:r>
              <a:rPr lang="zh-CN" altLang="en-US" sz="2000" b="1" dirty="0">
                <a:latin typeface="微软雅黑" panose="020B0503020204020204" pitchFamily="34" charset="-122"/>
                <a:cs typeface="Times New Roman" panose="02020603050405020304" pitchFamily="18" charset="0"/>
              </a:rPr>
              <a:t>早停止</a:t>
            </a:r>
            <a:r>
              <a:rPr lang="zh-CN" altLang="en-US" sz="2000" dirty="0">
                <a:latin typeface="微软雅黑" panose="020B0503020204020204" pitchFamily="34" charset="-122"/>
                <a:cs typeface="Times New Roman" panose="02020603050405020304" pitchFamily="18" charset="0"/>
              </a:rPr>
              <a:t>是指在模型训练过程中，可通过观察验证集上的预测性能来决定何时停止对参数的优化，从而可以在产生过拟合之前停止训练。</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marL="342900" indent="-342900">
              <a:spcBef>
                <a:spcPct val="0"/>
              </a:spcBef>
            </a:pPr>
            <a:r>
              <a:rPr lang="zh-CN" altLang="en-US" sz="2000" b="1" dirty="0">
                <a:latin typeface="微软雅黑" panose="020B0503020204020204" pitchFamily="34" charset="-122"/>
                <a:cs typeface="Times New Roman" panose="02020603050405020304" pitchFamily="18" charset="0"/>
              </a:rPr>
              <a:t>权重衰减</a:t>
            </a:r>
            <a:r>
              <a:rPr lang="zh-CN" altLang="en-US" sz="2000" dirty="0">
                <a:latin typeface="微软雅黑" panose="020B0503020204020204" pitchFamily="34" charset="-122"/>
                <a:cs typeface="Times New Roman" panose="02020603050405020304" pitchFamily="18" charset="0"/>
              </a:rPr>
              <a:t>是指为了防止得到的权重参数过大，而采取的在每步迭代中少量减少权重的方法。</a:t>
            </a:r>
            <a:endParaRPr lang="en-US" altLang="zh-CN" sz="2000" dirty="0">
              <a:latin typeface="微软雅黑" panose="020B0503020204020204" pitchFamily="34" charset="-122"/>
              <a:cs typeface="Times New Roman" panose="02020603050405020304" pitchFamily="18" charset="0"/>
            </a:endParaRPr>
          </a:p>
          <a:p>
            <a:pPr marL="342900" indent="-342900">
              <a:spcBef>
                <a:spcPct val="0"/>
              </a:spcBef>
            </a:pPr>
            <a:endParaRPr lang="en-US" altLang="zh-CN" sz="2000" dirty="0">
              <a:latin typeface="微软雅黑" panose="020B0503020204020204" pitchFamily="34" charset="-122"/>
              <a:cs typeface="Times New Roman" panose="02020603050405020304" pitchFamily="18" charset="0"/>
            </a:endParaRPr>
          </a:p>
          <a:p>
            <a:pPr marL="342900" indent="-342900">
              <a:spcBef>
                <a:spcPct val="0"/>
              </a:spcBef>
            </a:pPr>
            <a:r>
              <a:rPr lang="zh-CN" altLang="en-US" sz="2000" b="1" dirty="0">
                <a:latin typeface="微软雅黑" panose="020B0503020204020204" pitchFamily="34" charset="-122"/>
                <a:cs typeface="Times New Roman" panose="02020603050405020304" pitchFamily="18" charset="0"/>
              </a:rPr>
              <a:t>丢弃法</a:t>
            </a:r>
            <a:r>
              <a:rPr lang="zh-CN" altLang="en-US" sz="2000" dirty="0">
                <a:latin typeface="微软雅黑" panose="020B0503020204020204" pitchFamily="34" charset="-122"/>
                <a:cs typeface="Times New Roman" panose="02020603050405020304" pitchFamily="18" charset="0"/>
              </a:rPr>
              <a:t>是指在深度神经网络的训练过程中，对于网络中的神经单元（包括节点以及与之连接的边），按照一定的概率将其暂时从网络中丢弃。</a:t>
            </a: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924583" y="115888"/>
            <a:ext cx="2040029"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深度神经网络</a:t>
            </a:r>
          </a:p>
        </p:txBody>
      </p:sp>
      <p:pic>
        <p:nvPicPr>
          <p:cNvPr id="24" name="图片 23">
            <a:extLst>
              <a:ext uri="{FF2B5EF4-FFF2-40B4-BE49-F238E27FC236}">
                <a16:creationId xmlns:a16="http://schemas.microsoft.com/office/drawing/2014/main" id="{406A9D08-F837-4A6F-A976-56BD66224BC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03255" y="3831255"/>
            <a:ext cx="3389713" cy="1575653"/>
          </a:xfrm>
          <a:prstGeom prst="rect">
            <a:avLst/>
          </a:prstGeom>
        </p:spPr>
      </p:pic>
      <p:pic>
        <p:nvPicPr>
          <p:cNvPr id="25" name="图片 24">
            <a:extLst>
              <a:ext uri="{FF2B5EF4-FFF2-40B4-BE49-F238E27FC236}">
                <a16:creationId xmlns:a16="http://schemas.microsoft.com/office/drawing/2014/main" id="{BF4BB6C1-943B-4F2A-B810-BEA83D8BBB6B}"/>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907561" y="3831254"/>
            <a:ext cx="3389714" cy="1575653"/>
          </a:xfrm>
          <a:prstGeom prst="rect">
            <a:avLst/>
          </a:prstGeom>
        </p:spPr>
      </p:pic>
      <p:sp>
        <p:nvSpPr>
          <p:cNvPr id="26" name="矩形 25">
            <a:extLst>
              <a:ext uri="{FF2B5EF4-FFF2-40B4-BE49-F238E27FC236}">
                <a16:creationId xmlns:a16="http://schemas.microsoft.com/office/drawing/2014/main" id="{74DFBA7F-75CD-4A93-9551-AD9CF12BD625}"/>
              </a:ext>
            </a:extLst>
          </p:cNvPr>
          <p:cNvSpPr/>
          <p:nvPr/>
        </p:nvSpPr>
        <p:spPr>
          <a:xfrm>
            <a:off x="1346981" y="5499540"/>
            <a:ext cx="1798890" cy="338554"/>
          </a:xfrm>
          <a:prstGeom prst="rect">
            <a:avLst/>
          </a:prstGeom>
        </p:spPr>
        <p:txBody>
          <a:bodyPr wrap="none">
            <a:spAutoFit/>
          </a:bodyPr>
          <a:lstStyle/>
          <a:p>
            <a:pPr indent="266700" algn="ctr">
              <a:spcAft>
                <a:spcPts val="0"/>
              </a:spcAft>
            </a:pP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a</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）丢弃情况</a:t>
            </a:r>
          </a:p>
        </p:txBody>
      </p:sp>
      <p:sp>
        <p:nvSpPr>
          <p:cNvPr id="27" name="矩形 26">
            <a:extLst>
              <a:ext uri="{FF2B5EF4-FFF2-40B4-BE49-F238E27FC236}">
                <a16:creationId xmlns:a16="http://schemas.microsoft.com/office/drawing/2014/main" id="{7D2073CE-4ACD-4890-939F-45DCAB39414C}"/>
              </a:ext>
            </a:extLst>
          </p:cNvPr>
          <p:cNvSpPr/>
          <p:nvPr/>
        </p:nvSpPr>
        <p:spPr>
          <a:xfrm>
            <a:off x="4749390" y="5499540"/>
            <a:ext cx="3047629" cy="338554"/>
          </a:xfrm>
          <a:prstGeom prst="rect">
            <a:avLst/>
          </a:prstGeom>
        </p:spPr>
        <p:txBody>
          <a:bodyPr wrap="none">
            <a:spAutoFit/>
          </a:bodyPr>
          <a:lstStyle/>
          <a:p>
            <a:pPr indent="266700" algn="ctr">
              <a:spcAft>
                <a:spcPts val="0"/>
              </a:spcAft>
            </a:pP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b</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丢弃后剩余的网络结构</a:t>
            </a:r>
            <a:endPar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086405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0FA63CFC-F06E-469B-B285-15CB1C7747C9}"/>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第六讲 人工神经网络与深度学习</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8" name="内容占位符 2">
            <a:extLst>
              <a:ext uri="{FF2B5EF4-FFF2-40B4-BE49-F238E27FC236}">
                <a16:creationId xmlns:a16="http://schemas.microsoft.com/office/drawing/2014/main" id="{1C14A7BF-B7C7-447D-B1DE-731E28674179}"/>
              </a:ext>
            </a:extLst>
          </p:cNvPr>
          <p:cNvSpPr>
            <a:spLocks noGrp="1" noChangeArrowheads="1"/>
          </p:cNvSpPr>
          <p:nvPr>
            <p:ph idx="1"/>
          </p:nvPr>
        </p:nvSpPr>
        <p:spPr>
          <a:xfrm>
            <a:off x="457200" y="981075"/>
            <a:ext cx="7427913" cy="574675"/>
          </a:xfrm>
        </p:spPr>
        <p:txBody>
          <a:bodyPr/>
          <a:lstStyle/>
          <a:p>
            <a:r>
              <a:rPr lang="zh-CN" altLang="en-US" dirty="0">
                <a:latin typeface="微软雅黑" panose="020B0503020204020204" pitchFamily="34" charset="-122"/>
                <a:ea typeface="微软雅黑" panose="020B0503020204020204" pitchFamily="34" charset="-122"/>
              </a:rPr>
              <a:t>局部极值问题</a:t>
            </a:r>
            <a:endParaRPr lang="en-US" altLang="zh-CN"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827088" y="1555750"/>
            <a:ext cx="8015287"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marL="342900" indent="-342900">
              <a:spcBef>
                <a:spcPct val="0"/>
              </a:spcBef>
            </a:pPr>
            <a:r>
              <a:rPr lang="zh-CN" altLang="en-US" sz="2000" dirty="0">
                <a:latin typeface="微软雅黑" panose="020B0503020204020204" pitchFamily="34" charset="-122"/>
                <a:cs typeface="Times New Roman" panose="02020603050405020304" pitchFamily="18" charset="0"/>
              </a:rPr>
              <a:t>随机梯度下降</a:t>
            </a:r>
            <a:endParaRPr lang="en-US" altLang="zh-CN" sz="2000" dirty="0">
              <a:latin typeface="微软雅黑" panose="020B0503020204020204" pitchFamily="34" charset="-122"/>
              <a:cs typeface="Times New Roman" panose="02020603050405020304" pitchFamily="18" charset="0"/>
            </a:endParaRPr>
          </a:p>
          <a:p>
            <a:pPr>
              <a:spcBef>
                <a:spcPct val="0"/>
              </a:spcBef>
              <a:buNone/>
            </a:pPr>
            <a:r>
              <a:rPr lang="zh-CN" altLang="en-US" sz="2000" dirty="0">
                <a:latin typeface="微软雅黑" panose="020B0503020204020204" pitchFamily="34" charset="-122"/>
                <a:cs typeface="Times New Roman" panose="02020603050405020304" pitchFamily="18" charset="0"/>
              </a:rPr>
              <a:t>使用随机梯度下降代替批量的梯度下降，不仅使得优化速度得以提升，而且还可以提高模型的整体性能。性能提高的主要原因是每次用于迭代的随机梯度并非梯度的确切方向，使得模型容易跳出局部极值点。</a:t>
            </a:r>
            <a:endParaRPr lang="en-US" altLang="zh-CN" sz="2000" dirty="0">
              <a:latin typeface="微软雅黑" panose="020B0503020204020204" pitchFamily="34" charset="-122"/>
              <a:cs typeface="Times New Roman" panose="02020603050405020304" pitchFamily="18" charset="0"/>
            </a:endParaRPr>
          </a:p>
          <a:p>
            <a:pPr>
              <a:spcBef>
                <a:spcPct val="0"/>
              </a:spcBef>
              <a:buNone/>
            </a:pPr>
            <a:endParaRPr lang="en-US" altLang="zh-CN" sz="2000" dirty="0">
              <a:latin typeface="微软雅黑" panose="020B0503020204020204" pitchFamily="34" charset="-122"/>
              <a:cs typeface="Times New Roman" panose="02020603050405020304" pitchFamily="18" charset="0"/>
            </a:endParaRPr>
          </a:p>
          <a:p>
            <a:pPr marL="342900" indent="-342900">
              <a:spcBef>
                <a:spcPct val="0"/>
              </a:spcBef>
            </a:pPr>
            <a:r>
              <a:rPr lang="zh-CN" altLang="en-US" sz="2000" dirty="0">
                <a:latin typeface="微软雅黑" panose="020B0503020204020204" pitchFamily="34" charset="-122"/>
                <a:cs typeface="Times New Roman" panose="02020603050405020304" pitchFamily="18" charset="0"/>
              </a:rPr>
              <a:t>基于动量的梯度下降</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基于动量的梯度下降的做法是每次进行梯度下降时，在当前梯度方向上增加历史梯度的加权值。动量方法能够使得梯度更新的大小可以根据上一步的梯度进行适当调节，增加跳出局部极值点的几率。</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marL="342900" indent="-342900">
              <a:spcBef>
                <a:spcPct val="0"/>
              </a:spcBef>
            </a:pPr>
            <a:r>
              <a:rPr lang="zh-CN" altLang="en-US" sz="2000" dirty="0">
                <a:latin typeface="微软雅黑" panose="020B0503020204020204" pitchFamily="34" charset="-122"/>
                <a:cs typeface="Times New Roman" panose="02020603050405020304" pitchFamily="18" charset="0"/>
              </a:rPr>
              <a:t>多次随机初始化</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假设损失函数的曲面具有许多局部极值点，多次随机初始化待优化的参数值可以增加离开局部极值的可能性，有助于找到更好的解。</a:t>
            </a: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924583" y="115888"/>
            <a:ext cx="2040029"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深度神经网络</a:t>
            </a:r>
          </a:p>
        </p:txBody>
      </p:sp>
    </p:spTree>
    <p:extLst>
      <p:ext uri="{BB962C8B-B14F-4D97-AF65-F5344CB8AC3E}">
        <p14:creationId xmlns:p14="http://schemas.microsoft.com/office/powerpoint/2010/main" val="1730083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3F376144-DCB2-437A-83DB-D9261618F58F}"/>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第六讲 人工神经网络与深度学习</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8" name="内容占位符 2">
            <a:extLst>
              <a:ext uri="{FF2B5EF4-FFF2-40B4-BE49-F238E27FC236}">
                <a16:creationId xmlns:a16="http://schemas.microsoft.com/office/drawing/2014/main" id="{1C14A7BF-B7C7-447D-B1DE-731E28674179}"/>
              </a:ext>
            </a:extLst>
          </p:cNvPr>
          <p:cNvSpPr>
            <a:spLocks noGrp="1" noChangeArrowheads="1"/>
          </p:cNvSpPr>
          <p:nvPr>
            <p:ph idx="1"/>
          </p:nvPr>
        </p:nvSpPr>
        <p:spPr>
          <a:xfrm>
            <a:off x="457200" y="981075"/>
            <a:ext cx="7427913" cy="574675"/>
          </a:xfrm>
        </p:spPr>
        <p:txBody>
          <a:bodyPr/>
          <a:lstStyle/>
          <a:p>
            <a:r>
              <a:rPr lang="zh-CN" altLang="en-US" dirty="0">
                <a:latin typeface="微软雅黑" panose="020B0503020204020204" pitchFamily="34" charset="-122"/>
                <a:ea typeface="微软雅黑" panose="020B0503020204020204" pitchFamily="34" charset="-122"/>
              </a:rPr>
              <a:t>梯度消失问题</a:t>
            </a:r>
            <a:endParaRPr lang="en-US" altLang="zh-CN"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827088" y="1555750"/>
            <a:ext cx="801528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微软雅黑" panose="020B0503020204020204" pitchFamily="34" charset="-122"/>
                <a:cs typeface="Times New Roman" panose="02020603050405020304" pitchFamily="18" charset="0"/>
              </a:rPr>
              <a:t>当使用反向传播方法求解梯度时，使用</a:t>
            </a:r>
            <a:r>
              <a:rPr lang="en-US" altLang="zh-CN" sz="2000" dirty="0">
                <a:latin typeface="微软雅黑" panose="020B0503020204020204" pitchFamily="34" charset="-122"/>
                <a:cs typeface="Times New Roman" panose="02020603050405020304" pitchFamily="18" charset="0"/>
              </a:rPr>
              <a:t>sigmoid</a:t>
            </a:r>
            <a:r>
              <a:rPr lang="zh-CN" altLang="en-US" sz="2000" dirty="0">
                <a:latin typeface="微软雅黑" panose="020B0503020204020204" pitchFamily="34" charset="-122"/>
                <a:cs typeface="Times New Roman" panose="02020603050405020304" pitchFamily="18" charset="0"/>
              </a:rPr>
              <a:t>函数或者</a:t>
            </a:r>
            <a:r>
              <a:rPr lang="en-US" altLang="zh-CN" sz="2000" dirty="0">
                <a:latin typeface="微软雅黑" panose="020B0503020204020204" pitchFamily="34" charset="-122"/>
                <a:cs typeface="Times New Roman" panose="02020603050405020304" pitchFamily="18" charset="0"/>
              </a:rPr>
              <a:t>tanh</a:t>
            </a:r>
            <a:r>
              <a:rPr lang="zh-CN" altLang="en-US" sz="2000" dirty="0">
                <a:latin typeface="微软雅黑" panose="020B0503020204020204" pitchFamily="34" charset="-122"/>
                <a:cs typeface="Times New Roman" panose="02020603050405020304" pitchFamily="18" charset="0"/>
              </a:rPr>
              <a:t>函数作为激活函数的深度神经网络随着网络层数的增加，从输出层到网络最初几层的反向传播得到的梯度的幅度值可能会急剧增大（</a:t>
            </a:r>
            <a:r>
              <a:rPr lang="zh-CN" altLang="en-US" sz="2000" b="1" dirty="0">
                <a:latin typeface="微软雅黑" panose="020B0503020204020204" pitchFamily="34" charset="-122"/>
                <a:cs typeface="Times New Roman" panose="02020603050405020304" pitchFamily="18" charset="0"/>
              </a:rPr>
              <a:t>梯度爆炸</a:t>
            </a:r>
            <a:r>
              <a:rPr lang="zh-CN" altLang="en-US" sz="2000" dirty="0">
                <a:latin typeface="微软雅黑" panose="020B0503020204020204" pitchFamily="34" charset="-122"/>
                <a:cs typeface="Times New Roman" panose="02020603050405020304" pitchFamily="18" charset="0"/>
              </a:rPr>
              <a:t>）或减小（</a:t>
            </a:r>
            <a:r>
              <a:rPr lang="zh-CN" altLang="en-US" sz="2000" b="1" dirty="0">
                <a:latin typeface="微软雅黑" panose="020B0503020204020204" pitchFamily="34" charset="-122"/>
                <a:cs typeface="Times New Roman" panose="02020603050405020304" pitchFamily="18" charset="0"/>
              </a:rPr>
              <a:t>梯度消失</a:t>
            </a:r>
            <a:r>
              <a:rPr lang="zh-CN" altLang="en-US" sz="2000" dirty="0">
                <a:latin typeface="微软雅黑" panose="020B0503020204020204" pitchFamily="34" charset="-122"/>
                <a:cs typeface="Times New Roman" panose="02020603050405020304" pitchFamily="18" charset="0"/>
              </a:rPr>
              <a:t>）。</a:t>
            </a: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924583" y="115888"/>
            <a:ext cx="2040029"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深度神经网络</a:t>
            </a:r>
          </a:p>
        </p:txBody>
      </p:sp>
      <p:pic>
        <p:nvPicPr>
          <p:cNvPr id="2" name="图片 1">
            <a:extLst>
              <a:ext uri="{FF2B5EF4-FFF2-40B4-BE49-F238E27FC236}">
                <a16:creationId xmlns:a16="http://schemas.microsoft.com/office/drawing/2014/main" id="{BEDDB88A-828D-4BFE-A166-81A066BF2E86}"/>
              </a:ext>
            </a:extLst>
          </p:cNvPr>
          <p:cNvPicPr>
            <a:picLocks noChangeAspect="1"/>
          </p:cNvPicPr>
          <p:nvPr/>
        </p:nvPicPr>
        <p:blipFill>
          <a:blip r:embed="rId2"/>
          <a:stretch>
            <a:fillRect/>
          </a:stretch>
        </p:blipFill>
        <p:spPr>
          <a:xfrm>
            <a:off x="1921079" y="3057299"/>
            <a:ext cx="5301842" cy="1844842"/>
          </a:xfrm>
          <a:prstGeom prst="rect">
            <a:avLst/>
          </a:prstGeom>
        </p:spPr>
      </p:pic>
    </p:spTree>
    <p:extLst>
      <p:ext uri="{BB962C8B-B14F-4D97-AF65-F5344CB8AC3E}">
        <p14:creationId xmlns:p14="http://schemas.microsoft.com/office/powerpoint/2010/main" val="1557313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0BC8AB09-9C59-4D25-9FEA-4CFCF76A963B}"/>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第六讲 人工神经网络与深度学习</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667697" y="876301"/>
            <a:ext cx="801528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b="1" dirty="0">
                <a:latin typeface="微软雅黑" panose="020B0503020204020204" pitchFamily="34" charset="-122"/>
                <a:cs typeface="Times New Roman" panose="02020603050405020304" pitchFamily="18" charset="0"/>
              </a:rPr>
              <a:t>逐层与训练结合微调</a:t>
            </a:r>
            <a:endParaRPr lang="en-US" altLang="zh-CN" sz="2000" b="1"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zh-CN" altLang="en-US" sz="2000" dirty="0">
              <a:latin typeface="微软雅黑" panose="020B0503020204020204" pitchFamily="34" charset="-122"/>
              <a:cs typeface="Times New Roman" panose="02020603050405020304" pitchFamily="18" charset="0"/>
            </a:endParaRP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924583" y="115888"/>
            <a:ext cx="2040029"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深度神经网络</a:t>
            </a:r>
          </a:p>
        </p:txBody>
      </p:sp>
      <p:pic>
        <p:nvPicPr>
          <p:cNvPr id="12" name="图片 11">
            <a:extLst>
              <a:ext uri="{FF2B5EF4-FFF2-40B4-BE49-F238E27FC236}">
                <a16:creationId xmlns:a16="http://schemas.microsoft.com/office/drawing/2014/main" id="{DD591AC1-5E02-4924-BAD6-DB92E07546D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281835" y="1353462"/>
            <a:ext cx="4580329" cy="2477734"/>
          </a:xfrm>
          <a:prstGeom prst="rect">
            <a:avLst/>
          </a:prstGeom>
        </p:spPr>
      </p:pic>
      <p:sp>
        <p:nvSpPr>
          <p:cNvPr id="4" name="矩形 3">
            <a:extLst>
              <a:ext uri="{FF2B5EF4-FFF2-40B4-BE49-F238E27FC236}">
                <a16:creationId xmlns:a16="http://schemas.microsoft.com/office/drawing/2014/main" id="{C311BEB7-2D6D-4C8E-886D-0606ED1DC158}"/>
              </a:ext>
            </a:extLst>
          </p:cNvPr>
          <p:cNvSpPr/>
          <p:nvPr/>
        </p:nvSpPr>
        <p:spPr>
          <a:xfrm>
            <a:off x="2290164" y="3811333"/>
            <a:ext cx="4572000" cy="584775"/>
          </a:xfrm>
          <a:prstGeom prst="rect">
            <a:avLst/>
          </a:prstGeom>
        </p:spPr>
        <p:txBody>
          <a:bodyPr>
            <a:spAutoFit/>
          </a:bodyPr>
          <a:lstStyle/>
          <a:p>
            <a:pPr algn="ctr">
              <a:spcAft>
                <a:spcPts val="0"/>
              </a:spcAft>
            </a:pP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图</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8‑6 </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逐层预训练加微调方法示意图</a:t>
            </a:r>
          </a:p>
          <a:p>
            <a:pPr algn="ctr">
              <a:spcAft>
                <a:spcPts val="0"/>
              </a:spcAft>
            </a:pP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（黑色方框表示需要微调的结构。）</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dirty="0">
                <a:latin typeface="微软雅黑" panose="020B0503020204020204" pitchFamily="34" charset="-122"/>
                <a:ea typeface="微软雅黑" panose="020B0503020204020204" pitchFamily="34" charset="-122"/>
              </a:rPr>
              <a:t> </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3" name="图片 12">
            <a:extLst>
              <a:ext uri="{FF2B5EF4-FFF2-40B4-BE49-F238E27FC236}">
                <a16:creationId xmlns:a16="http://schemas.microsoft.com/office/drawing/2014/main" id="{0B29270C-F3A0-46E4-A195-EECC3DE5017D}"/>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436531" y="4595109"/>
            <a:ext cx="3955879" cy="1148704"/>
          </a:xfrm>
          <a:prstGeom prst="rect">
            <a:avLst/>
          </a:prstGeom>
        </p:spPr>
      </p:pic>
      <p:sp>
        <p:nvSpPr>
          <p:cNvPr id="14" name="矩形 13">
            <a:extLst>
              <a:ext uri="{FF2B5EF4-FFF2-40B4-BE49-F238E27FC236}">
                <a16:creationId xmlns:a16="http://schemas.microsoft.com/office/drawing/2014/main" id="{AD23ACE3-27C9-49A1-8593-F95FFB0DB3BB}"/>
              </a:ext>
            </a:extLst>
          </p:cNvPr>
          <p:cNvSpPr/>
          <p:nvPr/>
        </p:nvSpPr>
        <p:spPr>
          <a:xfrm>
            <a:off x="2383304" y="5773537"/>
            <a:ext cx="4062331" cy="338554"/>
          </a:xfrm>
          <a:prstGeom prst="rect">
            <a:avLst/>
          </a:prstGeom>
        </p:spPr>
        <p:txBody>
          <a:bodyPr wrap="none">
            <a:spAutoFit/>
          </a:bodyPr>
          <a:lstStyle/>
          <a:p>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图</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8‑7 </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预训练网络中的自编码器结构示意图</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54007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D73F2F2A-A258-4916-94CB-19A27AEA7E97}"/>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第六讲 人工神经网络与深度学习</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667697" y="876301"/>
            <a:ext cx="801528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b="1" dirty="0">
                <a:latin typeface="微软雅黑" panose="020B0503020204020204" pitchFamily="34" charset="-122"/>
                <a:cs typeface="Times New Roman" panose="02020603050405020304" pitchFamily="18" charset="0"/>
              </a:rPr>
              <a:t>使用合适的激活函数</a:t>
            </a:r>
            <a:endParaRPr lang="en-US" altLang="zh-CN" sz="2000" b="1" dirty="0">
              <a:latin typeface="微软雅黑" panose="020B0503020204020204" pitchFamily="34" charset="-122"/>
              <a:cs typeface="Times New Roman" panose="02020603050405020304" pitchFamily="18" charset="0"/>
            </a:endParaRPr>
          </a:p>
          <a:p>
            <a:pPr>
              <a:spcBef>
                <a:spcPct val="0"/>
              </a:spcBef>
              <a:buFontTx/>
              <a:buNone/>
            </a:pPr>
            <a:endParaRPr lang="zh-CN" altLang="en-US" sz="2000" dirty="0">
              <a:latin typeface="微软雅黑" panose="020B0503020204020204" pitchFamily="34" charset="-122"/>
              <a:cs typeface="Times New Roman" panose="02020603050405020304" pitchFamily="18" charset="0"/>
            </a:endParaRP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924583" y="115888"/>
            <a:ext cx="2040029"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深度神经网络</a:t>
            </a:r>
          </a:p>
        </p:txBody>
      </p:sp>
      <p:pic>
        <p:nvPicPr>
          <p:cNvPr id="8" name="图片 7">
            <a:extLst>
              <a:ext uri="{FF2B5EF4-FFF2-40B4-BE49-F238E27FC236}">
                <a16:creationId xmlns:a16="http://schemas.microsoft.com/office/drawing/2014/main" id="{7D772E27-871B-4032-9F2F-AD29FF7DD003}"/>
              </a:ext>
            </a:extLst>
          </p:cNvPr>
          <p:cNvPicPr/>
          <p:nvPr/>
        </p:nvPicPr>
        <p:blipFill>
          <a:blip r:embed="rId2">
            <a:extLst>
              <a:ext uri="{28A0092B-C50C-407E-A947-70E740481C1C}">
                <a14:useLocalDpi xmlns:a14="http://schemas.microsoft.com/office/drawing/2010/main" val="0"/>
              </a:ext>
            </a:extLst>
          </a:blip>
          <a:stretch>
            <a:fillRect/>
          </a:stretch>
        </p:blipFill>
        <p:spPr>
          <a:xfrm>
            <a:off x="827088" y="2142091"/>
            <a:ext cx="1969770" cy="1768475"/>
          </a:xfrm>
          <a:prstGeom prst="rect">
            <a:avLst/>
          </a:prstGeom>
        </p:spPr>
      </p:pic>
      <p:sp>
        <p:nvSpPr>
          <p:cNvPr id="2" name="矩形 1">
            <a:extLst>
              <a:ext uri="{FF2B5EF4-FFF2-40B4-BE49-F238E27FC236}">
                <a16:creationId xmlns:a16="http://schemas.microsoft.com/office/drawing/2014/main" id="{B8DC802A-D185-47D4-AE7A-01EF9F9A6762}"/>
              </a:ext>
            </a:extLst>
          </p:cNvPr>
          <p:cNvSpPr/>
          <p:nvPr/>
        </p:nvSpPr>
        <p:spPr>
          <a:xfrm>
            <a:off x="862905" y="4296697"/>
            <a:ext cx="1691810" cy="338554"/>
          </a:xfrm>
          <a:prstGeom prst="rect">
            <a:avLst/>
          </a:prstGeom>
        </p:spPr>
        <p:txBody>
          <a:bodyPr wrap="none">
            <a:spAutoFit/>
          </a:bodyPr>
          <a:lstStyle/>
          <a:p>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图</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8‑8 </a:t>
            </a: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ReLU</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函数</a:t>
            </a:r>
            <a:endParaRPr lang="zh-CN" altLang="en-US" sz="1600" dirty="0">
              <a:latin typeface="微软雅黑" panose="020B0503020204020204" pitchFamily="34" charset="-122"/>
              <a:ea typeface="微软雅黑" panose="020B0503020204020204" pitchFamily="34" charset="-122"/>
            </a:endParaRPr>
          </a:p>
        </p:txBody>
      </p:sp>
      <p:pic>
        <p:nvPicPr>
          <p:cNvPr id="12" name="图片 11">
            <a:extLst>
              <a:ext uri="{FF2B5EF4-FFF2-40B4-BE49-F238E27FC236}">
                <a16:creationId xmlns:a16="http://schemas.microsoft.com/office/drawing/2014/main" id="{2A12FF40-9068-4701-9059-AE76DD8054A8}"/>
              </a:ext>
            </a:extLst>
          </p:cNvPr>
          <p:cNvPicPr/>
          <p:nvPr/>
        </p:nvPicPr>
        <p:blipFill>
          <a:blip r:embed="rId3">
            <a:extLst>
              <a:ext uri="{28A0092B-C50C-407E-A947-70E740481C1C}">
                <a14:useLocalDpi xmlns:a14="http://schemas.microsoft.com/office/drawing/2010/main" val="0"/>
              </a:ext>
            </a:extLst>
          </a:blip>
          <a:stretch>
            <a:fillRect/>
          </a:stretch>
        </p:blipFill>
        <p:spPr>
          <a:xfrm>
            <a:off x="3774794" y="2142091"/>
            <a:ext cx="4500481" cy="2158683"/>
          </a:xfrm>
          <a:prstGeom prst="rect">
            <a:avLst/>
          </a:prstGeom>
        </p:spPr>
      </p:pic>
      <p:sp>
        <p:nvSpPr>
          <p:cNvPr id="3" name="箭头: 右 2">
            <a:extLst>
              <a:ext uri="{FF2B5EF4-FFF2-40B4-BE49-F238E27FC236}">
                <a16:creationId xmlns:a16="http://schemas.microsoft.com/office/drawing/2014/main" id="{AA16151C-F852-4CA4-97A1-772D8A693203}"/>
              </a:ext>
            </a:extLst>
          </p:cNvPr>
          <p:cNvSpPr/>
          <p:nvPr/>
        </p:nvSpPr>
        <p:spPr>
          <a:xfrm>
            <a:off x="2959349" y="3177372"/>
            <a:ext cx="679256" cy="302004"/>
          </a:xfrm>
          <a:prstGeom prst="rightArrow">
            <a:avLst>
              <a:gd name="adj1" fmla="val 44444"/>
              <a:gd name="adj2" fmla="val 75000"/>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461C641E-DB67-42C7-8109-20D467E22C51}"/>
              </a:ext>
            </a:extLst>
          </p:cNvPr>
          <p:cNvSpPr/>
          <p:nvPr/>
        </p:nvSpPr>
        <p:spPr>
          <a:xfrm>
            <a:off x="4871352" y="4296697"/>
            <a:ext cx="2307363" cy="338554"/>
          </a:xfrm>
          <a:prstGeom prst="rect">
            <a:avLst/>
          </a:prstGeom>
        </p:spPr>
        <p:txBody>
          <a:bodyPr wrap="none">
            <a:spAutoFit/>
          </a:bodyPr>
          <a:lstStyle/>
          <a:p>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图</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8‑9 </a:t>
            </a: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ReLU</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函数</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的变体</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65555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B0610007-A662-4576-8377-6DFFBD51B8C1}"/>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第六讲 人工神经网络与深度学习</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667697" y="876301"/>
            <a:ext cx="801528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b="1" dirty="0">
                <a:latin typeface="微软雅黑" panose="020B0503020204020204" pitchFamily="34" charset="-122"/>
                <a:cs typeface="Times New Roman" panose="02020603050405020304" pitchFamily="18" charset="0"/>
              </a:rPr>
              <a:t>使用合适的激活函数</a:t>
            </a:r>
            <a:endParaRPr lang="en-US" altLang="zh-CN" sz="2000" b="1" dirty="0">
              <a:latin typeface="微软雅黑" panose="020B0503020204020204" pitchFamily="34" charset="-122"/>
              <a:cs typeface="Times New Roman" panose="02020603050405020304" pitchFamily="18" charset="0"/>
            </a:endParaRPr>
          </a:p>
          <a:p>
            <a:pPr>
              <a:spcBef>
                <a:spcPct val="0"/>
              </a:spcBef>
              <a:buFontTx/>
              <a:buNone/>
            </a:pPr>
            <a:endParaRPr lang="zh-CN" altLang="en-US" sz="2000" dirty="0">
              <a:latin typeface="微软雅黑" panose="020B0503020204020204" pitchFamily="34" charset="-122"/>
              <a:cs typeface="Times New Roman" panose="02020603050405020304" pitchFamily="18" charset="0"/>
            </a:endParaRP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924583" y="115888"/>
            <a:ext cx="2040029"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深度神经网络</a:t>
            </a:r>
          </a:p>
        </p:txBody>
      </p:sp>
      <p:pic>
        <p:nvPicPr>
          <p:cNvPr id="14" name="图片 13">
            <a:extLst>
              <a:ext uri="{FF2B5EF4-FFF2-40B4-BE49-F238E27FC236}">
                <a16:creationId xmlns:a16="http://schemas.microsoft.com/office/drawing/2014/main" id="{8E9F34FB-8EC6-45F2-860A-F25511B82BEF}"/>
              </a:ext>
            </a:extLst>
          </p:cNvPr>
          <p:cNvPicPr/>
          <p:nvPr/>
        </p:nvPicPr>
        <p:blipFill>
          <a:blip r:embed="rId2">
            <a:extLst>
              <a:ext uri="{28A0092B-C50C-407E-A947-70E740481C1C}">
                <a14:useLocalDpi xmlns:a14="http://schemas.microsoft.com/office/drawing/2010/main" val="0"/>
              </a:ext>
            </a:extLst>
          </a:blip>
          <a:stretch>
            <a:fillRect/>
          </a:stretch>
        </p:blipFill>
        <p:spPr>
          <a:xfrm>
            <a:off x="2166222" y="1540130"/>
            <a:ext cx="4811556" cy="2956514"/>
          </a:xfrm>
          <a:prstGeom prst="rect">
            <a:avLst/>
          </a:prstGeom>
        </p:spPr>
      </p:pic>
      <p:sp>
        <p:nvSpPr>
          <p:cNvPr id="4" name="矩形 3">
            <a:extLst>
              <a:ext uri="{FF2B5EF4-FFF2-40B4-BE49-F238E27FC236}">
                <a16:creationId xmlns:a16="http://schemas.microsoft.com/office/drawing/2014/main" id="{CAFFAA9E-1C80-43FE-AF44-1509941EFAC7}"/>
              </a:ext>
            </a:extLst>
          </p:cNvPr>
          <p:cNvSpPr/>
          <p:nvPr/>
        </p:nvSpPr>
        <p:spPr>
          <a:xfrm>
            <a:off x="1463692" y="4689814"/>
            <a:ext cx="6423295" cy="584775"/>
          </a:xfrm>
          <a:prstGeom prst="rect">
            <a:avLst/>
          </a:prstGeom>
        </p:spPr>
        <p:txBody>
          <a:bodyPr wrap="square">
            <a:spAutoFit/>
          </a:bodyPr>
          <a:lstStyle/>
          <a:p>
            <a:pPr algn="ctr">
              <a:spcAft>
                <a:spcPts val="0"/>
              </a:spcAft>
            </a:pP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图</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8‑10 </a:t>
            </a:r>
            <a:r>
              <a:rPr lang="en-US" altLang="zh-CN" sz="1600" kern="100" dirty="0" err="1">
                <a:latin typeface="微软雅黑" panose="020B0503020204020204" pitchFamily="34" charset="-122"/>
                <a:ea typeface="微软雅黑" panose="020B0503020204020204" pitchFamily="34" charset="-122"/>
                <a:cs typeface="Times New Roman" panose="02020603050405020304" pitchFamily="18" charset="0"/>
              </a:rPr>
              <a:t>Maxout</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函数原理示意图</a:t>
            </a:r>
          </a:p>
          <a:p>
            <a:r>
              <a:rPr lang="zh-CN" altLang="zh-CN" sz="16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（将每层的节点分组，并选择组内最大数的作为下一层的输入。）</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84403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327058D6-4C22-4790-9217-AE8DB6C34FBD}"/>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第六讲 人工神经网络与深度学习</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23" name="标题 1">
            <a:extLst>
              <a:ext uri="{FF2B5EF4-FFF2-40B4-BE49-F238E27FC236}">
                <a16:creationId xmlns:a16="http://schemas.microsoft.com/office/drawing/2014/main" id="{AA2CEEB4-F3CD-41AD-B529-3AFBAD8AAB77}"/>
              </a:ext>
            </a:extLst>
          </p:cNvPr>
          <p:cNvSpPr txBox="1">
            <a:spLocks noChangeArrowheads="1"/>
          </p:cNvSpPr>
          <p:nvPr/>
        </p:nvSpPr>
        <p:spPr bwMode="auto">
          <a:xfrm>
            <a:off x="468313" y="838835"/>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kern="1200">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1200" cap="none" spc="0" normalizeH="0" baseline="0" noProof="0" dirty="0">
                <a:ln>
                  <a:noFill/>
                </a:ln>
                <a:solidFill>
                  <a:srgbClr val="000000"/>
                </a:solidFill>
                <a:effectLst/>
                <a:uLnTx/>
                <a:uFillTx/>
                <a:latin typeface="Arial"/>
                <a:ea typeface="微软雅黑"/>
                <a:cs typeface="+mj-cs"/>
              </a:rPr>
              <a:t>目录</a:t>
            </a:r>
          </a:p>
        </p:txBody>
      </p:sp>
      <p:sp>
        <p:nvSpPr>
          <p:cNvPr id="24" name="内容占位符 2">
            <a:extLst>
              <a:ext uri="{FF2B5EF4-FFF2-40B4-BE49-F238E27FC236}">
                <a16:creationId xmlns:a16="http://schemas.microsoft.com/office/drawing/2014/main" id="{3D4ACEF0-7279-45BB-BC14-B1A22F951A2C}"/>
              </a:ext>
            </a:extLst>
          </p:cNvPr>
          <p:cNvSpPr txBox="1">
            <a:spLocks noChangeArrowheads="1"/>
          </p:cNvSpPr>
          <p:nvPr/>
        </p:nvSpPr>
        <p:spPr bwMode="auto">
          <a:xfrm>
            <a:off x="1143000" y="1581946"/>
            <a:ext cx="5986463" cy="384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spcBef>
                <a:spcPct val="20000"/>
              </a:spcBef>
              <a:spcAft>
                <a:spcPct val="0"/>
              </a:spcAft>
              <a:buClrTx/>
              <a:buSzTx/>
              <a:buFontTx/>
              <a:buChar char="•"/>
              <a:tabLst/>
              <a:defRPr/>
            </a:pPr>
            <a:r>
              <a:rPr lang="zh-CN" altLang="en-US" sz="2800" dirty="0">
                <a:latin typeface="Arial"/>
                <a:ea typeface="微软雅黑"/>
              </a:rPr>
              <a:t>感知机</a:t>
            </a:r>
            <a:endParaRPr lang="en-US" altLang="zh-CN" sz="2800" dirty="0">
              <a:latin typeface="Arial"/>
              <a:ea typeface="微软雅黑"/>
            </a:endParaRPr>
          </a:p>
          <a:p>
            <a:pPr marL="342900" marR="0" lvl="0" indent="-342900" algn="l" defTabSz="914400" rtl="0" eaLnBrk="1" fontAlgn="base" latinLnBrk="0" hangingPunct="1">
              <a:spcBef>
                <a:spcPct val="20000"/>
              </a:spcBef>
              <a:spcAft>
                <a:spcPct val="0"/>
              </a:spcAft>
              <a:buClrTx/>
              <a:buSzTx/>
              <a:buFontTx/>
              <a:buChar char="•"/>
              <a:tabLst/>
              <a:defRPr/>
            </a:pPr>
            <a:r>
              <a:rPr kumimoji="0" lang="zh-CN" altLang="en-US" sz="2800" b="0" i="0" u="none" strike="noStrike" kern="1200" cap="none" spc="0" normalizeH="0" baseline="0" noProof="0" dirty="0">
                <a:ln>
                  <a:noFill/>
                </a:ln>
                <a:effectLst/>
                <a:uLnTx/>
                <a:uFillTx/>
                <a:latin typeface="Arial"/>
                <a:ea typeface="微软雅黑"/>
                <a:cs typeface="+mn-cs"/>
              </a:rPr>
              <a:t>多层神经网络</a:t>
            </a:r>
            <a:endParaRPr kumimoji="0" lang="en-US" altLang="zh-CN" sz="2800" b="0" i="0" u="none" strike="noStrike" kern="1200" cap="none" spc="0" normalizeH="0" baseline="0" noProof="0" dirty="0">
              <a:ln>
                <a:noFill/>
              </a:ln>
              <a:effectLst/>
              <a:uLnTx/>
              <a:uFillTx/>
              <a:latin typeface="Arial"/>
              <a:ea typeface="微软雅黑"/>
              <a:cs typeface="+mn-cs"/>
            </a:endParaRPr>
          </a:p>
          <a:p>
            <a:pPr marL="342900" marR="0" lvl="0" indent="-342900" algn="l" defTabSz="914400" rtl="0" eaLnBrk="1" fontAlgn="base" latinLnBrk="0" hangingPunct="1">
              <a:spcBef>
                <a:spcPct val="20000"/>
              </a:spcBef>
              <a:spcAft>
                <a:spcPct val="0"/>
              </a:spcAft>
              <a:buClrTx/>
              <a:buSzTx/>
              <a:buFontTx/>
              <a:buChar char="•"/>
              <a:tabLst/>
              <a:defRPr/>
            </a:pPr>
            <a:r>
              <a:rPr lang="zh-CN" altLang="en-US" sz="2800" dirty="0">
                <a:latin typeface="Arial"/>
                <a:ea typeface="微软雅黑"/>
              </a:rPr>
              <a:t>深层神经网络</a:t>
            </a:r>
            <a:endParaRPr lang="en-US" altLang="zh-CN" sz="2800" dirty="0">
              <a:latin typeface="Arial"/>
              <a:ea typeface="微软雅黑"/>
            </a:endParaRPr>
          </a:p>
          <a:p>
            <a:pPr marL="342900" marR="0" lvl="0" indent="-342900" algn="l" defTabSz="914400" rtl="0" eaLnBrk="1" fontAlgn="base" latinLnBrk="0" hangingPunct="1">
              <a:spcBef>
                <a:spcPct val="20000"/>
              </a:spcBef>
              <a:spcAft>
                <a:spcPct val="0"/>
              </a:spcAft>
              <a:buClrTx/>
              <a:buSzTx/>
              <a:buFontTx/>
              <a:buChar char="•"/>
              <a:tabLst/>
              <a:defRPr/>
            </a:pPr>
            <a:r>
              <a:rPr kumimoji="0" lang="zh-CN" altLang="en-US" sz="2800" b="0" i="0" u="none" strike="noStrike" kern="1200" cap="none" spc="0" normalizeH="0" baseline="0" noProof="0" dirty="0">
                <a:ln>
                  <a:noFill/>
                </a:ln>
                <a:solidFill>
                  <a:srgbClr val="71A3F5"/>
                </a:solidFill>
                <a:effectLst/>
                <a:uLnTx/>
                <a:uFillTx/>
                <a:latin typeface="Arial"/>
                <a:ea typeface="微软雅黑"/>
                <a:cs typeface="+mn-cs"/>
              </a:rPr>
              <a:t>常用的深度神经网络</a:t>
            </a:r>
            <a:endParaRPr kumimoji="0" lang="en-US" altLang="zh-CN" sz="2800" b="0" i="0" u="none" strike="noStrike" kern="1200" cap="none" spc="0" normalizeH="0" baseline="0" noProof="0" dirty="0">
              <a:ln>
                <a:noFill/>
              </a:ln>
              <a:solidFill>
                <a:srgbClr val="71A3F5"/>
              </a:solidFill>
              <a:effectLst/>
              <a:uLnTx/>
              <a:uFillTx/>
              <a:latin typeface="Arial"/>
              <a:ea typeface="微软雅黑"/>
              <a:cs typeface="+mn-cs"/>
            </a:endParaRPr>
          </a:p>
          <a:p>
            <a:pPr lvl="1" indent="-342900" defTabSz="914400" eaLnBrk="1" hangingPunct="1">
              <a:buFontTx/>
              <a:buChar char="•"/>
              <a:defRPr/>
            </a:pPr>
            <a:r>
              <a:rPr kumimoji="0" lang="zh-CN" altLang="en-US" sz="2400" b="0" i="0" u="none" strike="noStrike" kern="1200" cap="none" spc="0" normalizeH="0" baseline="0" noProof="0" dirty="0">
                <a:ln>
                  <a:noFill/>
                </a:ln>
                <a:solidFill>
                  <a:srgbClr val="71A3F5"/>
                </a:solidFill>
                <a:effectLst/>
                <a:uLnTx/>
                <a:uFillTx/>
                <a:latin typeface="Arial"/>
                <a:ea typeface="微软雅黑"/>
                <a:cs typeface="+mn-cs"/>
              </a:rPr>
              <a:t>自编码网络</a:t>
            </a:r>
            <a:endParaRPr kumimoji="0" lang="en-US" altLang="zh-CN" sz="2400" b="0" i="0" u="none" strike="noStrike" kern="1200" cap="none" spc="0" normalizeH="0" baseline="0" noProof="0" dirty="0">
              <a:ln>
                <a:noFill/>
              </a:ln>
              <a:solidFill>
                <a:srgbClr val="71A3F5"/>
              </a:solidFill>
              <a:effectLst/>
              <a:uLnTx/>
              <a:uFillTx/>
              <a:latin typeface="Arial"/>
              <a:ea typeface="微软雅黑"/>
              <a:cs typeface="+mn-cs"/>
            </a:endParaRPr>
          </a:p>
          <a:p>
            <a:pPr lvl="1" indent="-342900" defTabSz="914400" eaLnBrk="1" hangingPunct="1">
              <a:buFontTx/>
              <a:buChar char="•"/>
              <a:defRPr/>
            </a:pPr>
            <a:r>
              <a:rPr kumimoji="0" lang="zh-CN" altLang="en-US" sz="2400" b="0" i="0" u="none" strike="noStrike" kern="1200" cap="none" spc="0" normalizeH="0" baseline="0" noProof="0" dirty="0">
                <a:ln>
                  <a:noFill/>
                </a:ln>
                <a:solidFill>
                  <a:srgbClr val="71A3F5"/>
                </a:solidFill>
                <a:effectLst/>
                <a:uLnTx/>
                <a:uFillTx/>
                <a:latin typeface="Arial"/>
                <a:ea typeface="微软雅黑"/>
                <a:cs typeface="+mn-cs"/>
              </a:rPr>
              <a:t>深度玻尔兹曼机</a:t>
            </a:r>
            <a:endParaRPr lang="en-US" altLang="zh-CN" sz="2400" dirty="0">
              <a:solidFill>
                <a:srgbClr val="71A3F5"/>
              </a:solidFill>
              <a:latin typeface="Arial"/>
              <a:ea typeface="微软雅黑"/>
            </a:endParaRPr>
          </a:p>
          <a:p>
            <a:pPr lvl="1" indent="-342900" defTabSz="914400" eaLnBrk="1" hangingPunct="1">
              <a:buFontTx/>
              <a:buChar char="•"/>
              <a:defRPr/>
            </a:pPr>
            <a:r>
              <a:rPr kumimoji="0" lang="zh-CN" altLang="en-US" sz="2400" b="0" i="0" u="none" strike="noStrike" kern="1200" cap="none" spc="0" normalizeH="0" baseline="0" noProof="0" dirty="0">
                <a:ln>
                  <a:noFill/>
                </a:ln>
                <a:solidFill>
                  <a:srgbClr val="71A3F5"/>
                </a:solidFill>
                <a:effectLst/>
                <a:uLnTx/>
                <a:uFillTx/>
                <a:latin typeface="Arial"/>
                <a:ea typeface="微软雅黑"/>
                <a:cs typeface="+mn-cs"/>
              </a:rPr>
              <a:t>深度信念网络</a:t>
            </a:r>
            <a:endParaRPr kumimoji="0" lang="en-US" altLang="zh-CN" sz="2400" b="0" i="0" u="none" strike="noStrike" kern="1200" cap="none" spc="0" normalizeH="0" baseline="0" noProof="0" dirty="0">
              <a:ln>
                <a:noFill/>
              </a:ln>
              <a:solidFill>
                <a:srgbClr val="71A3F5"/>
              </a:solidFill>
              <a:effectLst/>
              <a:uLnTx/>
              <a:uFillTx/>
              <a:latin typeface="Arial"/>
              <a:ea typeface="微软雅黑"/>
              <a:cs typeface="+mn-cs"/>
            </a:endParaRPr>
          </a:p>
          <a:p>
            <a:pPr lvl="1" indent="-342900" defTabSz="914400" eaLnBrk="1" hangingPunct="1">
              <a:buFontTx/>
              <a:buChar char="•"/>
              <a:defRPr/>
            </a:pPr>
            <a:r>
              <a:rPr lang="zh-CN" altLang="en-US" sz="2400" dirty="0">
                <a:solidFill>
                  <a:srgbClr val="71A3F5"/>
                </a:solidFill>
                <a:latin typeface="Arial"/>
                <a:ea typeface="微软雅黑"/>
              </a:rPr>
              <a:t>卷积神经网络</a:t>
            </a:r>
            <a:endParaRPr lang="en-US" altLang="zh-CN" sz="2400" dirty="0">
              <a:solidFill>
                <a:srgbClr val="71A3F5"/>
              </a:solidFill>
              <a:latin typeface="Arial"/>
              <a:ea typeface="微软雅黑"/>
            </a:endParaRPr>
          </a:p>
          <a:p>
            <a:pPr lvl="1" indent="-342900" defTabSz="914400" eaLnBrk="1" hangingPunct="1">
              <a:buFontTx/>
              <a:buChar char="•"/>
              <a:defRPr/>
            </a:pPr>
            <a:r>
              <a:rPr kumimoji="0" lang="zh-CN" altLang="en-US" sz="2400" b="0" i="0" u="none" strike="noStrike" kern="1200" cap="none" spc="0" normalizeH="0" baseline="0" noProof="0" dirty="0">
                <a:ln>
                  <a:noFill/>
                </a:ln>
                <a:solidFill>
                  <a:srgbClr val="71A3F5"/>
                </a:solidFill>
                <a:effectLst/>
                <a:uLnTx/>
                <a:uFillTx/>
                <a:latin typeface="Arial"/>
                <a:ea typeface="微软雅黑"/>
                <a:cs typeface="+mn-cs"/>
              </a:rPr>
              <a:t>循环神经网络</a:t>
            </a:r>
            <a:endParaRPr kumimoji="0" lang="en-US" altLang="zh-CN" sz="2400" b="0" i="0" u="none" strike="noStrike" kern="1200" cap="none" spc="0" normalizeH="0" baseline="0" noProof="0" dirty="0">
              <a:ln>
                <a:noFill/>
              </a:ln>
              <a:solidFill>
                <a:srgbClr val="71A3F5"/>
              </a:solidFill>
              <a:effectLst/>
              <a:uLnTx/>
              <a:uFillTx/>
              <a:latin typeface="Arial"/>
              <a:ea typeface="微软雅黑"/>
              <a:cs typeface="+mn-cs"/>
            </a:endParaRPr>
          </a:p>
          <a:p>
            <a:pPr lvl="1" indent="-342900" defTabSz="914400" eaLnBrk="1" hangingPunct="1">
              <a:buFontTx/>
              <a:buChar char="•"/>
              <a:defRPr/>
            </a:pPr>
            <a:r>
              <a:rPr lang="en-US" altLang="zh-CN" sz="2400" dirty="0">
                <a:solidFill>
                  <a:srgbClr val="71A3F5"/>
                </a:solidFill>
                <a:latin typeface="Arial"/>
                <a:ea typeface="微软雅黑"/>
              </a:rPr>
              <a:t>Transformer</a:t>
            </a:r>
            <a:endParaRPr kumimoji="0" lang="zh-CN" altLang="en-US" sz="2400" b="0" i="0" u="none" strike="noStrike" kern="1200" cap="none" spc="0" normalizeH="0" baseline="0" noProof="0" dirty="0">
              <a:ln>
                <a:noFill/>
              </a:ln>
              <a:solidFill>
                <a:srgbClr val="71A3F5"/>
              </a:solidFill>
              <a:effectLst/>
              <a:uLnTx/>
              <a:uFillTx/>
              <a:latin typeface="Arial"/>
              <a:ea typeface="微软雅黑"/>
            </a:endParaRPr>
          </a:p>
        </p:txBody>
      </p:sp>
      <p:sp>
        <p:nvSpPr>
          <p:cNvPr id="26" name="矩形 25">
            <a:extLst>
              <a:ext uri="{FF2B5EF4-FFF2-40B4-BE49-F238E27FC236}">
                <a16:creationId xmlns:a16="http://schemas.microsoft.com/office/drawing/2014/main" id="{802C3CA6-CFB8-460B-8507-CEAA6E1ACF73}"/>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pic>
        <p:nvPicPr>
          <p:cNvPr id="28" name="图片 7">
            <a:extLst>
              <a:ext uri="{FF2B5EF4-FFF2-40B4-BE49-F238E27FC236}">
                <a16:creationId xmlns:a16="http://schemas.microsoft.com/office/drawing/2014/main" id="{25A0547A-1E79-44DB-B293-02EE757E61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115888"/>
            <a:ext cx="71913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10">
            <a:extLst>
              <a:ext uri="{FF2B5EF4-FFF2-40B4-BE49-F238E27FC236}">
                <a16:creationId xmlns:a16="http://schemas.microsoft.com/office/drawing/2014/main" id="{5C9B7484-C944-4E17-BF2E-45E76C3219B5}"/>
              </a:ext>
            </a:extLst>
          </p:cNvPr>
          <p:cNvSpPr>
            <a:spLocks noChangeArrowheads="1"/>
          </p:cNvSpPr>
          <p:nvPr/>
        </p:nvSpPr>
        <p:spPr bwMode="auto">
          <a:xfrm>
            <a:off x="2279545" y="187473"/>
            <a:ext cx="45849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pPr>
            <a:r>
              <a:rPr lang="zh-CN" altLang="en-US" sz="2400" dirty="0">
                <a:solidFill>
                  <a:srgbClr val="FFFFFF"/>
                </a:solidFill>
                <a:latin typeface="微软雅黑" panose="020B0503020204020204" pitchFamily="34" charset="-122"/>
                <a:ea typeface="微软雅黑" panose="020B0503020204020204" pitchFamily="34" charset="-122"/>
              </a:rPr>
              <a:t>第六讲 人工神经网络与深度学习</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49224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38A42C12-CE09-453D-8D65-FA4AFCD0E165}"/>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第六讲 人工神经网络与深度学习</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8" name="内容占位符 2">
            <a:extLst>
              <a:ext uri="{FF2B5EF4-FFF2-40B4-BE49-F238E27FC236}">
                <a16:creationId xmlns:a16="http://schemas.microsoft.com/office/drawing/2014/main" id="{1C14A7BF-B7C7-447D-B1DE-731E28674179}"/>
              </a:ext>
            </a:extLst>
          </p:cNvPr>
          <p:cNvSpPr>
            <a:spLocks noGrp="1" noChangeArrowheads="1"/>
          </p:cNvSpPr>
          <p:nvPr>
            <p:ph idx="1"/>
          </p:nvPr>
        </p:nvSpPr>
        <p:spPr>
          <a:xfrm>
            <a:off x="457200" y="981075"/>
            <a:ext cx="7427913" cy="574675"/>
          </a:xfrm>
        </p:spPr>
        <p:txBody>
          <a:bodyPr/>
          <a:lstStyle/>
          <a:p>
            <a:r>
              <a:rPr lang="zh-CN" altLang="en-US" dirty="0">
                <a:latin typeface="微软雅黑" panose="020B0503020204020204" pitchFamily="34" charset="-122"/>
                <a:ea typeface="微软雅黑" panose="020B0503020204020204" pitchFamily="34" charset="-122"/>
              </a:rPr>
              <a:t>自编码网络</a:t>
            </a:r>
            <a:endParaRPr lang="en-US" altLang="zh-CN" dirty="0">
              <a:latin typeface="微软雅黑" panose="020B0503020204020204" pitchFamily="34" charset="-122"/>
              <a:ea typeface="微软雅黑" panose="020B0503020204020204" pitchFamily="34" charset="-122"/>
            </a:endParaRP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019060" y="115888"/>
            <a:ext cx="2945552"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常用的深度神经网络</a:t>
            </a:r>
          </a:p>
        </p:txBody>
      </p:sp>
      <p:pic>
        <p:nvPicPr>
          <p:cNvPr id="12" name="图片 11">
            <a:extLst>
              <a:ext uri="{FF2B5EF4-FFF2-40B4-BE49-F238E27FC236}">
                <a16:creationId xmlns:a16="http://schemas.microsoft.com/office/drawing/2014/main" id="{AD328015-F1A8-4C38-B316-4D6515601BDD}"/>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367083" y="1760511"/>
            <a:ext cx="4409834" cy="3336977"/>
          </a:xfrm>
          <a:prstGeom prst="rect">
            <a:avLst/>
          </a:prstGeom>
        </p:spPr>
      </p:pic>
      <p:sp>
        <p:nvSpPr>
          <p:cNvPr id="2" name="矩形 1">
            <a:extLst>
              <a:ext uri="{FF2B5EF4-FFF2-40B4-BE49-F238E27FC236}">
                <a16:creationId xmlns:a16="http://schemas.microsoft.com/office/drawing/2014/main" id="{8E187FC4-FC0D-4A8E-A3BA-645521C28945}"/>
              </a:ext>
            </a:extLst>
          </p:cNvPr>
          <p:cNvSpPr/>
          <p:nvPr/>
        </p:nvSpPr>
        <p:spPr>
          <a:xfrm>
            <a:off x="3105800" y="5132972"/>
            <a:ext cx="2130711" cy="338554"/>
          </a:xfrm>
          <a:prstGeom prst="rect">
            <a:avLst/>
          </a:prstGeom>
        </p:spPr>
        <p:txBody>
          <a:bodyPr wrap="none">
            <a:spAutoFit/>
          </a:bodyPr>
          <a:lstStyle/>
          <a:p>
            <a:pPr algn="ctr">
              <a:spcAft>
                <a:spcPts val="0"/>
              </a:spcAft>
            </a:pP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图</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8‑11 </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自编码器架构</a:t>
            </a:r>
          </a:p>
        </p:txBody>
      </p:sp>
    </p:spTree>
    <p:extLst>
      <p:ext uri="{BB962C8B-B14F-4D97-AF65-F5344CB8AC3E}">
        <p14:creationId xmlns:p14="http://schemas.microsoft.com/office/powerpoint/2010/main" val="868513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A51474F1-8C58-4570-9AAE-88C6C8958700}"/>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第六讲 人工神经网络与深度学习</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8" name="内容占位符 2">
            <a:extLst>
              <a:ext uri="{FF2B5EF4-FFF2-40B4-BE49-F238E27FC236}">
                <a16:creationId xmlns:a16="http://schemas.microsoft.com/office/drawing/2014/main" id="{1C14A7BF-B7C7-447D-B1DE-731E28674179}"/>
              </a:ext>
            </a:extLst>
          </p:cNvPr>
          <p:cNvSpPr>
            <a:spLocks noGrp="1" noChangeArrowheads="1"/>
          </p:cNvSpPr>
          <p:nvPr>
            <p:ph idx="1"/>
          </p:nvPr>
        </p:nvSpPr>
        <p:spPr>
          <a:xfrm>
            <a:off x="457200" y="981075"/>
            <a:ext cx="7427913" cy="574675"/>
          </a:xfrm>
        </p:spPr>
        <p:txBody>
          <a:bodyPr/>
          <a:lstStyle/>
          <a:p>
            <a:r>
              <a:rPr lang="zh-CN" altLang="en-US" dirty="0">
                <a:latin typeface="微软雅黑" panose="020B0503020204020204" pitchFamily="34" charset="-122"/>
                <a:ea typeface="微软雅黑" panose="020B0503020204020204" pitchFamily="34" charset="-122"/>
              </a:rPr>
              <a:t>深度玻尔兹曼机</a:t>
            </a:r>
            <a:endParaRPr lang="en-US" altLang="zh-CN" dirty="0">
              <a:latin typeface="微软雅黑" panose="020B0503020204020204" pitchFamily="34" charset="-122"/>
              <a:ea typeface="微软雅黑" panose="020B0503020204020204" pitchFamily="34" charset="-122"/>
            </a:endParaRP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019060" y="115888"/>
            <a:ext cx="2945552"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常用的深度神经网络</a:t>
            </a:r>
          </a:p>
        </p:txBody>
      </p:sp>
      <p:pic>
        <p:nvPicPr>
          <p:cNvPr id="2" name="图片 1">
            <a:extLst>
              <a:ext uri="{FF2B5EF4-FFF2-40B4-BE49-F238E27FC236}">
                <a16:creationId xmlns:a16="http://schemas.microsoft.com/office/drawing/2014/main" id="{D3114D2E-7278-443F-935C-4D1A1CE25F99}"/>
              </a:ext>
            </a:extLst>
          </p:cNvPr>
          <p:cNvPicPr>
            <a:picLocks noChangeAspect="1"/>
          </p:cNvPicPr>
          <p:nvPr/>
        </p:nvPicPr>
        <p:blipFill>
          <a:blip r:embed="rId2"/>
          <a:stretch>
            <a:fillRect/>
          </a:stretch>
        </p:blipFill>
        <p:spPr>
          <a:xfrm>
            <a:off x="1881307" y="1982760"/>
            <a:ext cx="5230383" cy="2085900"/>
          </a:xfrm>
          <a:prstGeom prst="rect">
            <a:avLst/>
          </a:prstGeom>
        </p:spPr>
      </p:pic>
    </p:spTree>
    <p:extLst>
      <p:ext uri="{BB962C8B-B14F-4D97-AF65-F5344CB8AC3E}">
        <p14:creationId xmlns:p14="http://schemas.microsoft.com/office/powerpoint/2010/main" val="3722596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EDC6E46A-C0AC-433B-98AA-2169125172D5}"/>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第六讲 人工神经网络与深度学习</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692864" y="952501"/>
            <a:ext cx="801528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b="1" dirty="0">
                <a:latin typeface="微软雅黑" panose="020B0503020204020204" pitchFamily="34" charset="-122"/>
                <a:cs typeface="Times New Roman" panose="02020603050405020304" pitchFamily="18" charset="0"/>
              </a:rPr>
              <a:t>波尔兹曼机</a:t>
            </a:r>
            <a:endParaRPr lang="en-US" altLang="zh-CN" sz="2000" b="1"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zh-CN" altLang="en-US" sz="2000" dirty="0">
              <a:latin typeface="微软雅黑" panose="020B0503020204020204" pitchFamily="34" charset="-122"/>
              <a:cs typeface="Times New Roman" panose="02020603050405020304" pitchFamily="18" charset="0"/>
            </a:endParaRP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019060" y="115888"/>
            <a:ext cx="2945552"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常用的深度神经网络</a:t>
            </a:r>
          </a:p>
        </p:txBody>
      </p:sp>
      <p:pic>
        <p:nvPicPr>
          <p:cNvPr id="8" name="图片 7">
            <a:extLst>
              <a:ext uri="{FF2B5EF4-FFF2-40B4-BE49-F238E27FC236}">
                <a16:creationId xmlns:a16="http://schemas.microsoft.com/office/drawing/2014/main" id="{9E4D3303-57F5-46C8-A60C-07AEFA3A0F97}"/>
              </a:ext>
            </a:extLst>
          </p:cNvPr>
          <p:cNvPicPr/>
          <p:nvPr/>
        </p:nvPicPr>
        <p:blipFill>
          <a:blip r:embed="rId2">
            <a:extLst>
              <a:ext uri="{28A0092B-C50C-407E-A947-70E740481C1C}">
                <a14:useLocalDpi xmlns:a14="http://schemas.microsoft.com/office/drawing/2010/main" val="0"/>
              </a:ext>
            </a:extLst>
          </a:blip>
          <a:stretch>
            <a:fillRect/>
          </a:stretch>
        </p:blipFill>
        <p:spPr>
          <a:xfrm>
            <a:off x="3145678" y="1648375"/>
            <a:ext cx="2852643" cy="2891742"/>
          </a:xfrm>
          <a:prstGeom prst="rect">
            <a:avLst/>
          </a:prstGeom>
        </p:spPr>
      </p:pic>
      <p:sp>
        <p:nvSpPr>
          <p:cNvPr id="2" name="矩形 1">
            <a:extLst>
              <a:ext uri="{FF2B5EF4-FFF2-40B4-BE49-F238E27FC236}">
                <a16:creationId xmlns:a16="http://schemas.microsoft.com/office/drawing/2014/main" id="{9FB408C7-0C6C-4E7F-9BC4-E71E2B0F083A}"/>
              </a:ext>
            </a:extLst>
          </p:cNvPr>
          <p:cNvSpPr/>
          <p:nvPr/>
        </p:nvSpPr>
        <p:spPr>
          <a:xfrm>
            <a:off x="3404051" y="4681846"/>
            <a:ext cx="2335896" cy="338554"/>
          </a:xfrm>
          <a:prstGeom prst="rect">
            <a:avLst/>
          </a:prstGeom>
        </p:spPr>
        <p:txBody>
          <a:bodyPr wrap="none">
            <a:spAutoFit/>
          </a:bodyPr>
          <a:lstStyle/>
          <a:p>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图</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8‑12 </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玻尔兹曼机示例</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99853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327058D6-4C22-4790-9217-AE8DB6C34FBD}"/>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第六讲 人工神经网络与深度学习</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23" name="标题 1">
            <a:extLst>
              <a:ext uri="{FF2B5EF4-FFF2-40B4-BE49-F238E27FC236}">
                <a16:creationId xmlns:a16="http://schemas.microsoft.com/office/drawing/2014/main" id="{AA2CEEB4-F3CD-41AD-B529-3AFBAD8AAB77}"/>
              </a:ext>
            </a:extLst>
          </p:cNvPr>
          <p:cNvSpPr txBox="1">
            <a:spLocks noChangeArrowheads="1"/>
          </p:cNvSpPr>
          <p:nvPr/>
        </p:nvSpPr>
        <p:spPr bwMode="auto">
          <a:xfrm>
            <a:off x="468313" y="838835"/>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kern="1200">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1200" cap="none" spc="0" normalizeH="0" baseline="0" noProof="0" dirty="0">
                <a:ln>
                  <a:noFill/>
                </a:ln>
                <a:solidFill>
                  <a:srgbClr val="000000"/>
                </a:solidFill>
                <a:effectLst/>
                <a:uLnTx/>
                <a:uFillTx/>
                <a:latin typeface="Arial"/>
                <a:ea typeface="微软雅黑"/>
                <a:cs typeface="+mj-cs"/>
              </a:rPr>
              <a:t>目录</a:t>
            </a:r>
          </a:p>
        </p:txBody>
      </p:sp>
      <p:sp>
        <p:nvSpPr>
          <p:cNvPr id="24" name="内容占位符 2">
            <a:extLst>
              <a:ext uri="{FF2B5EF4-FFF2-40B4-BE49-F238E27FC236}">
                <a16:creationId xmlns:a16="http://schemas.microsoft.com/office/drawing/2014/main" id="{3D4ACEF0-7279-45BB-BC14-B1A22F951A2C}"/>
              </a:ext>
            </a:extLst>
          </p:cNvPr>
          <p:cNvSpPr txBox="1">
            <a:spLocks noChangeArrowheads="1"/>
          </p:cNvSpPr>
          <p:nvPr/>
        </p:nvSpPr>
        <p:spPr bwMode="auto">
          <a:xfrm>
            <a:off x="1143000" y="1765935"/>
            <a:ext cx="5986463" cy="384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spcBef>
                <a:spcPct val="20000"/>
              </a:spcBef>
              <a:spcAft>
                <a:spcPct val="0"/>
              </a:spcAft>
              <a:buClrTx/>
              <a:buSzTx/>
              <a:buFontTx/>
              <a:buChar char="•"/>
              <a:tabLst/>
              <a:defRPr/>
            </a:pPr>
            <a:r>
              <a:rPr lang="zh-CN" altLang="en-US" sz="2800" dirty="0">
                <a:solidFill>
                  <a:srgbClr val="71A3F5"/>
                </a:solidFill>
                <a:latin typeface="Arial"/>
                <a:ea typeface="微软雅黑"/>
              </a:rPr>
              <a:t>感知机</a:t>
            </a:r>
            <a:endParaRPr lang="en-US" altLang="zh-CN" sz="2800" dirty="0">
              <a:solidFill>
                <a:srgbClr val="71A3F5"/>
              </a:solidFill>
              <a:latin typeface="Arial"/>
              <a:ea typeface="微软雅黑"/>
            </a:endParaRPr>
          </a:p>
          <a:p>
            <a:pPr marL="342900" marR="0" lvl="0" indent="-342900" algn="l" defTabSz="914400" rtl="0" eaLnBrk="1" fontAlgn="base" latinLnBrk="0" hangingPunct="1">
              <a:spcBef>
                <a:spcPct val="20000"/>
              </a:spcBef>
              <a:spcAft>
                <a:spcPct val="0"/>
              </a:spcAft>
              <a:buClrTx/>
              <a:buSzTx/>
              <a:buFontTx/>
              <a:buChar char="•"/>
              <a:tabLst/>
              <a:defRPr/>
            </a:pPr>
            <a:endParaRPr lang="en-US" altLang="zh-CN" sz="2800" dirty="0">
              <a:solidFill>
                <a:srgbClr val="71A3F5"/>
              </a:solidFill>
              <a:latin typeface="Arial"/>
              <a:ea typeface="微软雅黑"/>
            </a:endParaRPr>
          </a:p>
          <a:p>
            <a:pPr marL="342900" marR="0" lvl="0" indent="-342900" algn="l" defTabSz="914400" rtl="0" eaLnBrk="1" fontAlgn="base" latinLnBrk="0" hangingPunct="1">
              <a:spcBef>
                <a:spcPct val="20000"/>
              </a:spcBef>
              <a:spcAft>
                <a:spcPct val="0"/>
              </a:spcAft>
              <a:buClrTx/>
              <a:buSzTx/>
              <a:buFontTx/>
              <a:buChar char="•"/>
              <a:tabLst/>
              <a:defRPr/>
            </a:pPr>
            <a:r>
              <a:rPr kumimoji="0" lang="zh-CN" altLang="en-US" sz="2800" b="0" i="0" u="none" strike="noStrike" kern="1200" cap="none" spc="0" normalizeH="0" baseline="0" noProof="0" dirty="0">
                <a:ln>
                  <a:noFill/>
                </a:ln>
                <a:effectLst/>
                <a:uLnTx/>
                <a:uFillTx/>
                <a:latin typeface="Arial"/>
                <a:ea typeface="微软雅黑"/>
                <a:cs typeface="+mn-cs"/>
              </a:rPr>
              <a:t>多层神经网络</a:t>
            </a:r>
            <a:endParaRPr kumimoji="0" lang="en-US" altLang="zh-CN" sz="2800" b="0" i="0" u="none" strike="noStrike" kern="1200" cap="none" spc="0" normalizeH="0" baseline="0" noProof="0" dirty="0">
              <a:ln>
                <a:noFill/>
              </a:ln>
              <a:effectLst/>
              <a:uLnTx/>
              <a:uFillTx/>
              <a:latin typeface="Arial"/>
              <a:ea typeface="微软雅黑"/>
              <a:cs typeface="+mn-cs"/>
            </a:endParaRPr>
          </a:p>
          <a:p>
            <a:pPr marL="342900" marR="0" lvl="0" indent="-342900" algn="l" defTabSz="914400" rtl="0" eaLnBrk="1" fontAlgn="base" latinLnBrk="0" hangingPunct="1">
              <a:spcBef>
                <a:spcPct val="20000"/>
              </a:spcBef>
              <a:spcAft>
                <a:spcPct val="0"/>
              </a:spcAft>
              <a:buClrTx/>
              <a:buSzTx/>
              <a:buFontTx/>
              <a:buChar char="•"/>
              <a:tabLst/>
              <a:defRPr/>
            </a:pPr>
            <a:endParaRPr kumimoji="0" lang="en-US" altLang="zh-CN" sz="2800" b="0" i="0" u="none" strike="noStrike" kern="1200" cap="none" spc="0" normalizeH="0" baseline="0" noProof="0" dirty="0">
              <a:ln>
                <a:noFill/>
              </a:ln>
              <a:effectLst/>
              <a:uLnTx/>
              <a:uFillTx/>
              <a:latin typeface="Arial"/>
              <a:ea typeface="微软雅黑"/>
              <a:cs typeface="+mn-cs"/>
            </a:endParaRPr>
          </a:p>
          <a:p>
            <a:pPr marL="342900" marR="0" lvl="0" indent="-342900" algn="l" defTabSz="914400" rtl="0" eaLnBrk="1" fontAlgn="base" latinLnBrk="0" hangingPunct="1">
              <a:spcBef>
                <a:spcPct val="20000"/>
              </a:spcBef>
              <a:spcAft>
                <a:spcPct val="0"/>
              </a:spcAft>
              <a:buClrTx/>
              <a:buSzTx/>
              <a:buFontTx/>
              <a:buChar char="•"/>
              <a:tabLst/>
              <a:defRPr/>
            </a:pPr>
            <a:r>
              <a:rPr lang="zh-CN" altLang="en-US" sz="2800" dirty="0">
                <a:latin typeface="Arial"/>
                <a:ea typeface="微软雅黑"/>
              </a:rPr>
              <a:t>深层神经网络</a:t>
            </a:r>
            <a:endParaRPr lang="en-US" altLang="zh-CN" sz="2800" dirty="0">
              <a:latin typeface="Arial"/>
              <a:ea typeface="微软雅黑"/>
            </a:endParaRPr>
          </a:p>
          <a:p>
            <a:pPr marL="342900" marR="0" lvl="0" indent="-342900" algn="l" defTabSz="914400" rtl="0" eaLnBrk="1" fontAlgn="base" latinLnBrk="0" hangingPunct="1">
              <a:spcBef>
                <a:spcPct val="20000"/>
              </a:spcBef>
              <a:spcAft>
                <a:spcPct val="0"/>
              </a:spcAft>
              <a:buClrTx/>
              <a:buSzTx/>
              <a:buFontTx/>
              <a:buChar char="•"/>
              <a:tabLst/>
              <a:defRPr/>
            </a:pPr>
            <a:endParaRPr lang="en-US" altLang="zh-CN" sz="2800" dirty="0">
              <a:latin typeface="Arial"/>
              <a:ea typeface="微软雅黑"/>
            </a:endParaRPr>
          </a:p>
          <a:p>
            <a:pPr marL="342900" marR="0" lvl="0" indent="-342900" algn="l" defTabSz="914400" rtl="0" eaLnBrk="1" fontAlgn="base" latinLnBrk="0" hangingPunct="1">
              <a:spcBef>
                <a:spcPct val="20000"/>
              </a:spcBef>
              <a:spcAft>
                <a:spcPct val="0"/>
              </a:spcAft>
              <a:buClrTx/>
              <a:buSzTx/>
              <a:buFontTx/>
              <a:buChar char="•"/>
              <a:tabLst/>
              <a:defRPr/>
            </a:pPr>
            <a:r>
              <a:rPr kumimoji="0" lang="zh-CN" altLang="en-US" sz="2800" b="0" i="0" u="none" strike="noStrike" kern="1200" cap="none" spc="0" normalizeH="0" baseline="0" noProof="0" dirty="0">
                <a:ln>
                  <a:noFill/>
                </a:ln>
                <a:effectLst/>
                <a:uLnTx/>
                <a:uFillTx/>
                <a:latin typeface="Arial"/>
                <a:ea typeface="微软雅黑"/>
                <a:cs typeface="+mn-cs"/>
              </a:rPr>
              <a:t>常用的深度神经网络</a:t>
            </a:r>
            <a:endParaRPr kumimoji="0" lang="en-US" altLang="zh-CN" sz="2800" b="0" i="0" u="none" strike="noStrike" kern="1200" cap="none" spc="0" normalizeH="0" baseline="0" noProof="0" dirty="0">
              <a:ln>
                <a:noFill/>
              </a:ln>
              <a:effectLst/>
              <a:uLnTx/>
              <a:uFillTx/>
              <a:latin typeface="Arial"/>
              <a:ea typeface="微软雅黑"/>
              <a:cs typeface="+mn-cs"/>
            </a:endParaRPr>
          </a:p>
          <a:p>
            <a:pPr marL="342900" marR="0" lvl="0" indent="-342900" algn="l" defTabSz="914400" rtl="0" eaLnBrk="1" fontAlgn="base" latinLnBrk="0" hangingPunct="1">
              <a:spcBef>
                <a:spcPct val="20000"/>
              </a:spcBef>
              <a:spcAft>
                <a:spcPct val="0"/>
              </a:spcAft>
              <a:buClrTx/>
              <a:buSzTx/>
              <a:buFontTx/>
              <a:buChar char="•"/>
              <a:tabLst/>
              <a:defRPr/>
            </a:pPr>
            <a:endParaRPr kumimoji="0" lang="zh-CN" altLang="en-US" sz="2800" b="0"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26" name="矩形 25">
            <a:extLst>
              <a:ext uri="{FF2B5EF4-FFF2-40B4-BE49-F238E27FC236}">
                <a16:creationId xmlns:a16="http://schemas.microsoft.com/office/drawing/2014/main" id="{802C3CA6-CFB8-460B-8507-CEAA6E1ACF73}"/>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9" name="矩形 10">
            <a:extLst>
              <a:ext uri="{FF2B5EF4-FFF2-40B4-BE49-F238E27FC236}">
                <a16:creationId xmlns:a16="http://schemas.microsoft.com/office/drawing/2014/main" id="{5C9B7484-C944-4E17-BF2E-45E76C3219B5}"/>
              </a:ext>
            </a:extLst>
          </p:cNvPr>
          <p:cNvSpPr>
            <a:spLocks noChangeArrowheads="1"/>
          </p:cNvSpPr>
          <p:nvPr/>
        </p:nvSpPr>
        <p:spPr bwMode="auto">
          <a:xfrm>
            <a:off x="2279545" y="187473"/>
            <a:ext cx="45849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pPr>
            <a:r>
              <a:rPr lang="zh-CN" altLang="en-US" sz="2400" dirty="0">
                <a:solidFill>
                  <a:srgbClr val="FFFFFF"/>
                </a:solidFill>
                <a:latin typeface="微软雅黑" panose="020B0503020204020204" pitchFamily="34" charset="-122"/>
                <a:ea typeface="微软雅黑" panose="020B0503020204020204" pitchFamily="34" charset="-122"/>
              </a:rPr>
              <a:t>第六讲 人工神经网络与深度学习</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2600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0BBECB10-D909-49EF-9B0D-C1D8A085305B}"/>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第六讲 人工神经网络与深度学习</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692864" y="952501"/>
            <a:ext cx="801528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b="1" dirty="0">
                <a:latin typeface="微软雅黑" panose="020B0503020204020204" pitchFamily="34" charset="-122"/>
                <a:cs typeface="Times New Roman" panose="02020603050405020304" pitchFamily="18" charset="0"/>
              </a:rPr>
              <a:t>受限波尔兹曼机</a:t>
            </a:r>
            <a:endParaRPr lang="en-US" altLang="zh-CN" sz="2000" b="1"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zh-CN" altLang="en-US" sz="2000" dirty="0">
              <a:latin typeface="微软雅黑" panose="020B0503020204020204" pitchFamily="34" charset="-122"/>
              <a:cs typeface="Times New Roman" panose="02020603050405020304" pitchFamily="18" charset="0"/>
            </a:endParaRP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019060" y="115888"/>
            <a:ext cx="2945552"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常用的深度神经网络</a:t>
            </a:r>
          </a:p>
        </p:txBody>
      </p:sp>
      <p:pic>
        <p:nvPicPr>
          <p:cNvPr id="13" name="图片 12">
            <a:extLst>
              <a:ext uri="{FF2B5EF4-FFF2-40B4-BE49-F238E27FC236}">
                <a16:creationId xmlns:a16="http://schemas.microsoft.com/office/drawing/2014/main" id="{39C5AA07-0E44-4092-9E99-959BB79F6D51}"/>
              </a:ext>
            </a:extLst>
          </p:cNvPr>
          <p:cNvPicPr/>
          <p:nvPr/>
        </p:nvPicPr>
        <p:blipFill>
          <a:blip r:embed="rId2">
            <a:extLst>
              <a:ext uri="{28A0092B-C50C-407E-A947-70E740481C1C}">
                <a14:useLocalDpi xmlns:a14="http://schemas.microsoft.com/office/drawing/2010/main" val="0"/>
              </a:ext>
            </a:extLst>
          </a:blip>
          <a:stretch>
            <a:fillRect/>
          </a:stretch>
        </p:blipFill>
        <p:spPr>
          <a:xfrm>
            <a:off x="1869972" y="2115502"/>
            <a:ext cx="4397375" cy="2626995"/>
          </a:xfrm>
          <a:prstGeom prst="rect">
            <a:avLst/>
          </a:prstGeom>
        </p:spPr>
      </p:pic>
      <p:sp>
        <p:nvSpPr>
          <p:cNvPr id="14" name="矩形 13">
            <a:extLst>
              <a:ext uri="{FF2B5EF4-FFF2-40B4-BE49-F238E27FC236}">
                <a16:creationId xmlns:a16="http://schemas.microsoft.com/office/drawing/2014/main" id="{51C5574C-4ECD-477E-AC4B-E0416699DFBC}"/>
              </a:ext>
            </a:extLst>
          </p:cNvPr>
          <p:cNvSpPr/>
          <p:nvPr/>
        </p:nvSpPr>
        <p:spPr>
          <a:xfrm>
            <a:off x="3198867" y="4869398"/>
            <a:ext cx="2746265" cy="338554"/>
          </a:xfrm>
          <a:prstGeom prst="rect">
            <a:avLst/>
          </a:prstGeom>
        </p:spPr>
        <p:txBody>
          <a:bodyPr wrap="none">
            <a:spAutoFit/>
          </a:bodyPr>
          <a:lstStyle/>
          <a:p>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图</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8‑13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受限</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玻尔兹曼机示例</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495216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18D10E8C-3153-4D34-8F57-55994C584537}"/>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第六讲 人工神经网络与深度学习</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692864" y="952501"/>
                <a:ext cx="8015287" cy="502958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微软雅黑" panose="020B0503020204020204" pitchFamily="34" charset="-122"/>
                    <a:cs typeface="Times New Roman" panose="02020603050405020304" pitchFamily="18" charset="0"/>
                  </a:rPr>
                  <a:t>受限玻尔兹曼机是一种基于能量的模型，其观测变量</a:t>
                </a:r>
                <a14:m>
                  <m:oMath xmlns:m="http://schemas.openxmlformats.org/officeDocument/2006/math">
                    <m:r>
                      <a:rPr lang="en-US" altLang="zh-CN" sz="2000" b="1" i="0" smtClean="0">
                        <a:latin typeface="Cambria Math" panose="02040503050406030204" pitchFamily="18" charset="0"/>
                        <a:cs typeface="Times New Roman" panose="02020603050405020304" pitchFamily="18" charset="0"/>
                      </a:rPr>
                      <m:t>𝐯</m:t>
                    </m:r>
                  </m:oMath>
                </a14:m>
                <a:r>
                  <a:rPr lang="zh-CN" altLang="en-US" sz="2000" dirty="0">
                    <a:latin typeface="微软雅黑" panose="020B0503020204020204" pitchFamily="34" charset="-122"/>
                    <a:cs typeface="Times New Roman" panose="02020603050405020304" pitchFamily="18" charset="0"/>
                  </a:rPr>
                  <a:t>和隐含变量</a:t>
                </a:r>
                <a14:m>
                  <m:oMath xmlns:m="http://schemas.openxmlformats.org/officeDocument/2006/math">
                    <m:r>
                      <a:rPr lang="en-US" altLang="zh-CN" sz="2000" b="1" i="0" smtClean="0">
                        <a:latin typeface="Cambria Math" panose="02040503050406030204" pitchFamily="18" charset="0"/>
                        <a:cs typeface="Times New Roman" panose="02020603050405020304" pitchFamily="18" charset="0"/>
                      </a:rPr>
                      <m:t>𝐡</m:t>
                    </m:r>
                  </m:oMath>
                </a14:m>
                <a:r>
                  <a:rPr lang="zh-CN" altLang="en-US" sz="2000" dirty="0">
                    <a:latin typeface="微软雅黑" panose="020B0503020204020204" pitchFamily="34" charset="-122"/>
                    <a:cs typeface="Times New Roman" panose="02020603050405020304" pitchFamily="18" charset="0"/>
                  </a:rPr>
                  <a:t>的联合能量为</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其中</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𝜃</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𝑊</m:t>
                    </m:r>
                    <m:r>
                      <a:rPr lang="en-US" altLang="zh-CN" sz="2000" b="0" i="1" smtClean="0">
                        <a:latin typeface="Cambria Math" panose="02040503050406030204" pitchFamily="18" charset="0"/>
                        <a:cs typeface="Times New Roman" panose="02020603050405020304" pitchFamily="18" charset="0"/>
                      </a:rPr>
                      <m:t>,</m:t>
                    </m:r>
                    <m:r>
                      <a:rPr lang="en-US" altLang="zh-CN" sz="2000" b="1" i="0" smtClean="0">
                        <a:latin typeface="Cambria Math" panose="02040503050406030204" pitchFamily="18" charset="0"/>
                        <a:cs typeface="Times New Roman" panose="02020603050405020304" pitchFamily="18" charset="0"/>
                      </a:rPr>
                      <m:t>𝐚</m:t>
                    </m:r>
                    <m:r>
                      <a:rPr lang="en-US" altLang="zh-CN" sz="2000" b="1" i="0" smtClean="0">
                        <a:latin typeface="Cambria Math" panose="02040503050406030204" pitchFamily="18" charset="0"/>
                        <a:cs typeface="Times New Roman" panose="02020603050405020304" pitchFamily="18" charset="0"/>
                      </a:rPr>
                      <m:t>,</m:t>
                    </m:r>
                    <m:r>
                      <a:rPr lang="en-US" altLang="zh-CN" sz="2000" b="1" i="0" smtClean="0">
                        <a:latin typeface="Cambria Math" panose="02040503050406030204" pitchFamily="18" charset="0"/>
                        <a:cs typeface="Times New Roman" panose="02020603050405020304" pitchFamily="18" charset="0"/>
                      </a:rPr>
                      <m:t>𝐛</m:t>
                    </m:r>
                    <m:r>
                      <a:rPr lang="en-US" altLang="zh-CN" sz="2000" b="0" i="1"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是参数，</a:t>
                </a:r>
                <a:r>
                  <a:rPr lang="en-US" altLang="zh-CN" sz="2000" dirty="0">
                    <a:cs typeface="Times New Roman" panose="02020603050405020304" pitchFamily="18" charset="0"/>
                  </a:rPr>
                  <a:t> </a:t>
                </a:r>
                <a14:m>
                  <m:oMath xmlns:m="http://schemas.openxmlformats.org/officeDocument/2006/math">
                    <m:r>
                      <a:rPr lang="en-US" altLang="zh-CN" sz="2000" i="1">
                        <a:latin typeface="Cambria Math" panose="02040503050406030204" pitchFamily="18" charset="0"/>
                        <a:cs typeface="Times New Roman" panose="02020603050405020304" pitchFamily="18" charset="0"/>
                      </a:rPr>
                      <m:t>𝑊</m:t>
                    </m:r>
                  </m:oMath>
                </a14:m>
                <a:r>
                  <a:rPr lang="zh-CN" altLang="en-US" sz="2000" dirty="0">
                    <a:latin typeface="微软雅黑" panose="020B0503020204020204" pitchFamily="34" charset="-122"/>
                    <a:cs typeface="Times New Roman" panose="02020603050405020304" pitchFamily="18" charset="0"/>
                  </a:rPr>
                  <a:t>表示观测单元和隐含单元之间的边的权重，</a:t>
                </a:r>
                <a:r>
                  <a:rPr lang="en-US" altLang="zh-CN" sz="2000" b="1" dirty="0">
                    <a:cs typeface="Times New Roman" panose="02020603050405020304" pitchFamily="18" charset="0"/>
                  </a:rPr>
                  <a:t> </a:t>
                </a:r>
                <a14:m>
                  <m:oMath xmlns:m="http://schemas.openxmlformats.org/officeDocument/2006/math">
                    <m:r>
                      <a:rPr lang="en-US" altLang="zh-CN" sz="2000" b="1">
                        <a:latin typeface="Cambria Math" panose="02040503050406030204" pitchFamily="18" charset="0"/>
                        <a:cs typeface="Times New Roman" panose="02020603050405020304" pitchFamily="18" charset="0"/>
                      </a:rPr>
                      <m:t>𝐚</m:t>
                    </m:r>
                  </m:oMath>
                </a14:m>
                <a:r>
                  <a:rPr lang="zh-CN" altLang="en-US" sz="2000" dirty="0">
                    <a:latin typeface="微软雅黑" panose="020B0503020204020204" pitchFamily="34" charset="-122"/>
                    <a:cs typeface="Times New Roman" panose="02020603050405020304" pitchFamily="18" charset="0"/>
                  </a:rPr>
                  <a:t>和</a:t>
                </a:r>
                <a14:m>
                  <m:oMath xmlns:m="http://schemas.openxmlformats.org/officeDocument/2006/math">
                    <m:r>
                      <a:rPr lang="en-US" altLang="zh-CN" sz="2000" b="1">
                        <a:latin typeface="Cambria Math" panose="02040503050406030204" pitchFamily="18" charset="0"/>
                        <a:cs typeface="Times New Roman" panose="02020603050405020304" pitchFamily="18" charset="0"/>
                      </a:rPr>
                      <m:t>𝐛</m:t>
                    </m:r>
                  </m:oMath>
                </a14:m>
                <a:r>
                  <a:rPr lang="zh-CN" altLang="en-US" sz="2000" dirty="0">
                    <a:latin typeface="微软雅黑" panose="020B0503020204020204" pitchFamily="34" charset="-122"/>
                    <a:cs typeface="Times New Roman" panose="02020603050405020304" pitchFamily="18" charset="0"/>
                  </a:rPr>
                  <a:t>分别为观测单元和隐含单元自身的权重。</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根据联合能量的设置，可以得到</a:t>
                </a:r>
                <a14:m>
                  <m:oMath xmlns:m="http://schemas.openxmlformats.org/officeDocument/2006/math">
                    <m:r>
                      <a:rPr lang="en-US" altLang="zh-CN" sz="2000" b="1">
                        <a:latin typeface="Cambria Math" panose="02040503050406030204" pitchFamily="18" charset="0"/>
                        <a:cs typeface="Times New Roman" panose="02020603050405020304" pitchFamily="18" charset="0"/>
                      </a:rPr>
                      <m:t>𝐯</m:t>
                    </m:r>
                  </m:oMath>
                </a14:m>
                <a:r>
                  <a:rPr lang="zh-CN" altLang="en-US" sz="2000" dirty="0">
                    <a:latin typeface="微软雅黑" panose="020B0503020204020204" pitchFamily="34" charset="-122"/>
                    <a:cs typeface="Times New Roman" panose="02020603050405020304" pitchFamily="18" charset="0"/>
                  </a:rPr>
                  <a:t>和</a:t>
                </a:r>
                <a14:m>
                  <m:oMath xmlns:m="http://schemas.openxmlformats.org/officeDocument/2006/math">
                    <m:r>
                      <a:rPr lang="en-US" altLang="zh-CN" sz="2000" b="1">
                        <a:latin typeface="Cambria Math" panose="02040503050406030204" pitchFamily="18" charset="0"/>
                        <a:cs typeface="Times New Roman" panose="02020603050405020304" pitchFamily="18" charset="0"/>
                      </a:rPr>
                      <m:t>𝐡</m:t>
                    </m:r>
                  </m:oMath>
                </a14:m>
                <a:r>
                  <a:rPr lang="zh-CN" altLang="en-US" sz="2000" dirty="0">
                    <a:latin typeface="微软雅黑" panose="020B0503020204020204" pitchFamily="34" charset="-122"/>
                    <a:cs typeface="Times New Roman" panose="02020603050405020304" pitchFamily="18" charset="0"/>
                  </a:rPr>
                  <a:t>的联合概率分布为</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其中</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𝑍</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𝜃</m:t>
                    </m:r>
                    <m:r>
                      <a:rPr lang="en-US" altLang="zh-CN" sz="2000" b="0" i="1"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是配分函数。观测数据的边缘似然</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𝑝</m:t>
                        </m:r>
                      </m:e>
                      <m:sub>
                        <m:r>
                          <a:rPr lang="en-US" altLang="zh-CN" sz="2000" b="0" i="1" smtClean="0">
                            <a:latin typeface="Cambria Math" panose="02040503050406030204" pitchFamily="18" charset="0"/>
                            <a:cs typeface="Times New Roman" panose="02020603050405020304" pitchFamily="18" charset="0"/>
                          </a:rPr>
                          <m:t>𝜃</m:t>
                        </m:r>
                      </m:sub>
                    </m:sSub>
                    <m:r>
                      <a:rPr lang="en-US" altLang="zh-CN" sz="2000" b="0" i="1" smtClean="0">
                        <a:latin typeface="Cambria Math" panose="02040503050406030204" pitchFamily="18" charset="0"/>
                        <a:cs typeface="Times New Roman" panose="02020603050405020304" pitchFamily="18" charset="0"/>
                      </a:rPr>
                      <m:t>(</m:t>
                    </m:r>
                    <m:r>
                      <a:rPr lang="en-US" altLang="zh-CN" sz="2000" b="1" i="0" smtClean="0">
                        <a:latin typeface="Cambria Math" panose="02040503050406030204" pitchFamily="18" charset="0"/>
                        <a:cs typeface="Times New Roman" panose="02020603050405020304" pitchFamily="18" charset="0"/>
                      </a:rPr>
                      <m:t>𝐯</m:t>
                    </m:r>
                    <m:r>
                      <a:rPr lang="en-US" altLang="zh-CN" sz="2000" b="0" i="1"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为</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受限玻尔兹曼机通过最大化观测数据的边缘似然</a:t>
                </a:r>
                <a14:m>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𝑝</m:t>
                        </m:r>
                      </m:e>
                      <m:sub>
                        <m:r>
                          <a:rPr lang="en-US" altLang="zh-CN" sz="2000" i="1">
                            <a:latin typeface="Cambria Math" panose="02040503050406030204" pitchFamily="18" charset="0"/>
                            <a:cs typeface="Times New Roman" panose="02020603050405020304" pitchFamily="18" charset="0"/>
                          </a:rPr>
                          <m:t>𝜃</m:t>
                        </m:r>
                      </m:sub>
                    </m:sSub>
                    <m:r>
                      <a:rPr lang="en-US" altLang="zh-CN" sz="2000" i="1">
                        <a:latin typeface="Cambria Math" panose="02040503050406030204" pitchFamily="18" charset="0"/>
                        <a:cs typeface="Times New Roman" panose="02020603050405020304" pitchFamily="18" charset="0"/>
                      </a:rPr>
                      <m:t>(</m:t>
                    </m:r>
                    <m:r>
                      <a:rPr lang="en-US" altLang="zh-CN" sz="2000" b="1">
                        <a:latin typeface="Cambria Math" panose="02040503050406030204" pitchFamily="18" charset="0"/>
                        <a:cs typeface="Times New Roman" panose="02020603050405020304" pitchFamily="18" charset="0"/>
                      </a:rPr>
                      <m:t>𝐯</m:t>
                    </m:r>
                    <m:r>
                      <a:rPr lang="en-US" altLang="zh-CN" sz="2000" i="1">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来进行参数估计，优化目标等价于最大化</a:t>
                </a:r>
                <a14:m>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r>
                          <m:rPr>
                            <m:sty m:val="p"/>
                          </m:rPr>
                          <a:rPr lang="en-US" altLang="zh-CN" sz="2000" b="0" i="0" smtClean="0">
                            <a:latin typeface="Cambria Math" panose="02040503050406030204" pitchFamily="18" charset="0"/>
                            <a:cs typeface="Times New Roman" panose="02020603050405020304" pitchFamily="18" charset="0"/>
                          </a:rPr>
                          <m:t>ln</m:t>
                        </m:r>
                        <m:r>
                          <a:rPr lang="en-US" altLang="zh-CN" sz="2000" i="1">
                            <a:latin typeface="Cambria Math" panose="02040503050406030204" pitchFamily="18" charset="0"/>
                            <a:cs typeface="Times New Roman" panose="02020603050405020304" pitchFamily="18" charset="0"/>
                          </a:rPr>
                          <m:t>𝑝</m:t>
                        </m:r>
                      </m:e>
                      <m:sub>
                        <m:r>
                          <a:rPr lang="en-US" altLang="zh-CN" sz="2000" i="1">
                            <a:latin typeface="Cambria Math" panose="02040503050406030204" pitchFamily="18" charset="0"/>
                            <a:cs typeface="Times New Roman" panose="02020603050405020304" pitchFamily="18" charset="0"/>
                          </a:rPr>
                          <m:t>𝜃</m:t>
                        </m:r>
                      </m:sub>
                    </m:sSub>
                    <m:r>
                      <a:rPr lang="en-US" altLang="zh-CN" sz="2000" i="1">
                        <a:latin typeface="Cambria Math" panose="02040503050406030204" pitchFamily="18" charset="0"/>
                        <a:cs typeface="Times New Roman" panose="02020603050405020304" pitchFamily="18" charset="0"/>
                      </a:rPr>
                      <m:t>(</m:t>
                    </m:r>
                    <m:r>
                      <a:rPr lang="en-US" altLang="zh-CN" sz="2000" b="1">
                        <a:latin typeface="Cambria Math" panose="02040503050406030204" pitchFamily="18" charset="0"/>
                        <a:cs typeface="Times New Roman" panose="02020603050405020304" pitchFamily="18" charset="0"/>
                      </a:rPr>
                      <m:t>𝐯</m:t>
                    </m:r>
                    <m:r>
                      <a:rPr lang="en-US" altLang="zh-CN" sz="2000" i="1">
                        <a:latin typeface="Cambria Math" panose="02040503050406030204" pitchFamily="18" charset="0"/>
                        <a:cs typeface="Times New Roman" panose="02020603050405020304" pitchFamily="18" charset="0"/>
                      </a:rPr>
                      <m:t>) </m:t>
                    </m:r>
                  </m:oMath>
                </a14:m>
                <a:r>
                  <a:rPr lang="zh-CN" altLang="en-US" sz="2000" dirty="0">
                    <a:latin typeface="微软雅黑" panose="020B0503020204020204" pitchFamily="34" charset="-122"/>
                    <a:cs typeface="Times New Roman" panose="02020603050405020304" pitchFamily="18" charset="0"/>
                  </a:rPr>
                  <a:t>。在观测样本总数为</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𝑁</m:t>
                    </m:r>
                  </m:oMath>
                </a14:m>
                <a:r>
                  <a:rPr lang="zh-CN" altLang="en-US" sz="2000" dirty="0">
                    <a:latin typeface="微软雅黑" panose="020B0503020204020204" pitchFamily="34" charset="-122"/>
                    <a:cs typeface="Times New Roman" panose="02020603050405020304" pitchFamily="18" charset="0"/>
                  </a:rPr>
                  <a:t>时，最小化损失</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其中</a:t>
                </a:r>
                <a14:m>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𝑝</m:t>
                        </m:r>
                      </m:e>
                      <m:sub>
                        <m:r>
                          <a:rPr lang="en-US" altLang="zh-CN" sz="2000" i="1">
                            <a:latin typeface="Cambria Math" panose="02040503050406030204" pitchFamily="18" charset="0"/>
                            <a:cs typeface="Times New Roman" panose="02020603050405020304" pitchFamily="18" charset="0"/>
                          </a:rPr>
                          <m:t>𝜃</m:t>
                        </m:r>
                      </m:sub>
                    </m:sSub>
                    <m:r>
                      <a:rPr lang="en-US" altLang="zh-CN" sz="2000" i="1">
                        <a:latin typeface="Cambria Math" panose="02040503050406030204" pitchFamily="18" charset="0"/>
                        <a:cs typeface="Times New Roman" panose="02020603050405020304" pitchFamily="18" charset="0"/>
                      </a:rPr>
                      <m:t>(</m:t>
                    </m:r>
                    <m:sSup>
                      <m:sSupPr>
                        <m:ctrlPr>
                          <a:rPr lang="en-US" altLang="zh-CN" sz="2000" b="1" i="1" smtClean="0">
                            <a:latin typeface="Cambria Math" panose="02040503050406030204" pitchFamily="18" charset="0"/>
                            <a:cs typeface="Times New Roman" panose="02020603050405020304" pitchFamily="18" charset="0"/>
                          </a:rPr>
                        </m:ctrlPr>
                      </m:sSupPr>
                      <m:e>
                        <m:r>
                          <a:rPr lang="en-US" altLang="zh-CN" sz="2000" b="1">
                            <a:latin typeface="Cambria Math" panose="02040503050406030204" pitchFamily="18" charset="0"/>
                            <a:cs typeface="Times New Roman" panose="02020603050405020304" pitchFamily="18" charset="0"/>
                          </a:rPr>
                          <m:t>𝐯</m:t>
                        </m:r>
                      </m:e>
                      <m:sup>
                        <m:r>
                          <a:rPr lang="en-US" altLang="zh-CN" sz="2000" b="1"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𝑛</m:t>
                        </m:r>
                        <m:r>
                          <a:rPr lang="en-US" altLang="zh-CN" sz="2000" b="1" i="1" smtClean="0">
                            <a:latin typeface="Cambria Math" panose="02040503050406030204" pitchFamily="18" charset="0"/>
                            <a:cs typeface="Times New Roman" panose="02020603050405020304" pitchFamily="18" charset="0"/>
                          </a:rPr>
                          <m:t>)</m:t>
                        </m:r>
                      </m:sup>
                    </m:sSup>
                    <m:r>
                      <a:rPr lang="en-US" altLang="zh-CN" sz="2000" i="1">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表示单个样本的边缘似然。</a:t>
                </a: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692864" y="952501"/>
                <a:ext cx="8015287" cy="5029582"/>
              </a:xfrm>
              <a:prstGeom prst="rect">
                <a:avLst/>
              </a:prstGeom>
              <a:blipFill>
                <a:blip r:embed="rId5"/>
                <a:stretch>
                  <a:fillRect l="-837" t="-606" r="-3954" b="-121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019060" y="115888"/>
            <a:ext cx="2945552"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常用的深度神经网络</a:t>
            </a:r>
          </a:p>
        </p:txBody>
      </p:sp>
      <p:graphicFrame>
        <p:nvGraphicFramePr>
          <p:cNvPr id="14" name="对象 13">
            <a:extLst>
              <a:ext uri="{FF2B5EF4-FFF2-40B4-BE49-F238E27FC236}">
                <a16:creationId xmlns:a16="http://schemas.microsoft.com/office/drawing/2014/main" id="{7D48DC3D-6733-4614-BFC3-F48832BD4196}"/>
              </a:ext>
            </a:extLst>
          </p:cNvPr>
          <p:cNvGraphicFramePr>
            <a:graphicFrameLocks noChangeAspect="1"/>
          </p:cNvGraphicFramePr>
          <p:nvPr>
            <p:extLst>
              <p:ext uri="{D42A27DB-BD31-4B8C-83A1-F6EECF244321}">
                <p14:modId xmlns:p14="http://schemas.microsoft.com/office/powerpoint/2010/main" val="4152237610"/>
              </p:ext>
            </p:extLst>
          </p:nvPr>
        </p:nvGraphicFramePr>
        <p:xfrm>
          <a:off x="2709862" y="1496769"/>
          <a:ext cx="3724275" cy="422275"/>
        </p:xfrm>
        <a:graphic>
          <a:graphicData uri="http://schemas.openxmlformats.org/presentationml/2006/ole">
            <mc:AlternateContent xmlns:mc="http://schemas.openxmlformats.org/markup-compatibility/2006">
              <mc:Choice xmlns:v="urn:schemas-microsoft-com:vml" Requires="v">
                <p:oleObj spid="_x0000_s14550" name="Equation" r:id="rId6" imgW="3733560" imgH="393480" progId="Equation.DSMT4">
                  <p:embed/>
                </p:oleObj>
              </mc:Choice>
              <mc:Fallback>
                <p:oleObj name="Equation" r:id="rId6" imgW="3733560" imgH="393480" progId="Equation.DSMT4">
                  <p:embed/>
                  <p:pic>
                    <p:nvPicPr>
                      <p:cNvPr id="0" name="Object 6"/>
                      <p:cNvPicPr>
                        <a:picLocks noChangeAspect="1" noChangeArrowheads="1"/>
                      </p:cNvPicPr>
                      <p:nvPr/>
                    </p:nvPicPr>
                    <p:blipFill>
                      <a:blip r:embed="rId7"/>
                      <a:srcRect/>
                      <a:stretch>
                        <a:fillRect/>
                      </a:stretch>
                    </p:blipFill>
                    <p:spPr bwMode="auto">
                      <a:xfrm>
                        <a:off x="2709862" y="1496769"/>
                        <a:ext cx="3724275"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对象 29">
            <a:extLst>
              <a:ext uri="{FF2B5EF4-FFF2-40B4-BE49-F238E27FC236}">
                <a16:creationId xmlns:a16="http://schemas.microsoft.com/office/drawing/2014/main" id="{E90B4842-FBFD-4FBB-A9FD-0C47F55BD619}"/>
              </a:ext>
            </a:extLst>
          </p:cNvPr>
          <p:cNvGraphicFramePr>
            <a:graphicFrameLocks noChangeAspect="1"/>
          </p:cNvGraphicFramePr>
          <p:nvPr>
            <p:extLst>
              <p:ext uri="{D42A27DB-BD31-4B8C-83A1-F6EECF244321}">
                <p14:modId xmlns:p14="http://schemas.microsoft.com/office/powerpoint/2010/main" val="695453505"/>
              </p:ext>
            </p:extLst>
          </p:nvPr>
        </p:nvGraphicFramePr>
        <p:xfrm>
          <a:off x="2910680" y="2770973"/>
          <a:ext cx="3322638" cy="719138"/>
        </p:xfrm>
        <a:graphic>
          <a:graphicData uri="http://schemas.openxmlformats.org/presentationml/2006/ole">
            <mc:AlternateContent xmlns:mc="http://schemas.openxmlformats.org/markup-compatibility/2006">
              <mc:Choice xmlns:v="urn:schemas-microsoft-com:vml" Requires="v">
                <p:oleObj spid="_x0000_s14551" name="Equation" r:id="rId8" imgW="3301920" imgH="660240" progId="Equation.DSMT4">
                  <p:embed/>
                </p:oleObj>
              </mc:Choice>
              <mc:Fallback>
                <p:oleObj name="Equation" r:id="rId8" imgW="3301920" imgH="660240" progId="Equation.DSMT4">
                  <p:embed/>
                  <p:pic>
                    <p:nvPicPr>
                      <p:cNvPr id="0" name="Object 23"/>
                      <p:cNvPicPr>
                        <a:picLocks noChangeAspect="1" noChangeArrowheads="1"/>
                      </p:cNvPicPr>
                      <p:nvPr/>
                    </p:nvPicPr>
                    <p:blipFill>
                      <a:blip r:embed="rId9"/>
                      <a:srcRect/>
                      <a:stretch>
                        <a:fillRect/>
                      </a:stretch>
                    </p:blipFill>
                    <p:spPr bwMode="auto">
                      <a:xfrm>
                        <a:off x="2910680" y="2770973"/>
                        <a:ext cx="3322638" cy="719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对象 31">
            <a:extLst>
              <a:ext uri="{FF2B5EF4-FFF2-40B4-BE49-F238E27FC236}">
                <a16:creationId xmlns:a16="http://schemas.microsoft.com/office/drawing/2014/main" id="{CA69DD06-C0B6-4891-9C2A-55BBE255AC7F}"/>
              </a:ext>
            </a:extLst>
          </p:cNvPr>
          <p:cNvGraphicFramePr>
            <a:graphicFrameLocks noChangeAspect="1"/>
          </p:cNvGraphicFramePr>
          <p:nvPr>
            <p:extLst>
              <p:ext uri="{D42A27DB-BD31-4B8C-83A1-F6EECF244321}">
                <p14:modId xmlns:p14="http://schemas.microsoft.com/office/powerpoint/2010/main" val="3893764996"/>
              </p:ext>
            </p:extLst>
          </p:nvPr>
        </p:nvGraphicFramePr>
        <p:xfrm>
          <a:off x="2603500" y="3688637"/>
          <a:ext cx="3937000" cy="690563"/>
        </p:xfrm>
        <a:graphic>
          <a:graphicData uri="http://schemas.openxmlformats.org/presentationml/2006/ole">
            <mc:AlternateContent xmlns:mc="http://schemas.openxmlformats.org/markup-compatibility/2006">
              <mc:Choice xmlns:v="urn:schemas-microsoft-com:vml" Requires="v">
                <p:oleObj spid="_x0000_s14552" name="Equation" r:id="rId10" imgW="3936960" imgH="660240" progId="Equation.DSMT4">
                  <p:embed/>
                </p:oleObj>
              </mc:Choice>
              <mc:Fallback>
                <p:oleObj name="Equation" r:id="rId10" imgW="3936960" imgH="660240" progId="Equation.DSMT4">
                  <p:embed/>
                  <p:pic>
                    <p:nvPicPr>
                      <p:cNvPr id="0" name="Object 25"/>
                      <p:cNvPicPr>
                        <a:picLocks noChangeAspect="1" noChangeArrowheads="1"/>
                      </p:cNvPicPr>
                      <p:nvPr/>
                    </p:nvPicPr>
                    <p:blipFill>
                      <a:blip r:embed="rId11"/>
                      <a:srcRect/>
                      <a:stretch>
                        <a:fillRect/>
                      </a:stretch>
                    </p:blipFill>
                    <p:spPr bwMode="auto">
                      <a:xfrm>
                        <a:off x="2603500" y="3688637"/>
                        <a:ext cx="3937000" cy="690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对象 40">
            <a:extLst>
              <a:ext uri="{FF2B5EF4-FFF2-40B4-BE49-F238E27FC236}">
                <a16:creationId xmlns:a16="http://schemas.microsoft.com/office/drawing/2014/main" id="{3830F1A7-60E9-4FE9-8231-574D9A5F7807}"/>
              </a:ext>
            </a:extLst>
          </p:cNvPr>
          <p:cNvGraphicFramePr>
            <a:graphicFrameLocks noChangeAspect="1"/>
          </p:cNvGraphicFramePr>
          <p:nvPr>
            <p:extLst>
              <p:ext uri="{D42A27DB-BD31-4B8C-83A1-F6EECF244321}">
                <p14:modId xmlns:p14="http://schemas.microsoft.com/office/powerpoint/2010/main" val="2299500505"/>
              </p:ext>
            </p:extLst>
          </p:nvPr>
        </p:nvGraphicFramePr>
        <p:xfrm>
          <a:off x="3404392" y="4906351"/>
          <a:ext cx="2335213" cy="646112"/>
        </p:xfrm>
        <a:graphic>
          <a:graphicData uri="http://schemas.openxmlformats.org/presentationml/2006/ole">
            <mc:AlternateContent xmlns:mc="http://schemas.openxmlformats.org/markup-compatibility/2006">
              <mc:Choice xmlns:v="urn:schemas-microsoft-com:vml" Requires="v">
                <p:oleObj spid="_x0000_s14553" name="Equation" r:id="rId12" imgW="2387520" imgH="609480" progId="Equation.DSMT4">
                  <p:embed/>
                </p:oleObj>
              </mc:Choice>
              <mc:Fallback>
                <p:oleObj name="Equation" r:id="rId12" imgW="2387520" imgH="609480" progId="Equation.DSMT4">
                  <p:embed/>
                  <p:pic>
                    <p:nvPicPr>
                      <p:cNvPr id="0" name="Object 34"/>
                      <p:cNvPicPr>
                        <a:picLocks noChangeAspect="1" noChangeArrowheads="1"/>
                      </p:cNvPicPr>
                      <p:nvPr/>
                    </p:nvPicPr>
                    <p:blipFill>
                      <a:blip r:embed="rId13"/>
                      <a:srcRect/>
                      <a:stretch>
                        <a:fillRect/>
                      </a:stretch>
                    </p:blipFill>
                    <p:spPr bwMode="auto">
                      <a:xfrm>
                        <a:off x="3404392" y="4906351"/>
                        <a:ext cx="2335213" cy="646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785495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9CA286D3-1A21-4B2D-8421-9C6DCCC0BFBC}"/>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第六讲 人工神经网络与深度学习</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692864" y="952501"/>
            <a:ext cx="801528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b="1" dirty="0">
                <a:latin typeface="微软雅黑" panose="020B0503020204020204" pitchFamily="34" charset="-122"/>
                <a:cs typeface="Times New Roman" panose="02020603050405020304" pitchFamily="18" charset="0"/>
              </a:rPr>
              <a:t>深度波尔兹曼机</a:t>
            </a:r>
            <a:endParaRPr lang="en-US" altLang="zh-CN" sz="2000" b="1"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zh-CN" altLang="en-US" sz="2000" dirty="0">
              <a:latin typeface="微软雅黑" panose="020B0503020204020204" pitchFamily="34" charset="-122"/>
              <a:cs typeface="Times New Roman" panose="02020603050405020304" pitchFamily="18" charset="0"/>
            </a:endParaRP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019060" y="115888"/>
            <a:ext cx="2945552"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常用的深度神经网络</a:t>
            </a:r>
          </a:p>
        </p:txBody>
      </p:sp>
      <p:sp>
        <p:nvSpPr>
          <p:cNvPr id="14" name="矩形 13">
            <a:extLst>
              <a:ext uri="{FF2B5EF4-FFF2-40B4-BE49-F238E27FC236}">
                <a16:creationId xmlns:a16="http://schemas.microsoft.com/office/drawing/2014/main" id="{51C5574C-4ECD-477E-AC4B-E0416699DFBC}"/>
              </a:ext>
            </a:extLst>
          </p:cNvPr>
          <p:cNvSpPr/>
          <p:nvPr/>
        </p:nvSpPr>
        <p:spPr>
          <a:xfrm>
            <a:off x="3198867" y="4869398"/>
            <a:ext cx="2746265" cy="338554"/>
          </a:xfrm>
          <a:prstGeom prst="rect">
            <a:avLst/>
          </a:prstGeom>
        </p:spPr>
        <p:txBody>
          <a:bodyPr wrap="none">
            <a:spAutoFit/>
          </a:bodyPr>
          <a:lstStyle/>
          <a:p>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图</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8‑13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深度</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玻尔兹曼机示例</a:t>
            </a:r>
            <a:endParaRPr lang="zh-CN" altLang="en-US" sz="1600" dirty="0">
              <a:latin typeface="微软雅黑" panose="020B0503020204020204" pitchFamily="34" charset="-122"/>
              <a:ea typeface="微软雅黑" panose="020B0503020204020204" pitchFamily="34" charset="-122"/>
            </a:endParaRPr>
          </a:p>
        </p:txBody>
      </p:sp>
      <p:pic>
        <p:nvPicPr>
          <p:cNvPr id="12" name="图片 11">
            <a:extLst>
              <a:ext uri="{FF2B5EF4-FFF2-40B4-BE49-F238E27FC236}">
                <a16:creationId xmlns:a16="http://schemas.microsoft.com/office/drawing/2014/main" id="{06589336-1E55-44F3-88E6-D4C44DABAF08}"/>
              </a:ext>
            </a:extLst>
          </p:cNvPr>
          <p:cNvPicPr/>
          <p:nvPr/>
        </p:nvPicPr>
        <p:blipFill>
          <a:blip r:embed="rId2">
            <a:extLst>
              <a:ext uri="{28A0092B-C50C-407E-A947-70E740481C1C}">
                <a14:useLocalDpi xmlns:a14="http://schemas.microsoft.com/office/drawing/2010/main" val="0"/>
              </a:ext>
            </a:extLst>
          </a:blip>
          <a:stretch>
            <a:fillRect/>
          </a:stretch>
        </p:blipFill>
        <p:spPr>
          <a:xfrm>
            <a:off x="2925681" y="1937386"/>
            <a:ext cx="3292638" cy="2607944"/>
          </a:xfrm>
          <a:prstGeom prst="rect">
            <a:avLst/>
          </a:prstGeom>
        </p:spPr>
      </p:pic>
    </p:spTree>
    <p:extLst>
      <p:ext uri="{BB962C8B-B14F-4D97-AF65-F5344CB8AC3E}">
        <p14:creationId xmlns:p14="http://schemas.microsoft.com/office/powerpoint/2010/main" val="31622642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3BE53DB9-FD4C-4B73-BDFE-6495977AD7D0}"/>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第六讲 人工神经网络与深度学习</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8" name="内容占位符 2">
            <a:extLst>
              <a:ext uri="{FF2B5EF4-FFF2-40B4-BE49-F238E27FC236}">
                <a16:creationId xmlns:a16="http://schemas.microsoft.com/office/drawing/2014/main" id="{1C14A7BF-B7C7-447D-B1DE-731E28674179}"/>
              </a:ext>
            </a:extLst>
          </p:cNvPr>
          <p:cNvSpPr>
            <a:spLocks noGrp="1" noChangeArrowheads="1"/>
          </p:cNvSpPr>
          <p:nvPr>
            <p:ph idx="1"/>
          </p:nvPr>
        </p:nvSpPr>
        <p:spPr>
          <a:xfrm>
            <a:off x="457200" y="981075"/>
            <a:ext cx="7427913" cy="574675"/>
          </a:xfrm>
        </p:spPr>
        <p:txBody>
          <a:bodyPr/>
          <a:lstStyle/>
          <a:p>
            <a:r>
              <a:rPr lang="zh-CN" altLang="en-US" dirty="0">
                <a:latin typeface="微软雅黑" panose="020B0503020204020204" pitchFamily="34" charset="-122"/>
                <a:ea typeface="微软雅黑" panose="020B0503020204020204" pitchFamily="34" charset="-122"/>
              </a:rPr>
              <a:t>深度信念网络</a:t>
            </a:r>
            <a:endParaRPr lang="en-US" altLang="zh-CN" dirty="0">
              <a:latin typeface="微软雅黑" panose="020B0503020204020204" pitchFamily="34" charset="-122"/>
              <a:ea typeface="微软雅黑" panose="020B0503020204020204" pitchFamily="34" charset="-122"/>
            </a:endParaRP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019060" y="115888"/>
            <a:ext cx="2945552"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常用的深度神经网络</a:t>
            </a:r>
          </a:p>
        </p:txBody>
      </p:sp>
      <p:pic>
        <p:nvPicPr>
          <p:cNvPr id="12" name="图片 11">
            <a:extLst>
              <a:ext uri="{FF2B5EF4-FFF2-40B4-BE49-F238E27FC236}">
                <a16:creationId xmlns:a16="http://schemas.microsoft.com/office/drawing/2014/main" id="{2365568D-CA85-4220-B510-E63CF6BBF821}"/>
              </a:ext>
            </a:extLst>
          </p:cNvPr>
          <p:cNvPicPr/>
          <p:nvPr/>
        </p:nvPicPr>
        <p:blipFill>
          <a:blip r:embed="rId2">
            <a:extLst>
              <a:ext uri="{28A0092B-C50C-407E-A947-70E740481C1C}">
                <a14:useLocalDpi xmlns:a14="http://schemas.microsoft.com/office/drawing/2010/main" val="0"/>
              </a:ext>
            </a:extLst>
          </a:blip>
          <a:stretch>
            <a:fillRect/>
          </a:stretch>
        </p:blipFill>
        <p:spPr>
          <a:xfrm>
            <a:off x="2653966" y="1781174"/>
            <a:ext cx="4057227" cy="3295651"/>
          </a:xfrm>
          <a:prstGeom prst="rect">
            <a:avLst/>
          </a:prstGeom>
        </p:spPr>
      </p:pic>
      <p:sp>
        <p:nvSpPr>
          <p:cNvPr id="13" name="矩形 12">
            <a:extLst>
              <a:ext uri="{FF2B5EF4-FFF2-40B4-BE49-F238E27FC236}">
                <a16:creationId xmlns:a16="http://schemas.microsoft.com/office/drawing/2014/main" id="{3462C4AD-AB94-4094-BF47-4714527A7730}"/>
              </a:ext>
            </a:extLst>
          </p:cNvPr>
          <p:cNvSpPr/>
          <p:nvPr/>
        </p:nvSpPr>
        <p:spPr>
          <a:xfrm>
            <a:off x="2900616" y="5302249"/>
            <a:ext cx="2541080" cy="338554"/>
          </a:xfrm>
          <a:prstGeom prst="rect">
            <a:avLst/>
          </a:prstGeom>
        </p:spPr>
        <p:txBody>
          <a:bodyPr wrap="none">
            <a:spAutoFit/>
          </a:bodyPr>
          <a:lstStyle/>
          <a:p>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图</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8‑14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深度信念网络</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示例</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73988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4CCB9D7C-94F7-499B-892E-12C475CBE8FE}"/>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第六讲 人工神经网络与深度学习</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8" name="内容占位符 2">
            <a:extLst>
              <a:ext uri="{FF2B5EF4-FFF2-40B4-BE49-F238E27FC236}">
                <a16:creationId xmlns:a16="http://schemas.microsoft.com/office/drawing/2014/main" id="{1C14A7BF-B7C7-447D-B1DE-731E28674179}"/>
              </a:ext>
            </a:extLst>
          </p:cNvPr>
          <p:cNvSpPr>
            <a:spLocks noGrp="1" noChangeArrowheads="1"/>
          </p:cNvSpPr>
          <p:nvPr>
            <p:ph idx="1"/>
          </p:nvPr>
        </p:nvSpPr>
        <p:spPr>
          <a:xfrm>
            <a:off x="457200" y="876301"/>
            <a:ext cx="8147050" cy="574675"/>
          </a:xfrm>
        </p:spPr>
        <p:txBody>
          <a:bodyPr>
            <a:normAutofit/>
          </a:bodyPr>
          <a:lstStyle/>
          <a:p>
            <a:r>
              <a:rPr lang="zh-CN" altLang="en-US" dirty="0">
                <a:latin typeface="微软雅黑" panose="020B0503020204020204" pitchFamily="34" charset="-122"/>
                <a:ea typeface="微软雅黑" panose="020B0503020204020204" pitchFamily="34" charset="-122"/>
              </a:rPr>
              <a:t>卷积神经网络（</a:t>
            </a:r>
            <a:r>
              <a:rPr lang="en-US" altLang="zh-CN" dirty="0">
                <a:latin typeface="微软雅黑" panose="020B0503020204020204" pitchFamily="34" charset="-122"/>
                <a:ea typeface="微软雅黑" panose="020B0503020204020204" pitchFamily="34" charset="-122"/>
              </a:rPr>
              <a:t>convolutional neural networks</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827088" y="1295252"/>
            <a:ext cx="8015287"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微软雅黑" panose="020B0503020204020204" pitchFamily="34" charset="-122"/>
                <a:cs typeface="Times New Roman" panose="02020603050405020304" pitchFamily="18" charset="0"/>
              </a:rPr>
              <a:t>三条性质：</a:t>
            </a:r>
            <a:endParaRPr lang="en-US" altLang="zh-CN" sz="2000" dirty="0">
              <a:latin typeface="微软雅黑" panose="020B0503020204020204" pitchFamily="34" charset="-122"/>
              <a:cs typeface="Times New Roman" panose="02020603050405020304" pitchFamily="18" charset="0"/>
            </a:endParaRPr>
          </a:p>
          <a:p>
            <a:pPr marL="457200" indent="-457200">
              <a:spcBef>
                <a:spcPct val="0"/>
              </a:spcBef>
              <a:buFont typeface="+mj-ea"/>
              <a:buAutoNum type="circleNumDbPlain"/>
            </a:pPr>
            <a:r>
              <a:rPr lang="zh-CN" altLang="en-US" sz="2000" dirty="0">
                <a:latin typeface="微软雅黑" panose="020B0503020204020204" pitchFamily="34" charset="-122"/>
                <a:cs typeface="Times New Roman" panose="02020603050405020304" pitchFamily="18" charset="0"/>
              </a:rPr>
              <a:t>某些模式总是存在于局部区域</a:t>
            </a:r>
            <a:endParaRPr lang="en-US" altLang="zh-CN" sz="2000" dirty="0">
              <a:latin typeface="微软雅黑" panose="020B0503020204020204" pitchFamily="34" charset="-122"/>
              <a:cs typeface="Times New Roman" panose="02020603050405020304" pitchFamily="18" charset="0"/>
            </a:endParaRPr>
          </a:p>
          <a:p>
            <a:pPr marL="457200" indent="-457200">
              <a:spcBef>
                <a:spcPct val="0"/>
              </a:spcBef>
              <a:buFont typeface="+mj-ea"/>
              <a:buAutoNum type="circleNumDbPlain"/>
            </a:pPr>
            <a:r>
              <a:rPr lang="zh-CN" altLang="en-US" sz="2000" dirty="0">
                <a:latin typeface="微软雅黑" panose="020B0503020204020204" pitchFamily="34" charset="-122"/>
                <a:cs typeface="Times New Roman" panose="02020603050405020304" pitchFamily="18" charset="0"/>
              </a:rPr>
              <a:t>相同的模式会出现在多个区域</a:t>
            </a:r>
            <a:endParaRPr lang="en-US" altLang="zh-CN" sz="2000" dirty="0">
              <a:latin typeface="微软雅黑" panose="020B0503020204020204" pitchFamily="34" charset="-122"/>
              <a:cs typeface="Times New Roman" panose="02020603050405020304" pitchFamily="18" charset="0"/>
            </a:endParaRPr>
          </a:p>
          <a:p>
            <a:pPr marL="457200" indent="-457200">
              <a:spcBef>
                <a:spcPct val="0"/>
              </a:spcBef>
              <a:buFont typeface="+mj-ea"/>
              <a:buAutoNum type="circleNumDbPlain"/>
            </a:pPr>
            <a:endParaRPr lang="en-US" altLang="zh-CN" sz="2000" dirty="0">
              <a:latin typeface="微软雅黑" panose="020B0503020204020204" pitchFamily="34" charset="-122"/>
              <a:cs typeface="Times New Roman" panose="02020603050405020304" pitchFamily="18" charset="0"/>
            </a:endParaRPr>
          </a:p>
          <a:p>
            <a:pPr marL="457200" indent="-457200">
              <a:spcBef>
                <a:spcPct val="0"/>
              </a:spcBef>
              <a:buFont typeface="+mj-ea"/>
              <a:buAutoNum type="circleNumDbPlain"/>
            </a:pPr>
            <a:endParaRPr lang="en-US" altLang="zh-CN" sz="2000" dirty="0">
              <a:latin typeface="微软雅黑" panose="020B0503020204020204" pitchFamily="34" charset="-122"/>
              <a:cs typeface="Times New Roman" panose="02020603050405020304" pitchFamily="18" charset="0"/>
            </a:endParaRPr>
          </a:p>
          <a:p>
            <a:pPr marL="457200" indent="-457200">
              <a:spcBef>
                <a:spcPct val="0"/>
              </a:spcBef>
              <a:buFont typeface="+mj-ea"/>
              <a:buAutoNum type="circleNumDbPlain"/>
            </a:pPr>
            <a:endParaRPr lang="en-US" altLang="zh-CN" sz="2000" dirty="0">
              <a:latin typeface="微软雅黑" panose="020B0503020204020204" pitchFamily="34" charset="-122"/>
              <a:cs typeface="Times New Roman" panose="02020603050405020304" pitchFamily="18" charset="0"/>
            </a:endParaRPr>
          </a:p>
          <a:p>
            <a:pPr>
              <a:spcBef>
                <a:spcPct val="0"/>
              </a:spcBef>
              <a:buNone/>
            </a:pPr>
            <a:endParaRPr lang="en-US" altLang="zh-CN" sz="2000" dirty="0">
              <a:latin typeface="微软雅黑" panose="020B0503020204020204" pitchFamily="34" charset="-122"/>
              <a:cs typeface="Times New Roman" panose="02020603050405020304" pitchFamily="18" charset="0"/>
            </a:endParaRPr>
          </a:p>
          <a:p>
            <a:pPr>
              <a:spcBef>
                <a:spcPct val="0"/>
              </a:spcBef>
              <a:buNone/>
            </a:pPr>
            <a:endParaRPr lang="en-US" altLang="zh-CN" sz="2000" dirty="0">
              <a:latin typeface="微软雅黑" panose="020B0503020204020204" pitchFamily="34" charset="-122"/>
              <a:cs typeface="Times New Roman" panose="02020603050405020304" pitchFamily="18" charset="0"/>
            </a:endParaRPr>
          </a:p>
          <a:p>
            <a:pPr>
              <a:spcBef>
                <a:spcPct val="0"/>
              </a:spcBef>
              <a:buNone/>
            </a:pPr>
            <a:endParaRPr lang="en-US" altLang="zh-CN" sz="2000" dirty="0">
              <a:latin typeface="微软雅黑" panose="020B0503020204020204" pitchFamily="34" charset="-122"/>
              <a:cs typeface="Times New Roman" panose="02020603050405020304" pitchFamily="18" charset="0"/>
            </a:endParaRPr>
          </a:p>
          <a:p>
            <a:pPr marL="457200" indent="-457200">
              <a:spcBef>
                <a:spcPct val="0"/>
              </a:spcBef>
              <a:buFont typeface="+mj-ea"/>
              <a:buAutoNum type="circleNumDbPlain" startAt="3"/>
            </a:pPr>
            <a:r>
              <a:rPr lang="zh-CN" altLang="en-US" sz="2000" dirty="0">
                <a:latin typeface="微软雅黑" panose="020B0503020204020204" pitchFamily="34" charset="-122"/>
                <a:cs typeface="Times New Roman" panose="02020603050405020304" pitchFamily="18" charset="0"/>
              </a:rPr>
              <a:t>对图像中的像素做下采样（</a:t>
            </a:r>
            <a:r>
              <a:rPr lang="en-US" altLang="zh-CN" sz="2000" dirty="0">
                <a:latin typeface="微软雅黑" panose="020B0503020204020204" pitchFamily="34" charset="-122"/>
                <a:cs typeface="Times New Roman" panose="02020603050405020304" pitchFamily="18" charset="0"/>
              </a:rPr>
              <a:t>subsampling</a:t>
            </a:r>
            <a:r>
              <a:rPr lang="zh-CN" altLang="en-US" sz="2000" dirty="0">
                <a:latin typeface="微软雅黑" panose="020B0503020204020204" pitchFamily="34" charset="-122"/>
                <a:cs typeface="Times New Roman" panose="02020603050405020304" pitchFamily="18" charset="0"/>
              </a:rPr>
              <a:t>）不会影响物体的识别</a:t>
            </a: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019060" y="115888"/>
            <a:ext cx="2945552"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常用的深度神经网络</a:t>
            </a:r>
          </a:p>
        </p:txBody>
      </p:sp>
      <p:pic>
        <p:nvPicPr>
          <p:cNvPr id="15361" name="图片 24">
            <a:extLst>
              <a:ext uri="{FF2B5EF4-FFF2-40B4-BE49-F238E27FC236}">
                <a16:creationId xmlns:a16="http://schemas.microsoft.com/office/drawing/2014/main" id="{0DEABF4A-1C0F-4F64-B620-FE370C31B1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75" y="2309679"/>
            <a:ext cx="5276850" cy="1743075"/>
          </a:xfrm>
          <a:prstGeom prst="rect">
            <a:avLst/>
          </a:prstGeom>
          <a:noFill/>
          <a:extLst>
            <a:ext uri="{909E8E84-426E-40DD-AFC4-6F175D3DCCD1}">
              <a14:hiddenFill xmlns:a14="http://schemas.microsoft.com/office/drawing/2010/main">
                <a:solidFill>
                  <a:srgbClr val="FFFFFF"/>
                </a:solidFill>
              </a14:hiddenFill>
            </a:ext>
          </a:extLst>
        </p:spPr>
      </p:pic>
      <p:pic>
        <p:nvPicPr>
          <p:cNvPr id="14" name="图片 13">
            <a:extLst>
              <a:ext uri="{FF2B5EF4-FFF2-40B4-BE49-F238E27FC236}">
                <a16:creationId xmlns:a16="http://schemas.microsoft.com/office/drawing/2014/main" id="{278A010F-1394-4166-84AF-05D35F0738F1}"/>
              </a:ext>
            </a:extLst>
          </p:cNvPr>
          <p:cNvPicPr/>
          <p:nvPr/>
        </p:nvPicPr>
        <p:blipFill>
          <a:blip r:embed="rId3">
            <a:extLst>
              <a:ext uri="{28A0092B-C50C-407E-A947-70E740481C1C}">
                <a14:useLocalDpi xmlns:a14="http://schemas.microsoft.com/office/drawing/2010/main" val="0"/>
              </a:ext>
            </a:extLst>
          </a:blip>
          <a:stretch>
            <a:fillRect/>
          </a:stretch>
        </p:blipFill>
        <p:spPr>
          <a:xfrm>
            <a:off x="1933575" y="4444365"/>
            <a:ext cx="5274310" cy="1864360"/>
          </a:xfrm>
          <a:prstGeom prst="rect">
            <a:avLst/>
          </a:prstGeom>
        </p:spPr>
      </p:pic>
    </p:spTree>
    <p:extLst>
      <p:ext uri="{BB962C8B-B14F-4D97-AF65-F5344CB8AC3E}">
        <p14:creationId xmlns:p14="http://schemas.microsoft.com/office/powerpoint/2010/main" val="12624378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F1E23005-113A-4B41-A758-BE068D8A4B0E}"/>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第六讲 人工神经网络与深度学习</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692864" y="952501"/>
            <a:ext cx="801528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微软雅黑" panose="020B0503020204020204" pitchFamily="34" charset="-122"/>
                <a:cs typeface="Times New Roman" panose="02020603050405020304" pitchFamily="18" charset="0"/>
              </a:rPr>
              <a:t>卷积层与一般的全连接层不同，不再使用权重矩阵表示所有神经元节点在相邻网络层之间的一一对应关系，而是使用多组共享参数来构建两个网络层之间的联系。在卷积网络中，共享参数叫做卷积核。</a:t>
            </a: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019060" y="115888"/>
            <a:ext cx="2945552"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常用的深度神经网络</a:t>
            </a:r>
          </a:p>
        </p:txBody>
      </p:sp>
      <p:pic>
        <p:nvPicPr>
          <p:cNvPr id="22" name="图片 21">
            <a:extLst>
              <a:ext uri="{FF2B5EF4-FFF2-40B4-BE49-F238E27FC236}">
                <a16:creationId xmlns:a16="http://schemas.microsoft.com/office/drawing/2014/main" id="{076FD3C8-9353-4268-828B-C5164C41C0E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769949" y="2026887"/>
            <a:ext cx="5604102" cy="3223252"/>
          </a:xfrm>
          <a:prstGeom prst="rect">
            <a:avLst/>
          </a:prstGeom>
        </p:spPr>
      </p:pic>
      <p:sp>
        <p:nvSpPr>
          <p:cNvPr id="23" name="矩形 22">
            <a:extLst>
              <a:ext uri="{FF2B5EF4-FFF2-40B4-BE49-F238E27FC236}">
                <a16:creationId xmlns:a16="http://schemas.microsoft.com/office/drawing/2014/main" id="{2553DDA9-3C32-4707-B3B5-9A7D60590BE8}"/>
              </a:ext>
            </a:extLst>
          </p:cNvPr>
          <p:cNvSpPr/>
          <p:nvPr/>
        </p:nvSpPr>
        <p:spPr>
          <a:xfrm>
            <a:off x="2900616" y="5360972"/>
            <a:ext cx="2951449" cy="338554"/>
          </a:xfrm>
          <a:prstGeom prst="rect">
            <a:avLst/>
          </a:prstGeom>
        </p:spPr>
        <p:txBody>
          <a:bodyPr wrap="none">
            <a:spAutoFit/>
          </a:bodyPr>
          <a:lstStyle/>
          <a:p>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图</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8‑18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卷积操作的原理示意图</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333574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41AE5B1D-8078-4AFB-9577-DD1270028388}"/>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第六讲 人工神经网络与深度学习</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8" name="内容占位符 2">
            <a:extLst>
              <a:ext uri="{FF2B5EF4-FFF2-40B4-BE49-F238E27FC236}">
                <a16:creationId xmlns:a16="http://schemas.microsoft.com/office/drawing/2014/main" id="{1C14A7BF-B7C7-447D-B1DE-731E28674179}"/>
              </a:ext>
            </a:extLst>
          </p:cNvPr>
          <p:cNvSpPr>
            <a:spLocks noGrp="1" noChangeArrowheads="1"/>
          </p:cNvSpPr>
          <p:nvPr>
            <p:ph idx="1"/>
          </p:nvPr>
        </p:nvSpPr>
        <p:spPr>
          <a:xfrm>
            <a:off x="457200" y="981075"/>
            <a:ext cx="8385175" cy="574675"/>
          </a:xfrm>
        </p:spPr>
        <p:txBody>
          <a:bodyPr/>
          <a:lstStyle/>
          <a:p>
            <a:r>
              <a:rPr lang="zh-CN" altLang="en-US" dirty="0">
                <a:latin typeface="微软雅黑" panose="020B0503020204020204" pitchFamily="34" charset="-122"/>
                <a:ea typeface="微软雅黑" panose="020B0503020204020204" pitchFamily="34" charset="-122"/>
              </a:rPr>
              <a:t>循环神经网络</a:t>
            </a:r>
            <a:r>
              <a:rPr lang="zh-CN" altLang="zh-CN" dirty="0"/>
              <a:t>（</a:t>
            </a:r>
            <a:r>
              <a:rPr lang="en-US" altLang="zh-CN" dirty="0"/>
              <a:t>recurrent neural networks</a:t>
            </a:r>
            <a:r>
              <a:rPr lang="zh-CN" altLang="zh-CN" dirty="0"/>
              <a:t>，</a:t>
            </a:r>
            <a:r>
              <a:rPr lang="en-US" altLang="zh-CN" dirty="0"/>
              <a:t>RNN</a:t>
            </a:r>
            <a:r>
              <a:rPr lang="zh-CN" altLang="zh-CN" dirty="0"/>
              <a:t>）</a:t>
            </a:r>
            <a:r>
              <a:rPr lang="en-US" altLang="zh-CN" dirty="0"/>
              <a:t> </a:t>
            </a:r>
            <a:r>
              <a:rPr lang="zh-CN" altLang="zh-CN" dirty="0"/>
              <a:t> </a:t>
            </a:r>
            <a:r>
              <a:rPr lang="en-US" altLang="zh-CN" dirty="0"/>
              <a:t> </a:t>
            </a:r>
            <a:endParaRPr lang="zh-CN" altLang="zh-CN" dirty="0"/>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827088" y="1555750"/>
                <a:ext cx="8015287" cy="225959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微软雅黑" panose="020B0503020204020204" pitchFamily="34" charset="-122"/>
                    <a:cs typeface="Times New Roman" panose="02020603050405020304" pitchFamily="18" charset="0"/>
                  </a:rPr>
                  <a:t>在</a:t>
                </a:r>
                <a:r>
                  <a:rPr lang="en-US" altLang="zh-CN" sz="2000" dirty="0">
                    <a:latin typeface="微软雅黑" panose="020B0503020204020204" pitchFamily="34" charset="-122"/>
                    <a:cs typeface="Times New Roman" panose="02020603050405020304" pitchFamily="18" charset="0"/>
                  </a:rPr>
                  <a:t>RNN</a:t>
                </a:r>
                <a:r>
                  <a:rPr lang="zh-CN" altLang="en-US" sz="2000" dirty="0">
                    <a:latin typeface="微软雅黑" panose="020B0503020204020204" pitchFamily="34" charset="-122"/>
                    <a:cs typeface="Times New Roman" panose="02020603050405020304" pitchFamily="18" charset="0"/>
                  </a:rPr>
                  <a:t>中，前一时刻的输出会和下一时刻的输入一起传递下去。每个时刻的“记忆”</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1" i="0" smtClean="0">
                            <a:latin typeface="Cambria Math" panose="02040503050406030204" pitchFamily="18" charset="0"/>
                            <a:cs typeface="Times New Roman" panose="02020603050405020304" pitchFamily="18" charset="0"/>
                          </a:rPr>
                          <m:t>𝐡</m:t>
                        </m:r>
                      </m:e>
                      <m:sub>
                        <m:r>
                          <a:rPr lang="en-US" altLang="zh-CN" sz="2000" b="0" i="1" smtClean="0">
                            <a:latin typeface="Cambria Math" panose="02040503050406030204" pitchFamily="18" charset="0"/>
                            <a:cs typeface="Times New Roman" panose="02020603050405020304" pitchFamily="18" charset="0"/>
                          </a:rPr>
                          <m:t>𝑡</m:t>
                        </m:r>
                      </m:sub>
                    </m:sSub>
                  </m:oMath>
                </a14:m>
                <a:r>
                  <a:rPr lang="zh-CN" altLang="en-US" sz="2000" dirty="0">
                    <a:latin typeface="微软雅黑" panose="020B0503020204020204" pitchFamily="34" charset="-122"/>
                    <a:cs typeface="Times New Roman" panose="02020603050405020304" pitchFamily="18" charset="0"/>
                  </a:rPr>
                  <a:t>也称作状态信息，假设每个时刻的输入为</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1" i="0" smtClean="0">
                            <a:latin typeface="Cambria Math" panose="02040503050406030204" pitchFamily="18" charset="0"/>
                            <a:cs typeface="Times New Roman" panose="02020603050405020304" pitchFamily="18" charset="0"/>
                          </a:rPr>
                          <m:t>𝐱</m:t>
                        </m:r>
                      </m:e>
                      <m:sub>
                        <m:r>
                          <a:rPr lang="en-US" altLang="zh-CN" sz="2000" b="0" i="1" smtClean="0">
                            <a:latin typeface="Cambria Math" panose="02040503050406030204" pitchFamily="18" charset="0"/>
                            <a:cs typeface="Times New Roman" panose="02020603050405020304" pitchFamily="18" charset="0"/>
                          </a:rPr>
                          <m:t>𝑡</m:t>
                        </m:r>
                      </m:sub>
                    </m:sSub>
                    <m:r>
                      <a:rPr lang="en-US" altLang="zh-CN" sz="2000" b="0" i="1" smtClean="0">
                        <a:latin typeface="Cambria Math" panose="02040503050406030204" pitchFamily="18" charset="0"/>
                        <a:cs typeface="Times New Roman" panose="02020603050405020304" pitchFamily="18" charset="0"/>
                      </a:rPr>
                      <m:t>∈</m:t>
                    </m:r>
                    <m:sSup>
                      <m:sSupPr>
                        <m:ctrlPr>
                          <a:rPr lang="en-US" altLang="zh-CN" sz="2000" b="0" i="1" smtClean="0">
                            <a:latin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cs typeface="Times New Roman" panose="02020603050405020304" pitchFamily="18" charset="0"/>
                          </a:rPr>
                          <m:t>𝑅</m:t>
                        </m:r>
                      </m:e>
                      <m:sup>
                        <m:r>
                          <a:rPr lang="en-US" altLang="zh-CN" sz="2000" b="0" i="1" smtClean="0">
                            <a:latin typeface="Cambria Math" panose="02040503050406030204" pitchFamily="18" charset="0"/>
                            <a:cs typeface="Times New Roman" panose="02020603050405020304" pitchFamily="18" charset="0"/>
                          </a:rPr>
                          <m:t>𝐷</m:t>
                        </m:r>
                      </m:sup>
                    </m:sSup>
                  </m:oMath>
                </a14:m>
                <a:r>
                  <a:rPr lang="zh-CN" altLang="en-US" sz="2000" dirty="0">
                    <a:latin typeface="微软雅黑" panose="020B0503020204020204" pitchFamily="34" charset="-122"/>
                    <a:cs typeface="Times New Roman" panose="02020603050405020304" pitchFamily="18" charset="0"/>
                  </a:rPr>
                  <a:t>，状态信息的计算为</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其中</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𝑊</m:t>
                    </m:r>
                    <m:r>
                      <a:rPr lang="en-US" altLang="zh-CN" sz="2000" b="0" i="1" smtClean="0">
                        <a:latin typeface="Cambria Math" panose="02040503050406030204" pitchFamily="18" charset="0"/>
                        <a:cs typeface="Times New Roman" panose="02020603050405020304" pitchFamily="18" charset="0"/>
                      </a:rPr>
                      <m:t>∈</m:t>
                    </m:r>
                    <m:sSup>
                      <m:sSupPr>
                        <m:ctrlPr>
                          <a:rPr lang="en-US" altLang="zh-CN" sz="2000" b="0" i="1" smtClean="0">
                            <a:latin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cs typeface="Times New Roman" panose="02020603050405020304" pitchFamily="18" charset="0"/>
                          </a:rPr>
                          <m:t>𝑅</m:t>
                        </m:r>
                      </m:e>
                      <m:sup>
                        <m:r>
                          <a:rPr lang="en-US" altLang="zh-CN" sz="2000" b="0" i="1" smtClean="0">
                            <a:latin typeface="Cambria Math" panose="02040503050406030204" pitchFamily="18" charset="0"/>
                            <a:cs typeface="Times New Roman" panose="02020603050405020304" pitchFamily="18" charset="0"/>
                          </a:rPr>
                          <m:t>𝑀</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𝑀</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𝐷</m:t>
                        </m:r>
                        <m:r>
                          <a:rPr lang="en-US" altLang="zh-CN" sz="2000" b="0" i="1" smtClean="0">
                            <a:latin typeface="Cambria Math" panose="02040503050406030204" pitchFamily="18" charset="0"/>
                            <a:cs typeface="Times New Roman" panose="02020603050405020304" pitchFamily="18" charset="0"/>
                          </a:rPr>
                          <m:t>)</m:t>
                        </m:r>
                      </m:sup>
                    </m:sSup>
                  </m:oMath>
                </a14:m>
                <a:r>
                  <a:rPr lang="zh-CN" altLang="en-US" sz="2000" dirty="0">
                    <a:latin typeface="微软雅黑" panose="020B0503020204020204" pitchFamily="34" charset="-122"/>
                    <a:cs typeface="Times New Roman" panose="02020603050405020304" pitchFamily="18" charset="0"/>
                  </a:rPr>
                  <a:t>和</a:t>
                </a:r>
                <a14:m>
                  <m:oMath xmlns:m="http://schemas.openxmlformats.org/officeDocument/2006/math">
                    <m:r>
                      <a:rPr lang="en-US" altLang="zh-CN" sz="2000" b="1" i="0" dirty="0" smtClean="0">
                        <a:latin typeface="Cambria Math" panose="02040503050406030204" pitchFamily="18" charset="0"/>
                        <a:cs typeface="Times New Roman" panose="02020603050405020304" pitchFamily="18" charset="0"/>
                      </a:rPr>
                      <m:t>𝐛</m:t>
                    </m:r>
                    <m:r>
                      <a:rPr lang="en-US" altLang="zh-CN" sz="2000" b="0" i="1" dirty="0" smtClean="0">
                        <a:latin typeface="Cambria Math" panose="02040503050406030204" pitchFamily="18" charset="0"/>
                        <a:cs typeface="Times New Roman" panose="02020603050405020304" pitchFamily="18" charset="0"/>
                      </a:rPr>
                      <m:t>∈</m:t>
                    </m:r>
                    <m:sSup>
                      <m:sSupPr>
                        <m:ctrlPr>
                          <a:rPr lang="en-US" altLang="zh-CN" sz="2000" b="0" i="1" dirty="0" smtClean="0">
                            <a:latin typeface="Cambria Math" panose="02040503050406030204" pitchFamily="18" charset="0"/>
                            <a:cs typeface="Times New Roman" panose="02020603050405020304" pitchFamily="18" charset="0"/>
                          </a:rPr>
                        </m:ctrlPr>
                      </m:sSupPr>
                      <m:e>
                        <m:r>
                          <a:rPr lang="en-US" altLang="zh-CN" sz="2000" b="0" i="1" dirty="0" smtClean="0">
                            <a:latin typeface="Cambria Math" panose="02040503050406030204" pitchFamily="18" charset="0"/>
                            <a:cs typeface="Times New Roman" panose="02020603050405020304" pitchFamily="18" charset="0"/>
                          </a:rPr>
                          <m:t>𝑅</m:t>
                        </m:r>
                      </m:e>
                      <m:sup>
                        <m:r>
                          <a:rPr lang="en-US" altLang="zh-CN" sz="2000" b="0" i="1" dirty="0" smtClean="0">
                            <a:latin typeface="Cambria Math" panose="02040503050406030204" pitchFamily="18" charset="0"/>
                            <a:cs typeface="Times New Roman" panose="02020603050405020304" pitchFamily="18" charset="0"/>
                          </a:rPr>
                          <m:t>𝑀</m:t>
                        </m:r>
                      </m:sup>
                    </m:sSup>
                  </m:oMath>
                </a14:m>
                <a:r>
                  <a:rPr lang="zh-CN" altLang="en-US" sz="2000" dirty="0">
                    <a:latin typeface="微软雅黑" panose="020B0503020204020204" pitchFamily="34" charset="-122"/>
                    <a:cs typeface="Times New Roman" panose="02020603050405020304" pitchFamily="18" charset="0"/>
                  </a:rPr>
                  <a:t>是网络的权重和偏置项，</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𝑓</m:t>
                    </m:r>
                    <m:r>
                      <a:rPr lang="en-US" altLang="zh-CN" sz="2000" b="0" i="1"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是激活函数，通常使用</a:t>
                </a:r>
                <a:r>
                  <a:rPr lang="en-US" altLang="zh-CN" sz="2000" dirty="0">
                    <a:latin typeface="微软雅黑" panose="020B0503020204020204" pitchFamily="34" charset="-122"/>
                    <a:cs typeface="Times New Roman" panose="02020603050405020304" pitchFamily="18" charset="0"/>
                  </a:rPr>
                  <a:t>tanh</a:t>
                </a:r>
                <a:r>
                  <a:rPr lang="zh-CN" altLang="en-US" sz="2000" dirty="0">
                    <a:latin typeface="微软雅黑" panose="020B0503020204020204" pitchFamily="34" charset="-122"/>
                    <a:cs typeface="Times New Roman" panose="02020603050405020304" pitchFamily="18" charset="0"/>
                  </a:rPr>
                  <a:t>函数。循环神经网络可以在每个时刻输出标签</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𝑦</m:t>
                        </m:r>
                      </m:e>
                      <m:sub>
                        <m:r>
                          <a:rPr lang="en-US" altLang="zh-CN" sz="2000" b="0" i="1" smtClean="0">
                            <a:latin typeface="Cambria Math" panose="02040503050406030204" pitchFamily="18" charset="0"/>
                            <a:cs typeface="Times New Roman" panose="02020603050405020304" pitchFamily="18" charset="0"/>
                          </a:rPr>
                          <m:t>𝑡</m:t>
                        </m:r>
                      </m:sub>
                    </m:sSub>
                  </m:oMath>
                </a14:m>
                <a:endParaRPr lang="zh-CN" altLang="en-US" sz="2000" dirty="0">
                  <a:latin typeface="微软雅黑" panose="020B0503020204020204" pitchFamily="34"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827088" y="1555750"/>
                <a:ext cx="8015287" cy="2259593"/>
              </a:xfrm>
              <a:prstGeom prst="rect">
                <a:avLst/>
              </a:prstGeom>
              <a:blipFill>
                <a:blip r:embed="rId5"/>
                <a:stretch>
                  <a:fillRect l="-837" t="-1348" r="-3878" b="-377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019060" y="115888"/>
            <a:ext cx="2945552"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常用的深度神经网络</a:t>
            </a:r>
          </a:p>
        </p:txBody>
      </p:sp>
      <p:graphicFrame>
        <p:nvGraphicFramePr>
          <p:cNvPr id="15" name="对象 14">
            <a:extLst>
              <a:ext uri="{FF2B5EF4-FFF2-40B4-BE49-F238E27FC236}">
                <a16:creationId xmlns:a16="http://schemas.microsoft.com/office/drawing/2014/main" id="{1D826EC0-FC38-4DF3-82E2-C2D662D403CF}"/>
              </a:ext>
            </a:extLst>
          </p:cNvPr>
          <p:cNvGraphicFramePr>
            <a:graphicFrameLocks noChangeAspect="1"/>
          </p:cNvGraphicFramePr>
          <p:nvPr>
            <p:extLst>
              <p:ext uri="{D42A27DB-BD31-4B8C-83A1-F6EECF244321}">
                <p14:modId xmlns:p14="http://schemas.microsoft.com/office/powerpoint/2010/main" val="813172514"/>
              </p:ext>
            </p:extLst>
          </p:nvPr>
        </p:nvGraphicFramePr>
        <p:xfrm>
          <a:off x="3361531" y="2535406"/>
          <a:ext cx="2420937" cy="339725"/>
        </p:xfrm>
        <a:graphic>
          <a:graphicData uri="http://schemas.openxmlformats.org/presentationml/2006/ole">
            <mc:AlternateContent xmlns:mc="http://schemas.openxmlformats.org/markup-compatibility/2006">
              <mc:Choice xmlns:v="urn:schemas-microsoft-com:vml" Requires="v">
                <p:oleObj spid="_x0000_s18482" name="Equation" r:id="rId6" imgW="2425680" imgH="330120" progId="Equation.DSMT4">
                  <p:embed/>
                </p:oleObj>
              </mc:Choice>
              <mc:Fallback>
                <p:oleObj name="Equation" r:id="rId6" imgW="2425680" imgH="330120" progId="Equation.DSMT4">
                  <p:embed/>
                  <p:pic>
                    <p:nvPicPr>
                      <p:cNvPr id="0" name="Object 6"/>
                      <p:cNvPicPr>
                        <a:picLocks noChangeAspect="1" noChangeArrowheads="1"/>
                      </p:cNvPicPr>
                      <p:nvPr/>
                    </p:nvPicPr>
                    <p:blipFill>
                      <a:blip r:embed="rId7"/>
                      <a:srcRect/>
                      <a:stretch>
                        <a:fillRect/>
                      </a:stretch>
                    </p:blipFill>
                    <p:spPr bwMode="auto">
                      <a:xfrm>
                        <a:off x="3361531" y="2535406"/>
                        <a:ext cx="2420937"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5" name="图片 24">
            <a:extLst>
              <a:ext uri="{FF2B5EF4-FFF2-40B4-BE49-F238E27FC236}">
                <a16:creationId xmlns:a16="http://schemas.microsoft.com/office/drawing/2014/main" id="{3E9FDCE4-A7B1-4421-A2E8-C4E8ED3DBF3D}"/>
              </a:ext>
            </a:extLst>
          </p:cNvPr>
          <p:cNvPicPr/>
          <p:nvPr/>
        </p:nvPicPr>
        <p:blipFill>
          <a:blip r:embed="rId8" cstate="print">
            <a:extLst>
              <a:ext uri="{28A0092B-C50C-407E-A947-70E740481C1C}">
                <a14:useLocalDpi xmlns:a14="http://schemas.microsoft.com/office/drawing/2010/main" val="0"/>
              </a:ext>
            </a:extLst>
          </a:blip>
          <a:stretch>
            <a:fillRect/>
          </a:stretch>
        </p:blipFill>
        <p:spPr>
          <a:xfrm>
            <a:off x="2370577" y="3815343"/>
            <a:ext cx="4402843" cy="2467527"/>
          </a:xfrm>
          <a:prstGeom prst="rect">
            <a:avLst/>
          </a:prstGeom>
        </p:spPr>
      </p:pic>
    </p:spTree>
    <p:extLst>
      <p:ext uri="{BB962C8B-B14F-4D97-AF65-F5344CB8AC3E}">
        <p14:creationId xmlns:p14="http://schemas.microsoft.com/office/powerpoint/2010/main" val="22461608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FF8FA19B-7465-433F-BFA3-28689F8DE29E}"/>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第六讲 人工神经网络与深度学习</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019060" y="115888"/>
            <a:ext cx="2945552"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常用的深度神经网络</a:t>
            </a:r>
          </a:p>
        </p:txBody>
      </p:sp>
      <p:pic>
        <p:nvPicPr>
          <p:cNvPr id="8" name="图片 7">
            <a:extLst>
              <a:ext uri="{FF2B5EF4-FFF2-40B4-BE49-F238E27FC236}">
                <a16:creationId xmlns:a16="http://schemas.microsoft.com/office/drawing/2014/main" id="{9148715B-610F-470E-92D3-AB23328C905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240575" y="1454608"/>
            <a:ext cx="6662850" cy="3572050"/>
          </a:xfrm>
          <a:prstGeom prst="rect">
            <a:avLst/>
          </a:prstGeom>
        </p:spPr>
      </p:pic>
      <p:sp>
        <p:nvSpPr>
          <p:cNvPr id="2" name="矩形 1">
            <a:extLst>
              <a:ext uri="{FF2B5EF4-FFF2-40B4-BE49-F238E27FC236}">
                <a16:creationId xmlns:a16="http://schemas.microsoft.com/office/drawing/2014/main" id="{CCF3E3A3-CF13-4A31-8F56-4EFE3C875485}"/>
              </a:ext>
            </a:extLst>
          </p:cNvPr>
          <p:cNvSpPr/>
          <p:nvPr/>
        </p:nvSpPr>
        <p:spPr>
          <a:xfrm>
            <a:off x="2405542" y="5159860"/>
            <a:ext cx="4332915" cy="338554"/>
          </a:xfrm>
          <a:prstGeom prst="rect">
            <a:avLst/>
          </a:prstGeom>
        </p:spPr>
        <p:txBody>
          <a:bodyPr wrap="square">
            <a:spAutoFit/>
          </a:bodyPr>
          <a:lstStyle/>
          <a:p>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图</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8‑20 </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使用</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seq2seq</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模型进行机器翻译示意图</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984435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CBB4266F-10B4-402A-BE9D-ED13CB4B2034}"/>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第六讲 人工神经网络与深度学习</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692864" y="952501"/>
                <a:ext cx="8015287" cy="470898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b="1" dirty="0">
                    <a:latin typeface="微软雅黑" panose="020B0503020204020204" pitchFamily="34" charset="-122"/>
                    <a:cs typeface="Times New Roman" panose="02020603050405020304" pitchFamily="18" charset="0"/>
                  </a:rPr>
                  <a:t>长短期记忆（</a:t>
                </a:r>
                <a:r>
                  <a:rPr lang="en-US" altLang="zh-CN" sz="2000" b="1" dirty="0">
                    <a:latin typeface="微软雅黑" panose="020B0503020204020204" pitchFamily="34" charset="-122"/>
                    <a:cs typeface="Times New Roman" panose="02020603050405020304" pitchFamily="18" charset="0"/>
                  </a:rPr>
                  <a:t>long short-term memory</a:t>
                </a:r>
                <a:r>
                  <a:rPr lang="zh-CN" altLang="en-US" sz="2000" b="1" dirty="0">
                    <a:latin typeface="微软雅黑" panose="020B0503020204020204" pitchFamily="34" charset="-122"/>
                    <a:cs typeface="Times New Roman" panose="02020603050405020304" pitchFamily="18" charset="0"/>
                  </a:rPr>
                  <a:t>，</a:t>
                </a:r>
                <a:r>
                  <a:rPr lang="en-US" altLang="zh-CN" sz="2000" b="1" dirty="0">
                    <a:latin typeface="微软雅黑" panose="020B0503020204020204" pitchFamily="34" charset="-122"/>
                    <a:cs typeface="Times New Roman" panose="02020603050405020304" pitchFamily="18" charset="0"/>
                  </a:rPr>
                  <a:t>LSTM</a:t>
                </a:r>
                <a:r>
                  <a:rPr lang="zh-CN" altLang="en-US" sz="2000" b="1" dirty="0">
                    <a:latin typeface="微软雅黑" panose="020B0503020204020204" pitchFamily="34" charset="-122"/>
                    <a:cs typeface="Times New Roman" panose="02020603050405020304" pitchFamily="18" charset="0"/>
                  </a:rPr>
                  <a:t>）</a:t>
                </a:r>
                <a:endParaRPr lang="en-US" altLang="zh-CN" sz="2000" b="1"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一种典型的门模型，它使用一些门操作来控制“记忆”的取舍。</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en-US" altLang="zh-CN" sz="2000" dirty="0">
                    <a:latin typeface="微软雅黑" panose="020B0503020204020204" pitchFamily="34" charset="-122"/>
                    <a:cs typeface="Times New Roman" panose="02020603050405020304" pitchFamily="18" charset="0"/>
                  </a:rPr>
                  <a:t>LSTM</a:t>
                </a:r>
                <a:r>
                  <a:rPr lang="zh-CN" altLang="en-US" sz="2000" dirty="0">
                    <a:latin typeface="微软雅黑" panose="020B0503020204020204" pitchFamily="34" charset="-122"/>
                    <a:cs typeface="Times New Roman" panose="02020603050405020304" pitchFamily="18" charset="0"/>
                  </a:rPr>
                  <a:t>每个时刻</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𝑡</m:t>
                    </m:r>
                  </m:oMath>
                </a14:m>
                <a:r>
                  <a:rPr lang="zh-CN" altLang="en-US" sz="2000" dirty="0">
                    <a:latin typeface="微软雅黑" panose="020B0503020204020204" pitchFamily="34" charset="-122"/>
                    <a:cs typeface="Times New Roman" panose="02020603050405020304" pitchFamily="18" charset="0"/>
                  </a:rPr>
                  <a:t>的输入为</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1" i="0" smtClean="0">
                            <a:latin typeface="Cambria Math" panose="02040503050406030204" pitchFamily="18" charset="0"/>
                            <a:cs typeface="Times New Roman" panose="02020603050405020304" pitchFamily="18" charset="0"/>
                          </a:rPr>
                          <m:t>𝐱</m:t>
                        </m:r>
                      </m:e>
                      <m:sub>
                        <m:r>
                          <a:rPr lang="en-US" altLang="zh-CN" sz="2000" b="0" i="1" smtClean="0">
                            <a:latin typeface="Cambria Math" panose="02040503050406030204" pitchFamily="18" charset="0"/>
                            <a:cs typeface="Times New Roman" panose="02020603050405020304" pitchFamily="18" charset="0"/>
                          </a:rPr>
                          <m:t>𝑡</m:t>
                        </m:r>
                      </m:sub>
                    </m:sSub>
                    <m:r>
                      <a:rPr lang="en-US" altLang="zh-CN" sz="2000" b="0" i="1" smtClean="0">
                        <a:latin typeface="Cambria Math" panose="02040503050406030204" pitchFamily="18" charset="0"/>
                        <a:cs typeface="Times New Roman" panose="02020603050405020304" pitchFamily="18" charset="0"/>
                      </a:rPr>
                      <m:t>∈</m:t>
                    </m:r>
                    <m:sSup>
                      <m:sSupPr>
                        <m:ctrlPr>
                          <a:rPr lang="en-US" altLang="zh-CN" sz="2000" b="0" i="1" smtClean="0">
                            <a:latin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cs typeface="Times New Roman" panose="02020603050405020304" pitchFamily="18" charset="0"/>
                          </a:rPr>
                          <m:t>𝑅</m:t>
                        </m:r>
                      </m:e>
                      <m:sup>
                        <m:r>
                          <a:rPr lang="en-US" altLang="zh-CN" sz="2000" b="0" i="1" smtClean="0">
                            <a:latin typeface="Cambria Math" panose="02040503050406030204" pitchFamily="18" charset="0"/>
                            <a:cs typeface="Times New Roman" panose="02020603050405020304" pitchFamily="18" charset="0"/>
                          </a:rPr>
                          <m:t>𝐷</m:t>
                        </m:r>
                      </m:sup>
                    </m:sSup>
                  </m:oMath>
                </a14:m>
                <a:r>
                  <a:rPr lang="zh-CN" altLang="en-US" sz="2000" dirty="0">
                    <a:latin typeface="微软雅黑" panose="020B0503020204020204" pitchFamily="34" charset="-122"/>
                    <a:cs typeface="Times New Roman" panose="02020603050405020304" pitchFamily="18" charset="0"/>
                  </a:rPr>
                  <a:t>，传播的信息有传统</a:t>
                </a:r>
                <a:r>
                  <a:rPr lang="en-US" altLang="zh-CN" sz="2000" dirty="0">
                    <a:latin typeface="微软雅黑" panose="020B0503020204020204" pitchFamily="34" charset="-122"/>
                    <a:cs typeface="Times New Roman" panose="02020603050405020304" pitchFamily="18" charset="0"/>
                  </a:rPr>
                  <a:t>RNN</a:t>
                </a:r>
                <a:r>
                  <a:rPr lang="zh-CN" altLang="en-US" sz="2000" dirty="0">
                    <a:latin typeface="微软雅黑" panose="020B0503020204020204" pitchFamily="34" charset="-122"/>
                    <a:cs typeface="Times New Roman" panose="02020603050405020304" pitchFamily="18" charset="0"/>
                  </a:rPr>
                  <a:t>中的状态信息</a:t>
                </a:r>
                <a14:m>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r>
                          <a:rPr lang="en-US" altLang="zh-CN" sz="2000" b="1">
                            <a:latin typeface="Cambria Math" panose="02040503050406030204" pitchFamily="18" charset="0"/>
                            <a:cs typeface="Times New Roman" panose="02020603050405020304" pitchFamily="18" charset="0"/>
                          </a:rPr>
                          <m:t>𝐡</m:t>
                        </m:r>
                      </m:e>
                      <m:sub>
                        <m:r>
                          <a:rPr lang="en-US" altLang="zh-CN" sz="2000" i="1">
                            <a:latin typeface="Cambria Math" panose="02040503050406030204" pitchFamily="18" charset="0"/>
                            <a:cs typeface="Times New Roman" panose="02020603050405020304" pitchFamily="18" charset="0"/>
                          </a:rPr>
                          <m:t>𝑡</m:t>
                        </m:r>
                      </m:sub>
                    </m:sSub>
                    <m:r>
                      <a:rPr lang="en-US" altLang="zh-CN" sz="2000" b="0" i="1" smtClean="0">
                        <a:latin typeface="Cambria Math" panose="02040503050406030204" pitchFamily="18" charset="0"/>
                        <a:cs typeface="Times New Roman" panose="02020603050405020304" pitchFamily="18" charset="0"/>
                      </a:rPr>
                      <m:t>∈</m:t>
                    </m:r>
                    <m:sSup>
                      <m:sSupPr>
                        <m:ctrlPr>
                          <a:rPr lang="en-US" altLang="zh-CN" sz="2000" b="0" i="1" smtClean="0">
                            <a:latin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cs typeface="Times New Roman" panose="02020603050405020304" pitchFamily="18" charset="0"/>
                          </a:rPr>
                          <m:t>𝑅</m:t>
                        </m:r>
                      </m:e>
                      <m:sup>
                        <m:r>
                          <a:rPr lang="en-US" altLang="zh-CN" sz="2000" b="0" i="1" smtClean="0">
                            <a:latin typeface="Cambria Math" panose="02040503050406030204" pitchFamily="18" charset="0"/>
                            <a:cs typeface="Times New Roman" panose="02020603050405020304" pitchFamily="18" charset="0"/>
                          </a:rPr>
                          <m:t>𝑀</m:t>
                        </m:r>
                      </m:sup>
                    </m:sSup>
                  </m:oMath>
                </a14:m>
                <a:r>
                  <a:rPr lang="zh-CN" altLang="en-US" sz="2000" dirty="0">
                    <a:latin typeface="微软雅黑" panose="020B0503020204020204" pitchFamily="34" charset="-122"/>
                    <a:cs typeface="Times New Roman" panose="02020603050405020304" pitchFamily="18" charset="0"/>
                  </a:rPr>
                  <a:t>和长时的“记忆”</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1" i="0" smtClean="0">
                            <a:latin typeface="Cambria Math" panose="02040503050406030204" pitchFamily="18" charset="0"/>
                            <a:cs typeface="Times New Roman" panose="02020603050405020304" pitchFamily="18" charset="0"/>
                          </a:rPr>
                          <m:t>𝐜</m:t>
                        </m:r>
                      </m:e>
                      <m:sub>
                        <m:r>
                          <a:rPr lang="en-US" altLang="zh-CN" sz="2000" b="0" i="1" smtClean="0">
                            <a:latin typeface="Cambria Math" panose="02040503050406030204" pitchFamily="18" charset="0"/>
                            <a:cs typeface="Times New Roman" panose="02020603050405020304" pitchFamily="18" charset="0"/>
                          </a:rPr>
                          <m:t>𝑡</m:t>
                        </m:r>
                      </m:sub>
                    </m:sSub>
                    <m:r>
                      <a:rPr lang="en-US" altLang="zh-CN" sz="2000" b="0" i="1" smtClean="0">
                        <a:latin typeface="Cambria Math" panose="02040503050406030204" pitchFamily="18" charset="0"/>
                        <a:cs typeface="Times New Roman" panose="02020603050405020304" pitchFamily="18" charset="0"/>
                      </a:rPr>
                      <m:t>∈</m:t>
                    </m:r>
                    <m:sSup>
                      <m:sSupPr>
                        <m:ctrlPr>
                          <a:rPr lang="en-US" altLang="zh-CN" sz="2000" b="0" i="1" smtClean="0">
                            <a:latin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cs typeface="Times New Roman" panose="02020603050405020304" pitchFamily="18" charset="0"/>
                          </a:rPr>
                          <m:t>𝑅</m:t>
                        </m:r>
                      </m:e>
                      <m:sup>
                        <m:r>
                          <a:rPr lang="en-US" altLang="zh-CN" sz="2000" b="0" i="1" smtClean="0">
                            <a:latin typeface="Cambria Math" panose="02040503050406030204" pitchFamily="18" charset="0"/>
                            <a:cs typeface="Times New Roman" panose="02020603050405020304" pitchFamily="18" charset="0"/>
                          </a:rPr>
                          <m:t>𝑀</m:t>
                        </m:r>
                      </m:sup>
                    </m:sSup>
                  </m:oMath>
                </a14:m>
                <a:r>
                  <a:rPr lang="zh-CN" altLang="en-US" sz="2000" dirty="0">
                    <a:latin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en-US" altLang="zh-CN" sz="2000" dirty="0">
                    <a:latin typeface="微软雅黑" panose="020B0503020204020204" pitchFamily="34" charset="-122"/>
                    <a:cs typeface="Times New Roman" panose="02020603050405020304" pitchFamily="18" charset="0"/>
                  </a:rPr>
                  <a:t>LSTM</a:t>
                </a:r>
                <a:r>
                  <a:rPr lang="zh-CN" altLang="en-US" sz="2000" dirty="0">
                    <a:latin typeface="微软雅黑" panose="020B0503020204020204" pitchFamily="34" charset="-122"/>
                    <a:cs typeface="Times New Roman" panose="02020603050405020304" pitchFamily="18" charset="0"/>
                  </a:rPr>
                  <a:t>中的遗忘门（</a:t>
                </a:r>
                <a:r>
                  <a:rPr lang="en-US" altLang="zh-CN" sz="2000" dirty="0">
                    <a:latin typeface="微软雅黑" panose="020B0503020204020204" pitchFamily="34" charset="-122"/>
                    <a:cs typeface="Times New Roman" panose="02020603050405020304" pitchFamily="18" charset="0"/>
                  </a:rPr>
                  <a:t>forget gate</a:t>
                </a:r>
                <a:r>
                  <a:rPr lang="zh-CN" altLang="en-US" sz="2000" dirty="0">
                    <a:latin typeface="微软雅黑" panose="020B0503020204020204" pitchFamily="34" charset="-122"/>
                    <a:cs typeface="Times New Roman" panose="02020603050405020304" pitchFamily="18" charset="0"/>
                  </a:rPr>
                  <a:t>）</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1" i="0" smtClean="0">
                            <a:latin typeface="Cambria Math" panose="02040503050406030204" pitchFamily="18" charset="0"/>
                            <a:cs typeface="Times New Roman" panose="02020603050405020304" pitchFamily="18" charset="0"/>
                          </a:rPr>
                          <m:t>𝐟</m:t>
                        </m:r>
                      </m:e>
                      <m:sub>
                        <m:r>
                          <a:rPr lang="en-US" altLang="zh-CN" sz="2000" b="0" i="1" smtClean="0">
                            <a:latin typeface="Cambria Math" panose="02040503050406030204" pitchFamily="18" charset="0"/>
                            <a:cs typeface="Times New Roman" panose="02020603050405020304" pitchFamily="18" charset="0"/>
                          </a:rPr>
                          <m:t>𝑡</m:t>
                        </m:r>
                      </m:sub>
                    </m:sSub>
                  </m:oMath>
                </a14:m>
                <a:r>
                  <a:rPr lang="zh-CN" altLang="en-US" sz="2000" dirty="0">
                    <a:latin typeface="微软雅黑" panose="020B0503020204020204" pitchFamily="34" charset="-122"/>
                    <a:cs typeface="Times New Roman" panose="02020603050405020304" pitchFamily="18" charset="0"/>
                  </a:rPr>
                  <a:t>、输出门（</a:t>
                </a:r>
                <a:r>
                  <a:rPr lang="en-US" altLang="zh-CN" sz="2000" dirty="0">
                    <a:latin typeface="微软雅黑" panose="020B0503020204020204" pitchFamily="34" charset="-122"/>
                    <a:cs typeface="Times New Roman" panose="02020603050405020304" pitchFamily="18" charset="0"/>
                  </a:rPr>
                  <a:t>output gate</a:t>
                </a:r>
                <a:r>
                  <a:rPr lang="zh-CN" altLang="en-US" sz="2000" dirty="0">
                    <a:latin typeface="微软雅黑" panose="020B0503020204020204" pitchFamily="34" charset="-122"/>
                    <a:cs typeface="Times New Roman" panose="02020603050405020304" pitchFamily="18" charset="0"/>
                  </a:rPr>
                  <a:t>）</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1" i="0" smtClean="0">
                            <a:latin typeface="Cambria Math" panose="02040503050406030204" pitchFamily="18" charset="0"/>
                            <a:cs typeface="Times New Roman" panose="02020603050405020304" pitchFamily="18" charset="0"/>
                          </a:rPr>
                          <m:t>𝐨</m:t>
                        </m:r>
                      </m:e>
                      <m:sub>
                        <m:r>
                          <a:rPr lang="en-US" altLang="zh-CN" sz="2000" b="0" i="1" smtClean="0">
                            <a:latin typeface="Cambria Math" panose="02040503050406030204" pitchFamily="18" charset="0"/>
                            <a:cs typeface="Times New Roman" panose="02020603050405020304" pitchFamily="18" charset="0"/>
                          </a:rPr>
                          <m:t>𝑡</m:t>
                        </m:r>
                      </m:sub>
                    </m:sSub>
                  </m:oMath>
                </a14:m>
                <a:r>
                  <a:rPr lang="zh-CN" altLang="en-US" sz="2000" dirty="0">
                    <a:latin typeface="微软雅黑" panose="020B0503020204020204" pitchFamily="34" charset="-122"/>
                    <a:cs typeface="Times New Roman" panose="02020603050405020304" pitchFamily="18" charset="0"/>
                  </a:rPr>
                  <a:t>和输入门（</a:t>
                </a:r>
                <a:r>
                  <a:rPr lang="en-US" altLang="zh-CN" sz="2000" dirty="0">
                    <a:latin typeface="微软雅黑" panose="020B0503020204020204" pitchFamily="34" charset="-122"/>
                    <a:cs typeface="Times New Roman" panose="02020603050405020304" pitchFamily="18" charset="0"/>
                  </a:rPr>
                  <a:t>input gate</a:t>
                </a:r>
                <a:r>
                  <a:rPr lang="zh-CN" altLang="en-US" sz="2000" dirty="0">
                    <a:latin typeface="微软雅黑" panose="020B0503020204020204" pitchFamily="34" charset="-122"/>
                    <a:cs typeface="Times New Roman" panose="02020603050405020304" pitchFamily="18" charset="0"/>
                  </a:rPr>
                  <a:t>）</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1" i="0" smtClean="0">
                            <a:latin typeface="Cambria Math" panose="02040503050406030204" pitchFamily="18" charset="0"/>
                            <a:cs typeface="Times New Roman" panose="02020603050405020304" pitchFamily="18" charset="0"/>
                          </a:rPr>
                          <m:t>𝐢</m:t>
                        </m:r>
                      </m:e>
                      <m:sub>
                        <m:r>
                          <a:rPr lang="en-US" altLang="zh-CN" sz="2000" b="0" i="1" smtClean="0">
                            <a:latin typeface="Cambria Math" panose="02040503050406030204" pitchFamily="18" charset="0"/>
                            <a:cs typeface="Times New Roman" panose="02020603050405020304" pitchFamily="18" charset="0"/>
                          </a:rPr>
                          <m:t>𝑡</m:t>
                        </m:r>
                      </m:sub>
                    </m:sSub>
                  </m:oMath>
                </a14:m>
                <a:r>
                  <a:rPr lang="zh-CN" altLang="en-US" sz="2000" dirty="0">
                    <a:latin typeface="微软雅黑" panose="020B0503020204020204" pitchFamily="34" charset="-122"/>
                    <a:cs typeface="Times New Roman" panose="02020603050405020304" pitchFamily="18" charset="0"/>
                  </a:rPr>
                  <a:t>计算为</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门被用于控制</a:t>
                </a:r>
                <a:r>
                  <a:rPr lang="en-US" altLang="zh-CN" sz="2000" dirty="0">
                    <a:latin typeface="微软雅黑" panose="020B0503020204020204" pitchFamily="34" charset="-122"/>
                    <a:cs typeface="Times New Roman" panose="02020603050405020304" pitchFamily="18" charset="0"/>
                  </a:rPr>
                  <a:t>LSTM</a:t>
                </a:r>
                <a:r>
                  <a:rPr lang="zh-CN" altLang="en-US" sz="2000" dirty="0">
                    <a:latin typeface="微软雅黑" panose="020B0503020204020204" pitchFamily="34" charset="-122"/>
                    <a:cs typeface="Times New Roman" panose="02020603050405020304" pitchFamily="18" charset="0"/>
                  </a:rPr>
                  <a:t>中各个变量之间的比例关系，当前时刻的“记忆”</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1" i="0" smtClean="0">
                            <a:latin typeface="Cambria Math" panose="02040503050406030204" pitchFamily="18" charset="0"/>
                            <a:cs typeface="Times New Roman" panose="02020603050405020304" pitchFamily="18" charset="0"/>
                          </a:rPr>
                          <m:t>𝐜</m:t>
                        </m:r>
                      </m:e>
                      <m:sub>
                        <m:r>
                          <a:rPr lang="en-US" altLang="zh-CN" sz="2000" b="0" i="1" smtClean="0">
                            <a:latin typeface="Cambria Math" panose="02040503050406030204" pitchFamily="18" charset="0"/>
                            <a:cs typeface="Times New Roman" panose="02020603050405020304" pitchFamily="18" charset="0"/>
                          </a:rPr>
                          <m:t>𝑡</m:t>
                        </m:r>
                      </m:sub>
                    </m:sSub>
                  </m:oMath>
                </a14:m>
                <a:r>
                  <a:rPr lang="zh-CN" altLang="en-US" sz="2000" dirty="0">
                    <a:latin typeface="微软雅黑" panose="020B0503020204020204" pitchFamily="34" charset="-122"/>
                    <a:cs typeface="Times New Roman" panose="02020603050405020304" pitchFamily="18" charset="0"/>
                  </a:rPr>
                  <a:t>由遗忘门和输入门决定</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简记                                为</a:t>
                </a:r>
                <a14:m>
                  <m:oMath xmlns:m="http://schemas.openxmlformats.org/officeDocument/2006/math">
                    <m:sSub>
                      <m:sSubPr>
                        <m:ctrlPr>
                          <a:rPr lang="en-US" altLang="zh-CN" sz="2000" b="1" i="1" smtClean="0">
                            <a:latin typeface="Cambria Math" panose="02040503050406030204" pitchFamily="18" charset="0"/>
                            <a:cs typeface="Times New Roman" panose="02020603050405020304" pitchFamily="18" charset="0"/>
                          </a:rPr>
                        </m:ctrlPr>
                      </m:sSubPr>
                      <m:e>
                        <m:acc>
                          <m:accPr>
                            <m:chr m:val="̂"/>
                            <m:ctrlPr>
                              <a:rPr lang="zh-CN" altLang="en-US" sz="2000" i="1" smtClean="0">
                                <a:latin typeface="Cambria Math" panose="02040503050406030204" pitchFamily="18" charset="0"/>
                                <a:cs typeface="Times New Roman" panose="02020603050405020304" pitchFamily="18" charset="0"/>
                              </a:rPr>
                            </m:ctrlPr>
                          </m:accPr>
                          <m:e>
                            <m:r>
                              <a:rPr lang="en-US" altLang="zh-CN" sz="2000" b="1" i="0" smtClean="0">
                                <a:latin typeface="Cambria Math" panose="02040503050406030204" pitchFamily="18" charset="0"/>
                                <a:cs typeface="Times New Roman" panose="02020603050405020304" pitchFamily="18" charset="0"/>
                              </a:rPr>
                              <m:t>𝐜</m:t>
                            </m:r>
                          </m:e>
                        </m:acc>
                      </m:e>
                      <m:sub>
                        <m:r>
                          <a:rPr lang="en-US" altLang="zh-CN" sz="2000" b="0" i="1" smtClean="0">
                            <a:latin typeface="Cambria Math" panose="02040503050406030204" pitchFamily="18" charset="0"/>
                            <a:cs typeface="Times New Roman" panose="02020603050405020304" pitchFamily="18" charset="0"/>
                          </a:rPr>
                          <m:t>𝑡</m:t>
                        </m:r>
                      </m:sub>
                    </m:sSub>
                  </m:oMath>
                </a14:m>
                <a:r>
                  <a:rPr lang="en-US" altLang="zh-CN" sz="2000" dirty="0">
                    <a:latin typeface="微软雅黑" panose="020B0503020204020204" pitchFamily="34" charset="-122"/>
                    <a:cs typeface="Times New Roman" panose="02020603050405020304" pitchFamily="18" charset="0"/>
                  </a:rPr>
                  <a:t>. </a:t>
                </a:r>
                <a:r>
                  <a:rPr lang="zh-CN" altLang="en-US" sz="2000" dirty="0">
                    <a:latin typeface="微软雅黑" panose="020B0503020204020204" pitchFamily="34" charset="-122"/>
                    <a:cs typeface="Times New Roman" panose="02020603050405020304" pitchFamily="18" charset="0"/>
                  </a:rPr>
                  <a:t>状态信息</a:t>
                </a:r>
                <a14:m>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r>
                          <a:rPr lang="en-US" altLang="zh-CN" sz="2000" b="1">
                            <a:latin typeface="Cambria Math" panose="02040503050406030204" pitchFamily="18" charset="0"/>
                            <a:cs typeface="Times New Roman" panose="02020603050405020304" pitchFamily="18" charset="0"/>
                          </a:rPr>
                          <m:t>𝐡</m:t>
                        </m:r>
                      </m:e>
                      <m:sub>
                        <m:r>
                          <a:rPr lang="en-US" altLang="zh-CN" sz="2000" i="1">
                            <a:latin typeface="Cambria Math" panose="02040503050406030204" pitchFamily="18" charset="0"/>
                            <a:cs typeface="Times New Roman" panose="02020603050405020304" pitchFamily="18" charset="0"/>
                          </a:rPr>
                          <m:t>𝑡</m:t>
                        </m:r>
                      </m:sub>
                    </m:sSub>
                  </m:oMath>
                </a14:m>
                <a:r>
                  <a:rPr lang="zh-CN" altLang="en-US" sz="2000" dirty="0">
                    <a:latin typeface="微软雅黑" panose="020B0503020204020204" pitchFamily="34" charset="-122"/>
                    <a:cs typeface="Times New Roman" panose="02020603050405020304" pitchFamily="18" charset="0"/>
                  </a:rPr>
                  <a:t>依据</a:t>
                </a: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692864" y="952501"/>
                <a:ext cx="8015287" cy="4708981"/>
              </a:xfrm>
              <a:prstGeom prst="rect">
                <a:avLst/>
              </a:prstGeom>
              <a:blipFill>
                <a:blip r:embed="rId5"/>
                <a:stretch>
                  <a:fillRect l="-837" t="-647" r="-456" b="-129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019060" y="115888"/>
            <a:ext cx="2945552"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常用的深度神经网络</a:t>
            </a:r>
          </a:p>
        </p:txBody>
      </p:sp>
      <p:graphicFrame>
        <p:nvGraphicFramePr>
          <p:cNvPr id="24" name="对象 23">
            <a:extLst>
              <a:ext uri="{FF2B5EF4-FFF2-40B4-BE49-F238E27FC236}">
                <a16:creationId xmlns:a16="http://schemas.microsoft.com/office/drawing/2014/main" id="{AF56CA27-26C3-43B9-AC40-D0520C013E3E}"/>
              </a:ext>
            </a:extLst>
          </p:cNvPr>
          <p:cNvGraphicFramePr>
            <a:graphicFrameLocks noChangeAspect="1"/>
          </p:cNvGraphicFramePr>
          <p:nvPr>
            <p:extLst>
              <p:ext uri="{D42A27DB-BD31-4B8C-83A1-F6EECF244321}">
                <p14:modId xmlns:p14="http://schemas.microsoft.com/office/powerpoint/2010/main" val="1086613643"/>
              </p:ext>
            </p:extLst>
          </p:nvPr>
        </p:nvGraphicFramePr>
        <p:xfrm>
          <a:off x="3298031" y="2891493"/>
          <a:ext cx="2547938" cy="1104900"/>
        </p:xfrm>
        <a:graphic>
          <a:graphicData uri="http://schemas.openxmlformats.org/presentationml/2006/ole">
            <mc:AlternateContent xmlns:mc="http://schemas.openxmlformats.org/markup-compatibility/2006">
              <mc:Choice xmlns:v="urn:schemas-microsoft-com:vml" Requires="v">
                <p:oleObj spid="_x0000_s20618" name="Equation" r:id="rId6" imgW="2552400" imgH="1117440" progId="Equation.DSMT4">
                  <p:embed/>
                </p:oleObj>
              </mc:Choice>
              <mc:Fallback>
                <p:oleObj name="Equation" r:id="rId6" imgW="2552400" imgH="1117440" progId="Equation.DSMT4">
                  <p:embed/>
                  <p:pic>
                    <p:nvPicPr>
                      <p:cNvPr id="0" name="Object 16"/>
                      <p:cNvPicPr>
                        <a:picLocks noChangeAspect="1" noChangeArrowheads="1"/>
                      </p:cNvPicPr>
                      <p:nvPr/>
                    </p:nvPicPr>
                    <p:blipFill>
                      <a:blip r:embed="rId7"/>
                      <a:srcRect/>
                      <a:stretch>
                        <a:fillRect/>
                      </a:stretch>
                    </p:blipFill>
                    <p:spPr bwMode="auto">
                      <a:xfrm>
                        <a:off x="3298031" y="2891493"/>
                        <a:ext cx="2547938" cy="1104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对象 28">
            <a:extLst>
              <a:ext uri="{FF2B5EF4-FFF2-40B4-BE49-F238E27FC236}">
                <a16:creationId xmlns:a16="http://schemas.microsoft.com/office/drawing/2014/main" id="{CA01A9A7-BA78-4FD6-8FFB-BD925E0D7A59}"/>
              </a:ext>
            </a:extLst>
          </p:cNvPr>
          <p:cNvGraphicFramePr>
            <a:graphicFrameLocks noChangeAspect="1"/>
          </p:cNvGraphicFramePr>
          <p:nvPr>
            <p:extLst>
              <p:ext uri="{D42A27DB-BD31-4B8C-83A1-F6EECF244321}">
                <p14:modId xmlns:p14="http://schemas.microsoft.com/office/powerpoint/2010/main" val="2451706740"/>
              </p:ext>
            </p:extLst>
          </p:nvPr>
        </p:nvGraphicFramePr>
        <p:xfrm>
          <a:off x="2535237" y="4787256"/>
          <a:ext cx="4073525" cy="339725"/>
        </p:xfrm>
        <a:graphic>
          <a:graphicData uri="http://schemas.openxmlformats.org/presentationml/2006/ole">
            <mc:AlternateContent xmlns:mc="http://schemas.openxmlformats.org/markup-compatibility/2006">
              <mc:Choice xmlns:v="urn:schemas-microsoft-com:vml" Requires="v">
                <p:oleObj spid="_x0000_s20619" name="Equation" r:id="rId8" imgW="4063680" imgH="330120" progId="Equation.DSMT4">
                  <p:embed/>
                </p:oleObj>
              </mc:Choice>
              <mc:Fallback>
                <p:oleObj name="Equation" r:id="rId8" imgW="4063680" imgH="330120" progId="Equation.DSMT4">
                  <p:embed/>
                  <p:pic>
                    <p:nvPicPr>
                      <p:cNvPr id="0" name="Object 22"/>
                      <p:cNvPicPr>
                        <a:picLocks noChangeAspect="1" noChangeArrowheads="1"/>
                      </p:cNvPicPr>
                      <p:nvPr/>
                    </p:nvPicPr>
                    <p:blipFill>
                      <a:blip r:embed="rId9"/>
                      <a:srcRect/>
                      <a:stretch>
                        <a:fillRect/>
                      </a:stretch>
                    </p:blipFill>
                    <p:spPr bwMode="auto">
                      <a:xfrm>
                        <a:off x="2535237" y="4787256"/>
                        <a:ext cx="4073525"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对象 30">
            <a:extLst>
              <a:ext uri="{FF2B5EF4-FFF2-40B4-BE49-F238E27FC236}">
                <a16:creationId xmlns:a16="http://schemas.microsoft.com/office/drawing/2014/main" id="{76CE6632-2C0A-4D75-821E-F22E1B8FE35C}"/>
              </a:ext>
            </a:extLst>
          </p:cNvPr>
          <p:cNvGraphicFramePr>
            <a:graphicFrameLocks noChangeAspect="1"/>
          </p:cNvGraphicFramePr>
          <p:nvPr>
            <p:extLst>
              <p:ext uri="{D42A27DB-BD31-4B8C-83A1-F6EECF244321}">
                <p14:modId xmlns:p14="http://schemas.microsoft.com/office/powerpoint/2010/main" val="4033064463"/>
              </p:ext>
            </p:extLst>
          </p:nvPr>
        </p:nvGraphicFramePr>
        <p:xfrm>
          <a:off x="1359016" y="5272525"/>
          <a:ext cx="2266950" cy="338137"/>
        </p:xfrm>
        <a:graphic>
          <a:graphicData uri="http://schemas.openxmlformats.org/presentationml/2006/ole">
            <mc:AlternateContent xmlns:mc="http://schemas.openxmlformats.org/markup-compatibility/2006">
              <mc:Choice xmlns:v="urn:schemas-microsoft-com:vml" Requires="v">
                <p:oleObj spid="_x0000_s20620" name="Equation" r:id="rId10" imgW="2273040" imgH="330120" progId="Equation.DSMT4">
                  <p:embed/>
                </p:oleObj>
              </mc:Choice>
              <mc:Fallback>
                <p:oleObj name="Equation" r:id="rId10" imgW="2273040" imgH="330120" progId="Equation.DSMT4">
                  <p:embed/>
                  <p:pic>
                    <p:nvPicPr>
                      <p:cNvPr id="0" name="Object 26"/>
                      <p:cNvPicPr>
                        <a:picLocks noChangeAspect="1" noChangeArrowheads="1"/>
                      </p:cNvPicPr>
                      <p:nvPr/>
                    </p:nvPicPr>
                    <p:blipFill>
                      <a:blip r:embed="rId11"/>
                      <a:srcRect/>
                      <a:stretch>
                        <a:fillRect/>
                      </a:stretch>
                    </p:blipFill>
                    <p:spPr bwMode="auto">
                      <a:xfrm>
                        <a:off x="1359016" y="5272525"/>
                        <a:ext cx="2266950" cy="338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 name="对象 32">
            <a:extLst>
              <a:ext uri="{FF2B5EF4-FFF2-40B4-BE49-F238E27FC236}">
                <a16:creationId xmlns:a16="http://schemas.microsoft.com/office/drawing/2014/main" id="{F19D2A3F-1228-4FD0-B9E5-E49BF08D71D7}"/>
              </a:ext>
            </a:extLst>
          </p:cNvPr>
          <p:cNvGraphicFramePr>
            <a:graphicFrameLocks noChangeAspect="1"/>
          </p:cNvGraphicFramePr>
          <p:nvPr>
            <p:extLst>
              <p:ext uri="{D42A27DB-BD31-4B8C-83A1-F6EECF244321}">
                <p14:modId xmlns:p14="http://schemas.microsoft.com/office/powerpoint/2010/main" val="834549357"/>
              </p:ext>
            </p:extLst>
          </p:nvPr>
        </p:nvGraphicFramePr>
        <p:xfrm>
          <a:off x="3675061" y="5742760"/>
          <a:ext cx="1793875" cy="330200"/>
        </p:xfrm>
        <a:graphic>
          <a:graphicData uri="http://schemas.openxmlformats.org/presentationml/2006/ole">
            <mc:AlternateContent xmlns:mc="http://schemas.openxmlformats.org/markup-compatibility/2006">
              <mc:Choice xmlns:v="urn:schemas-microsoft-com:vml" Requires="v">
                <p:oleObj spid="_x0000_s20621" name="Equation" r:id="rId12" imgW="1803240" imgH="330120" progId="Equation.DSMT4">
                  <p:embed/>
                </p:oleObj>
              </mc:Choice>
              <mc:Fallback>
                <p:oleObj name="Equation" r:id="rId12" imgW="1803240" imgH="330120" progId="Equation.DSMT4">
                  <p:embed/>
                  <p:pic>
                    <p:nvPicPr>
                      <p:cNvPr id="0" name="Object 28"/>
                      <p:cNvPicPr>
                        <a:picLocks noChangeAspect="1" noChangeArrowheads="1"/>
                      </p:cNvPicPr>
                      <p:nvPr/>
                    </p:nvPicPr>
                    <p:blipFill>
                      <a:blip r:embed="rId13"/>
                      <a:srcRect/>
                      <a:stretch>
                        <a:fillRect/>
                      </a:stretch>
                    </p:blipFill>
                    <p:spPr bwMode="auto">
                      <a:xfrm>
                        <a:off x="3675061" y="5742760"/>
                        <a:ext cx="1793875"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215834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F627674A-FC49-457A-B3F5-00B79E53D978}"/>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第六讲 人工神经网络与深度学习</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724694" y="4600695"/>
            <a:ext cx="801528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buNone/>
            </a:pPr>
            <a:r>
              <a:rPr lang="en-US" altLang="zh-CN" sz="2000" dirty="0">
                <a:latin typeface="微软雅黑" panose="020B0503020204020204" pitchFamily="34" charset="-122"/>
              </a:rPr>
              <a:t>LSTM</a:t>
            </a:r>
            <a:r>
              <a:rPr lang="zh-CN" altLang="zh-CN" sz="2000" dirty="0">
                <a:latin typeface="微软雅黑" panose="020B0503020204020204" pitchFamily="34" charset="-122"/>
              </a:rPr>
              <a:t>通过引入一个变量存储“记忆”，增强了</a:t>
            </a:r>
            <a:r>
              <a:rPr lang="en-US" altLang="zh-CN" sz="2000" dirty="0">
                <a:latin typeface="微软雅黑" panose="020B0503020204020204" pitchFamily="34" charset="-122"/>
              </a:rPr>
              <a:t>RNN</a:t>
            </a:r>
            <a:r>
              <a:rPr lang="zh-CN" altLang="zh-CN" sz="2000" dirty="0">
                <a:latin typeface="微软雅黑" panose="020B0503020204020204" pitchFamily="34" charset="-122"/>
              </a:rPr>
              <a:t>把握长距离关系的能力，也可以缓解梯度消失问题。除了</a:t>
            </a:r>
            <a:r>
              <a:rPr lang="en-US" altLang="zh-CN" sz="2000" dirty="0">
                <a:latin typeface="微软雅黑" panose="020B0503020204020204" pitchFamily="34" charset="-122"/>
              </a:rPr>
              <a:t>LSTM</a:t>
            </a:r>
            <a:r>
              <a:rPr lang="zh-CN" altLang="zh-CN" sz="2000" dirty="0">
                <a:latin typeface="微软雅黑" panose="020B0503020204020204" pitchFamily="34" charset="-122"/>
              </a:rPr>
              <a:t>之外，门循环单元（</a:t>
            </a:r>
            <a:r>
              <a:rPr lang="en-US" altLang="zh-CN" sz="2000" dirty="0">
                <a:latin typeface="微软雅黑" panose="020B0503020204020204" pitchFamily="34" charset="-122"/>
              </a:rPr>
              <a:t>gated recurrent unit</a:t>
            </a:r>
            <a:r>
              <a:rPr lang="zh-CN" altLang="zh-CN" sz="2000" dirty="0">
                <a:latin typeface="微软雅黑" panose="020B0503020204020204" pitchFamily="34" charset="-122"/>
              </a:rPr>
              <a:t>， </a:t>
            </a:r>
            <a:r>
              <a:rPr lang="en-US" altLang="zh-CN" sz="2000" dirty="0">
                <a:latin typeface="微软雅黑" panose="020B0503020204020204" pitchFamily="34" charset="-122"/>
              </a:rPr>
              <a:t>GRU</a:t>
            </a:r>
            <a:r>
              <a:rPr lang="zh-CN" altLang="zh-CN" sz="2000" dirty="0">
                <a:latin typeface="微软雅黑" panose="020B0503020204020204" pitchFamily="34" charset="-122"/>
              </a:rPr>
              <a:t>）也是</a:t>
            </a:r>
            <a:r>
              <a:rPr lang="en-US" altLang="zh-CN" sz="2000" dirty="0">
                <a:latin typeface="微软雅黑" panose="020B0503020204020204" pitchFamily="34" charset="-122"/>
              </a:rPr>
              <a:t>RNN</a:t>
            </a:r>
            <a:r>
              <a:rPr lang="zh-CN" altLang="zh-CN" sz="2000" dirty="0">
                <a:latin typeface="微软雅黑" panose="020B0503020204020204" pitchFamily="34" charset="-122"/>
              </a:rPr>
              <a:t>的变体，它进一步简化了</a:t>
            </a:r>
            <a:r>
              <a:rPr lang="en-US" altLang="zh-CN" sz="2000" dirty="0">
                <a:latin typeface="微软雅黑" panose="020B0503020204020204" pitchFamily="34" charset="-122"/>
              </a:rPr>
              <a:t>LSTM</a:t>
            </a:r>
            <a:r>
              <a:rPr lang="zh-CN" altLang="zh-CN" sz="2000" dirty="0">
                <a:latin typeface="微软雅黑" panose="020B0503020204020204" pitchFamily="34" charset="-122"/>
              </a:rPr>
              <a:t>的结构，能使用更少的参数达到近似的性能。</a:t>
            </a: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019060" y="115888"/>
            <a:ext cx="2945552"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常用的深度神经网络</a:t>
            </a:r>
          </a:p>
        </p:txBody>
      </p:sp>
      <p:pic>
        <p:nvPicPr>
          <p:cNvPr id="8" name="图片 7">
            <a:extLst>
              <a:ext uri="{FF2B5EF4-FFF2-40B4-BE49-F238E27FC236}">
                <a16:creationId xmlns:a16="http://schemas.microsoft.com/office/drawing/2014/main" id="{BC870E73-372F-494E-B2A9-38A4B9089744}"/>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300105" y="928838"/>
            <a:ext cx="4543790" cy="3107408"/>
          </a:xfrm>
          <a:prstGeom prst="rect">
            <a:avLst/>
          </a:prstGeom>
        </p:spPr>
      </p:pic>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12315E3F-1ED5-4D9E-87FC-0012BF5A5D58}"/>
                  </a:ext>
                </a:extLst>
              </p:cNvPr>
              <p:cNvSpPr/>
              <p:nvPr/>
            </p:nvSpPr>
            <p:spPr>
              <a:xfrm>
                <a:off x="1545162" y="4028998"/>
                <a:ext cx="6053676" cy="391839"/>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图</a:t>
                </a:r>
                <a:r>
                  <a:rPr lang="en-US" altLang="zh-CN" sz="1600" dirty="0">
                    <a:latin typeface="微软雅黑" panose="020B0503020204020204" pitchFamily="34" charset="-122"/>
                    <a:ea typeface="微软雅黑" panose="020B0503020204020204" pitchFamily="34" charset="-122"/>
                  </a:rPr>
                  <a:t>8-21 LSTM</a:t>
                </a:r>
                <a:r>
                  <a:rPr lang="zh-CN" altLang="en-US" sz="1600" dirty="0">
                    <a:latin typeface="微软雅黑" panose="020B0503020204020204" pitchFamily="34" charset="-122"/>
                    <a:ea typeface="微软雅黑" panose="020B0503020204020204" pitchFamily="34" charset="-122"/>
                  </a:rPr>
                  <a:t>中从输入节点</a:t>
                </a:r>
                <a14:m>
                  <m:oMath xmlns:m="http://schemas.openxmlformats.org/officeDocument/2006/math">
                    <m:sSub>
                      <m:sSubPr>
                        <m:ctrlPr>
                          <a:rPr lang="en-US" altLang="zh-CN" sz="1600" i="1">
                            <a:latin typeface="Cambria Math" panose="02040503050406030204" pitchFamily="18" charset="0"/>
                            <a:cs typeface="Times New Roman" panose="02020603050405020304" pitchFamily="18" charset="0"/>
                          </a:rPr>
                        </m:ctrlPr>
                      </m:sSubPr>
                      <m:e>
                        <m:r>
                          <a:rPr lang="en-US" altLang="zh-CN" sz="1600" b="1">
                            <a:latin typeface="Cambria Math" panose="02040503050406030204" pitchFamily="18" charset="0"/>
                            <a:cs typeface="Times New Roman" panose="02020603050405020304" pitchFamily="18" charset="0"/>
                          </a:rPr>
                          <m:t>𝐱</m:t>
                        </m:r>
                      </m:e>
                      <m:sub>
                        <m:r>
                          <a:rPr lang="en-US" altLang="zh-CN" sz="1600" i="1">
                            <a:latin typeface="Cambria Math" panose="02040503050406030204" pitchFamily="18" charset="0"/>
                            <a:cs typeface="Times New Roman" panose="02020603050405020304" pitchFamily="18" charset="0"/>
                          </a:rPr>
                          <m:t>𝑡</m:t>
                        </m:r>
                      </m:sub>
                    </m:sSub>
                  </m:oMath>
                </a14:m>
                <a:r>
                  <a:rPr lang="zh-CN" altLang="en-US" sz="1600" dirty="0">
                    <a:latin typeface="微软雅黑" panose="020B0503020204020204" pitchFamily="34" charset="-122"/>
                    <a:ea typeface="微软雅黑" panose="020B0503020204020204" pitchFamily="34" charset="-122"/>
                  </a:rPr>
                  <a:t>到单个状态信息节点</a:t>
                </a:r>
                <a14:m>
                  <m:oMath xmlns:m="http://schemas.openxmlformats.org/officeDocument/2006/math">
                    <m:sSubSup>
                      <m:sSubSupPr>
                        <m:ctrlPr>
                          <a:rPr lang="en-US" altLang="zh-CN" sz="1600" b="0" i="1" smtClean="0">
                            <a:latin typeface="Cambria Math" panose="02040503050406030204" pitchFamily="18" charset="0"/>
                            <a:ea typeface="微软雅黑" panose="020B0503020204020204" pitchFamily="34" charset="-122"/>
                          </a:rPr>
                        </m:ctrlPr>
                      </m:sSubSupPr>
                      <m:e>
                        <m:r>
                          <a:rPr lang="en-US" altLang="zh-CN" sz="1600" b="0" i="1" smtClean="0">
                            <a:latin typeface="Cambria Math" panose="02040503050406030204" pitchFamily="18" charset="0"/>
                            <a:ea typeface="微软雅黑" panose="020B0503020204020204" pitchFamily="34" charset="-122"/>
                          </a:rPr>
                          <m:t>h</m:t>
                        </m:r>
                      </m:e>
                      <m:sub>
                        <m:r>
                          <a:rPr lang="en-US" altLang="zh-CN" sz="1600" b="0" i="1" smtClean="0">
                            <a:latin typeface="Cambria Math" panose="02040503050406030204" pitchFamily="18" charset="0"/>
                            <a:ea typeface="微软雅黑" panose="020B0503020204020204" pitchFamily="34" charset="-122"/>
                          </a:rPr>
                          <m:t>𝑡</m:t>
                        </m:r>
                      </m:sub>
                      <m:sup>
                        <m:r>
                          <a:rPr lang="en-US" altLang="zh-CN" sz="1600" b="0" i="1" smtClean="0">
                            <a:latin typeface="Cambria Math" panose="02040503050406030204" pitchFamily="18" charset="0"/>
                            <a:ea typeface="微软雅黑" panose="020B0503020204020204" pitchFamily="34" charset="-122"/>
                          </a:rPr>
                          <m:t>𝑗</m:t>
                        </m:r>
                      </m:sup>
                    </m:sSubSup>
                  </m:oMath>
                </a14:m>
                <a:r>
                  <a:rPr lang="zh-CN" altLang="en-US" sz="1600" dirty="0">
                    <a:latin typeface="微软雅黑" panose="020B0503020204020204" pitchFamily="34" charset="-122"/>
                    <a:ea typeface="微软雅黑" panose="020B0503020204020204" pitchFamily="34" charset="-122"/>
                  </a:rPr>
                  <a:t>之间的结构</a:t>
                </a:r>
              </a:p>
            </p:txBody>
          </p:sp>
        </mc:Choice>
        <mc:Fallback xmlns="">
          <p:sp>
            <p:nvSpPr>
              <p:cNvPr id="19" name="矩形 18">
                <a:extLst>
                  <a:ext uri="{FF2B5EF4-FFF2-40B4-BE49-F238E27FC236}">
                    <a16:creationId xmlns:a16="http://schemas.microsoft.com/office/drawing/2014/main" id="{12315E3F-1ED5-4D9E-87FC-0012BF5A5D58}"/>
                  </a:ext>
                </a:extLst>
              </p:cNvPr>
              <p:cNvSpPr>
                <a:spLocks noRot="1" noChangeAspect="1" noMove="1" noResize="1" noEditPoints="1" noAdjustHandles="1" noChangeArrowheads="1" noChangeShapeType="1" noTextEdit="1"/>
              </p:cNvSpPr>
              <p:nvPr/>
            </p:nvSpPr>
            <p:spPr>
              <a:xfrm>
                <a:off x="1545162" y="4028998"/>
                <a:ext cx="6053676" cy="391839"/>
              </a:xfrm>
              <a:prstGeom prst="rect">
                <a:avLst/>
              </a:prstGeom>
              <a:blipFill>
                <a:blip r:embed="rId5"/>
                <a:stretch>
                  <a:fillRect l="-503" b="-171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30300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6501B6F2-63D2-42EB-9F5F-74AD82E19193}"/>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第六讲 人工神经网络与深度学习</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8" name="内容占位符 2">
            <a:extLst>
              <a:ext uri="{FF2B5EF4-FFF2-40B4-BE49-F238E27FC236}">
                <a16:creationId xmlns:a16="http://schemas.microsoft.com/office/drawing/2014/main" id="{1C14A7BF-B7C7-447D-B1DE-731E28674179}"/>
              </a:ext>
            </a:extLst>
          </p:cNvPr>
          <p:cNvSpPr>
            <a:spLocks noGrp="1" noChangeArrowheads="1"/>
          </p:cNvSpPr>
          <p:nvPr>
            <p:ph idx="1"/>
          </p:nvPr>
        </p:nvSpPr>
        <p:spPr>
          <a:xfrm>
            <a:off x="457200" y="981075"/>
            <a:ext cx="7427913" cy="574675"/>
          </a:xfrm>
        </p:spPr>
        <p:txBody>
          <a:bodyPr/>
          <a:lstStyle/>
          <a:p>
            <a:r>
              <a:rPr lang="zh-CN" altLang="en-US" dirty="0">
                <a:latin typeface="微软雅黑" panose="020B0503020204020204" pitchFamily="34" charset="-122"/>
                <a:ea typeface="微软雅黑" panose="020B0503020204020204" pitchFamily="34" charset="-122"/>
              </a:rPr>
              <a:t>感知机（</a:t>
            </a:r>
            <a:r>
              <a:rPr lang="en-US" altLang="zh-CN" dirty="0">
                <a:latin typeface="微软雅黑" panose="020B0503020204020204" pitchFamily="34" charset="-122"/>
                <a:ea typeface="微软雅黑" panose="020B0503020204020204" pitchFamily="34" charset="-122"/>
              </a:rPr>
              <a:t>perceptron</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4234650" y="1777692"/>
                <a:ext cx="4573788" cy="286232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微软雅黑" panose="020B0503020204020204" pitchFamily="34" charset="-122"/>
                    <a:cs typeface="Times New Roman" panose="02020603050405020304" pitchFamily="18" charset="0"/>
                  </a:rPr>
                  <a:t>假设输入</a:t>
                </a:r>
                <a14:m>
                  <m:oMath xmlns:m="http://schemas.openxmlformats.org/officeDocument/2006/math">
                    <m:r>
                      <a:rPr lang="en-US" altLang="zh-CN" sz="2000" b="1" i="0" smtClean="0">
                        <a:latin typeface="Cambria Math" panose="02040503050406030204" pitchFamily="18" charset="0"/>
                        <a:cs typeface="Times New Roman" panose="02020603050405020304" pitchFamily="18" charset="0"/>
                      </a:rPr>
                      <m:t>𝐱</m:t>
                    </m:r>
                    <m:r>
                      <a:rPr lang="en-US" altLang="zh-CN" sz="2000" b="0" i="1" smtClean="0">
                        <a:latin typeface="Cambria Math" panose="02040503050406030204" pitchFamily="18" charset="0"/>
                        <a:cs typeface="Times New Roman" panose="02020603050405020304" pitchFamily="18" charset="0"/>
                      </a:rPr>
                      <m:t>∈</m:t>
                    </m:r>
                    <m:sSup>
                      <m:sSupPr>
                        <m:ctrlPr>
                          <a:rPr lang="en-US" altLang="zh-CN" sz="2000" b="0" i="1" smtClean="0">
                            <a:latin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cs typeface="Times New Roman" panose="02020603050405020304" pitchFamily="18" charset="0"/>
                          </a:rPr>
                          <m:t>𝑅</m:t>
                        </m:r>
                      </m:e>
                      <m:sup>
                        <m:r>
                          <a:rPr lang="en-US" altLang="zh-CN" sz="2000" b="0" i="1" smtClean="0">
                            <a:latin typeface="Cambria Math" panose="02040503050406030204" pitchFamily="18" charset="0"/>
                            <a:cs typeface="Times New Roman" panose="02020603050405020304" pitchFamily="18" charset="0"/>
                          </a:rPr>
                          <m:t>𝐷</m:t>
                        </m:r>
                      </m:sup>
                    </m:sSup>
                  </m:oMath>
                </a14:m>
                <a:r>
                  <a:rPr lang="en-US" altLang="zh-CN" sz="2000" dirty="0">
                    <a:latin typeface="微软雅黑" panose="020B0503020204020204" pitchFamily="34" charset="-122"/>
                    <a:cs typeface="Times New Roman" panose="02020603050405020304" pitchFamily="18" charset="0"/>
                  </a:rPr>
                  <a:t> </a:t>
                </a:r>
                <a:r>
                  <a:rPr lang="zh-CN" altLang="en-US" sz="2000" dirty="0">
                    <a:latin typeface="微软雅黑" panose="020B0503020204020204" pitchFamily="34" charset="-122"/>
                    <a:cs typeface="Times New Roman" panose="02020603050405020304" pitchFamily="18" charset="0"/>
                  </a:rPr>
                  <a:t>，标签</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𝑦</m:t>
                    </m:r>
                    <m:r>
                      <a:rPr lang="en-US" altLang="zh-CN" sz="2000" b="0" i="1" smtClean="0">
                        <a:latin typeface="Cambria Math" panose="02040503050406030204" pitchFamily="18" charset="0"/>
                        <a:cs typeface="Times New Roman" panose="02020603050405020304" pitchFamily="18" charset="0"/>
                      </a:rPr>
                      <m:t>∈{0,1}</m:t>
                    </m:r>
                  </m:oMath>
                </a14:m>
                <a:r>
                  <a:rPr lang="zh-CN" altLang="en-US" sz="2000" dirty="0">
                    <a:latin typeface="微软雅黑" panose="020B0503020204020204" pitchFamily="34" charset="-122"/>
                    <a:cs typeface="Times New Roman" panose="02020603050405020304" pitchFamily="18" charset="0"/>
                  </a:rPr>
                  <a:t>，感知机要拟合一个函数</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𝑓</m:t>
                    </m:r>
                  </m:oMath>
                </a14:m>
                <a:r>
                  <a:rPr lang="zh-CN" altLang="en-US" sz="2000" dirty="0">
                    <a:latin typeface="微软雅黑" panose="020B0503020204020204" pitchFamily="34" charset="-122"/>
                    <a:cs typeface="Times New Roman" panose="02020603050405020304" pitchFamily="18" charset="0"/>
                  </a:rPr>
                  <a:t>，满足</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其中，</a:t>
                </a:r>
                <a14:m>
                  <m:oMath xmlns:m="http://schemas.openxmlformats.org/officeDocument/2006/math">
                    <m:r>
                      <a:rPr lang="en-US" altLang="zh-CN" sz="2000" b="1" i="0" smtClean="0">
                        <a:latin typeface="Cambria Math" panose="02040503050406030204" pitchFamily="18" charset="0"/>
                        <a:cs typeface="Times New Roman" panose="02020603050405020304" pitchFamily="18" charset="0"/>
                      </a:rPr>
                      <m:t>𝐰</m:t>
                    </m:r>
                    <m:r>
                      <a:rPr lang="en-US" altLang="zh-CN" sz="2000" b="0" i="1" smtClean="0">
                        <a:latin typeface="Cambria Math" panose="02040503050406030204" pitchFamily="18" charset="0"/>
                        <a:cs typeface="Times New Roman" panose="02020603050405020304" pitchFamily="18" charset="0"/>
                      </a:rPr>
                      <m:t>∈</m:t>
                    </m:r>
                    <m:sSup>
                      <m:sSupPr>
                        <m:ctrlPr>
                          <a:rPr lang="en-US" altLang="zh-CN" sz="2000" b="0" i="1" smtClean="0">
                            <a:latin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cs typeface="Times New Roman" panose="02020603050405020304" pitchFamily="18" charset="0"/>
                          </a:rPr>
                          <m:t>𝑅</m:t>
                        </m:r>
                      </m:e>
                      <m:sup>
                        <m:r>
                          <a:rPr lang="en-US" altLang="zh-CN" sz="2000" b="0" i="1" smtClean="0">
                            <a:latin typeface="Cambria Math" panose="02040503050406030204" pitchFamily="18" charset="0"/>
                            <a:cs typeface="Times New Roman" panose="02020603050405020304" pitchFamily="18" charset="0"/>
                          </a:rPr>
                          <m:t>𝐷</m:t>
                        </m:r>
                      </m:sup>
                    </m:sSup>
                  </m:oMath>
                </a14:m>
                <a:r>
                  <a:rPr lang="zh-CN" altLang="en-US" sz="2000" dirty="0">
                    <a:latin typeface="微软雅黑" panose="020B0503020204020204" pitchFamily="34" charset="-122"/>
                    <a:cs typeface="Times New Roman" panose="02020603050405020304" pitchFamily="18" charset="0"/>
                  </a:rPr>
                  <a:t>是实值权重向量，</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𝑏</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𝑅</m:t>
                    </m:r>
                  </m:oMath>
                </a14:m>
                <a:r>
                  <a:rPr lang="zh-CN" altLang="en-US" sz="2000" dirty="0">
                    <a:latin typeface="微软雅黑" panose="020B0503020204020204" pitchFamily="34" charset="-122"/>
                    <a:cs typeface="Times New Roman" panose="02020603050405020304" pitchFamily="18" charset="0"/>
                  </a:rPr>
                  <a:t>是偏置项，</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𝑠𝑔𝑛</m:t>
                    </m:r>
                    <m:r>
                      <a:rPr lang="en-US" altLang="zh-CN" sz="2000" b="0" i="1"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是符号函数</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zh-CN" altLang="en-US" sz="2000" dirty="0">
                  <a:latin typeface="微软雅黑" panose="020B0503020204020204" pitchFamily="34"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4234650" y="1777692"/>
                <a:ext cx="4573788" cy="2862322"/>
              </a:xfrm>
              <a:prstGeom prst="rect">
                <a:avLst/>
              </a:prstGeom>
              <a:blipFill>
                <a:blip r:embed="rId5"/>
                <a:stretch>
                  <a:fillRect l="-1467" t="-1279" r="-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812350" y="115888"/>
            <a:ext cx="1152262"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感知机</a:t>
            </a:r>
          </a:p>
        </p:txBody>
      </p:sp>
      <p:graphicFrame>
        <p:nvGraphicFramePr>
          <p:cNvPr id="18" name="对象 17">
            <a:extLst>
              <a:ext uri="{FF2B5EF4-FFF2-40B4-BE49-F238E27FC236}">
                <a16:creationId xmlns:a16="http://schemas.microsoft.com/office/drawing/2014/main" id="{B1D7F716-861B-4BAE-84CE-32F647FC1DF2}"/>
              </a:ext>
            </a:extLst>
          </p:cNvPr>
          <p:cNvGraphicFramePr>
            <a:graphicFrameLocks noChangeAspect="1"/>
          </p:cNvGraphicFramePr>
          <p:nvPr>
            <p:extLst>
              <p:ext uri="{D42A27DB-BD31-4B8C-83A1-F6EECF244321}">
                <p14:modId xmlns:p14="http://schemas.microsoft.com/office/powerpoint/2010/main" val="1769252832"/>
              </p:ext>
            </p:extLst>
          </p:nvPr>
        </p:nvGraphicFramePr>
        <p:xfrm>
          <a:off x="4444993" y="2667325"/>
          <a:ext cx="4002087" cy="715962"/>
        </p:xfrm>
        <a:graphic>
          <a:graphicData uri="http://schemas.openxmlformats.org/presentationml/2006/ole">
            <mc:AlternateContent xmlns:mc="http://schemas.openxmlformats.org/markup-compatibility/2006">
              <mc:Choice xmlns:v="urn:schemas-microsoft-com:vml" Requires="v">
                <p:oleObj spid="_x0000_s1281" name="Equation" r:id="rId6" imgW="4038480" imgH="711000" progId="Equation.DSMT4">
                  <p:embed/>
                </p:oleObj>
              </mc:Choice>
              <mc:Fallback>
                <p:oleObj name="Equation" r:id="rId6" imgW="4038480" imgH="711000" progId="Equation.DSMT4">
                  <p:embed/>
                  <p:pic>
                    <p:nvPicPr>
                      <p:cNvPr id="0" name="Object 8"/>
                      <p:cNvPicPr>
                        <a:picLocks noChangeAspect="1" noChangeArrowheads="1"/>
                      </p:cNvPicPr>
                      <p:nvPr/>
                    </p:nvPicPr>
                    <p:blipFill>
                      <a:blip r:embed="rId7"/>
                      <a:srcRect/>
                      <a:stretch>
                        <a:fillRect/>
                      </a:stretch>
                    </p:blipFill>
                    <p:spPr bwMode="auto">
                      <a:xfrm>
                        <a:off x="4444993" y="2667325"/>
                        <a:ext cx="4002087" cy="715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对象 26">
            <a:extLst>
              <a:ext uri="{FF2B5EF4-FFF2-40B4-BE49-F238E27FC236}">
                <a16:creationId xmlns:a16="http://schemas.microsoft.com/office/drawing/2014/main" id="{65D0D778-A1B8-4343-A7D3-E59264E3EF48}"/>
              </a:ext>
            </a:extLst>
          </p:cNvPr>
          <p:cNvGraphicFramePr>
            <a:graphicFrameLocks noChangeAspect="1"/>
          </p:cNvGraphicFramePr>
          <p:nvPr>
            <p:extLst>
              <p:ext uri="{D42A27DB-BD31-4B8C-83A1-F6EECF244321}">
                <p14:modId xmlns:p14="http://schemas.microsoft.com/office/powerpoint/2010/main" val="648725240"/>
              </p:ext>
            </p:extLst>
          </p:nvPr>
        </p:nvGraphicFramePr>
        <p:xfrm>
          <a:off x="5367431" y="4458783"/>
          <a:ext cx="2308225" cy="711200"/>
        </p:xfrm>
        <a:graphic>
          <a:graphicData uri="http://schemas.openxmlformats.org/presentationml/2006/ole">
            <mc:AlternateContent xmlns:mc="http://schemas.openxmlformats.org/markup-compatibility/2006">
              <mc:Choice xmlns:v="urn:schemas-microsoft-com:vml" Requires="v">
                <p:oleObj spid="_x0000_s1282" name="Equation" r:id="rId8" imgW="2349360" imgH="711000" progId="Equation.DSMT4">
                  <p:embed/>
                </p:oleObj>
              </mc:Choice>
              <mc:Fallback>
                <p:oleObj name="Equation" r:id="rId8" imgW="2349360" imgH="711000" progId="Equation.DSMT4">
                  <p:embed/>
                  <p:pic>
                    <p:nvPicPr>
                      <p:cNvPr id="0" name="Object 19"/>
                      <p:cNvPicPr>
                        <a:picLocks noChangeAspect="1" noChangeArrowheads="1"/>
                      </p:cNvPicPr>
                      <p:nvPr/>
                    </p:nvPicPr>
                    <p:blipFill>
                      <a:blip r:embed="rId9"/>
                      <a:srcRect/>
                      <a:stretch>
                        <a:fillRect/>
                      </a:stretch>
                    </p:blipFill>
                    <p:spPr bwMode="auto">
                      <a:xfrm>
                        <a:off x="5367431" y="4458783"/>
                        <a:ext cx="2308225"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0" name="图片 29">
            <a:extLst>
              <a:ext uri="{FF2B5EF4-FFF2-40B4-BE49-F238E27FC236}">
                <a16:creationId xmlns:a16="http://schemas.microsoft.com/office/drawing/2014/main" id="{CBDA13DD-4722-4B69-B141-B0D887FCF85B}"/>
              </a:ext>
            </a:extLst>
          </p:cNvPr>
          <p:cNvPicPr/>
          <p:nvPr/>
        </p:nvPicPr>
        <p:blipFill>
          <a:blip r:embed="rId10" cstate="print">
            <a:extLst>
              <a:ext uri="{28A0092B-C50C-407E-A947-70E740481C1C}">
                <a14:useLocalDpi xmlns:a14="http://schemas.microsoft.com/office/drawing/2010/main" val="0"/>
              </a:ext>
            </a:extLst>
          </a:blip>
          <a:stretch>
            <a:fillRect/>
          </a:stretch>
        </p:blipFill>
        <p:spPr>
          <a:xfrm>
            <a:off x="190537" y="2102212"/>
            <a:ext cx="3980088" cy="3303935"/>
          </a:xfrm>
          <a:prstGeom prst="rect">
            <a:avLst/>
          </a:prstGeom>
        </p:spPr>
      </p:pic>
    </p:spTree>
    <p:extLst>
      <p:ext uri="{BB962C8B-B14F-4D97-AF65-F5344CB8AC3E}">
        <p14:creationId xmlns:p14="http://schemas.microsoft.com/office/powerpoint/2010/main" val="22727037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63DED802-0E85-41EF-BBC8-0EC6C890EF41}"/>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第六讲 人工神经网络与深度学习</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8" name="内容占位符 2">
            <a:extLst>
              <a:ext uri="{FF2B5EF4-FFF2-40B4-BE49-F238E27FC236}">
                <a16:creationId xmlns:a16="http://schemas.microsoft.com/office/drawing/2014/main" id="{1C14A7BF-B7C7-447D-B1DE-731E28674179}"/>
              </a:ext>
            </a:extLst>
          </p:cNvPr>
          <p:cNvSpPr>
            <a:spLocks noGrp="1" noChangeArrowheads="1"/>
          </p:cNvSpPr>
          <p:nvPr>
            <p:ph idx="1"/>
          </p:nvPr>
        </p:nvSpPr>
        <p:spPr>
          <a:xfrm>
            <a:off x="457200" y="981075"/>
            <a:ext cx="7427913" cy="574675"/>
          </a:xfrm>
        </p:spPr>
        <p:txBody>
          <a:bodyPr/>
          <a:lstStyle/>
          <a:p>
            <a:r>
              <a:rPr lang="en-US" altLang="zh-CN" dirty="0">
                <a:latin typeface="微软雅黑" panose="020B0503020204020204" pitchFamily="34" charset="-122"/>
                <a:ea typeface="微软雅黑" panose="020B0503020204020204" pitchFamily="34" charset="-122"/>
              </a:rPr>
              <a:t>Transformer</a:t>
            </a:r>
          </a:p>
        </p:txBody>
      </p:sp>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785812" y="1790213"/>
            <a:ext cx="757237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en-US" altLang="zh-CN" sz="2000" dirty="0">
                <a:latin typeface="微软雅黑" panose="020B0503020204020204" pitchFamily="34" charset="-122"/>
                <a:cs typeface="Times New Roman" panose="02020603050405020304" pitchFamily="18" charset="0"/>
              </a:rPr>
              <a:t>Transformer</a:t>
            </a:r>
            <a:r>
              <a:rPr lang="zh-CN" altLang="en-US" sz="2000" dirty="0">
                <a:latin typeface="微软雅黑" panose="020B0503020204020204" pitchFamily="34" charset="-122"/>
                <a:cs typeface="Times New Roman" panose="02020603050405020304" pitchFamily="18" charset="0"/>
              </a:rPr>
              <a:t>是一种</a:t>
            </a:r>
            <a:r>
              <a:rPr lang="en-US" altLang="zh-CN" sz="2000" dirty="0">
                <a:latin typeface="微软雅黑" panose="020B0503020204020204" pitchFamily="34" charset="-122"/>
                <a:cs typeface="Times New Roman" panose="02020603050405020304" pitchFamily="18" charset="0"/>
              </a:rPr>
              <a:t>seq2seq</a:t>
            </a:r>
            <a:r>
              <a:rPr lang="zh-CN" altLang="en-US" sz="2000" dirty="0">
                <a:latin typeface="微软雅黑" panose="020B0503020204020204" pitchFamily="34" charset="-122"/>
                <a:cs typeface="Times New Roman" panose="02020603050405020304" pitchFamily="18" charset="0"/>
              </a:rPr>
              <a:t>模型，其核心思想是使用注意力（</a:t>
            </a:r>
            <a:r>
              <a:rPr lang="en-US" altLang="zh-CN" sz="2000" dirty="0">
                <a:latin typeface="微软雅黑" panose="020B0503020204020204" pitchFamily="34" charset="-122"/>
                <a:cs typeface="Times New Roman" panose="02020603050405020304" pitchFamily="18" charset="0"/>
              </a:rPr>
              <a:t>attention</a:t>
            </a:r>
            <a:r>
              <a:rPr lang="zh-CN" altLang="en-US" sz="2000" dirty="0">
                <a:latin typeface="微软雅黑" panose="020B0503020204020204" pitchFamily="34" charset="-122"/>
                <a:cs typeface="Times New Roman" panose="02020603050405020304" pitchFamily="18" charset="0"/>
              </a:rPr>
              <a:t>）和自注意力（</a:t>
            </a:r>
            <a:r>
              <a:rPr lang="en-US" altLang="zh-CN" sz="2000" dirty="0">
                <a:latin typeface="微软雅黑" panose="020B0503020204020204" pitchFamily="34" charset="-122"/>
                <a:cs typeface="Times New Roman" panose="02020603050405020304" pitchFamily="18" charset="0"/>
              </a:rPr>
              <a:t>self-attention</a:t>
            </a:r>
            <a:r>
              <a:rPr lang="zh-CN" altLang="en-US" sz="2000" dirty="0">
                <a:latin typeface="微软雅黑" panose="020B0503020204020204" pitchFamily="34" charset="-122"/>
                <a:cs typeface="Times New Roman" panose="02020603050405020304" pitchFamily="18" charset="0"/>
              </a:rPr>
              <a:t>）机制。</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b="1" dirty="0">
              <a:latin typeface="微软雅黑" panose="020B0503020204020204" pitchFamily="34" charset="-122"/>
              <a:cs typeface="Times New Roman" panose="02020603050405020304" pitchFamily="18" charset="0"/>
            </a:endParaRPr>
          </a:p>
          <a:p>
            <a:pPr>
              <a:spcBef>
                <a:spcPct val="0"/>
              </a:spcBef>
              <a:buFontTx/>
              <a:buNone/>
            </a:pPr>
            <a:r>
              <a:rPr lang="zh-CN" altLang="en-US" sz="2000" b="1" dirty="0">
                <a:latin typeface="微软雅黑" panose="020B0503020204020204" pitchFamily="34" charset="-122"/>
                <a:cs typeface="Times New Roman" panose="02020603050405020304" pitchFamily="18" charset="0"/>
              </a:rPr>
              <a:t>注意力机制</a:t>
            </a:r>
            <a:r>
              <a:rPr lang="zh-CN" altLang="en-US" sz="2000" dirty="0">
                <a:latin typeface="微软雅黑" panose="020B0503020204020204" pitchFamily="34" charset="-122"/>
                <a:cs typeface="Times New Roman" panose="02020603050405020304" pitchFamily="18" charset="0"/>
              </a:rPr>
              <a:t>用于捕获输入序列和输出序列之间的关系。</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b="1" dirty="0">
              <a:latin typeface="微软雅黑" panose="020B0503020204020204" pitchFamily="34" charset="-122"/>
              <a:cs typeface="Times New Roman" panose="02020603050405020304" pitchFamily="18" charset="0"/>
            </a:endParaRPr>
          </a:p>
          <a:p>
            <a:pPr>
              <a:spcBef>
                <a:spcPct val="0"/>
              </a:spcBef>
              <a:buFontTx/>
              <a:buNone/>
            </a:pPr>
            <a:r>
              <a:rPr lang="zh-CN" altLang="en-US" sz="2000" b="1" dirty="0">
                <a:latin typeface="微软雅黑" panose="020B0503020204020204" pitchFamily="34" charset="-122"/>
                <a:cs typeface="Times New Roman" panose="02020603050405020304" pitchFamily="18" charset="0"/>
              </a:rPr>
              <a:t>自注意力机制</a:t>
            </a:r>
            <a:r>
              <a:rPr lang="zh-CN" altLang="en-US" sz="2000" dirty="0">
                <a:latin typeface="微软雅黑" panose="020B0503020204020204" pitchFamily="34" charset="-122"/>
                <a:cs typeface="Times New Roman" panose="02020603050405020304" pitchFamily="18" charset="0"/>
              </a:rPr>
              <a:t>用于捕获文本序列内部的依赖关系，构建对原始文本的语义表示。</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其中的自注意力是一种特殊的注意力模型。</a:t>
            </a: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019060" y="115888"/>
            <a:ext cx="2945552"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常用的深度神经网络</a:t>
            </a:r>
          </a:p>
        </p:txBody>
      </p:sp>
    </p:spTree>
    <p:extLst>
      <p:ext uri="{BB962C8B-B14F-4D97-AF65-F5344CB8AC3E}">
        <p14:creationId xmlns:p14="http://schemas.microsoft.com/office/powerpoint/2010/main" val="15313093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67BB4379-54DD-4EEF-928B-C5F8006D8B96}"/>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第六讲 人工神经网络与深度学习</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692864" y="952501"/>
                <a:ext cx="8015287" cy="475957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b="1" dirty="0">
                    <a:latin typeface="微软雅黑" panose="020B0503020204020204" pitchFamily="34" charset="-122"/>
                    <a:cs typeface="Times New Roman" panose="02020603050405020304" pitchFamily="18" charset="0"/>
                  </a:rPr>
                  <a:t>注意力</a:t>
                </a:r>
                <a:endParaRPr lang="en-US" altLang="zh-CN" sz="2000" b="1"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注意力作为组件被嵌入在</a:t>
                </a:r>
                <a:r>
                  <a:rPr lang="en-US" altLang="zh-CN" sz="2000" dirty="0">
                    <a:latin typeface="微软雅黑" panose="020B0503020204020204" pitchFamily="34" charset="-122"/>
                    <a:cs typeface="Times New Roman" panose="02020603050405020304" pitchFamily="18" charset="0"/>
                  </a:rPr>
                  <a:t>seq2seq</a:t>
                </a:r>
                <a:r>
                  <a:rPr lang="zh-CN" altLang="en-US" sz="2000" dirty="0">
                    <a:latin typeface="微软雅黑" panose="020B0503020204020204" pitchFamily="34" charset="-122"/>
                    <a:cs typeface="Times New Roman" panose="02020603050405020304" pitchFamily="18" charset="0"/>
                  </a:rPr>
                  <a:t>神经机器翻译模型中，用于学习序列到序列的对齐关系。</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假设序列数据的长度为</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𝑇</m:t>
                    </m:r>
                  </m:oMath>
                </a14:m>
                <a:r>
                  <a:rPr lang="zh-CN" altLang="en-US" sz="2000" dirty="0">
                    <a:latin typeface="微软雅黑" panose="020B0503020204020204" pitchFamily="34" charset="-122"/>
                    <a:cs typeface="Times New Roman" panose="02020603050405020304" pitchFamily="18" charset="0"/>
                  </a:rPr>
                  <a:t>，序列的每一个元素记为向量</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1" i="0" smtClean="0">
                            <a:latin typeface="Cambria Math" panose="02040503050406030204" pitchFamily="18" charset="0"/>
                            <a:cs typeface="Times New Roman" panose="02020603050405020304" pitchFamily="18" charset="0"/>
                          </a:rPr>
                          <m:t>𝐱</m:t>
                        </m:r>
                      </m:e>
                      <m:sub>
                        <m:r>
                          <a:rPr lang="en-US" altLang="zh-CN" sz="2000" b="0" i="1" smtClean="0">
                            <a:latin typeface="Cambria Math" panose="02040503050406030204" pitchFamily="18" charset="0"/>
                            <a:cs typeface="Times New Roman" panose="02020603050405020304" pitchFamily="18" charset="0"/>
                          </a:rPr>
                          <m:t>𝑖</m:t>
                        </m:r>
                      </m:sub>
                    </m:sSub>
                  </m:oMath>
                </a14:m>
                <a:r>
                  <a:rPr lang="zh-CN" altLang="en-US" sz="2000" dirty="0">
                    <a:latin typeface="微软雅黑" panose="020B0503020204020204" pitchFamily="34" charset="-122"/>
                    <a:cs typeface="Times New Roman" panose="02020603050405020304" pitchFamily="18" charset="0"/>
                  </a:rPr>
                  <a:t>，那么序列可以表示为</a:t>
                </a:r>
                <a14:m>
                  <m:oMath xmlns:m="http://schemas.openxmlformats.org/officeDocument/2006/math">
                    <m:sSubSup>
                      <m:sSubSupPr>
                        <m:ctrlPr>
                          <a:rPr lang="en-US" altLang="zh-CN" sz="2000" b="0" i="1" smtClean="0">
                            <a:latin typeface="Cambria Math" panose="02040503050406030204" pitchFamily="18" charset="0"/>
                            <a:cs typeface="Times New Roman" panose="02020603050405020304" pitchFamily="18" charset="0"/>
                          </a:rPr>
                        </m:ctrlPr>
                      </m:sSubSupPr>
                      <m:e>
                        <m:d>
                          <m:dPr>
                            <m:begChr m:val="{"/>
                            <m:endChr m:val="}"/>
                            <m:ctrlPr>
                              <a:rPr lang="en-US" altLang="zh-CN" sz="2000" b="0" i="1" smtClean="0">
                                <a:latin typeface="Cambria Math" panose="02040503050406030204" pitchFamily="18" charset="0"/>
                                <a:cs typeface="Times New Roman" panose="02020603050405020304" pitchFamily="18" charset="0"/>
                              </a:rPr>
                            </m:ctrlPr>
                          </m:dPr>
                          <m:e>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1" i="0" smtClean="0">
                                    <a:latin typeface="Cambria Math" panose="02040503050406030204" pitchFamily="18" charset="0"/>
                                    <a:cs typeface="Times New Roman" panose="02020603050405020304" pitchFamily="18" charset="0"/>
                                  </a:rPr>
                                  <m:t>𝐱</m:t>
                                </m:r>
                              </m:e>
                              <m:sub>
                                <m:r>
                                  <a:rPr lang="en-US" altLang="zh-CN" sz="2000" b="0" i="1" smtClean="0">
                                    <a:latin typeface="Cambria Math" panose="02040503050406030204" pitchFamily="18" charset="0"/>
                                    <a:cs typeface="Times New Roman" panose="02020603050405020304" pitchFamily="18" charset="0"/>
                                  </a:rPr>
                                  <m:t>𝑖</m:t>
                                </m:r>
                              </m:sub>
                            </m:sSub>
                          </m:e>
                        </m:d>
                      </m:e>
                      <m:sub>
                        <m:r>
                          <a:rPr lang="en-US" altLang="zh-CN" sz="2000" b="0" i="1" smtClean="0">
                            <a:latin typeface="Cambria Math" panose="02040503050406030204" pitchFamily="18" charset="0"/>
                            <a:cs typeface="Times New Roman" panose="02020603050405020304" pitchFamily="18" charset="0"/>
                          </a:rPr>
                          <m:t>𝑖</m:t>
                        </m:r>
                        <m:r>
                          <a:rPr lang="en-US" altLang="zh-CN" sz="2000" b="0" i="1" smtClean="0">
                            <a:latin typeface="Cambria Math" panose="02040503050406030204" pitchFamily="18" charset="0"/>
                            <a:cs typeface="Times New Roman" panose="02020603050405020304" pitchFamily="18" charset="0"/>
                          </a:rPr>
                          <m:t>=1</m:t>
                        </m:r>
                      </m:sub>
                      <m:sup>
                        <m:r>
                          <a:rPr lang="en-US" altLang="zh-CN" sz="2000" b="0" i="1" smtClean="0">
                            <a:latin typeface="Cambria Math" panose="02040503050406030204" pitchFamily="18" charset="0"/>
                            <a:cs typeface="Times New Roman" panose="02020603050405020304" pitchFamily="18" charset="0"/>
                          </a:rPr>
                          <m:t>𝑇</m:t>
                        </m:r>
                      </m:sup>
                    </m:sSubSup>
                  </m:oMath>
                </a14:m>
                <a:r>
                  <a:rPr lang="zh-CN" altLang="en-US" sz="2000" dirty="0">
                    <a:latin typeface="微软雅黑" panose="020B0503020204020204" pitchFamily="34" charset="-122"/>
                    <a:cs typeface="Times New Roman" panose="02020603050405020304" pitchFamily="18" charset="0"/>
                  </a:rPr>
                  <a:t>。在注意力语境下，输入称为</a:t>
                </a:r>
                <a:r>
                  <a:rPr lang="en-US" altLang="zh-CN" sz="2000" dirty="0">
                    <a:latin typeface="微软雅黑" panose="020B0503020204020204" pitchFamily="34" charset="-122"/>
                    <a:cs typeface="Times New Roman" panose="02020603050405020304" pitchFamily="18" charset="0"/>
                  </a:rPr>
                  <a:t>value</a:t>
                </a:r>
                <a:r>
                  <a:rPr lang="zh-CN" altLang="en-US" sz="2000" dirty="0">
                    <a:latin typeface="微软雅黑" panose="020B0503020204020204" pitchFamily="34" charset="-122"/>
                    <a:cs typeface="Times New Roman" panose="02020603050405020304" pitchFamily="18" charset="0"/>
                  </a:rPr>
                  <a:t>变量。除了输入，注意力机制中还会引入</a:t>
                </a:r>
                <a:r>
                  <a:rPr lang="en-US" altLang="zh-CN" sz="2000" dirty="0">
                    <a:latin typeface="微软雅黑" panose="020B0503020204020204" pitchFamily="34" charset="-122"/>
                    <a:cs typeface="Times New Roman" panose="02020603050405020304" pitchFamily="18" charset="0"/>
                  </a:rPr>
                  <a:t>key</a:t>
                </a:r>
                <a:r>
                  <a:rPr lang="zh-CN" altLang="en-US" sz="2000" dirty="0">
                    <a:latin typeface="微软雅黑" panose="020B0503020204020204" pitchFamily="34" charset="-122"/>
                    <a:cs typeface="Times New Roman" panose="02020603050405020304" pitchFamily="18" charset="0"/>
                  </a:rPr>
                  <a:t>变量</a:t>
                </a:r>
                <a14:m>
                  <m:oMath xmlns:m="http://schemas.openxmlformats.org/officeDocument/2006/math">
                    <m:sSubSup>
                      <m:sSubSupPr>
                        <m:ctrlPr>
                          <a:rPr lang="en-US" altLang="zh-CN" sz="2000" b="0" i="1" smtClean="0">
                            <a:latin typeface="Cambria Math" panose="02040503050406030204" pitchFamily="18" charset="0"/>
                            <a:cs typeface="Times New Roman" panose="02020603050405020304" pitchFamily="18" charset="0"/>
                          </a:rPr>
                        </m:ctrlPr>
                      </m:sSubSupPr>
                      <m:e>
                        <m:d>
                          <m:dPr>
                            <m:begChr m:val="{"/>
                            <m:endChr m:val="}"/>
                            <m:ctrlPr>
                              <a:rPr lang="en-US" altLang="zh-CN" sz="2000" b="0" i="1" smtClean="0">
                                <a:latin typeface="Cambria Math" panose="02040503050406030204" pitchFamily="18" charset="0"/>
                                <a:cs typeface="Times New Roman" panose="02020603050405020304" pitchFamily="18" charset="0"/>
                              </a:rPr>
                            </m:ctrlPr>
                          </m:dPr>
                          <m:e>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1" i="0" smtClean="0">
                                    <a:latin typeface="Cambria Math" panose="02040503050406030204" pitchFamily="18" charset="0"/>
                                    <a:cs typeface="Times New Roman" panose="02020603050405020304" pitchFamily="18" charset="0"/>
                                  </a:rPr>
                                  <m:t>𝐤</m:t>
                                </m:r>
                              </m:e>
                              <m:sub>
                                <m:r>
                                  <a:rPr lang="en-US" altLang="zh-CN" sz="2000" b="0" i="1" smtClean="0">
                                    <a:latin typeface="Cambria Math" panose="02040503050406030204" pitchFamily="18" charset="0"/>
                                    <a:cs typeface="Times New Roman" panose="02020603050405020304" pitchFamily="18" charset="0"/>
                                  </a:rPr>
                                  <m:t>𝑖</m:t>
                                </m:r>
                              </m:sub>
                            </m:sSub>
                          </m:e>
                        </m:d>
                      </m:e>
                      <m:sub>
                        <m:r>
                          <a:rPr lang="en-US" altLang="zh-CN" sz="2000" b="0" i="1" smtClean="0">
                            <a:latin typeface="Cambria Math" panose="02040503050406030204" pitchFamily="18" charset="0"/>
                            <a:cs typeface="Times New Roman" panose="02020603050405020304" pitchFamily="18" charset="0"/>
                          </a:rPr>
                          <m:t>𝑖</m:t>
                        </m:r>
                        <m:r>
                          <a:rPr lang="en-US" altLang="zh-CN" sz="2000" b="0" i="1" smtClean="0">
                            <a:latin typeface="Cambria Math" panose="02040503050406030204" pitchFamily="18" charset="0"/>
                            <a:cs typeface="Times New Roman" panose="02020603050405020304" pitchFamily="18" charset="0"/>
                          </a:rPr>
                          <m:t>=1</m:t>
                        </m:r>
                      </m:sub>
                      <m:sup>
                        <m:r>
                          <a:rPr lang="en-US" altLang="zh-CN" sz="2000" b="0" i="1" smtClean="0">
                            <a:latin typeface="Cambria Math" panose="02040503050406030204" pitchFamily="18" charset="0"/>
                            <a:cs typeface="Times New Roman" panose="02020603050405020304" pitchFamily="18" charset="0"/>
                          </a:rPr>
                          <m:t>𝑇</m:t>
                        </m:r>
                      </m:sup>
                    </m:sSubSup>
                  </m:oMath>
                </a14:m>
                <a:r>
                  <a:rPr lang="zh-CN" altLang="en-US" sz="2000" dirty="0">
                    <a:latin typeface="微软雅黑" panose="020B0503020204020204" pitchFamily="34" charset="-122"/>
                    <a:cs typeface="Times New Roman" panose="02020603050405020304" pitchFamily="18" charset="0"/>
                  </a:rPr>
                  <a:t>和</a:t>
                </a:r>
                <a:r>
                  <a:rPr lang="en-US" altLang="zh-CN" sz="2000" dirty="0">
                    <a:latin typeface="微软雅黑" panose="020B0503020204020204" pitchFamily="34" charset="-122"/>
                    <a:cs typeface="Times New Roman" panose="02020603050405020304" pitchFamily="18" charset="0"/>
                  </a:rPr>
                  <a:t>query</a:t>
                </a:r>
                <a:r>
                  <a:rPr lang="zh-CN" altLang="en-US" sz="2000" dirty="0">
                    <a:latin typeface="微软雅黑" panose="020B0503020204020204" pitchFamily="34" charset="-122"/>
                    <a:cs typeface="Times New Roman" panose="02020603050405020304" pitchFamily="18" charset="0"/>
                  </a:rPr>
                  <a:t>变量</a:t>
                </a:r>
                <a14:m>
                  <m:oMath xmlns:m="http://schemas.openxmlformats.org/officeDocument/2006/math">
                    <m:r>
                      <a:rPr lang="en-US" altLang="zh-CN" sz="2000" b="1" i="0" smtClean="0">
                        <a:latin typeface="Cambria Math" panose="02040503050406030204" pitchFamily="18" charset="0"/>
                        <a:cs typeface="Times New Roman" panose="02020603050405020304" pitchFamily="18" charset="0"/>
                      </a:rPr>
                      <m:t>𝐪</m:t>
                    </m:r>
                    <m:r>
                      <a:rPr lang="en-US" altLang="zh-CN" sz="2000" i="1">
                        <a:latin typeface="Cambria Math" panose="02040503050406030204" pitchFamily="18" charset="0"/>
                        <a:cs typeface="Times New Roman" panose="02020603050405020304" pitchFamily="18" charset="0"/>
                      </a:rPr>
                      <m:t> </m:t>
                    </m:r>
                  </m:oMath>
                </a14:m>
                <a:r>
                  <a:rPr lang="zh-CN" altLang="en-US" sz="2000" dirty="0">
                    <a:latin typeface="微软雅黑" panose="020B0503020204020204" pitchFamily="34" charset="-122"/>
                    <a:cs typeface="Times New Roman" panose="02020603050405020304" pitchFamily="18" charset="0"/>
                  </a:rPr>
                  <a:t>，它们通常是</a:t>
                </a:r>
                <a14:m>
                  <m:oMath xmlns:m="http://schemas.openxmlformats.org/officeDocument/2006/math">
                    <m:sSubSup>
                      <m:sSubSupPr>
                        <m:ctrlPr>
                          <a:rPr lang="en-US" altLang="zh-CN" sz="2000" i="1">
                            <a:latin typeface="Cambria Math" panose="02040503050406030204" pitchFamily="18" charset="0"/>
                            <a:cs typeface="Times New Roman" panose="02020603050405020304" pitchFamily="18" charset="0"/>
                          </a:rPr>
                        </m:ctrlPr>
                      </m:sSubSupPr>
                      <m:e>
                        <m:d>
                          <m:dPr>
                            <m:begChr m:val="{"/>
                            <m:endChr m:val="}"/>
                            <m:ctrlPr>
                              <a:rPr lang="en-US" altLang="zh-CN" sz="2000" i="1">
                                <a:latin typeface="Cambria Math" panose="02040503050406030204" pitchFamily="18" charset="0"/>
                                <a:cs typeface="Times New Roman" panose="02020603050405020304" pitchFamily="18" charset="0"/>
                              </a:rPr>
                            </m:ctrlPr>
                          </m:dPr>
                          <m:e>
                            <m:sSub>
                              <m:sSubPr>
                                <m:ctrlPr>
                                  <a:rPr lang="en-US" altLang="zh-CN" sz="2000" i="1">
                                    <a:latin typeface="Cambria Math" panose="02040503050406030204" pitchFamily="18" charset="0"/>
                                    <a:cs typeface="Times New Roman" panose="02020603050405020304" pitchFamily="18" charset="0"/>
                                  </a:rPr>
                                </m:ctrlPr>
                              </m:sSubPr>
                              <m:e>
                                <m:r>
                                  <a:rPr lang="en-US" altLang="zh-CN" sz="2000" b="1">
                                    <a:latin typeface="Cambria Math" panose="02040503050406030204" pitchFamily="18" charset="0"/>
                                    <a:cs typeface="Times New Roman" panose="02020603050405020304" pitchFamily="18" charset="0"/>
                                  </a:rPr>
                                  <m:t>𝐱</m:t>
                                </m:r>
                              </m:e>
                              <m:sub>
                                <m:r>
                                  <a:rPr lang="en-US" altLang="zh-CN" sz="2000" i="1">
                                    <a:latin typeface="Cambria Math" panose="02040503050406030204" pitchFamily="18" charset="0"/>
                                    <a:cs typeface="Times New Roman" panose="02020603050405020304" pitchFamily="18" charset="0"/>
                                  </a:rPr>
                                  <m:t>𝑖</m:t>
                                </m:r>
                              </m:sub>
                            </m:sSub>
                          </m:e>
                        </m:d>
                      </m:e>
                      <m:sub>
                        <m:r>
                          <a:rPr lang="en-US" altLang="zh-CN" sz="2000" i="1">
                            <a:latin typeface="Cambria Math" panose="02040503050406030204" pitchFamily="18" charset="0"/>
                            <a:cs typeface="Times New Roman" panose="02020603050405020304" pitchFamily="18" charset="0"/>
                          </a:rPr>
                          <m:t>𝑖</m:t>
                        </m:r>
                        <m:r>
                          <a:rPr lang="en-US" altLang="zh-CN" sz="2000" i="1">
                            <a:latin typeface="Cambria Math" panose="02040503050406030204" pitchFamily="18" charset="0"/>
                            <a:cs typeface="Times New Roman" panose="02020603050405020304" pitchFamily="18" charset="0"/>
                          </a:rPr>
                          <m:t>=1</m:t>
                        </m:r>
                      </m:sub>
                      <m:sup>
                        <m:r>
                          <a:rPr lang="en-US" altLang="zh-CN" sz="2000" i="1">
                            <a:latin typeface="Cambria Math" panose="02040503050406030204" pitchFamily="18" charset="0"/>
                            <a:cs typeface="Times New Roman" panose="02020603050405020304" pitchFamily="18" charset="0"/>
                          </a:rPr>
                          <m:t>𝑇</m:t>
                        </m:r>
                      </m:sup>
                    </m:sSubSup>
                  </m:oMath>
                </a14:m>
                <a:r>
                  <a:rPr lang="zh-CN" altLang="en-US" sz="2000" dirty="0">
                    <a:latin typeface="微软雅黑" panose="020B0503020204020204" pitchFamily="34" charset="-122"/>
                    <a:cs typeface="Times New Roman" panose="02020603050405020304" pitchFamily="18" charset="0"/>
                  </a:rPr>
                  <a:t>的函数。</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首先，对于</a:t>
                </a:r>
                <a:r>
                  <a:rPr lang="en-US" altLang="zh-CN" sz="2000" dirty="0">
                    <a:latin typeface="微软雅黑" panose="020B0503020204020204" pitchFamily="34" charset="-122"/>
                    <a:cs typeface="Times New Roman" panose="02020603050405020304" pitchFamily="18" charset="0"/>
                  </a:rPr>
                  <a:t>query</a:t>
                </a:r>
                <a:r>
                  <a:rPr lang="zh-CN" altLang="en-US" sz="2000" dirty="0">
                    <a:latin typeface="微软雅黑" panose="020B0503020204020204" pitchFamily="34" charset="-122"/>
                    <a:cs typeface="Times New Roman" panose="02020603050405020304" pitchFamily="18" charset="0"/>
                  </a:rPr>
                  <a:t>变量</a:t>
                </a:r>
                <a14:m>
                  <m:oMath xmlns:m="http://schemas.openxmlformats.org/officeDocument/2006/math">
                    <m:r>
                      <a:rPr lang="en-US" altLang="zh-CN" sz="2000" b="1" i="0">
                        <a:latin typeface="Cambria Math" panose="02040503050406030204" pitchFamily="18" charset="0"/>
                        <a:cs typeface="Times New Roman" panose="02020603050405020304" pitchFamily="18" charset="0"/>
                      </a:rPr>
                      <m:t>𝐪</m:t>
                    </m:r>
                  </m:oMath>
                </a14:m>
                <a:r>
                  <a:rPr lang="zh-CN" altLang="en-US" sz="2000" dirty="0">
                    <a:latin typeface="微软雅黑" panose="020B0503020204020204" pitchFamily="34" charset="-122"/>
                    <a:cs typeface="Times New Roman" panose="02020603050405020304" pitchFamily="18" charset="0"/>
                  </a:rPr>
                  <a:t>，注意力计算出每一个输入</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1" i="0" smtClean="0">
                            <a:latin typeface="Cambria Math" panose="02040503050406030204" pitchFamily="18" charset="0"/>
                            <a:cs typeface="Times New Roman" panose="02020603050405020304" pitchFamily="18" charset="0"/>
                          </a:rPr>
                          <m:t>𝐱</m:t>
                        </m:r>
                      </m:e>
                      <m:sub>
                        <m:r>
                          <a:rPr lang="en-US" altLang="zh-CN" sz="2000" b="0" i="1" smtClean="0">
                            <a:latin typeface="Cambria Math" panose="02040503050406030204" pitchFamily="18" charset="0"/>
                            <a:cs typeface="Times New Roman" panose="02020603050405020304" pitchFamily="18" charset="0"/>
                          </a:rPr>
                          <m:t>𝑖</m:t>
                        </m:r>
                      </m:sub>
                    </m:sSub>
                  </m:oMath>
                </a14:m>
                <a:r>
                  <a:rPr lang="zh-CN" altLang="en-US" sz="2000" dirty="0">
                    <a:latin typeface="微软雅黑" panose="020B0503020204020204" pitchFamily="34" charset="-122"/>
                    <a:cs typeface="Times New Roman" panose="02020603050405020304" pitchFamily="18" charset="0"/>
                  </a:rPr>
                  <a:t>权重</a:t>
                </a:r>
                <a14:m>
                  <m:oMath xmlns:m="http://schemas.openxmlformats.org/officeDocument/2006/math">
                    <m:sSub>
                      <m:sSubPr>
                        <m:ctrlPr>
                          <a:rPr lang="en-US" altLang="zh-CN" sz="2000" b="0" i="1" dirty="0" smtClean="0">
                            <a:latin typeface="Cambria Math" panose="02040503050406030204" pitchFamily="18" charset="0"/>
                            <a:cs typeface="Times New Roman" panose="02020603050405020304" pitchFamily="18" charset="0"/>
                          </a:rPr>
                        </m:ctrlPr>
                      </m:sSubPr>
                      <m:e>
                        <m:r>
                          <a:rPr lang="en-US" altLang="zh-CN" sz="2000" b="0" i="1" dirty="0" smtClean="0">
                            <a:latin typeface="Cambria Math" panose="02040503050406030204" pitchFamily="18" charset="0"/>
                            <a:cs typeface="Times New Roman" panose="02020603050405020304" pitchFamily="18" charset="0"/>
                          </a:rPr>
                          <m:t>𝛼</m:t>
                        </m:r>
                      </m:e>
                      <m:sub>
                        <m:r>
                          <a:rPr lang="en-US" altLang="zh-CN" sz="2000" b="0" i="1" dirty="0" smtClean="0">
                            <a:latin typeface="Cambria Math" panose="02040503050406030204" pitchFamily="18" charset="0"/>
                            <a:cs typeface="Times New Roman" panose="02020603050405020304" pitchFamily="18" charset="0"/>
                          </a:rPr>
                          <m:t>𝑖</m:t>
                        </m:r>
                      </m:sub>
                    </m:sSub>
                  </m:oMath>
                </a14:m>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其中</a:t>
                </a:r>
                <a14:m>
                  <m:oMath xmlns:m="http://schemas.openxmlformats.org/officeDocument/2006/math">
                    <m:r>
                      <m:rPr>
                        <m:sty m:val="p"/>
                      </m:rPr>
                      <a:rPr lang="en-US" altLang="zh-CN" sz="2000" b="0" i="0" smtClean="0">
                        <a:latin typeface="Cambria Math" panose="02040503050406030204" pitchFamily="18" charset="0"/>
                        <a:cs typeface="Times New Roman" panose="02020603050405020304" pitchFamily="18" charset="0"/>
                      </a:rPr>
                      <m:t>s</m:t>
                    </m:r>
                  </m:oMath>
                </a14:m>
                <a:r>
                  <a:rPr lang="zh-CN" altLang="en-US" sz="2000" dirty="0">
                    <a:latin typeface="微软雅黑" panose="020B0503020204020204" pitchFamily="34" charset="-122"/>
                    <a:cs typeface="Times New Roman" panose="02020603050405020304" pitchFamily="18" charset="0"/>
                  </a:rPr>
                  <a:t>是评分函数。一种常用的评分函数是加性注意力</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另一种常用的是点积注意力</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zh-CN" altLang="en-US" sz="2000" dirty="0">
                  <a:latin typeface="微软雅黑" panose="020B0503020204020204" pitchFamily="34"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692864" y="952501"/>
                <a:ext cx="8015287" cy="4759573"/>
              </a:xfrm>
              <a:prstGeom prst="rect">
                <a:avLst/>
              </a:prstGeom>
              <a:blipFill>
                <a:blip r:embed="rId5"/>
                <a:stretch>
                  <a:fillRect l="-837" t="-64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019060" y="115888"/>
            <a:ext cx="2945552"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常用的深度神经网络</a:t>
            </a:r>
          </a:p>
        </p:txBody>
      </p:sp>
      <p:graphicFrame>
        <p:nvGraphicFramePr>
          <p:cNvPr id="22" name="对象 21">
            <a:extLst>
              <a:ext uri="{FF2B5EF4-FFF2-40B4-BE49-F238E27FC236}">
                <a16:creationId xmlns:a16="http://schemas.microsoft.com/office/drawing/2014/main" id="{2EC7BDC3-EFC2-440E-9327-51DB0393B7B7}"/>
              </a:ext>
            </a:extLst>
          </p:cNvPr>
          <p:cNvGraphicFramePr>
            <a:graphicFrameLocks noChangeAspect="1"/>
          </p:cNvGraphicFramePr>
          <p:nvPr>
            <p:extLst>
              <p:ext uri="{D42A27DB-BD31-4B8C-83A1-F6EECF244321}">
                <p14:modId xmlns:p14="http://schemas.microsoft.com/office/powerpoint/2010/main" val="4209858261"/>
              </p:ext>
            </p:extLst>
          </p:nvPr>
        </p:nvGraphicFramePr>
        <p:xfrm>
          <a:off x="3447255" y="3613781"/>
          <a:ext cx="2249488" cy="330200"/>
        </p:xfrm>
        <a:graphic>
          <a:graphicData uri="http://schemas.openxmlformats.org/presentationml/2006/ole">
            <mc:AlternateContent xmlns:mc="http://schemas.openxmlformats.org/markup-compatibility/2006">
              <mc:Choice xmlns:v="urn:schemas-microsoft-com:vml" Requires="v">
                <p:oleObj spid="_x0000_s22612" name="Equation" r:id="rId6" imgW="2260440" imgH="330120" progId="Equation.DSMT4">
                  <p:embed/>
                </p:oleObj>
              </mc:Choice>
              <mc:Fallback>
                <p:oleObj name="Equation" r:id="rId6" imgW="2260440" imgH="330120" progId="Equation.DSMT4">
                  <p:embed/>
                  <p:pic>
                    <p:nvPicPr>
                      <p:cNvPr id="0" name="Object 14"/>
                      <p:cNvPicPr>
                        <a:picLocks noChangeAspect="1" noChangeArrowheads="1"/>
                      </p:cNvPicPr>
                      <p:nvPr/>
                    </p:nvPicPr>
                    <p:blipFill>
                      <a:blip r:embed="rId7"/>
                      <a:srcRect/>
                      <a:stretch>
                        <a:fillRect/>
                      </a:stretch>
                    </p:blipFill>
                    <p:spPr bwMode="auto">
                      <a:xfrm>
                        <a:off x="3447255" y="3613781"/>
                        <a:ext cx="2249488"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对象 23">
            <a:extLst>
              <a:ext uri="{FF2B5EF4-FFF2-40B4-BE49-F238E27FC236}">
                <a16:creationId xmlns:a16="http://schemas.microsoft.com/office/drawing/2014/main" id="{CEF8E646-982C-44DF-9FDB-6342920806DF}"/>
              </a:ext>
            </a:extLst>
          </p:cNvPr>
          <p:cNvGraphicFramePr>
            <a:graphicFrameLocks noChangeAspect="1"/>
          </p:cNvGraphicFramePr>
          <p:nvPr>
            <p:extLst>
              <p:ext uri="{D42A27DB-BD31-4B8C-83A1-F6EECF244321}">
                <p14:modId xmlns:p14="http://schemas.microsoft.com/office/powerpoint/2010/main" val="1115697640"/>
              </p:ext>
            </p:extLst>
          </p:nvPr>
        </p:nvGraphicFramePr>
        <p:xfrm>
          <a:off x="2598737" y="4506962"/>
          <a:ext cx="3946525" cy="338137"/>
        </p:xfrm>
        <a:graphic>
          <a:graphicData uri="http://schemas.openxmlformats.org/presentationml/2006/ole">
            <mc:AlternateContent xmlns:mc="http://schemas.openxmlformats.org/markup-compatibility/2006">
              <mc:Choice xmlns:v="urn:schemas-microsoft-com:vml" Requires="v">
                <p:oleObj spid="_x0000_s22613" name="Equation" r:id="rId8" imgW="3911400" imgH="330120" progId="Equation.DSMT4">
                  <p:embed/>
                </p:oleObj>
              </mc:Choice>
              <mc:Fallback>
                <p:oleObj name="Equation" r:id="rId8" imgW="3911400" imgH="330120" progId="Equation.DSMT4">
                  <p:embed/>
                  <p:pic>
                    <p:nvPicPr>
                      <p:cNvPr id="0" name="Object 17"/>
                      <p:cNvPicPr>
                        <a:picLocks noChangeAspect="1" noChangeArrowheads="1"/>
                      </p:cNvPicPr>
                      <p:nvPr/>
                    </p:nvPicPr>
                    <p:blipFill>
                      <a:blip r:embed="rId9"/>
                      <a:srcRect/>
                      <a:stretch>
                        <a:fillRect/>
                      </a:stretch>
                    </p:blipFill>
                    <p:spPr bwMode="auto">
                      <a:xfrm>
                        <a:off x="2598737" y="4506962"/>
                        <a:ext cx="3946525" cy="338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对象 25">
            <a:extLst>
              <a:ext uri="{FF2B5EF4-FFF2-40B4-BE49-F238E27FC236}">
                <a16:creationId xmlns:a16="http://schemas.microsoft.com/office/drawing/2014/main" id="{72B02BC5-EDEE-44CC-8616-061A1203EEC1}"/>
              </a:ext>
            </a:extLst>
          </p:cNvPr>
          <p:cNvGraphicFramePr>
            <a:graphicFrameLocks noChangeAspect="1"/>
          </p:cNvGraphicFramePr>
          <p:nvPr>
            <p:extLst>
              <p:ext uri="{D42A27DB-BD31-4B8C-83A1-F6EECF244321}">
                <p14:modId xmlns:p14="http://schemas.microsoft.com/office/powerpoint/2010/main" val="3231195427"/>
              </p:ext>
            </p:extLst>
          </p:nvPr>
        </p:nvGraphicFramePr>
        <p:xfrm>
          <a:off x="3884611" y="5008558"/>
          <a:ext cx="1450975" cy="339725"/>
        </p:xfrm>
        <a:graphic>
          <a:graphicData uri="http://schemas.openxmlformats.org/presentationml/2006/ole">
            <mc:AlternateContent xmlns:mc="http://schemas.openxmlformats.org/markup-compatibility/2006">
              <mc:Choice xmlns:v="urn:schemas-microsoft-com:vml" Requires="v">
                <p:oleObj spid="_x0000_s22614" name="Equation" r:id="rId10" imgW="1422360" imgH="330120" progId="Equation.DSMT4">
                  <p:embed/>
                </p:oleObj>
              </mc:Choice>
              <mc:Fallback>
                <p:oleObj name="Equation" r:id="rId10" imgW="1422360" imgH="330120" progId="Equation.DSMT4">
                  <p:embed/>
                  <p:pic>
                    <p:nvPicPr>
                      <p:cNvPr id="0" name="Object 19"/>
                      <p:cNvPicPr>
                        <a:picLocks noChangeAspect="1" noChangeArrowheads="1"/>
                      </p:cNvPicPr>
                      <p:nvPr/>
                    </p:nvPicPr>
                    <p:blipFill>
                      <a:blip r:embed="rId11"/>
                      <a:srcRect/>
                      <a:stretch>
                        <a:fillRect/>
                      </a:stretch>
                    </p:blipFill>
                    <p:spPr bwMode="auto">
                      <a:xfrm>
                        <a:off x="3884611" y="5008558"/>
                        <a:ext cx="1450975"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对象 27">
            <a:extLst>
              <a:ext uri="{FF2B5EF4-FFF2-40B4-BE49-F238E27FC236}">
                <a16:creationId xmlns:a16="http://schemas.microsoft.com/office/drawing/2014/main" id="{2C7A4DC1-3E53-4F75-B34F-013BEEEA0583}"/>
              </a:ext>
            </a:extLst>
          </p:cNvPr>
          <p:cNvGraphicFramePr>
            <a:graphicFrameLocks noChangeAspect="1"/>
          </p:cNvGraphicFramePr>
          <p:nvPr>
            <p:extLst>
              <p:ext uri="{D42A27DB-BD31-4B8C-83A1-F6EECF244321}">
                <p14:modId xmlns:p14="http://schemas.microsoft.com/office/powerpoint/2010/main" val="3893624095"/>
              </p:ext>
            </p:extLst>
          </p:nvPr>
        </p:nvGraphicFramePr>
        <p:xfrm>
          <a:off x="3020218" y="5443130"/>
          <a:ext cx="3103562" cy="438150"/>
        </p:xfrm>
        <a:graphic>
          <a:graphicData uri="http://schemas.openxmlformats.org/presentationml/2006/ole">
            <mc:AlternateContent xmlns:mc="http://schemas.openxmlformats.org/markup-compatibility/2006">
              <mc:Choice xmlns:v="urn:schemas-microsoft-com:vml" Requires="v">
                <p:oleObj spid="_x0000_s22615" name="Equation" r:id="rId12" imgW="3098520" imgH="431640" progId="Equation.DSMT4">
                  <p:embed/>
                </p:oleObj>
              </mc:Choice>
              <mc:Fallback>
                <p:oleObj name="Equation" r:id="rId12" imgW="3098520" imgH="431640" progId="Equation.DSMT4">
                  <p:embed/>
                  <p:pic>
                    <p:nvPicPr>
                      <p:cNvPr id="0" name="Object 21"/>
                      <p:cNvPicPr>
                        <a:picLocks noChangeAspect="1" noChangeArrowheads="1"/>
                      </p:cNvPicPr>
                      <p:nvPr/>
                    </p:nvPicPr>
                    <p:blipFill>
                      <a:blip r:embed="rId13"/>
                      <a:srcRect/>
                      <a:stretch>
                        <a:fillRect/>
                      </a:stretch>
                    </p:blipFill>
                    <p:spPr bwMode="auto">
                      <a:xfrm>
                        <a:off x="3020218" y="5443130"/>
                        <a:ext cx="310356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393227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8BA45498-29FC-4953-8C0D-AF2B901E3EC9}"/>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第六讲 人工神经网络与深度学习</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019060" y="115888"/>
            <a:ext cx="2945552"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常用的深度神经网络</a:t>
            </a:r>
          </a:p>
        </p:txBody>
      </p:sp>
      <p:pic>
        <p:nvPicPr>
          <p:cNvPr id="8" name="图片 7">
            <a:extLst>
              <a:ext uri="{FF2B5EF4-FFF2-40B4-BE49-F238E27FC236}">
                <a16:creationId xmlns:a16="http://schemas.microsoft.com/office/drawing/2014/main" id="{2A83C84E-2286-4159-B2CB-DED55ADC623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963261" y="1061402"/>
            <a:ext cx="5217478" cy="3939223"/>
          </a:xfrm>
          <a:prstGeom prst="rect">
            <a:avLst/>
          </a:prstGeom>
        </p:spPr>
      </p:pic>
      <p:sp>
        <p:nvSpPr>
          <p:cNvPr id="2" name="矩形 1">
            <a:extLst>
              <a:ext uri="{FF2B5EF4-FFF2-40B4-BE49-F238E27FC236}">
                <a16:creationId xmlns:a16="http://schemas.microsoft.com/office/drawing/2014/main" id="{5BD5ED6B-8048-46BF-AA29-4337E4F571B2}"/>
              </a:ext>
            </a:extLst>
          </p:cNvPr>
          <p:cNvSpPr/>
          <p:nvPr/>
        </p:nvSpPr>
        <p:spPr>
          <a:xfrm>
            <a:off x="1738312" y="5146844"/>
            <a:ext cx="5667375" cy="338554"/>
          </a:xfrm>
          <a:prstGeom prst="rect">
            <a:avLst/>
          </a:prstGeom>
        </p:spPr>
        <p:txBody>
          <a:bodyPr wrap="square">
            <a:spAutoFit/>
          </a:bodyPr>
          <a:lstStyle/>
          <a:p>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图</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8‑22 </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有注意力机制的</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seq2seq</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模型进行机器翻译的示意图</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517972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88B59008-5A16-4861-9D28-7B611BB8DA16}"/>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第六讲 人工神经网络与深度学习</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692864" y="952501"/>
            <a:ext cx="8015287"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b="1" dirty="0">
                <a:latin typeface="微软雅黑" panose="020B0503020204020204" pitchFamily="34" charset="-122"/>
                <a:cs typeface="Times New Roman" panose="02020603050405020304" pitchFamily="18" charset="0"/>
              </a:rPr>
              <a:t>自注意力</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所谓自注意力，是指输入序列中的每个单词（或字）都要和该序列中的所有单词（或字）进行注意力计算。好处是学习序列内部的单词（或字）的依赖关系，捕获句子的内部结构。</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en-US" altLang="zh-CN" sz="2000" b="1" dirty="0">
                <a:latin typeface="微软雅黑" panose="020B0503020204020204" pitchFamily="34" charset="-122"/>
                <a:cs typeface="Times New Roman" panose="02020603050405020304" pitchFamily="18" charset="0"/>
              </a:rPr>
              <a:t>Transformer</a:t>
            </a:r>
          </a:p>
          <a:p>
            <a:pPr marL="342900" indent="-342900">
              <a:spcBef>
                <a:spcPct val="0"/>
              </a:spcBef>
            </a:pPr>
            <a:r>
              <a:rPr lang="zh-CN" altLang="en-US" sz="2000" dirty="0">
                <a:latin typeface="微软雅黑" panose="020B0503020204020204" pitchFamily="34" charset="-122"/>
                <a:cs typeface="Times New Roman" panose="02020603050405020304" pitchFamily="18" charset="0"/>
              </a:rPr>
              <a:t>编码网络包含 “多头自注意力（</a:t>
            </a:r>
            <a:r>
              <a:rPr lang="en-US" altLang="zh-CN" sz="2000" dirty="0">
                <a:latin typeface="微软雅黑" panose="020B0503020204020204" pitchFamily="34" charset="-122"/>
                <a:cs typeface="Times New Roman" panose="02020603050405020304" pitchFamily="18" charset="0"/>
              </a:rPr>
              <a:t>multi-head self-attention</a:t>
            </a:r>
            <a:r>
              <a:rPr lang="zh-CN" altLang="en-US" sz="2000" dirty="0">
                <a:latin typeface="微软雅黑" panose="020B0503020204020204" pitchFamily="34" charset="-122"/>
                <a:cs typeface="Times New Roman" panose="02020603050405020304" pitchFamily="18" charset="0"/>
              </a:rPr>
              <a:t>）”子结构，用于表示多组不同的注意力分配机制。这个子结构的实现方式是同时构建多个自注意力单元，并在最后汇总。</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marL="342900" indent="-342900">
              <a:spcBef>
                <a:spcPct val="0"/>
              </a:spcBef>
            </a:pPr>
            <a:r>
              <a:rPr lang="en-US" altLang="zh-CN" sz="2000" dirty="0">
                <a:latin typeface="微软雅黑" panose="020B0503020204020204" pitchFamily="34" charset="-122"/>
                <a:cs typeface="Times New Roman" panose="02020603050405020304" pitchFamily="18" charset="0"/>
              </a:rPr>
              <a:t>Transformer</a:t>
            </a:r>
            <a:r>
              <a:rPr lang="zh-CN" altLang="en-US" sz="2000" dirty="0">
                <a:latin typeface="微软雅黑" panose="020B0503020204020204" pitchFamily="34" charset="-122"/>
                <a:cs typeface="Times New Roman" panose="02020603050405020304" pitchFamily="18" charset="0"/>
              </a:rPr>
              <a:t>也用到了在解码器中增加“遮蔽的多头自注意力（</a:t>
            </a:r>
            <a:r>
              <a:rPr lang="en-US" altLang="zh-CN" sz="2000" dirty="0">
                <a:latin typeface="微软雅黑" panose="020B0503020204020204" pitchFamily="34" charset="-122"/>
                <a:cs typeface="Times New Roman" panose="02020603050405020304" pitchFamily="18" charset="0"/>
              </a:rPr>
              <a:t>masked multi-head self-attention</a:t>
            </a:r>
            <a:r>
              <a:rPr lang="zh-CN" altLang="en-US" sz="2000" dirty="0">
                <a:latin typeface="微软雅黑" panose="020B0503020204020204" pitchFamily="34" charset="-122"/>
                <a:cs typeface="Times New Roman" panose="02020603050405020304" pitchFamily="18" charset="0"/>
              </a:rPr>
              <a:t>）”和在输入层增加位置编码等技巧</a:t>
            </a: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019060" y="115888"/>
            <a:ext cx="2945552"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常用的深度神经网络</a:t>
            </a:r>
          </a:p>
        </p:txBody>
      </p:sp>
    </p:spTree>
    <p:extLst>
      <p:ext uri="{BB962C8B-B14F-4D97-AF65-F5344CB8AC3E}">
        <p14:creationId xmlns:p14="http://schemas.microsoft.com/office/powerpoint/2010/main" val="15403590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2A1C99E4-9F14-4DC0-ACBE-CE0378D90584}"/>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237891B5-979C-4D27-9927-DAC8EFBB6177}"/>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第六讲 人工神经网络与深度学习</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8" name="内容占位符 2">
            <a:extLst>
              <a:ext uri="{FF2B5EF4-FFF2-40B4-BE49-F238E27FC236}">
                <a16:creationId xmlns:a16="http://schemas.microsoft.com/office/drawing/2014/main" id="{3956E713-C17F-4812-836A-4088EEAC39E0}"/>
              </a:ext>
            </a:extLst>
          </p:cNvPr>
          <p:cNvSpPr>
            <a:spLocks noGrp="1" noChangeArrowheads="1"/>
          </p:cNvSpPr>
          <p:nvPr>
            <p:ph idx="1"/>
          </p:nvPr>
        </p:nvSpPr>
        <p:spPr>
          <a:xfrm>
            <a:off x="457200" y="928222"/>
            <a:ext cx="8229600" cy="5256212"/>
          </a:xfrm>
        </p:spPr>
        <p:txBody>
          <a:bodyPr>
            <a:noAutofit/>
          </a:bodyPr>
          <a:lstStyle/>
          <a:p>
            <a:pPr>
              <a:lnSpc>
                <a:spcPct val="120000"/>
              </a:lnSpc>
              <a:buFontTx/>
              <a:buAutoNum type="arabicPeriod"/>
            </a:pPr>
            <a:r>
              <a:rPr lang="en-US" altLang="zh-CN" sz="1400" dirty="0" err="1">
                <a:latin typeface="Times New Roman" panose="02020603050405020304" pitchFamily="18" charset="0"/>
                <a:ea typeface="宋体" panose="02010600030101010101" pitchFamily="2" charset="-122"/>
              </a:rPr>
              <a:t>Novikoff</a:t>
            </a:r>
            <a:r>
              <a:rPr lang="en-US" altLang="zh-CN" sz="1400" dirty="0">
                <a:latin typeface="Times New Roman" panose="02020603050405020304" pitchFamily="18" charset="0"/>
                <a:ea typeface="宋体" panose="02010600030101010101" pitchFamily="2" charset="-122"/>
              </a:rPr>
              <a:t> A B J. On Convergence Proofs for </a:t>
            </a:r>
            <a:r>
              <a:rPr lang="en-US" altLang="zh-CN" sz="1400" dirty="0" err="1">
                <a:latin typeface="Times New Roman" panose="02020603050405020304" pitchFamily="18" charset="0"/>
                <a:ea typeface="宋体" panose="02010600030101010101" pitchFamily="2" charset="-122"/>
              </a:rPr>
              <a:t>Perceptrons</a:t>
            </a:r>
            <a:r>
              <a:rPr lang="en-US" altLang="zh-CN" sz="1400" dirty="0">
                <a:latin typeface="Times New Roman" panose="02020603050405020304" pitchFamily="18" charset="0"/>
                <a:ea typeface="宋体" panose="02010600030101010101" pitchFamily="2" charset="-122"/>
              </a:rPr>
              <a:t>[C]//Proceedings of Symposium on Mathematical Theory of Automata, Brooklyn, N.Y.: Polytechnic Press, 1962: 615-622.</a:t>
            </a:r>
          </a:p>
          <a:p>
            <a:pPr>
              <a:lnSpc>
                <a:spcPct val="120000"/>
              </a:lnSpc>
              <a:buFontTx/>
              <a:buAutoNum type="arabicPeriod"/>
            </a:pPr>
            <a:r>
              <a:rPr lang="en-US" altLang="zh-CN" sz="1400" dirty="0" err="1">
                <a:latin typeface="Times New Roman" panose="02020603050405020304" pitchFamily="18" charset="0"/>
                <a:ea typeface="宋体" panose="02010600030101010101" pitchFamily="2" charset="-122"/>
              </a:rPr>
              <a:t>Rumelhart</a:t>
            </a:r>
            <a:r>
              <a:rPr lang="en-US" altLang="zh-CN" sz="1400" dirty="0">
                <a:latin typeface="Times New Roman" panose="02020603050405020304" pitchFamily="18" charset="0"/>
                <a:ea typeface="宋体" panose="02010600030101010101" pitchFamily="2" charset="-122"/>
              </a:rPr>
              <a:t> D, Hinton G, Williams R. Learning Representations by Back-Propagating Errors[J]. Nature, 1986, 323(10): 533–536.</a:t>
            </a:r>
          </a:p>
          <a:p>
            <a:pPr>
              <a:lnSpc>
                <a:spcPct val="120000"/>
              </a:lnSpc>
              <a:buFontTx/>
              <a:buAutoNum type="arabicPeriod"/>
            </a:pPr>
            <a:r>
              <a:rPr lang="en-US" altLang="zh-CN" sz="1400" dirty="0">
                <a:latin typeface="Times New Roman" panose="02020603050405020304" pitchFamily="18" charset="0"/>
                <a:ea typeface="宋体" panose="02010600030101010101" pitchFamily="2" charset="-122"/>
              </a:rPr>
              <a:t>Ng A. Sparse Autoencoder[R/OL]. Stanford, CA: Stanford University, 2011. https://nlp.stanford.edu/~socherr/sparseAutoencoder_2011new.pdf.</a:t>
            </a:r>
          </a:p>
          <a:p>
            <a:pPr>
              <a:lnSpc>
                <a:spcPct val="120000"/>
              </a:lnSpc>
              <a:buFontTx/>
              <a:buAutoNum type="arabicPeriod"/>
            </a:pPr>
            <a:r>
              <a:rPr lang="en-US" altLang="zh-CN" sz="1400" dirty="0" err="1">
                <a:latin typeface="Times New Roman" panose="02020603050405020304" pitchFamily="18" charset="0"/>
                <a:ea typeface="宋体" panose="02010600030101010101" pitchFamily="2" charset="-122"/>
              </a:rPr>
              <a:t>Hornik</a:t>
            </a:r>
            <a:r>
              <a:rPr lang="en-US" altLang="zh-CN" sz="1400" dirty="0">
                <a:latin typeface="Times New Roman" panose="02020603050405020304" pitchFamily="18" charset="0"/>
                <a:ea typeface="宋体" panose="02010600030101010101" pitchFamily="2" charset="-122"/>
              </a:rPr>
              <a:t> K, Stinchcombe M, White H. Multilayer Feedforward Networks Are Universal Approximators[J]. Neural Networks, 1989, 2(5): 359-366.</a:t>
            </a:r>
          </a:p>
          <a:p>
            <a:pPr>
              <a:lnSpc>
                <a:spcPct val="120000"/>
              </a:lnSpc>
              <a:buFontTx/>
              <a:buAutoNum type="arabicPeriod"/>
            </a:pPr>
            <a:r>
              <a:rPr lang="en-US" altLang="zh-CN" sz="1400" dirty="0" err="1">
                <a:latin typeface="Times New Roman" panose="02020603050405020304" pitchFamily="18" charset="0"/>
                <a:ea typeface="宋体" panose="02010600030101010101" pitchFamily="2" charset="-122"/>
              </a:rPr>
              <a:t>Seide</a:t>
            </a:r>
            <a:r>
              <a:rPr lang="en-US" altLang="zh-CN" sz="1400" dirty="0">
                <a:latin typeface="Times New Roman" panose="02020603050405020304" pitchFamily="18" charset="0"/>
                <a:ea typeface="宋体" panose="02010600030101010101" pitchFamily="2" charset="-122"/>
              </a:rPr>
              <a:t> F, Li G, Yu D. Conversational Speech Transcription Using Context-Dependent Deep Neural Networks[C/OL]//Twelfth Annual Conference of International Speech Communication Association. 2011: 437-440[2020-02-28]. https://www.isca-speech.org/archive/archive_papers/interspeech_2011/i11_0437.pdf.</a:t>
            </a:r>
          </a:p>
          <a:p>
            <a:pPr>
              <a:lnSpc>
                <a:spcPct val="120000"/>
              </a:lnSpc>
              <a:buFontTx/>
              <a:buAutoNum type="arabicPeriod"/>
            </a:pPr>
            <a:r>
              <a:rPr lang="en-US" altLang="zh-CN" sz="1400" dirty="0" err="1">
                <a:latin typeface="Times New Roman" panose="02020603050405020304" pitchFamily="18" charset="0"/>
                <a:ea typeface="宋体" panose="02010600030101010101" pitchFamily="2" charset="-122"/>
              </a:rPr>
              <a:t>Zeiler</a:t>
            </a:r>
            <a:r>
              <a:rPr lang="en-US" altLang="zh-CN" sz="1400" dirty="0">
                <a:latin typeface="Times New Roman" panose="02020603050405020304" pitchFamily="18" charset="0"/>
                <a:ea typeface="宋体" panose="02010600030101010101" pitchFamily="2" charset="-122"/>
              </a:rPr>
              <a:t> M D, Fergus R. Visualizing and Understanding Convolutional Networks[C]//Computer Vision -- ECCV 2014. Switzerland: Springer International Publishing, 2014: 818-833.</a:t>
            </a:r>
          </a:p>
          <a:p>
            <a:pPr>
              <a:lnSpc>
                <a:spcPct val="120000"/>
              </a:lnSpc>
              <a:buFontTx/>
              <a:buAutoNum type="arabicPeriod"/>
            </a:pPr>
            <a:r>
              <a:rPr lang="en-US" altLang="zh-CN" sz="1400" dirty="0">
                <a:latin typeface="Times New Roman" panose="02020603050405020304" pitchFamily="18" charset="0"/>
                <a:ea typeface="宋体" panose="02010600030101010101" pitchFamily="2" charset="-122"/>
              </a:rPr>
              <a:t>Srivastava N, Hinton G, </a:t>
            </a:r>
            <a:r>
              <a:rPr lang="en-US" altLang="zh-CN" sz="1400" dirty="0" err="1">
                <a:latin typeface="Times New Roman" panose="02020603050405020304" pitchFamily="18" charset="0"/>
                <a:ea typeface="宋体" panose="02010600030101010101" pitchFamily="2" charset="-122"/>
              </a:rPr>
              <a:t>Krizhevsky</a:t>
            </a:r>
            <a:r>
              <a:rPr lang="en-US" altLang="zh-CN" sz="1400" dirty="0">
                <a:latin typeface="Times New Roman" panose="02020603050405020304" pitchFamily="18" charset="0"/>
                <a:ea typeface="宋体" panose="02010600030101010101" pitchFamily="2" charset="-122"/>
              </a:rPr>
              <a:t> A, et al. Dropout: A Simple Way to Prevent Neural Networks from Overfitting[J]. Journal of Machine Learning Research, 2014, 15(1): 1929-1958.</a:t>
            </a:r>
          </a:p>
          <a:p>
            <a:pPr>
              <a:lnSpc>
                <a:spcPct val="120000"/>
              </a:lnSpc>
              <a:buFontTx/>
              <a:buAutoNum type="arabicPeriod"/>
            </a:pPr>
            <a:r>
              <a:rPr lang="en-US" altLang="zh-CN" sz="1400" dirty="0">
                <a:latin typeface="Times New Roman" panose="02020603050405020304" pitchFamily="18" charset="0"/>
                <a:ea typeface="宋体" panose="02010600030101010101" pitchFamily="2" charset="-122"/>
              </a:rPr>
              <a:t>Ackley D H, Hinton G E, </a:t>
            </a:r>
            <a:r>
              <a:rPr lang="en-US" altLang="zh-CN" sz="1400" dirty="0" err="1">
                <a:latin typeface="Times New Roman" panose="02020603050405020304" pitchFamily="18" charset="0"/>
                <a:ea typeface="宋体" panose="02010600030101010101" pitchFamily="2" charset="-122"/>
              </a:rPr>
              <a:t>Sejnowski</a:t>
            </a:r>
            <a:r>
              <a:rPr lang="en-US" altLang="zh-CN" sz="1400" dirty="0">
                <a:latin typeface="Times New Roman" panose="02020603050405020304" pitchFamily="18" charset="0"/>
                <a:ea typeface="宋体" panose="02010600030101010101" pitchFamily="2" charset="-122"/>
              </a:rPr>
              <a:t> T J. A Learning Algorithm for Boltzmann Machines[J]. Cognitive Science, 1985, 9(1): 147-169.</a:t>
            </a:r>
          </a:p>
        </p:txBody>
      </p:sp>
      <p:sp>
        <p:nvSpPr>
          <p:cNvPr id="9" name="标题 1">
            <a:extLst>
              <a:ext uri="{FF2B5EF4-FFF2-40B4-BE49-F238E27FC236}">
                <a16:creationId xmlns:a16="http://schemas.microsoft.com/office/drawing/2014/main" id="{CBD6A7C6-AC5E-4D7B-8D05-24A791D7B4C2}"/>
              </a:ext>
            </a:extLst>
          </p:cNvPr>
          <p:cNvSpPr txBox="1">
            <a:spLocks noChangeArrowheads="1"/>
          </p:cNvSpPr>
          <p:nvPr/>
        </p:nvSpPr>
        <p:spPr bwMode="auto">
          <a:xfrm>
            <a:off x="6948488" y="115888"/>
            <a:ext cx="2016125"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a:solidFill>
                  <a:schemeClr val="bg1"/>
                </a:solidFill>
              </a:rPr>
              <a:t>参考文献</a:t>
            </a:r>
          </a:p>
        </p:txBody>
      </p:sp>
    </p:spTree>
    <p:extLst>
      <p:ext uri="{BB962C8B-B14F-4D97-AF65-F5344CB8AC3E}">
        <p14:creationId xmlns:p14="http://schemas.microsoft.com/office/powerpoint/2010/main" val="3437734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8ECE8F69-80C3-45AC-98DB-4B10B7FEBBB6}"/>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237891B5-979C-4D27-9927-DAC8EFBB6177}"/>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第六讲 人工神经网络与深度学习</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8" name="内容占位符 2">
            <a:extLst>
              <a:ext uri="{FF2B5EF4-FFF2-40B4-BE49-F238E27FC236}">
                <a16:creationId xmlns:a16="http://schemas.microsoft.com/office/drawing/2014/main" id="{3956E713-C17F-4812-836A-4088EEAC39E0}"/>
              </a:ext>
            </a:extLst>
          </p:cNvPr>
          <p:cNvSpPr>
            <a:spLocks noGrp="1" noChangeArrowheads="1"/>
          </p:cNvSpPr>
          <p:nvPr>
            <p:ph idx="1"/>
          </p:nvPr>
        </p:nvSpPr>
        <p:spPr>
          <a:xfrm>
            <a:off x="457200" y="1034757"/>
            <a:ext cx="8229600" cy="5256212"/>
          </a:xfrm>
        </p:spPr>
        <p:txBody>
          <a:bodyPr>
            <a:normAutofit/>
          </a:bodyPr>
          <a:lstStyle/>
          <a:p>
            <a:pPr marL="342900" indent="-342900">
              <a:lnSpc>
                <a:spcPct val="120000"/>
              </a:lnSpc>
              <a:buFont typeface="+mj-lt"/>
              <a:buAutoNum type="arabicPeriod" startAt="9"/>
            </a:pPr>
            <a:r>
              <a:rPr lang="en-US" altLang="zh-CN" sz="1400" dirty="0" err="1">
                <a:latin typeface="Times New Roman" panose="02020603050405020304" pitchFamily="18" charset="0"/>
                <a:ea typeface="宋体" panose="02010600030101010101" pitchFamily="2" charset="-122"/>
              </a:rPr>
              <a:t>Smolensky</a:t>
            </a:r>
            <a:r>
              <a:rPr lang="en-US" altLang="zh-CN" sz="1400" dirty="0">
                <a:latin typeface="Times New Roman" panose="02020603050405020304" pitchFamily="18" charset="0"/>
                <a:ea typeface="宋体" panose="02010600030101010101" pitchFamily="2" charset="-122"/>
              </a:rPr>
              <a:t> P. Information Processing in Dynamical Systems: Foundations of Harmony Theory[M]//Parallel Distributed Processing: Explorations in the Microstructure of Cognition, Volume 1: Foundations. Cambridge, MA: A Bradford Book, 1986: 194-281.</a:t>
            </a:r>
          </a:p>
          <a:p>
            <a:pPr marL="342900" indent="-342900">
              <a:lnSpc>
                <a:spcPct val="120000"/>
              </a:lnSpc>
              <a:buFont typeface="+mj-lt"/>
              <a:buAutoNum type="arabicPeriod" startAt="9"/>
            </a:pPr>
            <a:r>
              <a:rPr lang="en-US" altLang="zh-CN" sz="1400" dirty="0">
                <a:latin typeface="Times New Roman" panose="02020603050405020304" pitchFamily="18" charset="0"/>
                <a:ea typeface="宋体" panose="02010600030101010101" pitchFamily="2" charset="-122"/>
              </a:rPr>
              <a:t>Hinton G E, </a:t>
            </a:r>
            <a:r>
              <a:rPr lang="en-US" altLang="zh-CN" sz="1400" dirty="0" err="1">
                <a:latin typeface="Times New Roman" panose="02020603050405020304" pitchFamily="18" charset="0"/>
                <a:ea typeface="宋体" panose="02010600030101010101" pitchFamily="2" charset="-122"/>
              </a:rPr>
              <a:t>Osindero</a:t>
            </a:r>
            <a:r>
              <a:rPr lang="en-US" altLang="zh-CN" sz="1400" dirty="0">
                <a:latin typeface="Times New Roman" panose="02020603050405020304" pitchFamily="18" charset="0"/>
                <a:ea typeface="宋体" panose="02010600030101010101" pitchFamily="2" charset="-122"/>
              </a:rPr>
              <a:t> S, </a:t>
            </a:r>
            <a:r>
              <a:rPr lang="en-US" altLang="zh-CN" sz="1400" dirty="0" err="1">
                <a:latin typeface="Times New Roman" panose="02020603050405020304" pitchFamily="18" charset="0"/>
                <a:ea typeface="宋体" panose="02010600030101010101" pitchFamily="2" charset="-122"/>
              </a:rPr>
              <a:t>Teh</a:t>
            </a:r>
            <a:r>
              <a:rPr lang="en-US" altLang="zh-CN" sz="1400" dirty="0">
                <a:latin typeface="Times New Roman" panose="02020603050405020304" pitchFamily="18" charset="0"/>
                <a:ea typeface="宋体" panose="02010600030101010101" pitchFamily="2" charset="-122"/>
              </a:rPr>
              <a:t> Y W. A Fast Learning Algorithm for Deep Belief Nets[J]. Neural Computation, 2006, 18(7): 1527-1554.</a:t>
            </a:r>
          </a:p>
          <a:p>
            <a:pPr marL="342900" indent="-342900">
              <a:lnSpc>
                <a:spcPct val="120000"/>
              </a:lnSpc>
              <a:buFont typeface="+mj-lt"/>
              <a:buAutoNum type="arabicPeriod" startAt="9"/>
            </a:pPr>
            <a:r>
              <a:rPr lang="en-US" altLang="zh-CN" sz="1400" dirty="0" err="1">
                <a:latin typeface="Times New Roman" panose="02020603050405020304" pitchFamily="18" charset="0"/>
                <a:ea typeface="宋体" panose="02010600030101010101" pitchFamily="2" charset="-122"/>
              </a:rPr>
              <a:t>LeCun</a:t>
            </a:r>
            <a:r>
              <a:rPr lang="en-US" altLang="zh-CN" sz="1400" dirty="0">
                <a:latin typeface="Times New Roman" panose="02020603050405020304" pitchFamily="18" charset="0"/>
                <a:ea typeface="宋体" panose="02010600030101010101" pitchFamily="2" charset="-122"/>
              </a:rPr>
              <a:t> Y. Generalization and Network Design Strategies[M]//Connectionism in Perspective. Switzerland: Elsevier, 1989, 19: 143-155.</a:t>
            </a:r>
          </a:p>
          <a:p>
            <a:pPr marL="342900" indent="-342900">
              <a:lnSpc>
                <a:spcPct val="120000"/>
              </a:lnSpc>
              <a:buFont typeface="+mj-lt"/>
              <a:buAutoNum type="arabicPeriod" startAt="9"/>
            </a:pPr>
            <a:r>
              <a:rPr lang="en-US" altLang="zh-CN" sz="1400" dirty="0">
                <a:latin typeface="Times New Roman" panose="02020603050405020304" pitchFamily="18" charset="0"/>
                <a:ea typeface="宋体" panose="02010600030101010101" pitchFamily="2" charset="-122"/>
              </a:rPr>
              <a:t>Goodfellow I, </a:t>
            </a:r>
            <a:r>
              <a:rPr lang="en-US" altLang="zh-CN" sz="1400" dirty="0" err="1">
                <a:latin typeface="Times New Roman" panose="02020603050405020304" pitchFamily="18" charset="0"/>
                <a:ea typeface="宋体" panose="02010600030101010101" pitchFamily="2" charset="-122"/>
              </a:rPr>
              <a:t>Bengio</a:t>
            </a:r>
            <a:r>
              <a:rPr lang="en-US" altLang="zh-CN" sz="1400" dirty="0">
                <a:latin typeface="Times New Roman" panose="02020603050405020304" pitchFamily="18" charset="0"/>
                <a:ea typeface="宋体" panose="02010600030101010101" pitchFamily="2" charset="-122"/>
              </a:rPr>
              <a:t> Y, Courville A. Deep Learning[M]. Cambridge, MA: MIT Press, 2016.</a:t>
            </a:r>
          </a:p>
          <a:p>
            <a:pPr marL="342900" indent="-342900">
              <a:lnSpc>
                <a:spcPct val="120000"/>
              </a:lnSpc>
              <a:buFont typeface="+mj-lt"/>
              <a:buAutoNum type="arabicPeriod" startAt="9"/>
            </a:pPr>
            <a:r>
              <a:rPr lang="en-US" altLang="zh-CN" sz="1400" dirty="0">
                <a:latin typeface="Times New Roman" panose="02020603050405020304" pitchFamily="18" charset="0"/>
                <a:ea typeface="宋体" panose="02010600030101010101" pitchFamily="2" charset="-122"/>
              </a:rPr>
              <a:t>Elman J L. Finding Structure in Time[J]. Cognitive Science, 1990, 14(2): 179-211.</a:t>
            </a:r>
          </a:p>
          <a:p>
            <a:pPr marL="342900" indent="-342900">
              <a:lnSpc>
                <a:spcPct val="120000"/>
              </a:lnSpc>
              <a:buFont typeface="+mj-lt"/>
              <a:buAutoNum type="arabicPeriod" startAt="9"/>
            </a:pPr>
            <a:r>
              <a:rPr lang="en-US" altLang="zh-CN" sz="1400" dirty="0" err="1">
                <a:latin typeface="Times New Roman" panose="02020603050405020304" pitchFamily="18" charset="0"/>
                <a:ea typeface="宋体" panose="02010600030101010101" pitchFamily="2" charset="-122"/>
              </a:rPr>
              <a:t>Hochreiter</a:t>
            </a:r>
            <a:r>
              <a:rPr lang="en-US" altLang="zh-CN" sz="1400" dirty="0">
                <a:latin typeface="Times New Roman" panose="02020603050405020304" pitchFamily="18" charset="0"/>
                <a:ea typeface="宋体" panose="02010600030101010101" pitchFamily="2" charset="-122"/>
              </a:rPr>
              <a:t> S, </a:t>
            </a:r>
            <a:r>
              <a:rPr lang="en-US" altLang="zh-CN" sz="1400" dirty="0" err="1">
                <a:latin typeface="Times New Roman" panose="02020603050405020304" pitchFamily="18" charset="0"/>
                <a:ea typeface="宋体" panose="02010600030101010101" pitchFamily="2" charset="-122"/>
              </a:rPr>
              <a:t>Schmidhuber</a:t>
            </a:r>
            <a:r>
              <a:rPr lang="en-US" altLang="zh-CN" sz="1400" dirty="0">
                <a:latin typeface="Times New Roman" panose="02020603050405020304" pitchFamily="18" charset="0"/>
                <a:ea typeface="宋体" panose="02010600030101010101" pitchFamily="2" charset="-122"/>
              </a:rPr>
              <a:t> J. Long Short-Term Memory[J]. Neural Computation, 1997, 9(8): 1735-1780.</a:t>
            </a:r>
          </a:p>
          <a:p>
            <a:pPr marL="342900" indent="-342900">
              <a:lnSpc>
                <a:spcPct val="120000"/>
              </a:lnSpc>
              <a:buFont typeface="+mj-lt"/>
              <a:buAutoNum type="arabicPeriod" startAt="9"/>
            </a:pPr>
            <a:r>
              <a:rPr lang="en-US" altLang="zh-CN" sz="1400" dirty="0" err="1">
                <a:latin typeface="Times New Roman" panose="02020603050405020304" pitchFamily="18" charset="0"/>
                <a:ea typeface="宋体" panose="02010600030101010101" pitchFamily="2" charset="-122"/>
              </a:rPr>
              <a:t>Bahdanau</a:t>
            </a:r>
            <a:r>
              <a:rPr lang="en-US" altLang="zh-CN" sz="1400" dirty="0">
                <a:latin typeface="Times New Roman" panose="02020603050405020304" pitchFamily="18" charset="0"/>
                <a:ea typeface="宋体" panose="02010600030101010101" pitchFamily="2" charset="-122"/>
              </a:rPr>
              <a:t> D, Cho K, </a:t>
            </a:r>
            <a:r>
              <a:rPr lang="en-US" altLang="zh-CN" sz="1400" dirty="0" err="1">
                <a:latin typeface="Times New Roman" panose="02020603050405020304" pitchFamily="18" charset="0"/>
                <a:ea typeface="宋体" panose="02010600030101010101" pitchFamily="2" charset="-122"/>
              </a:rPr>
              <a:t>Bengio</a:t>
            </a:r>
            <a:r>
              <a:rPr lang="en-US" altLang="zh-CN" sz="1400" dirty="0">
                <a:latin typeface="Times New Roman" panose="02020603050405020304" pitchFamily="18" charset="0"/>
                <a:ea typeface="宋体" panose="02010600030101010101" pitchFamily="2" charset="-122"/>
              </a:rPr>
              <a:t> Y. Neural Machine Translation by Jointly Learning to Align and Translate[C/OL]//Proceedings of the 3rd International Conference on Learning Representations. 2015: 1-15[2020-02-28]. https://arxiv.xilesou.top/pdf/1409.0473.pdf. </a:t>
            </a:r>
          </a:p>
          <a:p>
            <a:pPr marL="342900" indent="-342900">
              <a:lnSpc>
                <a:spcPct val="120000"/>
              </a:lnSpc>
              <a:buFont typeface="+mj-lt"/>
              <a:buAutoNum type="arabicPeriod" startAt="9"/>
            </a:pPr>
            <a:r>
              <a:rPr lang="en-US" altLang="zh-CN" sz="1400" dirty="0">
                <a:latin typeface="Times New Roman" panose="02020603050405020304" pitchFamily="18" charset="0"/>
                <a:ea typeface="宋体" panose="02010600030101010101" pitchFamily="2" charset="-122"/>
              </a:rPr>
              <a:t>Vaswani A, </a:t>
            </a:r>
            <a:r>
              <a:rPr lang="en-US" altLang="zh-CN" sz="1400" dirty="0" err="1">
                <a:latin typeface="Times New Roman" panose="02020603050405020304" pitchFamily="18" charset="0"/>
                <a:ea typeface="宋体" panose="02010600030101010101" pitchFamily="2" charset="-122"/>
              </a:rPr>
              <a:t>Shazeer</a:t>
            </a:r>
            <a:r>
              <a:rPr lang="en-US" altLang="zh-CN" sz="1400" dirty="0">
                <a:latin typeface="Times New Roman" panose="02020603050405020304" pitchFamily="18" charset="0"/>
                <a:ea typeface="宋体" panose="02010600030101010101" pitchFamily="2" charset="-122"/>
              </a:rPr>
              <a:t> N, Parmar N, et al. Attention Is All You Need[C]//Advances in Neural Information Processing Systems. Cambridge, MA: MIT Press, 2017: 5998-6008.</a:t>
            </a:r>
          </a:p>
        </p:txBody>
      </p:sp>
      <p:sp>
        <p:nvSpPr>
          <p:cNvPr id="9" name="标题 1">
            <a:extLst>
              <a:ext uri="{FF2B5EF4-FFF2-40B4-BE49-F238E27FC236}">
                <a16:creationId xmlns:a16="http://schemas.microsoft.com/office/drawing/2014/main" id="{CBD6A7C6-AC5E-4D7B-8D05-24A791D7B4C2}"/>
              </a:ext>
            </a:extLst>
          </p:cNvPr>
          <p:cNvSpPr txBox="1">
            <a:spLocks noChangeArrowheads="1"/>
          </p:cNvSpPr>
          <p:nvPr/>
        </p:nvSpPr>
        <p:spPr bwMode="auto">
          <a:xfrm>
            <a:off x="6948488" y="115888"/>
            <a:ext cx="2016125"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a:solidFill>
                  <a:schemeClr val="bg1"/>
                </a:solidFill>
              </a:rPr>
              <a:t>参考文献</a:t>
            </a:r>
          </a:p>
        </p:txBody>
      </p:sp>
    </p:spTree>
    <p:extLst>
      <p:ext uri="{BB962C8B-B14F-4D97-AF65-F5344CB8AC3E}">
        <p14:creationId xmlns:p14="http://schemas.microsoft.com/office/powerpoint/2010/main" val="2129381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00A3DCC4-4738-404D-BF3F-4B83961B6404}"/>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第六讲 人工神经网络与深度学习</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693923" y="952501"/>
                <a:ext cx="8015287" cy="380251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微软雅黑" panose="020B0503020204020204" pitchFamily="34" charset="-122"/>
                    <a:cs typeface="Times New Roman" panose="02020603050405020304" pitchFamily="18" charset="0"/>
                  </a:rPr>
                  <a:t>给定一个有</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𝑁</m:t>
                    </m:r>
                  </m:oMath>
                </a14:m>
                <a:r>
                  <a:rPr lang="zh-CN" altLang="en-US" sz="2000" dirty="0">
                    <a:latin typeface="微软雅黑" panose="020B0503020204020204" pitchFamily="34" charset="-122"/>
                    <a:cs typeface="Times New Roman" panose="02020603050405020304" pitchFamily="18" charset="0"/>
                  </a:rPr>
                  <a:t>个样本的训练集</a:t>
                </a:r>
                <a14:m>
                  <m:oMath xmlns:m="http://schemas.openxmlformats.org/officeDocument/2006/math">
                    <m:sSubSup>
                      <m:sSubSupPr>
                        <m:ctrlPr>
                          <a:rPr lang="en-US" altLang="zh-CN" sz="2000" b="0" i="1" smtClean="0">
                            <a:latin typeface="Cambria Math" panose="02040503050406030204" pitchFamily="18" charset="0"/>
                            <a:cs typeface="Times New Roman" panose="02020603050405020304" pitchFamily="18" charset="0"/>
                          </a:rPr>
                        </m:ctrlPr>
                      </m:sSubSupPr>
                      <m:e>
                        <m:d>
                          <m:dPr>
                            <m:begChr m:val="{"/>
                            <m:endChr m:val="}"/>
                            <m:ctrlPr>
                              <a:rPr lang="en-US" altLang="zh-CN" sz="2000" b="0" i="1" smtClean="0">
                                <a:latin typeface="Cambria Math" panose="02040503050406030204" pitchFamily="18" charset="0"/>
                                <a:cs typeface="Times New Roman" panose="02020603050405020304" pitchFamily="18" charset="0"/>
                              </a:rPr>
                            </m:ctrlPr>
                          </m:dPr>
                          <m:e>
                            <m:d>
                              <m:dPr>
                                <m:ctrlPr>
                                  <a:rPr lang="en-US" altLang="zh-CN" sz="2000" b="0" i="1" smtClean="0">
                                    <a:latin typeface="Cambria Math" panose="02040503050406030204" pitchFamily="18" charset="0"/>
                                    <a:cs typeface="Times New Roman" panose="02020603050405020304" pitchFamily="18" charset="0"/>
                                  </a:rPr>
                                </m:ctrlPr>
                              </m:dPr>
                              <m:e>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1" i="0" smtClean="0">
                                        <a:latin typeface="Cambria Math" panose="02040503050406030204" pitchFamily="18" charset="0"/>
                                        <a:cs typeface="Times New Roman" panose="02020603050405020304" pitchFamily="18" charset="0"/>
                                      </a:rPr>
                                      <m:t>𝐱</m:t>
                                    </m:r>
                                  </m:e>
                                  <m:sub>
                                    <m:r>
                                      <a:rPr lang="en-US" altLang="zh-CN" sz="2000" b="0" i="1" smtClean="0">
                                        <a:latin typeface="Cambria Math" panose="02040503050406030204" pitchFamily="18" charset="0"/>
                                        <a:cs typeface="Times New Roman" panose="02020603050405020304" pitchFamily="18" charset="0"/>
                                      </a:rPr>
                                      <m:t>𝑖</m:t>
                                    </m:r>
                                  </m:sub>
                                </m:sSub>
                                <m:r>
                                  <a:rPr lang="en-US" altLang="zh-CN" sz="2000" b="0" i="1" smtClean="0">
                                    <a:latin typeface="Cambria Math" panose="02040503050406030204" pitchFamily="18" charset="0"/>
                                    <a:cs typeface="Times New Roman" panose="02020603050405020304" pitchFamily="18" charset="0"/>
                                  </a:rPr>
                                  <m:t>,</m:t>
                                </m:r>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𝑦</m:t>
                                    </m:r>
                                  </m:e>
                                  <m:sub>
                                    <m:r>
                                      <a:rPr lang="en-US" altLang="zh-CN" sz="2000" b="0" i="1" smtClean="0">
                                        <a:latin typeface="Cambria Math" panose="02040503050406030204" pitchFamily="18" charset="0"/>
                                        <a:cs typeface="Times New Roman" panose="02020603050405020304" pitchFamily="18" charset="0"/>
                                      </a:rPr>
                                      <m:t>𝑖</m:t>
                                    </m:r>
                                  </m:sub>
                                </m:sSub>
                              </m:e>
                            </m:d>
                          </m:e>
                        </m:d>
                      </m:e>
                      <m:sub>
                        <m:r>
                          <a:rPr lang="en-US" altLang="zh-CN" sz="2000" b="0" i="1" smtClean="0">
                            <a:latin typeface="Cambria Math" panose="02040503050406030204" pitchFamily="18" charset="0"/>
                            <a:cs typeface="Times New Roman" panose="02020603050405020304" pitchFamily="18" charset="0"/>
                          </a:rPr>
                          <m:t>𝑖</m:t>
                        </m:r>
                        <m:r>
                          <a:rPr lang="en-US" altLang="zh-CN" sz="2000" b="0" i="1" smtClean="0">
                            <a:latin typeface="Cambria Math" panose="02040503050406030204" pitchFamily="18" charset="0"/>
                            <a:cs typeface="Times New Roman" panose="02020603050405020304" pitchFamily="18" charset="0"/>
                          </a:rPr>
                          <m:t>=1</m:t>
                        </m:r>
                      </m:sub>
                      <m:sup>
                        <m:r>
                          <a:rPr lang="en-US" altLang="zh-CN" sz="2000" b="0" i="1" smtClean="0">
                            <a:latin typeface="Cambria Math" panose="02040503050406030204" pitchFamily="18" charset="0"/>
                            <a:cs typeface="Times New Roman" panose="02020603050405020304" pitchFamily="18" charset="0"/>
                          </a:rPr>
                          <m:t>𝑁</m:t>
                        </m:r>
                      </m:sup>
                    </m:sSubSup>
                  </m:oMath>
                </a14:m>
                <a:r>
                  <a:rPr lang="zh-CN" altLang="en-US" sz="2000" dirty="0">
                    <a:latin typeface="微软雅黑" panose="020B0503020204020204" pitchFamily="34" charset="-122"/>
                    <a:cs typeface="Times New Roman" panose="02020603050405020304" pitchFamily="18" charset="0"/>
                  </a:rPr>
                  <a:t>，其中</a:t>
                </a:r>
                <a14:m>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r>
                          <a:rPr lang="en-US" altLang="zh-CN" sz="2000" b="1">
                            <a:latin typeface="Cambria Math" panose="02040503050406030204" pitchFamily="18" charset="0"/>
                            <a:cs typeface="Times New Roman" panose="02020603050405020304" pitchFamily="18" charset="0"/>
                          </a:rPr>
                          <m:t>𝐱</m:t>
                        </m:r>
                      </m:e>
                      <m:sub>
                        <m:r>
                          <a:rPr lang="en-US" altLang="zh-CN" sz="2000" i="1">
                            <a:latin typeface="Cambria Math" panose="02040503050406030204" pitchFamily="18" charset="0"/>
                            <a:cs typeface="Times New Roman" panose="02020603050405020304" pitchFamily="18" charset="0"/>
                          </a:rPr>
                          <m:t>𝑖</m:t>
                        </m:r>
                      </m:sub>
                    </m:sSub>
                    <m:r>
                      <a:rPr lang="en-US" altLang="zh-CN" sz="2000" b="0" i="1" smtClean="0">
                        <a:latin typeface="Cambria Math" panose="02040503050406030204" pitchFamily="18" charset="0"/>
                        <a:cs typeface="Times New Roman" panose="02020603050405020304" pitchFamily="18" charset="0"/>
                      </a:rPr>
                      <m:t>∈</m:t>
                    </m:r>
                    <m:sSup>
                      <m:sSupPr>
                        <m:ctrlPr>
                          <a:rPr lang="en-US" altLang="zh-CN" sz="2000" b="0" i="1" smtClean="0">
                            <a:latin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cs typeface="Times New Roman" panose="02020603050405020304" pitchFamily="18" charset="0"/>
                          </a:rPr>
                          <m:t>𝑅</m:t>
                        </m:r>
                      </m:e>
                      <m:sup>
                        <m:r>
                          <a:rPr lang="en-US" altLang="zh-CN" sz="2000" b="0" i="1" smtClean="0">
                            <a:latin typeface="Cambria Math" panose="02040503050406030204" pitchFamily="18" charset="0"/>
                            <a:cs typeface="Times New Roman" panose="02020603050405020304" pitchFamily="18" charset="0"/>
                          </a:rPr>
                          <m:t>𝐷</m:t>
                        </m:r>
                      </m:sup>
                    </m:sSup>
                  </m:oMath>
                </a14:m>
                <a:r>
                  <a:rPr lang="zh-CN" altLang="en-US" sz="2000" dirty="0">
                    <a:latin typeface="微软雅黑" panose="020B0503020204020204" pitchFamily="34" charset="-122"/>
                    <a:cs typeface="Times New Roman" panose="02020603050405020304" pitchFamily="18" charset="0"/>
                  </a:rPr>
                  <a:t>，</a:t>
                </a:r>
                <a:r>
                  <a:rPr lang="en-US" altLang="zh-CN" sz="2000" dirty="0">
                    <a:cs typeface="Times New Roman" panose="02020603050405020304" pitchFamily="18" charset="0"/>
                  </a:rPr>
                  <a:t> </a:t>
                </a:r>
                <a14:m>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𝑦</m:t>
                        </m:r>
                      </m:e>
                      <m:sub>
                        <m:r>
                          <a:rPr lang="en-US" altLang="zh-CN" sz="2000" i="1">
                            <a:latin typeface="Cambria Math" panose="02040503050406030204" pitchFamily="18" charset="0"/>
                            <a:cs typeface="Times New Roman" panose="02020603050405020304" pitchFamily="18" charset="0"/>
                          </a:rPr>
                          <m:t>𝑖</m:t>
                        </m:r>
                      </m:sub>
                    </m:sSub>
                    <m:r>
                      <a:rPr lang="en-US" altLang="zh-CN" sz="2000" b="0" i="1" smtClean="0">
                        <a:latin typeface="Cambria Math" panose="02040503050406030204" pitchFamily="18" charset="0"/>
                        <a:cs typeface="Times New Roman" panose="02020603050405020304" pitchFamily="18" charset="0"/>
                      </a:rPr>
                      <m:t>∈{0,1}</m:t>
                    </m:r>
                  </m:oMath>
                </a14:m>
                <a:r>
                  <a:rPr lang="zh-CN" altLang="en-US" sz="2000" dirty="0">
                    <a:latin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感知机学习是要根据训练集求解出模型参数</a:t>
                </a:r>
                <a14:m>
                  <m:oMath xmlns:m="http://schemas.openxmlformats.org/officeDocument/2006/math">
                    <m:r>
                      <a:rPr lang="en-US" altLang="zh-CN" sz="2000" b="1" i="0" smtClean="0">
                        <a:latin typeface="Cambria Math" panose="02040503050406030204" pitchFamily="18" charset="0"/>
                        <a:cs typeface="Times New Roman" panose="02020603050405020304" pitchFamily="18" charset="0"/>
                      </a:rPr>
                      <m:t>𝐰</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𝑏</m:t>
                    </m:r>
                  </m:oMath>
                </a14:m>
                <a:r>
                  <a:rPr lang="zh-CN" altLang="en-US" sz="2000" dirty="0">
                    <a:latin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感知机的损失函数是所有错分类样本到分类超平面的距离和，其优化目标为</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其中</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𝐼</m:t>
                    </m:r>
                    <m:r>
                      <a:rPr lang="en-US" altLang="zh-CN" sz="2000" b="0" i="1"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是单位函数，在括号中的条件满足时取值为</a:t>
                </a:r>
                <a:r>
                  <a:rPr lang="en-US" altLang="zh-CN" sz="2000" dirty="0">
                    <a:latin typeface="微软雅黑" panose="020B0503020204020204" pitchFamily="34" charset="-122"/>
                    <a:cs typeface="Times New Roman" panose="02020603050405020304" pitchFamily="18" charset="0"/>
                  </a:rPr>
                  <a:t>1</a:t>
                </a:r>
                <a:r>
                  <a:rPr lang="zh-CN" altLang="en-US" sz="2000" dirty="0">
                    <a:latin typeface="微软雅黑" panose="020B0503020204020204" pitchFamily="34" charset="-122"/>
                    <a:cs typeface="Times New Roman" panose="02020603050405020304" pitchFamily="18" charset="0"/>
                  </a:rPr>
                  <a:t>，否则为</a:t>
                </a:r>
                <a:r>
                  <a:rPr lang="en-US" altLang="zh-CN" sz="2000" dirty="0">
                    <a:latin typeface="微软雅黑" panose="020B0503020204020204" pitchFamily="34" charset="-122"/>
                    <a:cs typeface="Times New Roman" panose="02020603050405020304" pitchFamily="18" charset="0"/>
                  </a:rPr>
                  <a:t>0.</a:t>
                </a:r>
              </a:p>
              <a:p>
                <a:pPr>
                  <a:spcBef>
                    <a:spcPct val="0"/>
                  </a:spcBef>
                  <a:buFontTx/>
                  <a:buNone/>
                </a:pPr>
                <a:r>
                  <a:rPr lang="zh-CN" altLang="en-US" sz="2000" dirty="0">
                    <a:latin typeface="微软雅黑" panose="020B0503020204020204" pitchFamily="34" charset="-122"/>
                    <a:cs typeface="Times New Roman" panose="02020603050405020304" pitchFamily="18" charset="0"/>
                  </a:rPr>
                  <a:t>由于</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m:t>
                    </m:r>
                    <m:d>
                      <m:dPr>
                        <m:begChr m:val="|"/>
                        <m:endChr m:val="|"/>
                        <m:ctrlPr>
                          <a:rPr lang="en-US" altLang="zh-CN" sz="2000" b="0" i="1" smtClean="0">
                            <a:latin typeface="Cambria Math" panose="02040503050406030204" pitchFamily="18" charset="0"/>
                            <a:cs typeface="Times New Roman" panose="02020603050405020304" pitchFamily="18" charset="0"/>
                          </a:rPr>
                        </m:ctrlPr>
                      </m:dPr>
                      <m:e>
                        <m:r>
                          <a:rPr lang="en-US" altLang="zh-CN" sz="2000" b="1" i="0" smtClean="0">
                            <a:latin typeface="Cambria Math" panose="02040503050406030204" pitchFamily="18" charset="0"/>
                            <a:cs typeface="Times New Roman" panose="02020603050405020304" pitchFamily="18" charset="0"/>
                          </a:rPr>
                          <m:t>𝐰</m:t>
                        </m:r>
                      </m:e>
                    </m:d>
                    <m:r>
                      <a:rPr lang="en-US" altLang="zh-CN" sz="2000" b="1" i="0"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的大小并不影响分类结果，可得优化目标</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感知机使用随机梯度下降的方法来学习模型的参数，其中单个样本</a:t>
                </a:r>
                <a14:m>
                  <m:oMath xmlns:m="http://schemas.openxmlformats.org/officeDocument/2006/math">
                    <m:d>
                      <m:dPr>
                        <m:ctrlPr>
                          <a:rPr lang="en-US" altLang="zh-CN" sz="2000" i="1">
                            <a:latin typeface="Cambria Math" panose="02040503050406030204" pitchFamily="18" charset="0"/>
                            <a:cs typeface="Times New Roman" panose="02020603050405020304" pitchFamily="18" charset="0"/>
                          </a:rPr>
                        </m:ctrlPr>
                      </m:dPr>
                      <m:e>
                        <m:sSub>
                          <m:sSubPr>
                            <m:ctrlPr>
                              <a:rPr lang="en-US" altLang="zh-CN" sz="2000" i="1">
                                <a:latin typeface="Cambria Math" panose="02040503050406030204" pitchFamily="18" charset="0"/>
                                <a:cs typeface="Times New Roman" panose="02020603050405020304" pitchFamily="18" charset="0"/>
                              </a:rPr>
                            </m:ctrlPr>
                          </m:sSubPr>
                          <m:e>
                            <m:r>
                              <a:rPr lang="en-US" altLang="zh-CN" sz="2000" b="1">
                                <a:latin typeface="Cambria Math" panose="02040503050406030204" pitchFamily="18" charset="0"/>
                                <a:cs typeface="Times New Roman" panose="02020603050405020304" pitchFamily="18" charset="0"/>
                              </a:rPr>
                              <m:t>𝐱</m:t>
                            </m:r>
                          </m:e>
                          <m:sub>
                            <m:r>
                              <a:rPr lang="en-US" altLang="zh-CN" sz="2000" i="1">
                                <a:latin typeface="Cambria Math" panose="02040503050406030204" pitchFamily="18" charset="0"/>
                                <a:cs typeface="Times New Roman" panose="02020603050405020304" pitchFamily="18" charset="0"/>
                              </a:rPr>
                              <m:t>𝑖</m:t>
                            </m:r>
                          </m:sub>
                        </m:sSub>
                        <m:r>
                          <a:rPr lang="en-US" altLang="zh-CN" sz="2000" i="1">
                            <a:latin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𝑦</m:t>
                            </m:r>
                          </m:e>
                          <m:sub>
                            <m:r>
                              <a:rPr lang="en-US" altLang="zh-CN" sz="2000" i="1">
                                <a:latin typeface="Cambria Math" panose="02040503050406030204" pitchFamily="18" charset="0"/>
                                <a:cs typeface="Times New Roman" panose="02020603050405020304" pitchFamily="18" charset="0"/>
                              </a:rPr>
                              <m:t>𝑖</m:t>
                            </m:r>
                          </m:sub>
                        </m:sSub>
                      </m:e>
                    </m:d>
                  </m:oMath>
                </a14:m>
                <a:r>
                  <a:rPr lang="zh-CN" altLang="en-US" sz="2000" dirty="0">
                    <a:latin typeface="微软雅黑" panose="020B0503020204020204" pitchFamily="34" charset="-122"/>
                    <a:cs typeface="Times New Roman" panose="02020603050405020304" pitchFamily="18" charset="0"/>
                  </a:rPr>
                  <a:t>的损失函数</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𝐿</m:t>
                        </m:r>
                      </m:e>
                      <m:sub>
                        <m:r>
                          <a:rPr lang="en-US" altLang="zh-CN" sz="2000" b="0" i="1" smtClean="0">
                            <a:latin typeface="Cambria Math" panose="02040503050406030204" pitchFamily="18" charset="0"/>
                            <a:cs typeface="Times New Roman" panose="02020603050405020304" pitchFamily="18" charset="0"/>
                          </a:rPr>
                          <m:t>𝑖</m:t>
                        </m:r>
                      </m:sub>
                    </m:sSub>
                    <m:r>
                      <a:rPr lang="en-US" altLang="zh-CN" sz="2000" b="0" i="1" smtClean="0">
                        <a:latin typeface="Cambria Math" panose="02040503050406030204" pitchFamily="18" charset="0"/>
                        <a:cs typeface="Times New Roman" panose="02020603050405020304" pitchFamily="18" charset="0"/>
                      </a:rPr>
                      <m:t>(</m:t>
                    </m:r>
                    <m:r>
                      <a:rPr lang="en-US" altLang="zh-CN" sz="2000" b="1" i="0" smtClean="0">
                        <a:latin typeface="Cambria Math" panose="02040503050406030204" pitchFamily="18" charset="0"/>
                        <a:cs typeface="Times New Roman" panose="02020603050405020304" pitchFamily="18" charset="0"/>
                      </a:rPr>
                      <m:t>𝐰</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𝑏</m:t>
                    </m:r>
                    <m:r>
                      <a:rPr lang="en-US" altLang="zh-CN" sz="2000" b="0" i="1"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关于模型参数</a:t>
                </a:r>
                <a14:m>
                  <m:oMath xmlns:m="http://schemas.openxmlformats.org/officeDocument/2006/math">
                    <m:r>
                      <a:rPr lang="en-US" altLang="zh-CN" sz="2000" b="1">
                        <a:latin typeface="Cambria Math" panose="02040503050406030204" pitchFamily="18" charset="0"/>
                        <a:cs typeface="Times New Roman" panose="02020603050405020304" pitchFamily="18" charset="0"/>
                      </a:rPr>
                      <m:t>𝐰</m:t>
                    </m:r>
                    <m:r>
                      <a:rPr lang="en-US" altLang="zh-CN" sz="2000" i="1">
                        <a:latin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cs typeface="Times New Roman" panose="02020603050405020304" pitchFamily="18" charset="0"/>
                      </a:rPr>
                      <m:t>𝑏</m:t>
                    </m:r>
                  </m:oMath>
                </a14:m>
                <a:r>
                  <a:rPr lang="zh-CN" altLang="en-US" sz="2000" dirty="0">
                    <a:latin typeface="微软雅黑" panose="020B0503020204020204" pitchFamily="34" charset="-122"/>
                    <a:cs typeface="Times New Roman" panose="02020603050405020304" pitchFamily="18" charset="0"/>
                  </a:rPr>
                  <a:t>的梯度为</a:t>
                </a: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693923" y="952501"/>
                <a:ext cx="8015287" cy="3802516"/>
              </a:xfrm>
              <a:prstGeom prst="rect">
                <a:avLst/>
              </a:prstGeom>
              <a:blipFill>
                <a:blip r:embed="rId5"/>
                <a:stretch>
                  <a:fillRect l="-837" t="-481" b="-192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803472" y="115888"/>
            <a:ext cx="1161140"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感知机</a:t>
            </a:r>
          </a:p>
        </p:txBody>
      </p:sp>
      <p:graphicFrame>
        <p:nvGraphicFramePr>
          <p:cNvPr id="12" name="对象 11">
            <a:extLst>
              <a:ext uri="{FF2B5EF4-FFF2-40B4-BE49-F238E27FC236}">
                <a16:creationId xmlns:a16="http://schemas.microsoft.com/office/drawing/2014/main" id="{84673D6B-F233-4521-A9C1-9314587EE088}"/>
              </a:ext>
            </a:extLst>
          </p:cNvPr>
          <p:cNvGraphicFramePr>
            <a:graphicFrameLocks noChangeAspect="1"/>
          </p:cNvGraphicFramePr>
          <p:nvPr>
            <p:extLst>
              <p:ext uri="{D42A27DB-BD31-4B8C-83A1-F6EECF244321}">
                <p14:modId xmlns:p14="http://schemas.microsoft.com/office/powerpoint/2010/main" val="2664270932"/>
              </p:ext>
            </p:extLst>
          </p:nvPr>
        </p:nvGraphicFramePr>
        <p:xfrm>
          <a:off x="1649412" y="2072936"/>
          <a:ext cx="5845175" cy="671512"/>
        </p:xfrm>
        <a:graphic>
          <a:graphicData uri="http://schemas.openxmlformats.org/presentationml/2006/ole">
            <mc:AlternateContent xmlns:mc="http://schemas.openxmlformats.org/markup-compatibility/2006">
              <mc:Choice xmlns:v="urn:schemas-microsoft-com:vml" Requires="v">
                <p:oleObj spid="_x0000_s2383" name="Equation" r:id="rId6" imgW="5854680" imgH="660240" progId="Equation.DSMT4">
                  <p:embed/>
                </p:oleObj>
              </mc:Choice>
              <mc:Fallback>
                <p:oleObj name="Equation" r:id="rId6" imgW="5854680" imgH="660240" progId="Equation.DSMT4">
                  <p:embed/>
                  <p:pic>
                    <p:nvPicPr>
                      <p:cNvPr id="0" name="Object 1"/>
                      <p:cNvPicPr>
                        <a:picLocks noChangeAspect="1" noChangeArrowheads="1"/>
                      </p:cNvPicPr>
                      <p:nvPr/>
                    </p:nvPicPr>
                    <p:blipFill>
                      <a:blip r:embed="rId7"/>
                      <a:srcRect/>
                      <a:stretch>
                        <a:fillRect/>
                      </a:stretch>
                    </p:blipFill>
                    <p:spPr bwMode="auto">
                      <a:xfrm>
                        <a:off x="1649412" y="2072936"/>
                        <a:ext cx="5845175" cy="671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a:extLst>
              <a:ext uri="{FF2B5EF4-FFF2-40B4-BE49-F238E27FC236}">
                <a16:creationId xmlns:a16="http://schemas.microsoft.com/office/drawing/2014/main" id="{354FA3C9-B0D4-4B30-A3A8-0554DDFDA3D7}"/>
              </a:ext>
            </a:extLst>
          </p:cNvPr>
          <p:cNvGraphicFramePr>
            <a:graphicFrameLocks noChangeAspect="1"/>
          </p:cNvGraphicFramePr>
          <p:nvPr>
            <p:extLst>
              <p:ext uri="{D42A27DB-BD31-4B8C-83A1-F6EECF244321}">
                <p14:modId xmlns:p14="http://schemas.microsoft.com/office/powerpoint/2010/main" val="1133547026"/>
              </p:ext>
            </p:extLst>
          </p:nvPr>
        </p:nvGraphicFramePr>
        <p:xfrm>
          <a:off x="1929605" y="3523910"/>
          <a:ext cx="5284787" cy="477837"/>
        </p:xfrm>
        <a:graphic>
          <a:graphicData uri="http://schemas.openxmlformats.org/presentationml/2006/ole">
            <mc:AlternateContent xmlns:mc="http://schemas.openxmlformats.org/markup-compatibility/2006">
              <mc:Choice xmlns:v="urn:schemas-microsoft-com:vml" Requires="v">
                <p:oleObj spid="_x0000_s2384" name="Equation" r:id="rId8" imgW="5295600" imgH="469800" progId="Equation.DSMT4">
                  <p:embed/>
                </p:oleObj>
              </mc:Choice>
              <mc:Fallback>
                <p:oleObj name="Equation" r:id="rId8" imgW="5295600" imgH="469800" progId="Equation.DSMT4">
                  <p:embed/>
                  <p:pic>
                    <p:nvPicPr>
                      <p:cNvPr id="0" name="Object 4"/>
                      <p:cNvPicPr>
                        <a:picLocks noChangeAspect="1" noChangeArrowheads="1"/>
                      </p:cNvPicPr>
                      <p:nvPr/>
                    </p:nvPicPr>
                    <p:blipFill>
                      <a:blip r:embed="rId9"/>
                      <a:srcRect/>
                      <a:stretch>
                        <a:fillRect/>
                      </a:stretch>
                    </p:blipFill>
                    <p:spPr bwMode="auto">
                      <a:xfrm>
                        <a:off x="1929605" y="3523910"/>
                        <a:ext cx="5284787" cy="477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a:extLst>
              <a:ext uri="{FF2B5EF4-FFF2-40B4-BE49-F238E27FC236}">
                <a16:creationId xmlns:a16="http://schemas.microsoft.com/office/drawing/2014/main" id="{34A8296D-7D7A-4613-AE37-4E1E0EF02E9F}"/>
              </a:ext>
            </a:extLst>
          </p:cNvPr>
          <p:cNvGraphicFramePr>
            <a:graphicFrameLocks noChangeAspect="1"/>
          </p:cNvGraphicFramePr>
          <p:nvPr>
            <p:extLst>
              <p:ext uri="{D42A27DB-BD31-4B8C-83A1-F6EECF244321}">
                <p14:modId xmlns:p14="http://schemas.microsoft.com/office/powerpoint/2010/main" val="1570226868"/>
              </p:ext>
            </p:extLst>
          </p:nvPr>
        </p:nvGraphicFramePr>
        <p:xfrm>
          <a:off x="2725737" y="4759077"/>
          <a:ext cx="3692525" cy="1306513"/>
        </p:xfrm>
        <a:graphic>
          <a:graphicData uri="http://schemas.openxmlformats.org/presentationml/2006/ole">
            <mc:AlternateContent xmlns:mc="http://schemas.openxmlformats.org/markup-compatibility/2006">
              <mc:Choice xmlns:v="urn:schemas-microsoft-com:vml" Requires="v">
                <p:oleObj spid="_x0000_s2385" name="Equation" r:id="rId10" imgW="3682800" imgH="1295280" progId="Equation.DSMT4">
                  <p:embed/>
                </p:oleObj>
              </mc:Choice>
              <mc:Fallback>
                <p:oleObj name="Equation" r:id="rId10" imgW="3682800" imgH="1295280" progId="Equation.DSMT4">
                  <p:embed/>
                  <p:pic>
                    <p:nvPicPr>
                      <p:cNvPr id="0" name="Object 6"/>
                      <p:cNvPicPr>
                        <a:picLocks noChangeAspect="1" noChangeArrowheads="1"/>
                      </p:cNvPicPr>
                      <p:nvPr/>
                    </p:nvPicPr>
                    <p:blipFill>
                      <a:blip r:embed="rId11"/>
                      <a:srcRect/>
                      <a:stretch>
                        <a:fillRect/>
                      </a:stretch>
                    </p:blipFill>
                    <p:spPr bwMode="auto">
                      <a:xfrm>
                        <a:off x="2725737" y="4759077"/>
                        <a:ext cx="3692525" cy="1306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59770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813152B7-0857-4BBB-98EA-89DD9FA0DA63}"/>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第六讲 人工神经网络与深度学习</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803472" y="115888"/>
            <a:ext cx="1161140"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感知机</a:t>
            </a:r>
          </a:p>
        </p:txBody>
      </p:sp>
      <p:pic>
        <p:nvPicPr>
          <p:cNvPr id="40" name="图片 39">
            <a:extLst>
              <a:ext uri="{FF2B5EF4-FFF2-40B4-BE49-F238E27FC236}">
                <a16:creationId xmlns:a16="http://schemas.microsoft.com/office/drawing/2014/main" id="{0F3DC56B-DA81-4CCB-9097-95136153C2E7}"/>
              </a:ext>
            </a:extLst>
          </p:cNvPr>
          <p:cNvPicPr>
            <a:picLocks noChangeAspect="1"/>
          </p:cNvPicPr>
          <p:nvPr/>
        </p:nvPicPr>
        <p:blipFill>
          <a:blip r:embed="rId2"/>
          <a:stretch>
            <a:fillRect/>
          </a:stretch>
        </p:blipFill>
        <p:spPr>
          <a:xfrm>
            <a:off x="431315" y="1023264"/>
            <a:ext cx="8281369" cy="5098810"/>
          </a:xfrm>
          <a:prstGeom prst="rect">
            <a:avLst/>
          </a:prstGeom>
        </p:spPr>
      </p:pic>
    </p:spTree>
    <p:extLst>
      <p:ext uri="{BB962C8B-B14F-4D97-AF65-F5344CB8AC3E}">
        <p14:creationId xmlns:p14="http://schemas.microsoft.com/office/powerpoint/2010/main" val="1356034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327058D6-4C22-4790-9217-AE8DB6C34FBD}"/>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第六讲 人工神经网络与深度学习</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23" name="标题 1">
            <a:extLst>
              <a:ext uri="{FF2B5EF4-FFF2-40B4-BE49-F238E27FC236}">
                <a16:creationId xmlns:a16="http://schemas.microsoft.com/office/drawing/2014/main" id="{AA2CEEB4-F3CD-41AD-B529-3AFBAD8AAB77}"/>
              </a:ext>
            </a:extLst>
          </p:cNvPr>
          <p:cNvSpPr txBox="1">
            <a:spLocks noChangeArrowheads="1"/>
          </p:cNvSpPr>
          <p:nvPr/>
        </p:nvSpPr>
        <p:spPr bwMode="auto">
          <a:xfrm>
            <a:off x="468313" y="838835"/>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kern="1200">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1200" cap="none" spc="0" normalizeH="0" baseline="0" noProof="0" dirty="0">
                <a:ln>
                  <a:noFill/>
                </a:ln>
                <a:solidFill>
                  <a:srgbClr val="000000"/>
                </a:solidFill>
                <a:effectLst/>
                <a:uLnTx/>
                <a:uFillTx/>
                <a:latin typeface="Arial"/>
                <a:ea typeface="微软雅黑"/>
                <a:cs typeface="+mj-cs"/>
              </a:rPr>
              <a:t>目录</a:t>
            </a:r>
          </a:p>
        </p:txBody>
      </p:sp>
      <p:sp>
        <p:nvSpPr>
          <p:cNvPr id="24" name="内容占位符 2">
            <a:extLst>
              <a:ext uri="{FF2B5EF4-FFF2-40B4-BE49-F238E27FC236}">
                <a16:creationId xmlns:a16="http://schemas.microsoft.com/office/drawing/2014/main" id="{3D4ACEF0-7279-45BB-BC14-B1A22F951A2C}"/>
              </a:ext>
            </a:extLst>
          </p:cNvPr>
          <p:cNvSpPr txBox="1">
            <a:spLocks noChangeArrowheads="1"/>
          </p:cNvSpPr>
          <p:nvPr/>
        </p:nvSpPr>
        <p:spPr bwMode="auto">
          <a:xfrm>
            <a:off x="1143000" y="1765935"/>
            <a:ext cx="5986463" cy="384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spcBef>
                <a:spcPct val="20000"/>
              </a:spcBef>
              <a:spcAft>
                <a:spcPct val="0"/>
              </a:spcAft>
              <a:buClrTx/>
              <a:buSzTx/>
              <a:buFontTx/>
              <a:buChar char="•"/>
              <a:tabLst/>
              <a:defRPr/>
            </a:pPr>
            <a:r>
              <a:rPr lang="zh-CN" altLang="en-US" sz="2800" dirty="0">
                <a:latin typeface="Arial"/>
                <a:ea typeface="微软雅黑"/>
              </a:rPr>
              <a:t>感知机</a:t>
            </a:r>
            <a:endParaRPr lang="en-US" altLang="zh-CN" sz="2800" dirty="0">
              <a:latin typeface="Arial"/>
              <a:ea typeface="微软雅黑"/>
            </a:endParaRPr>
          </a:p>
          <a:p>
            <a:pPr marL="342900" marR="0" lvl="0" indent="-342900" algn="l" defTabSz="914400" rtl="0" eaLnBrk="1" fontAlgn="base" latinLnBrk="0" hangingPunct="1">
              <a:spcBef>
                <a:spcPct val="20000"/>
              </a:spcBef>
              <a:spcAft>
                <a:spcPct val="0"/>
              </a:spcAft>
              <a:buClrTx/>
              <a:buSzTx/>
              <a:buFontTx/>
              <a:buChar char="•"/>
              <a:tabLst/>
              <a:defRPr/>
            </a:pPr>
            <a:r>
              <a:rPr kumimoji="0" lang="zh-CN" altLang="en-US" sz="2800" b="0" i="0" u="none" strike="noStrike" kern="1200" cap="none" spc="0" normalizeH="0" baseline="0" noProof="0" dirty="0">
                <a:ln>
                  <a:noFill/>
                </a:ln>
                <a:solidFill>
                  <a:srgbClr val="71A3F5"/>
                </a:solidFill>
                <a:effectLst/>
                <a:uLnTx/>
                <a:uFillTx/>
                <a:latin typeface="Arial"/>
                <a:ea typeface="微软雅黑"/>
                <a:cs typeface="+mn-cs"/>
              </a:rPr>
              <a:t>多层神经网络</a:t>
            </a:r>
            <a:endParaRPr kumimoji="0" lang="en-US" altLang="zh-CN" sz="2800" b="0" i="0" u="none" strike="noStrike" kern="1200" cap="none" spc="0" normalizeH="0" baseline="0" noProof="0" dirty="0">
              <a:ln>
                <a:noFill/>
              </a:ln>
              <a:solidFill>
                <a:srgbClr val="71A3F5"/>
              </a:solidFill>
              <a:effectLst/>
              <a:uLnTx/>
              <a:uFillTx/>
              <a:latin typeface="Arial"/>
              <a:ea typeface="微软雅黑"/>
              <a:cs typeface="+mn-cs"/>
            </a:endParaRPr>
          </a:p>
          <a:p>
            <a:pPr lvl="1" indent="-342900" defTabSz="914400" eaLnBrk="1" hangingPunct="1">
              <a:buFontTx/>
              <a:buChar char="•"/>
              <a:defRPr/>
            </a:pPr>
            <a:r>
              <a:rPr kumimoji="0" lang="zh-CN" altLang="en-US" sz="2400" b="0" i="0" u="none" strike="noStrike" kern="1200" cap="none" spc="0" normalizeH="0" baseline="0" noProof="0" dirty="0">
                <a:ln>
                  <a:noFill/>
                </a:ln>
                <a:solidFill>
                  <a:srgbClr val="71A3F5"/>
                </a:solidFill>
                <a:effectLst/>
                <a:uLnTx/>
                <a:uFillTx/>
                <a:latin typeface="Arial"/>
                <a:ea typeface="微软雅黑"/>
                <a:cs typeface="+mn-cs"/>
              </a:rPr>
              <a:t>神经元</a:t>
            </a:r>
            <a:endParaRPr kumimoji="0" lang="en-US" altLang="zh-CN" sz="2400" b="0" i="0" u="none" strike="noStrike" kern="1200" cap="none" spc="0" normalizeH="0" baseline="0" noProof="0" dirty="0">
              <a:ln>
                <a:noFill/>
              </a:ln>
              <a:solidFill>
                <a:srgbClr val="71A3F5"/>
              </a:solidFill>
              <a:effectLst/>
              <a:uLnTx/>
              <a:uFillTx/>
              <a:latin typeface="Arial"/>
              <a:ea typeface="微软雅黑"/>
              <a:cs typeface="+mn-cs"/>
            </a:endParaRPr>
          </a:p>
          <a:p>
            <a:pPr lvl="1" indent="-342900" defTabSz="914400" eaLnBrk="1" hangingPunct="1">
              <a:buFontTx/>
              <a:buChar char="•"/>
              <a:defRPr/>
            </a:pPr>
            <a:r>
              <a:rPr lang="zh-CN" altLang="en-US" sz="2400" dirty="0">
                <a:solidFill>
                  <a:srgbClr val="71A3F5"/>
                </a:solidFill>
                <a:latin typeface="Arial"/>
                <a:ea typeface="微软雅黑"/>
              </a:rPr>
              <a:t>多层神经网络</a:t>
            </a:r>
            <a:endParaRPr lang="en-US" altLang="zh-CN" sz="2400" dirty="0">
              <a:solidFill>
                <a:srgbClr val="71A3F5"/>
              </a:solidFill>
              <a:latin typeface="Arial"/>
              <a:ea typeface="微软雅黑"/>
            </a:endParaRPr>
          </a:p>
          <a:p>
            <a:pPr lvl="1" indent="-342900" defTabSz="914400" eaLnBrk="1" hangingPunct="1">
              <a:buFontTx/>
              <a:buChar char="•"/>
              <a:defRPr/>
            </a:pPr>
            <a:r>
              <a:rPr kumimoji="0" lang="zh-CN" altLang="en-US" sz="2400" b="0" i="0" u="none" strike="noStrike" kern="1200" cap="none" spc="0" normalizeH="0" baseline="0" noProof="0" dirty="0">
                <a:ln>
                  <a:noFill/>
                </a:ln>
                <a:solidFill>
                  <a:srgbClr val="71A3F5"/>
                </a:solidFill>
                <a:effectLst/>
                <a:uLnTx/>
                <a:uFillTx/>
                <a:latin typeface="Arial"/>
                <a:ea typeface="微软雅黑"/>
                <a:cs typeface="+mn-cs"/>
              </a:rPr>
              <a:t>反向传播算法</a:t>
            </a:r>
            <a:endParaRPr kumimoji="0" lang="en-US" altLang="zh-CN" sz="2400" b="0" i="0" u="none" strike="noStrike" kern="1200" cap="none" spc="0" normalizeH="0" baseline="0" noProof="0" dirty="0">
              <a:ln>
                <a:noFill/>
              </a:ln>
              <a:solidFill>
                <a:srgbClr val="71A3F5"/>
              </a:solidFill>
              <a:effectLst/>
              <a:uLnTx/>
              <a:uFillTx/>
              <a:latin typeface="Arial"/>
              <a:ea typeface="微软雅黑"/>
              <a:cs typeface="+mn-cs"/>
            </a:endParaRPr>
          </a:p>
          <a:p>
            <a:pPr marL="342900" marR="0" lvl="0" indent="-342900" algn="l" defTabSz="914400" rtl="0" eaLnBrk="1" fontAlgn="base" latinLnBrk="0" hangingPunct="1">
              <a:spcBef>
                <a:spcPct val="20000"/>
              </a:spcBef>
              <a:spcAft>
                <a:spcPct val="0"/>
              </a:spcAft>
              <a:buClrTx/>
              <a:buSzTx/>
              <a:buFontTx/>
              <a:buChar char="•"/>
              <a:tabLst/>
              <a:defRPr/>
            </a:pPr>
            <a:r>
              <a:rPr lang="zh-CN" altLang="en-US" sz="2800" dirty="0">
                <a:latin typeface="Arial"/>
                <a:ea typeface="微软雅黑"/>
              </a:rPr>
              <a:t>深层神经网络</a:t>
            </a:r>
            <a:endParaRPr lang="en-US" altLang="zh-CN" sz="2800" dirty="0">
              <a:latin typeface="Arial"/>
              <a:ea typeface="微软雅黑"/>
            </a:endParaRPr>
          </a:p>
          <a:p>
            <a:pPr marL="342900" marR="0" lvl="0" indent="-342900" algn="l" defTabSz="914400" rtl="0" eaLnBrk="1" fontAlgn="base" latinLnBrk="0" hangingPunct="1">
              <a:spcBef>
                <a:spcPct val="20000"/>
              </a:spcBef>
              <a:spcAft>
                <a:spcPct val="0"/>
              </a:spcAft>
              <a:buClrTx/>
              <a:buSzTx/>
              <a:buFontTx/>
              <a:buChar char="•"/>
              <a:tabLst/>
              <a:defRPr/>
            </a:pPr>
            <a:r>
              <a:rPr kumimoji="0" lang="zh-CN" altLang="en-US" sz="2800" b="0" i="0" u="none" strike="noStrike" kern="1200" cap="none" spc="0" normalizeH="0" baseline="0" noProof="0" dirty="0">
                <a:ln>
                  <a:noFill/>
                </a:ln>
                <a:effectLst/>
                <a:uLnTx/>
                <a:uFillTx/>
                <a:latin typeface="Arial"/>
                <a:ea typeface="微软雅黑"/>
                <a:cs typeface="+mn-cs"/>
              </a:rPr>
              <a:t>常用的深度神经网络</a:t>
            </a:r>
            <a:endParaRPr kumimoji="0" lang="en-US" altLang="zh-CN" sz="2800" b="0" i="0" u="none" strike="noStrike" kern="1200" cap="none" spc="0" normalizeH="0" baseline="0" noProof="0" dirty="0">
              <a:ln>
                <a:noFill/>
              </a:ln>
              <a:effectLst/>
              <a:uLnTx/>
              <a:uFillTx/>
              <a:latin typeface="Arial"/>
              <a:ea typeface="微软雅黑"/>
              <a:cs typeface="+mn-cs"/>
            </a:endParaRPr>
          </a:p>
          <a:p>
            <a:pPr marL="342900" marR="0" lvl="0" indent="-342900" algn="l" defTabSz="914400" rtl="0" eaLnBrk="1" fontAlgn="base" latinLnBrk="0" hangingPunct="1">
              <a:spcBef>
                <a:spcPct val="20000"/>
              </a:spcBef>
              <a:spcAft>
                <a:spcPct val="0"/>
              </a:spcAft>
              <a:buClrTx/>
              <a:buSzTx/>
              <a:buFontTx/>
              <a:buChar char="•"/>
              <a:tabLst/>
              <a:defRPr/>
            </a:pPr>
            <a:endParaRPr kumimoji="0" lang="zh-CN" altLang="en-US" sz="2800" b="0"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26" name="矩形 25">
            <a:extLst>
              <a:ext uri="{FF2B5EF4-FFF2-40B4-BE49-F238E27FC236}">
                <a16:creationId xmlns:a16="http://schemas.microsoft.com/office/drawing/2014/main" id="{802C3CA6-CFB8-460B-8507-CEAA6E1ACF73}"/>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9" name="矩形 10">
            <a:extLst>
              <a:ext uri="{FF2B5EF4-FFF2-40B4-BE49-F238E27FC236}">
                <a16:creationId xmlns:a16="http://schemas.microsoft.com/office/drawing/2014/main" id="{5C9B7484-C944-4E17-BF2E-45E76C3219B5}"/>
              </a:ext>
            </a:extLst>
          </p:cNvPr>
          <p:cNvSpPr>
            <a:spLocks noChangeArrowheads="1"/>
          </p:cNvSpPr>
          <p:nvPr/>
        </p:nvSpPr>
        <p:spPr bwMode="auto">
          <a:xfrm>
            <a:off x="2279545" y="187473"/>
            <a:ext cx="45849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pPr>
            <a:r>
              <a:rPr lang="zh-CN" altLang="en-US" sz="2400" dirty="0">
                <a:solidFill>
                  <a:srgbClr val="FFFFFF"/>
                </a:solidFill>
                <a:latin typeface="微软雅黑" panose="020B0503020204020204" pitchFamily="34" charset="-122"/>
                <a:ea typeface="微软雅黑" panose="020B0503020204020204" pitchFamily="34" charset="-122"/>
              </a:rPr>
              <a:t>第六讲 人工神经网络与深度学习</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5603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451DC8FC-C706-4BFE-BDC8-BD272361A567}"/>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第六讲 人工神经网络与深度学习</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8" name="内容占位符 2">
            <a:extLst>
              <a:ext uri="{FF2B5EF4-FFF2-40B4-BE49-F238E27FC236}">
                <a16:creationId xmlns:a16="http://schemas.microsoft.com/office/drawing/2014/main" id="{1C14A7BF-B7C7-447D-B1DE-731E28674179}"/>
              </a:ext>
            </a:extLst>
          </p:cNvPr>
          <p:cNvSpPr>
            <a:spLocks noGrp="1" noChangeArrowheads="1"/>
          </p:cNvSpPr>
          <p:nvPr>
            <p:ph idx="1"/>
          </p:nvPr>
        </p:nvSpPr>
        <p:spPr>
          <a:xfrm>
            <a:off x="457200" y="981075"/>
            <a:ext cx="7427913" cy="574675"/>
          </a:xfrm>
        </p:spPr>
        <p:txBody>
          <a:bodyPr/>
          <a:lstStyle/>
          <a:p>
            <a:r>
              <a:rPr lang="zh-CN" altLang="en-US" dirty="0">
                <a:latin typeface="微软雅黑" panose="020B0503020204020204" pitchFamily="34" charset="-122"/>
                <a:ea typeface="微软雅黑" panose="020B0503020204020204" pitchFamily="34" charset="-122"/>
              </a:rPr>
              <a:t>神经元</a:t>
            </a:r>
            <a:endParaRPr lang="en-US" altLang="zh-CN"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827088" y="1555750"/>
                <a:ext cx="7304820" cy="132427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微软雅黑" panose="020B0503020204020204" pitchFamily="34" charset="-122"/>
                    <a:cs typeface="Times New Roman" panose="02020603050405020304" pitchFamily="18" charset="0"/>
                  </a:rPr>
                  <a:t>神经元以</a:t>
                </a:r>
                <a14:m>
                  <m:oMath xmlns:m="http://schemas.openxmlformats.org/officeDocument/2006/math">
                    <m:r>
                      <a:rPr lang="en-US" altLang="zh-CN" sz="2000" b="1" i="0" smtClean="0">
                        <a:latin typeface="Cambria Math" panose="02040503050406030204" pitchFamily="18" charset="0"/>
                        <a:cs typeface="Times New Roman" panose="02020603050405020304" pitchFamily="18" charset="0"/>
                      </a:rPr>
                      <m:t>𝐱</m:t>
                    </m:r>
                    <m:r>
                      <a:rPr lang="en-US" altLang="zh-CN" sz="2000" b="0" i="1" smtClean="0">
                        <a:latin typeface="Cambria Math" panose="02040503050406030204" pitchFamily="18" charset="0"/>
                        <a:cs typeface="Times New Roman" panose="02020603050405020304" pitchFamily="18" charset="0"/>
                      </a:rPr>
                      <m:t>∈</m:t>
                    </m:r>
                    <m:sSup>
                      <m:sSupPr>
                        <m:ctrlPr>
                          <a:rPr lang="en-US" altLang="zh-CN" sz="2000" b="0" i="1" smtClean="0">
                            <a:latin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cs typeface="Times New Roman" panose="02020603050405020304" pitchFamily="18" charset="0"/>
                          </a:rPr>
                          <m:t>𝑅</m:t>
                        </m:r>
                      </m:e>
                      <m:sup>
                        <m:r>
                          <a:rPr lang="en-US" altLang="zh-CN" sz="2000" b="0" i="1" smtClean="0">
                            <a:latin typeface="Cambria Math" panose="02040503050406030204" pitchFamily="18" charset="0"/>
                            <a:cs typeface="Times New Roman" panose="02020603050405020304" pitchFamily="18" charset="0"/>
                          </a:rPr>
                          <m:t>𝐷</m:t>
                        </m:r>
                      </m:sup>
                    </m:sSup>
                  </m:oMath>
                </a14:m>
                <a:r>
                  <a:rPr lang="zh-CN" altLang="en-US" sz="2000" dirty="0">
                    <a:latin typeface="微软雅黑" panose="020B0503020204020204" pitchFamily="34" charset="-122"/>
                    <a:cs typeface="Times New Roman" panose="02020603050405020304" pitchFamily="18" charset="0"/>
                  </a:rPr>
                  <a:t>为输入，其输出为</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其中，</a:t>
                </a:r>
                <a14:m>
                  <m:oMath xmlns:m="http://schemas.openxmlformats.org/officeDocument/2006/math">
                    <m:r>
                      <a:rPr lang="en-US" altLang="zh-CN" sz="2000" b="1" i="0" smtClean="0">
                        <a:latin typeface="Cambria Math" panose="02040503050406030204" pitchFamily="18" charset="0"/>
                        <a:cs typeface="Times New Roman" panose="02020603050405020304" pitchFamily="18" charset="0"/>
                      </a:rPr>
                      <m:t>𝐰</m:t>
                    </m:r>
                  </m:oMath>
                </a14:m>
                <a:r>
                  <a:rPr lang="zh-CN" altLang="en-US" sz="2000" dirty="0">
                    <a:latin typeface="微软雅黑" panose="020B0503020204020204" pitchFamily="34" charset="-122"/>
                    <a:cs typeface="Times New Roman" panose="02020603050405020304" pitchFamily="18" charset="0"/>
                  </a:rPr>
                  <a:t>和</a:t>
                </a:r>
                <a14:m>
                  <m:oMath xmlns:m="http://schemas.openxmlformats.org/officeDocument/2006/math">
                    <m:r>
                      <a:rPr lang="en-US" altLang="zh-CN" sz="2000" b="0" i="1" dirty="0" smtClean="0">
                        <a:latin typeface="Cambria Math" panose="02040503050406030204" pitchFamily="18" charset="0"/>
                        <a:cs typeface="Times New Roman" panose="02020603050405020304" pitchFamily="18" charset="0"/>
                      </a:rPr>
                      <m:t>𝑏</m:t>
                    </m:r>
                  </m:oMath>
                </a14:m>
                <a:r>
                  <a:rPr lang="zh-CN" altLang="en-US" sz="2000" dirty="0">
                    <a:latin typeface="微软雅黑" panose="020B0503020204020204" pitchFamily="34" charset="-122"/>
                    <a:cs typeface="Times New Roman" panose="02020603050405020304" pitchFamily="18" charset="0"/>
                  </a:rPr>
                  <a:t>分别为权重和偏置项，</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𝑓</m:t>
                    </m:r>
                    <m:r>
                      <a:rPr lang="en-US" altLang="zh-CN" sz="2000" b="0" i="1" smtClean="0">
                        <a:latin typeface="Cambria Math" panose="02040503050406030204" pitchFamily="18" charset="0"/>
                        <a:cs typeface="Times New Roman" panose="02020603050405020304" pitchFamily="18" charset="0"/>
                      </a:rPr>
                      <m:t>(⋅)</m:t>
                    </m:r>
                    <m:r>
                      <a:rPr lang="zh-CN" altLang="en-US" sz="2000" i="1">
                        <a:latin typeface="Cambria Math" panose="02040503050406030204" pitchFamily="18" charset="0"/>
                        <a:cs typeface="Times New Roman" panose="02020603050405020304" pitchFamily="18" charset="0"/>
                      </a:rPr>
                      <m:t>称为</m:t>
                    </m:r>
                  </m:oMath>
                </a14:m>
                <a:r>
                  <a:rPr lang="zh-CN" altLang="en-US" sz="2000" dirty="0">
                    <a:latin typeface="微软雅黑" panose="020B0503020204020204" pitchFamily="34" charset="-122"/>
                    <a:cs typeface="Times New Roman" panose="02020603050405020304" pitchFamily="18" charset="0"/>
                  </a:rPr>
                  <a:t>激活函数。</a:t>
                </a: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827088" y="1555750"/>
                <a:ext cx="7304820" cy="1324273"/>
              </a:xfrm>
              <a:prstGeom prst="rect">
                <a:avLst/>
              </a:prstGeom>
              <a:blipFill>
                <a:blip r:embed="rId5"/>
                <a:stretch>
                  <a:fillRect l="-918" t="-2304" b="-737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942338" y="115888"/>
            <a:ext cx="2022274"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多层神经网络</a:t>
            </a:r>
          </a:p>
        </p:txBody>
      </p:sp>
      <p:graphicFrame>
        <p:nvGraphicFramePr>
          <p:cNvPr id="3" name="对象 2">
            <a:extLst>
              <a:ext uri="{FF2B5EF4-FFF2-40B4-BE49-F238E27FC236}">
                <a16:creationId xmlns:a16="http://schemas.microsoft.com/office/drawing/2014/main" id="{B140ADC4-F64D-4A02-9EFA-70011777AD09}"/>
              </a:ext>
            </a:extLst>
          </p:cNvPr>
          <p:cNvGraphicFramePr>
            <a:graphicFrameLocks noChangeAspect="1"/>
          </p:cNvGraphicFramePr>
          <p:nvPr>
            <p:extLst>
              <p:ext uri="{D42A27DB-BD31-4B8C-83A1-F6EECF244321}">
                <p14:modId xmlns:p14="http://schemas.microsoft.com/office/powerpoint/2010/main" val="913838009"/>
              </p:ext>
            </p:extLst>
          </p:nvPr>
        </p:nvGraphicFramePr>
        <p:xfrm>
          <a:off x="2885281" y="1979761"/>
          <a:ext cx="3373438" cy="476250"/>
        </p:xfrm>
        <a:graphic>
          <a:graphicData uri="http://schemas.openxmlformats.org/presentationml/2006/ole">
            <mc:AlternateContent xmlns:mc="http://schemas.openxmlformats.org/markup-compatibility/2006">
              <mc:Choice xmlns:v="urn:schemas-microsoft-com:vml" Requires="v">
                <p:oleObj spid="_x0000_s4204" name="Equation" r:id="rId6" imgW="3340080" imgH="431640" progId="Equation.DSMT4">
                  <p:embed/>
                </p:oleObj>
              </mc:Choice>
              <mc:Fallback>
                <p:oleObj name="Equation" r:id="rId6" imgW="3340080" imgH="431640" progId="Equation.DSMT4">
                  <p:embed/>
                  <p:pic>
                    <p:nvPicPr>
                      <p:cNvPr id="0" name="Object 1"/>
                      <p:cNvPicPr>
                        <a:picLocks noChangeAspect="1" noChangeArrowheads="1"/>
                      </p:cNvPicPr>
                      <p:nvPr/>
                    </p:nvPicPr>
                    <p:blipFill>
                      <a:blip r:embed="rId7"/>
                      <a:srcRect/>
                      <a:stretch>
                        <a:fillRect/>
                      </a:stretch>
                    </p:blipFill>
                    <p:spPr bwMode="auto">
                      <a:xfrm>
                        <a:off x="2885281" y="1979761"/>
                        <a:ext cx="3373438"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2" name="图片 11">
            <a:extLst>
              <a:ext uri="{FF2B5EF4-FFF2-40B4-BE49-F238E27FC236}">
                <a16:creationId xmlns:a16="http://schemas.microsoft.com/office/drawing/2014/main" id="{135EF3D5-7297-48C3-AA1B-5B7459987AC9}"/>
              </a:ext>
            </a:extLst>
          </p:cNvPr>
          <p:cNvPicPr/>
          <p:nvPr/>
        </p:nvPicPr>
        <p:blipFill>
          <a:blip r:embed="rId8" cstate="print">
            <a:extLst>
              <a:ext uri="{28A0092B-C50C-407E-A947-70E740481C1C}">
                <a14:useLocalDpi xmlns:a14="http://schemas.microsoft.com/office/drawing/2010/main" val="0"/>
              </a:ext>
            </a:extLst>
          </a:blip>
          <a:stretch>
            <a:fillRect/>
          </a:stretch>
        </p:blipFill>
        <p:spPr>
          <a:xfrm>
            <a:off x="2477602" y="2932972"/>
            <a:ext cx="4188795" cy="3322803"/>
          </a:xfrm>
          <a:prstGeom prst="rect">
            <a:avLst/>
          </a:prstGeom>
        </p:spPr>
      </p:pic>
    </p:spTree>
    <p:extLst>
      <p:ext uri="{BB962C8B-B14F-4D97-AF65-F5344CB8AC3E}">
        <p14:creationId xmlns:p14="http://schemas.microsoft.com/office/powerpoint/2010/main" val="3666509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297ADFC3-1DC0-42CC-B31E-878136E3C18C}"/>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第六讲 人工神经网络与深度学习</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685041" y="863291"/>
                <a:ext cx="8015287" cy="532453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b="1" dirty="0">
                    <a:latin typeface="微软雅黑" panose="020B0503020204020204" pitchFamily="34" charset="-122"/>
                    <a:cs typeface="Times New Roman" panose="02020603050405020304" pitchFamily="18" charset="0"/>
                  </a:rPr>
                  <a:t>常用的激活函数</a:t>
                </a:r>
                <a:endParaRPr lang="en-US" altLang="zh-CN" sz="2000" b="1" dirty="0">
                  <a:latin typeface="微软雅黑" panose="020B0503020204020204" pitchFamily="34" charset="-122"/>
                  <a:cs typeface="Times New Roman" panose="02020603050405020304" pitchFamily="18" charset="0"/>
                </a:endParaRPr>
              </a:p>
              <a:p>
                <a:pPr marL="342900" indent="-342900">
                  <a:spcBef>
                    <a:spcPct val="0"/>
                  </a:spcBef>
                </a:pPr>
                <a:r>
                  <a:rPr lang="en-US" altLang="zh-CN" sz="2000" dirty="0">
                    <a:latin typeface="微软雅黑" panose="020B0503020204020204" pitchFamily="34" charset="-122"/>
                    <a:cs typeface="Times New Roman" panose="02020603050405020304" pitchFamily="18" charset="0"/>
                  </a:rPr>
                  <a:t>sigmoid</a:t>
                </a:r>
                <a:r>
                  <a:rPr lang="zh-CN" altLang="en-US" sz="2000" dirty="0">
                    <a:latin typeface="微软雅黑" panose="020B0503020204020204" pitchFamily="34" charset="-122"/>
                    <a:cs typeface="Times New Roman" panose="02020603050405020304" pitchFamily="18" charset="0"/>
                  </a:rPr>
                  <a:t>函数：</a:t>
                </a:r>
                <a:endParaRPr lang="en-US" altLang="zh-CN" sz="2000" dirty="0">
                  <a:latin typeface="微软雅黑" panose="020B0503020204020204" pitchFamily="34" charset="-122"/>
                  <a:cs typeface="Times New Roman" panose="02020603050405020304" pitchFamily="18" charset="0"/>
                </a:endParaRPr>
              </a:p>
              <a:p>
                <a:pPr marL="342900" indent="-342900">
                  <a:spcBef>
                    <a:spcPct val="0"/>
                  </a:spcBef>
                </a:pPr>
                <a:endParaRPr lang="en-US" altLang="zh-CN" sz="2000" dirty="0">
                  <a:latin typeface="微软雅黑" panose="020B0503020204020204" pitchFamily="34" charset="-122"/>
                  <a:cs typeface="Times New Roman" panose="02020603050405020304" pitchFamily="18" charset="0"/>
                </a:endParaRPr>
              </a:p>
              <a:p>
                <a:pPr marL="342900" indent="-342900">
                  <a:spcBef>
                    <a:spcPct val="0"/>
                  </a:spcBef>
                </a:pPr>
                <a:endParaRPr lang="en-US" altLang="zh-CN" sz="2000" dirty="0">
                  <a:latin typeface="微软雅黑" panose="020B0503020204020204" pitchFamily="34" charset="-122"/>
                  <a:cs typeface="Times New Roman" panose="02020603050405020304" pitchFamily="18" charset="0"/>
                </a:endParaRPr>
              </a:p>
              <a:p>
                <a:pPr>
                  <a:spcBef>
                    <a:spcPct val="0"/>
                  </a:spcBef>
                  <a:buNone/>
                </a:pPr>
                <a:r>
                  <a:rPr lang="zh-CN" altLang="en-US" sz="2000" dirty="0">
                    <a:latin typeface="微软雅黑" panose="020B0503020204020204" pitchFamily="34" charset="-122"/>
                    <a:cs typeface="Times New Roman" panose="02020603050405020304" pitchFamily="18" charset="0"/>
                  </a:rPr>
                  <a:t>值域范围为</a:t>
                </a:r>
                <a:r>
                  <a:rPr lang="en-US" altLang="zh-CN" sz="2000" dirty="0">
                    <a:latin typeface="微软雅黑" panose="020B0503020204020204" pitchFamily="34" charset="-122"/>
                    <a:cs typeface="Times New Roman" panose="02020603050405020304" pitchFamily="18" charset="0"/>
                  </a:rPr>
                  <a:t>(0,1)</a:t>
                </a:r>
                <a:r>
                  <a:rPr lang="zh-CN" altLang="en-US" sz="2000" dirty="0">
                    <a:latin typeface="微软雅黑" panose="020B0503020204020204" pitchFamily="34" charset="-122"/>
                    <a:cs typeface="Times New Roman" panose="02020603050405020304" pitchFamily="18" charset="0"/>
                  </a:rPr>
                  <a:t>。如果激活函数选为</a:t>
                </a:r>
                <a:r>
                  <a:rPr lang="en-US" altLang="zh-CN" sz="2000" dirty="0">
                    <a:latin typeface="微软雅黑" panose="020B0503020204020204" pitchFamily="34" charset="-122"/>
                    <a:cs typeface="Times New Roman" panose="02020603050405020304" pitchFamily="18" charset="0"/>
                  </a:rPr>
                  <a:t>sigmoid</a:t>
                </a:r>
                <a:r>
                  <a:rPr lang="zh-CN" altLang="en-US" sz="2000" dirty="0">
                    <a:latin typeface="微软雅黑" panose="020B0503020204020204" pitchFamily="34" charset="-122"/>
                    <a:cs typeface="Times New Roman" panose="02020603050405020304" pitchFamily="18" charset="0"/>
                  </a:rPr>
                  <a:t>函数，神经元正好对应于逻辑回归定义的输入和输出间的映射。</a:t>
                </a:r>
                <a:r>
                  <a:rPr lang="en-US" altLang="zh-CN" sz="2000" dirty="0">
                    <a:latin typeface="微软雅黑" panose="020B0503020204020204" pitchFamily="34" charset="-122"/>
                    <a:cs typeface="Times New Roman" panose="02020603050405020304" pitchFamily="18" charset="0"/>
                  </a:rPr>
                  <a:t>sigmoid</a:t>
                </a:r>
                <a:r>
                  <a:rPr lang="zh-CN" altLang="en-US" sz="2000" dirty="0">
                    <a:latin typeface="微软雅黑" panose="020B0503020204020204" pitchFamily="34" charset="-122"/>
                    <a:cs typeface="Times New Roman" panose="02020603050405020304" pitchFamily="18" charset="0"/>
                  </a:rPr>
                  <a:t>函数的导数为</a:t>
                </a:r>
                <a:endParaRPr lang="en-US" altLang="zh-CN" sz="2000" dirty="0">
                  <a:latin typeface="微软雅黑" panose="020B0503020204020204" pitchFamily="34" charset="-122"/>
                  <a:cs typeface="Times New Roman" panose="02020603050405020304" pitchFamily="18" charset="0"/>
                </a:endParaRPr>
              </a:p>
              <a:p>
                <a:pPr marL="342900" indent="-342900">
                  <a:spcBef>
                    <a:spcPct val="0"/>
                  </a:spcBef>
                </a:pPr>
                <a:endParaRPr lang="en-US" altLang="zh-CN" sz="2000" dirty="0">
                  <a:latin typeface="微软雅黑" panose="020B0503020204020204" pitchFamily="34" charset="-122"/>
                  <a:cs typeface="Times New Roman" panose="02020603050405020304" pitchFamily="18" charset="0"/>
                </a:endParaRPr>
              </a:p>
              <a:p>
                <a:pPr marL="342900" indent="-342900">
                  <a:spcBef>
                    <a:spcPct val="0"/>
                  </a:spcBef>
                </a:pPr>
                <a:endParaRPr lang="en-US" altLang="zh-CN" sz="2000" dirty="0">
                  <a:latin typeface="微软雅黑" panose="020B0503020204020204" pitchFamily="34" charset="-122"/>
                  <a:cs typeface="Times New Roman" panose="02020603050405020304" pitchFamily="18" charset="0"/>
                </a:endParaRPr>
              </a:p>
              <a:p>
                <a:pPr marL="342900" indent="-342900">
                  <a:spcBef>
                    <a:spcPct val="0"/>
                  </a:spcBef>
                </a:pPr>
                <a:r>
                  <a:rPr lang="zh-CN" altLang="en-US" sz="2000" dirty="0">
                    <a:latin typeface="微软雅黑" panose="020B0503020204020204" pitchFamily="34" charset="-122"/>
                    <a:cs typeface="Times New Roman" panose="02020603050405020304" pitchFamily="18" charset="0"/>
                  </a:rPr>
                  <a:t>双曲正切</a:t>
                </a:r>
                <a:r>
                  <a:rPr lang="en-US" altLang="zh-CN" sz="2000" dirty="0">
                    <a:latin typeface="微软雅黑" panose="020B0503020204020204" pitchFamily="34" charset="-122"/>
                    <a:cs typeface="Times New Roman" panose="02020603050405020304" pitchFamily="18" charset="0"/>
                  </a:rPr>
                  <a:t>(tanh)</a:t>
                </a:r>
                <a:r>
                  <a:rPr lang="zh-CN" altLang="en-US" sz="2000" dirty="0">
                    <a:latin typeface="微软雅黑" panose="020B0503020204020204" pitchFamily="34" charset="-122"/>
                    <a:cs typeface="Times New Roman" panose="02020603050405020304" pitchFamily="18" charset="0"/>
                  </a:rPr>
                  <a:t>函数：</a:t>
                </a:r>
                <a:endParaRPr lang="en-US" altLang="zh-CN" sz="2000" dirty="0">
                  <a:latin typeface="微软雅黑" panose="020B0503020204020204" pitchFamily="34" charset="-122"/>
                  <a:cs typeface="Times New Roman" panose="02020603050405020304" pitchFamily="18" charset="0"/>
                </a:endParaRPr>
              </a:p>
              <a:p>
                <a:pPr marL="342900" indent="-342900">
                  <a:spcBef>
                    <a:spcPct val="0"/>
                  </a:spcBef>
                </a:pPr>
                <a:endParaRPr lang="en-US" altLang="zh-CN" sz="2000" dirty="0">
                  <a:latin typeface="微软雅黑" panose="020B0503020204020204" pitchFamily="34" charset="-122"/>
                  <a:cs typeface="Times New Roman" panose="02020603050405020304" pitchFamily="18" charset="0"/>
                </a:endParaRPr>
              </a:p>
              <a:p>
                <a:pPr marL="342900" indent="-342900">
                  <a:spcBef>
                    <a:spcPct val="0"/>
                  </a:spcBef>
                </a:pPr>
                <a:endParaRPr lang="en-US" altLang="zh-CN" sz="2000" dirty="0">
                  <a:latin typeface="微软雅黑" panose="020B0503020204020204" pitchFamily="34" charset="-122"/>
                  <a:cs typeface="Times New Roman" panose="02020603050405020304" pitchFamily="18" charset="0"/>
                </a:endParaRPr>
              </a:p>
              <a:p>
                <a:pPr>
                  <a:spcBef>
                    <a:spcPct val="0"/>
                  </a:spcBef>
                  <a:buNone/>
                </a:pPr>
                <a:r>
                  <a:rPr lang="zh-CN" altLang="en-US" sz="2000" dirty="0">
                    <a:latin typeface="微软雅黑" panose="020B0503020204020204" pitchFamily="34" charset="-122"/>
                    <a:cs typeface="Times New Roman" panose="02020603050405020304" pitchFamily="18" charset="0"/>
                  </a:rPr>
                  <a:t>值域范围为</a:t>
                </a:r>
                <a:r>
                  <a:rPr lang="en-US" altLang="zh-CN" sz="2000" dirty="0">
                    <a:latin typeface="微软雅黑" panose="020B0503020204020204" pitchFamily="34" charset="-122"/>
                    <a:cs typeface="Times New Roman" panose="02020603050405020304" pitchFamily="18" charset="0"/>
                  </a:rPr>
                  <a:t>(-1,1) </a:t>
                </a:r>
                <a:r>
                  <a:rPr lang="zh-CN" altLang="en-US" sz="2000" dirty="0">
                    <a:latin typeface="微软雅黑" panose="020B0503020204020204" pitchFamily="34" charset="-122"/>
                    <a:cs typeface="Times New Roman" panose="02020603050405020304" pitchFamily="18" charset="0"/>
                  </a:rPr>
                  <a:t>。双曲正切函数的导数为</a:t>
                </a:r>
                <a:endParaRPr lang="en-US" altLang="zh-CN" sz="2000" dirty="0">
                  <a:latin typeface="微软雅黑" panose="020B0503020204020204" pitchFamily="34" charset="-122"/>
                  <a:cs typeface="Times New Roman" panose="02020603050405020304" pitchFamily="18" charset="0"/>
                </a:endParaRPr>
              </a:p>
              <a:p>
                <a:pPr>
                  <a:spcBef>
                    <a:spcPct val="0"/>
                  </a:spcBef>
                  <a:buNone/>
                </a:pPr>
                <a:endParaRPr lang="en-US" altLang="zh-CN" sz="2000" dirty="0">
                  <a:latin typeface="微软雅黑" panose="020B0503020204020204" pitchFamily="34" charset="-122"/>
                  <a:cs typeface="Times New Roman" panose="02020603050405020304" pitchFamily="18" charset="0"/>
                </a:endParaRPr>
              </a:p>
              <a:p>
                <a:pPr>
                  <a:spcBef>
                    <a:spcPct val="0"/>
                  </a:spcBef>
                  <a:buNone/>
                </a:pPr>
                <a:endParaRPr lang="en-US" altLang="zh-CN" sz="2000" dirty="0">
                  <a:latin typeface="微软雅黑" panose="020B0503020204020204" pitchFamily="34" charset="-122"/>
                  <a:cs typeface="Times New Roman" panose="02020603050405020304" pitchFamily="18" charset="0"/>
                </a:endParaRPr>
              </a:p>
              <a:p>
                <a:pPr marL="342900" indent="-342900">
                  <a:spcBef>
                    <a:spcPct val="0"/>
                  </a:spcBef>
                </a:pPr>
                <a:r>
                  <a:rPr lang="zh-CN" altLang="en-US" sz="2000" dirty="0">
                    <a:latin typeface="微软雅黑" panose="020B0503020204020204" pitchFamily="34" charset="-122"/>
                    <a:cs typeface="Times New Roman" panose="02020603050405020304" pitchFamily="18" charset="0"/>
                  </a:rPr>
                  <a:t>修正线性单元：</a:t>
                </a:r>
              </a:p>
              <a:p>
                <a:pPr>
                  <a:spcBef>
                    <a:spcPct val="0"/>
                  </a:spcBef>
                  <a:buNone/>
                </a:pPr>
                <a:endParaRPr lang="en-US" altLang="zh-CN" sz="2000" dirty="0">
                  <a:latin typeface="微软雅黑" panose="020B0503020204020204" pitchFamily="34" charset="-122"/>
                  <a:cs typeface="Times New Roman" panose="02020603050405020304" pitchFamily="18" charset="0"/>
                </a:endParaRPr>
              </a:p>
              <a:p>
                <a:pPr>
                  <a:spcBef>
                    <a:spcPct val="0"/>
                  </a:spcBef>
                  <a:buNone/>
                </a:pPr>
                <a:r>
                  <a:rPr lang="zh-CN" altLang="en-US" sz="2000" dirty="0">
                    <a:latin typeface="微软雅黑" panose="020B0503020204020204" pitchFamily="34" charset="-122"/>
                    <a:cs typeface="Times New Roman" panose="02020603050405020304" pitchFamily="18" charset="0"/>
                  </a:rPr>
                  <a:t>值域范围为</a:t>
                </a:r>
                <a:r>
                  <a:rPr lang="en-US" altLang="zh-CN" sz="2000" dirty="0">
                    <a:latin typeface="微软雅黑" panose="020B0503020204020204" pitchFamily="34" charset="-122"/>
                    <a:cs typeface="Times New Roman" panose="02020603050405020304" pitchFamily="18" charset="0"/>
                  </a:rPr>
                  <a:t>(0,+</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m:t>
                    </m:r>
                  </m:oMath>
                </a14:m>
                <a:r>
                  <a:rPr lang="en-US" altLang="zh-CN" sz="2000" dirty="0">
                    <a:latin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cs typeface="Times New Roman" panose="02020603050405020304" pitchFamily="18" charset="0"/>
                  </a:rPr>
                  <a:t>。修正线性单元的导数为</a:t>
                </a: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685041" y="863291"/>
                <a:ext cx="8015287" cy="5324535"/>
              </a:xfrm>
              <a:prstGeom prst="rect">
                <a:avLst/>
              </a:prstGeom>
              <a:blipFill>
                <a:blip r:embed="rId5"/>
                <a:stretch>
                  <a:fillRect l="-989" t="-687" b="-114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942338" y="115888"/>
            <a:ext cx="2022274"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多层神经网络</a:t>
            </a:r>
          </a:p>
        </p:txBody>
      </p:sp>
      <p:graphicFrame>
        <p:nvGraphicFramePr>
          <p:cNvPr id="12" name="对象 11">
            <a:extLst>
              <a:ext uri="{FF2B5EF4-FFF2-40B4-BE49-F238E27FC236}">
                <a16:creationId xmlns:a16="http://schemas.microsoft.com/office/drawing/2014/main" id="{BC7243F0-A357-4F8F-AB87-E9D54693FF56}"/>
              </a:ext>
            </a:extLst>
          </p:cNvPr>
          <p:cNvGraphicFramePr>
            <a:graphicFrameLocks noChangeAspect="1"/>
          </p:cNvGraphicFramePr>
          <p:nvPr>
            <p:extLst>
              <p:ext uri="{D42A27DB-BD31-4B8C-83A1-F6EECF244321}">
                <p14:modId xmlns:p14="http://schemas.microsoft.com/office/powerpoint/2010/main" val="4209019843"/>
              </p:ext>
            </p:extLst>
          </p:nvPr>
        </p:nvGraphicFramePr>
        <p:xfrm>
          <a:off x="3852862" y="1397712"/>
          <a:ext cx="1438275" cy="588963"/>
        </p:xfrm>
        <a:graphic>
          <a:graphicData uri="http://schemas.openxmlformats.org/presentationml/2006/ole">
            <mc:AlternateContent xmlns:mc="http://schemas.openxmlformats.org/markup-compatibility/2006">
              <mc:Choice xmlns:v="urn:schemas-microsoft-com:vml" Requires="v">
                <p:oleObj spid="_x0000_s5746" name="Equation" r:id="rId6" imgW="1447560" imgH="609480" progId="Equation.DSMT4">
                  <p:embed/>
                </p:oleObj>
              </mc:Choice>
              <mc:Fallback>
                <p:oleObj name="Equation" r:id="rId6" imgW="1447560" imgH="609480" progId="Equation.DSMT4">
                  <p:embed/>
                  <p:pic>
                    <p:nvPicPr>
                      <p:cNvPr id="0" name="Object 1"/>
                      <p:cNvPicPr>
                        <a:picLocks noChangeAspect="1" noChangeArrowheads="1"/>
                      </p:cNvPicPr>
                      <p:nvPr/>
                    </p:nvPicPr>
                    <p:blipFill>
                      <a:blip r:embed="rId7"/>
                      <a:srcRect/>
                      <a:stretch>
                        <a:fillRect/>
                      </a:stretch>
                    </p:blipFill>
                    <p:spPr bwMode="auto">
                      <a:xfrm>
                        <a:off x="3852862" y="1397712"/>
                        <a:ext cx="1438275" cy="588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a:extLst>
              <a:ext uri="{FF2B5EF4-FFF2-40B4-BE49-F238E27FC236}">
                <a16:creationId xmlns:a16="http://schemas.microsoft.com/office/drawing/2014/main" id="{E0DAADF1-27A8-445C-929D-87B95E518805}"/>
              </a:ext>
            </a:extLst>
          </p:cNvPr>
          <p:cNvGraphicFramePr>
            <a:graphicFrameLocks noChangeAspect="1"/>
          </p:cNvGraphicFramePr>
          <p:nvPr>
            <p:extLst>
              <p:ext uri="{D42A27DB-BD31-4B8C-83A1-F6EECF244321}">
                <p14:modId xmlns:p14="http://schemas.microsoft.com/office/powerpoint/2010/main" val="66686918"/>
              </p:ext>
            </p:extLst>
          </p:nvPr>
        </p:nvGraphicFramePr>
        <p:xfrm>
          <a:off x="3425030" y="2804496"/>
          <a:ext cx="2293937" cy="342900"/>
        </p:xfrm>
        <a:graphic>
          <a:graphicData uri="http://schemas.openxmlformats.org/presentationml/2006/ole">
            <mc:AlternateContent xmlns:mc="http://schemas.openxmlformats.org/markup-compatibility/2006">
              <mc:Choice xmlns:v="urn:schemas-microsoft-com:vml" Requires="v">
                <p:oleObj spid="_x0000_s5747" name="Equation" r:id="rId8" imgW="2323800" imgH="304560" progId="Equation.DSMT4">
                  <p:embed/>
                </p:oleObj>
              </mc:Choice>
              <mc:Fallback>
                <p:oleObj name="Equation" r:id="rId8" imgW="2323800" imgH="304560" progId="Equation.DSMT4">
                  <p:embed/>
                  <p:pic>
                    <p:nvPicPr>
                      <p:cNvPr id="0" name="Object 5"/>
                      <p:cNvPicPr>
                        <a:picLocks noChangeAspect="1" noChangeArrowheads="1"/>
                      </p:cNvPicPr>
                      <p:nvPr/>
                    </p:nvPicPr>
                    <p:blipFill>
                      <a:blip r:embed="rId9"/>
                      <a:srcRect/>
                      <a:stretch>
                        <a:fillRect/>
                      </a:stretch>
                    </p:blipFill>
                    <p:spPr bwMode="auto">
                      <a:xfrm>
                        <a:off x="3425030" y="2804496"/>
                        <a:ext cx="2293937"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a:extLst>
              <a:ext uri="{FF2B5EF4-FFF2-40B4-BE49-F238E27FC236}">
                <a16:creationId xmlns:a16="http://schemas.microsoft.com/office/drawing/2014/main" id="{85898D34-54A3-4472-9EDA-CC87F030FC56}"/>
              </a:ext>
            </a:extLst>
          </p:cNvPr>
          <p:cNvGraphicFramePr>
            <a:graphicFrameLocks noChangeAspect="1"/>
          </p:cNvGraphicFramePr>
          <p:nvPr>
            <p:extLst>
              <p:ext uri="{D42A27DB-BD31-4B8C-83A1-F6EECF244321}">
                <p14:modId xmlns:p14="http://schemas.microsoft.com/office/powerpoint/2010/main" val="2601482197"/>
              </p:ext>
            </p:extLst>
          </p:nvPr>
        </p:nvGraphicFramePr>
        <p:xfrm>
          <a:off x="3310729" y="3509272"/>
          <a:ext cx="2522537" cy="665163"/>
        </p:xfrm>
        <a:graphic>
          <a:graphicData uri="http://schemas.openxmlformats.org/presentationml/2006/ole">
            <mc:AlternateContent xmlns:mc="http://schemas.openxmlformats.org/markup-compatibility/2006">
              <mc:Choice xmlns:v="urn:schemas-microsoft-com:vml" Requires="v">
                <p:oleObj spid="_x0000_s5748" name="Equation" r:id="rId10" imgW="2577960" imgH="609480" progId="Equation.DSMT4">
                  <p:embed/>
                </p:oleObj>
              </mc:Choice>
              <mc:Fallback>
                <p:oleObj name="Equation" r:id="rId10" imgW="2577960" imgH="609480" progId="Equation.DSMT4">
                  <p:embed/>
                  <p:pic>
                    <p:nvPicPr>
                      <p:cNvPr id="0" name="Object 9"/>
                      <p:cNvPicPr>
                        <a:picLocks noChangeAspect="1" noChangeArrowheads="1"/>
                      </p:cNvPicPr>
                      <p:nvPr/>
                    </p:nvPicPr>
                    <p:blipFill>
                      <a:blip r:embed="rId11"/>
                      <a:srcRect/>
                      <a:stretch>
                        <a:fillRect/>
                      </a:stretch>
                    </p:blipFill>
                    <p:spPr bwMode="auto">
                      <a:xfrm>
                        <a:off x="3310729" y="3509272"/>
                        <a:ext cx="2522537" cy="665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对象 22">
            <a:extLst>
              <a:ext uri="{FF2B5EF4-FFF2-40B4-BE49-F238E27FC236}">
                <a16:creationId xmlns:a16="http://schemas.microsoft.com/office/drawing/2014/main" id="{79172A52-E185-4D5D-988C-3F6BFA60108E}"/>
              </a:ext>
            </a:extLst>
          </p:cNvPr>
          <p:cNvGraphicFramePr>
            <a:graphicFrameLocks noChangeAspect="1"/>
          </p:cNvGraphicFramePr>
          <p:nvPr>
            <p:extLst>
              <p:ext uri="{D42A27DB-BD31-4B8C-83A1-F6EECF244321}">
                <p14:modId xmlns:p14="http://schemas.microsoft.com/office/powerpoint/2010/main" val="3719571385"/>
              </p:ext>
            </p:extLst>
          </p:nvPr>
        </p:nvGraphicFramePr>
        <p:xfrm>
          <a:off x="3582194" y="4656528"/>
          <a:ext cx="1979612" cy="344488"/>
        </p:xfrm>
        <a:graphic>
          <a:graphicData uri="http://schemas.openxmlformats.org/presentationml/2006/ole">
            <mc:AlternateContent xmlns:mc="http://schemas.openxmlformats.org/markup-compatibility/2006">
              <mc:Choice xmlns:v="urn:schemas-microsoft-com:vml" Requires="v">
                <p:oleObj spid="_x0000_s5749" name="Equation" r:id="rId12" imgW="1917360" imgH="317160" progId="Equation.DSMT4">
                  <p:embed/>
                </p:oleObj>
              </mc:Choice>
              <mc:Fallback>
                <p:oleObj name="Equation" r:id="rId12" imgW="1917360" imgH="317160" progId="Equation.DSMT4">
                  <p:embed/>
                  <p:pic>
                    <p:nvPicPr>
                      <p:cNvPr id="0" name="Object 16"/>
                      <p:cNvPicPr>
                        <a:picLocks noChangeAspect="1" noChangeArrowheads="1"/>
                      </p:cNvPicPr>
                      <p:nvPr/>
                    </p:nvPicPr>
                    <p:blipFill>
                      <a:blip r:embed="rId13"/>
                      <a:srcRect/>
                      <a:stretch>
                        <a:fillRect/>
                      </a:stretch>
                    </p:blipFill>
                    <p:spPr bwMode="auto">
                      <a:xfrm>
                        <a:off x="3582194" y="4656528"/>
                        <a:ext cx="1979612" cy="344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对象 24">
            <a:extLst>
              <a:ext uri="{FF2B5EF4-FFF2-40B4-BE49-F238E27FC236}">
                <a16:creationId xmlns:a16="http://schemas.microsoft.com/office/drawing/2014/main" id="{531A0ED2-961F-431E-8DB0-EE6A9649C3C5}"/>
              </a:ext>
            </a:extLst>
          </p:cNvPr>
          <p:cNvGraphicFramePr>
            <a:graphicFrameLocks noChangeAspect="1"/>
          </p:cNvGraphicFramePr>
          <p:nvPr>
            <p:extLst>
              <p:ext uri="{D42A27DB-BD31-4B8C-83A1-F6EECF244321}">
                <p14:modId xmlns:p14="http://schemas.microsoft.com/office/powerpoint/2010/main" val="2213367254"/>
              </p:ext>
            </p:extLst>
          </p:nvPr>
        </p:nvGraphicFramePr>
        <p:xfrm>
          <a:off x="3695700" y="5309880"/>
          <a:ext cx="1752600" cy="342900"/>
        </p:xfrm>
        <a:graphic>
          <a:graphicData uri="http://schemas.openxmlformats.org/presentationml/2006/ole">
            <mc:AlternateContent xmlns:mc="http://schemas.openxmlformats.org/markup-compatibility/2006">
              <mc:Choice xmlns:v="urn:schemas-microsoft-com:vml" Requires="v">
                <p:oleObj spid="_x0000_s5750" name="Equation" r:id="rId14" imgW="1777680" imgH="304560" progId="Equation.DSMT4">
                  <p:embed/>
                </p:oleObj>
              </mc:Choice>
              <mc:Fallback>
                <p:oleObj name="Equation" r:id="rId14" imgW="1777680" imgH="304560" progId="Equation.DSMT4">
                  <p:embed/>
                  <p:pic>
                    <p:nvPicPr>
                      <p:cNvPr id="0" name="Object 22"/>
                      <p:cNvPicPr>
                        <a:picLocks noChangeAspect="1" noChangeArrowheads="1"/>
                      </p:cNvPicPr>
                      <p:nvPr/>
                    </p:nvPicPr>
                    <p:blipFill>
                      <a:blip r:embed="rId15"/>
                      <a:srcRect/>
                      <a:stretch>
                        <a:fillRect/>
                      </a:stretch>
                    </p:blipFill>
                    <p:spPr bwMode="auto">
                      <a:xfrm>
                        <a:off x="3695700" y="5309880"/>
                        <a:ext cx="17526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对象 26">
            <a:extLst>
              <a:ext uri="{FF2B5EF4-FFF2-40B4-BE49-F238E27FC236}">
                <a16:creationId xmlns:a16="http://schemas.microsoft.com/office/drawing/2014/main" id="{CEFE3A50-72E0-4914-957F-032EE920400D}"/>
              </a:ext>
            </a:extLst>
          </p:cNvPr>
          <p:cNvGraphicFramePr>
            <a:graphicFrameLocks noChangeAspect="1"/>
          </p:cNvGraphicFramePr>
          <p:nvPr>
            <p:extLst>
              <p:ext uri="{D42A27DB-BD31-4B8C-83A1-F6EECF244321}">
                <p14:modId xmlns:p14="http://schemas.microsoft.com/office/powerpoint/2010/main" val="4014362478"/>
              </p:ext>
            </p:extLst>
          </p:nvPr>
        </p:nvGraphicFramePr>
        <p:xfrm>
          <a:off x="5829500" y="5597133"/>
          <a:ext cx="2225675" cy="711200"/>
        </p:xfrm>
        <a:graphic>
          <a:graphicData uri="http://schemas.openxmlformats.org/presentationml/2006/ole">
            <mc:AlternateContent xmlns:mc="http://schemas.openxmlformats.org/markup-compatibility/2006">
              <mc:Choice xmlns:v="urn:schemas-microsoft-com:vml" Requires="v">
                <p:oleObj spid="_x0000_s5751" name="Equation" r:id="rId16" imgW="2234880" imgH="711000" progId="Equation.DSMT4">
                  <p:embed/>
                </p:oleObj>
              </mc:Choice>
              <mc:Fallback>
                <p:oleObj name="Equation" r:id="rId16" imgW="2234880" imgH="711000" progId="Equation.DSMT4">
                  <p:embed/>
                  <p:pic>
                    <p:nvPicPr>
                      <p:cNvPr id="0" name="Object 24"/>
                      <p:cNvPicPr>
                        <a:picLocks noChangeAspect="1" noChangeArrowheads="1"/>
                      </p:cNvPicPr>
                      <p:nvPr/>
                    </p:nvPicPr>
                    <p:blipFill>
                      <a:blip r:embed="rId17"/>
                      <a:srcRect/>
                      <a:stretch>
                        <a:fillRect/>
                      </a:stretch>
                    </p:blipFill>
                    <p:spPr bwMode="auto">
                      <a:xfrm>
                        <a:off x="5829500" y="5597133"/>
                        <a:ext cx="2225675"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00804723"/>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488</TotalTime>
  <Words>3145</Words>
  <Application>Microsoft Office PowerPoint</Application>
  <PresentationFormat>全屏显示(4:3)</PresentationFormat>
  <Paragraphs>345</Paragraphs>
  <Slides>45</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45</vt:i4>
      </vt:variant>
    </vt:vector>
  </HeadingPairs>
  <TitlesOfParts>
    <vt:vector size="57" baseType="lpstr">
      <vt:lpstr>等线</vt:lpstr>
      <vt:lpstr>等线 Light</vt:lpstr>
      <vt:lpstr>宋体</vt:lpstr>
      <vt:lpstr>微软雅黑</vt:lpstr>
      <vt:lpstr>Arial</vt:lpstr>
      <vt:lpstr>Calibri</vt:lpstr>
      <vt:lpstr>Calibri Light</vt:lpstr>
      <vt:lpstr>Cambria Math</vt:lpstr>
      <vt:lpstr>Times New Roman</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Saoirse</dc:creator>
  <cp:lastModifiedBy>张艺</cp:lastModifiedBy>
  <cp:revision>186</cp:revision>
  <dcterms:created xsi:type="dcterms:W3CDTF">2020-07-24T07:05:48Z</dcterms:created>
  <dcterms:modified xsi:type="dcterms:W3CDTF">2020-10-02T06:13:31Z</dcterms:modified>
</cp:coreProperties>
</file>