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sldIdLst>
    <p:sldId id="256" r:id="rId2"/>
    <p:sldId id="257" r:id="rId3"/>
    <p:sldId id="258" r:id="rId4"/>
    <p:sldId id="264" r:id="rId5"/>
    <p:sldId id="275" r:id="rId6"/>
    <p:sldId id="276" r:id="rId7"/>
    <p:sldId id="277" r:id="rId8"/>
    <p:sldId id="268" r:id="rId9"/>
    <p:sldId id="278" r:id="rId10"/>
    <p:sldId id="279" r:id="rId11"/>
    <p:sldId id="266" r:id="rId12"/>
    <p:sldId id="269" r:id="rId13"/>
    <p:sldId id="282" r:id="rId14"/>
    <p:sldId id="283" r:id="rId15"/>
    <p:sldId id="284" r:id="rId16"/>
    <p:sldId id="281" r:id="rId17"/>
    <p:sldId id="272" r:id="rId18"/>
    <p:sldId id="286" r:id="rId19"/>
    <p:sldId id="287" r:id="rId20"/>
    <p:sldId id="285" r:id="rId21"/>
    <p:sldId id="267" r:id="rId22"/>
    <p:sldId id="270" r:id="rId23"/>
    <p:sldId id="273" r:id="rId24"/>
    <p:sldId id="288" r:id="rId25"/>
    <p:sldId id="289" r:id="rId26"/>
    <p:sldId id="274" r:id="rId27"/>
    <p:sldId id="290" r:id="rId28"/>
    <p:sldId id="292" r:id="rId29"/>
    <p:sldId id="293" r:id="rId30"/>
    <p:sldId id="26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A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8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6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243C-C818-4C28-B25A-FE9B72C1A9B1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8E41-D66D-4064-B6B3-945A426C1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56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243C-C818-4C28-B25A-FE9B72C1A9B1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8E41-D66D-4064-B6B3-945A426C1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8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243C-C818-4C28-B25A-FE9B72C1A9B1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8E41-D66D-4064-B6B3-945A426C1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064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243C-C818-4C28-B25A-FE9B72C1A9B1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8E41-D66D-4064-B6B3-945A426C1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47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243C-C818-4C28-B25A-FE9B72C1A9B1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8E41-D66D-4064-B6B3-945A426C1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66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243C-C818-4C28-B25A-FE9B72C1A9B1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8E41-D66D-4064-B6B3-945A426C1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5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243C-C818-4C28-B25A-FE9B72C1A9B1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8E41-D66D-4064-B6B3-945A426C1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87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243C-C818-4C28-B25A-FE9B72C1A9B1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8E41-D66D-4064-B6B3-945A426C1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79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243C-C818-4C28-B25A-FE9B72C1A9B1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8E41-D66D-4064-B6B3-945A426C1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16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243C-C818-4C28-B25A-FE9B72C1A9B1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8E41-D66D-4064-B6B3-945A426C1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48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243C-C818-4C28-B25A-FE9B72C1A9B1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8E41-D66D-4064-B6B3-945A426C1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13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B243C-C818-4C28-B25A-FE9B72C1A9B1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08E41-D66D-4064-B6B3-945A426C1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94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png"/><Relationship Id="rId11" Type="http://schemas.openxmlformats.org/officeDocument/2006/relationships/oleObject" Target="../embeddings/oleObject20.bin"/><Relationship Id="rId5" Type="http://schemas.openxmlformats.org/officeDocument/2006/relationships/image" Target="../media/image66.png"/><Relationship Id="rId10" Type="http://schemas.openxmlformats.org/officeDocument/2006/relationships/image" Target="../media/image24.wmf"/><Relationship Id="rId9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70.png"/><Relationship Id="rId9" Type="http://schemas.openxmlformats.org/officeDocument/2006/relationships/image" Target="../media/image2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1.wmf"/><Relationship Id="rId5" Type="http://schemas.openxmlformats.org/officeDocument/2006/relationships/image" Target="../media/image74.png"/><Relationship Id="rId10" Type="http://schemas.openxmlformats.org/officeDocument/2006/relationships/oleObject" Target="../embeddings/oleObject25.bin"/><Relationship Id="rId9" Type="http://schemas.openxmlformats.org/officeDocument/2006/relationships/image" Target="../media/image3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4.wmf"/><Relationship Id="rId5" Type="http://schemas.openxmlformats.org/officeDocument/2006/relationships/image" Target="../media/image78.png"/><Relationship Id="rId10" Type="http://schemas.openxmlformats.org/officeDocument/2006/relationships/oleObject" Target="../embeddings/oleObject28.bin"/><Relationship Id="rId9" Type="http://schemas.openxmlformats.org/officeDocument/2006/relationships/image" Target="../media/image3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oleObject" Target="../embeddings/oleObject35.bin"/><Relationship Id="rId7" Type="http://schemas.openxmlformats.org/officeDocument/2006/relationships/image" Target="../media/image37.wmf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1.bin"/><Relationship Id="rId11" Type="http://schemas.openxmlformats.org/officeDocument/2006/relationships/oleObject" Target="../embeddings/oleObject34.bin"/><Relationship Id="rId5" Type="http://schemas.openxmlformats.org/officeDocument/2006/relationships/image" Target="../media/image86.png"/><Relationship Id="rId15" Type="http://schemas.openxmlformats.org/officeDocument/2006/relationships/oleObject" Target="../embeddings/oleObject36.bin"/><Relationship Id="rId10" Type="http://schemas.openxmlformats.org/officeDocument/2006/relationships/oleObject" Target="../embeddings/oleObject33.bin"/><Relationship Id="rId9" Type="http://schemas.openxmlformats.org/officeDocument/2006/relationships/image" Target="../media/image38.wmf"/><Relationship Id="rId14" Type="http://schemas.openxmlformats.org/officeDocument/2006/relationships/image" Target="../media/image4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45.wmf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2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4.wmf"/><Relationship Id="rId5" Type="http://schemas.openxmlformats.org/officeDocument/2006/relationships/image" Target="../media/image93.png"/><Relationship Id="rId15" Type="http://schemas.openxmlformats.org/officeDocument/2006/relationships/image" Target="../media/image46.wmf"/><Relationship Id="rId10" Type="http://schemas.openxmlformats.org/officeDocument/2006/relationships/oleObject" Target="../embeddings/oleObject39.bin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4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51.emf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5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54.wmf"/><Relationship Id="rId5" Type="http://schemas.openxmlformats.org/officeDocument/2006/relationships/image" Target="../media/image113.png"/><Relationship Id="rId10" Type="http://schemas.openxmlformats.org/officeDocument/2006/relationships/oleObject" Target="../embeddings/oleObject48.bin"/><Relationship Id="rId9" Type="http://schemas.openxmlformats.org/officeDocument/2006/relationships/image" Target="../media/image5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116.png"/><Relationship Id="rId9" Type="http://schemas.openxmlformats.org/officeDocument/2006/relationships/image" Target="../media/image5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9.wmf"/><Relationship Id="rId5" Type="http://schemas.openxmlformats.org/officeDocument/2006/relationships/image" Target="../media/image120.png"/><Relationship Id="rId10" Type="http://schemas.openxmlformats.org/officeDocument/2006/relationships/oleObject" Target="../embeddings/oleObject53.bin"/><Relationship Id="rId9" Type="http://schemas.openxmlformats.org/officeDocument/2006/relationships/image" Target="../media/image5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63.wmf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62.wmf"/><Relationship Id="rId5" Type="http://schemas.openxmlformats.org/officeDocument/2006/relationships/image" Target="../media/image125.png"/><Relationship Id="rId10" Type="http://schemas.openxmlformats.org/officeDocument/2006/relationships/oleObject" Target="../embeddings/oleObject56.bin"/><Relationship Id="rId9" Type="http://schemas.openxmlformats.org/officeDocument/2006/relationships/image" Target="../media/image61.wmf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1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65.wmf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13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7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134.png"/><Relationship Id="rId9" Type="http://schemas.openxmlformats.org/officeDocument/2006/relationships/image" Target="../media/image6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4.wmf"/><Relationship Id="rId7" Type="http://schemas.openxmlformats.org/officeDocument/2006/relationships/image" Target="../media/image1.wmf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.wmf"/><Relationship Id="rId5" Type="http://schemas.openxmlformats.org/officeDocument/2006/relationships/image" Target="../media/image9.png"/><Relationship Id="rId15" Type="http://schemas.openxmlformats.org/officeDocument/2006/relationships/image" Target="../media/image5.wmf"/><Relationship Id="rId10" Type="http://schemas.openxmlformats.org/officeDocument/2006/relationships/oleObject" Target="../embeddings/oleObject3.bin"/><Relationship Id="rId9" Type="http://schemas.openxmlformats.org/officeDocument/2006/relationships/image" Target="../media/image2.wmf"/><Relationship Id="rId1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9.wmf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8.wmf"/><Relationship Id="rId5" Type="http://schemas.openxmlformats.org/officeDocument/2006/relationships/image" Target="../media/image50.png"/><Relationship Id="rId10" Type="http://schemas.openxmlformats.org/officeDocument/2006/relationships/oleObject" Target="../embeddings/oleObject16.bin"/><Relationship Id="rId9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54A8B630-F86D-45E5-8442-11419BB99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模式识别与机器学习</a:t>
            </a:r>
            <a:b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</a:b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Pattern Recognition &amp; Machine Learning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98032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056C8412-4BC8-4FE4-A86C-44E78868C94E}"/>
              </a:ext>
            </a:extLst>
          </p:cNvPr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8CA9D9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30353B9-2E2B-4A31-982D-EEBBD22D96C2}"/>
              </a:ext>
            </a:extLst>
          </p:cNvPr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   第七讲 聚类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A0A16367-A940-4AAB-9132-31C9D7531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3056" y="115888"/>
            <a:ext cx="1711556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i="1" dirty="0">
                <a:solidFill>
                  <a:schemeClr val="bg1"/>
                </a:solidFill>
              </a:rPr>
              <a:t>K</a:t>
            </a:r>
            <a:r>
              <a:rPr lang="en-US" altLang="zh-CN" sz="2400" dirty="0">
                <a:solidFill>
                  <a:schemeClr val="bg1"/>
                </a:solidFill>
              </a:rPr>
              <a:t>-</a:t>
            </a:r>
            <a:r>
              <a:rPr lang="zh-CN" altLang="en-US" sz="2400" dirty="0">
                <a:solidFill>
                  <a:schemeClr val="bg1"/>
                </a:solidFill>
              </a:rPr>
              <a:t>均值聚类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399CDCD9-5D2F-4C89-BB55-9B578718A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903" y="876301"/>
            <a:ext cx="5806193" cy="562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31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327058D6-4C22-4790-9217-AE8DB6C34FBD}"/>
              </a:ext>
            </a:extLst>
          </p:cNvPr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   第七讲 聚类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8CA9D9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AA2CEEB4-F3CD-41AD-B529-3AFBAD8AA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883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目录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3D4ACEF0-7279-45BB-BC14-B1A22F951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765935"/>
            <a:ext cx="5986463" cy="38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K-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均值聚类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lvl="1" indent="-342900" defTabSz="914400" eaLnBrk="1" hangingPunct="1">
              <a:buFontTx/>
              <a:buChar char="•"/>
              <a:defRPr/>
            </a:pPr>
            <a:r>
              <a:rPr lang="zh-CN" altLang="en-US" sz="2400" dirty="0">
                <a:latin typeface="Arial"/>
                <a:ea typeface="微软雅黑"/>
              </a:rPr>
              <a:t>算法介绍</a:t>
            </a:r>
            <a:endParaRPr lang="en-US" altLang="zh-CN" sz="2400" dirty="0">
              <a:latin typeface="Arial"/>
              <a:ea typeface="微软雅黑"/>
            </a:endParaRPr>
          </a:p>
          <a:p>
            <a:pPr lvl="1" indent="-342900" defTabSz="914400" eaLnBrk="1" hangingPunct="1">
              <a:buFontTx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模糊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K-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均值聚类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2800" dirty="0">
                <a:solidFill>
                  <a:srgbClr val="71A3F5"/>
                </a:solidFill>
                <a:latin typeface="Arial"/>
                <a:ea typeface="微软雅黑"/>
              </a:rPr>
              <a:t>谱聚类</a:t>
            </a:r>
            <a:endParaRPr lang="en-US" altLang="zh-CN" sz="2800" dirty="0">
              <a:solidFill>
                <a:srgbClr val="71A3F5"/>
              </a:solidFill>
              <a:latin typeface="Arial"/>
              <a:ea typeface="微软雅黑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高斯混合模型聚类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lvl="1" indent="-342900" defTabSz="914400" eaLnBrk="1" hangingPunct="1">
              <a:buFontTx/>
              <a:buChar char="•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Arial"/>
                <a:ea typeface="微软雅黑"/>
              </a:rPr>
              <a:t>模型表示</a:t>
            </a:r>
            <a:endParaRPr lang="en-US" altLang="zh-CN" sz="240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lvl="1" indent="-342900" defTabSz="914400" eaLnBrk="1" hangingPunct="1">
              <a:buFontTx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模型推理与参数估计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lvl="1" indent="-342900" defTabSz="914400" eaLnBrk="1" hangingPunct="1">
              <a:buFontTx/>
              <a:buChar char="•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Arial"/>
                <a:ea typeface="微软雅黑"/>
              </a:rPr>
              <a:t>无限高斯混合模型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02C3CA6-CFB8-460B-8507-CEAA6E1ACF73}"/>
              </a:ext>
            </a:extLst>
          </p:cNvPr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9" name="矩形 10">
            <a:extLst>
              <a:ext uri="{FF2B5EF4-FFF2-40B4-BE49-F238E27FC236}">
                <a16:creationId xmlns:a16="http://schemas.microsoft.com/office/drawing/2014/main" id="{5E3291BC-0BA8-4AF6-AF4A-CCE26F35E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3794" y="187473"/>
            <a:ext cx="18149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第七讲 聚类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4994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98D02A1B-6535-43BA-91B1-44025DBB9669}"/>
              </a:ext>
            </a:extLst>
          </p:cNvPr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8CA9D9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30353B9-2E2B-4A31-982D-EEBBD22D96C2}"/>
              </a:ext>
            </a:extLst>
          </p:cNvPr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   第七讲 聚类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672BE9B-E23D-41A2-B9EC-CDC656B67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79" y="979947"/>
                <a:ext cx="8015287" cy="19389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谱聚类：</a:t>
                </a:r>
                <a:endParaRPr lang="en-US" altLang="zh-CN" sz="2000" b="1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spcBef>
                    <a:spcPct val="0"/>
                  </a:spcBef>
                  <a:buFont typeface="+mj-ea"/>
                  <a:buAutoNum type="circleNumDbPlain"/>
                </a:pP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预处理：构建代表数据集的无向图并计算相似度矩阵</a:t>
                </a: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spcBef>
                    <a:spcPct val="0"/>
                  </a:spcBef>
                  <a:buFont typeface="+mj-ea"/>
                  <a:buAutoNum type="circleNumDbPlain"/>
                </a:pP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谱表示：构造相应的拉普拉斯矩阵，并且计算拉普拉斯矩阵的特征值和特征向量，其中一个或多个特征向量构成了所有数据点在新的空间中的表示</a:t>
                </a: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spcBef>
                    <a:spcPct val="0"/>
                  </a:spcBef>
                  <a:buFont typeface="+mj-ea"/>
                  <a:buAutoNum type="circleNumDbPlain"/>
                </a:pP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聚类：使用聚类算法（如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-</a:t>
                </a: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均值）对新的数据表示进行聚类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672BE9B-E23D-41A2-B9EC-CDC656B671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7879" y="979947"/>
                <a:ext cx="8015287" cy="1938992"/>
              </a:xfrm>
              <a:prstGeom prst="rect">
                <a:avLst/>
              </a:prstGeom>
              <a:blipFill>
                <a:blip r:embed="rId4"/>
                <a:stretch>
                  <a:fillRect l="-989" t="-1887" r="-760" b="-566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标题 1">
            <a:extLst>
              <a:ext uri="{FF2B5EF4-FFF2-40B4-BE49-F238E27FC236}">
                <a16:creationId xmlns:a16="http://schemas.microsoft.com/office/drawing/2014/main" id="{A0A16367-A940-4AAB-9132-31C9D7531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5716" y="115888"/>
            <a:ext cx="1178895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谱聚类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CF94215-99FE-4AA7-9EC2-8456C6210DA3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64" b="10931"/>
          <a:stretch/>
        </p:blipFill>
        <p:spPr bwMode="auto">
          <a:xfrm>
            <a:off x="1154302" y="3155340"/>
            <a:ext cx="3468031" cy="26330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14CF732-E83E-48E3-880F-7AD5F778A874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2" b="10151"/>
          <a:stretch/>
        </p:blipFill>
        <p:spPr bwMode="auto">
          <a:xfrm>
            <a:off x="4823673" y="3155340"/>
            <a:ext cx="3146602" cy="26330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4FE61F5-B801-4C1B-9DDE-38CAC56A4331}"/>
              </a:ext>
            </a:extLst>
          </p:cNvPr>
          <p:cNvSpPr/>
          <p:nvPr/>
        </p:nvSpPr>
        <p:spPr>
          <a:xfrm>
            <a:off x="1610563" y="5783850"/>
            <a:ext cx="25555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）具有紧凑结构的数据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7667AA8-CADC-404E-BB31-E962A9F16DD6}"/>
              </a:ext>
            </a:extLst>
          </p:cNvPr>
          <p:cNvSpPr/>
          <p:nvPr/>
        </p:nvSpPr>
        <p:spPr>
          <a:xfrm>
            <a:off x="4977929" y="5783850"/>
            <a:ext cx="2573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）具有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连接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结构的数据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684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7B89603D-D07E-4CE5-8DC4-7E6D2F2A132A}"/>
              </a:ext>
            </a:extLst>
          </p:cNvPr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8CA9D9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30353B9-2E2B-4A31-982D-EEBBD22D96C2}"/>
              </a:ext>
            </a:extLst>
          </p:cNvPr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   第七讲 聚类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672BE9B-E23D-41A2-B9EC-CDC656B67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318" y="886372"/>
                <a:ext cx="8152365" cy="5324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谱聚类算法的原理与实现细节</a:t>
                </a:r>
                <a:endParaRPr lang="en-US" altLang="zh-CN" sz="2000" b="1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首先，利用相似度矩阵构建带权重的无向图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，计算拉普拉斯矩阵。</a:t>
                </a: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常见的高斯相似度：</a:t>
                </a: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拉普拉斯矩阵由相似度矩阵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和度矩阵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计算得出。</a:t>
                </a: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度矩阵是测量每个顶点与其他顶点关联度的对角矩阵</a:t>
                </a: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拉普拉斯矩阵表示为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672BE9B-E23D-41A2-B9EC-CDC656B671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318" y="886372"/>
                <a:ext cx="8152365" cy="5324535"/>
              </a:xfrm>
              <a:prstGeom prst="rect">
                <a:avLst/>
              </a:prstGeom>
              <a:blipFill>
                <a:blip r:embed="rId5"/>
                <a:stretch>
                  <a:fillRect l="-823" t="-572" r="-3815" b="-10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标题 1">
            <a:extLst>
              <a:ext uri="{FF2B5EF4-FFF2-40B4-BE49-F238E27FC236}">
                <a16:creationId xmlns:a16="http://schemas.microsoft.com/office/drawing/2014/main" id="{A0A16367-A940-4AAB-9132-31C9D7531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5716" y="115888"/>
            <a:ext cx="1178895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谱聚类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EBC612E-B577-4455-A53C-FD509A752980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636" y="1134871"/>
            <a:ext cx="3830726" cy="2132103"/>
          </a:xfrm>
          <a:prstGeom prst="rect">
            <a:avLst/>
          </a:prstGeom>
        </p:spPr>
      </p:pic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8C1F186D-A2C8-474A-A43B-DCEF2F2B01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660811"/>
              </p:ext>
            </p:extLst>
          </p:nvPr>
        </p:nvGraphicFramePr>
        <p:xfrm>
          <a:off x="3204462" y="3796358"/>
          <a:ext cx="28860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4" name="Equation" r:id="rId7" imgW="2857320" imgH="634680" progId="Equation.DSMT4">
                  <p:embed/>
                </p:oleObj>
              </mc:Choice>
              <mc:Fallback>
                <p:oleObj name="Equation" r:id="rId7" imgW="2857320" imgH="6346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4462" y="3796358"/>
                        <a:ext cx="2886075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44F16E7F-D2AB-4B3A-B8EA-A0DB116574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950602"/>
              </p:ext>
            </p:extLst>
          </p:nvPr>
        </p:nvGraphicFramePr>
        <p:xfrm>
          <a:off x="4097629" y="5265366"/>
          <a:ext cx="9493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5" name="Equation" r:id="rId9" imgW="952200" imgH="444240" progId="Equation.DSMT4">
                  <p:embed/>
                </p:oleObj>
              </mc:Choice>
              <mc:Fallback>
                <p:oleObj name="Equation" r:id="rId9" imgW="952200" imgH="4442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7629" y="5265366"/>
                        <a:ext cx="94932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8DB4399B-0F49-4208-95A2-AAD5D8F273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811232"/>
              </p:ext>
            </p:extLst>
          </p:nvPr>
        </p:nvGraphicFramePr>
        <p:xfrm>
          <a:off x="2945104" y="5841324"/>
          <a:ext cx="1152525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6" name="Equation" r:id="rId11" imgW="1143000" imgH="241200" progId="Equation.DSMT4">
                  <p:embed/>
                </p:oleObj>
              </mc:Choice>
              <mc:Fallback>
                <p:oleObj name="Equation" r:id="rId11" imgW="1143000" imgH="241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5104" y="5841324"/>
                        <a:ext cx="1152525" cy="23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9322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9D6769D-E042-4F6B-BBDD-0A8C8DA03266}"/>
              </a:ext>
            </a:extLst>
          </p:cNvPr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8CA9D9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30353B9-2E2B-4A31-982D-EEBBD22D96C2}"/>
              </a:ext>
            </a:extLst>
          </p:cNvPr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   第七讲 聚类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672BE9B-E23D-41A2-B9EC-CDC656B67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963" y="952501"/>
                <a:ext cx="8015287" cy="40934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拉普拉斯矩阵性质</a:t>
                </a: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spcBef>
                    <a:spcPct val="0"/>
                  </a:spcBef>
                  <a:buFont typeface="+mj-ea"/>
                  <a:buAutoNum type="circleNumDbPlain"/>
                </a:pP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对于任意的向量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，都满足</a:t>
                </a:r>
              </a:p>
              <a:p>
                <a:pPr marL="457200" indent="-457200">
                  <a:lnSpc>
                    <a:spcPct val="150000"/>
                  </a:lnSpc>
                  <a:spcBef>
                    <a:spcPct val="0"/>
                  </a:spcBef>
                  <a:buFont typeface="+mj-ea"/>
                  <a:buAutoNum type="circleNumDbPlain"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spcBef>
                    <a:spcPct val="0"/>
                  </a:spcBef>
                  <a:buFont typeface="+mj-ea"/>
                  <a:buAutoNum type="circleNumDbPlain" startAt="2"/>
                </a:pPr>
                <a:r>
                  <a:rPr lang="en-US" altLang="zh-CN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拉普拉斯矩阵是对称半正定矩阵。</a:t>
                </a:r>
              </a:p>
              <a:p>
                <a:pPr marL="457200" indent="-457200">
                  <a:lnSpc>
                    <a:spcPct val="150000"/>
                  </a:lnSpc>
                  <a:spcBef>
                    <a:spcPct val="0"/>
                  </a:spcBef>
                  <a:buFont typeface="+mj-ea"/>
                  <a:buAutoNum type="circleNumDbPlain" startAt="2"/>
                </a:pP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 矩阵的最小特征值是</a:t>
                </a:r>
                <a:r>
                  <a:rPr lang="en-US" altLang="zh-CN" sz="2000" b="1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，对应的特征向量的元素都为</a:t>
                </a:r>
                <a:r>
                  <a:rPr lang="en-US" altLang="zh-CN" sz="2000" b="1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</a:p>
              <a:p>
                <a:pPr marL="457200" indent="-457200">
                  <a:lnSpc>
                    <a:spcPct val="150000"/>
                  </a:lnSpc>
                  <a:spcBef>
                    <a:spcPct val="0"/>
                  </a:spcBef>
                  <a:buFont typeface="+mj-ea"/>
                  <a:buAutoNum type="circleNumDbPlain" startAt="2"/>
                </a:pP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 拉普拉斯矩阵具有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个非负特征值。</a:t>
                </a: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除了传统拉普拉斯矩阵，还有如归一化的拉普拉斯矩阵</a:t>
                </a:r>
              </a:p>
              <a:p>
                <a:pPr marL="457200" indent="-457200">
                  <a:spcBef>
                    <a:spcPct val="0"/>
                  </a:spcBef>
                  <a:buFont typeface="+mj-ea"/>
                  <a:buAutoNum type="circleNumDbPlain"/>
                </a:pPr>
                <a:endParaRPr lang="zh-CN" altLang="en-US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672BE9B-E23D-41A2-B9EC-CDC656B671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8963" y="952501"/>
                <a:ext cx="8015287" cy="4093428"/>
              </a:xfrm>
              <a:prstGeom prst="rect">
                <a:avLst/>
              </a:prstGeom>
              <a:blipFill>
                <a:blip r:embed="rId5"/>
                <a:stretch>
                  <a:fillRect l="-9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标题 1">
            <a:extLst>
              <a:ext uri="{FF2B5EF4-FFF2-40B4-BE49-F238E27FC236}">
                <a16:creationId xmlns:a16="http://schemas.microsoft.com/office/drawing/2014/main" id="{A0A16367-A940-4AAB-9132-31C9D7531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5716" y="115888"/>
            <a:ext cx="1178895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谱聚类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9F84C34F-C2D3-46C7-9EE3-11DCC30416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350154"/>
              </p:ext>
            </p:extLst>
          </p:nvPr>
        </p:nvGraphicFramePr>
        <p:xfrm>
          <a:off x="3422650" y="2023804"/>
          <a:ext cx="22987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" name="Equation" r:id="rId6" imgW="2298600" imgH="609480" progId="Equation.DSMT4">
                  <p:embed/>
                </p:oleObj>
              </mc:Choice>
              <mc:Fallback>
                <p:oleObj name="Equation" r:id="rId6" imgW="2298600" imgH="609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2023804"/>
                        <a:ext cx="229870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93E97B3C-1BB2-408C-87B7-54F6090F63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819410"/>
              </p:ext>
            </p:extLst>
          </p:nvPr>
        </p:nvGraphicFramePr>
        <p:xfrm>
          <a:off x="6876351" y="4307612"/>
          <a:ext cx="14351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" name="Equation" r:id="rId8" imgW="1434960" imgH="330120" progId="Equation.DSMT4">
                  <p:embed/>
                </p:oleObj>
              </mc:Choice>
              <mc:Fallback>
                <p:oleObj name="Equation" r:id="rId8" imgW="1434960" imgH="33012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351" y="4307612"/>
                        <a:ext cx="1435100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4699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D716E2A5-13EF-4427-AA59-4A15CA9C5977}"/>
              </a:ext>
            </a:extLst>
          </p:cNvPr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8CA9D9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30353B9-2E2B-4A31-982D-EEBBD22D96C2}"/>
              </a:ext>
            </a:extLst>
          </p:cNvPr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   第七讲 聚类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672BE9B-E23D-41A2-B9EC-CDC656B67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963" y="952501"/>
                <a:ext cx="8015287" cy="4428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其次，定义最优切割的优化目标。</a:t>
                </a: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对于任意两个子图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，满足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⊂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𝒢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=∅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之间的权重定义为</a:t>
                </a: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无向图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在切割之后得到所有子图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之间的权重之和为</a:t>
                </a: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\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是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子图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的补集。</a:t>
                </a: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图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𝒢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的最优切割的目标是最小化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个顶点和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个子图，引入指示矩阵            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表示顶点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被划分到子图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中，否则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672BE9B-E23D-41A2-B9EC-CDC656B671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8963" y="952501"/>
                <a:ext cx="8015287" cy="4428007"/>
              </a:xfrm>
              <a:prstGeom prst="rect">
                <a:avLst/>
              </a:prstGeom>
              <a:blipFill>
                <a:blip r:embed="rId5"/>
                <a:stretch>
                  <a:fillRect l="-837" t="-688" r="-533" b="-11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标题 1">
            <a:extLst>
              <a:ext uri="{FF2B5EF4-FFF2-40B4-BE49-F238E27FC236}">
                <a16:creationId xmlns:a16="http://schemas.microsoft.com/office/drawing/2014/main" id="{A0A16367-A940-4AAB-9132-31C9D7531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5716" y="115888"/>
            <a:ext cx="1178895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谱聚类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634EA4EB-D90A-4341-A2FD-7EE4D1B07D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207921"/>
              </p:ext>
            </p:extLst>
          </p:nvPr>
        </p:nvGraphicFramePr>
        <p:xfrm>
          <a:off x="3665537" y="1921082"/>
          <a:ext cx="18129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8" name="Equation" r:id="rId6" imgW="1803240" imgH="393480" progId="Equation.DSMT4">
                  <p:embed/>
                </p:oleObj>
              </mc:Choice>
              <mc:Fallback>
                <p:oleObj name="Equation" r:id="rId6" imgW="1803240" imgH="3934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7" y="1921082"/>
                        <a:ext cx="18129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334507C-F016-4ABC-A01D-F792820897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893259"/>
              </p:ext>
            </p:extLst>
          </p:nvPr>
        </p:nvGraphicFramePr>
        <p:xfrm>
          <a:off x="2821781" y="2811553"/>
          <a:ext cx="354965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9" name="Equation" r:id="rId8" imgW="3568680" imgH="609480" progId="Equation.DSMT4">
                  <p:embed/>
                </p:oleObj>
              </mc:Choice>
              <mc:Fallback>
                <p:oleObj name="Equation" r:id="rId8" imgW="3568680" imgH="609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1781" y="2811553"/>
                        <a:ext cx="3549650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5">
            <a:extLst>
              <a:ext uri="{FF2B5EF4-FFF2-40B4-BE49-F238E27FC236}">
                <a16:creationId xmlns:a16="http://schemas.microsoft.com/office/drawing/2014/main" id="{A9DBCF09-774B-41C3-82E8-B8178A6C6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80C3B07F-3833-41F3-AF0A-13A6343CF0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675980"/>
              </p:ext>
            </p:extLst>
          </p:nvPr>
        </p:nvGraphicFramePr>
        <p:xfrm>
          <a:off x="5142816" y="4662992"/>
          <a:ext cx="881062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0" name="Equation" r:id="rId10" imgW="888840" imgH="253800" progId="Equation.DSMT4">
                  <p:embed/>
                </p:oleObj>
              </mc:Choice>
              <mc:Fallback>
                <p:oleObj name="Equation" r:id="rId10" imgW="888840" imgH="253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2816" y="4662992"/>
                        <a:ext cx="881062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8696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E5F38F68-0D59-44EB-8F9F-549D056D84FA}"/>
              </a:ext>
            </a:extLst>
          </p:cNvPr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8CA9D9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30353B9-2E2B-4A31-982D-EEBBD22D96C2}"/>
              </a:ext>
            </a:extLst>
          </p:cNvPr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   第七讲 聚类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672BE9B-E23D-41A2-B9EC-CDC656B67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963" y="772488"/>
                <a:ext cx="8015287" cy="5632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最优切割的优化问题通常有两种表达方式：</a:t>
                </a: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spcBef>
                    <a:spcPct val="0"/>
                  </a:spcBef>
                  <a:buFont typeface="+mj-ea"/>
                  <a:buAutoNum type="circleNumDbPlain"/>
                </a:pP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比率切割（</a:t>
                </a:r>
                <a:r>
                  <a:rPr lang="en-US" altLang="zh-CN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ratio cut</a:t>
                </a: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spcBef>
                    <a:spcPct val="0"/>
                  </a:spcBef>
                  <a:buFont typeface="+mj-ea"/>
                  <a:buAutoNum type="circleNumDbPlain"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spcBef>
                    <a:spcPct val="0"/>
                  </a:spcBef>
                  <a:buFont typeface="+mj-ea"/>
                  <a:buAutoNum type="circleNumDbPlain"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spcBef>
                    <a:spcPct val="0"/>
                  </a:spcBef>
                  <a:buFont typeface="+mj-ea"/>
                  <a:buAutoNum type="circleNumDbPlain"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spcBef>
                    <a:spcPct val="0"/>
                  </a:spcBef>
                  <a:buFont typeface="+mj-ea"/>
                  <a:buAutoNum type="circleNumDbPlain"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spcBef>
                    <a:spcPct val="0"/>
                  </a:spcBef>
                  <a:buFont typeface="+mj-ea"/>
                  <a:buAutoNum type="circleNumDbPlain"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表示集合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的大小，即子图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中的顶点个数。</a:t>
                </a: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spcBef>
                    <a:spcPct val="0"/>
                  </a:spcBef>
                  <a:buFont typeface="+mj-ea"/>
                  <a:buAutoNum type="circleNumDbPlain" startAt="2"/>
                </a:pP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归一化切割（</a:t>
                </a:r>
                <a:r>
                  <a:rPr lang="en-US" altLang="zh-CN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normalized cut</a:t>
                </a: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𝑣𝑜𝑙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表示集合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中所有边的权重的和，即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672BE9B-E23D-41A2-B9EC-CDC656B671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8963" y="772488"/>
                <a:ext cx="8015287" cy="5632311"/>
              </a:xfrm>
              <a:prstGeom prst="rect">
                <a:avLst/>
              </a:prstGeom>
              <a:blipFill>
                <a:blip r:embed="rId5"/>
                <a:stretch>
                  <a:fillRect l="-989" t="-649" b="-9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标题 1">
            <a:extLst>
              <a:ext uri="{FF2B5EF4-FFF2-40B4-BE49-F238E27FC236}">
                <a16:creationId xmlns:a16="http://schemas.microsoft.com/office/drawing/2014/main" id="{A0A16367-A940-4AAB-9132-31C9D7531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5716" y="115888"/>
            <a:ext cx="1178895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谱聚类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F97797B-F8B6-41DE-9D8E-D800699A2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8CFA63F2-BD92-48EF-9C4F-7EB050D1C4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595743"/>
              </p:ext>
            </p:extLst>
          </p:nvPr>
        </p:nvGraphicFramePr>
        <p:xfrm>
          <a:off x="3125786" y="1384120"/>
          <a:ext cx="2549525" cy="184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7" name="Equation" r:id="rId6" imgW="2577960" imgH="1854000" progId="Equation.DSMT4">
                  <p:embed/>
                </p:oleObj>
              </mc:Choice>
              <mc:Fallback>
                <p:oleObj name="Equation" r:id="rId6" imgW="2577960" imgH="1854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786" y="1384120"/>
                        <a:ext cx="2549525" cy="184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AD92F009-CDD6-489B-BD66-6096BFAE4C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101240"/>
              </p:ext>
            </p:extLst>
          </p:nvPr>
        </p:nvGraphicFramePr>
        <p:xfrm>
          <a:off x="3125786" y="4012437"/>
          <a:ext cx="2892425" cy="184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8" name="Equation" r:id="rId8" imgW="2908080" imgH="1854000" progId="Equation.DSMT4">
                  <p:embed/>
                </p:oleObj>
              </mc:Choice>
              <mc:Fallback>
                <p:oleObj name="Equation" r:id="rId8" imgW="2908080" imgH="1854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786" y="4012437"/>
                        <a:ext cx="2892425" cy="184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ED99F84B-2FFF-4125-A63C-4D6A72ED9F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562752"/>
              </p:ext>
            </p:extLst>
          </p:nvPr>
        </p:nvGraphicFramePr>
        <p:xfrm>
          <a:off x="6123642" y="5968914"/>
          <a:ext cx="15525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9" name="Equation" r:id="rId10" imgW="1549080" imgH="342720" progId="Equation.DSMT4">
                  <p:embed/>
                </p:oleObj>
              </mc:Choice>
              <mc:Fallback>
                <p:oleObj name="Equation" r:id="rId10" imgW="1549080" imgH="3427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3642" y="5968914"/>
                        <a:ext cx="1552575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7643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275184B1-85D4-49C0-A5E6-90EAE0446A1E}"/>
              </a:ext>
            </a:extLst>
          </p:cNvPr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8CA9D9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30353B9-2E2B-4A31-982D-EEBBD22D96C2}"/>
              </a:ext>
            </a:extLst>
          </p:cNvPr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   第七讲 聚类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672BE9B-E23D-41A2-B9EC-CDC656B67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475" y="952501"/>
            <a:ext cx="801528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lang="zh-CN" altLang="en-US" sz="2000" b="1" dirty="0">
                <a:latin typeface="微软雅黑" panose="020B0503020204020204" pitchFamily="34" charset="-122"/>
                <a:cs typeface="Times New Roman" panose="02020603050405020304" pitchFamily="18" charset="0"/>
              </a:rPr>
              <a:t>比率切割</a:t>
            </a: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为例，优化目标的每一项可以写为</a:t>
            </a:r>
            <a:endParaRPr lang="en-US" altLang="zh-CN" sz="20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因此优化问题可以表示为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A0A16367-A940-4AAB-9132-31C9D7531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5716" y="115888"/>
            <a:ext cx="1178895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谱聚类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C31518DB-1479-4445-ADBB-F677EB0B50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153821"/>
              </p:ext>
            </p:extLst>
          </p:nvPr>
        </p:nvGraphicFramePr>
        <p:xfrm>
          <a:off x="1535112" y="1388100"/>
          <a:ext cx="6073775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5" name="Equation" r:id="rId3" imgW="6095880" imgH="2616120" progId="Equation.DSMT4">
                  <p:embed/>
                </p:oleObj>
              </mc:Choice>
              <mc:Fallback>
                <p:oleObj name="Equation" r:id="rId3" imgW="6095880" imgH="26161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2" y="1388100"/>
                        <a:ext cx="6073775" cy="2606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C8F01460-E8B2-41DD-856E-9BAE85410C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253810"/>
              </p:ext>
            </p:extLst>
          </p:nvPr>
        </p:nvGraphicFramePr>
        <p:xfrm>
          <a:off x="3294061" y="4403203"/>
          <a:ext cx="2555875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6" name="Equation" r:id="rId5" imgW="2565360" imgH="1574640" progId="Equation.DSMT4">
                  <p:embed/>
                </p:oleObj>
              </mc:Choice>
              <mc:Fallback>
                <p:oleObj name="Equation" r:id="rId5" imgW="2565360" imgH="1574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061" y="4403203"/>
                        <a:ext cx="2555875" cy="158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956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9C95203F-3A94-4D32-A042-D643C4247A75}"/>
              </a:ext>
            </a:extLst>
          </p:cNvPr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8CA9D9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30353B9-2E2B-4A31-982D-EEBBD22D96C2}"/>
              </a:ext>
            </a:extLst>
          </p:cNvPr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   第七讲 聚类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672BE9B-E23D-41A2-B9EC-CDC656B67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752" y="952501"/>
                <a:ext cx="8132354" cy="5337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的定义可得             ，因此约束             ，得到优化问题表示为</a:t>
                </a: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近似解可以通过拉格朗日乘子法获得，对优化问题引入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个拉格朗日乘子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，记为向量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𝛌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，可得如下无约束优化问题</a:t>
                </a: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diag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𝛌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表示对角元素分别为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的对角阵。</a:t>
                </a: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对上式得优化目标关于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求导并设置为零，可得最优解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满足</a:t>
                </a: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且对应得目标值为</a:t>
                </a: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的解为拉普拉斯矩阵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个最小特征值对应的特征向量构成的矩阵。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672BE9B-E23D-41A2-B9EC-CDC656B671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5752" y="952501"/>
                <a:ext cx="8132354" cy="5337936"/>
              </a:xfrm>
              <a:prstGeom prst="rect">
                <a:avLst/>
              </a:prstGeom>
              <a:blipFill>
                <a:blip r:embed="rId5"/>
                <a:stretch>
                  <a:fillRect l="-825" t="-571" r="-450" b="-10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标题 1">
            <a:extLst>
              <a:ext uri="{FF2B5EF4-FFF2-40B4-BE49-F238E27FC236}">
                <a16:creationId xmlns:a16="http://schemas.microsoft.com/office/drawing/2014/main" id="{A0A16367-A940-4AAB-9132-31C9D7531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5716" y="115888"/>
            <a:ext cx="1178895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谱聚类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783DB678-3203-4E4F-AA7A-6A50FABDF7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848541"/>
              </p:ext>
            </p:extLst>
          </p:nvPr>
        </p:nvGraphicFramePr>
        <p:xfrm>
          <a:off x="3590131" y="1441718"/>
          <a:ext cx="196373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8" name="Equation" r:id="rId6" imgW="1968480" imgH="736560" progId="Equation.DSMT4">
                  <p:embed/>
                </p:oleObj>
              </mc:Choice>
              <mc:Fallback>
                <p:oleObj name="Equation" r:id="rId6" imgW="1968480" imgH="7365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131" y="1441718"/>
                        <a:ext cx="1963738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249B25F-2FED-4AC5-A8F0-33E5967EDD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614530"/>
              </p:ext>
            </p:extLst>
          </p:nvPr>
        </p:nvGraphicFramePr>
        <p:xfrm>
          <a:off x="2903756" y="1019312"/>
          <a:ext cx="954088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9" name="Equation" r:id="rId8" imgW="939600" imgH="253800" progId="Equation.DSMT4">
                  <p:embed/>
                </p:oleObj>
              </mc:Choice>
              <mc:Fallback>
                <p:oleObj name="Equation" r:id="rId8" imgW="93960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756" y="1019312"/>
                        <a:ext cx="954088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7F58C219-21A3-4A5B-A584-E3C05D81CE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426379"/>
              </p:ext>
            </p:extLst>
          </p:nvPr>
        </p:nvGraphicFramePr>
        <p:xfrm>
          <a:off x="5168712" y="1015385"/>
          <a:ext cx="954088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0" name="Equation" r:id="rId10" imgW="939600" imgH="253800" progId="Equation.DSMT4">
                  <p:embed/>
                </p:oleObj>
              </mc:Choice>
              <mc:Fallback>
                <p:oleObj name="Equation" r:id="rId10" imgW="939600" imgH="2538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7249B25F-2FED-4AC5-A8F0-33E5967EDD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712" y="1015385"/>
                        <a:ext cx="954088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DC957405-F522-415D-AF68-7519C388E0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927829"/>
              </p:ext>
            </p:extLst>
          </p:nvPr>
        </p:nvGraphicFramePr>
        <p:xfrm>
          <a:off x="2395537" y="2955924"/>
          <a:ext cx="435292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1" name="Equation" r:id="rId11" imgW="4368600" imgH="419040" progId="Equation.DSMT4">
                  <p:embed/>
                </p:oleObj>
              </mc:Choice>
              <mc:Fallback>
                <p:oleObj name="Equation" r:id="rId11" imgW="4368600" imgH="419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7" y="2955924"/>
                        <a:ext cx="4352925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0">
            <a:extLst>
              <a:ext uri="{FF2B5EF4-FFF2-40B4-BE49-F238E27FC236}">
                <a16:creationId xmlns:a16="http://schemas.microsoft.com/office/drawing/2014/main" id="{77BFAA2C-D37C-43DF-86B2-7331BC88B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5EAE07FE-3867-40DD-947D-F5A00F4199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321598"/>
              </p:ext>
            </p:extLst>
          </p:nvPr>
        </p:nvGraphicFramePr>
        <p:xfrm>
          <a:off x="3765549" y="4190062"/>
          <a:ext cx="16129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2" name="Equation" r:id="rId13" imgW="1612800" imgH="304560" progId="Equation.DSMT4">
                  <p:embed/>
                </p:oleObj>
              </mc:Choice>
              <mc:Fallback>
                <p:oleObj name="Equation" r:id="rId13" imgW="1612800" imgH="30456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49" y="4190062"/>
                        <a:ext cx="1612900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A4AAB012-3768-49D0-BA02-D003016F43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858692"/>
              </p:ext>
            </p:extLst>
          </p:nvPr>
        </p:nvGraphicFramePr>
        <p:xfrm>
          <a:off x="3657599" y="5023169"/>
          <a:ext cx="18288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3" name="Equation" r:id="rId15" imgW="1828800" imgH="431640" progId="Equation.DSMT4">
                  <p:embed/>
                </p:oleObj>
              </mc:Choice>
              <mc:Fallback>
                <p:oleObj name="Equation" r:id="rId15" imgW="1828800" imgH="4316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599" y="5023169"/>
                        <a:ext cx="18288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4497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06CFCED7-D259-490C-881D-F2B372042D2D}"/>
              </a:ext>
            </a:extLst>
          </p:cNvPr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8CA9D9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30353B9-2E2B-4A31-982D-EEBBD22D96C2}"/>
              </a:ext>
            </a:extLst>
          </p:cNvPr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   第七讲 聚类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672BE9B-E23D-41A2-B9EC-CDC656B67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475" y="826666"/>
                <a:ext cx="8015287" cy="5037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归一化切割</a:t>
                </a: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与比率切割类似，优化目标得每一项可以表示为</a:t>
                </a: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的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定义，可得               </a:t>
                </a:r>
                <a:r>
                  <a:rPr lang="en-US" altLang="zh-CN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不约束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为指示矩阵，但仍约束</a:t>
                </a: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               </a:t>
                </a: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，归一化切割的优化问题可以近似表示为</a:t>
                </a: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其中              </a:t>
                </a:r>
                <a:r>
                  <a:rPr lang="en-US" altLang="zh-CN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对上述优化问题引入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个拉格朗日乘子，记为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𝛌</m:t>
                    </m:r>
                  </m:oMath>
                </a14:m>
                <a:endParaRPr lang="en-US" altLang="zh-CN" sz="2000" b="1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672BE9B-E23D-41A2-B9EC-CDC656B671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475" y="826666"/>
                <a:ext cx="8015287" cy="5037341"/>
              </a:xfrm>
              <a:prstGeom prst="rect">
                <a:avLst/>
              </a:prstGeom>
              <a:blipFill>
                <a:blip r:embed="rId5"/>
                <a:stretch>
                  <a:fillRect l="-760" t="-726" b="-12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标题 1">
            <a:extLst>
              <a:ext uri="{FF2B5EF4-FFF2-40B4-BE49-F238E27FC236}">
                <a16:creationId xmlns:a16="http://schemas.microsoft.com/office/drawing/2014/main" id="{A0A16367-A940-4AAB-9132-31C9D7531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5716" y="115888"/>
            <a:ext cx="1178895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谱聚类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A4CD152E-EC56-4901-A0F1-2569042507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800071"/>
              </p:ext>
            </p:extLst>
          </p:nvPr>
        </p:nvGraphicFramePr>
        <p:xfrm>
          <a:off x="1194594" y="1226776"/>
          <a:ext cx="6754812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7" name="Equation" r:id="rId6" imgW="6769080" imgH="2616120" progId="Equation.DSMT4">
                  <p:embed/>
                </p:oleObj>
              </mc:Choice>
              <mc:Fallback>
                <p:oleObj name="Equation" r:id="rId6" imgW="6769080" imgH="26161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4594" y="1226776"/>
                        <a:ext cx="6754812" cy="2606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F455EE0F-AF62-477F-8B5B-D65D13AD93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149591"/>
              </p:ext>
            </p:extLst>
          </p:nvPr>
        </p:nvGraphicFramePr>
        <p:xfrm>
          <a:off x="3204464" y="3941996"/>
          <a:ext cx="1103312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" name="Equation" r:id="rId8" imgW="1117440" imgH="253800" progId="Equation.DSMT4">
                  <p:embed/>
                </p:oleObj>
              </mc:Choice>
              <mc:Fallback>
                <p:oleObj name="Equation" r:id="rId8" imgW="111744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4464" y="3941996"/>
                        <a:ext cx="1103312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B695571-F271-4CD0-B1FE-0E853652ED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283931"/>
              </p:ext>
            </p:extLst>
          </p:nvPr>
        </p:nvGraphicFramePr>
        <p:xfrm>
          <a:off x="753116" y="4269308"/>
          <a:ext cx="1103313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9" name="Equation" r:id="rId10" imgW="1117440" imgH="253800" progId="Equation.DSMT4">
                  <p:embed/>
                </p:oleObj>
              </mc:Choice>
              <mc:Fallback>
                <p:oleObj name="Equation" r:id="rId10" imgW="111744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116" y="4269308"/>
                        <a:ext cx="1103313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02834D4B-5E91-4354-A5FE-C377314F20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868821"/>
              </p:ext>
            </p:extLst>
          </p:nvPr>
        </p:nvGraphicFramePr>
        <p:xfrm>
          <a:off x="3247231" y="4591231"/>
          <a:ext cx="264953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0" name="Equation" r:id="rId12" imgW="2654280" imgH="761760" progId="Equation.DSMT4">
                  <p:embed/>
                </p:oleObj>
              </mc:Choice>
              <mc:Fallback>
                <p:oleObj name="Equation" r:id="rId12" imgW="2654280" imgH="7617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7231" y="4591231"/>
                        <a:ext cx="2649537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907CA2EC-BF6B-47AC-BA0C-BEDDCAB4D5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603963"/>
              </p:ext>
            </p:extLst>
          </p:nvPr>
        </p:nvGraphicFramePr>
        <p:xfrm>
          <a:off x="1300293" y="5504224"/>
          <a:ext cx="1041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1" name="Equation" r:id="rId14" imgW="1041120" imgH="253800" progId="Equation.DSMT4">
                  <p:embed/>
                </p:oleObj>
              </mc:Choice>
              <mc:Fallback>
                <p:oleObj name="Equation" r:id="rId14" imgW="1041120" imgH="253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293" y="5504224"/>
                        <a:ext cx="10414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DE961FF1-1F47-4622-A105-03D40201F1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371628"/>
              </p:ext>
            </p:extLst>
          </p:nvPr>
        </p:nvGraphicFramePr>
        <p:xfrm>
          <a:off x="2098675" y="5825753"/>
          <a:ext cx="494665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2" name="Equation" r:id="rId16" imgW="4965480" imgH="419040" progId="Equation.DSMT4">
                  <p:embed/>
                </p:oleObj>
              </mc:Choice>
              <mc:Fallback>
                <p:oleObj name="Equation" r:id="rId16" imgW="4965480" imgH="419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5" y="5825753"/>
                        <a:ext cx="4946650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426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CD5AED45-6B89-4992-85A8-FA47F432CA79}"/>
              </a:ext>
            </a:extLst>
          </p:cNvPr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   第七讲 聚类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80A3A8F-ED30-44FA-AA84-050240534825}"/>
              </a:ext>
            </a:extLst>
          </p:cNvPr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8CA9D9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99CF1E64-AEDB-4C60-9CEA-F872AD870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79538"/>
            <a:ext cx="8229600" cy="384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本讲学习目标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lvl="1" defTabSz="914400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/>
                </a:solidFill>
                <a:latin typeface="Arial"/>
                <a:ea typeface="微软雅黑"/>
              </a:rPr>
              <a:t>理解聚类的两大类方法</a:t>
            </a:r>
            <a:endParaRPr lang="en-US" altLang="zh-CN" sz="240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lvl="1" defTabSz="914400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/>
                </a:solidFill>
                <a:latin typeface="Arial"/>
                <a:ea typeface="微软雅黑"/>
              </a:rPr>
              <a:t>掌握</a:t>
            </a:r>
            <a:r>
              <a:rPr lang="en-US" altLang="zh-CN" sz="2400" i="1" dirty="0">
                <a:solidFill>
                  <a:srgbClr val="000000"/>
                </a:solidFill>
                <a:latin typeface="Arial"/>
                <a:ea typeface="微软雅黑"/>
              </a:rPr>
              <a:t>K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微软雅黑"/>
              </a:rPr>
              <a:t>-</a:t>
            </a:r>
            <a:r>
              <a:rPr lang="zh-CN" altLang="en-US" sz="2400" dirty="0">
                <a:solidFill>
                  <a:srgbClr val="000000"/>
                </a:solidFill>
                <a:latin typeface="Arial"/>
                <a:ea typeface="微软雅黑"/>
              </a:rPr>
              <a:t>均值聚类方法，理解模糊</a:t>
            </a:r>
            <a:r>
              <a:rPr lang="en-US" altLang="zh-CN" sz="2400" i="1" dirty="0">
                <a:solidFill>
                  <a:srgbClr val="000000"/>
                </a:solidFill>
                <a:latin typeface="Arial"/>
                <a:ea typeface="微软雅黑"/>
              </a:rPr>
              <a:t>K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微软雅黑"/>
              </a:rPr>
              <a:t>-</a:t>
            </a:r>
            <a:r>
              <a:rPr lang="zh-CN" altLang="en-US" sz="2400" dirty="0">
                <a:solidFill>
                  <a:srgbClr val="000000"/>
                </a:solidFill>
                <a:latin typeface="Arial"/>
                <a:ea typeface="微软雅黑"/>
              </a:rPr>
              <a:t>均值聚类的原理</a:t>
            </a:r>
            <a:endParaRPr lang="en-US" altLang="zh-CN" sz="240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lvl="1" defTabSz="914400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/>
                </a:solidFill>
                <a:latin typeface="Arial"/>
                <a:ea typeface="微软雅黑"/>
              </a:rPr>
              <a:t>掌握谱聚类方法</a:t>
            </a:r>
            <a:endParaRPr lang="en-US" altLang="zh-CN" sz="240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lvl="1" defTabSz="914400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/>
                </a:solidFill>
                <a:latin typeface="Arial"/>
                <a:ea typeface="微软雅黑"/>
              </a:rPr>
              <a:t>掌握高斯混合模型聚类方法，了解无限高斯混合模型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矩形 10">
            <a:extLst>
              <a:ext uri="{FF2B5EF4-FFF2-40B4-BE49-F238E27FC236}">
                <a16:creationId xmlns:a16="http://schemas.microsoft.com/office/drawing/2014/main" id="{25C78D08-CED0-4C1F-B3E4-85180B7A9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3794" y="187473"/>
            <a:ext cx="18149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第七讲 聚类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9133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>
            <a:extLst>
              <a:ext uri="{FF2B5EF4-FFF2-40B4-BE49-F238E27FC236}">
                <a16:creationId xmlns:a16="http://schemas.microsoft.com/office/drawing/2014/main" id="{FAB51579-F124-4A85-9682-53142F62A282}"/>
              </a:ext>
            </a:extLst>
          </p:cNvPr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8CA9D9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08" name="图片 107">
            <a:extLst>
              <a:ext uri="{FF2B5EF4-FFF2-40B4-BE49-F238E27FC236}">
                <a16:creationId xmlns:a16="http://schemas.microsoft.com/office/drawing/2014/main" id="{EB660DAD-B624-4DE6-B887-F6A05CEB5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84" y="1157744"/>
            <a:ext cx="8883673" cy="496796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30353B9-2E2B-4A31-982D-EEBBD22D96C2}"/>
              </a:ext>
            </a:extLst>
          </p:cNvPr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   第七讲 聚类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A0A16367-A940-4AAB-9132-31C9D7531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5716" y="115888"/>
            <a:ext cx="1178895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谱聚类</a:t>
            </a:r>
          </a:p>
        </p:txBody>
      </p:sp>
      <p:graphicFrame>
        <p:nvGraphicFramePr>
          <p:cNvPr id="85" name="对象 84">
            <a:extLst>
              <a:ext uri="{FF2B5EF4-FFF2-40B4-BE49-F238E27FC236}">
                <a16:creationId xmlns:a16="http://schemas.microsoft.com/office/drawing/2014/main" id="{A352541C-FD56-4C9F-9B34-D556DA22F7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84410"/>
              </p:ext>
            </p:extLst>
          </p:nvPr>
        </p:nvGraphicFramePr>
        <p:xfrm>
          <a:off x="4420037" y="2057204"/>
          <a:ext cx="20415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0" name="Equation" r:id="rId4" imgW="2019240" imgH="469800" progId="Equation.DSMT4">
                  <p:embed/>
                </p:oleObj>
              </mc:Choice>
              <mc:Fallback>
                <p:oleObj name="Equation" r:id="rId4" imgW="2019240" imgH="469800" progId="Equation.DSMT4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0037" y="2057204"/>
                        <a:ext cx="2041525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对象 86">
            <a:extLst>
              <a:ext uri="{FF2B5EF4-FFF2-40B4-BE49-F238E27FC236}">
                <a16:creationId xmlns:a16="http://schemas.microsoft.com/office/drawing/2014/main" id="{F025F1F9-8314-45CA-8142-5350BC98F5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550728"/>
              </p:ext>
            </p:extLst>
          </p:nvPr>
        </p:nvGraphicFramePr>
        <p:xfrm>
          <a:off x="1838514" y="2556888"/>
          <a:ext cx="9477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1" name="Equation" r:id="rId6" imgW="952200" imgH="444240" progId="Equation.DSMT4">
                  <p:embed/>
                </p:oleObj>
              </mc:Choice>
              <mc:Fallback>
                <p:oleObj name="Equation" r:id="rId6" imgW="952200" imgH="444240" progId="Equation.DSMT4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514" y="2556888"/>
                        <a:ext cx="947737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对象 88">
            <a:extLst>
              <a:ext uri="{FF2B5EF4-FFF2-40B4-BE49-F238E27FC236}">
                <a16:creationId xmlns:a16="http://schemas.microsoft.com/office/drawing/2014/main" id="{28243345-EA3E-4329-A903-1DB280CF2E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996271"/>
              </p:ext>
            </p:extLst>
          </p:nvPr>
        </p:nvGraphicFramePr>
        <p:xfrm>
          <a:off x="3023765" y="2648683"/>
          <a:ext cx="1116013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2" name="Equation" r:id="rId8" imgW="1104840" imgH="241200" progId="Equation.DSMT4">
                  <p:embed/>
                </p:oleObj>
              </mc:Choice>
              <mc:Fallback>
                <p:oleObj name="Equation" r:id="rId8" imgW="1104840" imgH="241200" progId="Equation.DSMT4">
                  <p:embed/>
                  <p:pic>
                    <p:nvPicPr>
                      <p:cNvPr id="0" name="Object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3765" y="2648683"/>
                        <a:ext cx="1116013" cy="233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3609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327058D6-4C22-4790-9217-AE8DB6C34FBD}"/>
              </a:ext>
            </a:extLst>
          </p:cNvPr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   第七讲 聚类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8CA9D9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AA2CEEB4-F3CD-41AD-B529-3AFBAD8AA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883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目录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3D4ACEF0-7279-45BB-BC14-B1A22F951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765935"/>
            <a:ext cx="5986463" cy="38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K-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均值聚类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lvl="1" indent="-342900" defTabSz="914400" eaLnBrk="1" hangingPunct="1">
              <a:buFontTx/>
              <a:buChar char="•"/>
              <a:defRPr/>
            </a:pPr>
            <a:r>
              <a:rPr lang="zh-CN" altLang="en-US" sz="2400" dirty="0">
                <a:latin typeface="Arial"/>
                <a:ea typeface="微软雅黑"/>
              </a:rPr>
              <a:t>算法介绍</a:t>
            </a:r>
            <a:endParaRPr lang="en-US" altLang="zh-CN" sz="2400" dirty="0">
              <a:latin typeface="Arial"/>
              <a:ea typeface="微软雅黑"/>
            </a:endParaRPr>
          </a:p>
          <a:p>
            <a:pPr lvl="1" indent="-342900" defTabSz="914400" eaLnBrk="1" hangingPunct="1">
              <a:buFontTx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模糊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K-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均值聚类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2800" dirty="0">
                <a:solidFill>
                  <a:srgbClr val="000000"/>
                </a:solidFill>
                <a:latin typeface="Arial"/>
                <a:ea typeface="微软雅黑"/>
              </a:rPr>
              <a:t>谱聚类</a:t>
            </a:r>
            <a:endParaRPr lang="en-US" altLang="zh-CN" sz="280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1A3F5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高斯混合模型聚类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1A3F5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lvl="1" indent="-342900" defTabSz="914400" eaLnBrk="1" hangingPunct="1">
              <a:buFontTx/>
              <a:buChar char="•"/>
              <a:defRPr/>
            </a:pPr>
            <a:r>
              <a:rPr lang="zh-CN" altLang="en-US" sz="2400" dirty="0">
                <a:solidFill>
                  <a:srgbClr val="71A3F5"/>
                </a:solidFill>
                <a:latin typeface="Arial"/>
                <a:ea typeface="微软雅黑"/>
              </a:rPr>
              <a:t>模型表示</a:t>
            </a:r>
            <a:endParaRPr lang="en-US" altLang="zh-CN" sz="2400" dirty="0">
              <a:solidFill>
                <a:srgbClr val="71A3F5"/>
              </a:solidFill>
              <a:latin typeface="Arial"/>
              <a:ea typeface="微软雅黑"/>
            </a:endParaRPr>
          </a:p>
          <a:p>
            <a:pPr lvl="1" indent="-342900" defTabSz="914400" eaLnBrk="1" hangingPunct="1">
              <a:buFontTx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1A3F5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模型推理与参数估计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71A3F5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lvl="1" indent="-342900" defTabSz="914400" eaLnBrk="1" hangingPunct="1">
              <a:buFontTx/>
              <a:buChar char="•"/>
              <a:defRPr/>
            </a:pPr>
            <a:r>
              <a:rPr lang="zh-CN" altLang="en-US" sz="2400" dirty="0">
                <a:solidFill>
                  <a:srgbClr val="71A3F5"/>
                </a:solidFill>
                <a:latin typeface="Arial"/>
                <a:ea typeface="微软雅黑"/>
              </a:rPr>
              <a:t>无限高斯混合模型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71A3F5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02C3CA6-CFB8-460B-8507-CEAA6E1ACF73}"/>
              </a:ext>
            </a:extLst>
          </p:cNvPr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9" name="矩形 10">
            <a:extLst>
              <a:ext uri="{FF2B5EF4-FFF2-40B4-BE49-F238E27FC236}">
                <a16:creationId xmlns:a16="http://schemas.microsoft.com/office/drawing/2014/main" id="{5E3291BC-0BA8-4AF6-AF4A-CCE26F35E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3794" y="187473"/>
            <a:ext cx="18149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第七讲 聚类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1043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5D738DBA-E70E-4D9E-927D-291300893E18}"/>
              </a:ext>
            </a:extLst>
          </p:cNvPr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8CA9D9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30353B9-2E2B-4A31-982D-EEBBD22D96C2}"/>
              </a:ext>
            </a:extLst>
          </p:cNvPr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   第七讲 聚类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1C14A7BF-B7C7-447D-B1DE-731E286741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7427913" cy="57467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模型表示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672BE9B-E23D-41A2-B9EC-CDC656B67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088" y="1555750"/>
                <a:ext cx="8015287" cy="4095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核心思想</a:t>
                </a: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是假设数据可能来自不同的高斯分布，来自同一个高斯分布的数据点最可能属于同一个簇。</a:t>
                </a: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模型中引入潜变量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𝐳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，用于指示数据所属的成分。</a:t>
                </a: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表示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该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数据所属的成分是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=1,2,⋯,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指示向量的先验分布为</a:t>
                </a: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是模型参数。根据模型假设，每个成分都是高斯分布，可得模型的似然分布为</a:t>
                </a: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高斯混合模型的边缘似然表示为</a:t>
                </a: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672BE9B-E23D-41A2-B9EC-CDC656B671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088" y="1555750"/>
                <a:ext cx="8015287" cy="4095288"/>
              </a:xfrm>
              <a:prstGeom prst="rect">
                <a:avLst/>
              </a:prstGeom>
              <a:blipFill>
                <a:blip r:embed="rId5"/>
                <a:stretch>
                  <a:fillRect l="-837" t="-744" r="-608" b="-16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标题 1">
            <a:extLst>
              <a:ext uri="{FF2B5EF4-FFF2-40B4-BE49-F238E27FC236}">
                <a16:creationId xmlns:a16="http://schemas.microsoft.com/office/drawing/2014/main" id="{A0A16367-A940-4AAB-9132-31C9D7531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779" y="115888"/>
            <a:ext cx="2634833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高斯混合模型聚类</a:t>
            </a: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323628F8-2667-4B01-A57F-E649978D3B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206460"/>
              </p:ext>
            </p:extLst>
          </p:nvPr>
        </p:nvGraphicFramePr>
        <p:xfrm>
          <a:off x="3587749" y="2900718"/>
          <a:ext cx="196850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3" name="Equation" r:id="rId6" imgW="1968480" imgH="939600" progId="Equation.DSMT4">
                  <p:embed/>
                </p:oleObj>
              </mc:Choice>
              <mc:Fallback>
                <p:oleObj name="Equation" r:id="rId6" imgW="1968480" imgH="939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49" y="2900718"/>
                        <a:ext cx="1968500" cy="935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97B0E292-525A-4D14-B5C7-CC3402E16B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445649"/>
              </p:ext>
            </p:extLst>
          </p:nvPr>
        </p:nvGraphicFramePr>
        <p:xfrm>
          <a:off x="3230560" y="4614563"/>
          <a:ext cx="2682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4" name="Equation" r:id="rId8" imgW="2692080" imgH="431640" progId="Equation.DSMT4">
                  <p:embed/>
                </p:oleObj>
              </mc:Choice>
              <mc:Fallback>
                <p:oleObj name="Equation" r:id="rId8" imgW="2692080" imgH="4316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560" y="4614563"/>
                        <a:ext cx="26828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9B93589B-F795-4304-B25F-867F02F8A7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699162"/>
              </p:ext>
            </p:extLst>
          </p:nvPr>
        </p:nvGraphicFramePr>
        <p:xfrm>
          <a:off x="2507455" y="5710708"/>
          <a:ext cx="41290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5" name="Equation" r:id="rId10" imgW="4152600" imgH="431640" progId="Equation.DSMT4">
                  <p:embed/>
                </p:oleObj>
              </mc:Choice>
              <mc:Fallback>
                <p:oleObj name="Equation" r:id="rId10" imgW="4152600" imgH="4316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7455" y="5710708"/>
                        <a:ext cx="412908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1345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E9AE216E-2B80-4149-9126-459CA963BC19}"/>
              </a:ext>
            </a:extLst>
          </p:cNvPr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8CA9D9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30353B9-2E2B-4A31-982D-EEBBD22D96C2}"/>
              </a:ext>
            </a:extLst>
          </p:cNvPr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   第七讲 聚类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1C14A7BF-B7C7-447D-B1DE-731E286741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7427913" cy="57467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模型推理与参数估计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672BE9B-E23D-41A2-B9EC-CDC656B67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089" y="1555750"/>
                <a:ext cx="7859712" cy="25545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定义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𝐳</m:t>
                            </m:r>
                          </m:e>
                          <m:sub>
                            <m:r>
                              <a:rPr lang="en-US" altLang="zh-CN" sz="20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𝐳</m:t>
                            </m:r>
                          </m:e>
                          <m:sub>
                            <m:r>
                              <a:rPr lang="en-US" altLang="zh-CN" sz="20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分别表示所有观测数据和潜变量，可以得到对数联合分布为</a:t>
                </a: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其中</a:t>
                </a: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672BE9B-E23D-41A2-B9EC-CDC656B671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089" y="1555750"/>
                <a:ext cx="7859712" cy="2554545"/>
              </a:xfrm>
              <a:prstGeom prst="rect">
                <a:avLst/>
              </a:prstGeom>
              <a:blipFill>
                <a:blip r:embed="rId5"/>
                <a:stretch>
                  <a:fillRect l="-853" t="-119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标题 1">
            <a:extLst>
              <a:ext uri="{FF2B5EF4-FFF2-40B4-BE49-F238E27FC236}">
                <a16:creationId xmlns:a16="http://schemas.microsoft.com/office/drawing/2014/main" id="{A0A16367-A940-4AAB-9132-31C9D7531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779" y="115888"/>
            <a:ext cx="2634833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高斯混合模型聚类</a:t>
            </a: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71CF001A-CAF3-447E-8EBB-CF5B5CAC49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598759"/>
              </p:ext>
            </p:extLst>
          </p:nvPr>
        </p:nvGraphicFramePr>
        <p:xfrm>
          <a:off x="1951037" y="2408237"/>
          <a:ext cx="52419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4" name="Equation" r:id="rId6" imgW="5232240" imgH="431640" progId="Equation.DSMT4">
                  <p:embed/>
                </p:oleObj>
              </mc:Choice>
              <mc:Fallback>
                <p:oleObj name="Equation" r:id="rId6" imgW="523224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037" y="2408237"/>
                        <a:ext cx="52419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6F8EF80-3D80-4794-8863-26C9E278F6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807174"/>
              </p:ext>
            </p:extLst>
          </p:nvPr>
        </p:nvGraphicFramePr>
        <p:xfrm>
          <a:off x="1442456" y="3110938"/>
          <a:ext cx="4079875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5" name="Equation" r:id="rId8" imgW="4089240" imgH="330120" progId="Equation.DSMT4">
                  <p:embed/>
                </p:oleObj>
              </mc:Choice>
              <mc:Fallback>
                <p:oleObj name="Equation" r:id="rId8" imgW="4089240" imgH="3301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2456" y="3110938"/>
                        <a:ext cx="4079875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4608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9A91E8D-D180-4814-98C3-B3AE5F6F38C4}"/>
              </a:ext>
            </a:extLst>
          </p:cNvPr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8CA9D9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30353B9-2E2B-4A31-982D-EEBBD22D96C2}"/>
              </a:ext>
            </a:extLst>
          </p:cNvPr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   第七讲 聚类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672BE9B-E23D-41A2-B9EC-CDC656B67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2314" y="1631950"/>
                <a:ext cx="7859712" cy="3477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EM</a:t>
                </a:r>
                <a:r>
                  <a:rPr lang="zh-CN" altLang="en-US" sz="2000" b="1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算法</a:t>
                </a: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交替执行两个步骤：求期望（</a:t>
                </a:r>
                <a:r>
                  <a:rPr lang="en-US" altLang="zh-CN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步）和解最大化（</a:t>
                </a:r>
                <a:r>
                  <a:rPr lang="en-US" altLang="zh-CN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 M</a:t>
                </a: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步）</a:t>
                </a: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000" b="1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zh-CN" altLang="en-US" sz="2000" b="1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步</a:t>
                </a: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，首先计算潜变量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的后验分布，即每个数据点所属各个成分的概率。根据贝叶斯公式，可得每个数据点对应的指示变量的后验概率：</a:t>
                </a: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然后计算对数联合分布关于潜变量的后验分布的期望：</a:t>
                </a: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000" b="1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000" b="1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步</a:t>
                </a: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，需要求解使上式中期望最大的参数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672BE9B-E23D-41A2-B9EC-CDC656B671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2314" y="1631950"/>
                <a:ext cx="7859712" cy="3477875"/>
              </a:xfrm>
              <a:prstGeom prst="rect">
                <a:avLst/>
              </a:prstGeom>
              <a:blipFill>
                <a:blip r:embed="rId5"/>
                <a:stretch>
                  <a:fillRect l="-775" t="-1053" r="-3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标题 1">
            <a:extLst>
              <a:ext uri="{FF2B5EF4-FFF2-40B4-BE49-F238E27FC236}">
                <a16:creationId xmlns:a16="http://schemas.microsoft.com/office/drawing/2014/main" id="{A0A16367-A940-4AAB-9132-31C9D7531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779" y="115888"/>
            <a:ext cx="2634833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高斯混合模型聚类</a:t>
            </a:r>
          </a:p>
        </p:txBody>
      </p:sp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64F060AE-BD91-436A-B5D1-0A196E26FA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024518"/>
              </p:ext>
            </p:extLst>
          </p:nvPr>
        </p:nvGraphicFramePr>
        <p:xfrm>
          <a:off x="2571751" y="2688303"/>
          <a:ext cx="41608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3" name="Equation" r:id="rId6" imgW="4165560" imgH="761760" progId="Equation.DSMT4">
                  <p:embed/>
                </p:oleObj>
              </mc:Choice>
              <mc:Fallback>
                <p:oleObj name="Equation" r:id="rId6" imgW="4165560" imgH="761760" progId="Equation.DSMT4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64F060AE-BD91-436A-B5D1-0A196E26FA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1" y="2688303"/>
                        <a:ext cx="4160837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25E1FBF-2AF8-4A78-BBA3-F37B43EB17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334417"/>
              </p:ext>
            </p:extLst>
          </p:nvPr>
        </p:nvGraphicFramePr>
        <p:xfrm>
          <a:off x="1246187" y="3882651"/>
          <a:ext cx="6651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4" name="Equation" r:id="rId8" imgW="6667200" imgH="431640" progId="Equation.DSMT4">
                  <p:embed/>
                </p:oleObj>
              </mc:Choice>
              <mc:Fallback>
                <p:oleObj name="Equation" r:id="rId8" imgW="666720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7" y="3882651"/>
                        <a:ext cx="66516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9997F702-AFCB-4D69-B625-7E0BB635D7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305885"/>
              </p:ext>
            </p:extLst>
          </p:nvPr>
        </p:nvGraphicFramePr>
        <p:xfrm>
          <a:off x="2064543" y="4753395"/>
          <a:ext cx="5014913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5" name="Equation" r:id="rId10" imgW="5029200" imgH="965160" progId="Equation.DSMT4">
                  <p:embed/>
                </p:oleObj>
              </mc:Choice>
              <mc:Fallback>
                <p:oleObj name="Equation" r:id="rId10" imgW="5029200" imgH="9651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4543" y="4753395"/>
                        <a:ext cx="5014913" cy="973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CA97D4AA-13A5-499B-81D6-FF4E5A46B8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7427913" cy="57467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模型推理与参数估计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984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5CEB535C-D8D0-4361-8C0F-4B4A902CE1FD}"/>
              </a:ext>
            </a:extLst>
          </p:cNvPr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8CA9D9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30353B9-2E2B-4A31-982D-EEBBD22D96C2}"/>
              </a:ext>
            </a:extLst>
          </p:cNvPr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   第七讲 聚类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672BE9B-E23D-41A2-B9EC-CDC656B67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2314" y="1631950"/>
                <a:ext cx="7859712" cy="1631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对带约束的优化问题引入拉格朗日乘子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，得到等价无约束优化问题：</a:t>
                </a: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对上式的优化目标远古参数求导并设置为零</a:t>
                </a: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672BE9B-E23D-41A2-B9EC-CDC656B671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2314" y="1631950"/>
                <a:ext cx="7859712" cy="1631216"/>
              </a:xfrm>
              <a:prstGeom prst="rect">
                <a:avLst/>
              </a:prstGeom>
              <a:blipFill>
                <a:blip r:embed="rId5"/>
                <a:stretch>
                  <a:fillRect l="-775" t="-2247" b="-247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标题 1">
            <a:extLst>
              <a:ext uri="{FF2B5EF4-FFF2-40B4-BE49-F238E27FC236}">
                <a16:creationId xmlns:a16="http://schemas.microsoft.com/office/drawing/2014/main" id="{A0A16367-A940-4AAB-9132-31C9D7531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779" y="115888"/>
            <a:ext cx="2634833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高斯混合模型聚类</a:t>
            </a: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CA97D4AA-13A5-499B-81D6-FF4E5A46B8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7427913" cy="57467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模型推理与参数估计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F6581CE9-0B31-4AE3-969D-E8C28A90D4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793074"/>
              </p:ext>
            </p:extLst>
          </p:nvPr>
        </p:nvGraphicFramePr>
        <p:xfrm>
          <a:off x="1429544" y="2178643"/>
          <a:ext cx="628491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6" name="Equation" r:id="rId6" imgW="6298920" imgH="482400" progId="Equation.DSMT4">
                  <p:embed/>
                </p:oleObj>
              </mc:Choice>
              <mc:Fallback>
                <p:oleObj name="Equation" r:id="rId6" imgW="6298920" imgH="482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9544" y="2178643"/>
                        <a:ext cx="6284912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32AA515B-9E60-4172-B819-0A3C56BB54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748100"/>
              </p:ext>
            </p:extLst>
          </p:nvPr>
        </p:nvGraphicFramePr>
        <p:xfrm>
          <a:off x="2922587" y="3292416"/>
          <a:ext cx="223202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7" name="Equation" r:id="rId8" imgW="2222280" imgH="609480" progId="Equation.DSMT4">
                  <p:embed/>
                </p:oleObj>
              </mc:Choice>
              <mc:Fallback>
                <p:oleObj name="Equation" r:id="rId8" imgW="2222280" imgH="609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587" y="3292416"/>
                        <a:ext cx="2232025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6B7FA2DF-04B5-46E9-89AD-BAFA041B53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925547"/>
              </p:ext>
            </p:extLst>
          </p:nvPr>
        </p:nvGraphicFramePr>
        <p:xfrm>
          <a:off x="2922587" y="4041351"/>
          <a:ext cx="22002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8" name="Equation" r:id="rId10" imgW="2209680" imgH="863280" progId="Equation.DSMT4">
                  <p:embed/>
                </p:oleObj>
              </mc:Choice>
              <mc:Fallback>
                <p:oleObj name="Equation" r:id="rId10" imgW="2209680" imgH="863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587" y="4041351"/>
                        <a:ext cx="2200275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3F8DAF92-5520-4CC0-A77C-8C6D7A36BA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898893"/>
              </p:ext>
            </p:extLst>
          </p:nvPr>
        </p:nvGraphicFramePr>
        <p:xfrm>
          <a:off x="2922587" y="5100624"/>
          <a:ext cx="37782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9" name="Equation" r:id="rId12" imgW="3797280" imgH="863280" progId="Equation.DSMT4">
                  <p:embed/>
                </p:oleObj>
              </mc:Choice>
              <mc:Fallback>
                <p:oleObj name="Equation" r:id="rId12" imgW="3797280" imgH="8632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587" y="5100624"/>
                        <a:ext cx="377825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899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4FF5CA92-63CB-4382-94CF-DE32D367D12F}"/>
              </a:ext>
            </a:extLst>
          </p:cNvPr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8CA9D9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30353B9-2E2B-4A31-982D-EEBBD22D96C2}"/>
              </a:ext>
            </a:extLst>
          </p:cNvPr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   第七讲 聚类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1C14A7BF-B7C7-447D-B1DE-731E286741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7427913" cy="57467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无限高斯混合模型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672BE9B-E23D-41A2-B9EC-CDC656B67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089" y="1555750"/>
                <a:ext cx="7993062" cy="22467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中餐馆过程假设餐馆中有无限个桌子，第一位顾客坐在第一张桌子，之后第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个顾客会以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的概率坐在已经有人的第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个桌子上，以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的概率坐在没有人的新桌子上，其中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表示第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个桌子上已有的顾客数，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表示在这个顾客之前已有的顾客总数，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是狄利克雷过程的参数。</a:t>
                </a: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使用中餐馆过程，无限高斯过程混合模型的指示变量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的先验概率满足</a:t>
                </a: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672BE9B-E23D-41A2-B9EC-CDC656B671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089" y="1555750"/>
                <a:ext cx="7993062" cy="2246769"/>
              </a:xfrm>
              <a:prstGeom prst="rect">
                <a:avLst/>
              </a:prstGeom>
              <a:blipFill>
                <a:blip r:embed="rId5"/>
                <a:stretch>
                  <a:fillRect l="-839" t="-1355" r="-610" b="-379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标题 1">
            <a:extLst>
              <a:ext uri="{FF2B5EF4-FFF2-40B4-BE49-F238E27FC236}">
                <a16:creationId xmlns:a16="http://schemas.microsoft.com/office/drawing/2014/main" id="{A0A16367-A940-4AAB-9132-31C9D7531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779" y="115888"/>
            <a:ext cx="2634833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高斯混合模型聚类</a:t>
            </a:r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149A7E96-71B0-45BB-B536-2193F06E29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203379"/>
              </p:ext>
            </p:extLst>
          </p:nvPr>
        </p:nvGraphicFramePr>
        <p:xfrm>
          <a:off x="2578100" y="3975753"/>
          <a:ext cx="39878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9" name="Equation" r:id="rId6" imgW="3987720" imgH="1320480" progId="Equation.DSMT4">
                  <p:embed/>
                </p:oleObj>
              </mc:Choice>
              <mc:Fallback>
                <p:oleObj name="Equation" r:id="rId6" imgW="3987720" imgH="132048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3975753"/>
                        <a:ext cx="3987800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5904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1DC56075-B51D-4ADF-9AC6-18FE87AE08C0}"/>
              </a:ext>
            </a:extLst>
          </p:cNvPr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8CA9D9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30353B9-2E2B-4A31-982D-EEBBD22D96C2}"/>
              </a:ext>
            </a:extLst>
          </p:cNvPr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   第七讲 聚类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672BE9B-E23D-41A2-B9EC-CDC656B67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772" y="904876"/>
            <a:ext cx="822245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假设每个高斯成分的均值与方差的先验分布为</a:t>
            </a:r>
            <a:r>
              <a:rPr lang="en-US" altLang="zh-CN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Normal-inverse-Wishart</a:t>
            </a: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NIW</a:t>
            </a: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）分布，即</a:t>
            </a:r>
            <a:endParaRPr lang="en-US" altLang="zh-CN" sz="20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其联合分布为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A0A16367-A940-4AAB-9132-31C9D7531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779" y="115888"/>
            <a:ext cx="2634833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高斯混合模型聚类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9ABD239A-78F0-4ABF-9F92-0ACF113880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168883"/>
              </p:ext>
            </p:extLst>
          </p:nvPr>
        </p:nvGraphicFramePr>
        <p:xfrm>
          <a:off x="2940050" y="1660387"/>
          <a:ext cx="32639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5" name="Equation" r:id="rId3" imgW="3263760" imgH="711000" progId="Equation.DSMT4">
                  <p:embed/>
                </p:oleObj>
              </mc:Choice>
              <mc:Fallback>
                <p:oleObj name="Equation" r:id="rId3" imgW="3263760" imgH="711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1660387"/>
                        <a:ext cx="3263900" cy="71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6A06078A-E7E6-41B7-9E8A-21D59EC952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414328"/>
              </p:ext>
            </p:extLst>
          </p:nvPr>
        </p:nvGraphicFramePr>
        <p:xfrm>
          <a:off x="1175543" y="2959290"/>
          <a:ext cx="6792913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6" name="Equation" r:id="rId5" imgW="6806880" imgH="1066680" progId="Equation.DSMT4">
                  <p:embed/>
                </p:oleObj>
              </mc:Choice>
              <mc:Fallback>
                <p:oleObj name="Equation" r:id="rId5" imgW="6806880" imgH="10666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543" y="2959290"/>
                        <a:ext cx="6792913" cy="1062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0340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C016AE29-444D-4544-84DA-EACDC9678CA1}"/>
              </a:ext>
            </a:extLst>
          </p:cNvPr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8CA9D9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30353B9-2E2B-4A31-982D-EEBBD22D96C2}"/>
              </a:ext>
            </a:extLst>
          </p:cNvPr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   第七讲 聚类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672BE9B-E23D-41A2-B9EC-CDC656B67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772" y="904876"/>
                <a:ext cx="8222456" cy="5632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Gibbs</a:t>
                </a:r>
                <a:r>
                  <a:rPr lang="zh-CN" altLang="en-US" sz="2000" b="1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采样</a:t>
                </a:r>
                <a:endParaRPr lang="en-US" altLang="zh-CN" sz="2000" b="1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spcBef>
                    <a:spcPct val="0"/>
                  </a:spcBef>
                  <a:buFont typeface="+mj-ea"/>
                  <a:buAutoNum type="circleNumDbPlain"/>
                </a:pP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给定所有数据的所属成分，根据均值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𝛍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和协方差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的联合后验分布对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𝛍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进行采样。</a:t>
                </a:r>
                <a:r>
                  <a:rPr lang="en-US" altLang="zh-CN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𝛍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的联合后验分布表示为</a:t>
                </a: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spcBef>
                    <a:spcPct val="0"/>
                  </a:spcBef>
                  <a:buFont typeface="+mj-ea"/>
                  <a:buAutoNum type="circleNumDbPlain"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spcBef>
                    <a:spcPct val="0"/>
                  </a:spcBef>
                  <a:buFont typeface="+mj-ea"/>
                  <a:buAutoNum type="circleNumDbPlain"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spcBef>
                    <a:spcPct val="0"/>
                  </a:spcBef>
                  <a:buFont typeface="+mj-ea"/>
                  <a:buAutoNum type="circleNumDbPlain"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spcBef>
                    <a:spcPct val="0"/>
                  </a:spcBef>
                  <a:buFont typeface="+mj-ea"/>
                  <a:buAutoNum type="circleNumDbPlain"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spcBef>
                    <a:spcPct val="0"/>
                  </a:spcBef>
                  <a:buFont typeface="+mj-ea"/>
                  <a:buAutoNum type="circleNumDbPlain"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spcBef>
                    <a:spcPct val="0"/>
                  </a:spcBef>
                  <a:buFont typeface="+mj-ea"/>
                  <a:buAutoNum type="circleNumDbPlain"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spcBef>
                    <a:spcPct val="0"/>
                  </a:spcBef>
                  <a:buFont typeface="+mj-ea"/>
                  <a:buAutoNum type="circleNumDbPlain"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spcBef>
                    <a:spcPct val="0"/>
                  </a:spcBef>
                  <a:buFont typeface="+mj-ea"/>
                  <a:buAutoNum type="circleNumDbPlain"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spcBef>
                    <a:spcPct val="0"/>
                  </a:spcBef>
                  <a:buFont typeface="+mj-ea"/>
                  <a:buAutoNum type="circleNumDbPlain"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其中，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是属于第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个成分的数据的均值，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是第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个成分中的数据点，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表示属于第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个成分的数据的数目。</a:t>
                </a: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672BE9B-E23D-41A2-B9EC-CDC656B671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0772" y="904876"/>
                <a:ext cx="8222456" cy="5632311"/>
              </a:xfrm>
              <a:prstGeom prst="rect">
                <a:avLst/>
              </a:prstGeom>
              <a:blipFill>
                <a:blip r:embed="rId5"/>
                <a:stretch>
                  <a:fillRect l="-964" t="-541" r="-8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标题 1">
            <a:extLst>
              <a:ext uri="{FF2B5EF4-FFF2-40B4-BE49-F238E27FC236}">
                <a16:creationId xmlns:a16="http://schemas.microsoft.com/office/drawing/2014/main" id="{A0A16367-A940-4AAB-9132-31C9D7531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779" y="115888"/>
            <a:ext cx="2634833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高斯混合模型聚类</a:t>
            </a:r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8DC1ADB6-6B09-4C96-ACE1-01F646A1D0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498388"/>
              </p:ext>
            </p:extLst>
          </p:nvPr>
        </p:nvGraphicFramePr>
        <p:xfrm>
          <a:off x="1497806" y="1895475"/>
          <a:ext cx="6148388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5" name="Equation" r:id="rId6" imgW="6172200" imgH="2577960" progId="Equation.DSMT4">
                  <p:embed/>
                </p:oleObj>
              </mc:Choice>
              <mc:Fallback>
                <p:oleObj name="Equation" r:id="rId6" imgW="6172200" imgH="257796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806" y="1895475"/>
                        <a:ext cx="6148388" cy="2592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2010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C13420C2-CA54-49F7-AFDA-1BF03AAF22AF}"/>
              </a:ext>
            </a:extLst>
          </p:cNvPr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8CA9D9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30353B9-2E2B-4A31-982D-EEBBD22D96C2}"/>
              </a:ext>
            </a:extLst>
          </p:cNvPr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   第七讲 聚类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672BE9B-E23D-41A2-B9EC-CDC656B67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772" y="904876"/>
                <a:ext cx="8222456" cy="3960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Gibbs</a:t>
                </a:r>
                <a:r>
                  <a:rPr lang="zh-CN" altLang="en-US" sz="2000" b="1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采样</a:t>
                </a:r>
                <a:endParaRPr lang="en-US" altLang="zh-CN" sz="2000" b="1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spcBef>
                    <a:spcPct val="0"/>
                  </a:spcBef>
                  <a:buFont typeface="+mj-ea"/>
                  <a:buAutoNum type="circleNumDbPlain" startAt="2"/>
                </a:pP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对于每一个数据点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，在给定其所属高斯分布的均值和协方差的情况下，对变量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𝐳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根据后验概率进行采样，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𝐳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的后验概率如下</a:t>
                </a: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交替执行上述两个步骤直至达到规定的迭代次数，假设得到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个指示变量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的样本，记为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p>
                    </m:sSubSup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，并且最终确定的聚类数目为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，那么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的后验分布可以通过如下计算得到</a:t>
                </a: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672BE9B-E23D-41A2-B9EC-CDC656B671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0772" y="904876"/>
                <a:ext cx="8222456" cy="3960187"/>
              </a:xfrm>
              <a:prstGeom prst="rect">
                <a:avLst/>
              </a:prstGeom>
              <a:blipFill>
                <a:blip r:embed="rId5"/>
                <a:stretch>
                  <a:fillRect l="-964" t="-769" r="-742" b="-10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标题 1">
            <a:extLst>
              <a:ext uri="{FF2B5EF4-FFF2-40B4-BE49-F238E27FC236}">
                <a16:creationId xmlns:a16="http://schemas.microsoft.com/office/drawing/2014/main" id="{A0A16367-A940-4AAB-9132-31C9D7531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779" y="115888"/>
            <a:ext cx="2634833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高斯混合模型聚类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FC17D9D8-AAD7-48E3-850E-68BFDBE585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677099"/>
              </p:ext>
            </p:extLst>
          </p:nvPr>
        </p:nvGraphicFramePr>
        <p:xfrm>
          <a:off x="528637" y="1917924"/>
          <a:ext cx="8086725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7" name="Equation" r:id="rId6" imgW="8076960" imgH="1320480" progId="Equation.DSMT4">
                  <p:embed/>
                </p:oleObj>
              </mc:Choice>
              <mc:Fallback>
                <p:oleObj name="Equation" r:id="rId6" imgW="8076960" imgH="1320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" y="1917924"/>
                        <a:ext cx="8086725" cy="1335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BF7106E0-FC5D-4ECF-8774-D134F6F598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502959"/>
              </p:ext>
            </p:extLst>
          </p:nvPr>
        </p:nvGraphicFramePr>
        <p:xfrm>
          <a:off x="1764505" y="4848500"/>
          <a:ext cx="561498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8" name="Equation" r:id="rId8" imgW="5626080" imgH="723600" progId="Equation.DSMT4">
                  <p:embed/>
                </p:oleObj>
              </mc:Choice>
              <mc:Fallback>
                <p:oleObj name="Equation" r:id="rId8" imgW="5626080" imgH="7236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4505" y="4848500"/>
                        <a:ext cx="5614988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619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327058D6-4C22-4790-9217-AE8DB6C34FBD}"/>
              </a:ext>
            </a:extLst>
          </p:cNvPr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   第七讲 聚类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8CA9D9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AA2CEEB4-F3CD-41AD-B529-3AFBAD8AA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883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目录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3D4ACEF0-7279-45BB-BC14-B1A22F951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765935"/>
            <a:ext cx="5986463" cy="38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71A3F5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K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1A3F5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-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1A3F5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均值聚类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1A3F5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lvl="1" indent="-342900" defTabSz="914400" eaLnBrk="1" hangingPunct="1">
              <a:buFontTx/>
              <a:buChar char="•"/>
              <a:defRPr/>
            </a:pPr>
            <a:r>
              <a:rPr lang="zh-CN" altLang="en-US" sz="2400" dirty="0">
                <a:solidFill>
                  <a:srgbClr val="71A3F5"/>
                </a:solidFill>
                <a:latin typeface="Arial"/>
                <a:ea typeface="微软雅黑"/>
              </a:rPr>
              <a:t>算法介绍</a:t>
            </a:r>
            <a:endParaRPr lang="en-US" altLang="zh-CN" sz="2400" dirty="0">
              <a:solidFill>
                <a:srgbClr val="71A3F5"/>
              </a:solidFill>
              <a:latin typeface="Arial"/>
              <a:ea typeface="微软雅黑"/>
            </a:endParaRPr>
          </a:p>
          <a:p>
            <a:pPr lvl="1" indent="-342900" defTabSz="914400" eaLnBrk="1" hangingPunct="1">
              <a:buFontTx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1A3F5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模糊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71A3F5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K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1A3F5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1A3F5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均值聚类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71A3F5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2800" dirty="0">
                <a:solidFill>
                  <a:srgbClr val="000000"/>
                </a:solidFill>
                <a:latin typeface="Arial"/>
                <a:ea typeface="微软雅黑"/>
              </a:rPr>
              <a:t>谱聚类</a:t>
            </a:r>
            <a:endParaRPr lang="en-US" altLang="zh-CN" sz="280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高斯混合模型聚类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lvl="1" indent="-342900" defTabSz="914400" eaLnBrk="1" hangingPunct="1">
              <a:buFontTx/>
              <a:buChar char="•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Arial"/>
                <a:ea typeface="微软雅黑"/>
              </a:rPr>
              <a:t>模型表示</a:t>
            </a:r>
            <a:endParaRPr lang="en-US" altLang="zh-CN" sz="240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lvl="1" indent="-342900" defTabSz="914400" eaLnBrk="1" hangingPunct="1">
              <a:buFontTx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模型推理与参数估计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lvl="1" indent="-342900" defTabSz="914400" eaLnBrk="1" hangingPunct="1">
              <a:buFontTx/>
              <a:buChar char="•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Arial"/>
                <a:ea typeface="微软雅黑"/>
              </a:rPr>
              <a:t>无限高斯混合模型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02C3CA6-CFB8-460B-8507-CEAA6E1ACF73}"/>
              </a:ext>
            </a:extLst>
          </p:cNvPr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9" name="矩形 10">
            <a:extLst>
              <a:ext uri="{FF2B5EF4-FFF2-40B4-BE49-F238E27FC236}">
                <a16:creationId xmlns:a16="http://schemas.microsoft.com/office/drawing/2014/main" id="{5E3291BC-0BA8-4AF6-AF4A-CCE26F35E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3794" y="187473"/>
            <a:ext cx="18149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第七讲 聚类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260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84DD32E5-0F9F-4325-AB68-B9526F6ACFC4}"/>
              </a:ext>
            </a:extLst>
          </p:cNvPr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8CA9D9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7891B5-979C-4D27-9927-DAC8EFBB6177}"/>
              </a:ext>
            </a:extLst>
          </p:cNvPr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   第七讲 聚类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956E713-C17F-4812-836A-4088EEAC39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5256212"/>
          </a:xfrm>
        </p:spPr>
        <p:txBody>
          <a:bodyPr/>
          <a:lstStyle/>
          <a:p>
            <a:pPr>
              <a:buFontTx/>
              <a:buAutoNum type="arabicPeriod"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Xu R, Wunsch D. Survey of Clustering Algorithms[J]. IEEE Transactions on Neural Networks, 2005, 16(3): 645–678.</a:t>
            </a:r>
          </a:p>
          <a:p>
            <a:pPr>
              <a:buFontTx/>
              <a:buAutoNum type="arabicPeriod"/>
            </a:pP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Duda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R O, Hart P E, Stork D G. Pattern Classification[M]. New York: John Wiley &amp; Sons, 2012.</a:t>
            </a:r>
          </a:p>
          <a:p>
            <a:pPr>
              <a:buFontTx/>
              <a:buAutoNum type="arabicPeriod"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张学工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模式识别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[M].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第三版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北京：清华大学出版社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, 2009. </a:t>
            </a:r>
          </a:p>
          <a:p>
            <a:pPr>
              <a:buFontTx/>
              <a:buAutoNum type="arabicPeriod"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Von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Luxburg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U. A Tutorial on Spectral Clustering[J]. Statistics and Computing, 2007, 17(4): 395-416.</a:t>
            </a:r>
          </a:p>
          <a:p>
            <a:pPr>
              <a:buFontTx/>
              <a:buAutoNum type="arabicPeriod"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Shi J, Malik J. Normalized Cuts and Image Segmentation[J]. IEEE Transactions on Pattern Analysis and Machine Intelligence, 2000, 22(8): 888-905.</a:t>
            </a:r>
          </a:p>
          <a:p>
            <a:pPr>
              <a:buFontTx/>
              <a:buAutoNum type="arabicPeriod"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Banfield J D, Raftery A E. Model-Based Gaussian and Non-Gaussian Clustering[J]. Biometrics, 1993, 49(3): 803-821.</a:t>
            </a:r>
          </a:p>
          <a:p>
            <a:pPr>
              <a:buFontTx/>
              <a:buAutoNum type="arabicPeriod"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Rasmussen C E. The Infinite Gaussian Mixture Model[C]//Advances in Neural Information Processing Systems. Cambridge, MA: MIT Press, 2000: 554-560.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BD6A7C6-AC5E-4D7B-8D05-24A791D7B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115888"/>
            <a:ext cx="2016125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</a:rPr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2129381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D17376D-2F70-4EA6-AEA2-2CC8BB888DD3}"/>
              </a:ext>
            </a:extLst>
          </p:cNvPr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8CA9D9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30353B9-2E2B-4A31-982D-EEBBD22D96C2}"/>
              </a:ext>
            </a:extLst>
          </p:cNvPr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   第七讲 聚类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672BE9B-E23D-41A2-B9EC-CDC656B67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132" y="1369854"/>
            <a:ext cx="801528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微软雅黑" panose="020B0503020204020204" pitchFamily="34" charset="-122"/>
                <a:cs typeface="Times New Roman" panose="02020603050405020304" pitchFamily="18" charset="0"/>
              </a:rPr>
              <a:t>聚类任务</a:t>
            </a: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+mj-ea"/>
              <a:buAutoNum type="circleNumDbPlain"/>
            </a:pP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在相同簇中的数据尽可能相似</a:t>
            </a:r>
            <a:endParaRPr lang="en-US" altLang="zh-CN" sz="20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+mj-ea"/>
              <a:buAutoNum type="circleNumDbPlain"/>
            </a:pP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在不同簇中的数据尽可能不同</a:t>
            </a:r>
            <a:endParaRPr lang="en-US" altLang="zh-CN" sz="20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endParaRPr lang="en-US" altLang="zh-CN" sz="2000" b="1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000" b="1" dirty="0">
                <a:latin typeface="微软雅黑" panose="020B0503020204020204" pitchFamily="34" charset="-122"/>
                <a:cs typeface="Times New Roman" panose="02020603050405020304" pitchFamily="18" charset="0"/>
              </a:rPr>
              <a:t>聚类方法：</a:t>
            </a:r>
            <a:endParaRPr lang="en-US" altLang="zh-CN" sz="2000" b="1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+mj-ea"/>
              <a:buAutoNum type="circleNumDbPlain"/>
            </a:pP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基于数据间相似度的方法</a:t>
            </a:r>
            <a:endParaRPr lang="en-US" altLang="zh-CN" sz="20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+mj-ea"/>
              <a:buAutoNum type="circleNumDbPlain"/>
            </a:pP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基于密度估计的方法</a:t>
            </a:r>
            <a:endParaRPr lang="en-US" altLang="zh-CN" sz="20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endParaRPr lang="en-US" altLang="zh-CN" sz="2000" b="1" i="1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 i="1" dirty="0">
                <a:latin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000" b="1" dirty="0">
                <a:latin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000" b="1" dirty="0">
                <a:latin typeface="微软雅黑" panose="020B0503020204020204" pitchFamily="34" charset="-122"/>
                <a:cs typeface="Times New Roman" panose="02020603050405020304" pitchFamily="18" charset="0"/>
              </a:rPr>
              <a:t>均值（</a:t>
            </a:r>
            <a:r>
              <a:rPr lang="en-US" altLang="zh-CN" sz="2000" b="1" i="1" dirty="0">
                <a:latin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000" b="1" dirty="0">
                <a:latin typeface="微软雅黑" panose="020B0503020204020204" pitchFamily="34" charset="-122"/>
                <a:cs typeface="Times New Roman" panose="02020603050405020304" pitchFamily="18" charset="0"/>
              </a:rPr>
              <a:t>-means</a:t>
            </a:r>
            <a:r>
              <a:rPr lang="zh-CN" altLang="en-US" sz="2000" b="1" dirty="0">
                <a:latin typeface="微软雅黑" panose="020B0503020204020204" pitchFamily="34" charset="-122"/>
                <a:cs typeface="Times New Roman" panose="02020603050405020304" pitchFamily="18" charset="0"/>
              </a:rPr>
              <a:t>）：</a:t>
            </a:r>
            <a:endParaRPr lang="en-US" altLang="zh-CN" sz="2000" b="1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en-US" altLang="zh-CN" sz="2000" i="1" dirty="0">
                <a:latin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个聚类簇的中心作为簇的代表，希望所有数据点与其所在聚类中心的距离总和最小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A0A16367-A940-4AAB-9132-31C9D7531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3056" y="115888"/>
            <a:ext cx="1711556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i="1" dirty="0">
                <a:solidFill>
                  <a:schemeClr val="bg1"/>
                </a:solidFill>
              </a:rPr>
              <a:t>K</a:t>
            </a:r>
            <a:r>
              <a:rPr lang="en-US" altLang="zh-CN" sz="2400" dirty="0">
                <a:solidFill>
                  <a:schemeClr val="bg1"/>
                </a:solidFill>
              </a:rPr>
              <a:t>-</a:t>
            </a:r>
            <a:r>
              <a:rPr lang="zh-CN" altLang="en-US" sz="2400" dirty="0">
                <a:solidFill>
                  <a:schemeClr val="bg1"/>
                </a:solidFill>
              </a:rPr>
              <a:t>均值聚类</a:t>
            </a:r>
          </a:p>
        </p:txBody>
      </p:sp>
    </p:spTree>
    <p:extLst>
      <p:ext uri="{BB962C8B-B14F-4D97-AF65-F5344CB8AC3E}">
        <p14:creationId xmlns:p14="http://schemas.microsoft.com/office/powerpoint/2010/main" val="2272703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A42A4304-8364-47E6-9D03-78F6575001C7}"/>
              </a:ext>
            </a:extLst>
          </p:cNvPr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8CA9D9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30353B9-2E2B-4A31-982D-EEBBD22D96C2}"/>
              </a:ext>
            </a:extLst>
          </p:cNvPr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   第七讲 聚类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672BE9B-E23D-41A2-B9EC-CDC656B67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963" y="952501"/>
                <a:ext cx="8015287" cy="5066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给定数据集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，假设将数据集聚类为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个簇，数据点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的类别记为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1,2,⋯,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𝛍</m:t>
                    </m:r>
                    <m:r>
                      <a:rPr lang="en-US" altLang="zh-CN" sz="20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𝛍</m:t>
                        </m:r>
                      </m:e>
                      <m:sub>
                        <m:r>
                          <a:rPr lang="en-US" altLang="zh-CN" sz="20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𝛍</m:t>
                        </m:r>
                      </m:e>
                      <m:sub>
                        <m:r>
                          <a:rPr lang="en-US" altLang="zh-CN" sz="20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𝛍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sz="2000" b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个簇的中心。</a:t>
                </a:r>
                <a:r>
                  <a:rPr lang="en-US" altLang="zh-CN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-</a:t>
                </a: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均值聚类算法的优化目标是最小化簇内误差平方和</a:t>
                </a: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i="1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i="1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假设初始误差为</a:t>
                </a: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数据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𝐱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从簇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移入簇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中时，各个簇的均值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𝛍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𝛍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分别变为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𝐮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𝐮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分别表示当前簇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和簇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中的数据的数目，即 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672BE9B-E23D-41A2-B9EC-CDC656B671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8963" y="952501"/>
                <a:ext cx="8015287" cy="5066130"/>
              </a:xfrm>
              <a:prstGeom prst="rect">
                <a:avLst/>
              </a:prstGeom>
              <a:blipFill>
                <a:blip r:embed="rId5"/>
                <a:stretch>
                  <a:fillRect l="-837" t="-602" r="-609" b="-7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标题 1">
            <a:extLst>
              <a:ext uri="{FF2B5EF4-FFF2-40B4-BE49-F238E27FC236}">
                <a16:creationId xmlns:a16="http://schemas.microsoft.com/office/drawing/2014/main" id="{A0A16367-A940-4AAB-9132-31C9D7531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3056" y="115888"/>
            <a:ext cx="1711556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i="1" dirty="0">
                <a:solidFill>
                  <a:schemeClr val="bg1"/>
                </a:solidFill>
              </a:rPr>
              <a:t>K</a:t>
            </a:r>
            <a:r>
              <a:rPr lang="en-US" altLang="zh-CN" sz="2400" dirty="0">
                <a:solidFill>
                  <a:schemeClr val="bg1"/>
                </a:solidFill>
              </a:rPr>
              <a:t>-</a:t>
            </a:r>
            <a:r>
              <a:rPr lang="zh-CN" altLang="en-US" sz="2400" dirty="0">
                <a:solidFill>
                  <a:schemeClr val="bg1"/>
                </a:solidFill>
              </a:rPr>
              <a:t>均值聚类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6F0B5BD2-DEB9-47B0-ADE7-09E59EDA3F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558459"/>
              </p:ext>
            </p:extLst>
          </p:nvPr>
        </p:nvGraphicFramePr>
        <p:xfrm>
          <a:off x="2967831" y="1968164"/>
          <a:ext cx="32575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" name="Equation" r:id="rId6" imgW="3238200" imgH="469800" progId="Equation.DSMT4">
                  <p:embed/>
                </p:oleObj>
              </mc:Choice>
              <mc:Fallback>
                <p:oleObj name="Equation" r:id="rId6" imgW="3238200" imgH="469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831" y="1968164"/>
                        <a:ext cx="325755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C8CB6FD-7A80-4EBD-8C3B-49AEE1D998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239708"/>
              </p:ext>
            </p:extLst>
          </p:nvPr>
        </p:nvGraphicFramePr>
        <p:xfrm>
          <a:off x="3113087" y="2804946"/>
          <a:ext cx="29178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1" name="Equation" r:id="rId8" imgW="2908080" imgH="431640" progId="Equation.DSMT4">
                  <p:embed/>
                </p:oleObj>
              </mc:Choice>
              <mc:Fallback>
                <p:oleObj name="Equation" r:id="rId8" imgW="290808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087" y="2804946"/>
                        <a:ext cx="291782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49E37827-A1C5-412A-809C-CAEAD35BEA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834514"/>
              </p:ext>
            </p:extLst>
          </p:nvPr>
        </p:nvGraphicFramePr>
        <p:xfrm>
          <a:off x="2310605" y="3900984"/>
          <a:ext cx="4522787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2" name="Equation" r:id="rId10" imgW="4533840" imgH="672840" progId="Equation.DSMT4">
                  <p:embed/>
                </p:oleObj>
              </mc:Choice>
              <mc:Fallback>
                <p:oleObj name="Equation" r:id="rId10" imgW="4533840" imgH="67284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0605" y="3900984"/>
                        <a:ext cx="4522787" cy="684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E1035DDB-E8F2-422C-9E50-8DDC381E54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757399"/>
              </p:ext>
            </p:extLst>
          </p:nvPr>
        </p:nvGraphicFramePr>
        <p:xfrm>
          <a:off x="2182812" y="4756278"/>
          <a:ext cx="47783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3" name="Equation" r:id="rId12" imgW="4762440" imgH="711000" progId="Equation.DSMT4">
                  <p:embed/>
                </p:oleObj>
              </mc:Choice>
              <mc:Fallback>
                <p:oleObj name="Equation" r:id="rId12" imgW="4762440" imgH="7110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2" y="4756278"/>
                        <a:ext cx="4778375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2B3886EC-69FB-4AD3-B966-CD82C6C65A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367358"/>
              </p:ext>
            </p:extLst>
          </p:nvPr>
        </p:nvGraphicFramePr>
        <p:xfrm>
          <a:off x="2763835" y="5990748"/>
          <a:ext cx="36163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4" name="Equation" r:id="rId14" imgW="3606480" imgH="342720" progId="Equation.DSMT4">
                  <p:embed/>
                </p:oleObj>
              </mc:Choice>
              <mc:Fallback>
                <p:oleObj name="Equation" r:id="rId14" imgW="3606480" imgH="34272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5" y="5990748"/>
                        <a:ext cx="3616325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1031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A0517071-AF5E-4499-A496-0C3570AAFF8B}"/>
              </a:ext>
            </a:extLst>
          </p:cNvPr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8CA9D9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30353B9-2E2B-4A31-982D-EEBBD22D96C2}"/>
              </a:ext>
            </a:extLst>
          </p:cNvPr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   第七讲 聚类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672BE9B-E23D-41A2-B9EC-CDC656B67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519" y="952501"/>
            <a:ext cx="801528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假设移动之后误差   和   变为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结合                        可以得到，如果想要更新簇之后          ，需满足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A0A16367-A940-4AAB-9132-31C9D7531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3056" y="115888"/>
            <a:ext cx="1711556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i="1" dirty="0">
                <a:solidFill>
                  <a:schemeClr val="bg1"/>
                </a:solidFill>
              </a:rPr>
              <a:t>K</a:t>
            </a:r>
            <a:r>
              <a:rPr lang="en-US" altLang="zh-CN" sz="2400" dirty="0">
                <a:solidFill>
                  <a:schemeClr val="bg1"/>
                </a:solidFill>
              </a:rPr>
              <a:t>-</a:t>
            </a:r>
            <a:r>
              <a:rPr lang="zh-CN" altLang="en-US" sz="2400" dirty="0">
                <a:solidFill>
                  <a:schemeClr val="bg1"/>
                </a:solidFill>
              </a:rPr>
              <a:t>均值聚类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E6156E7-AA48-4060-BDF1-F3CE81706E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352839"/>
              </p:ext>
            </p:extLst>
          </p:nvPr>
        </p:nvGraphicFramePr>
        <p:xfrm>
          <a:off x="3129094" y="1375331"/>
          <a:ext cx="2659062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" name="Equation" r:id="rId3" imgW="2654280" imgH="1447560" progId="Equation.DSMT4">
                  <p:embed/>
                </p:oleObj>
              </mc:Choice>
              <mc:Fallback>
                <p:oleObj name="Equation" r:id="rId3" imgW="2654280" imgH="14475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9094" y="1375331"/>
                        <a:ext cx="2659062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>
            <a:extLst>
              <a:ext uri="{FF2B5EF4-FFF2-40B4-BE49-F238E27FC236}">
                <a16:creationId xmlns:a16="http://schemas.microsoft.com/office/drawing/2014/main" id="{670E2929-C9C9-4F56-B832-012F8E41F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F935BBB-AA19-4087-AC9F-EC7881794F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108784"/>
              </p:ext>
            </p:extLst>
          </p:nvPr>
        </p:nvGraphicFramePr>
        <p:xfrm>
          <a:off x="2725519" y="1018039"/>
          <a:ext cx="223838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1" name="Equation" r:id="rId5" imgW="215640" imgH="330120" progId="Equation.DSMT4">
                  <p:embed/>
                </p:oleObj>
              </mc:Choice>
              <mc:Fallback>
                <p:oleObj name="Equation" r:id="rId5" imgW="215640" imgH="3301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519" y="1018039"/>
                        <a:ext cx="223838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27F07ABC-0028-40CD-BA74-8B75D6FF62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022190"/>
              </p:ext>
            </p:extLst>
          </p:nvPr>
        </p:nvGraphicFramePr>
        <p:xfrm>
          <a:off x="3214688" y="1012592"/>
          <a:ext cx="246062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" name="Equation" r:id="rId7" imgW="241200" imgH="342720" progId="Equation.DSMT4">
                  <p:embed/>
                </p:oleObj>
              </mc:Choice>
              <mc:Fallback>
                <p:oleObj name="Equation" r:id="rId7" imgW="241200" imgH="3427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1012592"/>
                        <a:ext cx="246062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F0CB7B0C-6F9F-4E99-8FF9-E514EBE1C4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831238"/>
              </p:ext>
            </p:extLst>
          </p:nvPr>
        </p:nvGraphicFramePr>
        <p:xfrm>
          <a:off x="3958075" y="1024608"/>
          <a:ext cx="225425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3" name="Equation" r:id="rId9" imgW="215640" imgH="342720" progId="Equation.DSMT4">
                  <p:embed/>
                </p:oleObj>
              </mc:Choice>
              <mc:Fallback>
                <p:oleObj name="Equation" r:id="rId9" imgW="215640" imgH="3427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8075" y="1024608"/>
                        <a:ext cx="225425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81784A50-A099-4B72-BFFE-973152E571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587738"/>
              </p:ext>
            </p:extLst>
          </p:nvPr>
        </p:nvGraphicFramePr>
        <p:xfrm>
          <a:off x="4460267" y="1017085"/>
          <a:ext cx="2444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" name="Equation" r:id="rId11" imgW="241200" imgH="355320" progId="Equation.DSMT4">
                  <p:embed/>
                </p:oleObj>
              </mc:Choice>
              <mc:Fallback>
                <p:oleObj name="Equation" r:id="rId11" imgW="241200" imgH="3553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267" y="1017085"/>
                        <a:ext cx="244475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3D76D9D8-CB14-45EC-B7CD-385C814F4B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659769"/>
              </p:ext>
            </p:extLst>
          </p:nvPr>
        </p:nvGraphicFramePr>
        <p:xfrm>
          <a:off x="1222156" y="2838907"/>
          <a:ext cx="150336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5" name="Equation" r:id="rId13" imgW="1498320" imgH="355320" progId="Equation.DSMT4">
                  <p:embed/>
                </p:oleObj>
              </mc:Choice>
              <mc:Fallback>
                <p:oleObj name="Equation" r:id="rId13" imgW="1498320" imgH="35532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156" y="2838907"/>
                        <a:ext cx="1503363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05F49864-DD39-455C-92FD-626931448A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849762"/>
              </p:ext>
            </p:extLst>
          </p:nvPr>
        </p:nvGraphicFramePr>
        <p:xfrm>
          <a:off x="6341311" y="2848769"/>
          <a:ext cx="604838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6" name="Equation" r:id="rId15" imgW="609480" imgH="279360" progId="Equation.DSMT4">
                  <p:embed/>
                </p:oleObj>
              </mc:Choice>
              <mc:Fallback>
                <p:oleObj name="Equation" r:id="rId15" imgW="609480" imgH="27936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1311" y="2848769"/>
                        <a:ext cx="604838" cy="274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CC11EA22-E39E-4274-BD73-6B552A86F3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661183"/>
              </p:ext>
            </p:extLst>
          </p:nvPr>
        </p:nvGraphicFramePr>
        <p:xfrm>
          <a:off x="2776669" y="3218280"/>
          <a:ext cx="3363912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" name="Equation" r:id="rId17" imgW="3377880" imgH="711000" progId="Equation.DSMT4">
                  <p:embed/>
                </p:oleObj>
              </mc:Choice>
              <mc:Fallback>
                <p:oleObj name="Equation" r:id="rId17" imgW="3377880" imgH="7110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669" y="3218280"/>
                        <a:ext cx="3363912" cy="72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795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B3A76184-92D7-4059-B341-34CCE8A327ED}"/>
              </a:ext>
            </a:extLst>
          </p:cNvPr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8CA9D9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30353B9-2E2B-4A31-982D-EEBBD22D96C2}"/>
              </a:ext>
            </a:extLst>
          </p:cNvPr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   第七讲 聚类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A0A16367-A940-4AAB-9132-31C9D7531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3056" y="115888"/>
            <a:ext cx="1711556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i="1" dirty="0">
                <a:solidFill>
                  <a:schemeClr val="bg1"/>
                </a:solidFill>
              </a:rPr>
              <a:t>K</a:t>
            </a:r>
            <a:r>
              <a:rPr lang="en-US" altLang="zh-CN" sz="2400" dirty="0">
                <a:solidFill>
                  <a:schemeClr val="bg1"/>
                </a:solidFill>
              </a:rPr>
              <a:t>-</a:t>
            </a:r>
            <a:r>
              <a:rPr lang="zh-CN" altLang="en-US" sz="2400" dirty="0">
                <a:solidFill>
                  <a:schemeClr val="bg1"/>
                </a:solidFill>
              </a:rPr>
              <a:t>均值聚类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AB60675D-4560-48AC-AF66-92C338447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20" y="876301"/>
            <a:ext cx="6545159" cy="566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7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4C69ECE1-E526-4455-B7B6-FFDB06F1E223}"/>
              </a:ext>
            </a:extLst>
          </p:cNvPr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8CA9D9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30353B9-2E2B-4A31-982D-EEBBD22D96C2}"/>
              </a:ext>
            </a:extLst>
          </p:cNvPr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   第七讲 聚类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A0A16367-A940-4AAB-9132-31C9D7531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3056" y="115888"/>
            <a:ext cx="1711556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i="1" dirty="0">
                <a:solidFill>
                  <a:schemeClr val="bg1"/>
                </a:solidFill>
              </a:rPr>
              <a:t>K</a:t>
            </a:r>
            <a:r>
              <a:rPr lang="en-US" altLang="zh-CN" sz="2400" dirty="0">
                <a:solidFill>
                  <a:schemeClr val="bg1"/>
                </a:solidFill>
              </a:rPr>
              <a:t>-</a:t>
            </a:r>
            <a:r>
              <a:rPr lang="zh-CN" altLang="en-US" sz="2400" dirty="0">
                <a:solidFill>
                  <a:schemeClr val="bg1"/>
                </a:solidFill>
              </a:rPr>
              <a:t>均值聚类</a:t>
            </a: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40BE532D-F364-44C0-BD53-5131D74BE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66" y="876301"/>
            <a:ext cx="6483467" cy="56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55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5689012E-C846-4FAD-85DE-52500C244E34}"/>
              </a:ext>
            </a:extLst>
          </p:cNvPr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8CA9D9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30353B9-2E2B-4A31-982D-EEBBD22D96C2}"/>
              </a:ext>
            </a:extLst>
          </p:cNvPr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   第七讲 聚类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672BE9B-E23D-41A2-B9EC-CDC656B67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519" y="952501"/>
                <a:ext cx="8015287" cy="3477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模糊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-</a:t>
                </a:r>
                <a:r>
                  <a:rPr lang="zh-CN" altLang="en-US" sz="2000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均值聚类的优化目标是最小化簇内误差平方和，即</a:t>
                </a: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&gt;1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，是控制聚类结果模糊程度的参数。对上述优化问题使用拉格朗日乘子法，可得到非约束优化问题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是拉格朗日乘子。对上式分别关于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𝛍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求偏导数并设置为零，可以得到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𝛍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的计算表达式如下：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672BE9B-E23D-41A2-B9EC-CDC656B671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519" y="952501"/>
                <a:ext cx="8015287" cy="3477875"/>
              </a:xfrm>
              <a:prstGeom prst="rect">
                <a:avLst/>
              </a:prstGeom>
              <a:blipFill>
                <a:blip r:embed="rId5"/>
                <a:stretch>
                  <a:fillRect l="-760" t="-876" r="-684" b="-210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标题 1">
            <a:extLst>
              <a:ext uri="{FF2B5EF4-FFF2-40B4-BE49-F238E27FC236}">
                <a16:creationId xmlns:a16="http://schemas.microsoft.com/office/drawing/2014/main" id="{A0A16367-A940-4AAB-9132-31C9D7531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3056" y="115888"/>
            <a:ext cx="1711556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i="1" dirty="0">
                <a:solidFill>
                  <a:schemeClr val="bg1"/>
                </a:solidFill>
              </a:rPr>
              <a:t>K</a:t>
            </a:r>
            <a:r>
              <a:rPr lang="en-US" altLang="zh-CN" sz="2400" dirty="0">
                <a:solidFill>
                  <a:schemeClr val="bg1"/>
                </a:solidFill>
              </a:rPr>
              <a:t>-</a:t>
            </a:r>
            <a:r>
              <a:rPr lang="zh-CN" altLang="en-US" sz="2400" dirty="0">
                <a:solidFill>
                  <a:schemeClr val="bg1"/>
                </a:solidFill>
              </a:rPr>
              <a:t>均值聚类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0E2929-C9C9-4F56-B832-012F8E41F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26125570-9C86-45DA-893F-E38065131F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698573"/>
              </p:ext>
            </p:extLst>
          </p:nvPr>
        </p:nvGraphicFramePr>
        <p:xfrm>
          <a:off x="2907505" y="1445034"/>
          <a:ext cx="3328988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" name="Equation" r:id="rId6" imgW="3314520" imgH="965160" progId="Equation.DSMT4">
                  <p:embed/>
                </p:oleObj>
              </mc:Choice>
              <mc:Fallback>
                <p:oleObj name="Equation" r:id="rId6" imgW="3314520" imgH="965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7505" y="1445034"/>
                        <a:ext cx="3328988" cy="957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9522DE98-B5A2-4714-A2E5-F533ACCF0D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948376"/>
              </p:ext>
            </p:extLst>
          </p:nvPr>
        </p:nvGraphicFramePr>
        <p:xfrm>
          <a:off x="2116137" y="3162953"/>
          <a:ext cx="49117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" name="Equation" r:id="rId8" imgW="4902120" imgH="482400" progId="Equation.DSMT4">
                  <p:embed/>
                </p:oleObj>
              </mc:Choice>
              <mc:Fallback>
                <p:oleObj name="Equation" r:id="rId8" imgW="4902120" imgH="482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37" y="3162953"/>
                        <a:ext cx="4911725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A683AC20-E0D4-4D73-9CFD-09FF772091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412554"/>
              </p:ext>
            </p:extLst>
          </p:nvPr>
        </p:nvGraphicFramePr>
        <p:xfrm>
          <a:off x="3060699" y="4378979"/>
          <a:ext cx="3022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" name="Equation" r:id="rId10" imgW="2984400" imgH="863280" progId="Equation.DSMT4">
                  <p:embed/>
                </p:oleObj>
              </mc:Choice>
              <mc:Fallback>
                <p:oleObj name="Equation" r:id="rId10" imgW="2984400" imgH="86328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699" y="4378979"/>
                        <a:ext cx="30226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EFCA65F7-27C1-4618-8BB5-0DDFA8B711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23518"/>
              </p:ext>
            </p:extLst>
          </p:nvPr>
        </p:nvGraphicFramePr>
        <p:xfrm>
          <a:off x="1971412" y="5361280"/>
          <a:ext cx="5462587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" name="Equation" r:id="rId12" imgW="5448240" imgH="787320" progId="Equation.DSMT4">
                  <p:embed/>
                </p:oleObj>
              </mc:Choice>
              <mc:Fallback>
                <p:oleObj name="Equation" r:id="rId12" imgW="5448240" imgH="78732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412" y="5361280"/>
                        <a:ext cx="5462587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6219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</TotalTime>
  <Words>1870</Words>
  <Application>Microsoft Office PowerPoint</Application>
  <PresentationFormat>全屏显示(4:3)</PresentationFormat>
  <Paragraphs>308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Saoirse</dc:creator>
  <cp:lastModifiedBy>张艺</cp:lastModifiedBy>
  <cp:revision>164</cp:revision>
  <dcterms:created xsi:type="dcterms:W3CDTF">2020-07-24T07:05:48Z</dcterms:created>
  <dcterms:modified xsi:type="dcterms:W3CDTF">2020-10-02T06:15:27Z</dcterms:modified>
</cp:coreProperties>
</file>