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8">
  <p:sldMasterIdLst>
    <p:sldMasterId id="2147483660" r:id="rId1"/>
  </p:sldMasterIdLst>
  <p:sldIdLst>
    <p:sldId id="256" r:id="rId2"/>
    <p:sldId id="257" r:id="rId3"/>
    <p:sldId id="258" r:id="rId4"/>
    <p:sldId id="264" r:id="rId5"/>
    <p:sldId id="285" r:id="rId6"/>
    <p:sldId id="288" r:id="rId7"/>
    <p:sldId id="269" r:id="rId8"/>
    <p:sldId id="289" r:id="rId9"/>
    <p:sldId id="290" r:id="rId10"/>
    <p:sldId id="291" r:id="rId11"/>
    <p:sldId id="270" r:id="rId12"/>
    <p:sldId id="266" r:id="rId13"/>
    <p:sldId id="272" r:id="rId14"/>
    <p:sldId id="292" r:id="rId15"/>
    <p:sldId id="267" r:id="rId16"/>
    <p:sldId id="277" r:id="rId17"/>
    <p:sldId id="293" r:id="rId18"/>
    <p:sldId id="294" r:id="rId19"/>
    <p:sldId id="268" r:id="rId20"/>
    <p:sldId id="280" r:id="rId21"/>
    <p:sldId id="284" r:id="rId22"/>
    <p:sldId id="281" r:id="rId23"/>
    <p:sldId id="295" r:id="rId24"/>
    <p:sldId id="282" r:id="rId25"/>
    <p:sldId id="296" r:id="rId26"/>
    <p:sldId id="283" r:id="rId27"/>
    <p:sldId id="297" r:id="rId28"/>
    <p:sldId id="298" r:id="rId29"/>
    <p:sldId id="299" r:id="rId30"/>
    <p:sldId id="300" r:id="rId31"/>
    <p:sldId id="301" r:id="rId32"/>
    <p:sldId id="265"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1A3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357" autoAdjust="0"/>
  </p:normalViewPr>
  <p:slideViewPr>
    <p:cSldViewPr snapToGrid="0">
      <p:cViewPr varScale="1">
        <p:scale>
          <a:sx n="114" d="100"/>
          <a:sy n="114" d="100"/>
        </p:scale>
        <p:origin x="80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5" Type="http://schemas.openxmlformats.org/officeDocument/2006/relationships/image" Target="../media/image41.wmf"/><Relationship Id="rId4" Type="http://schemas.openxmlformats.org/officeDocument/2006/relationships/image" Target="../media/image40.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4" Type="http://schemas.openxmlformats.org/officeDocument/2006/relationships/image" Target="../media/image45.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image" Target="../media/image48.wmf"/><Relationship Id="rId7" Type="http://schemas.openxmlformats.org/officeDocument/2006/relationships/image" Target="../media/image52.wmf"/><Relationship Id="rId2" Type="http://schemas.openxmlformats.org/officeDocument/2006/relationships/image" Target="../media/image47.wmf"/><Relationship Id="rId1" Type="http://schemas.openxmlformats.org/officeDocument/2006/relationships/image" Target="../media/image46.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 Id="rId9" Type="http://schemas.openxmlformats.org/officeDocument/2006/relationships/image" Target="../media/image54.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image" Target="../media/image56.wmf"/><Relationship Id="rId7" Type="http://schemas.openxmlformats.org/officeDocument/2006/relationships/image" Target="../media/image60.wmf"/><Relationship Id="rId2" Type="http://schemas.openxmlformats.org/officeDocument/2006/relationships/image" Target="../media/image55.wmf"/><Relationship Id="rId1" Type="http://schemas.openxmlformats.org/officeDocument/2006/relationships/image" Target="../media/image47.wmf"/><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 Id="rId5" Type="http://schemas.openxmlformats.org/officeDocument/2006/relationships/image" Target="../media/image66.wmf"/><Relationship Id="rId4" Type="http://schemas.openxmlformats.org/officeDocument/2006/relationships/image" Target="../media/image65.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75.wmf"/><Relationship Id="rId13" Type="http://schemas.openxmlformats.org/officeDocument/2006/relationships/image" Target="../media/image80.wmf"/><Relationship Id="rId3" Type="http://schemas.openxmlformats.org/officeDocument/2006/relationships/image" Target="../media/image70.wmf"/><Relationship Id="rId7" Type="http://schemas.openxmlformats.org/officeDocument/2006/relationships/image" Target="../media/image74.wmf"/><Relationship Id="rId12" Type="http://schemas.openxmlformats.org/officeDocument/2006/relationships/image" Target="../media/image79.wmf"/><Relationship Id="rId2" Type="http://schemas.openxmlformats.org/officeDocument/2006/relationships/image" Target="../media/image69.wmf"/><Relationship Id="rId1" Type="http://schemas.openxmlformats.org/officeDocument/2006/relationships/image" Target="../media/image68.wmf"/><Relationship Id="rId6" Type="http://schemas.openxmlformats.org/officeDocument/2006/relationships/image" Target="../media/image73.wmf"/><Relationship Id="rId11" Type="http://schemas.openxmlformats.org/officeDocument/2006/relationships/image" Target="../media/image78.wmf"/><Relationship Id="rId5" Type="http://schemas.openxmlformats.org/officeDocument/2006/relationships/image" Target="../media/image72.wmf"/><Relationship Id="rId10" Type="http://schemas.openxmlformats.org/officeDocument/2006/relationships/image" Target="../media/image77.wmf"/><Relationship Id="rId4" Type="http://schemas.openxmlformats.org/officeDocument/2006/relationships/image" Target="../media/image71.wmf"/><Relationship Id="rId9" Type="http://schemas.openxmlformats.org/officeDocument/2006/relationships/image" Target="../media/image7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 Id="rId5" Type="http://schemas.openxmlformats.org/officeDocument/2006/relationships/image" Target="../media/image85.wmf"/><Relationship Id="rId4" Type="http://schemas.openxmlformats.org/officeDocument/2006/relationships/image" Target="../media/image8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9.wmf"/><Relationship Id="rId7" Type="http://schemas.openxmlformats.org/officeDocument/2006/relationships/image" Target="../media/image93.wmf"/><Relationship Id="rId2" Type="http://schemas.openxmlformats.org/officeDocument/2006/relationships/image" Target="../media/image88.wmf"/><Relationship Id="rId1" Type="http://schemas.openxmlformats.org/officeDocument/2006/relationships/image" Target="../media/image87.wmf"/><Relationship Id="rId6" Type="http://schemas.openxmlformats.org/officeDocument/2006/relationships/image" Target="../media/image92.wmf"/><Relationship Id="rId5" Type="http://schemas.openxmlformats.org/officeDocument/2006/relationships/image" Target="../media/image91.wmf"/><Relationship Id="rId4" Type="http://schemas.openxmlformats.org/officeDocument/2006/relationships/image" Target="../media/image90.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 Id="rId5" Type="http://schemas.openxmlformats.org/officeDocument/2006/relationships/image" Target="../media/image98.wmf"/><Relationship Id="rId4" Type="http://schemas.openxmlformats.org/officeDocument/2006/relationships/image" Target="../media/image9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 Id="rId5" Type="http://schemas.openxmlformats.org/officeDocument/2006/relationships/image" Target="../media/image103.wmf"/><Relationship Id="rId4" Type="http://schemas.openxmlformats.org/officeDocument/2006/relationships/image" Target="../media/image10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05.wmf"/><Relationship Id="rId2" Type="http://schemas.openxmlformats.org/officeDocument/2006/relationships/image" Target="../media/image104.wmf"/><Relationship Id="rId1" Type="http://schemas.openxmlformats.org/officeDocument/2006/relationships/image" Target="../media/image103.wmf"/><Relationship Id="rId6" Type="http://schemas.openxmlformats.org/officeDocument/2006/relationships/image" Target="../media/image108.wmf"/><Relationship Id="rId5" Type="http://schemas.openxmlformats.org/officeDocument/2006/relationships/image" Target="../media/image107.wmf"/><Relationship Id="rId4" Type="http://schemas.openxmlformats.org/officeDocument/2006/relationships/image" Target="../media/image106.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11.wmf"/><Relationship Id="rId2" Type="http://schemas.openxmlformats.org/officeDocument/2006/relationships/image" Target="../media/image110.wmf"/><Relationship Id="rId1" Type="http://schemas.openxmlformats.org/officeDocument/2006/relationships/image" Target="../media/image109.wmf"/><Relationship Id="rId5" Type="http://schemas.openxmlformats.org/officeDocument/2006/relationships/image" Target="../media/image113.wmf"/><Relationship Id="rId4" Type="http://schemas.openxmlformats.org/officeDocument/2006/relationships/image" Target="../media/image112.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 Id="rId5" Type="http://schemas.openxmlformats.org/officeDocument/2006/relationships/image" Target="../media/image118.wmf"/><Relationship Id="rId4" Type="http://schemas.openxmlformats.org/officeDocument/2006/relationships/image" Target="../media/image117.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20.wmf"/><Relationship Id="rId7" Type="http://schemas.openxmlformats.org/officeDocument/2006/relationships/image" Target="../media/image124.wmf"/><Relationship Id="rId2" Type="http://schemas.openxmlformats.org/officeDocument/2006/relationships/image" Target="../media/image118.wmf"/><Relationship Id="rId1" Type="http://schemas.openxmlformats.org/officeDocument/2006/relationships/image" Target="../media/image119.wmf"/><Relationship Id="rId6" Type="http://schemas.openxmlformats.org/officeDocument/2006/relationships/image" Target="../media/image123.wmf"/><Relationship Id="rId5" Type="http://schemas.openxmlformats.org/officeDocument/2006/relationships/image" Target="../media/image122.wmf"/><Relationship Id="rId4" Type="http://schemas.openxmlformats.org/officeDocument/2006/relationships/image" Target="../media/image121.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29.wmf"/><Relationship Id="rId2" Type="http://schemas.openxmlformats.org/officeDocument/2006/relationships/image" Target="../media/image128.wmf"/><Relationship Id="rId1" Type="http://schemas.openxmlformats.org/officeDocument/2006/relationships/image" Target="../media/image127.wmf"/><Relationship Id="rId5" Type="http://schemas.openxmlformats.org/officeDocument/2006/relationships/image" Target="../media/image131.wmf"/><Relationship Id="rId4" Type="http://schemas.openxmlformats.org/officeDocument/2006/relationships/image" Target="../media/image13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wmf"/><Relationship Id="rId4"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5" Type="http://schemas.openxmlformats.org/officeDocument/2006/relationships/image" Target="../media/image33.wmf"/><Relationship Id="rId4"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3751563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376983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1048064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3350470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3314668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264857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685877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4223799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1807167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81048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2CB243C-C818-4C28-B25A-FE9B72C1A9B1}" type="datetimeFigureOut">
              <a:rPr lang="zh-CN" altLang="en-US" smtClean="0"/>
              <a:t>2020/10/2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2177138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CB243C-C818-4C28-B25A-FE9B72C1A9B1}" type="datetimeFigureOut">
              <a:rPr lang="zh-CN" altLang="en-US" smtClean="0"/>
              <a:t>2020/10/2</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008E41-D66D-4064-B6B3-945A426C191E}" type="slidenum">
              <a:rPr lang="zh-CN" altLang="en-US" smtClean="0"/>
              <a:t>‹#›</a:t>
            </a:fld>
            <a:endParaRPr lang="zh-CN" altLang="en-US"/>
          </a:p>
        </p:txBody>
      </p:sp>
    </p:spTree>
    <p:extLst>
      <p:ext uri="{BB962C8B-B14F-4D97-AF65-F5344CB8AC3E}">
        <p14:creationId xmlns:p14="http://schemas.microsoft.com/office/powerpoint/2010/main" val="18229476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7.bin"/><Relationship Id="rId7" Type="http://schemas.openxmlformats.org/officeDocument/2006/relationships/image" Target="../media/image27.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26.bin"/><Relationship Id="rId5" Type="http://schemas.openxmlformats.org/officeDocument/2006/relationships/image" Target="../media/image38.png"/><Relationship Id="rId9" Type="http://schemas.openxmlformats.org/officeDocument/2006/relationships/image" Target="../media/image28.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image" Target="../media/image32.wmf"/><Relationship Id="rId7" Type="http://schemas.openxmlformats.org/officeDocument/2006/relationships/image" Target="../media/image29.wmf"/><Relationship Id="rId12"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8.bin"/><Relationship Id="rId11" Type="http://schemas.openxmlformats.org/officeDocument/2006/relationships/image" Target="../media/image31.wmf"/><Relationship Id="rId5" Type="http://schemas.openxmlformats.org/officeDocument/2006/relationships/image" Target="../media/image44.png"/><Relationship Id="rId15" Type="http://schemas.openxmlformats.org/officeDocument/2006/relationships/image" Target="../media/image33.wmf"/><Relationship Id="rId10" Type="http://schemas.openxmlformats.org/officeDocument/2006/relationships/oleObject" Target="../embeddings/oleObject30.bin"/><Relationship Id="rId9" Type="http://schemas.openxmlformats.org/officeDocument/2006/relationships/image" Target="../media/image30.wmf"/><Relationship Id="rId14" Type="http://schemas.openxmlformats.org/officeDocument/2006/relationships/oleObject" Target="../embeddings/oleObject32.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4.bin"/><Relationship Id="rId7"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33.bin"/><Relationship Id="rId11" Type="http://schemas.openxmlformats.org/officeDocument/2006/relationships/image" Target="../media/image36.wmf"/><Relationship Id="rId5" Type="http://schemas.openxmlformats.org/officeDocument/2006/relationships/image" Target="../media/image48.png"/><Relationship Id="rId10" Type="http://schemas.openxmlformats.org/officeDocument/2006/relationships/oleObject" Target="../embeddings/oleObject35.bin"/><Relationship Id="rId9" Type="http://schemas.openxmlformats.org/officeDocument/2006/relationships/image" Target="../media/image35.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image" Target="../media/image40.wmf"/><Relationship Id="rId7" Type="http://schemas.openxmlformats.org/officeDocument/2006/relationships/image" Target="../media/image37.wmf"/><Relationship Id="rId12"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36.bin"/><Relationship Id="rId11" Type="http://schemas.openxmlformats.org/officeDocument/2006/relationships/image" Target="../media/image39.wmf"/><Relationship Id="rId5" Type="http://schemas.openxmlformats.org/officeDocument/2006/relationships/image" Target="../media/image54.png"/><Relationship Id="rId15" Type="http://schemas.openxmlformats.org/officeDocument/2006/relationships/image" Target="../media/image41.wmf"/><Relationship Id="rId10" Type="http://schemas.openxmlformats.org/officeDocument/2006/relationships/oleObject" Target="../embeddings/oleObject38.bin"/><Relationship Id="rId9" Type="http://schemas.openxmlformats.org/officeDocument/2006/relationships/image" Target="../media/image38.wmf"/><Relationship Id="rId14" Type="http://schemas.openxmlformats.org/officeDocument/2006/relationships/oleObject" Target="../embeddings/oleObject40.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42.bin"/><Relationship Id="rId13" Type="http://schemas.openxmlformats.org/officeDocument/2006/relationships/image" Target="../media/image45.wmf"/><Relationship Id="rId7" Type="http://schemas.openxmlformats.org/officeDocument/2006/relationships/image" Target="../media/image42.wmf"/><Relationship Id="rId12"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41.bin"/><Relationship Id="rId11" Type="http://schemas.openxmlformats.org/officeDocument/2006/relationships/image" Target="../media/image44.wmf"/><Relationship Id="rId5" Type="http://schemas.openxmlformats.org/officeDocument/2006/relationships/image" Target="../media/image50.png"/><Relationship Id="rId10" Type="http://schemas.openxmlformats.org/officeDocument/2006/relationships/oleObject" Target="../embeddings/oleObject43.bin"/><Relationship Id="rId9" Type="http://schemas.openxmlformats.org/officeDocument/2006/relationships/image" Target="../media/image43.w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46.bin"/><Relationship Id="rId13" Type="http://schemas.openxmlformats.org/officeDocument/2006/relationships/image" Target="../media/image49.wmf"/><Relationship Id="rId18" Type="http://schemas.openxmlformats.org/officeDocument/2006/relationships/oleObject" Target="../embeddings/oleObject51.bin"/><Relationship Id="rId21" Type="http://schemas.openxmlformats.org/officeDocument/2006/relationships/image" Target="../media/image53.wmf"/><Relationship Id="rId7" Type="http://schemas.openxmlformats.org/officeDocument/2006/relationships/image" Target="../media/image46.wmf"/><Relationship Id="rId12" Type="http://schemas.openxmlformats.org/officeDocument/2006/relationships/oleObject" Target="../embeddings/oleObject48.bin"/><Relationship Id="rId17" Type="http://schemas.openxmlformats.org/officeDocument/2006/relationships/image" Target="../media/image51.wmf"/><Relationship Id="rId2" Type="http://schemas.openxmlformats.org/officeDocument/2006/relationships/slideLayout" Target="../slideLayouts/slideLayout2.xml"/><Relationship Id="rId16" Type="http://schemas.openxmlformats.org/officeDocument/2006/relationships/oleObject" Target="../embeddings/oleObject50.bin"/><Relationship Id="rId20" Type="http://schemas.openxmlformats.org/officeDocument/2006/relationships/oleObject" Target="../embeddings/oleObject52.bin"/><Relationship Id="rId1" Type="http://schemas.openxmlformats.org/officeDocument/2006/relationships/vmlDrawing" Target="../drawings/vmlDrawing12.vml"/><Relationship Id="rId6" Type="http://schemas.openxmlformats.org/officeDocument/2006/relationships/oleObject" Target="../embeddings/oleObject45.bin"/><Relationship Id="rId11" Type="http://schemas.openxmlformats.org/officeDocument/2006/relationships/image" Target="../media/image48.wmf"/><Relationship Id="rId5" Type="http://schemas.openxmlformats.org/officeDocument/2006/relationships/image" Target="../media/image60.png"/><Relationship Id="rId15" Type="http://schemas.openxmlformats.org/officeDocument/2006/relationships/image" Target="../media/image50.wmf"/><Relationship Id="rId23" Type="http://schemas.openxmlformats.org/officeDocument/2006/relationships/image" Target="../media/image54.wmf"/><Relationship Id="rId10" Type="http://schemas.openxmlformats.org/officeDocument/2006/relationships/oleObject" Target="../embeddings/oleObject47.bin"/><Relationship Id="rId19" Type="http://schemas.openxmlformats.org/officeDocument/2006/relationships/image" Target="../media/image52.wmf"/><Relationship Id="rId9" Type="http://schemas.openxmlformats.org/officeDocument/2006/relationships/image" Target="../media/image47.wmf"/><Relationship Id="rId14" Type="http://schemas.openxmlformats.org/officeDocument/2006/relationships/oleObject" Target="../embeddings/oleObject49.bin"/><Relationship Id="rId22" Type="http://schemas.openxmlformats.org/officeDocument/2006/relationships/oleObject" Target="../embeddings/oleObject53.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54.bin"/><Relationship Id="rId13" Type="http://schemas.openxmlformats.org/officeDocument/2006/relationships/image" Target="../media/image57.wmf"/><Relationship Id="rId18" Type="http://schemas.openxmlformats.org/officeDocument/2006/relationships/oleObject" Target="../embeddings/oleObject59.bin"/><Relationship Id="rId21" Type="http://schemas.openxmlformats.org/officeDocument/2006/relationships/image" Target="../media/image61.wmf"/><Relationship Id="rId7" Type="http://schemas.openxmlformats.org/officeDocument/2006/relationships/image" Target="../media/image47.wmf"/><Relationship Id="rId12" Type="http://schemas.openxmlformats.org/officeDocument/2006/relationships/oleObject" Target="../embeddings/oleObject56.bin"/><Relationship Id="rId17" Type="http://schemas.openxmlformats.org/officeDocument/2006/relationships/image" Target="../media/image59.wmf"/><Relationship Id="rId2" Type="http://schemas.openxmlformats.org/officeDocument/2006/relationships/slideLayout" Target="../slideLayouts/slideLayout2.xml"/><Relationship Id="rId16" Type="http://schemas.openxmlformats.org/officeDocument/2006/relationships/oleObject" Target="../embeddings/oleObject58.bin"/><Relationship Id="rId20" Type="http://schemas.openxmlformats.org/officeDocument/2006/relationships/oleObject" Target="../embeddings/oleObject60.bin"/><Relationship Id="rId1" Type="http://schemas.openxmlformats.org/officeDocument/2006/relationships/vmlDrawing" Target="../drawings/vmlDrawing13.vml"/><Relationship Id="rId6" Type="http://schemas.openxmlformats.org/officeDocument/2006/relationships/oleObject" Target="../embeddings/oleObject46.bin"/><Relationship Id="rId11" Type="http://schemas.openxmlformats.org/officeDocument/2006/relationships/image" Target="../media/image56.wmf"/><Relationship Id="rId5" Type="http://schemas.openxmlformats.org/officeDocument/2006/relationships/image" Target="../media/image68.png"/><Relationship Id="rId15" Type="http://schemas.openxmlformats.org/officeDocument/2006/relationships/image" Target="../media/image58.wmf"/><Relationship Id="rId10" Type="http://schemas.openxmlformats.org/officeDocument/2006/relationships/oleObject" Target="../embeddings/oleObject55.bin"/><Relationship Id="rId19" Type="http://schemas.openxmlformats.org/officeDocument/2006/relationships/image" Target="../media/image60.wmf"/><Relationship Id="rId9" Type="http://schemas.openxmlformats.org/officeDocument/2006/relationships/image" Target="../media/image55.wmf"/><Relationship Id="rId14" Type="http://schemas.openxmlformats.org/officeDocument/2006/relationships/oleObject" Target="../embeddings/oleObject57.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oleObject" Target="../embeddings/oleObject64.bin"/><Relationship Id="rId7" Type="http://schemas.openxmlformats.org/officeDocument/2006/relationships/image" Target="../media/image62.wmf"/><Relationship Id="rId12" Type="http://schemas.openxmlformats.org/officeDocument/2006/relationships/image" Target="../media/image64.wmf"/><Relationship Id="rId2" Type="http://schemas.openxmlformats.org/officeDocument/2006/relationships/slideLayout" Target="../slideLayouts/slideLayout2.xml"/><Relationship Id="rId16" Type="http://schemas.openxmlformats.org/officeDocument/2006/relationships/image" Target="../media/image66.wmf"/><Relationship Id="rId1" Type="http://schemas.openxmlformats.org/officeDocument/2006/relationships/vmlDrawing" Target="../drawings/vmlDrawing14.vml"/><Relationship Id="rId6" Type="http://schemas.openxmlformats.org/officeDocument/2006/relationships/oleObject" Target="../embeddings/oleObject61.bin"/><Relationship Id="rId11" Type="http://schemas.openxmlformats.org/officeDocument/2006/relationships/oleObject" Target="../embeddings/oleObject63.bin"/><Relationship Id="rId5" Type="http://schemas.openxmlformats.org/officeDocument/2006/relationships/image" Target="../media/image74.png"/><Relationship Id="rId15" Type="http://schemas.openxmlformats.org/officeDocument/2006/relationships/oleObject" Target="../embeddings/oleObject65.bin"/><Relationship Id="rId10" Type="http://schemas.openxmlformats.org/officeDocument/2006/relationships/image" Target="../media/image63.wmf"/><Relationship Id="rId9" Type="http://schemas.openxmlformats.org/officeDocument/2006/relationships/oleObject" Target="../embeddings/oleObject62.bin"/><Relationship Id="rId14" Type="http://schemas.openxmlformats.org/officeDocument/2006/relationships/image" Target="../media/image65.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67.bin"/><Relationship Id="rId13" Type="http://schemas.openxmlformats.org/officeDocument/2006/relationships/image" Target="../media/image71.wmf"/><Relationship Id="rId18" Type="http://schemas.openxmlformats.org/officeDocument/2006/relationships/oleObject" Target="../embeddings/oleObject72.bin"/><Relationship Id="rId26" Type="http://schemas.openxmlformats.org/officeDocument/2006/relationships/oleObject" Target="../embeddings/oleObject76.bin"/><Relationship Id="rId21" Type="http://schemas.openxmlformats.org/officeDocument/2006/relationships/image" Target="../media/image75.wmf"/><Relationship Id="rId7" Type="http://schemas.openxmlformats.org/officeDocument/2006/relationships/image" Target="../media/image68.wmf"/><Relationship Id="rId12" Type="http://schemas.openxmlformats.org/officeDocument/2006/relationships/oleObject" Target="../embeddings/oleObject69.bin"/><Relationship Id="rId17" Type="http://schemas.openxmlformats.org/officeDocument/2006/relationships/image" Target="../media/image73.wmf"/><Relationship Id="rId25" Type="http://schemas.openxmlformats.org/officeDocument/2006/relationships/image" Target="../media/image77.wmf"/><Relationship Id="rId2" Type="http://schemas.openxmlformats.org/officeDocument/2006/relationships/slideLayout" Target="../slideLayouts/slideLayout2.xml"/><Relationship Id="rId16" Type="http://schemas.openxmlformats.org/officeDocument/2006/relationships/oleObject" Target="../embeddings/oleObject71.bin"/><Relationship Id="rId20" Type="http://schemas.openxmlformats.org/officeDocument/2006/relationships/oleObject" Target="../embeddings/oleObject73.bin"/><Relationship Id="rId29" Type="http://schemas.openxmlformats.org/officeDocument/2006/relationships/image" Target="../media/image79.wmf"/><Relationship Id="rId1" Type="http://schemas.openxmlformats.org/officeDocument/2006/relationships/vmlDrawing" Target="../drawings/vmlDrawing15.vml"/><Relationship Id="rId6" Type="http://schemas.openxmlformats.org/officeDocument/2006/relationships/oleObject" Target="../embeddings/oleObject66.bin"/><Relationship Id="rId11" Type="http://schemas.openxmlformats.org/officeDocument/2006/relationships/image" Target="../media/image70.wmf"/><Relationship Id="rId24" Type="http://schemas.openxmlformats.org/officeDocument/2006/relationships/oleObject" Target="../embeddings/oleObject75.bin"/><Relationship Id="rId5" Type="http://schemas.openxmlformats.org/officeDocument/2006/relationships/image" Target="../media/image89.png"/><Relationship Id="rId15" Type="http://schemas.openxmlformats.org/officeDocument/2006/relationships/image" Target="../media/image72.wmf"/><Relationship Id="rId23" Type="http://schemas.openxmlformats.org/officeDocument/2006/relationships/image" Target="../media/image76.wmf"/><Relationship Id="rId28" Type="http://schemas.openxmlformats.org/officeDocument/2006/relationships/oleObject" Target="../embeddings/oleObject77.bin"/><Relationship Id="rId10" Type="http://schemas.openxmlformats.org/officeDocument/2006/relationships/oleObject" Target="../embeddings/oleObject68.bin"/><Relationship Id="rId19" Type="http://schemas.openxmlformats.org/officeDocument/2006/relationships/image" Target="../media/image74.wmf"/><Relationship Id="rId31" Type="http://schemas.openxmlformats.org/officeDocument/2006/relationships/image" Target="../media/image80.wmf"/><Relationship Id="rId9" Type="http://schemas.openxmlformats.org/officeDocument/2006/relationships/image" Target="../media/image69.wmf"/><Relationship Id="rId14" Type="http://schemas.openxmlformats.org/officeDocument/2006/relationships/oleObject" Target="../embeddings/oleObject70.bin"/><Relationship Id="rId22" Type="http://schemas.openxmlformats.org/officeDocument/2006/relationships/oleObject" Target="../embeddings/oleObject74.bin"/><Relationship Id="rId27" Type="http://schemas.openxmlformats.org/officeDocument/2006/relationships/image" Target="../media/image78.wmf"/><Relationship Id="rId30" Type="http://schemas.openxmlformats.org/officeDocument/2006/relationships/oleObject" Target="../embeddings/oleObject78.bin"/></Relationships>
</file>

<file path=ppt/slides/_rels/slide22.xml.rels><?xml version="1.0" encoding="UTF-8" standalone="yes"?>
<Relationships xmlns="http://schemas.openxmlformats.org/package/2006/relationships"><Relationship Id="rId8" Type="http://schemas.openxmlformats.org/officeDocument/2006/relationships/image" Target="../media/image81.wmf"/><Relationship Id="rId13" Type="http://schemas.openxmlformats.org/officeDocument/2006/relationships/oleObject" Target="../embeddings/oleObject82.bin"/><Relationship Id="rId7" Type="http://schemas.openxmlformats.org/officeDocument/2006/relationships/oleObject" Target="../embeddings/oleObject79.bin"/><Relationship Id="rId12" Type="http://schemas.openxmlformats.org/officeDocument/2006/relationships/image" Target="../media/image83.wmf"/><Relationship Id="rId2" Type="http://schemas.openxmlformats.org/officeDocument/2006/relationships/slideLayout" Target="../slideLayouts/slideLayout2.xml"/><Relationship Id="rId16" Type="http://schemas.openxmlformats.org/officeDocument/2006/relationships/image" Target="../media/image85.wmf"/><Relationship Id="rId1" Type="http://schemas.openxmlformats.org/officeDocument/2006/relationships/vmlDrawing" Target="../drawings/vmlDrawing16.vml"/><Relationship Id="rId6" Type="http://schemas.openxmlformats.org/officeDocument/2006/relationships/image" Target="../media/image86.png"/><Relationship Id="rId11" Type="http://schemas.openxmlformats.org/officeDocument/2006/relationships/oleObject" Target="../embeddings/oleObject81.bin"/><Relationship Id="rId5" Type="http://schemas.openxmlformats.org/officeDocument/2006/relationships/image" Target="../media/image95.png"/><Relationship Id="rId15" Type="http://schemas.openxmlformats.org/officeDocument/2006/relationships/oleObject" Target="../embeddings/oleObject83.bin"/><Relationship Id="rId10" Type="http://schemas.openxmlformats.org/officeDocument/2006/relationships/image" Target="../media/image82.wmf"/><Relationship Id="rId9" Type="http://schemas.openxmlformats.org/officeDocument/2006/relationships/oleObject" Target="../embeddings/oleObject80.bin"/><Relationship Id="rId14" Type="http://schemas.openxmlformats.org/officeDocument/2006/relationships/image" Target="../media/image84.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85.bin"/><Relationship Id="rId13" Type="http://schemas.openxmlformats.org/officeDocument/2006/relationships/image" Target="../media/image90.wmf"/><Relationship Id="rId18" Type="http://schemas.openxmlformats.org/officeDocument/2006/relationships/oleObject" Target="../embeddings/oleObject90.bin"/><Relationship Id="rId7" Type="http://schemas.openxmlformats.org/officeDocument/2006/relationships/image" Target="../media/image87.wmf"/><Relationship Id="rId12" Type="http://schemas.openxmlformats.org/officeDocument/2006/relationships/oleObject" Target="../embeddings/oleObject87.bin"/><Relationship Id="rId17" Type="http://schemas.openxmlformats.org/officeDocument/2006/relationships/image" Target="../media/image92.wmf"/><Relationship Id="rId2" Type="http://schemas.openxmlformats.org/officeDocument/2006/relationships/slideLayout" Target="../slideLayouts/slideLayout2.xml"/><Relationship Id="rId16" Type="http://schemas.openxmlformats.org/officeDocument/2006/relationships/oleObject" Target="../embeddings/oleObject89.bin"/><Relationship Id="rId1" Type="http://schemas.openxmlformats.org/officeDocument/2006/relationships/vmlDrawing" Target="../drawings/vmlDrawing17.vml"/><Relationship Id="rId6" Type="http://schemas.openxmlformats.org/officeDocument/2006/relationships/oleObject" Target="../embeddings/oleObject84.bin"/><Relationship Id="rId11" Type="http://schemas.openxmlformats.org/officeDocument/2006/relationships/image" Target="../media/image89.wmf"/><Relationship Id="rId5" Type="http://schemas.openxmlformats.org/officeDocument/2006/relationships/image" Target="../media/image104.png"/><Relationship Id="rId15" Type="http://schemas.openxmlformats.org/officeDocument/2006/relationships/image" Target="../media/image91.wmf"/><Relationship Id="rId10" Type="http://schemas.openxmlformats.org/officeDocument/2006/relationships/oleObject" Target="../embeddings/oleObject86.bin"/><Relationship Id="rId19" Type="http://schemas.openxmlformats.org/officeDocument/2006/relationships/image" Target="../media/image93.wmf"/><Relationship Id="rId9" Type="http://schemas.openxmlformats.org/officeDocument/2006/relationships/image" Target="../media/image88.wmf"/><Relationship Id="rId14" Type="http://schemas.openxmlformats.org/officeDocument/2006/relationships/oleObject" Target="../embeddings/oleObject88.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92.bin"/><Relationship Id="rId13" Type="http://schemas.openxmlformats.org/officeDocument/2006/relationships/image" Target="../media/image97.wmf"/><Relationship Id="rId7" Type="http://schemas.openxmlformats.org/officeDocument/2006/relationships/image" Target="../media/image94.wmf"/><Relationship Id="rId12" Type="http://schemas.openxmlformats.org/officeDocument/2006/relationships/oleObject" Target="../embeddings/oleObject94.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91.bin"/><Relationship Id="rId11" Type="http://schemas.openxmlformats.org/officeDocument/2006/relationships/image" Target="../media/image96.wmf"/><Relationship Id="rId5" Type="http://schemas.openxmlformats.org/officeDocument/2006/relationships/image" Target="../media/image110.png"/><Relationship Id="rId15" Type="http://schemas.openxmlformats.org/officeDocument/2006/relationships/image" Target="../media/image98.wmf"/><Relationship Id="rId10" Type="http://schemas.openxmlformats.org/officeDocument/2006/relationships/oleObject" Target="../embeddings/oleObject93.bin"/><Relationship Id="rId9" Type="http://schemas.openxmlformats.org/officeDocument/2006/relationships/image" Target="../media/image95.wmf"/><Relationship Id="rId14" Type="http://schemas.openxmlformats.org/officeDocument/2006/relationships/oleObject" Target="../embeddings/oleObject95.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97.bin"/><Relationship Id="rId13" Type="http://schemas.openxmlformats.org/officeDocument/2006/relationships/image" Target="../media/image102.wmf"/><Relationship Id="rId7" Type="http://schemas.openxmlformats.org/officeDocument/2006/relationships/image" Target="../media/image99.wmf"/><Relationship Id="rId12" Type="http://schemas.openxmlformats.org/officeDocument/2006/relationships/oleObject" Target="../embeddings/oleObject99.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96.bin"/><Relationship Id="rId11" Type="http://schemas.openxmlformats.org/officeDocument/2006/relationships/image" Target="../media/image101.wmf"/><Relationship Id="rId5" Type="http://schemas.openxmlformats.org/officeDocument/2006/relationships/image" Target="../media/image116.png"/><Relationship Id="rId15" Type="http://schemas.openxmlformats.org/officeDocument/2006/relationships/image" Target="../media/image103.wmf"/><Relationship Id="rId10" Type="http://schemas.openxmlformats.org/officeDocument/2006/relationships/oleObject" Target="../embeddings/oleObject98.bin"/><Relationship Id="rId9" Type="http://schemas.openxmlformats.org/officeDocument/2006/relationships/image" Target="../media/image100.wmf"/><Relationship Id="rId14" Type="http://schemas.openxmlformats.org/officeDocument/2006/relationships/oleObject" Target="../embeddings/oleObject100.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02.bin"/><Relationship Id="rId13" Type="http://schemas.openxmlformats.org/officeDocument/2006/relationships/image" Target="../media/image106.wmf"/><Relationship Id="rId7" Type="http://schemas.openxmlformats.org/officeDocument/2006/relationships/image" Target="../media/image103.wmf"/><Relationship Id="rId12" Type="http://schemas.openxmlformats.org/officeDocument/2006/relationships/oleObject" Target="../embeddings/oleObject104.bin"/><Relationship Id="rId17" Type="http://schemas.openxmlformats.org/officeDocument/2006/relationships/image" Target="../media/image108.wmf"/><Relationship Id="rId2" Type="http://schemas.openxmlformats.org/officeDocument/2006/relationships/slideLayout" Target="../slideLayouts/slideLayout2.xml"/><Relationship Id="rId16" Type="http://schemas.openxmlformats.org/officeDocument/2006/relationships/oleObject" Target="../embeddings/oleObject106.bin"/><Relationship Id="rId1" Type="http://schemas.openxmlformats.org/officeDocument/2006/relationships/vmlDrawing" Target="../drawings/vmlDrawing20.vml"/><Relationship Id="rId6" Type="http://schemas.openxmlformats.org/officeDocument/2006/relationships/oleObject" Target="../embeddings/oleObject101.bin"/><Relationship Id="rId11" Type="http://schemas.openxmlformats.org/officeDocument/2006/relationships/image" Target="../media/image105.wmf"/><Relationship Id="rId5" Type="http://schemas.openxmlformats.org/officeDocument/2006/relationships/image" Target="../media/image122.png"/><Relationship Id="rId15" Type="http://schemas.openxmlformats.org/officeDocument/2006/relationships/image" Target="../media/image107.wmf"/><Relationship Id="rId10" Type="http://schemas.openxmlformats.org/officeDocument/2006/relationships/oleObject" Target="../embeddings/oleObject103.bin"/><Relationship Id="rId9" Type="http://schemas.openxmlformats.org/officeDocument/2006/relationships/image" Target="../media/image104.wmf"/><Relationship Id="rId14" Type="http://schemas.openxmlformats.org/officeDocument/2006/relationships/oleObject" Target="../embeddings/oleObject105.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08.bin"/><Relationship Id="rId13" Type="http://schemas.openxmlformats.org/officeDocument/2006/relationships/image" Target="../media/image112.wmf"/><Relationship Id="rId7" Type="http://schemas.openxmlformats.org/officeDocument/2006/relationships/image" Target="../media/image109.wmf"/><Relationship Id="rId12" Type="http://schemas.openxmlformats.org/officeDocument/2006/relationships/oleObject" Target="../embeddings/oleObject110.bin"/><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107.bin"/><Relationship Id="rId11" Type="http://schemas.openxmlformats.org/officeDocument/2006/relationships/image" Target="../media/image111.wmf"/><Relationship Id="rId5" Type="http://schemas.openxmlformats.org/officeDocument/2006/relationships/image" Target="../media/image128.png"/><Relationship Id="rId15" Type="http://schemas.openxmlformats.org/officeDocument/2006/relationships/image" Target="../media/image113.wmf"/><Relationship Id="rId10" Type="http://schemas.openxmlformats.org/officeDocument/2006/relationships/oleObject" Target="../embeddings/oleObject109.bin"/><Relationship Id="rId9" Type="http://schemas.openxmlformats.org/officeDocument/2006/relationships/image" Target="../media/image110.wmf"/><Relationship Id="rId14" Type="http://schemas.openxmlformats.org/officeDocument/2006/relationships/oleObject" Target="../embeddings/oleObject111.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13.bin"/><Relationship Id="rId13" Type="http://schemas.openxmlformats.org/officeDocument/2006/relationships/image" Target="../media/image117.wmf"/><Relationship Id="rId7" Type="http://schemas.openxmlformats.org/officeDocument/2006/relationships/image" Target="../media/image114.wmf"/><Relationship Id="rId12" Type="http://schemas.openxmlformats.org/officeDocument/2006/relationships/oleObject" Target="../embeddings/oleObject115.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112.bin"/><Relationship Id="rId11" Type="http://schemas.openxmlformats.org/officeDocument/2006/relationships/image" Target="../media/image116.wmf"/><Relationship Id="rId5" Type="http://schemas.openxmlformats.org/officeDocument/2006/relationships/image" Target="../media/image134.png"/><Relationship Id="rId15" Type="http://schemas.openxmlformats.org/officeDocument/2006/relationships/image" Target="../media/image118.wmf"/><Relationship Id="rId10" Type="http://schemas.openxmlformats.org/officeDocument/2006/relationships/oleObject" Target="../embeddings/oleObject114.bin"/><Relationship Id="rId9" Type="http://schemas.openxmlformats.org/officeDocument/2006/relationships/image" Target="../media/image115.wmf"/><Relationship Id="rId14" Type="http://schemas.openxmlformats.org/officeDocument/2006/relationships/oleObject" Target="../embeddings/oleObject116.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18.bin"/><Relationship Id="rId13" Type="http://schemas.openxmlformats.org/officeDocument/2006/relationships/image" Target="../media/image121.wmf"/><Relationship Id="rId18" Type="http://schemas.openxmlformats.org/officeDocument/2006/relationships/oleObject" Target="../embeddings/oleObject123.bin"/><Relationship Id="rId7" Type="http://schemas.openxmlformats.org/officeDocument/2006/relationships/image" Target="../media/image119.wmf"/><Relationship Id="rId12" Type="http://schemas.openxmlformats.org/officeDocument/2006/relationships/oleObject" Target="../embeddings/oleObject120.bin"/><Relationship Id="rId17" Type="http://schemas.openxmlformats.org/officeDocument/2006/relationships/image" Target="../media/image123.wmf"/><Relationship Id="rId2" Type="http://schemas.openxmlformats.org/officeDocument/2006/relationships/slideLayout" Target="../slideLayouts/slideLayout2.xml"/><Relationship Id="rId16" Type="http://schemas.openxmlformats.org/officeDocument/2006/relationships/oleObject" Target="../embeddings/oleObject122.bin"/><Relationship Id="rId1" Type="http://schemas.openxmlformats.org/officeDocument/2006/relationships/vmlDrawing" Target="../drawings/vmlDrawing23.vml"/><Relationship Id="rId6" Type="http://schemas.openxmlformats.org/officeDocument/2006/relationships/oleObject" Target="../embeddings/oleObject117.bin"/><Relationship Id="rId11" Type="http://schemas.openxmlformats.org/officeDocument/2006/relationships/image" Target="../media/image120.wmf"/><Relationship Id="rId5" Type="http://schemas.openxmlformats.org/officeDocument/2006/relationships/image" Target="../media/image141.png"/><Relationship Id="rId15" Type="http://schemas.openxmlformats.org/officeDocument/2006/relationships/image" Target="../media/image122.wmf"/><Relationship Id="rId10" Type="http://schemas.openxmlformats.org/officeDocument/2006/relationships/oleObject" Target="../embeddings/oleObject119.bin"/><Relationship Id="rId19" Type="http://schemas.openxmlformats.org/officeDocument/2006/relationships/image" Target="../media/image124.wmf"/><Relationship Id="rId9" Type="http://schemas.openxmlformats.org/officeDocument/2006/relationships/image" Target="../media/image118.wmf"/><Relationship Id="rId14" Type="http://schemas.openxmlformats.org/officeDocument/2006/relationships/oleObject" Target="../embeddings/oleObject12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25.bin"/><Relationship Id="rId7" Type="http://schemas.openxmlformats.org/officeDocument/2006/relationships/image" Target="../media/image125.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oleObject" Target="../embeddings/oleObject124.bin"/><Relationship Id="rId11" Type="http://schemas.openxmlformats.org/officeDocument/2006/relationships/image" Target="../media/image127.wmf"/><Relationship Id="rId5" Type="http://schemas.openxmlformats.org/officeDocument/2006/relationships/image" Target="../media/image145.png"/><Relationship Id="rId10" Type="http://schemas.openxmlformats.org/officeDocument/2006/relationships/oleObject" Target="../embeddings/oleObject126.bin"/><Relationship Id="rId9" Type="http://schemas.openxmlformats.org/officeDocument/2006/relationships/image" Target="../media/image126.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28.bin"/><Relationship Id="rId13" Type="http://schemas.openxmlformats.org/officeDocument/2006/relationships/image" Target="../media/image130.wmf"/><Relationship Id="rId7" Type="http://schemas.openxmlformats.org/officeDocument/2006/relationships/image" Target="../media/image127.wmf"/><Relationship Id="rId12" Type="http://schemas.openxmlformats.org/officeDocument/2006/relationships/oleObject" Target="../embeddings/oleObject130.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oleObject" Target="../embeddings/oleObject127.bin"/><Relationship Id="rId11" Type="http://schemas.openxmlformats.org/officeDocument/2006/relationships/image" Target="../media/image129.wmf"/><Relationship Id="rId5" Type="http://schemas.openxmlformats.org/officeDocument/2006/relationships/image" Target="../media/image150.png"/><Relationship Id="rId15" Type="http://schemas.openxmlformats.org/officeDocument/2006/relationships/image" Target="../media/image131.wmf"/><Relationship Id="rId10" Type="http://schemas.openxmlformats.org/officeDocument/2006/relationships/oleObject" Target="../embeddings/oleObject129.bin"/><Relationship Id="rId9" Type="http://schemas.openxmlformats.org/officeDocument/2006/relationships/image" Target="../media/image128.wmf"/><Relationship Id="rId14" Type="http://schemas.openxmlformats.org/officeDocument/2006/relationships/oleObject" Target="../embeddings/oleObject131.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4.wmf"/><Relationship Id="rId7" Type="http://schemas.openxmlformats.org/officeDocument/2006/relationships/image" Target="../media/image1.wmf"/><Relationship Id="rId12"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3.wmf"/><Relationship Id="rId5" Type="http://schemas.openxmlformats.org/officeDocument/2006/relationships/image" Target="../media/image8.png"/><Relationship Id="rId10" Type="http://schemas.openxmlformats.org/officeDocument/2006/relationships/oleObject" Target="../embeddings/oleObject3.bin"/><Relationship Id="rId9" Type="http://schemas.openxmlformats.org/officeDocument/2006/relationships/image" Target="../media/image2.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6.bin"/><Relationship Id="rId7" Type="http://schemas.openxmlformats.org/officeDocument/2006/relationships/image" Target="../media/image5.wmf"/><Relationship Id="rId12" Type="http://schemas.openxmlformats.org/officeDocument/2006/relationships/image" Target="../media/image8.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image" Target="../media/image7.wmf"/><Relationship Id="rId5" Type="http://schemas.openxmlformats.org/officeDocument/2006/relationships/image" Target="../media/image12.png"/><Relationship Id="rId10" Type="http://schemas.openxmlformats.org/officeDocument/2006/relationships/oleObject" Target="../embeddings/oleObject7.bin"/><Relationship Id="rId9" Type="http://schemas.openxmlformats.org/officeDocument/2006/relationships/image" Target="../media/image6.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12.wmf"/><Relationship Id="rId7" Type="http://schemas.openxmlformats.org/officeDocument/2006/relationships/image" Target="../media/image9.wmf"/><Relationship Id="rId12"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8.bin"/><Relationship Id="rId11" Type="http://schemas.openxmlformats.org/officeDocument/2006/relationships/image" Target="../media/image11.wmf"/><Relationship Id="rId5" Type="http://schemas.openxmlformats.org/officeDocument/2006/relationships/image" Target="../media/image19.png"/><Relationship Id="rId15" Type="http://schemas.openxmlformats.org/officeDocument/2006/relationships/image" Target="../media/image13.wmf"/><Relationship Id="rId10" Type="http://schemas.openxmlformats.org/officeDocument/2006/relationships/oleObject" Target="../embeddings/oleObject10.bin"/><Relationship Id="rId9" Type="http://schemas.openxmlformats.org/officeDocument/2006/relationships/image" Target="../media/image10.wmf"/><Relationship Id="rId14" Type="http://schemas.openxmlformats.org/officeDocument/2006/relationships/oleObject" Target="../embeddings/oleObject12.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image" Target="../media/image17.wmf"/><Relationship Id="rId18" Type="http://schemas.openxmlformats.org/officeDocument/2006/relationships/oleObject" Target="../embeddings/oleObject19.bin"/><Relationship Id="rId21" Type="http://schemas.openxmlformats.org/officeDocument/2006/relationships/image" Target="../media/image21.wmf"/><Relationship Id="rId7" Type="http://schemas.openxmlformats.org/officeDocument/2006/relationships/image" Target="../media/image14.wmf"/><Relationship Id="rId12" Type="http://schemas.openxmlformats.org/officeDocument/2006/relationships/oleObject" Target="../embeddings/oleObject16.bin"/><Relationship Id="rId17" Type="http://schemas.openxmlformats.org/officeDocument/2006/relationships/image" Target="../media/image19.wmf"/><Relationship Id="rId2" Type="http://schemas.openxmlformats.org/officeDocument/2006/relationships/slideLayout" Target="../slideLayouts/slideLayout2.xml"/><Relationship Id="rId16" Type="http://schemas.openxmlformats.org/officeDocument/2006/relationships/oleObject" Target="../embeddings/oleObject18.bin"/><Relationship Id="rId20" Type="http://schemas.openxmlformats.org/officeDocument/2006/relationships/oleObject" Target="../embeddings/oleObject20.bin"/><Relationship Id="rId1" Type="http://schemas.openxmlformats.org/officeDocument/2006/relationships/vmlDrawing" Target="../drawings/vmlDrawing4.vml"/><Relationship Id="rId6" Type="http://schemas.openxmlformats.org/officeDocument/2006/relationships/oleObject" Target="../embeddings/oleObject13.bin"/><Relationship Id="rId11" Type="http://schemas.openxmlformats.org/officeDocument/2006/relationships/image" Target="../media/image16.wmf"/><Relationship Id="rId5" Type="http://schemas.openxmlformats.org/officeDocument/2006/relationships/image" Target="../media/image28.png"/><Relationship Id="rId15" Type="http://schemas.openxmlformats.org/officeDocument/2006/relationships/image" Target="../media/image18.wmf"/><Relationship Id="rId10" Type="http://schemas.openxmlformats.org/officeDocument/2006/relationships/oleObject" Target="../embeddings/oleObject15.bin"/><Relationship Id="rId19" Type="http://schemas.openxmlformats.org/officeDocument/2006/relationships/image" Target="../media/image20.wmf"/><Relationship Id="rId9" Type="http://schemas.openxmlformats.org/officeDocument/2006/relationships/image" Target="../media/image15.wmf"/><Relationship Id="rId14" Type="http://schemas.openxmlformats.org/officeDocument/2006/relationships/oleObject" Target="../embeddings/oleObject17.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2.bin"/><Relationship Id="rId7" Type="http://schemas.openxmlformats.org/officeDocument/2006/relationships/image" Target="../media/image22.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21.bin"/><Relationship Id="rId5" Type="http://schemas.openxmlformats.org/officeDocument/2006/relationships/image" Target="../media/image31.png"/><Relationship Id="rId9" Type="http://schemas.openxmlformats.org/officeDocument/2006/relationships/image" Target="../media/image23.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4.bin"/><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23.bin"/><Relationship Id="rId11" Type="http://schemas.openxmlformats.org/officeDocument/2006/relationships/image" Target="../media/image26.wmf"/><Relationship Id="rId5" Type="http://schemas.openxmlformats.org/officeDocument/2006/relationships/image" Target="../media/image30.png"/><Relationship Id="rId10" Type="http://schemas.openxmlformats.org/officeDocument/2006/relationships/oleObject" Target="../embeddings/oleObject25.bin"/><Relationship Id="rId9" Type="http://schemas.openxmlformats.org/officeDocument/2006/relationships/image" Target="../media/image25.wm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54A8B630-F86D-45E5-8442-11419BB999D6}"/>
              </a:ext>
            </a:extLst>
          </p:cNvPr>
          <p:cNvSpPr txBox="1">
            <a:spLocks noChangeArrowheads="1"/>
          </p:cNvSpPr>
          <p:nvPr/>
        </p:nvSpPr>
        <p:spPr bwMode="auto">
          <a:xfrm>
            <a:off x="685800" y="2130425"/>
            <a:ext cx="77724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6000" b="1" kern="1200">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1200" cap="none" spc="0" normalizeH="0" baseline="0" noProof="0">
                <a:ln>
                  <a:noFill/>
                </a:ln>
                <a:solidFill>
                  <a:srgbClr val="000000"/>
                </a:solidFill>
                <a:effectLst/>
                <a:uLnTx/>
                <a:uFillTx/>
                <a:latin typeface="Arial"/>
                <a:ea typeface="微软雅黑"/>
                <a:cs typeface="+mj-cs"/>
              </a:rPr>
              <a:t>模式识别与机器学习</a:t>
            </a:r>
            <a:br>
              <a:rPr kumimoji="0" lang="en-US" altLang="zh-CN" sz="4000" b="1" i="0" u="none" strike="noStrike" kern="1200" cap="none" spc="0" normalizeH="0" baseline="0" noProof="0">
                <a:ln>
                  <a:noFill/>
                </a:ln>
                <a:solidFill>
                  <a:srgbClr val="000000"/>
                </a:solidFill>
                <a:effectLst/>
                <a:uLnTx/>
                <a:uFillTx/>
                <a:latin typeface="Arial"/>
                <a:ea typeface="微软雅黑"/>
                <a:cs typeface="+mj-cs"/>
              </a:rPr>
            </a:br>
            <a:r>
              <a:rPr kumimoji="0" lang="en-US" altLang="zh-CN" sz="2800" b="1" i="0" u="none" strike="noStrike" kern="1200" cap="none" spc="0" normalizeH="0" baseline="0" noProof="0">
                <a:ln>
                  <a:noFill/>
                </a:ln>
                <a:solidFill>
                  <a:srgbClr val="000000"/>
                </a:solidFill>
                <a:effectLst/>
                <a:uLnTx/>
                <a:uFillTx/>
                <a:latin typeface="Arial"/>
                <a:ea typeface="微软雅黑"/>
                <a:cs typeface="+mj-cs"/>
              </a:rPr>
              <a:t>Pattern Recognition &amp; Machine Learning</a:t>
            </a:r>
            <a:endParaRPr kumimoji="0" lang="zh-CN" altLang="en-US" sz="4000" b="1" i="0" u="none" strike="noStrike" kern="1200" cap="none" spc="0" normalizeH="0" baseline="0" noProof="0" dirty="0">
              <a:ln>
                <a:noFill/>
              </a:ln>
              <a:solidFill>
                <a:srgbClr val="000000"/>
              </a:solidFill>
              <a:effectLst/>
              <a:uLnTx/>
              <a:uFillTx/>
              <a:latin typeface="Arial"/>
              <a:ea typeface="微软雅黑"/>
              <a:cs typeface="+mj-cs"/>
            </a:endParaRPr>
          </a:p>
        </p:txBody>
      </p:sp>
    </p:spTree>
    <p:extLst>
      <p:ext uri="{BB962C8B-B14F-4D97-AF65-F5344CB8AC3E}">
        <p14:creationId xmlns:p14="http://schemas.microsoft.com/office/powerpoint/2010/main" val="1398032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A9603C46-D6C2-43A2-9DEC-5110BFEC84F5}"/>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第八讲 主成分分析与相关的谱方法</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588963" y="952501"/>
                <a:ext cx="8015287" cy="34778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微软雅黑" panose="020B0503020204020204" pitchFamily="34" charset="-122"/>
                    <a:cs typeface="Times New Roman" panose="02020603050405020304" pitchFamily="18" charset="0"/>
                  </a:rPr>
                  <a:t>通过引入拉格朗日乘子</a:t>
                </a:r>
                <a14:m>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𝜆</m:t>
                        </m:r>
                      </m:e>
                      <m:sub>
                        <m:r>
                          <a:rPr lang="en-US" altLang="zh-CN" sz="2000" i="1">
                            <a:latin typeface="Cambria Math" panose="02040503050406030204" pitchFamily="18" charset="0"/>
                            <a:cs typeface="Times New Roman" panose="02020603050405020304" pitchFamily="18" charset="0"/>
                          </a:rPr>
                          <m:t>1</m:t>
                        </m:r>
                      </m:sub>
                    </m:sSub>
                    <m:r>
                      <a:rPr lang="en-US" altLang="zh-CN" sz="2000" i="1">
                        <a:latin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𝜆</m:t>
                        </m:r>
                      </m:e>
                      <m:sub>
                        <m:r>
                          <a:rPr lang="en-US" altLang="zh-CN" sz="2000" i="1">
                            <a:latin typeface="Cambria Math" panose="02040503050406030204" pitchFamily="18" charset="0"/>
                            <a:cs typeface="Times New Roman" panose="02020603050405020304" pitchFamily="18" charset="0"/>
                          </a:rPr>
                          <m:t>2</m:t>
                        </m:r>
                      </m:sub>
                    </m:sSub>
                    <m:r>
                      <a:rPr lang="en-US" altLang="zh-CN" sz="2000" i="1">
                        <a:latin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𝜆</m:t>
                        </m:r>
                      </m:e>
                      <m:sub>
                        <m:r>
                          <a:rPr lang="en-US" altLang="zh-CN" sz="2000" b="0" i="1" smtClean="0">
                            <a:latin typeface="Cambria Math" panose="02040503050406030204" pitchFamily="18" charset="0"/>
                            <a:cs typeface="Times New Roman" panose="02020603050405020304" pitchFamily="18" charset="0"/>
                          </a:rPr>
                          <m:t>𝐷</m:t>
                        </m:r>
                      </m:sub>
                    </m:sSub>
                  </m:oMath>
                </a14:m>
                <a:r>
                  <a:rPr lang="zh-CN" altLang="en-US" sz="2000" dirty="0">
                    <a:latin typeface="微软雅黑" panose="020B0503020204020204" pitchFamily="34" charset="-122"/>
                    <a:cs typeface="Times New Roman" panose="02020603050405020304" pitchFamily="18" charset="0"/>
                  </a:rPr>
                  <a:t>，可以得到对应的无约束优化目标，并且优化目标的解</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m:t>
                    </m:r>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1" i="0" smtClean="0">
                            <a:latin typeface="Cambria Math" panose="02040503050406030204" pitchFamily="18" charset="0"/>
                            <a:cs typeface="Times New Roman" panose="02020603050405020304" pitchFamily="18" charset="0"/>
                          </a:rPr>
                          <m:t>𝐮</m:t>
                        </m:r>
                      </m:e>
                      <m:sub>
                        <m:r>
                          <a:rPr lang="en-US" altLang="zh-CN" sz="2000" b="0" i="1" smtClean="0">
                            <a:latin typeface="Cambria Math" panose="02040503050406030204" pitchFamily="18" charset="0"/>
                            <a:cs typeface="Times New Roman" panose="02020603050405020304" pitchFamily="18" charset="0"/>
                          </a:rPr>
                          <m:t>𝑑</m:t>
                        </m:r>
                      </m:sub>
                    </m:sSub>
                    <m:r>
                      <a:rPr lang="en-US" altLang="zh-CN" sz="2000" b="0" i="1"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满足如下表示：</a:t>
                </a:r>
              </a:p>
              <a:p>
                <a:pPr>
                  <a:spcBef>
                    <a:spcPct val="0"/>
                  </a:spcBef>
                  <a:buFontTx/>
                  <a:buNone/>
                </a:pPr>
                <a:r>
                  <a:rPr lang="zh-CN" altLang="en-US" sz="2000" dirty="0">
                    <a:latin typeface="微软雅黑" panose="020B0503020204020204" pitchFamily="34" charset="-122"/>
                    <a:cs typeface="Times New Roman" panose="02020603050405020304" pitchFamily="18" charset="0"/>
                  </a:rPr>
                  <a:t>	</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其中</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m:t>
                    </m:r>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𝜆</m:t>
                        </m:r>
                      </m:e>
                      <m:sub>
                        <m:r>
                          <a:rPr lang="en-US" altLang="zh-CN" sz="2000" b="0" i="1" smtClean="0">
                            <a:latin typeface="Cambria Math" panose="02040503050406030204" pitchFamily="18" charset="0"/>
                            <a:cs typeface="Times New Roman" panose="02020603050405020304" pitchFamily="18" charset="0"/>
                          </a:rPr>
                          <m:t>𝑑</m:t>
                        </m:r>
                      </m:sub>
                    </m:sSub>
                    <m:r>
                      <a:rPr lang="en-US" altLang="zh-CN" sz="2000" b="0" i="1"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是协方差矩阵</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𝑆</m:t>
                    </m:r>
                  </m:oMath>
                </a14:m>
                <a:r>
                  <a:rPr lang="zh-CN" altLang="en-US" sz="2000" dirty="0">
                    <a:latin typeface="微软雅黑" panose="020B0503020204020204" pitchFamily="34" charset="-122"/>
                    <a:cs typeface="Times New Roman" panose="02020603050405020304" pitchFamily="18" charset="0"/>
                  </a:rPr>
                  <a:t>的特征值，</a:t>
                </a:r>
                <a14:m>
                  <m:oMath xmlns:m="http://schemas.openxmlformats.org/officeDocument/2006/math">
                    <m:r>
                      <a:rPr lang="en-US" altLang="zh-CN" sz="2000" i="1">
                        <a:latin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b="1">
                            <a:latin typeface="Cambria Math" panose="02040503050406030204" pitchFamily="18" charset="0"/>
                            <a:cs typeface="Times New Roman" panose="02020603050405020304" pitchFamily="18" charset="0"/>
                          </a:rPr>
                          <m:t>𝐮</m:t>
                        </m:r>
                      </m:e>
                      <m:sub>
                        <m:r>
                          <a:rPr lang="en-US" altLang="zh-CN" sz="2000" i="1">
                            <a:latin typeface="Cambria Math" panose="02040503050406030204" pitchFamily="18" charset="0"/>
                            <a:cs typeface="Times New Roman" panose="02020603050405020304" pitchFamily="18" charset="0"/>
                          </a:rPr>
                          <m:t>𝑑</m:t>
                        </m:r>
                      </m:sub>
                    </m:sSub>
                    <m:r>
                      <a:rPr lang="en-US" altLang="zh-CN" sz="2000" i="1">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是对应的特征向量。目标损失可以进一步化简为</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因此，当</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𝜆</m:t>
                        </m:r>
                      </m:e>
                      <m:sub>
                        <m:r>
                          <a:rPr lang="en-US" altLang="zh-CN" sz="2000" b="0" i="1" smtClean="0">
                            <a:latin typeface="Cambria Math" panose="02040503050406030204" pitchFamily="18" charset="0"/>
                            <a:cs typeface="Times New Roman" panose="02020603050405020304" pitchFamily="18" charset="0"/>
                          </a:rPr>
                          <m:t>𝑚</m:t>
                        </m:r>
                        <m:r>
                          <a:rPr lang="en-US" altLang="zh-CN" sz="2000" b="0" i="1" smtClean="0">
                            <a:latin typeface="Cambria Math" panose="02040503050406030204" pitchFamily="18" charset="0"/>
                            <a:cs typeface="Times New Roman" panose="02020603050405020304" pitchFamily="18" charset="0"/>
                          </a:rPr>
                          <m:t>+1</m:t>
                        </m:r>
                      </m:sub>
                    </m:sSub>
                    <m:r>
                      <a:rPr lang="en-US" altLang="zh-CN" sz="2000" i="1">
                        <a:latin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𝜆</m:t>
                        </m:r>
                      </m:e>
                      <m:sub>
                        <m:r>
                          <a:rPr lang="en-US" altLang="zh-CN" sz="2000" b="0" i="1" smtClean="0">
                            <a:latin typeface="Cambria Math" panose="02040503050406030204" pitchFamily="18" charset="0"/>
                            <a:cs typeface="Times New Roman" panose="02020603050405020304" pitchFamily="18" charset="0"/>
                          </a:rPr>
                          <m:t>𝑚</m:t>
                        </m:r>
                        <m:r>
                          <a:rPr lang="en-US" altLang="zh-CN" sz="2000" b="0" i="1" smtClean="0">
                            <a:latin typeface="Cambria Math" panose="02040503050406030204" pitchFamily="18" charset="0"/>
                            <a:cs typeface="Times New Roman" panose="02020603050405020304" pitchFamily="18" charset="0"/>
                          </a:rPr>
                          <m:t>+2</m:t>
                        </m:r>
                      </m:sub>
                    </m:sSub>
                    <m:r>
                      <a:rPr lang="en-US" altLang="zh-CN" sz="2000" i="1">
                        <a:latin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𝜆</m:t>
                        </m:r>
                      </m:e>
                      <m:sub>
                        <m:r>
                          <a:rPr lang="en-US" altLang="zh-CN" sz="2000" i="1">
                            <a:latin typeface="Cambria Math" panose="02040503050406030204" pitchFamily="18" charset="0"/>
                            <a:cs typeface="Times New Roman" panose="02020603050405020304" pitchFamily="18" charset="0"/>
                          </a:rPr>
                          <m:t>𝐷</m:t>
                        </m:r>
                      </m:sub>
                    </m:sSub>
                    <m:r>
                      <a:rPr lang="en-US" altLang="zh-CN" sz="2000" b="0" i="1"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是</a:t>
                </a:r>
                <a14:m>
                  <m:oMath xmlns:m="http://schemas.openxmlformats.org/officeDocument/2006/math">
                    <m:r>
                      <a:rPr lang="en-US" altLang="zh-CN" sz="2000" b="0" i="1" dirty="0" smtClean="0">
                        <a:latin typeface="Cambria Math" panose="02040503050406030204" pitchFamily="18" charset="0"/>
                        <a:cs typeface="Times New Roman" panose="02020603050405020304" pitchFamily="18" charset="0"/>
                      </a:rPr>
                      <m:t>𝐷</m:t>
                    </m:r>
                    <m:r>
                      <a:rPr lang="en-US" altLang="zh-CN" sz="2000" b="0" i="1" dirty="0" smtClean="0">
                        <a:latin typeface="Cambria Math" panose="02040503050406030204" pitchFamily="18" charset="0"/>
                        <a:cs typeface="Times New Roman" panose="02020603050405020304" pitchFamily="18" charset="0"/>
                      </a:rPr>
                      <m:t>−</m:t>
                    </m:r>
                    <m:r>
                      <a:rPr lang="en-US" altLang="zh-CN" sz="2000" b="0" i="1" dirty="0" smtClean="0">
                        <a:latin typeface="Cambria Math" panose="02040503050406030204" pitchFamily="18" charset="0"/>
                        <a:cs typeface="Times New Roman" panose="02020603050405020304" pitchFamily="18" charset="0"/>
                      </a:rPr>
                      <m:t>𝑀</m:t>
                    </m:r>
                  </m:oMath>
                </a14:m>
                <a:r>
                  <a:rPr lang="zh-CN" altLang="en-US" sz="2000" dirty="0">
                    <a:latin typeface="微软雅黑" panose="020B0503020204020204" pitchFamily="34" charset="-122"/>
                    <a:cs typeface="Times New Roman" panose="02020603050405020304" pitchFamily="18" charset="0"/>
                  </a:rPr>
                  <a:t>个最小特征值时，投影损失最小，此时最优子空间的基向量（即投影向量）是协方差矩阵</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𝑆</m:t>
                    </m:r>
                  </m:oMath>
                </a14:m>
                <a:r>
                  <a:rPr lang="zh-CN" altLang="en-US" sz="2000" dirty="0">
                    <a:latin typeface="微软雅黑" panose="020B0503020204020204" pitchFamily="34" charset="-122"/>
                    <a:cs typeface="Times New Roman" panose="02020603050405020304" pitchFamily="18" charset="0"/>
                  </a:rPr>
                  <a:t>的</a:t>
                </a:r>
                <a14:m>
                  <m:oMath xmlns:m="http://schemas.openxmlformats.org/officeDocument/2006/math">
                    <m:r>
                      <a:rPr lang="en-US" altLang="zh-CN" sz="2000" b="0" i="1" dirty="0" smtClean="0">
                        <a:latin typeface="Cambria Math" panose="02040503050406030204" pitchFamily="18" charset="0"/>
                        <a:cs typeface="Times New Roman" panose="02020603050405020304" pitchFamily="18" charset="0"/>
                      </a:rPr>
                      <m:t>𝑀</m:t>
                    </m:r>
                  </m:oMath>
                </a14:m>
                <a:r>
                  <a:rPr lang="zh-CN" altLang="en-US" sz="2000" dirty="0">
                    <a:latin typeface="微软雅黑" panose="020B0503020204020204" pitchFamily="34" charset="-122"/>
                    <a:cs typeface="Times New Roman" panose="02020603050405020304" pitchFamily="18" charset="0"/>
                  </a:rPr>
                  <a:t>个最大特征值</a:t>
                </a:r>
                <a14:m>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cs typeface="Times New Roman" panose="02020603050405020304" pitchFamily="18" charset="0"/>
                          </a:rPr>
                          <m:t>𝜆</m:t>
                        </m:r>
                      </m:e>
                      <m:sub>
                        <m:r>
                          <a:rPr lang="en-US" altLang="zh-CN" sz="2000" i="1">
                            <a:latin typeface="Cambria Math" panose="02040503050406030204" pitchFamily="18" charset="0"/>
                            <a:cs typeface="Times New Roman" panose="02020603050405020304" pitchFamily="18" charset="0"/>
                          </a:rPr>
                          <m:t>1</m:t>
                        </m:r>
                      </m:sub>
                    </m:sSub>
                    <m:r>
                      <a:rPr lang="en-US" altLang="zh-CN" sz="2000" i="1">
                        <a:latin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𝜆</m:t>
                        </m:r>
                      </m:e>
                      <m:sub>
                        <m:r>
                          <a:rPr lang="en-US" altLang="zh-CN" sz="2000" i="1">
                            <a:latin typeface="Cambria Math" panose="02040503050406030204" pitchFamily="18" charset="0"/>
                            <a:cs typeface="Times New Roman" panose="02020603050405020304" pitchFamily="18" charset="0"/>
                          </a:rPr>
                          <m:t>2</m:t>
                        </m:r>
                      </m:sub>
                    </m:sSub>
                    <m:r>
                      <a:rPr lang="en-US" altLang="zh-CN" sz="2000" i="1">
                        <a:latin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𝜆</m:t>
                        </m:r>
                      </m:e>
                      <m:sub>
                        <m:r>
                          <a:rPr lang="en-US" altLang="zh-CN" sz="2000" b="0" i="1" smtClean="0">
                            <a:latin typeface="Cambria Math" panose="02040503050406030204" pitchFamily="18" charset="0"/>
                            <a:cs typeface="Times New Roman" panose="02020603050405020304" pitchFamily="18" charset="0"/>
                          </a:rPr>
                          <m:t>𝑀</m:t>
                        </m:r>
                      </m:sub>
                    </m:sSub>
                    <m:r>
                      <a:rPr lang="en-US" altLang="zh-CN" sz="2000" b="0" i="1"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对应的特征向量。</a:t>
                </a: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588963" y="952501"/>
                <a:ext cx="8015287" cy="3477875"/>
              </a:xfrm>
              <a:prstGeom prst="rect">
                <a:avLst/>
              </a:prstGeom>
              <a:blipFill>
                <a:blip r:embed="rId5"/>
                <a:stretch>
                  <a:fillRect l="-837" t="-876" r="-3957" b="-210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183119" y="115888"/>
            <a:ext cx="17814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主成分分析</a:t>
            </a:r>
          </a:p>
        </p:txBody>
      </p:sp>
      <p:graphicFrame>
        <p:nvGraphicFramePr>
          <p:cNvPr id="38" name="对象 37">
            <a:extLst>
              <a:ext uri="{FF2B5EF4-FFF2-40B4-BE49-F238E27FC236}">
                <a16:creationId xmlns:a16="http://schemas.microsoft.com/office/drawing/2014/main" id="{E652F601-7D84-404D-AED3-292616EA7FAF}"/>
              </a:ext>
            </a:extLst>
          </p:cNvPr>
          <p:cNvGraphicFramePr>
            <a:graphicFrameLocks noChangeAspect="1"/>
          </p:cNvGraphicFramePr>
          <p:nvPr>
            <p:extLst>
              <p:ext uri="{D42A27DB-BD31-4B8C-83A1-F6EECF244321}">
                <p14:modId xmlns:p14="http://schemas.microsoft.com/office/powerpoint/2010/main" val="3008445330"/>
              </p:ext>
            </p:extLst>
          </p:nvPr>
        </p:nvGraphicFramePr>
        <p:xfrm>
          <a:off x="3249612" y="1715031"/>
          <a:ext cx="2644775" cy="330200"/>
        </p:xfrm>
        <a:graphic>
          <a:graphicData uri="http://schemas.openxmlformats.org/presentationml/2006/ole">
            <mc:AlternateContent xmlns:mc="http://schemas.openxmlformats.org/markup-compatibility/2006">
              <mc:Choice xmlns:v="urn:schemas-microsoft-com:vml" Requires="v">
                <p:oleObj spid="_x0000_s7318" name="Equation" r:id="rId6" imgW="2565360" imgH="330120" progId="Equation.DSMT4">
                  <p:embed/>
                </p:oleObj>
              </mc:Choice>
              <mc:Fallback>
                <p:oleObj name="Equation" r:id="rId6" imgW="2565360" imgH="330120" progId="Equation.DSMT4">
                  <p:embed/>
                  <p:pic>
                    <p:nvPicPr>
                      <p:cNvPr id="0" name="Object 30"/>
                      <p:cNvPicPr>
                        <a:picLocks noChangeAspect="1" noChangeArrowheads="1"/>
                      </p:cNvPicPr>
                      <p:nvPr/>
                    </p:nvPicPr>
                    <p:blipFill>
                      <a:blip r:embed="rId7"/>
                      <a:srcRect/>
                      <a:stretch>
                        <a:fillRect/>
                      </a:stretch>
                    </p:blipFill>
                    <p:spPr bwMode="auto">
                      <a:xfrm>
                        <a:off x="3249612" y="1715031"/>
                        <a:ext cx="2644775"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对象 39">
            <a:extLst>
              <a:ext uri="{FF2B5EF4-FFF2-40B4-BE49-F238E27FC236}">
                <a16:creationId xmlns:a16="http://schemas.microsoft.com/office/drawing/2014/main" id="{B631CF72-3F80-4E13-8D7F-CEAF9A818CE5}"/>
              </a:ext>
            </a:extLst>
          </p:cNvPr>
          <p:cNvGraphicFramePr>
            <a:graphicFrameLocks noChangeAspect="1"/>
          </p:cNvGraphicFramePr>
          <p:nvPr>
            <p:extLst>
              <p:ext uri="{D42A27DB-BD31-4B8C-83A1-F6EECF244321}">
                <p14:modId xmlns:p14="http://schemas.microsoft.com/office/powerpoint/2010/main" val="870795367"/>
              </p:ext>
            </p:extLst>
          </p:nvPr>
        </p:nvGraphicFramePr>
        <p:xfrm>
          <a:off x="4013199" y="2832929"/>
          <a:ext cx="1117600" cy="457200"/>
        </p:xfrm>
        <a:graphic>
          <a:graphicData uri="http://schemas.openxmlformats.org/presentationml/2006/ole">
            <mc:AlternateContent xmlns:mc="http://schemas.openxmlformats.org/markup-compatibility/2006">
              <mc:Choice xmlns:v="urn:schemas-microsoft-com:vml" Requires="v">
                <p:oleObj spid="_x0000_s7319" name="Equation" r:id="rId8" imgW="1066680" imgH="431640" progId="Equation.DSMT4">
                  <p:embed/>
                </p:oleObj>
              </mc:Choice>
              <mc:Fallback>
                <p:oleObj name="Equation" r:id="rId8" imgW="1066680" imgH="431640" progId="Equation.DSMT4">
                  <p:embed/>
                  <p:pic>
                    <p:nvPicPr>
                      <p:cNvPr id="0" name="Object 32"/>
                      <p:cNvPicPr>
                        <a:picLocks noChangeAspect="1" noChangeArrowheads="1"/>
                      </p:cNvPicPr>
                      <p:nvPr/>
                    </p:nvPicPr>
                    <p:blipFill>
                      <a:blip r:embed="rId9"/>
                      <a:srcRect/>
                      <a:stretch>
                        <a:fillRect/>
                      </a:stretch>
                    </p:blipFill>
                    <p:spPr bwMode="auto">
                      <a:xfrm>
                        <a:off x="4013199" y="2832929"/>
                        <a:ext cx="11176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69945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03ADBC62-B661-4D26-B03A-CB5E1F19D540}"/>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第八讲 主成分分析与相关的谱方法</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8" name="内容占位符 2">
            <a:extLst>
              <a:ext uri="{FF2B5EF4-FFF2-40B4-BE49-F238E27FC236}">
                <a16:creationId xmlns:a16="http://schemas.microsoft.com/office/drawing/2014/main" id="{1C14A7BF-B7C7-447D-B1DE-731E28674179}"/>
              </a:ext>
            </a:extLst>
          </p:cNvPr>
          <p:cNvSpPr>
            <a:spLocks noGrp="1" noChangeArrowheads="1"/>
          </p:cNvSpPr>
          <p:nvPr>
            <p:ph idx="1"/>
          </p:nvPr>
        </p:nvSpPr>
        <p:spPr>
          <a:xfrm>
            <a:off x="457200" y="981075"/>
            <a:ext cx="7427913" cy="574675"/>
          </a:xfrm>
        </p:spPr>
        <p:txBody>
          <a:bodyPr/>
          <a:lstStyle/>
          <a:p>
            <a:r>
              <a:rPr lang="zh-CN" altLang="en-US" dirty="0">
                <a:latin typeface="微软雅黑" panose="020B0503020204020204" pitchFamily="34" charset="-122"/>
                <a:ea typeface="微软雅黑" panose="020B0503020204020204" pitchFamily="34" charset="-122"/>
              </a:rPr>
              <a:t>主成分分析与</a:t>
            </a:r>
            <a:r>
              <a:rPr lang="en-US" altLang="zh-CN" dirty="0">
                <a:latin typeface="微软雅黑" panose="020B0503020204020204" pitchFamily="34" charset="-122"/>
                <a:ea typeface="微软雅黑" panose="020B0503020204020204" pitchFamily="34" charset="-122"/>
              </a:rPr>
              <a:t>K-L</a:t>
            </a:r>
            <a:r>
              <a:rPr lang="zh-CN" altLang="en-US" dirty="0">
                <a:latin typeface="微软雅黑" panose="020B0503020204020204" pitchFamily="34" charset="-122"/>
                <a:ea typeface="微软雅黑" panose="020B0503020204020204" pitchFamily="34" charset="-122"/>
              </a:rPr>
              <a:t>变换</a:t>
            </a:r>
            <a:endParaRPr lang="en-US" altLang="zh-CN"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467519" y="1485413"/>
                <a:ext cx="8015287" cy="34778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marL="342900" indent="-342900">
                  <a:spcBef>
                    <a:spcPct val="0"/>
                  </a:spcBef>
                </a:pPr>
                <a:r>
                  <a:rPr lang="en-US" altLang="zh-CN" sz="2000" dirty="0">
                    <a:latin typeface="微软雅黑" panose="020B0503020204020204" pitchFamily="34" charset="-122"/>
                    <a:cs typeface="Times New Roman" panose="02020603050405020304" pitchFamily="18" charset="0"/>
                  </a:rPr>
                  <a:t>PCA</a:t>
                </a:r>
                <a:r>
                  <a:rPr lang="zh-CN" altLang="en-US" sz="2000" dirty="0">
                    <a:latin typeface="微软雅黑" panose="020B0503020204020204" pitchFamily="34" charset="-122"/>
                    <a:cs typeface="Times New Roman" panose="02020603050405020304" pitchFamily="18" charset="0"/>
                  </a:rPr>
                  <a:t>是一种特殊的</a:t>
                </a:r>
                <a:r>
                  <a:rPr lang="en-US" altLang="zh-CN" sz="2000" dirty="0">
                    <a:latin typeface="微软雅黑" panose="020B0503020204020204" pitchFamily="34" charset="-122"/>
                    <a:cs typeface="Times New Roman" panose="02020603050405020304" pitchFamily="18" charset="0"/>
                  </a:rPr>
                  <a:t>K-L</a:t>
                </a:r>
                <a:r>
                  <a:rPr lang="zh-CN" altLang="en-US" sz="2000" dirty="0">
                    <a:latin typeface="微软雅黑" panose="020B0503020204020204" pitchFamily="34" charset="-122"/>
                    <a:cs typeface="Times New Roman" panose="02020603050405020304" pitchFamily="18" charset="0"/>
                  </a:rPr>
                  <a:t>变换，</a:t>
                </a:r>
                <a:r>
                  <a:rPr lang="en-US" altLang="zh-CN" sz="2000" dirty="0">
                    <a:latin typeface="微软雅黑" panose="020B0503020204020204" pitchFamily="34" charset="-122"/>
                    <a:cs typeface="Times New Roman" panose="02020603050405020304" pitchFamily="18" charset="0"/>
                  </a:rPr>
                  <a:t>PCA</a:t>
                </a:r>
                <a:r>
                  <a:rPr lang="zh-CN" altLang="en-US" sz="2000" dirty="0">
                    <a:latin typeface="微软雅黑" panose="020B0503020204020204" pitchFamily="34" charset="-122"/>
                    <a:cs typeface="Times New Roman" panose="02020603050405020304" pitchFamily="18" charset="0"/>
                  </a:rPr>
                  <a:t>的正交投影矩阵通过对协方差矩阵进行特征值分解获得。</a:t>
                </a:r>
                <a:endParaRPr lang="en-US" altLang="zh-CN" sz="2000" dirty="0">
                  <a:latin typeface="微软雅黑" panose="020B0503020204020204" pitchFamily="34" charset="-122"/>
                  <a:cs typeface="Times New Roman" panose="02020603050405020304" pitchFamily="18" charset="0"/>
                </a:endParaRPr>
              </a:p>
              <a:p>
                <a:pPr marL="342900" indent="-342900">
                  <a:spcBef>
                    <a:spcPct val="0"/>
                  </a:spcBef>
                </a:pPr>
                <a:r>
                  <a:rPr lang="zh-CN" altLang="en-US" sz="2000" dirty="0">
                    <a:latin typeface="微软雅黑" panose="020B0503020204020204" pitchFamily="34" charset="-122"/>
                    <a:cs typeface="Times New Roman" panose="02020603050405020304" pitchFamily="18" charset="0"/>
                  </a:rPr>
                  <a:t>当</a:t>
                </a:r>
                <a:r>
                  <a:rPr lang="en-US" altLang="zh-CN" sz="2000" dirty="0">
                    <a:latin typeface="微软雅黑" panose="020B0503020204020204" pitchFamily="34" charset="-122"/>
                    <a:cs typeface="Times New Roman" panose="02020603050405020304" pitchFamily="18" charset="0"/>
                  </a:rPr>
                  <a:t>K-L</a:t>
                </a:r>
                <a:r>
                  <a:rPr lang="zh-CN" altLang="en-US" sz="2000" dirty="0">
                    <a:latin typeface="微软雅黑" panose="020B0503020204020204" pitchFamily="34" charset="-122"/>
                    <a:cs typeface="Times New Roman" panose="02020603050405020304" pitchFamily="18" charset="0"/>
                  </a:rPr>
                  <a:t>变换使用协方差矩阵时，</a:t>
                </a:r>
                <a:r>
                  <a:rPr lang="en-US" altLang="zh-CN" sz="2000" dirty="0">
                    <a:latin typeface="微软雅黑" panose="020B0503020204020204" pitchFamily="34" charset="-122"/>
                    <a:cs typeface="Times New Roman" panose="02020603050405020304" pitchFamily="18" charset="0"/>
                  </a:rPr>
                  <a:t>K-L</a:t>
                </a:r>
                <a:r>
                  <a:rPr lang="zh-CN" altLang="en-US" sz="2000" dirty="0">
                    <a:latin typeface="微软雅黑" panose="020B0503020204020204" pitchFamily="34" charset="-122"/>
                    <a:cs typeface="Times New Roman" panose="02020603050405020304" pitchFamily="18" charset="0"/>
                  </a:rPr>
                  <a:t>变换等同于</a:t>
                </a:r>
                <a:r>
                  <a:rPr lang="en-US" altLang="zh-CN" sz="2000" dirty="0">
                    <a:latin typeface="微软雅黑" panose="020B0503020204020204" pitchFamily="34" charset="-122"/>
                    <a:cs typeface="Times New Roman" panose="02020603050405020304" pitchFamily="18" charset="0"/>
                  </a:rPr>
                  <a:t>PCA</a:t>
                </a:r>
                <a:r>
                  <a:rPr lang="zh-CN" altLang="en-US" sz="2000" dirty="0">
                    <a:latin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自相关矩阵与数据的类别无关，假设所有数据统一表示为                </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那么数据的自相关矩阵为</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总类内散度矩阵与数据的类别相关，假设数据具有</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𝐶</m:t>
                    </m:r>
                  </m:oMath>
                </a14:m>
                <a:r>
                  <a:rPr lang="zh-CN" altLang="en-US" sz="2000" dirty="0">
                    <a:latin typeface="微软雅黑" panose="020B0503020204020204" pitchFamily="34" charset="-122"/>
                    <a:cs typeface="Times New Roman" panose="02020603050405020304" pitchFamily="18" charset="0"/>
                  </a:rPr>
                  <a:t>个类别，且类别 中的数据表示为</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𝑐</m:t>
                    </m:r>
                  </m:oMath>
                </a14:m>
                <a:r>
                  <a:rPr lang="zh-CN" altLang="en-US" sz="2000" dirty="0">
                    <a:latin typeface="微软雅黑" panose="020B0503020204020204" pitchFamily="34" charset="-122"/>
                    <a:cs typeface="Times New Roman" panose="02020603050405020304" pitchFamily="18" charset="0"/>
                  </a:rPr>
                  <a:t>，总类内散度矩阵为</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其中</a:t>
                </a:r>
                <a14:m>
                  <m:oMath xmlns:m="http://schemas.openxmlformats.org/officeDocument/2006/math">
                    <m:sSubSup>
                      <m:sSubSupPr>
                        <m:ctrlPr>
                          <a:rPr lang="en-US" altLang="zh-CN" sz="2000" b="0" i="1" smtClean="0">
                            <a:latin typeface="Cambria Math" panose="02040503050406030204" pitchFamily="18" charset="0"/>
                            <a:cs typeface="Times New Roman" panose="02020603050405020304" pitchFamily="18" charset="0"/>
                          </a:rPr>
                        </m:ctrlPr>
                      </m:sSubSupPr>
                      <m:e>
                        <m:r>
                          <a:rPr lang="en-US" altLang="zh-CN" sz="2000" b="0" i="1" smtClean="0">
                            <a:latin typeface="Cambria Math" panose="02040503050406030204" pitchFamily="18" charset="0"/>
                            <a:cs typeface="Times New Roman" panose="02020603050405020304" pitchFamily="18" charset="0"/>
                          </a:rPr>
                          <m:t>𝑆</m:t>
                        </m:r>
                      </m:e>
                      <m:sub>
                        <m:r>
                          <a:rPr lang="en-US" altLang="zh-CN" sz="2000" b="0" i="1" smtClean="0">
                            <a:latin typeface="Cambria Math" panose="02040503050406030204" pitchFamily="18" charset="0"/>
                            <a:cs typeface="Times New Roman" panose="02020603050405020304" pitchFamily="18" charset="0"/>
                          </a:rPr>
                          <m:t>𝑤</m:t>
                        </m:r>
                      </m:sub>
                      <m:sup>
                        <m:r>
                          <a:rPr lang="en-US" altLang="zh-CN" sz="2000" b="0" i="1" smtClean="0">
                            <a:latin typeface="Cambria Math" panose="02040503050406030204" pitchFamily="18" charset="0"/>
                            <a:cs typeface="Times New Roman" panose="02020603050405020304" pitchFamily="18" charset="0"/>
                          </a:rPr>
                          <m:t>𝑐</m:t>
                        </m:r>
                      </m:sup>
                    </m:sSubSup>
                  </m:oMath>
                </a14:m>
                <a:r>
                  <a:rPr lang="zh-CN" altLang="en-US" sz="2000" dirty="0">
                    <a:latin typeface="微软雅黑" panose="020B0503020204020204" pitchFamily="34" charset="-122"/>
                    <a:cs typeface="Times New Roman" panose="02020603050405020304" pitchFamily="18" charset="0"/>
                  </a:rPr>
                  <a:t>表示每个类别内的散度矩阵</a:t>
                </a: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467519" y="1485413"/>
                <a:ext cx="8015287" cy="3477875"/>
              </a:xfrm>
              <a:prstGeom prst="rect">
                <a:avLst/>
              </a:prstGeom>
              <a:blipFill>
                <a:blip r:embed="rId5"/>
                <a:stretch>
                  <a:fillRect l="-989" t="-1930" b="-228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183119" y="115888"/>
            <a:ext cx="17814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主成分分析</a:t>
            </a:r>
          </a:p>
        </p:txBody>
      </p:sp>
      <p:graphicFrame>
        <p:nvGraphicFramePr>
          <p:cNvPr id="13" name="对象 12">
            <a:extLst>
              <a:ext uri="{FF2B5EF4-FFF2-40B4-BE49-F238E27FC236}">
                <a16:creationId xmlns:a16="http://schemas.microsoft.com/office/drawing/2014/main" id="{DC40AB05-8576-4788-B457-E901441F4FE7}"/>
              </a:ext>
            </a:extLst>
          </p:cNvPr>
          <p:cNvGraphicFramePr>
            <a:graphicFrameLocks noChangeAspect="1"/>
          </p:cNvGraphicFramePr>
          <p:nvPr>
            <p:extLst>
              <p:ext uri="{D42A27DB-BD31-4B8C-83A1-F6EECF244321}">
                <p14:modId xmlns:p14="http://schemas.microsoft.com/office/powerpoint/2010/main" val="2031651856"/>
              </p:ext>
            </p:extLst>
          </p:nvPr>
        </p:nvGraphicFramePr>
        <p:xfrm>
          <a:off x="6884755" y="2470150"/>
          <a:ext cx="2051050" cy="312738"/>
        </p:xfrm>
        <a:graphic>
          <a:graphicData uri="http://schemas.openxmlformats.org/presentationml/2006/ole">
            <mc:AlternateContent xmlns:mc="http://schemas.openxmlformats.org/markup-compatibility/2006">
              <mc:Choice xmlns:v="urn:schemas-microsoft-com:vml" Requires="v">
                <p:oleObj spid="_x0000_s8493" name="Equation" r:id="rId6" imgW="1930320" imgH="330120" progId="Equation.DSMT4">
                  <p:embed/>
                </p:oleObj>
              </mc:Choice>
              <mc:Fallback>
                <p:oleObj name="Equation" r:id="rId6" imgW="1930320" imgH="330120" progId="Equation.DSMT4">
                  <p:embed/>
                  <p:pic>
                    <p:nvPicPr>
                      <p:cNvPr id="0" name="Object 4"/>
                      <p:cNvPicPr>
                        <a:picLocks noChangeAspect="1" noChangeArrowheads="1"/>
                      </p:cNvPicPr>
                      <p:nvPr/>
                    </p:nvPicPr>
                    <p:blipFill>
                      <a:blip r:embed="rId7"/>
                      <a:srcRect/>
                      <a:stretch>
                        <a:fillRect/>
                      </a:stretch>
                    </p:blipFill>
                    <p:spPr bwMode="auto">
                      <a:xfrm>
                        <a:off x="6884755" y="2470150"/>
                        <a:ext cx="2051050" cy="31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对象 14">
            <a:extLst>
              <a:ext uri="{FF2B5EF4-FFF2-40B4-BE49-F238E27FC236}">
                <a16:creationId xmlns:a16="http://schemas.microsoft.com/office/drawing/2014/main" id="{619B85A5-6545-43CD-9589-D2EBAC632EB6}"/>
              </a:ext>
            </a:extLst>
          </p:cNvPr>
          <p:cNvGraphicFramePr>
            <a:graphicFrameLocks noChangeAspect="1"/>
          </p:cNvGraphicFramePr>
          <p:nvPr>
            <p:extLst>
              <p:ext uri="{D42A27DB-BD31-4B8C-83A1-F6EECF244321}">
                <p14:modId xmlns:p14="http://schemas.microsoft.com/office/powerpoint/2010/main" val="2758788367"/>
              </p:ext>
            </p:extLst>
          </p:nvPr>
        </p:nvGraphicFramePr>
        <p:xfrm>
          <a:off x="3473042" y="2720993"/>
          <a:ext cx="2495550" cy="644525"/>
        </p:xfrm>
        <a:graphic>
          <a:graphicData uri="http://schemas.openxmlformats.org/presentationml/2006/ole">
            <mc:AlternateContent xmlns:mc="http://schemas.openxmlformats.org/markup-compatibility/2006">
              <mc:Choice xmlns:v="urn:schemas-microsoft-com:vml" Requires="v">
                <p:oleObj spid="_x0000_s8494" name="Equation" r:id="rId8" imgW="2514600" imgH="609480" progId="Equation.DSMT4">
                  <p:embed/>
                </p:oleObj>
              </mc:Choice>
              <mc:Fallback>
                <p:oleObj name="Equation" r:id="rId8" imgW="2514600" imgH="609480" progId="Equation.DSMT4">
                  <p:embed/>
                  <p:pic>
                    <p:nvPicPr>
                      <p:cNvPr id="0" name="Object 6"/>
                      <p:cNvPicPr>
                        <a:picLocks noChangeAspect="1" noChangeArrowheads="1"/>
                      </p:cNvPicPr>
                      <p:nvPr/>
                    </p:nvPicPr>
                    <p:blipFill>
                      <a:blip r:embed="rId9"/>
                      <a:srcRect/>
                      <a:stretch>
                        <a:fillRect/>
                      </a:stretch>
                    </p:blipFill>
                    <p:spPr bwMode="auto">
                      <a:xfrm>
                        <a:off x="3473042" y="2720993"/>
                        <a:ext cx="2495550" cy="64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对象 23">
            <a:extLst>
              <a:ext uri="{FF2B5EF4-FFF2-40B4-BE49-F238E27FC236}">
                <a16:creationId xmlns:a16="http://schemas.microsoft.com/office/drawing/2014/main" id="{4456AA4C-A995-4BC5-B3E9-50A2DC9EC8D6}"/>
              </a:ext>
            </a:extLst>
          </p:cNvPr>
          <p:cNvGraphicFramePr>
            <a:graphicFrameLocks noChangeAspect="1"/>
          </p:cNvGraphicFramePr>
          <p:nvPr>
            <p:extLst>
              <p:ext uri="{D42A27DB-BD31-4B8C-83A1-F6EECF244321}">
                <p14:modId xmlns:p14="http://schemas.microsoft.com/office/powerpoint/2010/main" val="1976869290"/>
              </p:ext>
            </p:extLst>
          </p:nvPr>
        </p:nvGraphicFramePr>
        <p:xfrm>
          <a:off x="4727517" y="3684442"/>
          <a:ext cx="2051050" cy="309562"/>
        </p:xfrm>
        <a:graphic>
          <a:graphicData uri="http://schemas.openxmlformats.org/presentationml/2006/ole">
            <mc:AlternateContent xmlns:mc="http://schemas.openxmlformats.org/markup-compatibility/2006">
              <mc:Choice xmlns:v="urn:schemas-microsoft-com:vml" Requires="v">
                <p:oleObj spid="_x0000_s8495" name="Equation" r:id="rId10" imgW="1955520" imgH="342720" progId="Equation.DSMT4">
                  <p:embed/>
                </p:oleObj>
              </mc:Choice>
              <mc:Fallback>
                <p:oleObj name="Equation" r:id="rId10" imgW="1955520" imgH="342720" progId="Equation.DSMT4">
                  <p:embed/>
                  <p:pic>
                    <p:nvPicPr>
                      <p:cNvPr id="0" name="Object 15"/>
                      <p:cNvPicPr>
                        <a:picLocks noChangeAspect="1" noChangeArrowheads="1"/>
                      </p:cNvPicPr>
                      <p:nvPr/>
                    </p:nvPicPr>
                    <p:blipFill>
                      <a:blip r:embed="rId11"/>
                      <a:srcRect/>
                      <a:stretch>
                        <a:fillRect/>
                      </a:stretch>
                    </p:blipFill>
                    <p:spPr bwMode="auto">
                      <a:xfrm>
                        <a:off x="4727517" y="3684442"/>
                        <a:ext cx="2051050" cy="309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对象 25">
            <a:extLst>
              <a:ext uri="{FF2B5EF4-FFF2-40B4-BE49-F238E27FC236}">
                <a16:creationId xmlns:a16="http://schemas.microsoft.com/office/drawing/2014/main" id="{79292968-08B3-4914-A19B-83E3E9241319}"/>
              </a:ext>
            </a:extLst>
          </p:cNvPr>
          <p:cNvGraphicFramePr>
            <a:graphicFrameLocks noChangeAspect="1"/>
          </p:cNvGraphicFramePr>
          <p:nvPr>
            <p:extLst>
              <p:ext uri="{D42A27DB-BD31-4B8C-83A1-F6EECF244321}">
                <p14:modId xmlns:p14="http://schemas.microsoft.com/office/powerpoint/2010/main" val="50275048"/>
              </p:ext>
            </p:extLst>
          </p:nvPr>
        </p:nvGraphicFramePr>
        <p:xfrm>
          <a:off x="3932237" y="3939591"/>
          <a:ext cx="1279525" cy="644525"/>
        </p:xfrm>
        <a:graphic>
          <a:graphicData uri="http://schemas.openxmlformats.org/presentationml/2006/ole">
            <mc:AlternateContent xmlns:mc="http://schemas.openxmlformats.org/markup-compatibility/2006">
              <mc:Choice xmlns:v="urn:schemas-microsoft-com:vml" Requires="v">
                <p:oleObj spid="_x0000_s8496" name="Equation" r:id="rId12" imgW="1244520" imgH="609480" progId="Equation.DSMT4">
                  <p:embed/>
                </p:oleObj>
              </mc:Choice>
              <mc:Fallback>
                <p:oleObj name="Equation" r:id="rId12" imgW="1244520" imgH="609480" progId="Equation.DSMT4">
                  <p:embed/>
                  <p:pic>
                    <p:nvPicPr>
                      <p:cNvPr id="0" name="Object 17"/>
                      <p:cNvPicPr>
                        <a:picLocks noChangeAspect="1" noChangeArrowheads="1"/>
                      </p:cNvPicPr>
                      <p:nvPr/>
                    </p:nvPicPr>
                    <p:blipFill>
                      <a:blip r:embed="rId13"/>
                      <a:srcRect/>
                      <a:stretch>
                        <a:fillRect/>
                      </a:stretch>
                    </p:blipFill>
                    <p:spPr bwMode="auto">
                      <a:xfrm>
                        <a:off x="3932237" y="3939591"/>
                        <a:ext cx="1279525" cy="64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对象 27">
            <a:extLst>
              <a:ext uri="{FF2B5EF4-FFF2-40B4-BE49-F238E27FC236}">
                <a16:creationId xmlns:a16="http://schemas.microsoft.com/office/drawing/2014/main" id="{DD8FBF90-DBBE-40D8-B3C6-DA2D9F4E62E3}"/>
              </a:ext>
            </a:extLst>
          </p:cNvPr>
          <p:cNvGraphicFramePr>
            <a:graphicFrameLocks noChangeAspect="1"/>
          </p:cNvGraphicFramePr>
          <p:nvPr>
            <p:extLst>
              <p:ext uri="{D42A27DB-BD31-4B8C-83A1-F6EECF244321}">
                <p14:modId xmlns:p14="http://schemas.microsoft.com/office/powerpoint/2010/main" val="2632858702"/>
              </p:ext>
            </p:extLst>
          </p:nvPr>
        </p:nvGraphicFramePr>
        <p:xfrm>
          <a:off x="3032917" y="4875018"/>
          <a:ext cx="3078163" cy="1422400"/>
        </p:xfrm>
        <a:graphic>
          <a:graphicData uri="http://schemas.openxmlformats.org/presentationml/2006/ole">
            <mc:AlternateContent xmlns:mc="http://schemas.openxmlformats.org/markup-compatibility/2006">
              <mc:Choice xmlns:v="urn:schemas-microsoft-com:vml" Requires="v">
                <p:oleObj spid="_x0000_s8497" name="Equation" r:id="rId14" imgW="3022560" imgH="1422360" progId="Equation.DSMT4">
                  <p:embed/>
                </p:oleObj>
              </mc:Choice>
              <mc:Fallback>
                <p:oleObj name="Equation" r:id="rId14" imgW="3022560" imgH="1422360" progId="Equation.DSMT4">
                  <p:embed/>
                  <p:pic>
                    <p:nvPicPr>
                      <p:cNvPr id="0" name="Object 19"/>
                      <p:cNvPicPr>
                        <a:picLocks noChangeAspect="1" noChangeArrowheads="1"/>
                      </p:cNvPicPr>
                      <p:nvPr/>
                    </p:nvPicPr>
                    <p:blipFill>
                      <a:blip r:embed="rId15"/>
                      <a:srcRect/>
                      <a:stretch>
                        <a:fillRect/>
                      </a:stretch>
                    </p:blipFill>
                    <p:spPr bwMode="auto">
                      <a:xfrm>
                        <a:off x="3032917" y="4875018"/>
                        <a:ext cx="3078163" cy="142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697737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327058D6-4C22-4790-9217-AE8DB6C34FBD}"/>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第八讲 主成分分析与相关的谱方法</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23" name="标题 1">
            <a:extLst>
              <a:ext uri="{FF2B5EF4-FFF2-40B4-BE49-F238E27FC236}">
                <a16:creationId xmlns:a16="http://schemas.microsoft.com/office/drawing/2014/main" id="{AA2CEEB4-F3CD-41AD-B529-3AFBAD8AAB77}"/>
              </a:ext>
            </a:extLst>
          </p:cNvPr>
          <p:cNvSpPr txBox="1">
            <a:spLocks noChangeArrowheads="1"/>
          </p:cNvSpPr>
          <p:nvPr/>
        </p:nvSpPr>
        <p:spPr bwMode="auto">
          <a:xfrm>
            <a:off x="468313" y="838835"/>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kern="1200">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1200" cap="none" spc="0" normalizeH="0" baseline="0" noProof="0" dirty="0">
                <a:ln>
                  <a:noFill/>
                </a:ln>
                <a:solidFill>
                  <a:srgbClr val="000000"/>
                </a:solidFill>
                <a:effectLst/>
                <a:uLnTx/>
                <a:uFillTx/>
                <a:latin typeface="Arial"/>
                <a:ea typeface="微软雅黑"/>
                <a:cs typeface="+mj-cs"/>
              </a:rPr>
              <a:t>目录</a:t>
            </a:r>
          </a:p>
        </p:txBody>
      </p:sp>
      <p:sp>
        <p:nvSpPr>
          <p:cNvPr id="24" name="内容占位符 2">
            <a:extLst>
              <a:ext uri="{FF2B5EF4-FFF2-40B4-BE49-F238E27FC236}">
                <a16:creationId xmlns:a16="http://schemas.microsoft.com/office/drawing/2014/main" id="{3D4ACEF0-7279-45BB-BC14-B1A22F951A2C}"/>
              </a:ext>
            </a:extLst>
          </p:cNvPr>
          <p:cNvSpPr txBox="1">
            <a:spLocks noChangeArrowheads="1"/>
          </p:cNvSpPr>
          <p:nvPr/>
        </p:nvSpPr>
        <p:spPr bwMode="auto">
          <a:xfrm>
            <a:off x="1143000" y="1765935"/>
            <a:ext cx="5986463" cy="384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spcBef>
                <a:spcPct val="20000"/>
              </a:spcBef>
              <a:spcAft>
                <a:spcPct val="0"/>
              </a:spcAft>
              <a:buClrTx/>
              <a:buSzTx/>
              <a:buFontTx/>
              <a:buChar char="•"/>
              <a:tabLst/>
              <a:defRPr/>
            </a:pPr>
            <a:r>
              <a:rPr lang="zh-CN" altLang="en-US" sz="2800" dirty="0">
                <a:latin typeface="Arial"/>
                <a:ea typeface="微软雅黑"/>
              </a:rPr>
              <a:t>主成分分析</a:t>
            </a:r>
            <a:endParaRPr lang="en-US" altLang="zh-CN" sz="2800" dirty="0">
              <a:latin typeface="Arial"/>
              <a:ea typeface="微软雅黑"/>
            </a:endParaRPr>
          </a:p>
          <a:p>
            <a:pPr lvl="1" indent="-342900" defTabSz="914400" eaLnBrk="1" hangingPunct="1">
              <a:buFontTx/>
              <a:buChar char="•"/>
              <a:defRPr/>
            </a:pPr>
            <a:r>
              <a:rPr lang="zh-CN" altLang="en-US" sz="2400" dirty="0">
                <a:latin typeface="Arial"/>
                <a:ea typeface="微软雅黑"/>
              </a:rPr>
              <a:t>最大化方差</a:t>
            </a:r>
            <a:endParaRPr lang="en-US" altLang="zh-CN" sz="2400" dirty="0">
              <a:latin typeface="Arial"/>
              <a:ea typeface="微软雅黑"/>
            </a:endParaRPr>
          </a:p>
          <a:p>
            <a:pPr lvl="1" indent="-342900" defTabSz="914400" eaLnBrk="1" hangingPunct="1">
              <a:buFontTx/>
              <a:buChar char="•"/>
              <a:defRPr/>
            </a:pPr>
            <a:r>
              <a:rPr lang="zh-CN" altLang="en-US" sz="2400" dirty="0">
                <a:latin typeface="Arial"/>
                <a:ea typeface="微软雅黑"/>
              </a:rPr>
              <a:t>最小化误差</a:t>
            </a:r>
            <a:endParaRPr lang="en-US" altLang="zh-CN" sz="2400" dirty="0">
              <a:latin typeface="Arial"/>
              <a:ea typeface="微软雅黑"/>
            </a:endParaRPr>
          </a:p>
          <a:p>
            <a:pPr lvl="1" indent="-342900" defTabSz="914400" eaLnBrk="1" hangingPunct="1">
              <a:buFontTx/>
              <a:buChar char="•"/>
              <a:defRPr/>
            </a:pPr>
            <a:r>
              <a:rPr lang="zh-CN" altLang="en-US" sz="2400" dirty="0">
                <a:latin typeface="Arial"/>
                <a:ea typeface="微软雅黑"/>
              </a:rPr>
              <a:t>主成分分析与</a:t>
            </a:r>
            <a:r>
              <a:rPr lang="en-US" altLang="zh-CN" sz="2400" dirty="0">
                <a:latin typeface="Arial"/>
                <a:ea typeface="微软雅黑"/>
              </a:rPr>
              <a:t>K-L</a:t>
            </a:r>
            <a:r>
              <a:rPr lang="zh-CN" altLang="en-US" sz="2400" dirty="0">
                <a:latin typeface="Arial"/>
                <a:ea typeface="微软雅黑"/>
              </a:rPr>
              <a:t>变换</a:t>
            </a:r>
            <a:endParaRPr lang="en-US" altLang="zh-CN" sz="2400" dirty="0">
              <a:latin typeface="Arial"/>
              <a:ea typeface="微软雅黑"/>
            </a:endParaRPr>
          </a:p>
          <a:p>
            <a:pPr marL="342900" marR="0" lvl="0" indent="-342900" algn="l" defTabSz="914400" rtl="0" eaLnBrk="1" fontAlgn="base" latinLnBrk="0" hangingPunct="1">
              <a:spcBef>
                <a:spcPct val="20000"/>
              </a:spcBef>
              <a:spcAft>
                <a:spcPct val="0"/>
              </a:spcAft>
              <a:buClrTx/>
              <a:buSzTx/>
              <a:buFontTx/>
              <a:buChar char="•"/>
              <a:tabLst/>
              <a:defRPr/>
            </a:pPr>
            <a:r>
              <a:rPr kumimoji="0" lang="zh-CN" altLang="en-US" sz="2800" b="0" i="0" u="none" strike="noStrike" kern="1200" cap="none" spc="0" normalizeH="0" baseline="0" noProof="0" dirty="0">
                <a:ln>
                  <a:noFill/>
                </a:ln>
                <a:solidFill>
                  <a:srgbClr val="71A3F5"/>
                </a:solidFill>
                <a:effectLst/>
                <a:uLnTx/>
                <a:uFillTx/>
                <a:latin typeface="Arial"/>
                <a:ea typeface="微软雅黑"/>
                <a:cs typeface="+mn-cs"/>
              </a:rPr>
              <a:t>概率</a:t>
            </a:r>
            <a:r>
              <a:rPr kumimoji="0" lang="en-US" altLang="zh-CN" sz="2800" b="0" i="0" u="none" strike="noStrike" kern="1200" cap="none" spc="0" normalizeH="0" baseline="0" noProof="0" dirty="0">
                <a:ln>
                  <a:noFill/>
                </a:ln>
                <a:solidFill>
                  <a:srgbClr val="71A3F5"/>
                </a:solidFill>
                <a:effectLst/>
                <a:uLnTx/>
                <a:uFillTx/>
                <a:latin typeface="Arial"/>
                <a:ea typeface="微软雅黑"/>
                <a:cs typeface="+mn-cs"/>
              </a:rPr>
              <a:t>PCA</a:t>
            </a:r>
          </a:p>
          <a:p>
            <a:pPr marL="342900" marR="0" lvl="0" indent="-342900" algn="l" defTabSz="914400" rtl="0" eaLnBrk="1" fontAlgn="base" latinLnBrk="0" hangingPunct="1">
              <a:spcBef>
                <a:spcPct val="20000"/>
              </a:spcBef>
              <a:spcAft>
                <a:spcPct val="0"/>
              </a:spcAft>
              <a:buClrTx/>
              <a:buSzTx/>
              <a:buFontTx/>
              <a:buChar char="•"/>
              <a:tabLst/>
              <a:defRPr/>
            </a:pPr>
            <a:r>
              <a:rPr lang="zh-CN" altLang="en-US" sz="2800" dirty="0">
                <a:latin typeface="Arial"/>
                <a:ea typeface="微软雅黑"/>
              </a:rPr>
              <a:t>核</a:t>
            </a:r>
            <a:r>
              <a:rPr lang="en-US" altLang="zh-CN" sz="2800" dirty="0">
                <a:latin typeface="Arial"/>
                <a:ea typeface="微软雅黑"/>
              </a:rPr>
              <a:t>PCA</a:t>
            </a:r>
          </a:p>
          <a:p>
            <a:pPr marL="342900" marR="0" lvl="0" indent="-342900" algn="l" defTabSz="914400" rtl="0" eaLnBrk="1" fontAlgn="base" latinLnBrk="0" hangingPunct="1">
              <a:spcBef>
                <a:spcPct val="20000"/>
              </a:spcBef>
              <a:spcAft>
                <a:spcPct val="0"/>
              </a:spcAft>
              <a:buClrTx/>
              <a:buSzTx/>
              <a:buFontTx/>
              <a:buChar char="•"/>
              <a:tabLst/>
              <a:defRPr/>
            </a:pPr>
            <a:r>
              <a:rPr kumimoji="0" lang="zh-CN" altLang="en-US" sz="2800" b="0" i="0" u="none" strike="noStrike" kern="1200" cap="none" spc="0" normalizeH="0" baseline="0" noProof="0" dirty="0">
                <a:ln>
                  <a:noFill/>
                </a:ln>
                <a:effectLst/>
                <a:uLnTx/>
                <a:uFillTx/>
                <a:latin typeface="Arial"/>
                <a:ea typeface="微软雅黑"/>
                <a:cs typeface="+mn-cs"/>
              </a:rPr>
              <a:t>相关的谱方法</a:t>
            </a:r>
            <a:endParaRPr kumimoji="0" lang="en-US" altLang="zh-CN" sz="2800" b="0" i="0" u="none" strike="noStrike" kern="1200" cap="none" spc="0" normalizeH="0" baseline="0" noProof="0" dirty="0">
              <a:ln>
                <a:noFill/>
              </a:ln>
              <a:effectLst/>
              <a:uLnTx/>
              <a:uFillTx/>
              <a:latin typeface="Arial"/>
              <a:ea typeface="微软雅黑"/>
              <a:cs typeface="+mn-cs"/>
            </a:endParaRPr>
          </a:p>
          <a:p>
            <a:pPr lvl="1" indent="-342900" defTabSz="914400" eaLnBrk="1" hangingPunct="1">
              <a:buFontTx/>
              <a:buChar char="•"/>
              <a:defRPr/>
            </a:pPr>
            <a:r>
              <a:rPr lang="zh-CN" altLang="en-US" sz="2400" dirty="0">
                <a:latin typeface="Arial"/>
                <a:ea typeface="微软雅黑"/>
              </a:rPr>
              <a:t>线性判定分析</a:t>
            </a:r>
            <a:endParaRPr lang="en-US" altLang="zh-CN" sz="2400" dirty="0">
              <a:latin typeface="Arial"/>
              <a:ea typeface="微软雅黑"/>
            </a:endParaRPr>
          </a:p>
          <a:p>
            <a:pPr lvl="1" indent="-342900" defTabSz="914400" eaLnBrk="1" hangingPunct="1">
              <a:buFontTx/>
              <a:buChar char="•"/>
              <a:defRPr/>
            </a:pPr>
            <a:r>
              <a:rPr kumimoji="0" lang="zh-CN" altLang="en-US" sz="2400" b="0" i="0" u="none" strike="noStrike" kern="1200" cap="none" spc="0" normalizeH="0" baseline="0" noProof="0" dirty="0">
                <a:ln>
                  <a:noFill/>
                </a:ln>
                <a:effectLst/>
                <a:uLnTx/>
                <a:uFillTx/>
                <a:latin typeface="Arial"/>
                <a:ea typeface="微软雅黑"/>
                <a:cs typeface="+mn-cs"/>
              </a:rPr>
              <a:t>典型相关分析</a:t>
            </a:r>
          </a:p>
        </p:txBody>
      </p:sp>
      <p:sp>
        <p:nvSpPr>
          <p:cNvPr id="26" name="矩形 25">
            <a:extLst>
              <a:ext uri="{FF2B5EF4-FFF2-40B4-BE49-F238E27FC236}">
                <a16:creationId xmlns:a16="http://schemas.microsoft.com/office/drawing/2014/main" id="{802C3CA6-CFB8-460B-8507-CEAA6E1ACF73}"/>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10" name="矩形 10">
            <a:extLst>
              <a:ext uri="{FF2B5EF4-FFF2-40B4-BE49-F238E27FC236}">
                <a16:creationId xmlns:a16="http://schemas.microsoft.com/office/drawing/2014/main" id="{6979CBCE-83D8-415A-A71A-7AD118CB2FD2}"/>
              </a:ext>
            </a:extLst>
          </p:cNvPr>
          <p:cNvSpPr>
            <a:spLocks noChangeArrowheads="1"/>
          </p:cNvSpPr>
          <p:nvPr/>
        </p:nvSpPr>
        <p:spPr bwMode="auto">
          <a:xfrm>
            <a:off x="2125657" y="245417"/>
            <a:ext cx="48926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pPr>
            <a:r>
              <a:rPr lang="zh-CN" altLang="en-US" sz="2400" dirty="0">
                <a:solidFill>
                  <a:srgbClr val="FFFFFF"/>
                </a:solidFill>
                <a:latin typeface="微软雅黑" panose="020B0503020204020204" pitchFamily="34" charset="-122"/>
                <a:ea typeface="微软雅黑" panose="020B0503020204020204" pitchFamily="34" charset="-122"/>
              </a:rPr>
              <a:t>第八讲 主成分分析与相关的谱方法</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94788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B1F33F78-869D-47EA-BD9E-5F76879E219E}"/>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第八讲 主成分分析与相关的谱方法</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564356" y="876301"/>
                <a:ext cx="8015287" cy="378565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微软雅黑" panose="020B0503020204020204" pitchFamily="34" charset="-122"/>
                    <a:cs typeface="Times New Roman" panose="02020603050405020304" pitchFamily="18" charset="0"/>
                  </a:rPr>
                  <a:t>概率</a:t>
                </a:r>
                <a:r>
                  <a:rPr lang="en-US" altLang="zh-CN" sz="2000" dirty="0">
                    <a:latin typeface="微软雅黑" panose="020B0503020204020204" pitchFamily="34" charset="-122"/>
                    <a:cs typeface="Times New Roman" panose="02020603050405020304" pitchFamily="18" charset="0"/>
                  </a:rPr>
                  <a:t>PCA</a:t>
                </a:r>
                <a:r>
                  <a:rPr lang="zh-CN" altLang="en-US" sz="2000" dirty="0">
                    <a:latin typeface="微软雅黑" panose="020B0503020204020204" pitchFamily="34" charset="-122"/>
                    <a:cs typeface="Times New Roman" panose="02020603050405020304" pitchFamily="18" charset="0"/>
                  </a:rPr>
                  <a:t>是一种线性高斯模型，它的边缘概率分布和条件概率分布均假设为高斯分布。为了表示主成分子空间，模型引入潜变量</a:t>
                </a:r>
                <a14:m>
                  <m:oMath xmlns:m="http://schemas.openxmlformats.org/officeDocument/2006/math">
                    <m:r>
                      <a:rPr lang="en-US" altLang="zh-CN" sz="2000" b="1" i="0" smtClean="0">
                        <a:latin typeface="Cambria Math" panose="02040503050406030204" pitchFamily="18" charset="0"/>
                        <a:cs typeface="Times New Roman" panose="02020603050405020304" pitchFamily="18" charset="0"/>
                      </a:rPr>
                      <m:t>𝐳</m:t>
                    </m:r>
                  </m:oMath>
                </a14:m>
                <a:r>
                  <a:rPr lang="zh-CN" altLang="en-US" sz="2000" dirty="0">
                    <a:latin typeface="微软雅黑" panose="020B0503020204020204" pitchFamily="34" charset="-122"/>
                    <a:cs typeface="Times New Roman" panose="02020603050405020304" pitchFamily="18" charset="0"/>
                  </a:rPr>
                  <a:t>，并且定义潜变量具有标准高斯先验分布</a:t>
                </a:r>
              </a:p>
              <a:p>
                <a:pPr>
                  <a:spcBef>
                    <a:spcPct val="0"/>
                  </a:spcBef>
                  <a:buFontTx/>
                  <a:buNone/>
                </a:pPr>
                <a:r>
                  <a:rPr lang="zh-CN" altLang="en-US" sz="2000" dirty="0">
                    <a:latin typeface="微软雅黑" panose="020B0503020204020204" pitchFamily="34" charset="-122"/>
                    <a:cs typeface="Times New Roman" panose="02020603050405020304" pitchFamily="18" charset="0"/>
                  </a:rPr>
                  <a:t>	 </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此外，假设在给定潜变量的条件下观测变量</a:t>
                </a:r>
                <a14:m>
                  <m:oMath xmlns:m="http://schemas.openxmlformats.org/officeDocument/2006/math">
                    <m:r>
                      <a:rPr lang="en-US" altLang="zh-CN" sz="2000" b="1" i="0" smtClean="0">
                        <a:latin typeface="Cambria Math" panose="02040503050406030204" pitchFamily="18" charset="0"/>
                        <a:cs typeface="Times New Roman" panose="02020603050405020304" pitchFamily="18" charset="0"/>
                      </a:rPr>
                      <m:t>𝐱</m:t>
                    </m:r>
                  </m:oMath>
                </a14:m>
                <a:r>
                  <a:rPr lang="zh-CN" altLang="en-US" sz="2000" dirty="0">
                    <a:latin typeface="微软雅黑" panose="020B0503020204020204" pitchFamily="34" charset="-122"/>
                    <a:cs typeface="Times New Roman" panose="02020603050405020304" pitchFamily="18" charset="0"/>
                  </a:rPr>
                  <a:t>的条件分布</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𝑝</m:t>
                    </m:r>
                    <m:r>
                      <a:rPr lang="en-US" altLang="zh-CN" sz="2000" b="0" i="1" smtClean="0">
                        <a:latin typeface="Cambria Math" panose="02040503050406030204" pitchFamily="18" charset="0"/>
                        <a:cs typeface="Times New Roman" panose="02020603050405020304" pitchFamily="18" charset="0"/>
                      </a:rPr>
                      <m:t>(</m:t>
                    </m:r>
                    <m:r>
                      <a:rPr lang="en-US" altLang="zh-CN" sz="2000" b="1" i="0" smtClean="0">
                        <a:latin typeface="Cambria Math" panose="02040503050406030204" pitchFamily="18" charset="0"/>
                        <a:cs typeface="Times New Roman" panose="02020603050405020304" pitchFamily="18" charset="0"/>
                      </a:rPr>
                      <m:t>𝐱</m:t>
                    </m:r>
                    <m:r>
                      <a:rPr lang="en-US" altLang="zh-CN" sz="2000" b="1" i="0" smtClean="0">
                        <a:latin typeface="Cambria Math" panose="02040503050406030204" pitchFamily="18" charset="0"/>
                        <a:cs typeface="Times New Roman" panose="02020603050405020304" pitchFamily="18" charset="0"/>
                      </a:rPr>
                      <m:t>|</m:t>
                    </m:r>
                    <m:r>
                      <a:rPr lang="en-US" altLang="zh-CN" sz="2000" b="1" i="0" smtClean="0">
                        <a:latin typeface="Cambria Math" panose="02040503050406030204" pitchFamily="18" charset="0"/>
                        <a:cs typeface="Times New Roman" panose="02020603050405020304" pitchFamily="18" charset="0"/>
                      </a:rPr>
                      <m:t>𝐳</m:t>
                    </m:r>
                    <m:r>
                      <a:rPr lang="en-US" altLang="zh-CN" sz="2000" b="0" i="1"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也是高斯分布</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概率</a:t>
                </a:r>
                <a:r>
                  <a:rPr lang="en-US" altLang="zh-CN" sz="2000" dirty="0">
                    <a:latin typeface="微软雅黑" panose="020B0503020204020204" pitchFamily="34" charset="-122"/>
                    <a:cs typeface="Times New Roman" panose="02020603050405020304" pitchFamily="18" charset="0"/>
                  </a:rPr>
                  <a:t>PCA</a:t>
                </a:r>
                <a:r>
                  <a:rPr lang="zh-CN" altLang="en-US" sz="2000" dirty="0">
                    <a:latin typeface="微软雅黑" panose="020B0503020204020204" pitchFamily="34" charset="-122"/>
                    <a:cs typeface="Times New Roman" panose="02020603050405020304" pitchFamily="18" charset="0"/>
                  </a:rPr>
                  <a:t>的生成过程如下：先从先验分布中生成一个潜变量</a:t>
                </a:r>
                <a14:m>
                  <m:oMath xmlns:m="http://schemas.openxmlformats.org/officeDocument/2006/math">
                    <m:r>
                      <a:rPr lang="en-US" altLang="zh-CN" sz="2000" b="1">
                        <a:latin typeface="Cambria Math" panose="02040503050406030204" pitchFamily="18" charset="0"/>
                        <a:cs typeface="Times New Roman" panose="02020603050405020304" pitchFamily="18" charset="0"/>
                      </a:rPr>
                      <m:t>𝐳</m:t>
                    </m:r>
                    <m:r>
                      <a:rPr lang="en-US" altLang="zh-CN" sz="2000" b="1" i="1">
                        <a:latin typeface="Cambria Math" panose="02040503050406030204" pitchFamily="18" charset="0"/>
                        <a:cs typeface="Times New Roman" panose="02020603050405020304" pitchFamily="18" charset="0"/>
                      </a:rPr>
                      <m:t> </m:t>
                    </m:r>
                  </m:oMath>
                </a14:m>
                <a:r>
                  <a:rPr lang="zh-CN" altLang="en-US" sz="2000" dirty="0">
                    <a:latin typeface="微软雅黑" panose="020B0503020204020204" pitchFamily="34" charset="-122"/>
                    <a:cs typeface="Times New Roman" panose="02020603050405020304" pitchFamily="18" charset="0"/>
                  </a:rPr>
                  <a:t>，然后通过线性变换得到包含噪声</a:t>
                </a:r>
                <a14:m>
                  <m:oMath xmlns:m="http://schemas.openxmlformats.org/officeDocument/2006/math">
                    <m:r>
                      <a:rPr lang="en-US" altLang="zh-CN" sz="2000" b="1" i="0" smtClean="0">
                        <a:latin typeface="Cambria Math" panose="02040503050406030204" pitchFamily="18" charset="0"/>
                        <a:cs typeface="Times New Roman" panose="02020603050405020304" pitchFamily="18" charset="0"/>
                      </a:rPr>
                      <m:t>𝛜</m:t>
                    </m:r>
                  </m:oMath>
                </a14:m>
                <a:r>
                  <a:rPr lang="zh-CN" altLang="en-US" sz="2000" dirty="0">
                    <a:latin typeface="微软雅黑" panose="020B0503020204020204" pitchFamily="34" charset="-122"/>
                    <a:cs typeface="Times New Roman" panose="02020603050405020304" pitchFamily="18" charset="0"/>
                  </a:rPr>
                  <a:t>的观测</a:t>
                </a:r>
                <a14:m>
                  <m:oMath xmlns:m="http://schemas.openxmlformats.org/officeDocument/2006/math">
                    <m:r>
                      <a:rPr lang="en-US" altLang="zh-CN" sz="2000" b="1">
                        <a:latin typeface="Cambria Math" panose="02040503050406030204" pitchFamily="18" charset="0"/>
                        <a:cs typeface="Times New Roman" panose="02020603050405020304" pitchFamily="18" charset="0"/>
                      </a:rPr>
                      <m:t>𝐱</m:t>
                    </m:r>
                    <m:r>
                      <a:rPr lang="en-US" altLang="zh-CN" sz="2000" b="1" i="1">
                        <a:latin typeface="Cambria Math" panose="02040503050406030204" pitchFamily="18" charset="0"/>
                        <a:cs typeface="Times New Roman" panose="02020603050405020304" pitchFamily="18" charset="0"/>
                      </a:rPr>
                      <m:t> </m:t>
                    </m:r>
                  </m:oMath>
                </a14:m>
                <a:r>
                  <a:rPr lang="en-US" altLang="zh-CN" sz="2000" dirty="0">
                    <a:latin typeface="微软雅黑" panose="020B0503020204020204" pitchFamily="34" charset="-122"/>
                    <a:cs typeface="Times New Roman" panose="02020603050405020304" pitchFamily="18" charset="0"/>
                  </a:rPr>
                  <a:t>:</a:t>
                </a:r>
              </a:p>
              <a:p>
                <a:pPr>
                  <a:spcBef>
                    <a:spcPct val="0"/>
                  </a:spcBef>
                  <a:buFontTx/>
                  <a:buNone/>
                </a:pPr>
                <a:r>
                  <a:rPr lang="en-US" altLang="zh-CN" sz="2000" dirty="0">
                    <a:latin typeface="微软雅黑" panose="020B0503020204020204" pitchFamily="34" charset="-122"/>
                    <a:cs typeface="Times New Roman" panose="02020603050405020304" pitchFamily="18" charset="0"/>
                  </a:rPr>
                  <a:t>	 </a:t>
                </a:r>
              </a:p>
              <a:p>
                <a:pPr>
                  <a:spcBef>
                    <a:spcPct val="0"/>
                  </a:spcBef>
                  <a:buFontTx/>
                  <a:buNone/>
                </a:pPr>
                <a:endParaRPr lang="zh-CN" altLang="en-US" sz="2000" dirty="0">
                  <a:latin typeface="微软雅黑" panose="020B0503020204020204" pitchFamily="34"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564356" y="876301"/>
                <a:ext cx="8015287" cy="3785652"/>
              </a:xfrm>
              <a:prstGeom prst="rect">
                <a:avLst/>
              </a:prstGeom>
              <a:blipFill>
                <a:blip r:embed="rId5"/>
                <a:stretch>
                  <a:fillRect l="-837" t="-966" r="-60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537142" y="115888"/>
            <a:ext cx="1427470"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概率</a:t>
            </a:r>
            <a:r>
              <a:rPr lang="en-US" altLang="zh-CN" sz="2400" dirty="0">
                <a:solidFill>
                  <a:schemeClr val="bg1"/>
                </a:solidFill>
              </a:rPr>
              <a:t>PCA</a:t>
            </a:r>
            <a:endParaRPr lang="zh-CN" altLang="en-US" sz="2400" dirty="0">
              <a:solidFill>
                <a:schemeClr val="bg1"/>
              </a:solidFill>
            </a:endParaRPr>
          </a:p>
        </p:txBody>
      </p:sp>
      <p:graphicFrame>
        <p:nvGraphicFramePr>
          <p:cNvPr id="25" name="对象 24">
            <a:extLst>
              <a:ext uri="{FF2B5EF4-FFF2-40B4-BE49-F238E27FC236}">
                <a16:creationId xmlns:a16="http://schemas.microsoft.com/office/drawing/2014/main" id="{ECA3312A-DEC9-401B-BBEC-C49C5734CF4B}"/>
              </a:ext>
            </a:extLst>
          </p:cNvPr>
          <p:cNvGraphicFramePr>
            <a:graphicFrameLocks noChangeAspect="1"/>
          </p:cNvGraphicFramePr>
          <p:nvPr>
            <p:extLst>
              <p:ext uri="{D42A27DB-BD31-4B8C-83A1-F6EECF244321}">
                <p14:modId xmlns:p14="http://schemas.microsoft.com/office/powerpoint/2010/main" val="1705634362"/>
              </p:ext>
            </p:extLst>
          </p:nvPr>
        </p:nvGraphicFramePr>
        <p:xfrm>
          <a:off x="3640931" y="1948646"/>
          <a:ext cx="1862137" cy="342900"/>
        </p:xfrm>
        <a:graphic>
          <a:graphicData uri="http://schemas.openxmlformats.org/presentationml/2006/ole">
            <mc:AlternateContent xmlns:mc="http://schemas.openxmlformats.org/markup-compatibility/2006">
              <mc:Choice xmlns:v="urn:schemas-microsoft-com:vml" Requires="v">
                <p:oleObj spid="_x0000_s9407" name="Equation" r:id="rId6" imgW="1841400" imgH="304560" progId="Equation.DSMT4">
                  <p:embed/>
                </p:oleObj>
              </mc:Choice>
              <mc:Fallback>
                <p:oleObj name="Equation" r:id="rId6" imgW="1841400" imgH="304560" progId="Equation.DSMT4">
                  <p:embed/>
                  <p:pic>
                    <p:nvPicPr>
                      <p:cNvPr id="0" name="Object 14"/>
                      <p:cNvPicPr>
                        <a:picLocks noChangeAspect="1" noChangeArrowheads="1"/>
                      </p:cNvPicPr>
                      <p:nvPr/>
                    </p:nvPicPr>
                    <p:blipFill>
                      <a:blip r:embed="rId7"/>
                      <a:srcRect/>
                      <a:stretch>
                        <a:fillRect/>
                      </a:stretch>
                    </p:blipFill>
                    <p:spPr bwMode="auto">
                      <a:xfrm>
                        <a:off x="3640931" y="1948646"/>
                        <a:ext cx="1862137"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 name="对象 26">
            <a:extLst>
              <a:ext uri="{FF2B5EF4-FFF2-40B4-BE49-F238E27FC236}">
                <a16:creationId xmlns:a16="http://schemas.microsoft.com/office/drawing/2014/main" id="{0DB95C37-A67F-4405-8043-B750CE885DD7}"/>
              </a:ext>
            </a:extLst>
          </p:cNvPr>
          <p:cNvGraphicFramePr>
            <a:graphicFrameLocks noChangeAspect="1"/>
          </p:cNvGraphicFramePr>
          <p:nvPr>
            <p:extLst>
              <p:ext uri="{D42A27DB-BD31-4B8C-83A1-F6EECF244321}">
                <p14:modId xmlns:p14="http://schemas.microsoft.com/office/powerpoint/2010/main" val="864278632"/>
              </p:ext>
            </p:extLst>
          </p:nvPr>
        </p:nvGraphicFramePr>
        <p:xfrm>
          <a:off x="3073399" y="2890998"/>
          <a:ext cx="2997200" cy="317500"/>
        </p:xfrm>
        <a:graphic>
          <a:graphicData uri="http://schemas.openxmlformats.org/presentationml/2006/ole">
            <mc:AlternateContent xmlns:mc="http://schemas.openxmlformats.org/markup-compatibility/2006">
              <mc:Choice xmlns:v="urn:schemas-microsoft-com:vml" Requires="v">
                <p:oleObj spid="_x0000_s9408" name="Equation" r:id="rId8" imgW="2933640" imgH="317160" progId="Equation.DSMT4">
                  <p:embed/>
                </p:oleObj>
              </mc:Choice>
              <mc:Fallback>
                <p:oleObj name="Equation" r:id="rId8" imgW="2933640" imgH="317160" progId="Equation.DSMT4">
                  <p:embed/>
                  <p:pic>
                    <p:nvPicPr>
                      <p:cNvPr id="0" name="Object 16"/>
                      <p:cNvPicPr>
                        <a:picLocks noChangeAspect="1" noChangeArrowheads="1"/>
                      </p:cNvPicPr>
                      <p:nvPr/>
                    </p:nvPicPr>
                    <p:blipFill>
                      <a:blip r:embed="rId9"/>
                      <a:srcRect/>
                      <a:stretch>
                        <a:fillRect/>
                      </a:stretch>
                    </p:blipFill>
                    <p:spPr bwMode="auto">
                      <a:xfrm>
                        <a:off x="3073399" y="2890998"/>
                        <a:ext cx="299720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对象 37">
            <a:extLst>
              <a:ext uri="{FF2B5EF4-FFF2-40B4-BE49-F238E27FC236}">
                <a16:creationId xmlns:a16="http://schemas.microsoft.com/office/drawing/2014/main" id="{F478D7B6-569E-47BA-B45C-863C03FEA8AA}"/>
              </a:ext>
            </a:extLst>
          </p:cNvPr>
          <p:cNvGraphicFramePr>
            <a:graphicFrameLocks noChangeAspect="1"/>
          </p:cNvGraphicFramePr>
          <p:nvPr>
            <p:extLst>
              <p:ext uri="{D42A27DB-BD31-4B8C-83A1-F6EECF244321}">
                <p14:modId xmlns:p14="http://schemas.microsoft.com/office/powerpoint/2010/main" val="3969003967"/>
              </p:ext>
            </p:extLst>
          </p:nvPr>
        </p:nvGraphicFramePr>
        <p:xfrm>
          <a:off x="3822700" y="4067090"/>
          <a:ext cx="1498600" cy="328613"/>
        </p:xfrm>
        <a:graphic>
          <a:graphicData uri="http://schemas.openxmlformats.org/presentationml/2006/ole">
            <mc:AlternateContent xmlns:mc="http://schemas.openxmlformats.org/markup-compatibility/2006">
              <mc:Choice xmlns:v="urn:schemas-microsoft-com:vml" Requires="v">
                <p:oleObj spid="_x0000_s9409" name="Equation" r:id="rId10" imgW="1498320" imgH="291960" progId="Equation.DSMT4">
                  <p:embed/>
                </p:oleObj>
              </mc:Choice>
              <mc:Fallback>
                <p:oleObj name="Equation" r:id="rId10" imgW="1498320" imgH="291960" progId="Equation.DSMT4">
                  <p:embed/>
                  <p:pic>
                    <p:nvPicPr>
                      <p:cNvPr id="0" name="Object 27"/>
                      <p:cNvPicPr>
                        <a:picLocks noChangeAspect="1" noChangeArrowheads="1"/>
                      </p:cNvPicPr>
                      <p:nvPr/>
                    </p:nvPicPr>
                    <p:blipFill>
                      <a:blip r:embed="rId11"/>
                      <a:srcRect/>
                      <a:stretch>
                        <a:fillRect/>
                      </a:stretch>
                    </p:blipFill>
                    <p:spPr bwMode="auto">
                      <a:xfrm>
                        <a:off x="3822700" y="4067090"/>
                        <a:ext cx="1498600" cy="328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33121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F0AEA979-71A4-4B22-98E6-636D4B338086}"/>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第八讲 主成分分析与相关的谱方法</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564356" y="876301"/>
                <a:ext cx="8015287" cy="532453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微软雅黑" panose="020B0503020204020204" pitchFamily="34" charset="-122"/>
                    <a:cs typeface="Times New Roman" panose="02020603050405020304" pitchFamily="18" charset="0"/>
                  </a:rPr>
                  <a:t>概率</a:t>
                </a:r>
                <a:r>
                  <a:rPr lang="en-US" altLang="zh-CN" sz="2000" dirty="0">
                    <a:latin typeface="微软雅黑" panose="020B0503020204020204" pitchFamily="34" charset="-122"/>
                    <a:cs typeface="Times New Roman" panose="02020603050405020304" pitchFamily="18" charset="0"/>
                  </a:rPr>
                  <a:t>PCA</a:t>
                </a:r>
                <a:r>
                  <a:rPr lang="zh-CN" altLang="en-US" sz="2000" dirty="0">
                    <a:latin typeface="微软雅黑" panose="020B0503020204020204" pitchFamily="34" charset="-122"/>
                    <a:cs typeface="Times New Roman" panose="02020603050405020304" pitchFamily="18" charset="0"/>
                  </a:rPr>
                  <a:t>的模型参数可通过最大似然估计来进行求解。</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已知模型的先验和似然，可得观测数据的边缘概率分布</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𝑝</m:t>
                    </m:r>
                    <m:r>
                      <a:rPr lang="en-US" altLang="zh-CN" sz="2000" b="0" i="1" smtClean="0">
                        <a:latin typeface="Cambria Math" panose="02040503050406030204" pitchFamily="18" charset="0"/>
                        <a:cs typeface="Times New Roman" panose="02020603050405020304" pitchFamily="18" charset="0"/>
                      </a:rPr>
                      <m:t>(</m:t>
                    </m:r>
                    <m:r>
                      <a:rPr lang="en-US" altLang="zh-CN" sz="2000" b="1" i="0" smtClean="0">
                        <a:latin typeface="Cambria Math" panose="02040503050406030204" pitchFamily="18" charset="0"/>
                        <a:cs typeface="Times New Roman" panose="02020603050405020304" pitchFamily="18" charset="0"/>
                      </a:rPr>
                      <m:t>𝐱</m:t>
                    </m:r>
                    <m:r>
                      <a:rPr lang="en-US" altLang="zh-CN" sz="2000" b="0" i="1"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为</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对边缘概率似然分布关于模型参数求导</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通过贝叶斯公式，可得关于潜变量</a:t>
                </a:r>
                <a14:m>
                  <m:oMath xmlns:m="http://schemas.openxmlformats.org/officeDocument/2006/math">
                    <m:r>
                      <a:rPr lang="en-US" altLang="zh-CN" sz="2000" b="1" i="0" smtClean="0">
                        <a:latin typeface="Cambria Math" panose="02040503050406030204" pitchFamily="18" charset="0"/>
                        <a:cs typeface="Times New Roman" panose="02020603050405020304" pitchFamily="18" charset="0"/>
                      </a:rPr>
                      <m:t>𝐳</m:t>
                    </m:r>
                  </m:oMath>
                </a14:m>
                <a:r>
                  <a:rPr lang="zh-CN" altLang="en-US" sz="2000" dirty="0">
                    <a:latin typeface="微软雅黑" panose="020B0503020204020204" pitchFamily="34" charset="-122"/>
                    <a:cs typeface="Times New Roman" panose="02020603050405020304" pitchFamily="18" charset="0"/>
                  </a:rPr>
                  <a:t>的后验概率分布为</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其中                       </a:t>
                </a:r>
                <a:r>
                  <a:rPr lang="en-US" altLang="zh-CN" sz="2000" dirty="0">
                    <a:latin typeface="微软雅黑" panose="020B0503020204020204" pitchFamily="34" charset="-122"/>
                    <a:cs typeface="Times New Roman" panose="02020603050405020304" pitchFamily="18" charset="0"/>
                  </a:rPr>
                  <a:t>.</a:t>
                </a:r>
                <a:endParaRPr lang="zh-CN" altLang="en-US" sz="2000" dirty="0">
                  <a:latin typeface="微软雅黑" panose="020B0503020204020204" pitchFamily="34"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564356" y="876301"/>
                <a:ext cx="8015287" cy="5324535"/>
              </a:xfrm>
              <a:prstGeom prst="rect">
                <a:avLst/>
              </a:prstGeom>
              <a:blipFill>
                <a:blip r:embed="rId5"/>
                <a:stretch>
                  <a:fillRect l="-837" t="-687" b="-114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537142" y="115888"/>
            <a:ext cx="1427470"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概率</a:t>
            </a:r>
            <a:r>
              <a:rPr lang="en-US" altLang="zh-CN" sz="2400" dirty="0">
                <a:solidFill>
                  <a:schemeClr val="bg1"/>
                </a:solidFill>
              </a:rPr>
              <a:t>PCA</a:t>
            </a:r>
            <a:endParaRPr lang="zh-CN" altLang="en-US" sz="2400" dirty="0">
              <a:solidFill>
                <a:schemeClr val="bg1"/>
              </a:solidFill>
            </a:endParaRPr>
          </a:p>
        </p:txBody>
      </p:sp>
      <p:graphicFrame>
        <p:nvGraphicFramePr>
          <p:cNvPr id="15" name="对象 14">
            <a:extLst>
              <a:ext uri="{FF2B5EF4-FFF2-40B4-BE49-F238E27FC236}">
                <a16:creationId xmlns:a16="http://schemas.microsoft.com/office/drawing/2014/main" id="{4415499E-B79A-4EB4-B664-EE96E71A356A}"/>
              </a:ext>
            </a:extLst>
          </p:cNvPr>
          <p:cNvGraphicFramePr>
            <a:graphicFrameLocks noChangeAspect="1"/>
          </p:cNvGraphicFramePr>
          <p:nvPr>
            <p:extLst>
              <p:ext uri="{D42A27DB-BD31-4B8C-83A1-F6EECF244321}">
                <p14:modId xmlns:p14="http://schemas.microsoft.com/office/powerpoint/2010/main" val="722729534"/>
              </p:ext>
            </p:extLst>
          </p:nvPr>
        </p:nvGraphicFramePr>
        <p:xfrm>
          <a:off x="3398836" y="1629779"/>
          <a:ext cx="2346325" cy="346075"/>
        </p:xfrm>
        <a:graphic>
          <a:graphicData uri="http://schemas.openxmlformats.org/presentationml/2006/ole">
            <mc:AlternateContent xmlns:mc="http://schemas.openxmlformats.org/markup-compatibility/2006">
              <mc:Choice xmlns:v="urn:schemas-microsoft-com:vml" Requires="v">
                <p:oleObj spid="_x0000_s13597" name="Equation" r:id="rId6" imgW="2387520" imgH="317160" progId="Equation.DSMT4">
                  <p:embed/>
                </p:oleObj>
              </mc:Choice>
              <mc:Fallback>
                <p:oleObj name="Equation" r:id="rId6" imgW="2387520" imgH="317160" progId="Equation.DSMT4">
                  <p:embed/>
                  <p:pic>
                    <p:nvPicPr>
                      <p:cNvPr id="0" name="Object 7"/>
                      <p:cNvPicPr>
                        <a:picLocks noChangeAspect="1" noChangeArrowheads="1"/>
                      </p:cNvPicPr>
                      <p:nvPr/>
                    </p:nvPicPr>
                    <p:blipFill>
                      <a:blip r:embed="rId7"/>
                      <a:srcRect/>
                      <a:stretch>
                        <a:fillRect/>
                      </a:stretch>
                    </p:blipFill>
                    <p:spPr bwMode="auto">
                      <a:xfrm>
                        <a:off x="3398836" y="1629779"/>
                        <a:ext cx="2346325"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对象 16">
            <a:extLst>
              <a:ext uri="{FF2B5EF4-FFF2-40B4-BE49-F238E27FC236}">
                <a16:creationId xmlns:a16="http://schemas.microsoft.com/office/drawing/2014/main" id="{239FD378-25E9-4D6F-88EE-5FADBBC79F97}"/>
              </a:ext>
            </a:extLst>
          </p:cNvPr>
          <p:cNvGraphicFramePr>
            <a:graphicFrameLocks noChangeAspect="1"/>
          </p:cNvGraphicFramePr>
          <p:nvPr>
            <p:extLst>
              <p:ext uri="{D42A27DB-BD31-4B8C-83A1-F6EECF244321}">
                <p14:modId xmlns:p14="http://schemas.microsoft.com/office/powerpoint/2010/main" val="425436535"/>
              </p:ext>
            </p:extLst>
          </p:nvPr>
        </p:nvGraphicFramePr>
        <p:xfrm>
          <a:off x="3036887" y="2168377"/>
          <a:ext cx="3070225" cy="387350"/>
        </p:xfrm>
        <a:graphic>
          <a:graphicData uri="http://schemas.openxmlformats.org/presentationml/2006/ole">
            <mc:AlternateContent xmlns:mc="http://schemas.openxmlformats.org/markup-compatibility/2006">
              <mc:Choice xmlns:v="urn:schemas-microsoft-com:vml" Requires="v">
                <p:oleObj spid="_x0000_s13598" name="Equation" r:id="rId8" imgW="2946240" imgH="355320" progId="Equation.DSMT4">
                  <p:embed/>
                </p:oleObj>
              </mc:Choice>
              <mc:Fallback>
                <p:oleObj name="Equation" r:id="rId8" imgW="2946240" imgH="355320" progId="Equation.DSMT4">
                  <p:embed/>
                  <p:pic>
                    <p:nvPicPr>
                      <p:cNvPr id="0" name="Object 9"/>
                      <p:cNvPicPr>
                        <a:picLocks noChangeAspect="1" noChangeArrowheads="1"/>
                      </p:cNvPicPr>
                      <p:nvPr/>
                    </p:nvPicPr>
                    <p:blipFill>
                      <a:blip r:embed="rId9"/>
                      <a:srcRect/>
                      <a:stretch>
                        <a:fillRect/>
                      </a:stretch>
                    </p:blipFill>
                    <p:spPr bwMode="auto">
                      <a:xfrm>
                        <a:off x="3036887" y="2168377"/>
                        <a:ext cx="3070225"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对象 18">
            <a:extLst>
              <a:ext uri="{FF2B5EF4-FFF2-40B4-BE49-F238E27FC236}">
                <a16:creationId xmlns:a16="http://schemas.microsoft.com/office/drawing/2014/main" id="{8C874E70-F41F-4D02-80E8-29871ABB17FE}"/>
              </a:ext>
            </a:extLst>
          </p:cNvPr>
          <p:cNvGraphicFramePr>
            <a:graphicFrameLocks noChangeAspect="1"/>
          </p:cNvGraphicFramePr>
          <p:nvPr>
            <p:extLst>
              <p:ext uri="{D42A27DB-BD31-4B8C-83A1-F6EECF244321}">
                <p14:modId xmlns:p14="http://schemas.microsoft.com/office/powerpoint/2010/main" val="2065087471"/>
              </p:ext>
            </p:extLst>
          </p:nvPr>
        </p:nvGraphicFramePr>
        <p:xfrm>
          <a:off x="3133723" y="3162758"/>
          <a:ext cx="2876550" cy="1582738"/>
        </p:xfrm>
        <a:graphic>
          <a:graphicData uri="http://schemas.openxmlformats.org/presentationml/2006/ole">
            <mc:AlternateContent xmlns:mc="http://schemas.openxmlformats.org/markup-compatibility/2006">
              <mc:Choice xmlns:v="urn:schemas-microsoft-com:vml" Requires="v">
                <p:oleObj spid="_x0000_s13599" name="Equation" r:id="rId10" imgW="2857320" imgH="1676160" progId="Equation.DSMT4">
                  <p:embed/>
                </p:oleObj>
              </mc:Choice>
              <mc:Fallback>
                <p:oleObj name="Equation" r:id="rId10" imgW="2857320" imgH="1676160" progId="Equation.DSMT4">
                  <p:embed/>
                  <p:pic>
                    <p:nvPicPr>
                      <p:cNvPr id="0" name="Object 11"/>
                      <p:cNvPicPr>
                        <a:picLocks noChangeAspect="1" noChangeArrowheads="1"/>
                      </p:cNvPicPr>
                      <p:nvPr/>
                    </p:nvPicPr>
                    <p:blipFill>
                      <a:blip r:embed="rId11"/>
                      <a:srcRect/>
                      <a:stretch>
                        <a:fillRect/>
                      </a:stretch>
                    </p:blipFill>
                    <p:spPr bwMode="auto">
                      <a:xfrm>
                        <a:off x="3133723" y="3162758"/>
                        <a:ext cx="2876550" cy="158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对象 20">
            <a:extLst>
              <a:ext uri="{FF2B5EF4-FFF2-40B4-BE49-F238E27FC236}">
                <a16:creationId xmlns:a16="http://schemas.microsoft.com/office/drawing/2014/main" id="{A441C2C8-DA00-4861-B759-6938F096DA8A}"/>
              </a:ext>
            </a:extLst>
          </p:cNvPr>
          <p:cNvGraphicFramePr>
            <a:graphicFrameLocks noChangeAspect="1"/>
          </p:cNvGraphicFramePr>
          <p:nvPr>
            <p:extLst>
              <p:ext uri="{D42A27DB-BD31-4B8C-83A1-F6EECF244321}">
                <p14:modId xmlns:p14="http://schemas.microsoft.com/office/powerpoint/2010/main" val="375796163"/>
              </p:ext>
            </p:extLst>
          </p:nvPr>
        </p:nvGraphicFramePr>
        <p:xfrm>
          <a:off x="2642392" y="5291846"/>
          <a:ext cx="3859212" cy="317500"/>
        </p:xfrm>
        <a:graphic>
          <a:graphicData uri="http://schemas.openxmlformats.org/presentationml/2006/ole">
            <mc:AlternateContent xmlns:mc="http://schemas.openxmlformats.org/markup-compatibility/2006">
              <mc:Choice xmlns:v="urn:schemas-microsoft-com:vml" Requires="v">
                <p:oleObj spid="_x0000_s13600" name="Equation" r:id="rId12" imgW="3898800" imgH="317160" progId="Equation.DSMT4">
                  <p:embed/>
                </p:oleObj>
              </mc:Choice>
              <mc:Fallback>
                <p:oleObj name="Equation" r:id="rId12" imgW="3898800" imgH="317160" progId="Equation.DSMT4">
                  <p:embed/>
                  <p:pic>
                    <p:nvPicPr>
                      <p:cNvPr id="0" name="Object 16"/>
                      <p:cNvPicPr>
                        <a:picLocks noChangeAspect="1" noChangeArrowheads="1"/>
                      </p:cNvPicPr>
                      <p:nvPr/>
                    </p:nvPicPr>
                    <p:blipFill>
                      <a:blip r:embed="rId13"/>
                      <a:srcRect/>
                      <a:stretch>
                        <a:fillRect/>
                      </a:stretch>
                    </p:blipFill>
                    <p:spPr bwMode="auto">
                      <a:xfrm>
                        <a:off x="2642392" y="5291846"/>
                        <a:ext cx="3859212"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对象 22">
            <a:extLst>
              <a:ext uri="{FF2B5EF4-FFF2-40B4-BE49-F238E27FC236}">
                <a16:creationId xmlns:a16="http://schemas.microsoft.com/office/drawing/2014/main" id="{E5A68253-6B1A-4E59-A209-6A422FA3892D}"/>
              </a:ext>
            </a:extLst>
          </p:cNvPr>
          <p:cNvGraphicFramePr>
            <a:graphicFrameLocks noChangeAspect="1"/>
          </p:cNvGraphicFramePr>
          <p:nvPr>
            <p:extLst>
              <p:ext uri="{D42A27DB-BD31-4B8C-83A1-F6EECF244321}">
                <p14:modId xmlns:p14="http://schemas.microsoft.com/office/powerpoint/2010/main" val="1216742472"/>
              </p:ext>
            </p:extLst>
          </p:nvPr>
        </p:nvGraphicFramePr>
        <p:xfrm>
          <a:off x="1169697" y="5792788"/>
          <a:ext cx="1663700" cy="300038"/>
        </p:xfrm>
        <a:graphic>
          <a:graphicData uri="http://schemas.openxmlformats.org/presentationml/2006/ole">
            <mc:AlternateContent xmlns:mc="http://schemas.openxmlformats.org/markup-compatibility/2006">
              <mc:Choice xmlns:v="urn:schemas-microsoft-com:vml" Requires="v">
                <p:oleObj spid="_x0000_s13601" name="Equation" r:id="rId14" imgW="1663560" imgH="266400" progId="Equation.DSMT4">
                  <p:embed/>
                </p:oleObj>
              </mc:Choice>
              <mc:Fallback>
                <p:oleObj name="Equation" r:id="rId14" imgW="1663560" imgH="266400" progId="Equation.DSMT4">
                  <p:embed/>
                  <p:pic>
                    <p:nvPicPr>
                      <p:cNvPr id="0" name="Object 18"/>
                      <p:cNvPicPr>
                        <a:picLocks noChangeAspect="1" noChangeArrowheads="1"/>
                      </p:cNvPicPr>
                      <p:nvPr/>
                    </p:nvPicPr>
                    <p:blipFill>
                      <a:blip r:embed="rId15"/>
                      <a:srcRect/>
                      <a:stretch>
                        <a:fillRect/>
                      </a:stretch>
                    </p:blipFill>
                    <p:spPr bwMode="auto">
                      <a:xfrm>
                        <a:off x="1169697" y="5792788"/>
                        <a:ext cx="1663700" cy="300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46060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327058D6-4C22-4790-9217-AE8DB6C34FBD}"/>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第八讲 主成分分析与相关的谱方法</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23" name="标题 1">
            <a:extLst>
              <a:ext uri="{FF2B5EF4-FFF2-40B4-BE49-F238E27FC236}">
                <a16:creationId xmlns:a16="http://schemas.microsoft.com/office/drawing/2014/main" id="{AA2CEEB4-F3CD-41AD-B529-3AFBAD8AAB77}"/>
              </a:ext>
            </a:extLst>
          </p:cNvPr>
          <p:cNvSpPr txBox="1">
            <a:spLocks noChangeArrowheads="1"/>
          </p:cNvSpPr>
          <p:nvPr/>
        </p:nvSpPr>
        <p:spPr bwMode="auto">
          <a:xfrm>
            <a:off x="468313" y="838835"/>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kern="1200">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1200" cap="none" spc="0" normalizeH="0" baseline="0" noProof="0" dirty="0">
                <a:ln>
                  <a:noFill/>
                </a:ln>
                <a:solidFill>
                  <a:srgbClr val="000000"/>
                </a:solidFill>
                <a:effectLst/>
                <a:uLnTx/>
                <a:uFillTx/>
                <a:latin typeface="Arial"/>
                <a:ea typeface="微软雅黑"/>
                <a:cs typeface="+mj-cs"/>
              </a:rPr>
              <a:t>目录</a:t>
            </a:r>
          </a:p>
        </p:txBody>
      </p:sp>
      <p:sp>
        <p:nvSpPr>
          <p:cNvPr id="24" name="内容占位符 2">
            <a:extLst>
              <a:ext uri="{FF2B5EF4-FFF2-40B4-BE49-F238E27FC236}">
                <a16:creationId xmlns:a16="http://schemas.microsoft.com/office/drawing/2014/main" id="{3D4ACEF0-7279-45BB-BC14-B1A22F951A2C}"/>
              </a:ext>
            </a:extLst>
          </p:cNvPr>
          <p:cNvSpPr txBox="1">
            <a:spLocks noChangeArrowheads="1"/>
          </p:cNvSpPr>
          <p:nvPr/>
        </p:nvSpPr>
        <p:spPr bwMode="auto">
          <a:xfrm>
            <a:off x="1143000" y="1765935"/>
            <a:ext cx="5986463" cy="384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spcBef>
                <a:spcPct val="20000"/>
              </a:spcBef>
              <a:spcAft>
                <a:spcPct val="0"/>
              </a:spcAft>
              <a:buClrTx/>
              <a:buSzTx/>
              <a:buFontTx/>
              <a:buChar char="•"/>
              <a:tabLst/>
              <a:defRPr/>
            </a:pPr>
            <a:r>
              <a:rPr lang="zh-CN" altLang="en-US" sz="2800" dirty="0">
                <a:latin typeface="Arial"/>
                <a:ea typeface="微软雅黑"/>
              </a:rPr>
              <a:t>主成分分析</a:t>
            </a:r>
            <a:endParaRPr lang="en-US" altLang="zh-CN" sz="2800" dirty="0">
              <a:latin typeface="Arial"/>
              <a:ea typeface="微软雅黑"/>
            </a:endParaRPr>
          </a:p>
          <a:p>
            <a:pPr lvl="1" indent="-342900" defTabSz="914400" eaLnBrk="1" hangingPunct="1">
              <a:buFontTx/>
              <a:buChar char="•"/>
              <a:defRPr/>
            </a:pPr>
            <a:r>
              <a:rPr lang="zh-CN" altLang="en-US" sz="2400" dirty="0">
                <a:latin typeface="Arial"/>
                <a:ea typeface="微软雅黑"/>
              </a:rPr>
              <a:t>最大化方差</a:t>
            </a:r>
            <a:endParaRPr lang="en-US" altLang="zh-CN" sz="2400" dirty="0">
              <a:latin typeface="Arial"/>
              <a:ea typeface="微软雅黑"/>
            </a:endParaRPr>
          </a:p>
          <a:p>
            <a:pPr lvl="1" indent="-342900" defTabSz="914400" eaLnBrk="1" hangingPunct="1">
              <a:buFontTx/>
              <a:buChar char="•"/>
              <a:defRPr/>
            </a:pPr>
            <a:r>
              <a:rPr lang="zh-CN" altLang="en-US" sz="2400" dirty="0">
                <a:latin typeface="Arial"/>
                <a:ea typeface="微软雅黑"/>
              </a:rPr>
              <a:t>最小化误差</a:t>
            </a:r>
            <a:endParaRPr lang="en-US" altLang="zh-CN" sz="2400" dirty="0">
              <a:latin typeface="Arial"/>
              <a:ea typeface="微软雅黑"/>
            </a:endParaRPr>
          </a:p>
          <a:p>
            <a:pPr lvl="1" indent="-342900" defTabSz="914400" eaLnBrk="1" hangingPunct="1">
              <a:buFontTx/>
              <a:buChar char="•"/>
              <a:defRPr/>
            </a:pPr>
            <a:r>
              <a:rPr lang="zh-CN" altLang="en-US" sz="2400" dirty="0">
                <a:latin typeface="Arial"/>
                <a:ea typeface="微软雅黑"/>
              </a:rPr>
              <a:t>主成分分析与</a:t>
            </a:r>
            <a:r>
              <a:rPr lang="en-US" altLang="zh-CN" sz="2400" dirty="0">
                <a:latin typeface="Arial"/>
                <a:ea typeface="微软雅黑"/>
              </a:rPr>
              <a:t>K-L</a:t>
            </a:r>
            <a:r>
              <a:rPr lang="zh-CN" altLang="en-US" sz="2400" dirty="0">
                <a:latin typeface="Arial"/>
                <a:ea typeface="微软雅黑"/>
              </a:rPr>
              <a:t>变换</a:t>
            </a:r>
            <a:endParaRPr lang="en-US" altLang="zh-CN" sz="2400" dirty="0">
              <a:latin typeface="Arial"/>
              <a:ea typeface="微软雅黑"/>
            </a:endParaRPr>
          </a:p>
          <a:p>
            <a:pPr marL="342900" marR="0" lvl="0" indent="-342900" algn="l" defTabSz="914400" rtl="0" eaLnBrk="1" fontAlgn="base" latinLnBrk="0" hangingPunct="1">
              <a:spcBef>
                <a:spcPct val="20000"/>
              </a:spcBef>
              <a:spcAft>
                <a:spcPct val="0"/>
              </a:spcAft>
              <a:buClrTx/>
              <a:buSzTx/>
              <a:buFontTx/>
              <a:buChar char="•"/>
              <a:tabLst/>
              <a:defRPr/>
            </a:pPr>
            <a:r>
              <a:rPr kumimoji="0" lang="zh-CN" altLang="en-US" sz="2800" b="0" i="0" u="none" strike="noStrike" kern="1200" cap="none" spc="0" normalizeH="0" baseline="0" noProof="0" dirty="0">
                <a:ln>
                  <a:noFill/>
                </a:ln>
                <a:effectLst/>
                <a:uLnTx/>
                <a:uFillTx/>
                <a:latin typeface="Arial"/>
                <a:ea typeface="微软雅黑"/>
                <a:cs typeface="+mn-cs"/>
              </a:rPr>
              <a:t>概率</a:t>
            </a:r>
            <a:r>
              <a:rPr kumimoji="0" lang="en-US" altLang="zh-CN" sz="2800" b="0" i="0" u="none" strike="noStrike" kern="1200" cap="none" spc="0" normalizeH="0" baseline="0" noProof="0" dirty="0">
                <a:ln>
                  <a:noFill/>
                </a:ln>
                <a:effectLst/>
                <a:uLnTx/>
                <a:uFillTx/>
                <a:latin typeface="Arial"/>
                <a:ea typeface="微软雅黑"/>
                <a:cs typeface="+mn-cs"/>
              </a:rPr>
              <a:t>PCA</a:t>
            </a:r>
          </a:p>
          <a:p>
            <a:pPr marL="342900" marR="0" lvl="0" indent="-342900" algn="l" defTabSz="914400" rtl="0" eaLnBrk="1" fontAlgn="base" latinLnBrk="0" hangingPunct="1">
              <a:spcBef>
                <a:spcPct val="20000"/>
              </a:spcBef>
              <a:spcAft>
                <a:spcPct val="0"/>
              </a:spcAft>
              <a:buClrTx/>
              <a:buSzTx/>
              <a:buFontTx/>
              <a:buChar char="•"/>
              <a:tabLst/>
              <a:defRPr/>
            </a:pPr>
            <a:r>
              <a:rPr lang="zh-CN" altLang="en-US" sz="2800" dirty="0">
                <a:solidFill>
                  <a:srgbClr val="71A3F5"/>
                </a:solidFill>
                <a:latin typeface="Arial"/>
                <a:ea typeface="微软雅黑"/>
              </a:rPr>
              <a:t>核</a:t>
            </a:r>
            <a:r>
              <a:rPr lang="en-US" altLang="zh-CN" sz="2800" dirty="0">
                <a:solidFill>
                  <a:srgbClr val="71A3F5"/>
                </a:solidFill>
                <a:latin typeface="Arial"/>
                <a:ea typeface="微软雅黑"/>
              </a:rPr>
              <a:t>PCA</a:t>
            </a:r>
          </a:p>
          <a:p>
            <a:pPr marL="342900" marR="0" lvl="0" indent="-342900" algn="l" defTabSz="914400" rtl="0" eaLnBrk="1" fontAlgn="base" latinLnBrk="0" hangingPunct="1">
              <a:spcBef>
                <a:spcPct val="20000"/>
              </a:spcBef>
              <a:spcAft>
                <a:spcPct val="0"/>
              </a:spcAft>
              <a:buClrTx/>
              <a:buSzTx/>
              <a:buFontTx/>
              <a:buChar char="•"/>
              <a:tabLst/>
              <a:defRPr/>
            </a:pPr>
            <a:r>
              <a:rPr kumimoji="0" lang="zh-CN" altLang="en-US" sz="2800" b="0" i="0" u="none" strike="noStrike" kern="1200" cap="none" spc="0" normalizeH="0" baseline="0" noProof="0" dirty="0">
                <a:ln>
                  <a:noFill/>
                </a:ln>
                <a:effectLst/>
                <a:uLnTx/>
                <a:uFillTx/>
                <a:latin typeface="Arial"/>
                <a:ea typeface="微软雅黑"/>
                <a:cs typeface="+mn-cs"/>
              </a:rPr>
              <a:t>相关的谱方法</a:t>
            </a:r>
            <a:endParaRPr kumimoji="0" lang="en-US" altLang="zh-CN" sz="2800" b="0" i="0" u="none" strike="noStrike" kern="1200" cap="none" spc="0" normalizeH="0" baseline="0" noProof="0" dirty="0">
              <a:ln>
                <a:noFill/>
              </a:ln>
              <a:effectLst/>
              <a:uLnTx/>
              <a:uFillTx/>
              <a:latin typeface="Arial"/>
              <a:ea typeface="微软雅黑"/>
              <a:cs typeface="+mn-cs"/>
            </a:endParaRPr>
          </a:p>
          <a:p>
            <a:pPr lvl="1" indent="-342900" defTabSz="914400" eaLnBrk="1" hangingPunct="1">
              <a:buFontTx/>
              <a:buChar char="•"/>
              <a:defRPr/>
            </a:pPr>
            <a:r>
              <a:rPr lang="zh-CN" altLang="en-US" sz="2400" dirty="0">
                <a:latin typeface="Arial"/>
                <a:ea typeface="微软雅黑"/>
              </a:rPr>
              <a:t>线性判定分析</a:t>
            </a:r>
            <a:endParaRPr lang="en-US" altLang="zh-CN" sz="2400" dirty="0">
              <a:latin typeface="Arial"/>
              <a:ea typeface="微软雅黑"/>
            </a:endParaRPr>
          </a:p>
          <a:p>
            <a:pPr lvl="1" indent="-342900" defTabSz="914400" eaLnBrk="1" hangingPunct="1">
              <a:buFontTx/>
              <a:buChar char="•"/>
              <a:defRPr/>
            </a:pPr>
            <a:r>
              <a:rPr kumimoji="0" lang="zh-CN" altLang="en-US" sz="2400" b="0" i="0" u="none" strike="noStrike" kern="1200" cap="none" spc="0" normalizeH="0" baseline="0" noProof="0" dirty="0">
                <a:ln>
                  <a:noFill/>
                </a:ln>
                <a:effectLst/>
                <a:uLnTx/>
                <a:uFillTx/>
                <a:latin typeface="Arial"/>
                <a:ea typeface="微软雅黑"/>
                <a:cs typeface="+mn-cs"/>
              </a:rPr>
              <a:t>典型相关分析</a:t>
            </a:r>
          </a:p>
        </p:txBody>
      </p:sp>
      <p:sp>
        <p:nvSpPr>
          <p:cNvPr id="26" name="矩形 25">
            <a:extLst>
              <a:ext uri="{FF2B5EF4-FFF2-40B4-BE49-F238E27FC236}">
                <a16:creationId xmlns:a16="http://schemas.microsoft.com/office/drawing/2014/main" id="{802C3CA6-CFB8-460B-8507-CEAA6E1ACF73}"/>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10" name="矩形 10">
            <a:extLst>
              <a:ext uri="{FF2B5EF4-FFF2-40B4-BE49-F238E27FC236}">
                <a16:creationId xmlns:a16="http://schemas.microsoft.com/office/drawing/2014/main" id="{A36DE47D-834B-414E-AFA7-7C2B096034AE}"/>
              </a:ext>
            </a:extLst>
          </p:cNvPr>
          <p:cNvSpPr>
            <a:spLocks noChangeArrowheads="1"/>
          </p:cNvSpPr>
          <p:nvPr/>
        </p:nvSpPr>
        <p:spPr bwMode="auto">
          <a:xfrm>
            <a:off x="2125657" y="245417"/>
            <a:ext cx="48926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pPr>
            <a:r>
              <a:rPr lang="zh-CN" altLang="en-US" sz="2400" dirty="0">
                <a:solidFill>
                  <a:srgbClr val="FFFFFF"/>
                </a:solidFill>
                <a:latin typeface="微软雅黑" panose="020B0503020204020204" pitchFamily="34" charset="-122"/>
                <a:ea typeface="微软雅黑" panose="020B0503020204020204" pitchFamily="34" charset="-122"/>
              </a:rPr>
              <a:t>第八讲 主成分分析与相关的谱方法</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75626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D9839A72-C62E-41E3-93AA-AD7694EA57B1}"/>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第八讲 主成分分析与相关的谱方法</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588963" y="904876"/>
                <a:ext cx="8015287" cy="317009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b="1" dirty="0">
                    <a:latin typeface="微软雅黑" panose="020B0503020204020204" pitchFamily="34" charset="-122"/>
                    <a:cs typeface="Times New Roman" panose="02020603050405020304" pitchFamily="18" charset="0"/>
                  </a:rPr>
                  <a:t>核</a:t>
                </a:r>
                <a:r>
                  <a:rPr lang="en-US" altLang="zh-CN" sz="2000" b="1" dirty="0">
                    <a:latin typeface="微软雅黑" panose="020B0503020204020204" pitchFamily="34" charset="-122"/>
                    <a:cs typeface="Times New Roman" panose="02020603050405020304" pitchFamily="18" charset="0"/>
                  </a:rPr>
                  <a:t>PCA</a:t>
                </a:r>
                <a:r>
                  <a:rPr lang="zh-CN" altLang="en-US" sz="2000" dirty="0">
                    <a:latin typeface="微软雅黑" panose="020B0503020204020204" pitchFamily="34" charset="-122"/>
                    <a:cs typeface="Times New Roman" panose="02020603050405020304" pitchFamily="18" charset="0"/>
                  </a:rPr>
                  <a:t>：对数据进行非线性投影并且使用核技术的</a:t>
                </a:r>
                <a:r>
                  <a:rPr lang="en-US" altLang="zh-CN" sz="2000" dirty="0">
                    <a:latin typeface="微软雅黑" panose="020B0503020204020204" pitchFamily="34" charset="-122"/>
                    <a:cs typeface="Times New Roman" panose="02020603050405020304" pitchFamily="18" charset="0"/>
                  </a:rPr>
                  <a:t>PCA</a:t>
                </a:r>
                <a:r>
                  <a:rPr lang="zh-CN" altLang="en-US" sz="2000" dirty="0">
                    <a:latin typeface="微软雅黑" panose="020B0503020204020204" pitchFamily="34" charset="-122"/>
                    <a:cs typeface="Times New Roman" panose="02020603050405020304" pitchFamily="18" charset="0"/>
                  </a:rPr>
                  <a:t>方法。</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假设训练数据</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m:t>
                    </m:r>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1" i="0" smtClean="0">
                            <a:latin typeface="Cambria Math" panose="02040503050406030204" pitchFamily="18" charset="0"/>
                            <a:cs typeface="Times New Roman" panose="02020603050405020304" pitchFamily="18" charset="0"/>
                          </a:rPr>
                          <m:t>𝐱</m:t>
                        </m:r>
                      </m:e>
                      <m:sub>
                        <m:r>
                          <a:rPr lang="en-US" altLang="zh-CN" sz="2000" b="0" i="1" smtClean="0">
                            <a:latin typeface="Cambria Math" panose="02040503050406030204" pitchFamily="18" charset="0"/>
                            <a:cs typeface="Times New Roman" panose="02020603050405020304" pitchFamily="18" charset="0"/>
                          </a:rPr>
                          <m:t>𝑛</m:t>
                        </m:r>
                      </m:sub>
                    </m:sSub>
                    <m:r>
                      <a:rPr lang="en-US" altLang="zh-CN" sz="2000" b="0" i="1"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是在欧式空间上的</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𝐷</m:t>
                    </m:r>
                  </m:oMath>
                </a14:m>
                <a:r>
                  <a:rPr lang="zh-CN" altLang="en-US" sz="2000" dirty="0">
                    <a:latin typeface="微软雅黑" panose="020B0503020204020204" pitchFamily="34" charset="-122"/>
                    <a:cs typeface="Times New Roman" panose="02020603050405020304" pitchFamily="18" charset="0"/>
                  </a:rPr>
                  <a:t>维数据。</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首先对数据进行中心化处理</a:t>
                </a:r>
                <a:r>
                  <a:rPr lang="en-US" altLang="zh-CN" sz="2000" dirty="0">
                    <a:latin typeface="微软雅黑" panose="020B0503020204020204" pitchFamily="34" charset="-122"/>
                    <a:cs typeface="Times New Roman" panose="02020603050405020304" pitchFamily="18" charset="0"/>
                  </a:rPr>
                  <a:t> </a:t>
                </a:r>
              </a:p>
              <a:p>
                <a:pPr>
                  <a:spcBef>
                    <a:spcPct val="0"/>
                  </a:spcBef>
                  <a:buFontTx/>
                  <a:buNone/>
                </a:pPr>
                <a:r>
                  <a:rPr lang="zh-CN" altLang="en-US" sz="2000" dirty="0">
                    <a:latin typeface="微软雅黑" panose="020B0503020204020204" pitchFamily="34" charset="-122"/>
                    <a:cs typeface="Times New Roman" panose="02020603050405020304" pitchFamily="18" charset="0"/>
                  </a:rPr>
                  <a:t>主成分子空间的基向量满足</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并且特征向量构成的矩阵满足正交约束</a:t>
                </a:r>
                <a:endParaRPr lang="en-US" altLang="zh-CN" sz="2000" dirty="0">
                  <a:latin typeface="微软雅黑" panose="020B0503020204020204" pitchFamily="34"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588963" y="904876"/>
                <a:ext cx="8015287" cy="3170099"/>
              </a:xfrm>
              <a:prstGeom prst="rect">
                <a:avLst/>
              </a:prstGeom>
              <a:blipFill>
                <a:blip r:embed="rId5"/>
                <a:stretch>
                  <a:fillRect l="-837" t="-962" b="-25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821227" y="115888"/>
            <a:ext cx="1143385"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核</a:t>
            </a:r>
            <a:r>
              <a:rPr lang="en-US" altLang="zh-CN" sz="2400" dirty="0">
                <a:solidFill>
                  <a:schemeClr val="bg1"/>
                </a:solidFill>
              </a:rPr>
              <a:t>PCA</a:t>
            </a:r>
            <a:endParaRPr lang="zh-CN" altLang="en-US" sz="2400" dirty="0">
              <a:solidFill>
                <a:schemeClr val="bg1"/>
              </a:solidFill>
            </a:endParaRPr>
          </a:p>
        </p:txBody>
      </p:sp>
      <p:graphicFrame>
        <p:nvGraphicFramePr>
          <p:cNvPr id="20" name="对象 19">
            <a:extLst>
              <a:ext uri="{FF2B5EF4-FFF2-40B4-BE49-F238E27FC236}">
                <a16:creationId xmlns:a16="http://schemas.microsoft.com/office/drawing/2014/main" id="{76023DB8-AC30-41DE-A751-CAE8F5D9F3FA}"/>
              </a:ext>
            </a:extLst>
          </p:cNvPr>
          <p:cNvGraphicFramePr>
            <a:graphicFrameLocks noChangeAspect="1"/>
          </p:cNvGraphicFramePr>
          <p:nvPr>
            <p:extLst>
              <p:ext uri="{D42A27DB-BD31-4B8C-83A1-F6EECF244321}">
                <p14:modId xmlns:p14="http://schemas.microsoft.com/office/powerpoint/2010/main" val="2007976886"/>
              </p:ext>
            </p:extLst>
          </p:nvPr>
        </p:nvGraphicFramePr>
        <p:xfrm>
          <a:off x="3791941" y="1846524"/>
          <a:ext cx="993775" cy="344488"/>
        </p:xfrm>
        <a:graphic>
          <a:graphicData uri="http://schemas.openxmlformats.org/presentationml/2006/ole">
            <mc:AlternateContent xmlns:mc="http://schemas.openxmlformats.org/markup-compatibility/2006">
              <mc:Choice xmlns:v="urn:schemas-microsoft-com:vml" Requires="v">
                <p:oleObj spid="_x0000_s14633" name="Equation" r:id="rId6" imgW="977760" imgH="330120" progId="Equation.DSMT4">
                  <p:embed/>
                </p:oleObj>
              </mc:Choice>
              <mc:Fallback>
                <p:oleObj name="Equation" r:id="rId6" imgW="977760" imgH="330120" progId="Equation.DSMT4">
                  <p:embed/>
                  <p:pic>
                    <p:nvPicPr>
                      <p:cNvPr id="0" name="Object 8"/>
                      <p:cNvPicPr>
                        <a:picLocks noChangeAspect="1" noChangeArrowheads="1"/>
                      </p:cNvPicPr>
                      <p:nvPr/>
                    </p:nvPicPr>
                    <p:blipFill>
                      <a:blip r:embed="rId7"/>
                      <a:srcRect/>
                      <a:stretch>
                        <a:fillRect/>
                      </a:stretch>
                    </p:blipFill>
                    <p:spPr bwMode="auto">
                      <a:xfrm>
                        <a:off x="3791941" y="1846524"/>
                        <a:ext cx="993775" cy="344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对象 21">
            <a:extLst>
              <a:ext uri="{FF2B5EF4-FFF2-40B4-BE49-F238E27FC236}">
                <a16:creationId xmlns:a16="http://schemas.microsoft.com/office/drawing/2014/main" id="{3C2936EE-E621-4143-9AED-97AE3AE13ED1}"/>
              </a:ext>
            </a:extLst>
          </p:cNvPr>
          <p:cNvGraphicFramePr>
            <a:graphicFrameLocks noChangeAspect="1"/>
          </p:cNvGraphicFramePr>
          <p:nvPr>
            <p:extLst>
              <p:ext uri="{D42A27DB-BD31-4B8C-83A1-F6EECF244321}">
                <p14:modId xmlns:p14="http://schemas.microsoft.com/office/powerpoint/2010/main" val="36320066"/>
              </p:ext>
            </p:extLst>
          </p:nvPr>
        </p:nvGraphicFramePr>
        <p:xfrm>
          <a:off x="3997325" y="2486714"/>
          <a:ext cx="1149350" cy="330200"/>
        </p:xfrm>
        <a:graphic>
          <a:graphicData uri="http://schemas.openxmlformats.org/presentationml/2006/ole">
            <mc:AlternateContent xmlns:mc="http://schemas.openxmlformats.org/markup-compatibility/2006">
              <mc:Choice xmlns:v="urn:schemas-microsoft-com:vml" Requires="v">
                <p:oleObj spid="_x0000_s14634" name="Equation" r:id="rId8" imgW="1130040" imgH="330120" progId="Equation.DSMT4">
                  <p:embed/>
                </p:oleObj>
              </mc:Choice>
              <mc:Fallback>
                <p:oleObj name="Equation" r:id="rId8" imgW="1130040" imgH="330120" progId="Equation.DSMT4">
                  <p:embed/>
                  <p:pic>
                    <p:nvPicPr>
                      <p:cNvPr id="0" name="Object 12"/>
                      <p:cNvPicPr>
                        <a:picLocks noChangeAspect="1" noChangeArrowheads="1"/>
                      </p:cNvPicPr>
                      <p:nvPr/>
                    </p:nvPicPr>
                    <p:blipFill>
                      <a:blip r:embed="rId9"/>
                      <a:srcRect/>
                      <a:stretch>
                        <a:fillRect/>
                      </a:stretch>
                    </p:blipFill>
                    <p:spPr bwMode="auto">
                      <a:xfrm>
                        <a:off x="3997325" y="2486714"/>
                        <a:ext cx="114935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对象 23">
            <a:extLst>
              <a:ext uri="{FF2B5EF4-FFF2-40B4-BE49-F238E27FC236}">
                <a16:creationId xmlns:a16="http://schemas.microsoft.com/office/drawing/2014/main" id="{EC1734B2-F38D-4D94-A1E2-437C13ECB9F8}"/>
              </a:ext>
            </a:extLst>
          </p:cNvPr>
          <p:cNvGraphicFramePr>
            <a:graphicFrameLocks noChangeAspect="1"/>
          </p:cNvGraphicFramePr>
          <p:nvPr>
            <p:extLst>
              <p:ext uri="{D42A27DB-BD31-4B8C-83A1-F6EECF244321}">
                <p14:modId xmlns:p14="http://schemas.microsoft.com/office/powerpoint/2010/main" val="650674541"/>
              </p:ext>
            </p:extLst>
          </p:nvPr>
        </p:nvGraphicFramePr>
        <p:xfrm>
          <a:off x="4203060" y="2931259"/>
          <a:ext cx="1428750" cy="644525"/>
        </p:xfrm>
        <a:graphic>
          <a:graphicData uri="http://schemas.openxmlformats.org/presentationml/2006/ole">
            <mc:AlternateContent xmlns:mc="http://schemas.openxmlformats.org/markup-compatibility/2006">
              <mc:Choice xmlns:v="urn:schemas-microsoft-com:vml" Requires="v">
                <p:oleObj spid="_x0000_s14635" name="Equation" r:id="rId10" imgW="1409400" imgH="609480" progId="Equation.DSMT4">
                  <p:embed/>
                </p:oleObj>
              </mc:Choice>
              <mc:Fallback>
                <p:oleObj name="Equation" r:id="rId10" imgW="1409400" imgH="609480" progId="Equation.DSMT4">
                  <p:embed/>
                  <p:pic>
                    <p:nvPicPr>
                      <p:cNvPr id="0" name="Object 14"/>
                      <p:cNvPicPr>
                        <a:picLocks noChangeAspect="1" noChangeArrowheads="1"/>
                      </p:cNvPicPr>
                      <p:nvPr/>
                    </p:nvPicPr>
                    <p:blipFill>
                      <a:blip r:embed="rId11"/>
                      <a:srcRect/>
                      <a:stretch>
                        <a:fillRect/>
                      </a:stretch>
                    </p:blipFill>
                    <p:spPr bwMode="auto">
                      <a:xfrm>
                        <a:off x="4203060" y="2931259"/>
                        <a:ext cx="1428750" cy="64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对象 28">
            <a:extLst>
              <a:ext uri="{FF2B5EF4-FFF2-40B4-BE49-F238E27FC236}">
                <a16:creationId xmlns:a16="http://schemas.microsoft.com/office/drawing/2014/main" id="{37A92F35-42D5-4528-AC34-4A5E8620B7C5}"/>
              </a:ext>
            </a:extLst>
          </p:cNvPr>
          <p:cNvGraphicFramePr>
            <a:graphicFrameLocks noChangeAspect="1"/>
          </p:cNvGraphicFramePr>
          <p:nvPr>
            <p:extLst>
              <p:ext uri="{D42A27DB-BD31-4B8C-83A1-F6EECF244321}">
                <p14:modId xmlns:p14="http://schemas.microsoft.com/office/powerpoint/2010/main" val="2142288868"/>
              </p:ext>
            </p:extLst>
          </p:nvPr>
        </p:nvGraphicFramePr>
        <p:xfrm>
          <a:off x="5078793" y="3682588"/>
          <a:ext cx="1577975" cy="309563"/>
        </p:xfrm>
        <a:graphic>
          <a:graphicData uri="http://schemas.openxmlformats.org/presentationml/2006/ole">
            <mc:AlternateContent xmlns:mc="http://schemas.openxmlformats.org/markup-compatibility/2006">
              <mc:Choice xmlns:v="urn:schemas-microsoft-com:vml" Requires="v">
                <p:oleObj spid="_x0000_s14636" name="Equation" r:id="rId12" imgW="1536480" imgH="342720" progId="Equation.DSMT4">
                  <p:embed/>
                </p:oleObj>
              </mc:Choice>
              <mc:Fallback>
                <p:oleObj name="Equation" r:id="rId12" imgW="1536480" imgH="342720" progId="Equation.DSMT4">
                  <p:embed/>
                  <p:pic>
                    <p:nvPicPr>
                      <p:cNvPr id="0" name="Object 19"/>
                      <p:cNvPicPr>
                        <a:picLocks noChangeAspect="1" noChangeArrowheads="1"/>
                      </p:cNvPicPr>
                      <p:nvPr/>
                    </p:nvPicPr>
                    <p:blipFill>
                      <a:blip r:embed="rId13"/>
                      <a:srcRect/>
                      <a:stretch>
                        <a:fillRect/>
                      </a:stretch>
                    </p:blipFill>
                    <p:spPr bwMode="auto">
                      <a:xfrm>
                        <a:off x="5078793" y="3682588"/>
                        <a:ext cx="1577975" cy="309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66269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CF7CBE20-695A-4156-9F1F-6EA4F0BABCFD}"/>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第八讲 主成分分析与相关的谱方法</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588963" y="921654"/>
                <a:ext cx="8015287" cy="471423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14:m>
                  <m:oMath xmlns:m="http://schemas.openxmlformats.org/officeDocument/2006/math">
                    <m:r>
                      <a:rPr lang="en-US" altLang="zh-CN" sz="2000" i="1" smtClean="0">
                        <a:latin typeface="Cambria Math" panose="02040503050406030204" pitchFamily="18" charset="0"/>
                        <a:cs typeface="Times New Roman" panose="02020603050405020304" pitchFamily="18" charset="0"/>
                      </a:rPr>
                      <m:t>𝜙</m:t>
                    </m:r>
                    <m:r>
                      <a:rPr lang="en-US" altLang="zh-CN" sz="2000" i="1" smtClean="0">
                        <a:latin typeface="Cambria Math" panose="02040503050406030204" pitchFamily="18" charset="0"/>
                        <a:cs typeface="Times New Roman" panose="02020603050405020304" pitchFamily="18" charset="0"/>
                      </a:rPr>
                      <m:t>(</m:t>
                    </m:r>
                    <m:r>
                      <a:rPr lang="en-US" altLang="zh-CN" sz="2000" b="1">
                        <a:latin typeface="Cambria Math" panose="02040503050406030204" pitchFamily="18" charset="0"/>
                        <a:cs typeface="Times New Roman" panose="02020603050405020304" pitchFamily="18" charset="0"/>
                      </a:rPr>
                      <m:t>𝐱</m:t>
                    </m:r>
                    <m:r>
                      <a:rPr lang="en-US" altLang="zh-CN" sz="2000" i="1">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表示数据从原始空间到高维空间的非线性映射，如果投影到</a:t>
                </a:r>
                <a14:m>
                  <m:oMath xmlns:m="http://schemas.openxmlformats.org/officeDocument/2006/math">
                    <m:r>
                      <a:rPr lang="en-US" altLang="zh-CN" sz="2000" i="1">
                        <a:latin typeface="Cambria Math" panose="02040503050406030204" pitchFamily="18" charset="0"/>
                        <a:cs typeface="Times New Roman" panose="02020603050405020304" pitchFamily="18" charset="0"/>
                      </a:rPr>
                      <m:t>𝑀</m:t>
                    </m:r>
                  </m:oMath>
                </a14:m>
                <a:r>
                  <a:rPr lang="zh-CN" altLang="en-US" sz="2000" dirty="0">
                    <a:latin typeface="微软雅黑" panose="020B0503020204020204" pitchFamily="34" charset="-122"/>
                    <a:cs typeface="Times New Roman" panose="02020603050405020304" pitchFamily="18" charset="0"/>
                  </a:rPr>
                  <a:t>维子空间，核</a:t>
                </a:r>
                <a:r>
                  <a:rPr lang="en-US" altLang="zh-CN" sz="2000" dirty="0">
                    <a:latin typeface="微软雅黑" panose="020B0503020204020204" pitchFamily="34" charset="-122"/>
                    <a:cs typeface="Times New Roman" panose="02020603050405020304" pitchFamily="18" charset="0"/>
                  </a:rPr>
                  <a:t>PCA</a:t>
                </a:r>
                <a:r>
                  <a:rPr lang="zh-CN" altLang="en-US" sz="2000" dirty="0">
                    <a:latin typeface="微软雅黑" panose="020B0503020204020204" pitchFamily="34" charset="-122"/>
                    <a:cs typeface="Times New Roman" panose="02020603050405020304" pitchFamily="18" charset="0"/>
                  </a:rPr>
                  <a:t>寻找投影向量</a:t>
                </a:r>
                <a14:m>
                  <m:oMath xmlns:m="http://schemas.openxmlformats.org/officeDocument/2006/math">
                    <m:sSubSup>
                      <m:sSubSupPr>
                        <m:ctrlPr>
                          <a:rPr lang="en-US" altLang="zh-CN" sz="2000" i="1">
                            <a:latin typeface="Cambria Math" panose="02040503050406030204" pitchFamily="18" charset="0"/>
                            <a:cs typeface="Times New Roman" panose="02020603050405020304" pitchFamily="18" charset="0"/>
                          </a:rPr>
                        </m:ctrlPr>
                      </m:sSubSupPr>
                      <m:e>
                        <m:d>
                          <m:dPr>
                            <m:begChr m:val="{"/>
                            <m:endChr m:val="}"/>
                            <m:ctrlPr>
                              <a:rPr lang="en-US" altLang="zh-CN" sz="2000" i="1">
                                <a:latin typeface="Cambria Math" panose="02040503050406030204" pitchFamily="18" charset="0"/>
                                <a:cs typeface="Times New Roman" panose="02020603050405020304" pitchFamily="18" charset="0"/>
                              </a:rPr>
                            </m:ctrlPr>
                          </m:dPr>
                          <m:e>
                            <m:sSub>
                              <m:sSubPr>
                                <m:ctrlPr>
                                  <a:rPr lang="en-US" altLang="zh-CN" sz="2000" i="1">
                                    <a:latin typeface="Cambria Math" panose="02040503050406030204" pitchFamily="18" charset="0"/>
                                    <a:cs typeface="Times New Roman" panose="02020603050405020304" pitchFamily="18" charset="0"/>
                                  </a:rPr>
                                </m:ctrlPr>
                              </m:sSubPr>
                              <m:e>
                                <m:r>
                                  <a:rPr lang="en-US" altLang="zh-CN" sz="2000" b="1">
                                    <a:latin typeface="Cambria Math" panose="02040503050406030204" pitchFamily="18" charset="0"/>
                                    <a:cs typeface="Times New Roman" panose="02020603050405020304" pitchFamily="18" charset="0"/>
                                  </a:rPr>
                                  <m:t>𝐯</m:t>
                                </m:r>
                              </m:e>
                              <m:sub>
                                <m:r>
                                  <a:rPr lang="en-US" altLang="zh-CN" sz="2000" i="1">
                                    <a:latin typeface="Cambria Math" panose="02040503050406030204" pitchFamily="18" charset="0"/>
                                    <a:cs typeface="Times New Roman" panose="02020603050405020304" pitchFamily="18" charset="0"/>
                                  </a:rPr>
                                  <m:t>𝑚</m:t>
                                </m:r>
                              </m:sub>
                            </m:sSub>
                          </m:e>
                        </m:d>
                      </m:e>
                      <m:sub>
                        <m:r>
                          <a:rPr lang="en-US" altLang="zh-CN" sz="2000" i="1">
                            <a:latin typeface="Cambria Math" panose="02040503050406030204" pitchFamily="18" charset="0"/>
                            <a:cs typeface="Times New Roman" panose="02020603050405020304" pitchFamily="18" charset="0"/>
                          </a:rPr>
                          <m:t>𝑚</m:t>
                        </m:r>
                        <m:r>
                          <a:rPr lang="en-US" altLang="zh-CN" sz="2000" i="1">
                            <a:latin typeface="Cambria Math" panose="02040503050406030204" pitchFamily="18" charset="0"/>
                            <a:cs typeface="Times New Roman" panose="02020603050405020304" pitchFamily="18" charset="0"/>
                          </a:rPr>
                          <m:t>=1</m:t>
                        </m:r>
                      </m:sub>
                      <m:sup>
                        <m:r>
                          <a:rPr lang="en-US" altLang="zh-CN" sz="2000" i="1">
                            <a:latin typeface="Cambria Math" panose="02040503050406030204" pitchFamily="18" charset="0"/>
                            <a:cs typeface="Times New Roman" panose="02020603050405020304" pitchFamily="18" charset="0"/>
                          </a:rPr>
                          <m:t>𝑀</m:t>
                        </m:r>
                      </m:sup>
                    </m:sSubSup>
                  </m:oMath>
                </a14:m>
                <a:r>
                  <a:rPr lang="zh-CN" altLang="en-US" sz="2000" dirty="0">
                    <a:latin typeface="微软雅黑" panose="020B0503020204020204" pitchFamily="34" charset="-122"/>
                    <a:cs typeface="Times New Roman" panose="02020603050405020304" pitchFamily="18" charset="0"/>
                  </a:rPr>
                  <a:t>，使得映射后的数据</a:t>
                </a:r>
                <a14:m>
                  <m:oMath xmlns:m="http://schemas.openxmlformats.org/officeDocument/2006/math">
                    <m:r>
                      <a:rPr lang="en-US" altLang="zh-CN" sz="2000" i="1">
                        <a:latin typeface="Cambria Math" panose="02040503050406030204" pitchFamily="18" charset="0"/>
                        <a:cs typeface="Times New Roman" panose="02020603050405020304" pitchFamily="18" charset="0"/>
                      </a:rPr>
                      <m:t>𝜙</m:t>
                    </m:r>
                    <m:d>
                      <m:dPr>
                        <m:ctrlPr>
                          <a:rPr lang="en-US" altLang="zh-CN" sz="2000" i="1">
                            <a:latin typeface="Cambria Math" panose="02040503050406030204" pitchFamily="18" charset="0"/>
                            <a:cs typeface="Times New Roman" panose="02020603050405020304" pitchFamily="18" charset="0"/>
                          </a:rPr>
                        </m:ctrlPr>
                      </m:dPr>
                      <m:e>
                        <m:r>
                          <a:rPr lang="en-US" altLang="zh-CN" sz="2000" i="1">
                            <a:latin typeface="Cambria Math" panose="02040503050406030204" pitchFamily="18" charset="0"/>
                            <a:cs typeface="Times New Roman" panose="02020603050405020304" pitchFamily="18" charset="0"/>
                          </a:rPr>
                          <m:t>𝑋</m:t>
                        </m:r>
                      </m:e>
                    </m:d>
                    <m:r>
                      <a:rPr lang="en-US" altLang="zh-CN" sz="200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cs typeface="Times New Roman" panose="02020603050405020304" pitchFamily="18" charset="0"/>
                      </a:rPr>
                      <m:t>𝜙</m:t>
                    </m:r>
                    <m:d>
                      <m:dPr>
                        <m:ctrlPr>
                          <a:rPr lang="en-US" altLang="zh-CN" sz="2000" i="1">
                            <a:latin typeface="Cambria Math" panose="02040503050406030204" pitchFamily="18" charset="0"/>
                            <a:cs typeface="Times New Roman" panose="02020603050405020304" pitchFamily="18" charset="0"/>
                          </a:rPr>
                        </m:ctrlPr>
                      </m:dPr>
                      <m:e>
                        <m:sSub>
                          <m:sSubPr>
                            <m:ctrlPr>
                              <a:rPr lang="en-US" altLang="zh-CN" sz="2000" i="1">
                                <a:latin typeface="Cambria Math" panose="02040503050406030204" pitchFamily="18" charset="0"/>
                                <a:cs typeface="Times New Roman" panose="02020603050405020304" pitchFamily="18" charset="0"/>
                              </a:rPr>
                            </m:ctrlPr>
                          </m:sSubPr>
                          <m:e>
                            <m:r>
                              <a:rPr lang="en-US" altLang="zh-CN" sz="2000" b="1">
                                <a:latin typeface="Cambria Math" panose="02040503050406030204" pitchFamily="18" charset="0"/>
                                <a:cs typeface="Times New Roman" panose="02020603050405020304" pitchFamily="18" charset="0"/>
                              </a:rPr>
                              <m:t>𝐱</m:t>
                            </m:r>
                          </m:e>
                          <m:sub>
                            <m:r>
                              <a:rPr lang="en-US" altLang="zh-CN" sz="2000" i="1">
                                <a:latin typeface="Cambria Math" panose="02040503050406030204" pitchFamily="18" charset="0"/>
                                <a:cs typeface="Times New Roman" panose="02020603050405020304" pitchFamily="18" charset="0"/>
                              </a:rPr>
                              <m:t>1</m:t>
                            </m:r>
                          </m:sub>
                        </m:sSub>
                      </m:e>
                    </m:d>
                    <m:r>
                      <a:rPr lang="en-US" altLang="zh-CN" sz="2000" i="1">
                        <a:latin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cs typeface="Times New Roman" panose="02020603050405020304" pitchFamily="18" charset="0"/>
                      </a:rPr>
                      <m:t>𝜙</m:t>
                    </m:r>
                    <m:d>
                      <m:dPr>
                        <m:ctrlPr>
                          <a:rPr lang="en-US" altLang="zh-CN" sz="2000" i="1">
                            <a:latin typeface="Cambria Math" panose="02040503050406030204" pitchFamily="18" charset="0"/>
                            <a:cs typeface="Times New Roman" panose="02020603050405020304" pitchFamily="18" charset="0"/>
                          </a:rPr>
                        </m:ctrlPr>
                      </m:dPr>
                      <m:e>
                        <m:sSub>
                          <m:sSubPr>
                            <m:ctrlPr>
                              <a:rPr lang="en-US" altLang="zh-CN" sz="2000" i="1">
                                <a:latin typeface="Cambria Math" panose="02040503050406030204" pitchFamily="18" charset="0"/>
                                <a:cs typeface="Times New Roman" panose="02020603050405020304" pitchFamily="18" charset="0"/>
                              </a:rPr>
                            </m:ctrlPr>
                          </m:sSubPr>
                          <m:e>
                            <m:r>
                              <a:rPr lang="en-US" altLang="zh-CN" sz="2000" b="1">
                                <a:latin typeface="Cambria Math" panose="02040503050406030204" pitchFamily="18" charset="0"/>
                                <a:cs typeface="Times New Roman" panose="02020603050405020304" pitchFamily="18" charset="0"/>
                              </a:rPr>
                              <m:t>𝐱</m:t>
                            </m:r>
                          </m:e>
                          <m:sub>
                            <m:r>
                              <a:rPr lang="en-US" altLang="zh-CN" sz="2000" i="1">
                                <a:latin typeface="Cambria Math" panose="02040503050406030204" pitchFamily="18" charset="0"/>
                                <a:cs typeface="Times New Roman" panose="02020603050405020304" pitchFamily="18" charset="0"/>
                              </a:rPr>
                              <m:t>2</m:t>
                            </m:r>
                          </m:sub>
                        </m:sSub>
                      </m:e>
                    </m:d>
                    <m:r>
                      <a:rPr lang="en-US" altLang="zh-CN" sz="2000" i="1">
                        <a:latin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cs typeface="Times New Roman" panose="02020603050405020304" pitchFamily="18" charset="0"/>
                      </a:rPr>
                      <m:t>𝜙</m:t>
                    </m:r>
                    <m:d>
                      <m:dPr>
                        <m:ctrlPr>
                          <a:rPr lang="en-US" altLang="zh-CN" sz="2000" i="1">
                            <a:latin typeface="Cambria Math" panose="02040503050406030204" pitchFamily="18" charset="0"/>
                            <a:cs typeface="Times New Roman" panose="02020603050405020304" pitchFamily="18" charset="0"/>
                          </a:rPr>
                        </m:ctrlPr>
                      </m:dPr>
                      <m:e>
                        <m:sSub>
                          <m:sSubPr>
                            <m:ctrlPr>
                              <a:rPr lang="en-US" altLang="zh-CN" sz="2000" i="1">
                                <a:latin typeface="Cambria Math" panose="02040503050406030204" pitchFamily="18" charset="0"/>
                                <a:cs typeface="Times New Roman" panose="02020603050405020304" pitchFamily="18" charset="0"/>
                              </a:rPr>
                            </m:ctrlPr>
                          </m:sSubPr>
                          <m:e>
                            <m:r>
                              <a:rPr lang="en-US" altLang="zh-CN" sz="2000" b="1">
                                <a:latin typeface="Cambria Math" panose="02040503050406030204" pitchFamily="18" charset="0"/>
                                <a:cs typeface="Times New Roman" panose="02020603050405020304" pitchFamily="18" charset="0"/>
                              </a:rPr>
                              <m:t>𝐱</m:t>
                            </m:r>
                          </m:e>
                          <m:sub>
                            <m:r>
                              <a:rPr lang="en-US" altLang="zh-CN" sz="2000" i="1">
                                <a:latin typeface="Cambria Math" panose="02040503050406030204" pitchFamily="18" charset="0"/>
                                <a:cs typeface="Times New Roman" panose="02020603050405020304" pitchFamily="18" charset="0"/>
                              </a:rPr>
                              <m:t>𝑁</m:t>
                            </m:r>
                          </m:sub>
                        </m:sSub>
                      </m:e>
                    </m:d>
                    <m:r>
                      <a:rPr lang="en-US" altLang="zh-CN" sz="2000" b="0" i="0"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经投影后在子空间各个维度的表示</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的方差总和最大。假设变换后的数据均值为零，即             </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那么在高维空间上的协方差矩阵为</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与</a:t>
                </a:r>
                <a:r>
                  <a:rPr lang="en-US" altLang="zh-CN" sz="2000" dirty="0">
                    <a:latin typeface="微软雅黑" panose="020B0503020204020204" pitchFamily="34" charset="-122"/>
                    <a:cs typeface="Times New Roman" panose="02020603050405020304" pitchFamily="18" charset="0"/>
                  </a:rPr>
                  <a:t>PCA</a:t>
                </a:r>
                <a:r>
                  <a:rPr lang="zh-CN" altLang="en-US" sz="2000" dirty="0">
                    <a:latin typeface="微软雅黑" panose="020B0503020204020204" pitchFamily="34" charset="-122"/>
                    <a:cs typeface="Times New Roman" panose="02020603050405020304" pitchFamily="18" charset="0"/>
                  </a:rPr>
                  <a:t>类似，可得其主成分子空间的基向量</a:t>
                </a:r>
                <a14:m>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r>
                          <a:rPr lang="en-US" altLang="zh-CN" sz="2000" b="1">
                            <a:latin typeface="Cambria Math" panose="02040503050406030204" pitchFamily="18" charset="0"/>
                            <a:cs typeface="Times New Roman" panose="02020603050405020304" pitchFamily="18" charset="0"/>
                          </a:rPr>
                          <m:t>𝐯</m:t>
                        </m:r>
                      </m:e>
                      <m:sub>
                        <m:r>
                          <a:rPr lang="en-US" altLang="zh-CN" sz="2000" i="1">
                            <a:latin typeface="Cambria Math" panose="02040503050406030204" pitchFamily="18" charset="0"/>
                            <a:cs typeface="Times New Roman" panose="02020603050405020304" pitchFamily="18" charset="0"/>
                          </a:rPr>
                          <m:t>𝑚</m:t>
                        </m:r>
                      </m:sub>
                    </m:sSub>
                  </m:oMath>
                </a14:m>
                <a:r>
                  <a:rPr lang="zh-CN" altLang="en-US" sz="2000" dirty="0">
                    <a:latin typeface="微软雅黑" panose="020B0503020204020204" pitchFamily="34" charset="-122"/>
                    <a:cs typeface="Times New Roman" panose="02020603050405020304" pitchFamily="18" charset="0"/>
                  </a:rPr>
                  <a:t>满足</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根据上述分析可得</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由于             是一个标量，</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1" i="0" smtClean="0">
                            <a:latin typeface="Cambria Math" panose="02040503050406030204" pitchFamily="18" charset="0"/>
                            <a:cs typeface="Times New Roman" panose="02020603050405020304" pitchFamily="18" charset="0"/>
                          </a:rPr>
                          <m:t>𝐯</m:t>
                        </m:r>
                      </m:e>
                      <m:sub>
                        <m:r>
                          <a:rPr lang="en-US" altLang="zh-CN" sz="2000" b="0" i="1" smtClean="0">
                            <a:latin typeface="Cambria Math" panose="02040503050406030204" pitchFamily="18" charset="0"/>
                            <a:cs typeface="Times New Roman" panose="02020603050405020304" pitchFamily="18" charset="0"/>
                          </a:rPr>
                          <m:t>𝑚</m:t>
                        </m:r>
                      </m:sub>
                    </m:sSub>
                  </m:oMath>
                </a14:m>
                <a:r>
                  <a:rPr lang="zh-CN" altLang="en-US" sz="2000" dirty="0">
                    <a:latin typeface="微软雅黑" panose="020B0503020204020204" pitchFamily="34" charset="-122"/>
                    <a:cs typeface="Times New Roman" panose="02020603050405020304" pitchFamily="18" charset="0"/>
                  </a:rPr>
                  <a:t>可以表示为</a:t>
                </a:r>
                <a14:m>
                  <m:oMath xmlns:m="http://schemas.openxmlformats.org/officeDocument/2006/math">
                    <m:r>
                      <a:rPr lang="en-US" altLang="zh-CN" sz="2000" b="0" i="0" smtClean="0">
                        <a:latin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cs typeface="Times New Roman" panose="02020603050405020304" pitchFamily="18" charset="0"/>
                      </a:rPr>
                      <m:t>𝜙</m:t>
                    </m:r>
                    <m:d>
                      <m:dPr>
                        <m:ctrlPr>
                          <a:rPr lang="en-US" altLang="zh-CN" sz="2000" i="1">
                            <a:latin typeface="Cambria Math" panose="02040503050406030204" pitchFamily="18" charset="0"/>
                            <a:cs typeface="Times New Roman" panose="02020603050405020304" pitchFamily="18" charset="0"/>
                          </a:rPr>
                        </m:ctrlPr>
                      </m:dPr>
                      <m:e>
                        <m:sSub>
                          <m:sSubPr>
                            <m:ctrlPr>
                              <a:rPr lang="en-US" altLang="zh-CN" sz="2000" i="1">
                                <a:latin typeface="Cambria Math" panose="02040503050406030204" pitchFamily="18" charset="0"/>
                                <a:cs typeface="Times New Roman" panose="02020603050405020304" pitchFamily="18" charset="0"/>
                              </a:rPr>
                            </m:ctrlPr>
                          </m:sSubPr>
                          <m:e>
                            <m:r>
                              <a:rPr lang="en-US" altLang="zh-CN" sz="2000" b="1">
                                <a:latin typeface="Cambria Math" panose="02040503050406030204" pitchFamily="18" charset="0"/>
                                <a:cs typeface="Times New Roman" panose="02020603050405020304" pitchFamily="18" charset="0"/>
                              </a:rPr>
                              <m:t>𝐱</m:t>
                            </m:r>
                          </m:e>
                          <m:sub>
                            <m:r>
                              <a:rPr lang="en-US" altLang="zh-CN" sz="2000" i="1">
                                <a:latin typeface="Cambria Math" panose="02040503050406030204" pitchFamily="18" charset="0"/>
                                <a:cs typeface="Times New Roman" panose="02020603050405020304" pitchFamily="18" charset="0"/>
                              </a:rPr>
                              <m:t>𝑁</m:t>
                            </m:r>
                          </m:sub>
                        </m:sSub>
                      </m:e>
                    </m:d>
                    <m:r>
                      <a:rPr lang="en-US" altLang="zh-CN" sz="2000" b="0" i="1"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的线性组合</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将协方差矩阵</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𝑆</m:t>
                    </m:r>
                    <m:r>
                      <a:rPr lang="en-US" altLang="zh-CN" sz="2000" b="0" i="1"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和</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1" i="0" smtClean="0">
                            <a:latin typeface="Cambria Math" panose="02040503050406030204" pitchFamily="18" charset="0"/>
                            <a:cs typeface="Times New Roman" panose="02020603050405020304" pitchFamily="18" charset="0"/>
                          </a:rPr>
                          <m:t>𝐯</m:t>
                        </m:r>
                      </m:e>
                      <m:sub>
                        <m:r>
                          <a:rPr lang="en-US" altLang="zh-CN" sz="2000" b="0" i="1" smtClean="0">
                            <a:latin typeface="Cambria Math" panose="02040503050406030204" pitchFamily="18" charset="0"/>
                            <a:cs typeface="Times New Roman" panose="02020603050405020304" pitchFamily="18" charset="0"/>
                          </a:rPr>
                          <m:t>𝑚</m:t>
                        </m:r>
                      </m:sub>
                    </m:sSub>
                    <m:r>
                      <a:rPr lang="zh-CN" altLang="en-US" sz="2000" i="1">
                        <a:latin typeface="Cambria Math" panose="02040503050406030204" pitchFamily="18" charset="0"/>
                        <a:cs typeface="Times New Roman" panose="02020603050405020304" pitchFamily="18" charset="0"/>
                      </a:rPr>
                      <m:t>代</m:t>
                    </m:r>
                  </m:oMath>
                </a14:m>
                <a:r>
                  <a:rPr lang="zh-CN" altLang="en-US" sz="2000" dirty="0">
                    <a:latin typeface="微软雅黑" panose="020B0503020204020204" pitchFamily="34" charset="-122"/>
                    <a:cs typeface="Times New Roman" panose="02020603050405020304" pitchFamily="18" charset="0"/>
                  </a:rPr>
                  <a:t>入                ，可得</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588963" y="921654"/>
                <a:ext cx="8015287" cy="4714239"/>
              </a:xfrm>
              <a:prstGeom prst="rect">
                <a:avLst/>
              </a:prstGeom>
              <a:blipFill>
                <a:blip r:embed="rId5"/>
                <a:stretch>
                  <a:fillRect l="-837" t="-64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821227" y="115888"/>
            <a:ext cx="1143385"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核</a:t>
            </a:r>
            <a:r>
              <a:rPr lang="en-US" altLang="zh-CN" sz="2400" dirty="0">
                <a:solidFill>
                  <a:schemeClr val="bg1"/>
                </a:solidFill>
              </a:rPr>
              <a:t>PCA</a:t>
            </a:r>
            <a:endParaRPr lang="zh-CN" altLang="en-US" sz="2400" dirty="0">
              <a:solidFill>
                <a:schemeClr val="bg1"/>
              </a:solidFill>
            </a:endParaRPr>
          </a:p>
        </p:txBody>
      </p:sp>
      <p:graphicFrame>
        <p:nvGraphicFramePr>
          <p:cNvPr id="3" name="对象 2">
            <a:extLst>
              <a:ext uri="{FF2B5EF4-FFF2-40B4-BE49-F238E27FC236}">
                <a16:creationId xmlns:a16="http://schemas.microsoft.com/office/drawing/2014/main" id="{1CF29908-45D9-48B0-9255-666C428606DB}"/>
              </a:ext>
            </a:extLst>
          </p:cNvPr>
          <p:cNvGraphicFramePr>
            <a:graphicFrameLocks noChangeAspect="1"/>
          </p:cNvGraphicFramePr>
          <p:nvPr>
            <p:extLst>
              <p:ext uri="{D42A27DB-BD31-4B8C-83A1-F6EECF244321}">
                <p14:modId xmlns:p14="http://schemas.microsoft.com/office/powerpoint/2010/main" val="4125510555"/>
              </p:ext>
            </p:extLst>
          </p:nvPr>
        </p:nvGraphicFramePr>
        <p:xfrm>
          <a:off x="3263106" y="3595451"/>
          <a:ext cx="2616200" cy="644525"/>
        </p:xfrm>
        <a:graphic>
          <a:graphicData uri="http://schemas.openxmlformats.org/presentationml/2006/ole">
            <mc:AlternateContent xmlns:mc="http://schemas.openxmlformats.org/markup-compatibility/2006">
              <mc:Choice xmlns:v="urn:schemas-microsoft-com:vml" Requires="v">
                <p:oleObj spid="_x0000_s15789" name="Equation" r:id="rId6" imgW="2616120" imgH="609480" progId="Equation.DSMT4">
                  <p:embed/>
                </p:oleObj>
              </mc:Choice>
              <mc:Fallback>
                <p:oleObj name="Equation" r:id="rId6" imgW="2616120" imgH="609480" progId="Equation.DSMT4">
                  <p:embed/>
                  <p:pic>
                    <p:nvPicPr>
                      <p:cNvPr id="0" name="Object 1"/>
                      <p:cNvPicPr>
                        <a:picLocks noChangeAspect="1" noChangeArrowheads="1"/>
                      </p:cNvPicPr>
                      <p:nvPr/>
                    </p:nvPicPr>
                    <p:blipFill>
                      <a:blip r:embed="rId7"/>
                      <a:srcRect/>
                      <a:stretch>
                        <a:fillRect/>
                      </a:stretch>
                    </p:blipFill>
                    <p:spPr bwMode="auto">
                      <a:xfrm>
                        <a:off x="3263106" y="3595451"/>
                        <a:ext cx="2616200" cy="64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a:extLst>
              <a:ext uri="{FF2B5EF4-FFF2-40B4-BE49-F238E27FC236}">
                <a16:creationId xmlns:a16="http://schemas.microsoft.com/office/drawing/2014/main" id="{86A1CBA0-17F7-461B-B8F2-88090270902F}"/>
              </a:ext>
            </a:extLst>
          </p:cNvPr>
          <p:cNvGraphicFramePr>
            <a:graphicFrameLocks noChangeAspect="1"/>
          </p:cNvGraphicFramePr>
          <p:nvPr>
            <p:extLst>
              <p:ext uri="{D42A27DB-BD31-4B8C-83A1-F6EECF244321}">
                <p14:modId xmlns:p14="http://schemas.microsoft.com/office/powerpoint/2010/main" val="3053129082"/>
              </p:ext>
            </p:extLst>
          </p:nvPr>
        </p:nvGraphicFramePr>
        <p:xfrm>
          <a:off x="2456546" y="5063278"/>
          <a:ext cx="4230688" cy="646113"/>
        </p:xfrm>
        <a:graphic>
          <a:graphicData uri="http://schemas.openxmlformats.org/presentationml/2006/ole">
            <mc:AlternateContent xmlns:mc="http://schemas.openxmlformats.org/markup-compatibility/2006">
              <mc:Choice xmlns:v="urn:schemas-microsoft-com:vml" Requires="v">
                <p:oleObj spid="_x0000_s15790" name="Equation" r:id="rId8" imgW="4267080" imgH="609480" progId="Equation.DSMT4">
                  <p:embed/>
                </p:oleObj>
              </mc:Choice>
              <mc:Fallback>
                <p:oleObj name="Equation" r:id="rId8" imgW="4267080" imgH="609480" progId="Equation.DSMT4">
                  <p:embed/>
                  <p:pic>
                    <p:nvPicPr>
                      <p:cNvPr id="0" name="Object 5"/>
                      <p:cNvPicPr>
                        <a:picLocks noChangeAspect="1" noChangeArrowheads="1"/>
                      </p:cNvPicPr>
                      <p:nvPr/>
                    </p:nvPicPr>
                    <p:blipFill>
                      <a:blip r:embed="rId9"/>
                      <a:srcRect/>
                      <a:stretch>
                        <a:fillRect/>
                      </a:stretch>
                    </p:blipFill>
                    <p:spPr bwMode="auto">
                      <a:xfrm>
                        <a:off x="2456546" y="5063278"/>
                        <a:ext cx="4230688" cy="646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对象 28">
            <a:extLst>
              <a:ext uri="{FF2B5EF4-FFF2-40B4-BE49-F238E27FC236}">
                <a16:creationId xmlns:a16="http://schemas.microsoft.com/office/drawing/2014/main" id="{56D46AF8-F347-4190-9BB2-45044FFF4A80}"/>
              </a:ext>
            </a:extLst>
          </p:cNvPr>
          <p:cNvGraphicFramePr>
            <a:graphicFrameLocks noChangeAspect="1"/>
          </p:cNvGraphicFramePr>
          <p:nvPr>
            <p:extLst>
              <p:ext uri="{D42A27DB-BD31-4B8C-83A1-F6EECF244321}">
                <p14:modId xmlns:p14="http://schemas.microsoft.com/office/powerpoint/2010/main" val="1085258162"/>
              </p:ext>
            </p:extLst>
          </p:nvPr>
        </p:nvGraphicFramePr>
        <p:xfrm>
          <a:off x="6330733" y="1875076"/>
          <a:ext cx="1309687" cy="344487"/>
        </p:xfrm>
        <a:graphic>
          <a:graphicData uri="http://schemas.openxmlformats.org/presentationml/2006/ole">
            <mc:AlternateContent xmlns:mc="http://schemas.openxmlformats.org/markup-compatibility/2006">
              <mc:Choice xmlns:v="urn:schemas-microsoft-com:vml" Requires="v">
                <p:oleObj spid="_x0000_s15791" name="Equation" r:id="rId10" imgW="1346040" imgH="330120" progId="Equation.DSMT4">
                  <p:embed/>
                </p:oleObj>
              </mc:Choice>
              <mc:Fallback>
                <p:oleObj name="Equation" r:id="rId10" imgW="1346040" imgH="330120" progId="Equation.DSMT4">
                  <p:embed/>
                  <p:pic>
                    <p:nvPicPr>
                      <p:cNvPr id="46" name="对象 45">
                        <a:extLst>
                          <a:ext uri="{FF2B5EF4-FFF2-40B4-BE49-F238E27FC236}">
                            <a16:creationId xmlns:a16="http://schemas.microsoft.com/office/drawing/2014/main" id="{1A9BA452-D59F-4102-B873-6BB51E995921}"/>
                          </a:ext>
                        </a:extLst>
                      </p:cNvPr>
                      <p:cNvPicPr>
                        <a:picLocks noChangeAspect="1" noChangeArrowheads="1"/>
                      </p:cNvPicPr>
                      <p:nvPr/>
                    </p:nvPicPr>
                    <p:blipFill>
                      <a:blip r:embed="rId11"/>
                      <a:srcRect/>
                      <a:stretch>
                        <a:fillRect/>
                      </a:stretch>
                    </p:blipFill>
                    <p:spPr bwMode="auto">
                      <a:xfrm>
                        <a:off x="6330733" y="1875076"/>
                        <a:ext cx="1309687" cy="344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对象 29">
            <a:extLst>
              <a:ext uri="{FF2B5EF4-FFF2-40B4-BE49-F238E27FC236}">
                <a16:creationId xmlns:a16="http://schemas.microsoft.com/office/drawing/2014/main" id="{0BCC5F03-283D-4E7A-ABF4-CF76746B034F}"/>
              </a:ext>
            </a:extLst>
          </p:cNvPr>
          <p:cNvGraphicFramePr>
            <a:graphicFrameLocks noChangeAspect="1"/>
          </p:cNvGraphicFramePr>
          <p:nvPr>
            <p:extLst>
              <p:ext uri="{D42A27DB-BD31-4B8C-83A1-F6EECF244321}">
                <p14:modId xmlns:p14="http://schemas.microsoft.com/office/powerpoint/2010/main" val="3008488275"/>
              </p:ext>
            </p:extLst>
          </p:nvPr>
        </p:nvGraphicFramePr>
        <p:xfrm>
          <a:off x="3491706" y="2456859"/>
          <a:ext cx="2159000" cy="644525"/>
        </p:xfrm>
        <a:graphic>
          <a:graphicData uri="http://schemas.openxmlformats.org/presentationml/2006/ole">
            <mc:AlternateContent xmlns:mc="http://schemas.openxmlformats.org/markup-compatibility/2006">
              <mc:Choice xmlns:v="urn:schemas-microsoft-com:vml" Requires="v">
                <p:oleObj spid="_x0000_s15792" name="Equation" r:id="rId12" imgW="2197080" imgH="609480" progId="Equation.DSMT4">
                  <p:embed/>
                </p:oleObj>
              </mc:Choice>
              <mc:Fallback>
                <p:oleObj name="Equation" r:id="rId12" imgW="2197080" imgH="609480" progId="Equation.DSMT4">
                  <p:embed/>
                  <p:pic>
                    <p:nvPicPr>
                      <p:cNvPr id="48" name="对象 47">
                        <a:extLst>
                          <a:ext uri="{FF2B5EF4-FFF2-40B4-BE49-F238E27FC236}">
                            <a16:creationId xmlns:a16="http://schemas.microsoft.com/office/drawing/2014/main" id="{A6024083-E3A4-4DAC-A68D-CDFE8F042F8C}"/>
                          </a:ext>
                        </a:extLst>
                      </p:cNvPr>
                      <p:cNvPicPr>
                        <a:picLocks noChangeAspect="1" noChangeArrowheads="1"/>
                      </p:cNvPicPr>
                      <p:nvPr/>
                    </p:nvPicPr>
                    <p:blipFill>
                      <a:blip r:embed="rId13"/>
                      <a:srcRect/>
                      <a:stretch>
                        <a:fillRect/>
                      </a:stretch>
                    </p:blipFill>
                    <p:spPr bwMode="auto">
                      <a:xfrm>
                        <a:off x="3491706" y="2456859"/>
                        <a:ext cx="2159000" cy="64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 name="对象 30">
            <a:extLst>
              <a:ext uri="{FF2B5EF4-FFF2-40B4-BE49-F238E27FC236}">
                <a16:creationId xmlns:a16="http://schemas.microsoft.com/office/drawing/2014/main" id="{01695C9B-C8E9-403C-BC39-25D8FEB5C7B0}"/>
              </a:ext>
            </a:extLst>
          </p:cNvPr>
          <p:cNvGraphicFramePr>
            <a:graphicFrameLocks noChangeAspect="1"/>
          </p:cNvGraphicFramePr>
          <p:nvPr>
            <p:extLst>
              <p:ext uri="{D42A27DB-BD31-4B8C-83A1-F6EECF244321}">
                <p14:modId xmlns:p14="http://schemas.microsoft.com/office/powerpoint/2010/main" val="1244622116"/>
              </p:ext>
            </p:extLst>
          </p:nvPr>
        </p:nvGraphicFramePr>
        <p:xfrm>
          <a:off x="6375976" y="3089368"/>
          <a:ext cx="1219200" cy="330200"/>
        </p:xfrm>
        <a:graphic>
          <a:graphicData uri="http://schemas.openxmlformats.org/presentationml/2006/ole">
            <mc:AlternateContent xmlns:mc="http://schemas.openxmlformats.org/markup-compatibility/2006">
              <mc:Choice xmlns:v="urn:schemas-microsoft-com:vml" Requires="v">
                <p:oleObj spid="_x0000_s15793" name="Equation" r:id="rId14" imgW="1218960" imgH="330120" progId="Equation.DSMT4">
                  <p:embed/>
                </p:oleObj>
              </mc:Choice>
              <mc:Fallback>
                <p:oleObj name="Equation" r:id="rId14" imgW="1218960" imgH="330120" progId="Equation.DSMT4">
                  <p:embed/>
                  <p:pic>
                    <p:nvPicPr>
                      <p:cNvPr id="55" name="对象 54">
                        <a:extLst>
                          <a:ext uri="{FF2B5EF4-FFF2-40B4-BE49-F238E27FC236}">
                            <a16:creationId xmlns:a16="http://schemas.microsoft.com/office/drawing/2014/main" id="{56F29EFA-FA6E-4ADE-A4D1-B2FB7681202A}"/>
                          </a:ext>
                        </a:extLst>
                      </p:cNvPr>
                      <p:cNvPicPr>
                        <a:picLocks noChangeAspect="1" noChangeArrowheads="1"/>
                      </p:cNvPicPr>
                      <p:nvPr/>
                    </p:nvPicPr>
                    <p:blipFill>
                      <a:blip r:embed="rId15"/>
                      <a:srcRect/>
                      <a:stretch>
                        <a:fillRect/>
                      </a:stretch>
                    </p:blipFill>
                    <p:spPr bwMode="auto">
                      <a:xfrm>
                        <a:off x="6375976" y="3089368"/>
                        <a:ext cx="12192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对象 31">
            <a:extLst>
              <a:ext uri="{FF2B5EF4-FFF2-40B4-BE49-F238E27FC236}">
                <a16:creationId xmlns:a16="http://schemas.microsoft.com/office/drawing/2014/main" id="{B737E7B3-8B5C-4418-9CF4-94C9903DB9D4}"/>
              </a:ext>
            </a:extLst>
          </p:cNvPr>
          <p:cNvGraphicFramePr>
            <a:graphicFrameLocks noChangeAspect="1"/>
          </p:cNvGraphicFramePr>
          <p:nvPr>
            <p:extLst>
              <p:ext uri="{D42A27DB-BD31-4B8C-83A1-F6EECF244321}">
                <p14:modId xmlns:p14="http://schemas.microsoft.com/office/powerpoint/2010/main" val="99345713"/>
              </p:ext>
            </p:extLst>
          </p:nvPr>
        </p:nvGraphicFramePr>
        <p:xfrm>
          <a:off x="7209245" y="1589676"/>
          <a:ext cx="1223963" cy="312738"/>
        </p:xfrm>
        <a:graphic>
          <a:graphicData uri="http://schemas.openxmlformats.org/presentationml/2006/ole">
            <mc:AlternateContent xmlns:mc="http://schemas.openxmlformats.org/markup-compatibility/2006">
              <mc:Choice xmlns:v="urn:schemas-microsoft-com:vml" Requires="v">
                <p:oleObj spid="_x0000_s15794" name="Equation" r:id="rId16" imgW="1168200" imgH="330120" progId="Equation.DSMT4">
                  <p:embed/>
                </p:oleObj>
              </mc:Choice>
              <mc:Fallback>
                <p:oleObj name="Equation" r:id="rId16" imgW="1168200" imgH="330120" progId="Equation.DSMT4">
                  <p:embed/>
                  <p:pic>
                    <p:nvPicPr>
                      <p:cNvPr id="44" name="对象 43">
                        <a:extLst>
                          <a:ext uri="{FF2B5EF4-FFF2-40B4-BE49-F238E27FC236}">
                            <a16:creationId xmlns:a16="http://schemas.microsoft.com/office/drawing/2014/main" id="{4B8ADBF0-0FCC-41C6-8411-445DCE659F85}"/>
                          </a:ext>
                        </a:extLst>
                      </p:cNvPr>
                      <p:cNvPicPr>
                        <a:picLocks noChangeAspect="1" noChangeArrowheads="1"/>
                      </p:cNvPicPr>
                      <p:nvPr/>
                    </p:nvPicPr>
                    <p:blipFill>
                      <a:blip r:embed="rId17"/>
                      <a:srcRect/>
                      <a:stretch>
                        <a:fillRect/>
                      </a:stretch>
                    </p:blipFill>
                    <p:spPr bwMode="auto">
                      <a:xfrm>
                        <a:off x="7209245" y="1589676"/>
                        <a:ext cx="1223963" cy="31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对象 14">
            <a:extLst>
              <a:ext uri="{FF2B5EF4-FFF2-40B4-BE49-F238E27FC236}">
                <a16:creationId xmlns:a16="http://schemas.microsoft.com/office/drawing/2014/main" id="{63DFCAC9-502A-4722-8CD6-3245156A32AB}"/>
              </a:ext>
            </a:extLst>
          </p:cNvPr>
          <p:cNvGraphicFramePr>
            <a:graphicFrameLocks noChangeAspect="1"/>
          </p:cNvGraphicFramePr>
          <p:nvPr>
            <p:extLst>
              <p:ext uri="{D42A27DB-BD31-4B8C-83A1-F6EECF244321}">
                <p14:modId xmlns:p14="http://schemas.microsoft.com/office/powerpoint/2010/main" val="3629792910"/>
              </p:ext>
            </p:extLst>
          </p:nvPr>
        </p:nvGraphicFramePr>
        <p:xfrm>
          <a:off x="7419975" y="4238625"/>
          <a:ext cx="1565275" cy="457200"/>
        </p:xfrm>
        <a:graphic>
          <a:graphicData uri="http://schemas.openxmlformats.org/presentationml/2006/ole">
            <mc:AlternateContent xmlns:mc="http://schemas.openxmlformats.org/markup-compatibility/2006">
              <mc:Choice xmlns:v="urn:schemas-microsoft-com:vml" Requires="v">
                <p:oleObj spid="_x0000_s15795" name="Equation" r:id="rId18" imgW="1549080" imgH="431640" progId="Equation.DSMT4">
                  <p:embed/>
                </p:oleObj>
              </mc:Choice>
              <mc:Fallback>
                <p:oleObj name="Equation" r:id="rId18" imgW="1549080" imgH="431640" progId="Equation.DSMT4">
                  <p:embed/>
                  <p:pic>
                    <p:nvPicPr>
                      <p:cNvPr id="0" name="Object 67"/>
                      <p:cNvPicPr>
                        <a:picLocks noChangeAspect="1" noChangeArrowheads="1"/>
                      </p:cNvPicPr>
                      <p:nvPr/>
                    </p:nvPicPr>
                    <p:blipFill>
                      <a:blip r:embed="rId19"/>
                      <a:srcRect/>
                      <a:stretch>
                        <a:fillRect/>
                      </a:stretch>
                    </p:blipFill>
                    <p:spPr bwMode="auto">
                      <a:xfrm>
                        <a:off x="7419975" y="4238625"/>
                        <a:ext cx="15652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 name="对象 32">
            <a:extLst>
              <a:ext uri="{FF2B5EF4-FFF2-40B4-BE49-F238E27FC236}">
                <a16:creationId xmlns:a16="http://schemas.microsoft.com/office/drawing/2014/main" id="{6C385822-F412-425D-9DD2-BDBECA296819}"/>
              </a:ext>
            </a:extLst>
          </p:cNvPr>
          <p:cNvGraphicFramePr>
            <a:graphicFrameLocks noChangeAspect="1"/>
          </p:cNvGraphicFramePr>
          <p:nvPr>
            <p:extLst>
              <p:ext uri="{D42A27DB-BD31-4B8C-83A1-F6EECF244321}">
                <p14:modId xmlns:p14="http://schemas.microsoft.com/office/powerpoint/2010/main" val="3854545227"/>
              </p:ext>
            </p:extLst>
          </p:nvPr>
        </p:nvGraphicFramePr>
        <p:xfrm>
          <a:off x="1239823" y="4330482"/>
          <a:ext cx="882650" cy="312737"/>
        </p:xfrm>
        <a:graphic>
          <a:graphicData uri="http://schemas.openxmlformats.org/presentationml/2006/ole">
            <mc:AlternateContent xmlns:mc="http://schemas.openxmlformats.org/markup-compatibility/2006">
              <mc:Choice xmlns:v="urn:schemas-microsoft-com:vml" Requires="v">
                <p:oleObj spid="_x0000_s15796" name="Equation" r:id="rId20" imgW="901440" imgH="330120" progId="Equation.DSMT4">
                  <p:embed/>
                </p:oleObj>
              </mc:Choice>
              <mc:Fallback>
                <p:oleObj name="Equation" r:id="rId20" imgW="901440" imgH="330120" progId="Equation.DSMT4">
                  <p:embed/>
                  <p:pic>
                    <p:nvPicPr>
                      <p:cNvPr id="0" name="Object 85"/>
                      <p:cNvPicPr>
                        <a:picLocks noChangeAspect="1" noChangeArrowheads="1"/>
                      </p:cNvPicPr>
                      <p:nvPr/>
                    </p:nvPicPr>
                    <p:blipFill>
                      <a:blip r:embed="rId21"/>
                      <a:srcRect/>
                      <a:stretch>
                        <a:fillRect/>
                      </a:stretch>
                    </p:blipFill>
                    <p:spPr bwMode="auto">
                      <a:xfrm>
                        <a:off x="1239823" y="4330482"/>
                        <a:ext cx="882650"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 name="对象 33">
            <a:extLst>
              <a:ext uri="{FF2B5EF4-FFF2-40B4-BE49-F238E27FC236}">
                <a16:creationId xmlns:a16="http://schemas.microsoft.com/office/drawing/2014/main" id="{D66CC627-6C20-42B3-9097-EFBEF39895B7}"/>
              </a:ext>
            </a:extLst>
          </p:cNvPr>
          <p:cNvGraphicFramePr>
            <a:graphicFrameLocks noChangeAspect="1"/>
          </p:cNvGraphicFramePr>
          <p:nvPr>
            <p:extLst>
              <p:ext uri="{D42A27DB-BD31-4B8C-83A1-F6EECF244321}">
                <p14:modId xmlns:p14="http://schemas.microsoft.com/office/powerpoint/2010/main" val="2996496763"/>
              </p:ext>
            </p:extLst>
          </p:nvPr>
        </p:nvGraphicFramePr>
        <p:xfrm>
          <a:off x="3535363" y="4643438"/>
          <a:ext cx="1155700" cy="330200"/>
        </p:xfrm>
        <a:graphic>
          <a:graphicData uri="http://schemas.openxmlformats.org/presentationml/2006/ole">
            <mc:AlternateContent xmlns:mc="http://schemas.openxmlformats.org/markup-compatibility/2006">
              <mc:Choice xmlns:v="urn:schemas-microsoft-com:vml" Requires="v">
                <p:oleObj spid="_x0000_s15797" name="Equation" r:id="rId22" imgW="1155600" imgH="330120" progId="Equation.DSMT4">
                  <p:embed/>
                </p:oleObj>
              </mc:Choice>
              <mc:Fallback>
                <p:oleObj name="Equation" r:id="rId22" imgW="1155600" imgH="330120" progId="Equation.DSMT4">
                  <p:embed/>
                  <p:pic>
                    <p:nvPicPr>
                      <p:cNvPr id="31" name="对象 30">
                        <a:extLst>
                          <a:ext uri="{FF2B5EF4-FFF2-40B4-BE49-F238E27FC236}">
                            <a16:creationId xmlns:a16="http://schemas.microsoft.com/office/drawing/2014/main" id="{01695C9B-C8E9-403C-BC39-25D8FEB5C7B0}"/>
                          </a:ext>
                        </a:extLst>
                      </p:cNvPr>
                      <p:cNvPicPr>
                        <a:picLocks noChangeAspect="1" noChangeArrowheads="1"/>
                      </p:cNvPicPr>
                      <p:nvPr/>
                    </p:nvPicPr>
                    <p:blipFill>
                      <a:blip r:embed="rId23"/>
                      <a:srcRect/>
                      <a:stretch>
                        <a:fillRect/>
                      </a:stretch>
                    </p:blipFill>
                    <p:spPr bwMode="auto">
                      <a:xfrm>
                        <a:off x="3535363" y="4643438"/>
                        <a:ext cx="11557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01707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7481515-97DE-4DD0-8398-8866FD3091E4}"/>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第八讲 主成分分析与相关的谱方法</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588963" y="904876"/>
                <a:ext cx="8015287" cy="470898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使用核技巧，对上式两边左乘                            </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并且引入核函数</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矩阵形式</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非零特征值机器对应的特征向量满足</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因此核</a:t>
                </a:r>
                <a:r>
                  <a:rPr lang="en-US" altLang="zh-CN" sz="2000" dirty="0">
                    <a:latin typeface="微软雅黑" panose="020B0503020204020204" pitchFamily="34" charset="-122"/>
                    <a:cs typeface="Times New Roman" panose="02020603050405020304" pitchFamily="18" charset="0"/>
                  </a:rPr>
                  <a:t>PCA</a:t>
                </a:r>
                <a:r>
                  <a:rPr lang="zh-CN" altLang="en-US" sz="2000" dirty="0">
                    <a:latin typeface="微软雅黑" panose="020B0503020204020204" pitchFamily="34" charset="-122"/>
                    <a:cs typeface="Times New Roman" panose="02020603050405020304" pitchFamily="18" charset="0"/>
                  </a:rPr>
                  <a:t>等价于求解</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其中</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𝐾</m:t>
                    </m:r>
                  </m:oMath>
                </a14:m>
                <a:r>
                  <a:rPr lang="zh-CN" altLang="en-US" sz="2000" dirty="0">
                    <a:latin typeface="微软雅黑" panose="020B0503020204020204" pitchFamily="34" charset="-122"/>
                    <a:cs typeface="Times New Roman" panose="02020603050405020304" pitchFamily="18" charset="0"/>
                  </a:rPr>
                  <a:t>是核函数在所有训练数据上构建的核矩阵，</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是需要求解的特征向量</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在得到所需的特征向量之后，投影后的主成分表示为</a:t>
                </a:r>
                <a:endParaRPr lang="en-US" altLang="zh-CN" sz="2000" dirty="0">
                  <a:latin typeface="微软雅黑" panose="020B0503020204020204" pitchFamily="34"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588963" y="904876"/>
                <a:ext cx="8015287" cy="4708981"/>
              </a:xfrm>
              <a:prstGeom prst="rect">
                <a:avLst/>
              </a:prstGeom>
              <a:blipFill>
                <a:blip r:embed="rId5"/>
                <a:stretch>
                  <a:fillRect l="-837" b="-129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821227" y="115888"/>
            <a:ext cx="1143385"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核</a:t>
            </a:r>
            <a:r>
              <a:rPr lang="en-US" altLang="zh-CN" sz="2400" dirty="0">
                <a:solidFill>
                  <a:schemeClr val="bg1"/>
                </a:solidFill>
              </a:rPr>
              <a:t>PCA</a:t>
            </a:r>
            <a:endParaRPr lang="zh-CN" altLang="en-US" sz="2400" dirty="0">
              <a:solidFill>
                <a:schemeClr val="bg1"/>
              </a:solidFill>
            </a:endParaRPr>
          </a:p>
        </p:txBody>
      </p:sp>
      <p:graphicFrame>
        <p:nvGraphicFramePr>
          <p:cNvPr id="13" name="对象 12">
            <a:extLst>
              <a:ext uri="{FF2B5EF4-FFF2-40B4-BE49-F238E27FC236}">
                <a16:creationId xmlns:a16="http://schemas.microsoft.com/office/drawing/2014/main" id="{86A1CBA0-17F7-461B-B8F2-88090270902F}"/>
              </a:ext>
            </a:extLst>
          </p:cNvPr>
          <p:cNvGraphicFramePr>
            <a:graphicFrameLocks noChangeAspect="1"/>
          </p:cNvGraphicFramePr>
          <p:nvPr>
            <p:extLst>
              <p:ext uri="{D42A27DB-BD31-4B8C-83A1-F6EECF244321}">
                <p14:modId xmlns:p14="http://schemas.microsoft.com/office/powerpoint/2010/main" val="376647401"/>
              </p:ext>
            </p:extLst>
          </p:nvPr>
        </p:nvGraphicFramePr>
        <p:xfrm>
          <a:off x="2455862" y="941524"/>
          <a:ext cx="4230688" cy="646113"/>
        </p:xfrm>
        <a:graphic>
          <a:graphicData uri="http://schemas.openxmlformats.org/presentationml/2006/ole">
            <mc:AlternateContent xmlns:mc="http://schemas.openxmlformats.org/markup-compatibility/2006">
              <mc:Choice xmlns:v="urn:schemas-microsoft-com:vml" Requires="v">
                <p:oleObj spid="_x0000_s16775" name="Equation" r:id="rId6" imgW="4267080" imgH="609480" progId="Equation.DSMT4">
                  <p:embed/>
                </p:oleObj>
              </mc:Choice>
              <mc:Fallback>
                <p:oleObj name="Equation" r:id="rId6" imgW="4267080" imgH="609480" progId="Equation.DSMT4">
                  <p:embed/>
                  <p:pic>
                    <p:nvPicPr>
                      <p:cNvPr id="13" name="对象 12">
                        <a:extLst>
                          <a:ext uri="{FF2B5EF4-FFF2-40B4-BE49-F238E27FC236}">
                            <a16:creationId xmlns:a16="http://schemas.microsoft.com/office/drawing/2014/main" id="{86A1CBA0-17F7-461B-B8F2-88090270902F}"/>
                          </a:ext>
                        </a:extLst>
                      </p:cNvPr>
                      <p:cNvPicPr>
                        <a:picLocks noChangeAspect="1" noChangeArrowheads="1"/>
                      </p:cNvPicPr>
                      <p:nvPr/>
                    </p:nvPicPr>
                    <p:blipFill>
                      <a:blip r:embed="rId7"/>
                      <a:srcRect/>
                      <a:stretch>
                        <a:fillRect/>
                      </a:stretch>
                    </p:blipFill>
                    <p:spPr bwMode="auto">
                      <a:xfrm>
                        <a:off x="2455862" y="941524"/>
                        <a:ext cx="4230688" cy="646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对象 17">
            <a:extLst>
              <a:ext uri="{FF2B5EF4-FFF2-40B4-BE49-F238E27FC236}">
                <a16:creationId xmlns:a16="http://schemas.microsoft.com/office/drawing/2014/main" id="{57F3A281-DE74-4DE2-8BC2-D7BD8C762E55}"/>
              </a:ext>
            </a:extLst>
          </p:cNvPr>
          <p:cNvGraphicFramePr>
            <a:graphicFrameLocks noChangeAspect="1"/>
          </p:cNvGraphicFramePr>
          <p:nvPr>
            <p:extLst>
              <p:ext uri="{D42A27DB-BD31-4B8C-83A1-F6EECF244321}">
                <p14:modId xmlns:p14="http://schemas.microsoft.com/office/powerpoint/2010/main" val="692231509"/>
              </p:ext>
            </p:extLst>
          </p:nvPr>
        </p:nvGraphicFramePr>
        <p:xfrm>
          <a:off x="4053703" y="1845876"/>
          <a:ext cx="2044700" cy="312738"/>
        </p:xfrm>
        <a:graphic>
          <a:graphicData uri="http://schemas.openxmlformats.org/presentationml/2006/ole">
            <mc:AlternateContent xmlns:mc="http://schemas.openxmlformats.org/markup-compatibility/2006">
              <mc:Choice xmlns:v="urn:schemas-microsoft-com:vml" Requires="v">
                <p:oleObj spid="_x0000_s16776" name="Equation" r:id="rId8" imgW="2044440" imgH="330120" progId="Equation.DSMT4">
                  <p:embed/>
                </p:oleObj>
              </mc:Choice>
              <mc:Fallback>
                <p:oleObj name="Equation" r:id="rId8" imgW="2044440" imgH="330120" progId="Equation.DSMT4">
                  <p:embed/>
                  <p:pic>
                    <p:nvPicPr>
                      <p:cNvPr id="18" name="对象 17">
                        <a:extLst>
                          <a:ext uri="{FF2B5EF4-FFF2-40B4-BE49-F238E27FC236}">
                            <a16:creationId xmlns:a16="http://schemas.microsoft.com/office/drawing/2014/main" id="{57F3A281-DE74-4DE2-8BC2-D7BD8C762E55}"/>
                          </a:ext>
                        </a:extLst>
                      </p:cNvPr>
                      <p:cNvPicPr>
                        <a:picLocks noChangeAspect="1" noChangeArrowheads="1"/>
                      </p:cNvPicPr>
                      <p:nvPr/>
                    </p:nvPicPr>
                    <p:blipFill>
                      <a:blip r:embed="rId9"/>
                      <a:srcRect/>
                      <a:stretch>
                        <a:fillRect/>
                      </a:stretch>
                    </p:blipFill>
                    <p:spPr bwMode="auto">
                      <a:xfrm>
                        <a:off x="4053703" y="1845876"/>
                        <a:ext cx="2044700" cy="31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对象 19">
            <a:extLst>
              <a:ext uri="{FF2B5EF4-FFF2-40B4-BE49-F238E27FC236}">
                <a16:creationId xmlns:a16="http://schemas.microsoft.com/office/drawing/2014/main" id="{58FB0EA8-FBE7-4B4F-A442-9BA2F73F853A}"/>
              </a:ext>
            </a:extLst>
          </p:cNvPr>
          <p:cNvGraphicFramePr>
            <a:graphicFrameLocks noChangeAspect="1"/>
          </p:cNvGraphicFramePr>
          <p:nvPr>
            <p:extLst>
              <p:ext uri="{D42A27DB-BD31-4B8C-83A1-F6EECF244321}">
                <p14:modId xmlns:p14="http://schemas.microsoft.com/office/powerpoint/2010/main" val="1652141368"/>
              </p:ext>
            </p:extLst>
          </p:nvPr>
        </p:nvGraphicFramePr>
        <p:xfrm>
          <a:off x="2505868" y="2169998"/>
          <a:ext cx="2090738" cy="317500"/>
        </p:xfrm>
        <a:graphic>
          <a:graphicData uri="http://schemas.openxmlformats.org/presentationml/2006/ole">
            <mc:AlternateContent xmlns:mc="http://schemas.openxmlformats.org/markup-compatibility/2006">
              <mc:Choice xmlns:v="urn:schemas-microsoft-com:vml" Requires="v">
                <p:oleObj spid="_x0000_s16777" name="Equation" r:id="rId10" imgW="2070000" imgH="317160" progId="Equation.DSMT4">
                  <p:embed/>
                </p:oleObj>
              </mc:Choice>
              <mc:Fallback>
                <p:oleObj name="Equation" r:id="rId10" imgW="2070000" imgH="317160" progId="Equation.DSMT4">
                  <p:embed/>
                  <p:pic>
                    <p:nvPicPr>
                      <p:cNvPr id="20" name="对象 19">
                        <a:extLst>
                          <a:ext uri="{FF2B5EF4-FFF2-40B4-BE49-F238E27FC236}">
                            <a16:creationId xmlns:a16="http://schemas.microsoft.com/office/drawing/2014/main" id="{58FB0EA8-FBE7-4B4F-A442-9BA2F73F853A}"/>
                          </a:ext>
                        </a:extLst>
                      </p:cNvPr>
                      <p:cNvPicPr>
                        <a:picLocks noChangeAspect="1" noChangeArrowheads="1"/>
                      </p:cNvPicPr>
                      <p:nvPr/>
                    </p:nvPicPr>
                    <p:blipFill>
                      <a:blip r:embed="rId11"/>
                      <a:srcRect/>
                      <a:stretch>
                        <a:fillRect/>
                      </a:stretch>
                    </p:blipFill>
                    <p:spPr bwMode="auto">
                      <a:xfrm>
                        <a:off x="2505868" y="2169998"/>
                        <a:ext cx="2090738"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对象 21">
            <a:extLst>
              <a:ext uri="{FF2B5EF4-FFF2-40B4-BE49-F238E27FC236}">
                <a16:creationId xmlns:a16="http://schemas.microsoft.com/office/drawing/2014/main" id="{2C6D6694-F0F8-4698-96CA-70DD41BD5F5C}"/>
              </a:ext>
            </a:extLst>
          </p:cNvPr>
          <p:cNvGraphicFramePr>
            <a:graphicFrameLocks noChangeAspect="1"/>
          </p:cNvGraphicFramePr>
          <p:nvPr>
            <p:extLst>
              <p:ext uri="{D42A27DB-BD31-4B8C-83A1-F6EECF244321}">
                <p14:modId xmlns:p14="http://schemas.microsoft.com/office/powerpoint/2010/main" val="3805677257"/>
              </p:ext>
            </p:extLst>
          </p:nvPr>
        </p:nvGraphicFramePr>
        <p:xfrm>
          <a:off x="1548729" y="2547756"/>
          <a:ext cx="5961063" cy="646112"/>
        </p:xfrm>
        <a:graphic>
          <a:graphicData uri="http://schemas.openxmlformats.org/presentationml/2006/ole">
            <mc:AlternateContent xmlns:mc="http://schemas.openxmlformats.org/markup-compatibility/2006">
              <mc:Choice xmlns:v="urn:schemas-microsoft-com:vml" Requires="v">
                <p:oleObj spid="_x0000_s16778" name="Equation" r:id="rId12" imgW="5905440" imgH="609480" progId="Equation.DSMT4">
                  <p:embed/>
                </p:oleObj>
              </mc:Choice>
              <mc:Fallback>
                <p:oleObj name="Equation" r:id="rId12" imgW="5905440" imgH="609480" progId="Equation.DSMT4">
                  <p:embed/>
                  <p:pic>
                    <p:nvPicPr>
                      <p:cNvPr id="22" name="对象 21">
                        <a:extLst>
                          <a:ext uri="{FF2B5EF4-FFF2-40B4-BE49-F238E27FC236}">
                            <a16:creationId xmlns:a16="http://schemas.microsoft.com/office/drawing/2014/main" id="{2C6D6694-F0F8-4698-96CA-70DD41BD5F5C}"/>
                          </a:ext>
                        </a:extLst>
                      </p:cNvPr>
                      <p:cNvPicPr>
                        <a:picLocks noChangeAspect="1" noChangeArrowheads="1"/>
                      </p:cNvPicPr>
                      <p:nvPr/>
                    </p:nvPicPr>
                    <p:blipFill>
                      <a:blip r:embed="rId13"/>
                      <a:srcRect/>
                      <a:stretch>
                        <a:fillRect/>
                      </a:stretch>
                    </p:blipFill>
                    <p:spPr bwMode="auto">
                      <a:xfrm>
                        <a:off x="1548729" y="2547756"/>
                        <a:ext cx="5961063" cy="646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对象 23">
            <a:extLst>
              <a:ext uri="{FF2B5EF4-FFF2-40B4-BE49-F238E27FC236}">
                <a16:creationId xmlns:a16="http://schemas.microsoft.com/office/drawing/2014/main" id="{B9DDB6D6-D48F-4CA3-AAF9-1F47A9D0099B}"/>
              </a:ext>
            </a:extLst>
          </p:cNvPr>
          <p:cNvGraphicFramePr>
            <a:graphicFrameLocks noChangeAspect="1"/>
          </p:cNvGraphicFramePr>
          <p:nvPr>
            <p:extLst>
              <p:ext uri="{D42A27DB-BD31-4B8C-83A1-F6EECF244321}">
                <p14:modId xmlns:p14="http://schemas.microsoft.com/office/powerpoint/2010/main" val="3197856616"/>
              </p:ext>
            </p:extLst>
          </p:nvPr>
        </p:nvGraphicFramePr>
        <p:xfrm>
          <a:off x="3698081" y="3583010"/>
          <a:ext cx="1738312" cy="330200"/>
        </p:xfrm>
        <a:graphic>
          <a:graphicData uri="http://schemas.openxmlformats.org/presentationml/2006/ole">
            <mc:AlternateContent xmlns:mc="http://schemas.openxmlformats.org/markup-compatibility/2006">
              <mc:Choice xmlns:v="urn:schemas-microsoft-com:vml" Requires="v">
                <p:oleObj spid="_x0000_s16779" name="Equation" r:id="rId14" imgW="1777680" imgH="330120" progId="Equation.DSMT4">
                  <p:embed/>
                </p:oleObj>
              </mc:Choice>
              <mc:Fallback>
                <p:oleObj name="Equation" r:id="rId14" imgW="1777680" imgH="330120" progId="Equation.DSMT4">
                  <p:embed/>
                  <p:pic>
                    <p:nvPicPr>
                      <p:cNvPr id="24" name="对象 23">
                        <a:extLst>
                          <a:ext uri="{FF2B5EF4-FFF2-40B4-BE49-F238E27FC236}">
                            <a16:creationId xmlns:a16="http://schemas.microsoft.com/office/drawing/2014/main" id="{B9DDB6D6-D48F-4CA3-AAF9-1F47A9D0099B}"/>
                          </a:ext>
                        </a:extLst>
                      </p:cNvPr>
                      <p:cNvPicPr>
                        <a:picLocks noChangeAspect="1" noChangeArrowheads="1"/>
                      </p:cNvPicPr>
                      <p:nvPr/>
                    </p:nvPicPr>
                    <p:blipFill>
                      <a:blip r:embed="rId15"/>
                      <a:srcRect/>
                      <a:stretch>
                        <a:fillRect/>
                      </a:stretch>
                    </p:blipFill>
                    <p:spPr bwMode="auto">
                      <a:xfrm>
                        <a:off x="3698081" y="3583010"/>
                        <a:ext cx="1738312"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对象 25">
            <a:extLst>
              <a:ext uri="{FF2B5EF4-FFF2-40B4-BE49-F238E27FC236}">
                <a16:creationId xmlns:a16="http://schemas.microsoft.com/office/drawing/2014/main" id="{5434D925-D898-421E-BC26-3FA26EAB2031}"/>
              </a:ext>
            </a:extLst>
          </p:cNvPr>
          <p:cNvGraphicFramePr>
            <a:graphicFrameLocks noChangeAspect="1"/>
          </p:cNvGraphicFramePr>
          <p:nvPr>
            <p:extLst>
              <p:ext uri="{D42A27DB-BD31-4B8C-83A1-F6EECF244321}">
                <p14:modId xmlns:p14="http://schemas.microsoft.com/office/powerpoint/2010/main" val="1419075323"/>
              </p:ext>
            </p:extLst>
          </p:nvPr>
        </p:nvGraphicFramePr>
        <p:xfrm>
          <a:off x="4763190" y="3994618"/>
          <a:ext cx="1376363" cy="330200"/>
        </p:xfrm>
        <a:graphic>
          <a:graphicData uri="http://schemas.openxmlformats.org/presentationml/2006/ole">
            <mc:AlternateContent xmlns:mc="http://schemas.openxmlformats.org/markup-compatibility/2006">
              <mc:Choice xmlns:v="urn:schemas-microsoft-com:vml" Requires="v">
                <p:oleObj spid="_x0000_s16780" name="Equation" r:id="rId16" imgW="1434960" imgH="330120" progId="Equation.DSMT4">
                  <p:embed/>
                </p:oleObj>
              </mc:Choice>
              <mc:Fallback>
                <p:oleObj name="Equation" r:id="rId16" imgW="1434960" imgH="330120" progId="Equation.DSMT4">
                  <p:embed/>
                  <p:pic>
                    <p:nvPicPr>
                      <p:cNvPr id="26" name="对象 25">
                        <a:extLst>
                          <a:ext uri="{FF2B5EF4-FFF2-40B4-BE49-F238E27FC236}">
                            <a16:creationId xmlns:a16="http://schemas.microsoft.com/office/drawing/2014/main" id="{5434D925-D898-421E-BC26-3FA26EAB2031}"/>
                          </a:ext>
                        </a:extLst>
                      </p:cNvPr>
                      <p:cNvPicPr>
                        <a:picLocks noChangeAspect="1" noChangeArrowheads="1"/>
                      </p:cNvPicPr>
                      <p:nvPr/>
                    </p:nvPicPr>
                    <p:blipFill>
                      <a:blip r:embed="rId17"/>
                      <a:srcRect/>
                      <a:stretch>
                        <a:fillRect/>
                      </a:stretch>
                    </p:blipFill>
                    <p:spPr bwMode="auto">
                      <a:xfrm>
                        <a:off x="4763190" y="3994618"/>
                        <a:ext cx="1376363"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对象 27">
            <a:extLst>
              <a:ext uri="{FF2B5EF4-FFF2-40B4-BE49-F238E27FC236}">
                <a16:creationId xmlns:a16="http://schemas.microsoft.com/office/drawing/2014/main" id="{AC4C2305-6985-424D-AF65-0B165857965F}"/>
              </a:ext>
            </a:extLst>
          </p:cNvPr>
          <p:cNvGraphicFramePr>
            <a:graphicFrameLocks noChangeAspect="1"/>
          </p:cNvGraphicFramePr>
          <p:nvPr>
            <p:extLst>
              <p:ext uri="{D42A27DB-BD31-4B8C-83A1-F6EECF244321}">
                <p14:modId xmlns:p14="http://schemas.microsoft.com/office/powerpoint/2010/main" val="3487090570"/>
              </p:ext>
            </p:extLst>
          </p:nvPr>
        </p:nvGraphicFramePr>
        <p:xfrm>
          <a:off x="2455862" y="5612218"/>
          <a:ext cx="4222750" cy="457200"/>
        </p:xfrm>
        <a:graphic>
          <a:graphicData uri="http://schemas.openxmlformats.org/presentationml/2006/ole">
            <mc:AlternateContent xmlns:mc="http://schemas.openxmlformats.org/markup-compatibility/2006">
              <mc:Choice xmlns:v="urn:schemas-microsoft-com:vml" Requires="v">
                <p:oleObj spid="_x0000_s16781" name="Equation" r:id="rId18" imgW="4203360" imgH="431640" progId="Equation.DSMT4">
                  <p:embed/>
                </p:oleObj>
              </mc:Choice>
              <mc:Fallback>
                <p:oleObj name="Equation" r:id="rId18" imgW="4203360" imgH="431640" progId="Equation.DSMT4">
                  <p:embed/>
                  <p:pic>
                    <p:nvPicPr>
                      <p:cNvPr id="28" name="对象 27">
                        <a:extLst>
                          <a:ext uri="{FF2B5EF4-FFF2-40B4-BE49-F238E27FC236}">
                            <a16:creationId xmlns:a16="http://schemas.microsoft.com/office/drawing/2014/main" id="{AC4C2305-6985-424D-AF65-0B165857965F}"/>
                          </a:ext>
                        </a:extLst>
                      </p:cNvPr>
                      <p:cNvPicPr>
                        <a:picLocks noChangeAspect="1" noChangeArrowheads="1"/>
                      </p:cNvPicPr>
                      <p:nvPr/>
                    </p:nvPicPr>
                    <p:blipFill>
                      <a:blip r:embed="rId19"/>
                      <a:srcRect/>
                      <a:stretch>
                        <a:fillRect/>
                      </a:stretch>
                    </p:blipFill>
                    <p:spPr bwMode="auto">
                      <a:xfrm>
                        <a:off x="2455862" y="5612218"/>
                        <a:ext cx="42227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 name="对象 28">
            <a:extLst>
              <a:ext uri="{FF2B5EF4-FFF2-40B4-BE49-F238E27FC236}">
                <a16:creationId xmlns:a16="http://schemas.microsoft.com/office/drawing/2014/main" id="{ACA24236-C6A6-438D-A052-023D2B5C786A}"/>
              </a:ext>
            </a:extLst>
          </p:cNvPr>
          <p:cNvGraphicFramePr>
            <a:graphicFrameLocks noChangeAspect="1"/>
          </p:cNvGraphicFramePr>
          <p:nvPr>
            <p:extLst>
              <p:ext uri="{D42A27DB-BD31-4B8C-83A1-F6EECF244321}">
                <p14:modId xmlns:p14="http://schemas.microsoft.com/office/powerpoint/2010/main" val="1946675565"/>
              </p:ext>
            </p:extLst>
          </p:nvPr>
        </p:nvGraphicFramePr>
        <p:xfrm>
          <a:off x="3253799" y="4314936"/>
          <a:ext cx="1376363" cy="330200"/>
        </p:xfrm>
        <a:graphic>
          <a:graphicData uri="http://schemas.openxmlformats.org/presentationml/2006/ole">
            <mc:AlternateContent xmlns:mc="http://schemas.openxmlformats.org/markup-compatibility/2006">
              <mc:Choice xmlns:v="urn:schemas-microsoft-com:vml" Requires="v">
                <p:oleObj spid="_x0000_s16782" name="Equation" r:id="rId16" imgW="1434960" imgH="330120" progId="Equation.DSMT4">
                  <p:embed/>
                </p:oleObj>
              </mc:Choice>
              <mc:Fallback>
                <p:oleObj name="Equation" r:id="rId16" imgW="1434960" imgH="330120" progId="Equation.DSMT4">
                  <p:embed/>
                  <p:pic>
                    <p:nvPicPr>
                      <p:cNvPr id="26" name="对象 25">
                        <a:extLst>
                          <a:ext uri="{FF2B5EF4-FFF2-40B4-BE49-F238E27FC236}">
                            <a16:creationId xmlns:a16="http://schemas.microsoft.com/office/drawing/2014/main" id="{5434D925-D898-421E-BC26-3FA26EAB2031}"/>
                          </a:ext>
                        </a:extLst>
                      </p:cNvPr>
                      <p:cNvPicPr>
                        <a:picLocks noChangeAspect="1" noChangeArrowheads="1"/>
                      </p:cNvPicPr>
                      <p:nvPr/>
                    </p:nvPicPr>
                    <p:blipFill>
                      <a:blip r:embed="rId17"/>
                      <a:srcRect/>
                      <a:stretch>
                        <a:fillRect/>
                      </a:stretch>
                    </p:blipFill>
                    <p:spPr bwMode="auto">
                      <a:xfrm>
                        <a:off x="3253799" y="4314936"/>
                        <a:ext cx="1376363"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a:extLst>
              <a:ext uri="{FF2B5EF4-FFF2-40B4-BE49-F238E27FC236}">
                <a16:creationId xmlns:a16="http://schemas.microsoft.com/office/drawing/2014/main" id="{693DDCB3-7EF7-4D60-81E3-9BF8858EAE2F}"/>
              </a:ext>
            </a:extLst>
          </p:cNvPr>
          <p:cNvGraphicFramePr>
            <a:graphicFrameLocks noChangeAspect="1"/>
          </p:cNvGraphicFramePr>
          <p:nvPr>
            <p:extLst>
              <p:ext uri="{D42A27DB-BD31-4B8C-83A1-F6EECF244321}">
                <p14:modId xmlns:p14="http://schemas.microsoft.com/office/powerpoint/2010/main" val="3728063431"/>
              </p:ext>
            </p:extLst>
          </p:nvPr>
        </p:nvGraphicFramePr>
        <p:xfrm>
          <a:off x="6114910" y="4587080"/>
          <a:ext cx="2200275" cy="312737"/>
        </p:xfrm>
        <a:graphic>
          <a:graphicData uri="http://schemas.openxmlformats.org/presentationml/2006/ole">
            <mc:AlternateContent xmlns:mc="http://schemas.openxmlformats.org/markup-compatibility/2006">
              <mc:Choice xmlns:v="urn:schemas-microsoft-com:vml" Requires="v">
                <p:oleObj spid="_x0000_s16783" name="Equation" r:id="rId20" imgW="2145960" imgH="330120" progId="Equation.DSMT4">
                  <p:embed/>
                </p:oleObj>
              </mc:Choice>
              <mc:Fallback>
                <p:oleObj name="Equation" r:id="rId20" imgW="2145960" imgH="330120" progId="Equation.DSMT4">
                  <p:embed/>
                  <p:pic>
                    <p:nvPicPr>
                      <p:cNvPr id="0" name="Object 11"/>
                      <p:cNvPicPr>
                        <a:picLocks noChangeAspect="1" noChangeArrowheads="1"/>
                      </p:cNvPicPr>
                      <p:nvPr/>
                    </p:nvPicPr>
                    <p:blipFill>
                      <a:blip r:embed="rId21"/>
                      <a:srcRect/>
                      <a:stretch>
                        <a:fillRect/>
                      </a:stretch>
                    </p:blipFill>
                    <p:spPr bwMode="auto">
                      <a:xfrm>
                        <a:off x="6114910" y="4587080"/>
                        <a:ext cx="2200275"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83535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327058D6-4C22-4790-9217-AE8DB6C34FBD}"/>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第八讲 主成分分析与相关的谱方法</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23" name="标题 1">
            <a:extLst>
              <a:ext uri="{FF2B5EF4-FFF2-40B4-BE49-F238E27FC236}">
                <a16:creationId xmlns:a16="http://schemas.microsoft.com/office/drawing/2014/main" id="{AA2CEEB4-F3CD-41AD-B529-3AFBAD8AAB77}"/>
              </a:ext>
            </a:extLst>
          </p:cNvPr>
          <p:cNvSpPr txBox="1">
            <a:spLocks noChangeArrowheads="1"/>
          </p:cNvSpPr>
          <p:nvPr/>
        </p:nvSpPr>
        <p:spPr bwMode="auto">
          <a:xfrm>
            <a:off x="468313" y="838835"/>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kern="1200">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1200" cap="none" spc="0" normalizeH="0" baseline="0" noProof="0" dirty="0">
                <a:ln>
                  <a:noFill/>
                </a:ln>
                <a:solidFill>
                  <a:srgbClr val="000000"/>
                </a:solidFill>
                <a:effectLst/>
                <a:uLnTx/>
                <a:uFillTx/>
                <a:latin typeface="Arial"/>
                <a:ea typeface="微软雅黑"/>
                <a:cs typeface="+mj-cs"/>
              </a:rPr>
              <a:t>目录</a:t>
            </a:r>
          </a:p>
        </p:txBody>
      </p:sp>
      <p:sp>
        <p:nvSpPr>
          <p:cNvPr id="24" name="内容占位符 2">
            <a:extLst>
              <a:ext uri="{FF2B5EF4-FFF2-40B4-BE49-F238E27FC236}">
                <a16:creationId xmlns:a16="http://schemas.microsoft.com/office/drawing/2014/main" id="{3D4ACEF0-7279-45BB-BC14-B1A22F951A2C}"/>
              </a:ext>
            </a:extLst>
          </p:cNvPr>
          <p:cNvSpPr txBox="1">
            <a:spLocks noChangeArrowheads="1"/>
          </p:cNvSpPr>
          <p:nvPr/>
        </p:nvSpPr>
        <p:spPr bwMode="auto">
          <a:xfrm>
            <a:off x="1143000" y="1765935"/>
            <a:ext cx="5986463" cy="384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spcBef>
                <a:spcPct val="20000"/>
              </a:spcBef>
              <a:spcAft>
                <a:spcPct val="0"/>
              </a:spcAft>
              <a:buClrTx/>
              <a:buSzTx/>
              <a:buFontTx/>
              <a:buChar char="•"/>
              <a:tabLst/>
              <a:defRPr/>
            </a:pPr>
            <a:r>
              <a:rPr lang="zh-CN" altLang="en-US" sz="2800" dirty="0">
                <a:latin typeface="Arial"/>
                <a:ea typeface="微软雅黑"/>
              </a:rPr>
              <a:t>主成分分析</a:t>
            </a:r>
            <a:endParaRPr lang="en-US" altLang="zh-CN" sz="2800" dirty="0">
              <a:latin typeface="Arial"/>
              <a:ea typeface="微软雅黑"/>
            </a:endParaRPr>
          </a:p>
          <a:p>
            <a:pPr lvl="1" indent="-342900" defTabSz="914400" eaLnBrk="1" hangingPunct="1">
              <a:buFontTx/>
              <a:buChar char="•"/>
              <a:defRPr/>
            </a:pPr>
            <a:r>
              <a:rPr lang="zh-CN" altLang="en-US" sz="2400" dirty="0">
                <a:latin typeface="Arial"/>
                <a:ea typeface="微软雅黑"/>
              </a:rPr>
              <a:t>最大化方差</a:t>
            </a:r>
            <a:endParaRPr lang="en-US" altLang="zh-CN" sz="2400" dirty="0">
              <a:latin typeface="Arial"/>
              <a:ea typeface="微软雅黑"/>
            </a:endParaRPr>
          </a:p>
          <a:p>
            <a:pPr lvl="1" indent="-342900" defTabSz="914400" eaLnBrk="1" hangingPunct="1">
              <a:buFontTx/>
              <a:buChar char="•"/>
              <a:defRPr/>
            </a:pPr>
            <a:r>
              <a:rPr lang="zh-CN" altLang="en-US" sz="2400" dirty="0">
                <a:latin typeface="Arial"/>
                <a:ea typeface="微软雅黑"/>
              </a:rPr>
              <a:t>最小化误差</a:t>
            </a:r>
            <a:endParaRPr lang="en-US" altLang="zh-CN" sz="2400" dirty="0">
              <a:latin typeface="Arial"/>
              <a:ea typeface="微软雅黑"/>
            </a:endParaRPr>
          </a:p>
          <a:p>
            <a:pPr lvl="1" indent="-342900" defTabSz="914400" eaLnBrk="1" hangingPunct="1">
              <a:buFontTx/>
              <a:buChar char="•"/>
              <a:defRPr/>
            </a:pPr>
            <a:r>
              <a:rPr lang="zh-CN" altLang="en-US" sz="2400" dirty="0">
                <a:latin typeface="Arial"/>
                <a:ea typeface="微软雅黑"/>
              </a:rPr>
              <a:t>主成分分析与</a:t>
            </a:r>
            <a:r>
              <a:rPr lang="en-US" altLang="zh-CN" sz="2400" dirty="0">
                <a:latin typeface="Arial"/>
                <a:ea typeface="微软雅黑"/>
              </a:rPr>
              <a:t>K-L</a:t>
            </a:r>
            <a:r>
              <a:rPr lang="zh-CN" altLang="en-US" sz="2400" dirty="0">
                <a:latin typeface="Arial"/>
                <a:ea typeface="微软雅黑"/>
              </a:rPr>
              <a:t>变换</a:t>
            </a:r>
            <a:endParaRPr lang="en-US" altLang="zh-CN" sz="2400" dirty="0">
              <a:latin typeface="Arial"/>
              <a:ea typeface="微软雅黑"/>
            </a:endParaRPr>
          </a:p>
          <a:p>
            <a:pPr marL="342900" marR="0" lvl="0" indent="-342900" algn="l" defTabSz="914400" rtl="0" eaLnBrk="1" fontAlgn="base" latinLnBrk="0" hangingPunct="1">
              <a:spcBef>
                <a:spcPct val="20000"/>
              </a:spcBef>
              <a:spcAft>
                <a:spcPct val="0"/>
              </a:spcAft>
              <a:buClrTx/>
              <a:buSzTx/>
              <a:buFontTx/>
              <a:buChar char="•"/>
              <a:tabLst/>
              <a:defRPr/>
            </a:pPr>
            <a:r>
              <a:rPr kumimoji="0" lang="zh-CN" altLang="en-US" sz="2800" b="0" i="0" u="none" strike="noStrike" kern="1200" cap="none" spc="0" normalizeH="0" baseline="0" noProof="0" dirty="0">
                <a:ln>
                  <a:noFill/>
                </a:ln>
                <a:effectLst/>
                <a:uLnTx/>
                <a:uFillTx/>
                <a:latin typeface="Arial"/>
                <a:ea typeface="微软雅黑"/>
                <a:cs typeface="+mn-cs"/>
              </a:rPr>
              <a:t>概率</a:t>
            </a:r>
            <a:r>
              <a:rPr kumimoji="0" lang="en-US" altLang="zh-CN" sz="2800" b="0" i="0" u="none" strike="noStrike" kern="1200" cap="none" spc="0" normalizeH="0" baseline="0" noProof="0" dirty="0">
                <a:ln>
                  <a:noFill/>
                </a:ln>
                <a:effectLst/>
                <a:uLnTx/>
                <a:uFillTx/>
                <a:latin typeface="Arial"/>
                <a:ea typeface="微软雅黑"/>
                <a:cs typeface="+mn-cs"/>
              </a:rPr>
              <a:t>PCA</a:t>
            </a:r>
          </a:p>
          <a:p>
            <a:pPr marL="342900" marR="0" lvl="0" indent="-342900" algn="l" defTabSz="914400" rtl="0" eaLnBrk="1" fontAlgn="base" latinLnBrk="0" hangingPunct="1">
              <a:spcBef>
                <a:spcPct val="20000"/>
              </a:spcBef>
              <a:spcAft>
                <a:spcPct val="0"/>
              </a:spcAft>
              <a:buClrTx/>
              <a:buSzTx/>
              <a:buFontTx/>
              <a:buChar char="•"/>
              <a:tabLst/>
              <a:defRPr/>
            </a:pPr>
            <a:r>
              <a:rPr lang="zh-CN" altLang="en-US" sz="2800" dirty="0">
                <a:latin typeface="Arial"/>
                <a:ea typeface="微软雅黑"/>
              </a:rPr>
              <a:t>核</a:t>
            </a:r>
            <a:r>
              <a:rPr lang="en-US" altLang="zh-CN" sz="2800" dirty="0">
                <a:latin typeface="Arial"/>
                <a:ea typeface="微软雅黑"/>
              </a:rPr>
              <a:t>PCA</a:t>
            </a:r>
          </a:p>
          <a:p>
            <a:pPr marL="342900" marR="0" lvl="0" indent="-342900" algn="l" defTabSz="914400" rtl="0" eaLnBrk="1" fontAlgn="base" latinLnBrk="0" hangingPunct="1">
              <a:spcBef>
                <a:spcPct val="20000"/>
              </a:spcBef>
              <a:spcAft>
                <a:spcPct val="0"/>
              </a:spcAft>
              <a:buClrTx/>
              <a:buSzTx/>
              <a:buFontTx/>
              <a:buChar char="•"/>
              <a:tabLst/>
              <a:defRPr/>
            </a:pPr>
            <a:r>
              <a:rPr kumimoji="0" lang="zh-CN" altLang="en-US" sz="2800" b="0" i="0" u="none" strike="noStrike" kern="1200" cap="none" spc="0" normalizeH="0" baseline="0" noProof="0" dirty="0">
                <a:ln>
                  <a:noFill/>
                </a:ln>
                <a:solidFill>
                  <a:srgbClr val="71A3F5"/>
                </a:solidFill>
                <a:effectLst/>
                <a:uLnTx/>
                <a:uFillTx/>
                <a:latin typeface="Arial"/>
                <a:ea typeface="微软雅黑"/>
                <a:cs typeface="+mn-cs"/>
              </a:rPr>
              <a:t>相关的谱方法</a:t>
            </a:r>
            <a:endParaRPr kumimoji="0" lang="en-US" altLang="zh-CN" sz="2800" b="0" i="0" u="none" strike="noStrike" kern="1200" cap="none" spc="0" normalizeH="0" baseline="0" noProof="0" dirty="0">
              <a:ln>
                <a:noFill/>
              </a:ln>
              <a:solidFill>
                <a:srgbClr val="71A3F5"/>
              </a:solidFill>
              <a:effectLst/>
              <a:uLnTx/>
              <a:uFillTx/>
              <a:latin typeface="Arial"/>
              <a:ea typeface="微软雅黑"/>
              <a:cs typeface="+mn-cs"/>
            </a:endParaRPr>
          </a:p>
          <a:p>
            <a:pPr lvl="1" indent="-342900" defTabSz="914400" eaLnBrk="1" hangingPunct="1">
              <a:buFontTx/>
              <a:buChar char="•"/>
              <a:defRPr/>
            </a:pPr>
            <a:r>
              <a:rPr lang="zh-CN" altLang="en-US" sz="2400" dirty="0">
                <a:solidFill>
                  <a:srgbClr val="71A3F5"/>
                </a:solidFill>
                <a:latin typeface="Arial"/>
                <a:ea typeface="微软雅黑"/>
              </a:rPr>
              <a:t>线性判定分析</a:t>
            </a:r>
            <a:endParaRPr lang="en-US" altLang="zh-CN" sz="2400" dirty="0">
              <a:solidFill>
                <a:srgbClr val="71A3F5"/>
              </a:solidFill>
              <a:latin typeface="Arial"/>
              <a:ea typeface="微软雅黑"/>
            </a:endParaRPr>
          </a:p>
          <a:p>
            <a:pPr lvl="1" indent="-342900" defTabSz="914400" eaLnBrk="1" hangingPunct="1">
              <a:buFontTx/>
              <a:buChar char="•"/>
              <a:defRPr/>
            </a:pPr>
            <a:r>
              <a:rPr kumimoji="0" lang="zh-CN" altLang="en-US" sz="2400" b="0" i="0" u="none" strike="noStrike" kern="1200" cap="none" spc="0" normalizeH="0" baseline="0" noProof="0" dirty="0">
                <a:ln>
                  <a:noFill/>
                </a:ln>
                <a:solidFill>
                  <a:srgbClr val="71A3F5"/>
                </a:solidFill>
                <a:effectLst/>
                <a:uLnTx/>
                <a:uFillTx/>
                <a:latin typeface="Arial"/>
                <a:ea typeface="微软雅黑"/>
                <a:cs typeface="+mn-cs"/>
              </a:rPr>
              <a:t>典型相关分析</a:t>
            </a:r>
          </a:p>
        </p:txBody>
      </p:sp>
      <p:sp>
        <p:nvSpPr>
          <p:cNvPr id="26" name="矩形 25">
            <a:extLst>
              <a:ext uri="{FF2B5EF4-FFF2-40B4-BE49-F238E27FC236}">
                <a16:creationId xmlns:a16="http://schemas.microsoft.com/office/drawing/2014/main" id="{802C3CA6-CFB8-460B-8507-CEAA6E1ACF73}"/>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10" name="矩形 10">
            <a:extLst>
              <a:ext uri="{FF2B5EF4-FFF2-40B4-BE49-F238E27FC236}">
                <a16:creationId xmlns:a16="http://schemas.microsoft.com/office/drawing/2014/main" id="{A802FE23-68C4-4E2B-8D71-ACB062E26B2E}"/>
              </a:ext>
            </a:extLst>
          </p:cNvPr>
          <p:cNvSpPr>
            <a:spLocks noChangeArrowheads="1"/>
          </p:cNvSpPr>
          <p:nvPr/>
        </p:nvSpPr>
        <p:spPr bwMode="auto">
          <a:xfrm>
            <a:off x="2125657" y="245417"/>
            <a:ext cx="48926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pPr>
            <a:r>
              <a:rPr lang="zh-CN" altLang="en-US" sz="2400" dirty="0">
                <a:solidFill>
                  <a:srgbClr val="FFFFFF"/>
                </a:solidFill>
                <a:latin typeface="微软雅黑" panose="020B0503020204020204" pitchFamily="34" charset="-122"/>
                <a:ea typeface="微软雅黑" panose="020B0503020204020204" pitchFamily="34" charset="-122"/>
              </a:rPr>
              <a:t>第八讲 主成分分析与相关的谱方法</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63999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CD5AED45-6B89-4992-85A8-FA47F432CA79}"/>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第八讲 主成分分析与相关的谱方法</a:t>
            </a:r>
          </a:p>
        </p:txBody>
      </p:sp>
      <p:sp>
        <p:nvSpPr>
          <p:cNvPr id="17" name="矩形 16">
            <a:extLst>
              <a:ext uri="{FF2B5EF4-FFF2-40B4-BE49-F238E27FC236}">
                <a16:creationId xmlns:a16="http://schemas.microsoft.com/office/drawing/2014/main" id="{B80A3A8F-ED30-44FA-AA84-050240534825}"/>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8" name="Rectangle 3">
            <a:extLst>
              <a:ext uri="{FF2B5EF4-FFF2-40B4-BE49-F238E27FC236}">
                <a16:creationId xmlns:a16="http://schemas.microsoft.com/office/drawing/2014/main" id="{99CF1E64-AEDB-4C60-9CEA-F872AD870ED9}"/>
              </a:ext>
            </a:extLst>
          </p:cNvPr>
          <p:cNvSpPr txBox="1">
            <a:spLocks noChangeArrowheads="1"/>
          </p:cNvSpPr>
          <p:nvPr/>
        </p:nvSpPr>
        <p:spPr bwMode="auto">
          <a:xfrm>
            <a:off x="457200" y="1379538"/>
            <a:ext cx="8229600" cy="3849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3200" b="0" i="0" u="none" strike="noStrike" kern="1200" cap="none" spc="0" normalizeH="0" baseline="0" noProof="0" dirty="0">
                <a:ln>
                  <a:noFill/>
                </a:ln>
                <a:solidFill>
                  <a:srgbClr val="000000"/>
                </a:solidFill>
                <a:effectLst/>
                <a:uLnTx/>
                <a:uFillTx/>
                <a:latin typeface="Arial"/>
                <a:ea typeface="微软雅黑"/>
                <a:cs typeface="+mn-cs"/>
              </a:rPr>
              <a:t>本节学习目标</a:t>
            </a:r>
          </a:p>
          <a:p>
            <a:pPr marL="742950" marR="0" lvl="1"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ü"/>
              <a:tabLst/>
              <a:defRPr/>
            </a:pPr>
            <a:endParaRPr kumimoji="0" lang="en-US" altLang="zh-CN" sz="2000" b="0" i="0" u="none" strike="noStrike" kern="1200" cap="none" spc="0" normalizeH="0" baseline="0" noProof="0" dirty="0">
              <a:ln>
                <a:noFill/>
              </a:ln>
              <a:solidFill>
                <a:srgbClr val="000000"/>
              </a:solidFill>
              <a:effectLst/>
              <a:uLnTx/>
              <a:uFillTx/>
              <a:latin typeface="Arial"/>
              <a:ea typeface="微软雅黑"/>
              <a:cs typeface="+mn-cs"/>
            </a:endParaRPr>
          </a:p>
          <a:p>
            <a:pPr lvl="1" defTabSz="914400">
              <a:lnSpc>
                <a:spcPct val="150000"/>
              </a:lnSpc>
              <a:buFont typeface="Wingdings" panose="05000000000000000000" pitchFamily="2" charset="2"/>
              <a:buChar char="ü"/>
            </a:pPr>
            <a:r>
              <a:rPr lang="zh-CN" altLang="en-US" sz="2400" dirty="0">
                <a:solidFill>
                  <a:srgbClr val="000000"/>
                </a:solidFill>
                <a:latin typeface="Arial"/>
                <a:ea typeface="微软雅黑"/>
              </a:rPr>
              <a:t>能够熟练运用主成分分析</a:t>
            </a:r>
            <a:endParaRPr lang="en-US" altLang="zh-CN" sz="2400" dirty="0">
              <a:solidFill>
                <a:srgbClr val="000000"/>
              </a:solidFill>
              <a:latin typeface="Arial"/>
              <a:ea typeface="微软雅黑"/>
            </a:endParaRPr>
          </a:p>
          <a:p>
            <a:pPr lvl="1" defTabSz="914400">
              <a:lnSpc>
                <a:spcPct val="150000"/>
              </a:lnSpc>
              <a:buFont typeface="Wingdings" panose="05000000000000000000" pitchFamily="2" charset="2"/>
              <a:buChar char="ü"/>
            </a:pPr>
            <a:r>
              <a:rPr lang="zh-CN" altLang="en-US" sz="2400" dirty="0">
                <a:solidFill>
                  <a:srgbClr val="000000"/>
                </a:solidFill>
                <a:latin typeface="Arial"/>
                <a:ea typeface="微软雅黑"/>
              </a:rPr>
              <a:t>理解概率主成分分析的原理</a:t>
            </a:r>
            <a:endParaRPr lang="en-US" altLang="zh-CN" sz="2400" dirty="0">
              <a:solidFill>
                <a:srgbClr val="000000"/>
              </a:solidFill>
              <a:latin typeface="Arial"/>
              <a:ea typeface="微软雅黑"/>
            </a:endParaRPr>
          </a:p>
          <a:p>
            <a:pPr lvl="1" defTabSz="914400">
              <a:lnSpc>
                <a:spcPct val="150000"/>
              </a:lnSpc>
              <a:buFont typeface="Wingdings" panose="05000000000000000000" pitchFamily="2" charset="2"/>
              <a:buChar char="ü"/>
            </a:pPr>
            <a:r>
              <a:rPr lang="zh-CN" altLang="en-US" sz="2400" dirty="0">
                <a:solidFill>
                  <a:srgbClr val="000000"/>
                </a:solidFill>
                <a:latin typeface="Arial"/>
                <a:ea typeface="微软雅黑"/>
              </a:rPr>
              <a:t>理解核主成分分析的原理</a:t>
            </a:r>
            <a:endParaRPr lang="en-US" altLang="zh-CN" sz="2400" dirty="0">
              <a:solidFill>
                <a:srgbClr val="000000"/>
              </a:solidFill>
              <a:latin typeface="Arial"/>
              <a:ea typeface="微软雅黑"/>
            </a:endParaRPr>
          </a:p>
          <a:p>
            <a:pPr lvl="1" defTabSz="914400">
              <a:lnSpc>
                <a:spcPct val="150000"/>
              </a:lnSpc>
              <a:buFont typeface="Wingdings" panose="05000000000000000000" pitchFamily="2" charset="2"/>
              <a:buChar char="ü"/>
            </a:pPr>
            <a:r>
              <a:rPr lang="zh-CN" altLang="en-US" sz="2400" dirty="0">
                <a:solidFill>
                  <a:srgbClr val="000000"/>
                </a:solidFill>
                <a:latin typeface="Arial"/>
                <a:ea typeface="微软雅黑"/>
              </a:rPr>
              <a:t>能够熟练运用线性判别分析和典型相关分析</a:t>
            </a:r>
            <a:endParaRPr kumimoji="0" lang="en-US" altLang="zh-CN" sz="2400" b="0"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22" name="矩形 10">
            <a:extLst>
              <a:ext uri="{FF2B5EF4-FFF2-40B4-BE49-F238E27FC236}">
                <a16:creationId xmlns:a16="http://schemas.microsoft.com/office/drawing/2014/main" id="{25C78D08-CED0-4C1F-B3E4-85180B7A974D}"/>
              </a:ext>
            </a:extLst>
          </p:cNvPr>
          <p:cNvSpPr>
            <a:spLocks noChangeArrowheads="1"/>
          </p:cNvSpPr>
          <p:nvPr/>
        </p:nvSpPr>
        <p:spPr bwMode="auto">
          <a:xfrm>
            <a:off x="2125657" y="245417"/>
            <a:ext cx="48926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pPr>
            <a:r>
              <a:rPr lang="zh-CN" altLang="en-US" sz="2400" dirty="0">
                <a:solidFill>
                  <a:srgbClr val="FFFFFF"/>
                </a:solidFill>
                <a:latin typeface="微软雅黑" panose="020B0503020204020204" pitchFamily="34" charset="-122"/>
                <a:ea typeface="微软雅黑" panose="020B0503020204020204" pitchFamily="34" charset="-122"/>
              </a:rPr>
              <a:t>第八讲 主成分分析与相关的谱方法</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39133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7EE73C64-3E47-4A47-B587-0F2FF4F0848A}"/>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第八讲 主成分分析与相关的谱方法</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8" name="内容占位符 2">
            <a:extLst>
              <a:ext uri="{FF2B5EF4-FFF2-40B4-BE49-F238E27FC236}">
                <a16:creationId xmlns:a16="http://schemas.microsoft.com/office/drawing/2014/main" id="{1C14A7BF-B7C7-447D-B1DE-731E28674179}"/>
              </a:ext>
            </a:extLst>
          </p:cNvPr>
          <p:cNvSpPr>
            <a:spLocks noGrp="1" noChangeArrowheads="1"/>
          </p:cNvSpPr>
          <p:nvPr>
            <p:ph idx="1"/>
          </p:nvPr>
        </p:nvSpPr>
        <p:spPr>
          <a:xfrm>
            <a:off x="457200" y="981075"/>
            <a:ext cx="7427913" cy="574675"/>
          </a:xfrm>
        </p:spPr>
        <p:txBody>
          <a:bodyPr/>
          <a:lstStyle/>
          <a:p>
            <a:r>
              <a:rPr lang="zh-CN" altLang="en-US" dirty="0">
                <a:latin typeface="微软雅黑" panose="020B0503020204020204" pitchFamily="34" charset="-122"/>
                <a:ea typeface="微软雅黑" panose="020B0503020204020204" pitchFamily="34" charset="-122"/>
              </a:rPr>
              <a:t>二类数据的线性判别分析</a:t>
            </a:r>
            <a:endParaRPr lang="en-US" altLang="zh-CN"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827088" y="1555750"/>
                <a:ext cx="8015287" cy="440120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微软雅黑" panose="020B0503020204020204" pitchFamily="34" charset="-122"/>
                    <a:cs typeface="Times New Roman" panose="02020603050405020304" pitchFamily="18" charset="0"/>
                  </a:rPr>
                  <a:t>假设</a:t>
                </a:r>
                <a14:m>
                  <m:oMath xmlns:m="http://schemas.openxmlformats.org/officeDocument/2006/math">
                    <m:r>
                      <a:rPr lang="en-US" altLang="zh-CN" sz="2000" b="1" i="0" smtClean="0">
                        <a:latin typeface="Cambria Math" panose="02040503050406030204" pitchFamily="18" charset="0"/>
                        <a:cs typeface="Times New Roman" panose="02020603050405020304" pitchFamily="18" charset="0"/>
                      </a:rPr>
                      <m:t>𝐱</m:t>
                    </m:r>
                  </m:oMath>
                </a14:m>
                <a:r>
                  <a:rPr lang="zh-CN" altLang="en-US" sz="2000" dirty="0">
                    <a:latin typeface="微软雅黑" panose="020B0503020204020204" pitchFamily="34" charset="-122"/>
                    <a:cs typeface="Times New Roman" panose="02020603050405020304" pitchFamily="18" charset="0"/>
                  </a:rPr>
                  <a:t>表示原始</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𝐷</m:t>
                    </m:r>
                  </m:oMath>
                </a14:m>
                <a:r>
                  <a:rPr lang="zh-CN" altLang="en-US" sz="2000" dirty="0">
                    <a:latin typeface="微软雅黑" panose="020B0503020204020204" pitchFamily="34" charset="-122"/>
                    <a:cs typeface="Times New Roman" panose="02020603050405020304" pitchFamily="18" charset="0"/>
                  </a:rPr>
                  <a:t>维二类数据，通过线性投影表示变量</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𝑦</m:t>
                    </m:r>
                  </m:oMath>
                </a14:m>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假设类别一的均值为</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1" i="0" smtClean="0">
                            <a:latin typeface="Cambria Math" panose="02040503050406030204" pitchFamily="18" charset="0"/>
                            <a:cs typeface="Times New Roman" panose="02020603050405020304" pitchFamily="18" charset="0"/>
                          </a:rPr>
                          <m:t>𝐦</m:t>
                        </m:r>
                      </m:e>
                      <m:sub>
                        <m:r>
                          <a:rPr lang="en-US" altLang="zh-CN" sz="2000" b="0" i="1" smtClean="0">
                            <a:latin typeface="Cambria Math" panose="02040503050406030204" pitchFamily="18" charset="0"/>
                            <a:cs typeface="Times New Roman" panose="02020603050405020304" pitchFamily="18" charset="0"/>
                          </a:rPr>
                          <m:t>1</m:t>
                        </m:r>
                      </m:sub>
                    </m:sSub>
                  </m:oMath>
                </a14:m>
                <a:r>
                  <a:rPr lang="zh-CN" altLang="en-US" sz="2000" dirty="0">
                    <a:latin typeface="微软雅黑" panose="020B0503020204020204" pitchFamily="34" charset="-122"/>
                    <a:cs typeface="Times New Roman" panose="02020603050405020304" pitchFamily="18" charset="0"/>
                  </a:rPr>
                  <a:t>，类别二的均值是</a:t>
                </a:r>
                <a14:m>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r>
                          <a:rPr lang="en-US" altLang="zh-CN" sz="2000" b="1">
                            <a:latin typeface="Cambria Math" panose="02040503050406030204" pitchFamily="18" charset="0"/>
                            <a:cs typeface="Times New Roman" panose="02020603050405020304" pitchFamily="18" charset="0"/>
                          </a:rPr>
                          <m:t>𝐦</m:t>
                        </m:r>
                      </m:e>
                      <m:sub>
                        <m:r>
                          <a:rPr lang="en-US" altLang="zh-CN" sz="2000" b="0" i="1" smtClean="0">
                            <a:latin typeface="Cambria Math" panose="02040503050406030204" pitchFamily="18" charset="0"/>
                            <a:cs typeface="Times New Roman" panose="02020603050405020304" pitchFamily="18" charset="0"/>
                          </a:rPr>
                          <m:t>2</m:t>
                        </m:r>
                      </m:sub>
                    </m:sSub>
                  </m:oMath>
                </a14:m>
                <a:r>
                  <a:rPr lang="zh-CN" altLang="en-US" sz="2000" dirty="0">
                    <a:latin typeface="微软雅黑" panose="020B0503020204020204" pitchFamily="34" charset="-122"/>
                    <a:cs typeface="Times New Roman" panose="02020603050405020304" pitchFamily="18" charset="0"/>
                  </a:rPr>
                  <a:t>，投影后两类均值的距离</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假设类别</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𝑐</m:t>
                    </m:r>
                  </m:oMath>
                </a14:m>
                <a:r>
                  <a:rPr lang="zh-CN" altLang="en-US" sz="2000" dirty="0">
                    <a:latin typeface="微软雅黑" panose="020B0503020204020204" pitchFamily="34" charset="-122"/>
                    <a:cs typeface="Times New Roman" panose="02020603050405020304" pitchFamily="18" charset="0"/>
                  </a:rPr>
                  <a:t>中的数据表示为</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原始数据的类内协方差表示为</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投影后数据的类内方差表示为</a:t>
                </a:r>
                <a:endParaRPr lang="en-US" altLang="zh-CN" sz="2000" dirty="0">
                  <a:latin typeface="微软雅黑" panose="020B0503020204020204" pitchFamily="34"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827088" y="1555750"/>
                <a:ext cx="8015287" cy="4401205"/>
              </a:xfrm>
              <a:prstGeom prst="rect">
                <a:avLst/>
              </a:prstGeom>
              <a:blipFill>
                <a:blip r:embed="rId5"/>
                <a:stretch>
                  <a:fillRect l="-837" t="-693" r="-608" b="-152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942339" y="115888"/>
            <a:ext cx="2022274"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相关的谱方法</a:t>
            </a:r>
          </a:p>
        </p:txBody>
      </p:sp>
      <p:graphicFrame>
        <p:nvGraphicFramePr>
          <p:cNvPr id="19" name="对象 18">
            <a:extLst>
              <a:ext uri="{FF2B5EF4-FFF2-40B4-BE49-F238E27FC236}">
                <a16:creationId xmlns:a16="http://schemas.microsoft.com/office/drawing/2014/main" id="{22980625-1870-4D1F-88A6-60F0546F8413}"/>
              </a:ext>
            </a:extLst>
          </p:cNvPr>
          <p:cNvGraphicFramePr>
            <a:graphicFrameLocks noChangeAspect="1"/>
          </p:cNvGraphicFramePr>
          <p:nvPr>
            <p:extLst>
              <p:ext uri="{D42A27DB-BD31-4B8C-83A1-F6EECF244321}">
                <p14:modId xmlns:p14="http://schemas.microsoft.com/office/powerpoint/2010/main" val="1066974121"/>
              </p:ext>
            </p:extLst>
          </p:nvPr>
        </p:nvGraphicFramePr>
        <p:xfrm>
          <a:off x="4102100" y="1955481"/>
          <a:ext cx="939800" cy="317500"/>
        </p:xfrm>
        <a:graphic>
          <a:graphicData uri="http://schemas.openxmlformats.org/presentationml/2006/ole">
            <mc:AlternateContent xmlns:mc="http://schemas.openxmlformats.org/markup-compatibility/2006">
              <mc:Choice xmlns:v="urn:schemas-microsoft-com:vml" Requires="v">
                <p:oleObj spid="_x0000_s17596" name="Equation" r:id="rId6" imgW="901440" imgH="317160" progId="Equation.DSMT4">
                  <p:embed/>
                </p:oleObj>
              </mc:Choice>
              <mc:Fallback>
                <p:oleObj name="Equation" r:id="rId6" imgW="901440" imgH="317160" progId="Equation.DSMT4">
                  <p:embed/>
                  <p:pic>
                    <p:nvPicPr>
                      <p:cNvPr id="0" name="Object 10"/>
                      <p:cNvPicPr>
                        <a:picLocks noChangeAspect="1" noChangeArrowheads="1"/>
                      </p:cNvPicPr>
                      <p:nvPr/>
                    </p:nvPicPr>
                    <p:blipFill>
                      <a:blip r:embed="rId7"/>
                      <a:srcRect/>
                      <a:stretch>
                        <a:fillRect/>
                      </a:stretch>
                    </p:blipFill>
                    <p:spPr bwMode="auto">
                      <a:xfrm>
                        <a:off x="4102100" y="1955481"/>
                        <a:ext cx="93980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1" name="图片 20">
            <a:extLst>
              <a:ext uri="{FF2B5EF4-FFF2-40B4-BE49-F238E27FC236}">
                <a16:creationId xmlns:a16="http://schemas.microsoft.com/office/drawing/2014/main" id="{D524B86C-4B78-4287-98F4-B4328EE9ACF5}"/>
              </a:ext>
            </a:extLst>
          </p:cNvPr>
          <p:cNvPicPr>
            <a:picLocks noChangeAspect="1"/>
          </p:cNvPicPr>
          <p:nvPr/>
        </p:nvPicPr>
        <p:blipFill>
          <a:blip r:embed="rId8"/>
          <a:stretch>
            <a:fillRect/>
          </a:stretch>
        </p:blipFill>
        <p:spPr>
          <a:xfrm>
            <a:off x="2212326" y="2295419"/>
            <a:ext cx="3917659" cy="1067030"/>
          </a:xfrm>
          <a:prstGeom prst="rect">
            <a:avLst/>
          </a:prstGeom>
        </p:spPr>
      </p:pic>
      <p:graphicFrame>
        <p:nvGraphicFramePr>
          <p:cNvPr id="23" name="对象 22">
            <a:extLst>
              <a:ext uri="{FF2B5EF4-FFF2-40B4-BE49-F238E27FC236}">
                <a16:creationId xmlns:a16="http://schemas.microsoft.com/office/drawing/2014/main" id="{85319CD9-4F0B-4BF7-976F-FEF8DEAE0F76}"/>
              </a:ext>
            </a:extLst>
          </p:cNvPr>
          <p:cNvGraphicFramePr>
            <a:graphicFrameLocks noChangeAspect="1"/>
          </p:cNvGraphicFramePr>
          <p:nvPr>
            <p:extLst>
              <p:ext uri="{D42A27DB-BD31-4B8C-83A1-F6EECF244321}">
                <p14:modId xmlns:p14="http://schemas.microsoft.com/office/powerpoint/2010/main" val="3318605756"/>
              </p:ext>
            </p:extLst>
          </p:nvPr>
        </p:nvGraphicFramePr>
        <p:xfrm>
          <a:off x="3803650" y="3879818"/>
          <a:ext cx="1536700" cy="312737"/>
        </p:xfrm>
        <a:graphic>
          <a:graphicData uri="http://schemas.openxmlformats.org/presentationml/2006/ole">
            <mc:AlternateContent xmlns:mc="http://schemas.openxmlformats.org/markup-compatibility/2006">
              <mc:Choice xmlns:v="urn:schemas-microsoft-com:vml" Requires="v">
                <p:oleObj spid="_x0000_s17597" name="Equation" r:id="rId9" imgW="1574640" imgH="330120" progId="Equation.DSMT4">
                  <p:embed/>
                </p:oleObj>
              </mc:Choice>
              <mc:Fallback>
                <p:oleObj name="Equation" r:id="rId9" imgW="1574640" imgH="330120" progId="Equation.DSMT4">
                  <p:embed/>
                  <p:pic>
                    <p:nvPicPr>
                      <p:cNvPr id="0" name="Object 13"/>
                      <p:cNvPicPr>
                        <a:picLocks noChangeAspect="1" noChangeArrowheads="1"/>
                      </p:cNvPicPr>
                      <p:nvPr/>
                    </p:nvPicPr>
                    <p:blipFill>
                      <a:blip r:embed="rId10"/>
                      <a:srcRect/>
                      <a:stretch>
                        <a:fillRect/>
                      </a:stretch>
                    </p:blipFill>
                    <p:spPr bwMode="auto">
                      <a:xfrm>
                        <a:off x="3803650" y="3879818"/>
                        <a:ext cx="1536700"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对象 31">
            <a:extLst>
              <a:ext uri="{FF2B5EF4-FFF2-40B4-BE49-F238E27FC236}">
                <a16:creationId xmlns:a16="http://schemas.microsoft.com/office/drawing/2014/main" id="{FF570E82-5A4B-4CA8-ABE6-DEFF765776DB}"/>
              </a:ext>
            </a:extLst>
          </p:cNvPr>
          <p:cNvGraphicFramePr>
            <a:graphicFrameLocks noChangeAspect="1"/>
          </p:cNvGraphicFramePr>
          <p:nvPr>
            <p:extLst>
              <p:ext uri="{D42A27DB-BD31-4B8C-83A1-F6EECF244321}">
                <p14:modId xmlns:p14="http://schemas.microsoft.com/office/powerpoint/2010/main" val="3840941493"/>
              </p:ext>
            </p:extLst>
          </p:nvPr>
        </p:nvGraphicFramePr>
        <p:xfrm>
          <a:off x="3854926" y="4376688"/>
          <a:ext cx="2724150" cy="307975"/>
        </p:xfrm>
        <a:graphic>
          <a:graphicData uri="http://schemas.openxmlformats.org/presentationml/2006/ole">
            <mc:AlternateContent xmlns:mc="http://schemas.openxmlformats.org/markup-compatibility/2006">
              <mc:Choice xmlns:v="urn:schemas-microsoft-com:vml" Requires="v">
                <p:oleObj spid="_x0000_s17598" name="Equation" r:id="rId11" imgW="2705040" imgH="342720" progId="Equation.DSMT4">
                  <p:embed/>
                </p:oleObj>
              </mc:Choice>
              <mc:Fallback>
                <p:oleObj name="Equation" r:id="rId11" imgW="2705040" imgH="342720" progId="Equation.DSMT4">
                  <p:embed/>
                  <p:pic>
                    <p:nvPicPr>
                      <p:cNvPr id="0" name="Object 22"/>
                      <p:cNvPicPr>
                        <a:picLocks noChangeAspect="1" noChangeArrowheads="1"/>
                      </p:cNvPicPr>
                      <p:nvPr/>
                    </p:nvPicPr>
                    <p:blipFill>
                      <a:blip r:embed="rId12"/>
                      <a:srcRect/>
                      <a:stretch>
                        <a:fillRect/>
                      </a:stretch>
                    </p:blipFill>
                    <p:spPr bwMode="auto">
                      <a:xfrm>
                        <a:off x="3854926" y="4376688"/>
                        <a:ext cx="2724150"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 name="对象 33">
            <a:extLst>
              <a:ext uri="{FF2B5EF4-FFF2-40B4-BE49-F238E27FC236}">
                <a16:creationId xmlns:a16="http://schemas.microsoft.com/office/drawing/2014/main" id="{420DAC97-44B5-4DC8-BF3C-DCFB5F92F010}"/>
              </a:ext>
            </a:extLst>
          </p:cNvPr>
          <p:cNvGraphicFramePr>
            <a:graphicFrameLocks noChangeAspect="1"/>
          </p:cNvGraphicFramePr>
          <p:nvPr>
            <p:extLst>
              <p:ext uri="{D42A27DB-BD31-4B8C-83A1-F6EECF244321}">
                <p14:modId xmlns:p14="http://schemas.microsoft.com/office/powerpoint/2010/main" val="3761418632"/>
              </p:ext>
            </p:extLst>
          </p:nvPr>
        </p:nvGraphicFramePr>
        <p:xfrm>
          <a:off x="2825750" y="5022876"/>
          <a:ext cx="3492500" cy="457200"/>
        </p:xfrm>
        <a:graphic>
          <a:graphicData uri="http://schemas.openxmlformats.org/presentationml/2006/ole">
            <mc:AlternateContent xmlns:mc="http://schemas.openxmlformats.org/markup-compatibility/2006">
              <mc:Choice xmlns:v="urn:schemas-microsoft-com:vml" Requires="v">
                <p:oleObj spid="_x0000_s17599" name="Equation" r:id="rId13" imgW="3492360" imgH="444240" progId="Equation.DSMT4">
                  <p:embed/>
                </p:oleObj>
              </mc:Choice>
              <mc:Fallback>
                <p:oleObj name="Equation" r:id="rId13" imgW="3492360" imgH="444240" progId="Equation.DSMT4">
                  <p:embed/>
                  <p:pic>
                    <p:nvPicPr>
                      <p:cNvPr id="0" name="Object 24"/>
                      <p:cNvPicPr>
                        <a:picLocks noChangeAspect="1" noChangeArrowheads="1"/>
                      </p:cNvPicPr>
                      <p:nvPr/>
                    </p:nvPicPr>
                    <p:blipFill>
                      <a:blip r:embed="rId14"/>
                      <a:srcRect/>
                      <a:stretch>
                        <a:fillRect/>
                      </a:stretch>
                    </p:blipFill>
                    <p:spPr bwMode="auto">
                      <a:xfrm>
                        <a:off x="2825750" y="5022876"/>
                        <a:ext cx="34925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对象 35">
            <a:extLst>
              <a:ext uri="{FF2B5EF4-FFF2-40B4-BE49-F238E27FC236}">
                <a16:creationId xmlns:a16="http://schemas.microsoft.com/office/drawing/2014/main" id="{A4A1DC18-545D-458A-A9B5-4645D08DC476}"/>
              </a:ext>
            </a:extLst>
          </p:cNvPr>
          <p:cNvGraphicFramePr>
            <a:graphicFrameLocks noChangeAspect="1"/>
          </p:cNvGraphicFramePr>
          <p:nvPr>
            <p:extLst>
              <p:ext uri="{D42A27DB-BD31-4B8C-83A1-F6EECF244321}">
                <p14:modId xmlns:p14="http://schemas.microsoft.com/office/powerpoint/2010/main" val="3507106133"/>
              </p:ext>
            </p:extLst>
          </p:nvPr>
        </p:nvGraphicFramePr>
        <p:xfrm>
          <a:off x="3018485" y="5855988"/>
          <a:ext cx="3111500" cy="457200"/>
        </p:xfrm>
        <a:graphic>
          <a:graphicData uri="http://schemas.openxmlformats.org/presentationml/2006/ole">
            <mc:AlternateContent xmlns:mc="http://schemas.openxmlformats.org/markup-compatibility/2006">
              <mc:Choice xmlns:v="urn:schemas-microsoft-com:vml" Requires="v">
                <p:oleObj spid="_x0000_s17600" name="Equation" r:id="rId15" imgW="3111480" imgH="444240" progId="Equation.DSMT4">
                  <p:embed/>
                </p:oleObj>
              </mc:Choice>
              <mc:Fallback>
                <p:oleObj name="Equation" r:id="rId15" imgW="3111480" imgH="444240" progId="Equation.DSMT4">
                  <p:embed/>
                  <p:pic>
                    <p:nvPicPr>
                      <p:cNvPr id="0" name="Object 26"/>
                      <p:cNvPicPr>
                        <a:picLocks noChangeAspect="1" noChangeArrowheads="1"/>
                      </p:cNvPicPr>
                      <p:nvPr/>
                    </p:nvPicPr>
                    <p:blipFill>
                      <a:blip r:embed="rId16"/>
                      <a:srcRect/>
                      <a:stretch>
                        <a:fillRect/>
                      </a:stretch>
                    </p:blipFill>
                    <p:spPr bwMode="auto">
                      <a:xfrm>
                        <a:off x="3018485" y="5855988"/>
                        <a:ext cx="31115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41126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688750E8-337B-4E83-80B9-B55B5FEB5835}"/>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第八讲 主成分分析与相关的谱方法</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690356" y="793783"/>
                <a:ext cx="8015287" cy="563231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微软雅黑" panose="020B0503020204020204" pitchFamily="34" charset="-122"/>
                    <a:cs typeface="Times New Roman" panose="02020603050405020304" pitchFamily="18" charset="0"/>
                  </a:rPr>
                  <a:t>结合类间距离最大与类内方差最小，</a:t>
                </a:r>
                <a:r>
                  <a:rPr lang="en-US" altLang="zh-CN" sz="2000" dirty="0">
                    <a:latin typeface="微软雅黑" panose="020B0503020204020204" pitchFamily="34" charset="-122"/>
                    <a:cs typeface="Times New Roman" panose="02020603050405020304" pitchFamily="18" charset="0"/>
                  </a:rPr>
                  <a:t>LDA</a:t>
                </a:r>
                <a:r>
                  <a:rPr lang="zh-CN" altLang="en-US" sz="2000" dirty="0">
                    <a:latin typeface="微软雅黑" panose="020B0503020204020204" pitchFamily="34" charset="-122"/>
                    <a:cs typeface="Times New Roman" panose="02020603050405020304" pitchFamily="18" charset="0"/>
                  </a:rPr>
                  <a:t>求解的优化问题为</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其中</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由于</a:t>
                </a:r>
                <a:r>
                  <a:rPr lang="en-US" altLang="zh-CN" sz="2000" dirty="0">
                    <a:latin typeface="微软雅黑" panose="020B0503020204020204" pitchFamily="34" charset="-122"/>
                    <a:cs typeface="Times New Roman" panose="02020603050405020304" pitchFamily="18" charset="0"/>
                  </a:rPr>
                  <a:t>LDA</a:t>
                </a:r>
                <a:r>
                  <a:rPr lang="zh-CN" altLang="en-US" sz="2000" dirty="0">
                    <a:latin typeface="微软雅黑" panose="020B0503020204020204" pitchFamily="34" charset="-122"/>
                    <a:cs typeface="Times New Roman" panose="02020603050405020304" pitchFamily="18" charset="0"/>
                  </a:rPr>
                  <a:t>只关注最终的投影方向，可约束</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引入拉格朗日乘子</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𝜆</m:t>
                    </m:r>
                  </m:oMath>
                </a14:m>
                <a:r>
                  <a:rPr lang="zh-CN" altLang="en-US" sz="2000" dirty="0">
                    <a:latin typeface="微软雅黑" panose="020B0503020204020204" pitchFamily="34" charset="-122"/>
                    <a:cs typeface="Times New Roman" panose="02020603050405020304" pitchFamily="18" charset="0"/>
                  </a:rPr>
                  <a:t>，可得等价的优化问题为</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关于</a:t>
                </a:r>
                <a14:m>
                  <m:oMath xmlns:m="http://schemas.openxmlformats.org/officeDocument/2006/math">
                    <m:r>
                      <a:rPr lang="en-US" altLang="zh-CN" sz="2000" b="1" i="0" smtClean="0">
                        <a:latin typeface="Cambria Math" panose="02040503050406030204" pitchFamily="18" charset="0"/>
                        <a:cs typeface="Times New Roman" panose="02020603050405020304" pitchFamily="18" charset="0"/>
                      </a:rPr>
                      <m:t>𝐰</m:t>
                    </m:r>
                  </m:oMath>
                </a14:m>
                <a:r>
                  <a:rPr lang="zh-CN" altLang="en-US" sz="2000" dirty="0">
                    <a:latin typeface="微软雅黑" panose="020B0503020204020204" pitchFamily="34" charset="-122"/>
                    <a:cs typeface="Times New Roman" panose="02020603050405020304" pitchFamily="18" charset="0"/>
                  </a:rPr>
                  <a:t>求导可得</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根据运算可得       与               方向相同，即</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综上可得</a:t>
                </a:r>
                <a:endParaRPr lang="en-US" altLang="zh-CN" sz="2000" b="1" dirty="0">
                  <a:latin typeface="微软雅黑" panose="020B0503020204020204" pitchFamily="34"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690356" y="793783"/>
                <a:ext cx="8015287" cy="5632311"/>
              </a:xfrm>
              <a:prstGeom prst="rect">
                <a:avLst/>
              </a:prstGeom>
              <a:blipFill>
                <a:blip r:embed="rId5"/>
                <a:stretch>
                  <a:fillRect l="-760" t="-541" b="-97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942339" y="115888"/>
            <a:ext cx="2022274"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相关的谱方法</a:t>
            </a:r>
          </a:p>
        </p:txBody>
      </p:sp>
      <p:graphicFrame>
        <p:nvGraphicFramePr>
          <p:cNvPr id="12" name="对象 11">
            <a:extLst>
              <a:ext uri="{FF2B5EF4-FFF2-40B4-BE49-F238E27FC236}">
                <a16:creationId xmlns:a16="http://schemas.microsoft.com/office/drawing/2014/main" id="{1C154B5F-F6C9-42E3-A15A-5A2ED9B11206}"/>
              </a:ext>
            </a:extLst>
          </p:cNvPr>
          <p:cNvGraphicFramePr>
            <a:graphicFrameLocks noChangeAspect="1"/>
          </p:cNvGraphicFramePr>
          <p:nvPr>
            <p:extLst>
              <p:ext uri="{D42A27DB-BD31-4B8C-83A1-F6EECF244321}">
                <p14:modId xmlns:p14="http://schemas.microsoft.com/office/powerpoint/2010/main" val="1762751094"/>
              </p:ext>
            </p:extLst>
          </p:nvPr>
        </p:nvGraphicFramePr>
        <p:xfrm>
          <a:off x="2941638" y="1193832"/>
          <a:ext cx="3260725" cy="723900"/>
        </p:xfrm>
        <a:graphic>
          <a:graphicData uri="http://schemas.openxmlformats.org/presentationml/2006/ole">
            <mc:AlternateContent xmlns:mc="http://schemas.openxmlformats.org/markup-compatibility/2006">
              <mc:Choice xmlns:v="urn:schemas-microsoft-com:vml" Requires="v">
                <p:oleObj spid="_x0000_s18841" name="Equation" r:id="rId6" imgW="3200400" imgH="723600" progId="Equation.DSMT4">
                  <p:embed/>
                </p:oleObj>
              </mc:Choice>
              <mc:Fallback>
                <p:oleObj name="Equation" r:id="rId6" imgW="3200400" imgH="723600" progId="Equation.DSMT4">
                  <p:embed/>
                  <p:pic>
                    <p:nvPicPr>
                      <p:cNvPr id="0" name="Object 1"/>
                      <p:cNvPicPr>
                        <a:picLocks noChangeAspect="1" noChangeArrowheads="1"/>
                      </p:cNvPicPr>
                      <p:nvPr/>
                    </p:nvPicPr>
                    <p:blipFill>
                      <a:blip r:embed="rId7"/>
                      <a:srcRect/>
                      <a:stretch>
                        <a:fillRect/>
                      </a:stretch>
                    </p:blipFill>
                    <p:spPr bwMode="auto">
                      <a:xfrm>
                        <a:off x="2941638" y="1193832"/>
                        <a:ext cx="3260725"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a:extLst>
              <a:ext uri="{FF2B5EF4-FFF2-40B4-BE49-F238E27FC236}">
                <a16:creationId xmlns:a16="http://schemas.microsoft.com/office/drawing/2014/main" id="{05595932-458C-424B-BAFB-DA89A4775E39}"/>
              </a:ext>
            </a:extLst>
          </p:cNvPr>
          <p:cNvGraphicFramePr>
            <a:graphicFrameLocks noChangeAspect="1"/>
          </p:cNvGraphicFramePr>
          <p:nvPr>
            <p:extLst>
              <p:ext uri="{D42A27DB-BD31-4B8C-83A1-F6EECF244321}">
                <p14:modId xmlns:p14="http://schemas.microsoft.com/office/powerpoint/2010/main" val="724600224"/>
              </p:ext>
            </p:extLst>
          </p:nvPr>
        </p:nvGraphicFramePr>
        <p:xfrm>
          <a:off x="2965391" y="1954380"/>
          <a:ext cx="2438400" cy="673100"/>
        </p:xfrm>
        <a:graphic>
          <a:graphicData uri="http://schemas.openxmlformats.org/presentationml/2006/ole">
            <mc:AlternateContent xmlns:mc="http://schemas.openxmlformats.org/markup-compatibility/2006">
              <mc:Choice xmlns:v="urn:schemas-microsoft-com:vml" Requires="v">
                <p:oleObj spid="_x0000_s18842" name="Equation" r:id="rId8" imgW="2400120" imgH="672840" progId="Equation.DSMT4">
                  <p:embed/>
                </p:oleObj>
              </mc:Choice>
              <mc:Fallback>
                <p:oleObj name="Equation" r:id="rId8" imgW="2400120" imgH="672840" progId="Equation.DSMT4">
                  <p:embed/>
                  <p:pic>
                    <p:nvPicPr>
                      <p:cNvPr id="0" name="Object 4"/>
                      <p:cNvPicPr>
                        <a:picLocks noChangeAspect="1" noChangeArrowheads="1"/>
                      </p:cNvPicPr>
                      <p:nvPr/>
                    </p:nvPicPr>
                    <p:blipFill>
                      <a:blip r:embed="rId9"/>
                      <a:srcRect/>
                      <a:stretch>
                        <a:fillRect/>
                      </a:stretch>
                    </p:blipFill>
                    <p:spPr bwMode="auto">
                      <a:xfrm>
                        <a:off x="2965391" y="1954380"/>
                        <a:ext cx="2438400" cy="67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a:extLst>
              <a:ext uri="{FF2B5EF4-FFF2-40B4-BE49-F238E27FC236}">
                <a16:creationId xmlns:a16="http://schemas.microsoft.com/office/drawing/2014/main" id="{CB6D09B1-1395-4C68-8FCA-02CEB4851FB9}"/>
              </a:ext>
            </a:extLst>
          </p:cNvPr>
          <p:cNvGraphicFramePr>
            <a:graphicFrameLocks noChangeAspect="1"/>
          </p:cNvGraphicFramePr>
          <p:nvPr>
            <p:extLst>
              <p:ext uri="{D42A27DB-BD31-4B8C-83A1-F6EECF244321}">
                <p14:modId xmlns:p14="http://schemas.microsoft.com/office/powerpoint/2010/main" val="2227231471"/>
              </p:ext>
            </p:extLst>
          </p:nvPr>
        </p:nvGraphicFramePr>
        <p:xfrm>
          <a:off x="1353526" y="2679733"/>
          <a:ext cx="2622550" cy="312737"/>
        </p:xfrm>
        <a:graphic>
          <a:graphicData uri="http://schemas.openxmlformats.org/presentationml/2006/ole">
            <mc:AlternateContent xmlns:mc="http://schemas.openxmlformats.org/markup-compatibility/2006">
              <mc:Choice xmlns:v="urn:schemas-microsoft-com:vml" Requires="v">
                <p:oleObj spid="_x0000_s18843" name="Equation" r:id="rId10" imgW="2641320" imgH="330120" progId="Equation.DSMT4">
                  <p:embed/>
                </p:oleObj>
              </mc:Choice>
              <mc:Fallback>
                <p:oleObj name="Equation" r:id="rId10" imgW="2641320" imgH="330120" progId="Equation.DSMT4">
                  <p:embed/>
                  <p:pic>
                    <p:nvPicPr>
                      <p:cNvPr id="0" name="Object 6"/>
                      <p:cNvPicPr>
                        <a:picLocks noChangeAspect="1" noChangeArrowheads="1"/>
                      </p:cNvPicPr>
                      <p:nvPr/>
                    </p:nvPicPr>
                    <p:blipFill>
                      <a:blip r:embed="rId11"/>
                      <a:srcRect/>
                      <a:stretch>
                        <a:fillRect/>
                      </a:stretch>
                    </p:blipFill>
                    <p:spPr bwMode="auto">
                      <a:xfrm>
                        <a:off x="1353526" y="2679733"/>
                        <a:ext cx="2622550"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对象 17">
            <a:extLst>
              <a:ext uri="{FF2B5EF4-FFF2-40B4-BE49-F238E27FC236}">
                <a16:creationId xmlns:a16="http://schemas.microsoft.com/office/drawing/2014/main" id="{8ECD3975-B29A-4A20-8C46-C484CE660965}"/>
              </a:ext>
            </a:extLst>
          </p:cNvPr>
          <p:cNvGraphicFramePr>
            <a:graphicFrameLocks noChangeAspect="1"/>
          </p:cNvGraphicFramePr>
          <p:nvPr>
            <p:extLst>
              <p:ext uri="{D42A27DB-BD31-4B8C-83A1-F6EECF244321}">
                <p14:modId xmlns:p14="http://schemas.microsoft.com/office/powerpoint/2010/main" val="193695121"/>
              </p:ext>
            </p:extLst>
          </p:nvPr>
        </p:nvGraphicFramePr>
        <p:xfrm>
          <a:off x="4083765" y="2662270"/>
          <a:ext cx="1270000" cy="330200"/>
        </p:xfrm>
        <a:graphic>
          <a:graphicData uri="http://schemas.openxmlformats.org/presentationml/2006/ole">
            <mc:AlternateContent xmlns:mc="http://schemas.openxmlformats.org/markup-compatibility/2006">
              <mc:Choice xmlns:v="urn:schemas-microsoft-com:vml" Requires="v">
                <p:oleObj spid="_x0000_s18844" name="Equation" r:id="rId12" imgW="1269720" imgH="330120" progId="Equation.DSMT4">
                  <p:embed/>
                </p:oleObj>
              </mc:Choice>
              <mc:Fallback>
                <p:oleObj name="Equation" r:id="rId12" imgW="1269720" imgH="330120" progId="Equation.DSMT4">
                  <p:embed/>
                  <p:pic>
                    <p:nvPicPr>
                      <p:cNvPr id="0" name="Object 8"/>
                      <p:cNvPicPr>
                        <a:picLocks noChangeAspect="1" noChangeArrowheads="1"/>
                      </p:cNvPicPr>
                      <p:nvPr/>
                    </p:nvPicPr>
                    <p:blipFill>
                      <a:blip r:embed="rId13"/>
                      <a:srcRect/>
                      <a:stretch>
                        <a:fillRect/>
                      </a:stretch>
                    </p:blipFill>
                    <p:spPr bwMode="auto">
                      <a:xfrm>
                        <a:off x="4083765" y="2662270"/>
                        <a:ext cx="12700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对象 19">
            <a:extLst>
              <a:ext uri="{FF2B5EF4-FFF2-40B4-BE49-F238E27FC236}">
                <a16:creationId xmlns:a16="http://schemas.microsoft.com/office/drawing/2014/main" id="{A57F39B4-B1D5-4A9E-8CAF-B8A1C2C8A612}"/>
              </a:ext>
            </a:extLst>
          </p:cNvPr>
          <p:cNvGraphicFramePr>
            <a:graphicFrameLocks noChangeAspect="1"/>
          </p:cNvGraphicFramePr>
          <p:nvPr>
            <p:extLst>
              <p:ext uri="{D42A27DB-BD31-4B8C-83A1-F6EECF244321}">
                <p14:modId xmlns:p14="http://schemas.microsoft.com/office/powerpoint/2010/main" val="2570329244"/>
              </p:ext>
            </p:extLst>
          </p:nvPr>
        </p:nvGraphicFramePr>
        <p:xfrm>
          <a:off x="5353765" y="2977885"/>
          <a:ext cx="1128712" cy="312738"/>
        </p:xfrm>
        <a:graphic>
          <a:graphicData uri="http://schemas.openxmlformats.org/presentationml/2006/ole">
            <mc:AlternateContent xmlns:mc="http://schemas.openxmlformats.org/markup-compatibility/2006">
              <mc:Choice xmlns:v="urn:schemas-microsoft-com:vml" Requires="v">
                <p:oleObj spid="_x0000_s18845" name="Equation" r:id="rId14" imgW="1091880" imgH="330120" progId="Equation.DSMT4">
                  <p:embed/>
                </p:oleObj>
              </mc:Choice>
              <mc:Fallback>
                <p:oleObj name="Equation" r:id="rId14" imgW="1091880" imgH="330120" progId="Equation.DSMT4">
                  <p:embed/>
                  <p:pic>
                    <p:nvPicPr>
                      <p:cNvPr id="0" name="Object 14"/>
                      <p:cNvPicPr>
                        <a:picLocks noChangeAspect="1" noChangeArrowheads="1"/>
                      </p:cNvPicPr>
                      <p:nvPr/>
                    </p:nvPicPr>
                    <p:blipFill>
                      <a:blip r:embed="rId15"/>
                      <a:srcRect/>
                      <a:stretch>
                        <a:fillRect/>
                      </a:stretch>
                    </p:blipFill>
                    <p:spPr bwMode="auto">
                      <a:xfrm>
                        <a:off x="5353765" y="2977885"/>
                        <a:ext cx="1128712" cy="31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对象 21">
            <a:extLst>
              <a:ext uri="{FF2B5EF4-FFF2-40B4-BE49-F238E27FC236}">
                <a16:creationId xmlns:a16="http://schemas.microsoft.com/office/drawing/2014/main" id="{26B6950F-F130-468D-86DE-6AFD4CC55C4B}"/>
              </a:ext>
            </a:extLst>
          </p:cNvPr>
          <p:cNvGraphicFramePr>
            <a:graphicFrameLocks noChangeAspect="1"/>
          </p:cNvGraphicFramePr>
          <p:nvPr>
            <p:extLst>
              <p:ext uri="{D42A27DB-BD31-4B8C-83A1-F6EECF244321}">
                <p14:modId xmlns:p14="http://schemas.microsoft.com/office/powerpoint/2010/main" val="2758433858"/>
              </p:ext>
            </p:extLst>
          </p:nvPr>
        </p:nvGraphicFramePr>
        <p:xfrm>
          <a:off x="2578100" y="3619754"/>
          <a:ext cx="3987800" cy="388937"/>
        </p:xfrm>
        <a:graphic>
          <a:graphicData uri="http://schemas.openxmlformats.org/presentationml/2006/ole">
            <mc:AlternateContent xmlns:mc="http://schemas.openxmlformats.org/markup-compatibility/2006">
              <mc:Choice xmlns:v="urn:schemas-microsoft-com:vml" Requires="v">
                <p:oleObj spid="_x0000_s18846" name="Equation" r:id="rId16" imgW="3987720" imgH="406080" progId="Equation.DSMT4">
                  <p:embed/>
                </p:oleObj>
              </mc:Choice>
              <mc:Fallback>
                <p:oleObj name="Equation" r:id="rId16" imgW="3987720" imgH="406080" progId="Equation.DSMT4">
                  <p:embed/>
                  <p:pic>
                    <p:nvPicPr>
                      <p:cNvPr id="0" name="Object 16"/>
                      <p:cNvPicPr>
                        <a:picLocks noChangeAspect="1" noChangeArrowheads="1"/>
                      </p:cNvPicPr>
                      <p:nvPr/>
                    </p:nvPicPr>
                    <p:blipFill>
                      <a:blip r:embed="rId17"/>
                      <a:srcRect/>
                      <a:stretch>
                        <a:fillRect/>
                      </a:stretch>
                    </p:blipFill>
                    <p:spPr bwMode="auto">
                      <a:xfrm>
                        <a:off x="2578100" y="3619754"/>
                        <a:ext cx="3987800"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对象 23">
            <a:extLst>
              <a:ext uri="{FF2B5EF4-FFF2-40B4-BE49-F238E27FC236}">
                <a16:creationId xmlns:a16="http://schemas.microsoft.com/office/drawing/2014/main" id="{7EA35525-D086-4E24-B899-666442F0DBD0}"/>
              </a:ext>
            </a:extLst>
          </p:cNvPr>
          <p:cNvGraphicFramePr>
            <a:graphicFrameLocks noChangeAspect="1"/>
          </p:cNvGraphicFramePr>
          <p:nvPr>
            <p:extLst>
              <p:ext uri="{D42A27DB-BD31-4B8C-83A1-F6EECF244321}">
                <p14:modId xmlns:p14="http://schemas.microsoft.com/office/powerpoint/2010/main" val="1333272379"/>
              </p:ext>
            </p:extLst>
          </p:nvPr>
        </p:nvGraphicFramePr>
        <p:xfrm>
          <a:off x="3474502" y="4058857"/>
          <a:ext cx="1404937" cy="330200"/>
        </p:xfrm>
        <a:graphic>
          <a:graphicData uri="http://schemas.openxmlformats.org/presentationml/2006/ole">
            <mc:AlternateContent xmlns:mc="http://schemas.openxmlformats.org/markup-compatibility/2006">
              <mc:Choice xmlns:v="urn:schemas-microsoft-com:vml" Requires="v">
                <p:oleObj spid="_x0000_s18847" name="Equation" r:id="rId18" imgW="1346040" imgH="330120" progId="Equation.DSMT4">
                  <p:embed/>
                </p:oleObj>
              </mc:Choice>
              <mc:Fallback>
                <p:oleObj name="Equation" r:id="rId18" imgW="1346040" imgH="330120" progId="Equation.DSMT4">
                  <p:embed/>
                  <p:pic>
                    <p:nvPicPr>
                      <p:cNvPr id="0" name="Object 18"/>
                      <p:cNvPicPr>
                        <a:picLocks noChangeAspect="1" noChangeArrowheads="1"/>
                      </p:cNvPicPr>
                      <p:nvPr/>
                    </p:nvPicPr>
                    <p:blipFill>
                      <a:blip r:embed="rId19"/>
                      <a:srcRect/>
                      <a:stretch>
                        <a:fillRect/>
                      </a:stretch>
                    </p:blipFill>
                    <p:spPr bwMode="auto">
                      <a:xfrm>
                        <a:off x="3474502" y="4058857"/>
                        <a:ext cx="1404937"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对象 25">
            <a:extLst>
              <a:ext uri="{FF2B5EF4-FFF2-40B4-BE49-F238E27FC236}">
                <a16:creationId xmlns:a16="http://schemas.microsoft.com/office/drawing/2014/main" id="{B365B947-196A-4F98-80D9-DBF57D4A2EAD}"/>
              </a:ext>
            </a:extLst>
          </p:cNvPr>
          <p:cNvGraphicFramePr>
            <a:graphicFrameLocks noChangeAspect="1"/>
          </p:cNvGraphicFramePr>
          <p:nvPr>
            <p:extLst>
              <p:ext uri="{D42A27DB-BD31-4B8C-83A1-F6EECF244321}">
                <p14:modId xmlns:p14="http://schemas.microsoft.com/office/powerpoint/2010/main" val="43668091"/>
              </p:ext>
            </p:extLst>
          </p:nvPr>
        </p:nvGraphicFramePr>
        <p:xfrm>
          <a:off x="3215615" y="4431822"/>
          <a:ext cx="1397000" cy="312737"/>
        </p:xfrm>
        <a:graphic>
          <a:graphicData uri="http://schemas.openxmlformats.org/presentationml/2006/ole">
            <mc:AlternateContent xmlns:mc="http://schemas.openxmlformats.org/markup-compatibility/2006">
              <mc:Choice xmlns:v="urn:schemas-microsoft-com:vml" Requires="v">
                <p:oleObj spid="_x0000_s18848" name="Equation" r:id="rId20" imgW="1358640" imgH="330120" progId="Equation.DSMT4">
                  <p:embed/>
                </p:oleObj>
              </mc:Choice>
              <mc:Fallback>
                <p:oleObj name="Equation" r:id="rId20" imgW="1358640" imgH="330120" progId="Equation.DSMT4">
                  <p:embed/>
                  <p:pic>
                    <p:nvPicPr>
                      <p:cNvPr id="0" name="Object 20"/>
                      <p:cNvPicPr>
                        <a:picLocks noChangeAspect="1" noChangeArrowheads="1"/>
                      </p:cNvPicPr>
                      <p:nvPr/>
                    </p:nvPicPr>
                    <p:blipFill>
                      <a:blip r:embed="rId21"/>
                      <a:srcRect/>
                      <a:stretch>
                        <a:fillRect/>
                      </a:stretch>
                    </p:blipFill>
                    <p:spPr bwMode="auto">
                      <a:xfrm>
                        <a:off x="3215615" y="4431822"/>
                        <a:ext cx="1397000"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对象 27">
            <a:extLst>
              <a:ext uri="{FF2B5EF4-FFF2-40B4-BE49-F238E27FC236}">
                <a16:creationId xmlns:a16="http://schemas.microsoft.com/office/drawing/2014/main" id="{D1B1D370-449D-4829-AE94-C60B4D8184EF}"/>
              </a:ext>
            </a:extLst>
          </p:cNvPr>
          <p:cNvGraphicFramePr>
            <a:graphicFrameLocks noChangeAspect="1"/>
          </p:cNvGraphicFramePr>
          <p:nvPr>
            <p:extLst>
              <p:ext uri="{D42A27DB-BD31-4B8C-83A1-F6EECF244321}">
                <p14:modId xmlns:p14="http://schemas.microsoft.com/office/powerpoint/2010/main" val="1737336036"/>
              </p:ext>
            </p:extLst>
          </p:nvPr>
        </p:nvGraphicFramePr>
        <p:xfrm>
          <a:off x="2350135" y="4806982"/>
          <a:ext cx="427038" cy="330200"/>
        </p:xfrm>
        <a:graphic>
          <a:graphicData uri="http://schemas.openxmlformats.org/presentationml/2006/ole">
            <mc:AlternateContent xmlns:mc="http://schemas.openxmlformats.org/markup-compatibility/2006">
              <mc:Choice xmlns:v="urn:schemas-microsoft-com:vml" Requires="v">
                <p:oleObj spid="_x0000_s18849" name="Equation" r:id="rId22" imgW="444240" imgH="330120" progId="Equation.DSMT4">
                  <p:embed/>
                </p:oleObj>
              </mc:Choice>
              <mc:Fallback>
                <p:oleObj name="Equation" r:id="rId22" imgW="444240" imgH="330120" progId="Equation.DSMT4">
                  <p:embed/>
                  <p:pic>
                    <p:nvPicPr>
                      <p:cNvPr id="0" name="Object 22"/>
                      <p:cNvPicPr>
                        <a:picLocks noChangeAspect="1" noChangeArrowheads="1"/>
                      </p:cNvPicPr>
                      <p:nvPr/>
                    </p:nvPicPr>
                    <p:blipFill>
                      <a:blip r:embed="rId23"/>
                      <a:srcRect/>
                      <a:stretch>
                        <a:fillRect/>
                      </a:stretch>
                    </p:blipFill>
                    <p:spPr bwMode="auto">
                      <a:xfrm>
                        <a:off x="2350135" y="4806982"/>
                        <a:ext cx="427038"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对象 29">
            <a:extLst>
              <a:ext uri="{FF2B5EF4-FFF2-40B4-BE49-F238E27FC236}">
                <a16:creationId xmlns:a16="http://schemas.microsoft.com/office/drawing/2014/main" id="{0A8E192B-D6A9-4CCD-BE65-567F1FD879B0}"/>
              </a:ext>
            </a:extLst>
          </p:cNvPr>
          <p:cNvGraphicFramePr>
            <a:graphicFrameLocks noChangeAspect="1"/>
          </p:cNvGraphicFramePr>
          <p:nvPr>
            <p:extLst>
              <p:ext uri="{D42A27DB-BD31-4B8C-83A1-F6EECF244321}">
                <p14:modId xmlns:p14="http://schemas.microsoft.com/office/powerpoint/2010/main" val="548158883"/>
              </p:ext>
            </p:extLst>
          </p:nvPr>
        </p:nvGraphicFramePr>
        <p:xfrm>
          <a:off x="3097213" y="4805395"/>
          <a:ext cx="1074737" cy="330200"/>
        </p:xfrm>
        <a:graphic>
          <a:graphicData uri="http://schemas.openxmlformats.org/presentationml/2006/ole">
            <mc:AlternateContent xmlns:mc="http://schemas.openxmlformats.org/markup-compatibility/2006">
              <mc:Choice xmlns:v="urn:schemas-microsoft-com:vml" Requires="v">
                <p:oleObj spid="_x0000_s18850" name="Equation" r:id="rId24" imgW="1015920" imgH="330120" progId="Equation.DSMT4">
                  <p:embed/>
                </p:oleObj>
              </mc:Choice>
              <mc:Fallback>
                <p:oleObj name="Equation" r:id="rId24" imgW="1015920" imgH="330120" progId="Equation.DSMT4">
                  <p:embed/>
                  <p:pic>
                    <p:nvPicPr>
                      <p:cNvPr id="0" name="Object 24"/>
                      <p:cNvPicPr>
                        <a:picLocks noChangeAspect="1" noChangeArrowheads="1"/>
                      </p:cNvPicPr>
                      <p:nvPr/>
                    </p:nvPicPr>
                    <p:blipFill>
                      <a:blip r:embed="rId25"/>
                      <a:srcRect/>
                      <a:stretch>
                        <a:fillRect/>
                      </a:stretch>
                    </p:blipFill>
                    <p:spPr bwMode="auto">
                      <a:xfrm>
                        <a:off x="3097213" y="4805395"/>
                        <a:ext cx="1074737"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 name="对象 31">
            <a:extLst>
              <a:ext uri="{FF2B5EF4-FFF2-40B4-BE49-F238E27FC236}">
                <a16:creationId xmlns:a16="http://schemas.microsoft.com/office/drawing/2014/main" id="{72EEF882-688F-467D-A340-70CEA8E3C9A9}"/>
              </a:ext>
            </a:extLst>
          </p:cNvPr>
          <p:cNvGraphicFramePr>
            <a:graphicFrameLocks noChangeAspect="1"/>
          </p:cNvGraphicFramePr>
          <p:nvPr>
            <p:extLst>
              <p:ext uri="{D42A27DB-BD31-4B8C-83A1-F6EECF244321}">
                <p14:modId xmlns:p14="http://schemas.microsoft.com/office/powerpoint/2010/main" val="3036757786"/>
              </p:ext>
            </p:extLst>
          </p:nvPr>
        </p:nvGraphicFramePr>
        <p:xfrm>
          <a:off x="2334419" y="5204101"/>
          <a:ext cx="4475162" cy="312737"/>
        </p:xfrm>
        <a:graphic>
          <a:graphicData uri="http://schemas.openxmlformats.org/presentationml/2006/ole">
            <mc:AlternateContent xmlns:mc="http://schemas.openxmlformats.org/markup-compatibility/2006">
              <mc:Choice xmlns:v="urn:schemas-microsoft-com:vml" Requires="v">
                <p:oleObj spid="_x0000_s18851" name="Equation" r:id="rId26" imgW="4394160" imgH="330120" progId="Equation.DSMT4">
                  <p:embed/>
                </p:oleObj>
              </mc:Choice>
              <mc:Fallback>
                <p:oleObj name="Equation" r:id="rId26" imgW="4394160" imgH="330120" progId="Equation.DSMT4">
                  <p:embed/>
                  <p:pic>
                    <p:nvPicPr>
                      <p:cNvPr id="0" name="Object 26"/>
                      <p:cNvPicPr>
                        <a:picLocks noChangeAspect="1" noChangeArrowheads="1"/>
                      </p:cNvPicPr>
                      <p:nvPr/>
                    </p:nvPicPr>
                    <p:blipFill>
                      <a:blip r:embed="rId27"/>
                      <a:srcRect/>
                      <a:stretch>
                        <a:fillRect/>
                      </a:stretch>
                    </p:blipFill>
                    <p:spPr bwMode="auto">
                      <a:xfrm>
                        <a:off x="2334419" y="5204101"/>
                        <a:ext cx="4475162"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 name="对象 33">
            <a:extLst>
              <a:ext uri="{FF2B5EF4-FFF2-40B4-BE49-F238E27FC236}">
                <a16:creationId xmlns:a16="http://schemas.microsoft.com/office/drawing/2014/main" id="{31F1CC47-0E82-43D6-8A60-F255C992BEA0}"/>
              </a:ext>
            </a:extLst>
          </p:cNvPr>
          <p:cNvGraphicFramePr>
            <a:graphicFrameLocks noChangeAspect="1"/>
          </p:cNvGraphicFramePr>
          <p:nvPr>
            <p:extLst>
              <p:ext uri="{D42A27DB-BD31-4B8C-83A1-F6EECF244321}">
                <p14:modId xmlns:p14="http://schemas.microsoft.com/office/powerpoint/2010/main" val="2171644888"/>
              </p:ext>
            </p:extLst>
          </p:nvPr>
        </p:nvGraphicFramePr>
        <p:xfrm>
          <a:off x="3342481" y="5616688"/>
          <a:ext cx="2459037" cy="312737"/>
        </p:xfrm>
        <a:graphic>
          <a:graphicData uri="http://schemas.openxmlformats.org/presentationml/2006/ole">
            <mc:AlternateContent xmlns:mc="http://schemas.openxmlformats.org/markup-compatibility/2006">
              <mc:Choice xmlns:v="urn:schemas-microsoft-com:vml" Requires="v">
                <p:oleObj spid="_x0000_s18852" name="Equation" r:id="rId28" imgW="2438280" imgH="330120" progId="Equation.DSMT4">
                  <p:embed/>
                </p:oleObj>
              </mc:Choice>
              <mc:Fallback>
                <p:oleObj name="Equation" r:id="rId28" imgW="2438280" imgH="330120" progId="Equation.DSMT4">
                  <p:embed/>
                  <p:pic>
                    <p:nvPicPr>
                      <p:cNvPr id="0" name="Object 28"/>
                      <p:cNvPicPr>
                        <a:picLocks noChangeAspect="1" noChangeArrowheads="1"/>
                      </p:cNvPicPr>
                      <p:nvPr/>
                    </p:nvPicPr>
                    <p:blipFill>
                      <a:blip r:embed="rId29"/>
                      <a:srcRect/>
                      <a:stretch>
                        <a:fillRect/>
                      </a:stretch>
                    </p:blipFill>
                    <p:spPr bwMode="auto">
                      <a:xfrm>
                        <a:off x="3342481" y="5616688"/>
                        <a:ext cx="2459037"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 name="对象 35">
            <a:extLst>
              <a:ext uri="{FF2B5EF4-FFF2-40B4-BE49-F238E27FC236}">
                <a16:creationId xmlns:a16="http://schemas.microsoft.com/office/drawing/2014/main" id="{611C2DD6-67CE-4178-8BE8-1AECFAF6E6C0}"/>
              </a:ext>
            </a:extLst>
          </p:cNvPr>
          <p:cNvGraphicFramePr>
            <a:graphicFrameLocks noChangeAspect="1"/>
          </p:cNvGraphicFramePr>
          <p:nvPr>
            <p:extLst>
              <p:ext uri="{D42A27DB-BD31-4B8C-83A1-F6EECF244321}">
                <p14:modId xmlns:p14="http://schemas.microsoft.com/office/powerpoint/2010/main" val="1501458743"/>
              </p:ext>
            </p:extLst>
          </p:nvPr>
        </p:nvGraphicFramePr>
        <p:xfrm>
          <a:off x="1845468" y="6004855"/>
          <a:ext cx="1789113" cy="312737"/>
        </p:xfrm>
        <a:graphic>
          <a:graphicData uri="http://schemas.openxmlformats.org/presentationml/2006/ole">
            <mc:AlternateContent xmlns:mc="http://schemas.openxmlformats.org/markup-compatibility/2006">
              <mc:Choice xmlns:v="urn:schemas-microsoft-com:vml" Requires="v">
                <p:oleObj spid="_x0000_s18853" name="Equation" r:id="rId30" imgW="1828800" imgH="330120" progId="Equation.DSMT4">
                  <p:embed/>
                </p:oleObj>
              </mc:Choice>
              <mc:Fallback>
                <p:oleObj name="Equation" r:id="rId30" imgW="1828800" imgH="330120" progId="Equation.DSMT4">
                  <p:embed/>
                  <p:pic>
                    <p:nvPicPr>
                      <p:cNvPr id="0" name="Object 30"/>
                      <p:cNvPicPr>
                        <a:picLocks noChangeAspect="1" noChangeArrowheads="1"/>
                      </p:cNvPicPr>
                      <p:nvPr/>
                    </p:nvPicPr>
                    <p:blipFill>
                      <a:blip r:embed="rId31"/>
                      <a:srcRect/>
                      <a:stretch>
                        <a:fillRect/>
                      </a:stretch>
                    </p:blipFill>
                    <p:spPr bwMode="auto">
                      <a:xfrm>
                        <a:off x="1845468" y="6004855"/>
                        <a:ext cx="1789113"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6876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4C2F64AD-A533-4E69-8F9C-693E249AC336}"/>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第八讲 主成分分析与相关的谱方法</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8" name="内容占位符 2">
            <a:extLst>
              <a:ext uri="{FF2B5EF4-FFF2-40B4-BE49-F238E27FC236}">
                <a16:creationId xmlns:a16="http://schemas.microsoft.com/office/drawing/2014/main" id="{1C14A7BF-B7C7-447D-B1DE-731E28674179}"/>
              </a:ext>
            </a:extLst>
          </p:cNvPr>
          <p:cNvSpPr>
            <a:spLocks noGrp="1" noChangeArrowheads="1"/>
          </p:cNvSpPr>
          <p:nvPr>
            <p:ph idx="1"/>
          </p:nvPr>
        </p:nvSpPr>
        <p:spPr>
          <a:xfrm>
            <a:off x="457200" y="981075"/>
            <a:ext cx="7427913" cy="574675"/>
          </a:xfrm>
        </p:spPr>
        <p:txBody>
          <a:bodyPr/>
          <a:lstStyle/>
          <a:p>
            <a:r>
              <a:rPr lang="zh-CN" altLang="en-US" dirty="0">
                <a:latin typeface="微软雅黑" panose="020B0503020204020204" pitchFamily="34" charset="-122"/>
                <a:ea typeface="微软雅黑" panose="020B0503020204020204" pitchFamily="34" charset="-122"/>
              </a:rPr>
              <a:t>多类数据的线性判别分析</a:t>
            </a:r>
            <a:endParaRPr lang="en-US" altLang="zh-CN"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827088" y="1555750"/>
                <a:ext cx="8015287" cy="440120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微软雅黑" panose="020B0503020204020204" pitchFamily="34" charset="-122"/>
                    <a:cs typeface="Times New Roman" panose="02020603050405020304" pitchFamily="18" charset="0"/>
                  </a:rPr>
                  <a:t>当数据是多类时，数据可以被投影到一个</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𝑀</m:t>
                    </m:r>
                  </m:oMath>
                </a14:m>
                <a:r>
                  <a:rPr lang="zh-CN" altLang="en-US" sz="2000" dirty="0">
                    <a:latin typeface="微软雅黑" panose="020B0503020204020204" pitchFamily="34" charset="-122"/>
                    <a:cs typeface="Times New Roman" panose="02020603050405020304" pitchFamily="18" charset="0"/>
                  </a:rPr>
                  <a:t>维空间，此时投影变换不再是向量，是由一组基向量构成的矩阵</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𝑊</m:t>
                    </m:r>
                  </m:oMath>
                </a14:m>
                <a:r>
                  <a:rPr lang="zh-CN" altLang="en-US" sz="2000" dirty="0">
                    <a:latin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当使用投影矩阵时，          和             是矩阵，无法直接相除作为优化目标，通常使用这些矩阵的特征值的和，即矩阵的迹替换</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其中，</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b="1" i="0" dirty="0">
                  <a:latin typeface="Cambria Math" panose="02040503050406030204" pitchFamily="18" charset="0"/>
                  <a:cs typeface="Times New Roman" panose="02020603050405020304" pitchFamily="18" charset="0"/>
                </a:endParaRPr>
              </a:p>
              <a:p>
                <a:pPr>
                  <a:spcBef>
                    <a:spcPct val="0"/>
                  </a:spcBef>
                  <a:buFontTx/>
                  <a:buNone/>
                </a:pPr>
                <a14:m>
                  <m:oMath xmlns:m="http://schemas.openxmlformats.org/officeDocument/2006/math">
                    <m:r>
                      <a:rPr lang="en-US" altLang="zh-CN" sz="2000" b="1" i="0" smtClean="0">
                        <a:latin typeface="Cambria Math" panose="02040503050406030204" pitchFamily="18" charset="0"/>
                        <a:cs typeface="Times New Roman" panose="02020603050405020304" pitchFamily="18" charset="0"/>
                      </a:rPr>
                      <m:t>𝐦</m:t>
                    </m:r>
                  </m:oMath>
                </a14:m>
                <a:r>
                  <a:rPr lang="zh-CN" altLang="en-US" sz="2000" dirty="0">
                    <a:latin typeface="微软雅黑" panose="020B0503020204020204" pitchFamily="34" charset="-122"/>
                    <a:cs typeface="Times New Roman" panose="02020603050405020304" pitchFamily="18" charset="0"/>
                  </a:rPr>
                  <a:t>表示所有数据的均值</a:t>
                </a: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827088" y="1555750"/>
                <a:ext cx="8015287" cy="4401205"/>
              </a:xfrm>
              <a:prstGeom prst="rect">
                <a:avLst/>
              </a:prstGeom>
              <a:blipFill>
                <a:blip r:embed="rId5"/>
                <a:stretch>
                  <a:fillRect l="-837" t="-693" r="-760" b="-152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942339" y="115888"/>
            <a:ext cx="2022274"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相关的谱方法</a:t>
            </a:r>
          </a:p>
        </p:txBody>
      </p:sp>
      <p:pic>
        <p:nvPicPr>
          <p:cNvPr id="14" name="图片 13">
            <a:extLst>
              <a:ext uri="{FF2B5EF4-FFF2-40B4-BE49-F238E27FC236}">
                <a16:creationId xmlns:a16="http://schemas.microsoft.com/office/drawing/2014/main" id="{E1A0BB7A-A99A-47E4-8CF9-172F43DD7133}"/>
              </a:ext>
            </a:extLst>
          </p:cNvPr>
          <p:cNvPicPr>
            <a:picLocks noChangeAspect="1"/>
          </p:cNvPicPr>
          <p:nvPr/>
        </p:nvPicPr>
        <p:blipFill>
          <a:blip r:embed="rId6"/>
          <a:stretch>
            <a:fillRect/>
          </a:stretch>
        </p:blipFill>
        <p:spPr>
          <a:xfrm>
            <a:off x="2649515" y="2274887"/>
            <a:ext cx="3844970" cy="1036014"/>
          </a:xfrm>
          <a:prstGeom prst="rect">
            <a:avLst/>
          </a:prstGeom>
        </p:spPr>
      </p:pic>
      <p:graphicFrame>
        <p:nvGraphicFramePr>
          <p:cNvPr id="16" name="对象 15">
            <a:extLst>
              <a:ext uri="{FF2B5EF4-FFF2-40B4-BE49-F238E27FC236}">
                <a16:creationId xmlns:a16="http://schemas.microsoft.com/office/drawing/2014/main" id="{76363D9C-E5C2-403A-9196-08624653DFC8}"/>
              </a:ext>
            </a:extLst>
          </p:cNvPr>
          <p:cNvGraphicFramePr>
            <a:graphicFrameLocks noChangeAspect="1"/>
          </p:cNvGraphicFramePr>
          <p:nvPr>
            <p:extLst>
              <p:ext uri="{D42A27DB-BD31-4B8C-83A1-F6EECF244321}">
                <p14:modId xmlns:p14="http://schemas.microsoft.com/office/powerpoint/2010/main" val="1121419800"/>
              </p:ext>
            </p:extLst>
          </p:nvPr>
        </p:nvGraphicFramePr>
        <p:xfrm>
          <a:off x="3137482" y="3445668"/>
          <a:ext cx="781050" cy="312737"/>
        </p:xfrm>
        <a:graphic>
          <a:graphicData uri="http://schemas.openxmlformats.org/presentationml/2006/ole">
            <mc:AlternateContent xmlns:mc="http://schemas.openxmlformats.org/markup-compatibility/2006">
              <mc:Choice xmlns:v="urn:schemas-microsoft-com:vml" Requires="v">
                <p:oleObj spid="_x0000_s19609" name="Equation" r:id="rId7" imgW="799920" imgH="330120" progId="Equation.DSMT4">
                  <p:embed/>
                </p:oleObj>
              </mc:Choice>
              <mc:Fallback>
                <p:oleObj name="Equation" r:id="rId7" imgW="799920" imgH="330120" progId="Equation.DSMT4">
                  <p:embed/>
                  <p:pic>
                    <p:nvPicPr>
                      <p:cNvPr id="0" name="Object 6"/>
                      <p:cNvPicPr>
                        <a:picLocks noChangeAspect="1" noChangeArrowheads="1"/>
                      </p:cNvPicPr>
                      <p:nvPr/>
                    </p:nvPicPr>
                    <p:blipFill>
                      <a:blip r:embed="rId8"/>
                      <a:srcRect/>
                      <a:stretch>
                        <a:fillRect/>
                      </a:stretch>
                    </p:blipFill>
                    <p:spPr bwMode="auto">
                      <a:xfrm>
                        <a:off x="3137482" y="3445668"/>
                        <a:ext cx="781050"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对象 17">
            <a:extLst>
              <a:ext uri="{FF2B5EF4-FFF2-40B4-BE49-F238E27FC236}">
                <a16:creationId xmlns:a16="http://schemas.microsoft.com/office/drawing/2014/main" id="{BB096D6E-DC53-46D5-B0E0-014A173AA8E0}"/>
              </a:ext>
            </a:extLst>
          </p:cNvPr>
          <p:cNvGraphicFramePr>
            <a:graphicFrameLocks noChangeAspect="1"/>
          </p:cNvGraphicFramePr>
          <p:nvPr>
            <p:extLst>
              <p:ext uri="{D42A27DB-BD31-4B8C-83A1-F6EECF244321}">
                <p14:modId xmlns:p14="http://schemas.microsoft.com/office/powerpoint/2010/main" val="1040492314"/>
              </p:ext>
            </p:extLst>
          </p:nvPr>
        </p:nvGraphicFramePr>
        <p:xfrm>
          <a:off x="4288420" y="3462324"/>
          <a:ext cx="881062" cy="312737"/>
        </p:xfrm>
        <a:graphic>
          <a:graphicData uri="http://schemas.openxmlformats.org/presentationml/2006/ole">
            <mc:AlternateContent xmlns:mc="http://schemas.openxmlformats.org/markup-compatibility/2006">
              <mc:Choice xmlns:v="urn:schemas-microsoft-com:vml" Requires="v">
                <p:oleObj spid="_x0000_s19610" name="Equation" r:id="rId9" imgW="825480" imgH="330120" progId="Equation.DSMT4">
                  <p:embed/>
                </p:oleObj>
              </mc:Choice>
              <mc:Fallback>
                <p:oleObj name="Equation" r:id="rId9" imgW="825480" imgH="330120" progId="Equation.DSMT4">
                  <p:embed/>
                  <p:pic>
                    <p:nvPicPr>
                      <p:cNvPr id="0" name="Object 8"/>
                      <p:cNvPicPr>
                        <a:picLocks noChangeAspect="1" noChangeArrowheads="1"/>
                      </p:cNvPicPr>
                      <p:nvPr/>
                    </p:nvPicPr>
                    <p:blipFill>
                      <a:blip r:embed="rId10"/>
                      <a:srcRect/>
                      <a:stretch>
                        <a:fillRect/>
                      </a:stretch>
                    </p:blipFill>
                    <p:spPr bwMode="auto">
                      <a:xfrm>
                        <a:off x="4288420" y="3462324"/>
                        <a:ext cx="881062"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对象 19">
            <a:extLst>
              <a:ext uri="{FF2B5EF4-FFF2-40B4-BE49-F238E27FC236}">
                <a16:creationId xmlns:a16="http://schemas.microsoft.com/office/drawing/2014/main" id="{1A335EFF-D08D-4109-8064-7BABF64B1F2F}"/>
              </a:ext>
            </a:extLst>
          </p:cNvPr>
          <p:cNvGraphicFramePr>
            <a:graphicFrameLocks noChangeAspect="1"/>
          </p:cNvGraphicFramePr>
          <p:nvPr>
            <p:extLst>
              <p:ext uri="{D42A27DB-BD31-4B8C-83A1-F6EECF244321}">
                <p14:modId xmlns:p14="http://schemas.microsoft.com/office/powerpoint/2010/main" val="1609464584"/>
              </p:ext>
            </p:extLst>
          </p:nvPr>
        </p:nvGraphicFramePr>
        <p:xfrm>
          <a:off x="3063875" y="4110295"/>
          <a:ext cx="3016250" cy="673100"/>
        </p:xfrm>
        <a:graphic>
          <a:graphicData uri="http://schemas.openxmlformats.org/presentationml/2006/ole">
            <mc:AlternateContent xmlns:mc="http://schemas.openxmlformats.org/markup-compatibility/2006">
              <mc:Choice xmlns:v="urn:schemas-microsoft-com:vml" Requires="v">
                <p:oleObj spid="_x0000_s19611" name="Equation" r:id="rId11" imgW="2997000" imgH="672840" progId="Equation.DSMT4">
                  <p:embed/>
                </p:oleObj>
              </mc:Choice>
              <mc:Fallback>
                <p:oleObj name="Equation" r:id="rId11" imgW="2997000" imgH="672840" progId="Equation.DSMT4">
                  <p:embed/>
                  <p:pic>
                    <p:nvPicPr>
                      <p:cNvPr id="0" name="Object 12"/>
                      <p:cNvPicPr>
                        <a:picLocks noChangeAspect="1" noChangeArrowheads="1"/>
                      </p:cNvPicPr>
                      <p:nvPr/>
                    </p:nvPicPr>
                    <p:blipFill>
                      <a:blip r:embed="rId12"/>
                      <a:srcRect/>
                      <a:stretch>
                        <a:fillRect/>
                      </a:stretch>
                    </p:blipFill>
                    <p:spPr bwMode="auto">
                      <a:xfrm>
                        <a:off x="3063875" y="4110295"/>
                        <a:ext cx="3016250" cy="67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对象 21">
            <a:extLst>
              <a:ext uri="{FF2B5EF4-FFF2-40B4-BE49-F238E27FC236}">
                <a16:creationId xmlns:a16="http://schemas.microsoft.com/office/drawing/2014/main" id="{316E9252-F1EC-4149-94E8-3ACD2B47D007}"/>
              </a:ext>
            </a:extLst>
          </p:cNvPr>
          <p:cNvGraphicFramePr>
            <a:graphicFrameLocks noChangeAspect="1"/>
          </p:cNvGraphicFramePr>
          <p:nvPr>
            <p:extLst>
              <p:ext uri="{D42A27DB-BD31-4B8C-83A1-F6EECF244321}">
                <p14:modId xmlns:p14="http://schemas.microsoft.com/office/powerpoint/2010/main" val="489027532"/>
              </p:ext>
            </p:extLst>
          </p:nvPr>
        </p:nvGraphicFramePr>
        <p:xfrm>
          <a:off x="1613693" y="4878615"/>
          <a:ext cx="2900363" cy="457200"/>
        </p:xfrm>
        <a:graphic>
          <a:graphicData uri="http://schemas.openxmlformats.org/presentationml/2006/ole">
            <mc:AlternateContent xmlns:mc="http://schemas.openxmlformats.org/markup-compatibility/2006">
              <mc:Choice xmlns:v="urn:schemas-microsoft-com:vml" Requires="v">
                <p:oleObj spid="_x0000_s19612" name="Equation" r:id="rId13" imgW="2958840" imgH="431640" progId="Equation.DSMT4">
                  <p:embed/>
                </p:oleObj>
              </mc:Choice>
              <mc:Fallback>
                <p:oleObj name="Equation" r:id="rId13" imgW="2958840" imgH="431640" progId="Equation.DSMT4">
                  <p:embed/>
                  <p:pic>
                    <p:nvPicPr>
                      <p:cNvPr id="0" name="Object 14"/>
                      <p:cNvPicPr>
                        <a:picLocks noChangeAspect="1" noChangeArrowheads="1"/>
                      </p:cNvPicPr>
                      <p:nvPr/>
                    </p:nvPicPr>
                    <p:blipFill>
                      <a:blip r:embed="rId14"/>
                      <a:srcRect/>
                      <a:stretch>
                        <a:fillRect/>
                      </a:stretch>
                    </p:blipFill>
                    <p:spPr bwMode="auto">
                      <a:xfrm>
                        <a:off x="1613693" y="4878615"/>
                        <a:ext cx="290036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对象 23">
            <a:extLst>
              <a:ext uri="{FF2B5EF4-FFF2-40B4-BE49-F238E27FC236}">
                <a16:creationId xmlns:a16="http://schemas.microsoft.com/office/drawing/2014/main" id="{14D6D548-0811-4BAD-95C8-DBEB70967212}"/>
              </a:ext>
            </a:extLst>
          </p:cNvPr>
          <p:cNvGraphicFramePr>
            <a:graphicFrameLocks noChangeAspect="1"/>
          </p:cNvGraphicFramePr>
          <p:nvPr>
            <p:extLst>
              <p:ext uri="{D42A27DB-BD31-4B8C-83A1-F6EECF244321}">
                <p14:modId xmlns:p14="http://schemas.microsoft.com/office/powerpoint/2010/main" val="2728041312"/>
              </p:ext>
            </p:extLst>
          </p:nvPr>
        </p:nvGraphicFramePr>
        <p:xfrm>
          <a:off x="4648994" y="4878582"/>
          <a:ext cx="2862262" cy="457200"/>
        </p:xfrm>
        <a:graphic>
          <a:graphicData uri="http://schemas.openxmlformats.org/presentationml/2006/ole">
            <mc:AlternateContent xmlns:mc="http://schemas.openxmlformats.org/markup-compatibility/2006">
              <mc:Choice xmlns:v="urn:schemas-microsoft-com:vml" Requires="v">
                <p:oleObj spid="_x0000_s19613" name="Equation" r:id="rId15" imgW="2895480" imgH="444240" progId="Equation.DSMT4">
                  <p:embed/>
                </p:oleObj>
              </mc:Choice>
              <mc:Fallback>
                <p:oleObj name="Equation" r:id="rId15" imgW="2895480" imgH="444240" progId="Equation.DSMT4">
                  <p:embed/>
                  <p:pic>
                    <p:nvPicPr>
                      <p:cNvPr id="0" name="Object 16"/>
                      <p:cNvPicPr>
                        <a:picLocks noChangeAspect="1" noChangeArrowheads="1"/>
                      </p:cNvPicPr>
                      <p:nvPr/>
                    </p:nvPicPr>
                    <p:blipFill>
                      <a:blip r:embed="rId16"/>
                      <a:srcRect/>
                      <a:stretch>
                        <a:fillRect/>
                      </a:stretch>
                    </p:blipFill>
                    <p:spPr bwMode="auto">
                      <a:xfrm>
                        <a:off x="4648994" y="4878582"/>
                        <a:ext cx="2862262"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23246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7949076A-F160-4094-A85E-490BDE0F0067}"/>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第八讲 主成分分析与相关的谱方法</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676086" y="1681585"/>
                <a:ext cx="8015287" cy="440646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微软雅黑" panose="020B0503020204020204" pitchFamily="34" charset="-122"/>
                    <a:cs typeface="Times New Roman" panose="02020603050405020304" pitchFamily="18" charset="0"/>
                  </a:rPr>
                  <a:t>对上式</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𝑊</m:t>
                    </m:r>
                  </m:oMath>
                </a14:m>
                <a:r>
                  <a:rPr lang="zh-CN" altLang="en-US" sz="2000" dirty="0">
                    <a:latin typeface="微软雅黑" panose="020B0503020204020204" pitchFamily="34" charset="-122"/>
                    <a:cs typeface="Times New Roman" panose="02020603050405020304" pitchFamily="18" charset="0"/>
                  </a:rPr>
                  <a:t>同时缩放不影响最终求解，增加约束</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引入拉格朗日乘子</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𝛼</m:t>
                    </m:r>
                    <m:r>
                      <a:rPr lang="zh-CN" altLang="en-US" sz="2000" i="1">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可得等价的无约束优化目标为</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关于</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𝑊</m:t>
                    </m:r>
                  </m:oMath>
                </a14:m>
                <a:r>
                  <a:rPr lang="zh-CN" altLang="en-US" sz="2000" dirty="0">
                    <a:latin typeface="微软雅黑" panose="020B0503020204020204" pitchFamily="34" charset="-122"/>
                    <a:cs typeface="Times New Roman" panose="02020603050405020304" pitchFamily="18" charset="0"/>
                  </a:rPr>
                  <a:t>求导可得</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其中，</a:t>
                </a:r>
                <a14:m>
                  <m:oMath xmlns:m="http://schemas.openxmlformats.org/officeDocument/2006/math">
                    <m:r>
                      <m:rPr>
                        <m:sty m:val="p"/>
                      </m:rPr>
                      <a:rPr lang="en-US" altLang="zh-CN" sz="2000" b="0" i="0" smtClean="0">
                        <a:latin typeface="Cambria Math" panose="02040503050406030204" pitchFamily="18" charset="0"/>
                        <a:cs typeface="Times New Roman" panose="02020603050405020304" pitchFamily="18" charset="0"/>
                      </a:rPr>
                      <m:t>diag</m:t>
                    </m:r>
                    <m:r>
                      <a:rPr lang="en-US" altLang="zh-CN" sz="2000" b="0" i="1" smtClean="0">
                        <a:latin typeface="Cambria Math" panose="02040503050406030204" pitchFamily="18" charset="0"/>
                        <a:cs typeface="Times New Roman" panose="02020603050405020304" pitchFamily="18" charset="0"/>
                      </a:rPr>
                      <m:t>(</m:t>
                    </m:r>
                    <m:r>
                      <a:rPr lang="en-US" altLang="zh-CN" sz="2000" b="1" i="0" smtClean="0">
                        <a:latin typeface="Cambria Math" panose="02040503050406030204" pitchFamily="18" charset="0"/>
                        <a:cs typeface="Times New Roman" panose="02020603050405020304" pitchFamily="18" charset="0"/>
                      </a:rPr>
                      <m:t>𝛌</m:t>
                    </m:r>
                    <m:r>
                      <a:rPr lang="en-US" altLang="zh-CN" sz="2000" b="0" i="1"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表示对角线由</a:t>
                </a:r>
                <a14:m>
                  <m:oMath xmlns:m="http://schemas.openxmlformats.org/officeDocument/2006/math">
                    <m:r>
                      <a:rPr lang="en-US" altLang="zh-CN" sz="2000" b="1" i="0" smtClean="0">
                        <a:latin typeface="Cambria Math" panose="02040503050406030204" pitchFamily="18" charset="0"/>
                        <a:cs typeface="Times New Roman" panose="02020603050405020304" pitchFamily="18" charset="0"/>
                      </a:rPr>
                      <m:t>𝛌</m:t>
                    </m:r>
                    <m:r>
                      <a:rPr lang="en-US" altLang="zh-CN" sz="2000" b="1" i="0" smtClean="0">
                        <a:latin typeface="Cambria Math" panose="02040503050406030204" pitchFamily="18" charset="0"/>
                        <a:cs typeface="Times New Roman" panose="02020603050405020304" pitchFamily="18" charset="0"/>
                      </a:rPr>
                      <m:t>={</m:t>
                    </m:r>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𝜆</m:t>
                        </m:r>
                      </m:e>
                      <m:sub>
                        <m:r>
                          <a:rPr lang="en-US" altLang="zh-CN" sz="2000" b="0" i="1" smtClean="0">
                            <a:latin typeface="Cambria Math" panose="02040503050406030204" pitchFamily="18" charset="0"/>
                            <a:cs typeface="Times New Roman" panose="02020603050405020304" pitchFamily="18" charset="0"/>
                          </a:rPr>
                          <m:t>1</m:t>
                        </m:r>
                      </m:sub>
                    </m:sSub>
                    <m:r>
                      <a:rPr lang="en-US" altLang="zh-CN" sz="2000" b="0" i="1" smtClean="0">
                        <a:latin typeface="Cambria Math" panose="02040503050406030204" pitchFamily="18" charset="0"/>
                        <a:cs typeface="Times New Roman" panose="02020603050405020304" pitchFamily="18" charset="0"/>
                      </a:rPr>
                      <m:t>,</m:t>
                    </m:r>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𝜆</m:t>
                        </m:r>
                      </m:e>
                      <m:sub>
                        <m:r>
                          <a:rPr lang="en-US" altLang="zh-CN" sz="2000" b="0" i="1" smtClean="0">
                            <a:latin typeface="Cambria Math" panose="02040503050406030204" pitchFamily="18" charset="0"/>
                            <a:cs typeface="Times New Roman" panose="02020603050405020304" pitchFamily="18" charset="0"/>
                          </a:rPr>
                          <m:t>2</m:t>
                        </m:r>
                      </m:sub>
                    </m:sSub>
                    <m:r>
                      <a:rPr lang="en-US" altLang="zh-CN" sz="2000" b="0" i="1" smtClean="0">
                        <a:latin typeface="Cambria Math" panose="02040503050406030204" pitchFamily="18" charset="0"/>
                        <a:cs typeface="Times New Roman" panose="02020603050405020304" pitchFamily="18" charset="0"/>
                      </a:rPr>
                      <m:t>,⋯,</m:t>
                    </m:r>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𝜆</m:t>
                        </m:r>
                      </m:e>
                      <m:sub>
                        <m:r>
                          <a:rPr lang="en-US" altLang="zh-CN" sz="2000" b="0" i="1" smtClean="0">
                            <a:latin typeface="Cambria Math" panose="02040503050406030204" pitchFamily="18" charset="0"/>
                            <a:cs typeface="Times New Roman" panose="02020603050405020304" pitchFamily="18" charset="0"/>
                          </a:rPr>
                          <m:t>𝑀</m:t>
                        </m:r>
                      </m:sub>
                    </m:sSub>
                    <m:r>
                      <a:rPr lang="en-US" altLang="zh-CN" sz="2000" b="1" i="0"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构成的对角阵，且</a:t>
                </a:r>
                <a14:m>
                  <m:oMath xmlns:m="http://schemas.openxmlformats.org/officeDocument/2006/math">
                    <m:nary>
                      <m:naryPr>
                        <m:chr m:val="∑"/>
                        <m:limLoc m:val="subSup"/>
                        <m:ctrlPr>
                          <a:rPr lang="zh-CN" altLang="en-US" sz="2000" i="1" smtClean="0">
                            <a:latin typeface="Cambria Math" panose="02040503050406030204" pitchFamily="18" charset="0"/>
                            <a:cs typeface="Times New Roman" panose="02020603050405020304" pitchFamily="18" charset="0"/>
                          </a:rPr>
                        </m:ctrlPr>
                      </m:naryPr>
                      <m:sub>
                        <m:r>
                          <m:rPr>
                            <m:brk m:alnAt="25"/>
                          </m:rPr>
                          <a:rPr lang="en-US" altLang="zh-CN" sz="2000" b="0" i="1" smtClean="0">
                            <a:latin typeface="Cambria Math" panose="02040503050406030204" pitchFamily="18" charset="0"/>
                            <a:cs typeface="Times New Roman" panose="02020603050405020304" pitchFamily="18" charset="0"/>
                          </a:rPr>
                          <m:t>𝑚</m:t>
                        </m:r>
                        <m:r>
                          <a:rPr lang="en-US" altLang="zh-CN" sz="2000" b="0" i="1" smtClean="0">
                            <a:latin typeface="Cambria Math" panose="02040503050406030204" pitchFamily="18" charset="0"/>
                            <a:cs typeface="Times New Roman" panose="02020603050405020304" pitchFamily="18" charset="0"/>
                          </a:rPr>
                          <m:t>=1</m:t>
                        </m:r>
                      </m:sub>
                      <m:sup>
                        <m:r>
                          <a:rPr lang="en-US" altLang="zh-CN" sz="2000" b="0" i="1" smtClean="0">
                            <a:latin typeface="Cambria Math" panose="02040503050406030204" pitchFamily="18" charset="0"/>
                            <a:cs typeface="Times New Roman" panose="02020603050405020304" pitchFamily="18" charset="0"/>
                          </a:rPr>
                          <m:t>𝑀</m:t>
                        </m:r>
                      </m:sup>
                      <m:e>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𝜆</m:t>
                            </m:r>
                          </m:e>
                          <m:sub>
                            <m:r>
                              <a:rPr lang="en-US" altLang="zh-CN" sz="2000" b="0" i="1" smtClean="0">
                                <a:latin typeface="Cambria Math" panose="02040503050406030204" pitchFamily="18" charset="0"/>
                                <a:cs typeface="Times New Roman" panose="02020603050405020304" pitchFamily="18" charset="0"/>
                              </a:rPr>
                              <m:t>𝑚</m:t>
                            </m:r>
                          </m:sub>
                        </m:sSub>
                      </m:e>
                    </m:nary>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𝛼</m:t>
                    </m:r>
                    <m:r>
                      <a:rPr lang="en-US" altLang="zh-CN" sz="2000" b="0" i="0"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 投影矩阵</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𝑊</m:t>
                    </m:r>
                  </m:oMath>
                </a14:m>
                <a:r>
                  <a:rPr lang="zh-CN" altLang="en-US" sz="2000" dirty="0">
                    <a:latin typeface="微软雅黑" panose="020B0503020204020204" pitchFamily="34" charset="-122"/>
                    <a:cs typeface="Times New Roman" panose="02020603050405020304" pitchFamily="18" charset="0"/>
                  </a:rPr>
                  <a:t>中的列向量可以通过求解特征值问题 </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获得，此时优化目标的值为</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因此最优解是前</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𝑀</m:t>
                    </m:r>
                  </m:oMath>
                </a14:m>
                <a:r>
                  <a:rPr lang="zh-CN" altLang="en-US" sz="2000" dirty="0">
                    <a:latin typeface="微软雅黑" panose="020B0503020204020204" pitchFamily="34" charset="-122"/>
                    <a:cs typeface="Times New Roman" panose="02020603050405020304" pitchFamily="18" charset="0"/>
                  </a:rPr>
                  <a:t>个最大特征值对应的特征向量构成的矩阵。这里需要注意</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𝑆</m:t>
                        </m:r>
                      </m:e>
                      <m:sub>
                        <m:r>
                          <a:rPr lang="en-US" altLang="zh-CN" sz="2000" b="0" i="1" smtClean="0">
                            <a:latin typeface="Cambria Math" panose="02040503050406030204" pitchFamily="18" charset="0"/>
                            <a:cs typeface="Times New Roman" panose="02020603050405020304" pitchFamily="18" charset="0"/>
                          </a:rPr>
                          <m:t>𝐵</m:t>
                        </m:r>
                      </m:sub>
                    </m:sSub>
                  </m:oMath>
                </a14:m>
                <a:r>
                  <a:rPr lang="zh-CN" altLang="en-US" sz="2000" dirty="0">
                    <a:latin typeface="微软雅黑" panose="020B0503020204020204" pitchFamily="34" charset="-122"/>
                    <a:cs typeface="Times New Roman" panose="02020603050405020304" pitchFamily="18" charset="0"/>
                  </a:rPr>
                  <a:t>的秩最大为</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𝐶</m:t>
                    </m:r>
                    <m:r>
                      <a:rPr lang="en-US" altLang="zh-CN" sz="2000" b="0" i="1" smtClean="0">
                        <a:latin typeface="Cambria Math" panose="02040503050406030204" pitchFamily="18" charset="0"/>
                        <a:cs typeface="Times New Roman" panose="02020603050405020304" pitchFamily="18" charset="0"/>
                      </a:rPr>
                      <m:t>−1</m:t>
                    </m:r>
                  </m:oMath>
                </a14:m>
                <a:r>
                  <a:rPr lang="zh-CN" altLang="en-US" sz="2000" dirty="0">
                    <a:latin typeface="微软雅黑" panose="020B0503020204020204" pitchFamily="34" charset="-122"/>
                    <a:cs typeface="Times New Roman" panose="02020603050405020304" pitchFamily="18" charset="0"/>
                  </a:rPr>
                  <a:t>，所以        的非零特征值对应的特征向量数目不会超过</a:t>
                </a:r>
                <a14:m>
                  <m:oMath xmlns:m="http://schemas.openxmlformats.org/officeDocument/2006/math">
                    <m:r>
                      <a:rPr lang="en-US" altLang="zh-CN" sz="2000" i="1">
                        <a:latin typeface="Cambria Math" panose="02040503050406030204" pitchFamily="18" charset="0"/>
                        <a:cs typeface="Times New Roman" panose="02020603050405020304" pitchFamily="18" charset="0"/>
                      </a:rPr>
                      <m:t>𝐶</m:t>
                    </m:r>
                    <m:r>
                      <a:rPr lang="en-US" altLang="zh-CN" sz="2000" i="1">
                        <a:latin typeface="Cambria Math" panose="02040503050406030204" pitchFamily="18" charset="0"/>
                        <a:cs typeface="Times New Roman" panose="02020603050405020304" pitchFamily="18" charset="0"/>
                      </a:rPr>
                      <m:t>−1</m:t>
                    </m:r>
                  </m:oMath>
                </a14:m>
                <a:r>
                  <a:rPr lang="zh-CN" altLang="en-US" sz="2000" dirty="0">
                    <a:latin typeface="微软雅黑" panose="020B0503020204020204" pitchFamily="34" charset="-122"/>
                    <a:cs typeface="Times New Roman" panose="02020603050405020304" pitchFamily="18" charset="0"/>
                  </a:rPr>
                  <a:t>， 所以投影后的空间维度满足约束</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𝑀</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𝐶</m:t>
                    </m:r>
                    <m:r>
                      <a:rPr lang="en-US" altLang="zh-CN" sz="2000" b="0" i="1" smtClean="0">
                        <a:latin typeface="Cambria Math" panose="02040503050406030204" pitchFamily="18" charset="0"/>
                        <a:cs typeface="Times New Roman" panose="02020603050405020304" pitchFamily="18" charset="0"/>
                      </a:rPr>
                      <m:t>−1.</m:t>
                    </m:r>
                  </m:oMath>
                </a14:m>
                <a:r>
                  <a:rPr lang="zh-CN" altLang="en-US" sz="2000" dirty="0">
                    <a:latin typeface="微软雅黑" panose="020B0503020204020204" pitchFamily="34" charset="-122"/>
                    <a:cs typeface="Times New Roman" panose="02020603050405020304" pitchFamily="18" charset="0"/>
                  </a:rPr>
                  <a:t> </a:t>
                </a:r>
                <a:endParaRPr lang="en-US" altLang="zh-CN" sz="2000" dirty="0">
                  <a:latin typeface="微软雅黑" panose="020B0503020204020204" pitchFamily="34"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676086" y="1681585"/>
                <a:ext cx="8015287" cy="4406463"/>
              </a:xfrm>
              <a:prstGeom prst="rect">
                <a:avLst/>
              </a:prstGeom>
              <a:blipFill>
                <a:blip r:embed="rId5"/>
                <a:stretch>
                  <a:fillRect l="-4715" t="-830" r="-760" b="-152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942339" y="115888"/>
            <a:ext cx="2022274"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相关的谱方法</a:t>
            </a:r>
          </a:p>
        </p:txBody>
      </p:sp>
      <p:graphicFrame>
        <p:nvGraphicFramePr>
          <p:cNvPr id="3" name="对象 2">
            <a:extLst>
              <a:ext uri="{FF2B5EF4-FFF2-40B4-BE49-F238E27FC236}">
                <a16:creationId xmlns:a16="http://schemas.microsoft.com/office/drawing/2014/main" id="{2A554912-04B1-4317-A776-77C7969B92F0}"/>
              </a:ext>
            </a:extLst>
          </p:cNvPr>
          <p:cNvGraphicFramePr>
            <a:graphicFrameLocks noChangeAspect="1"/>
          </p:cNvGraphicFramePr>
          <p:nvPr>
            <p:extLst>
              <p:ext uri="{D42A27DB-BD31-4B8C-83A1-F6EECF244321}">
                <p14:modId xmlns:p14="http://schemas.microsoft.com/office/powerpoint/2010/main" val="984205213"/>
              </p:ext>
            </p:extLst>
          </p:nvPr>
        </p:nvGraphicFramePr>
        <p:xfrm>
          <a:off x="3101975" y="1019493"/>
          <a:ext cx="2940050" cy="673100"/>
        </p:xfrm>
        <a:graphic>
          <a:graphicData uri="http://schemas.openxmlformats.org/presentationml/2006/ole">
            <mc:AlternateContent xmlns:mc="http://schemas.openxmlformats.org/markup-compatibility/2006">
              <mc:Choice xmlns:v="urn:schemas-microsoft-com:vml" Requires="v">
                <p:oleObj spid="_x0000_s20703" name="Equation" r:id="rId6" imgW="2920680" imgH="672840" progId="Equation.DSMT4">
                  <p:embed/>
                </p:oleObj>
              </mc:Choice>
              <mc:Fallback>
                <p:oleObj name="Equation" r:id="rId6" imgW="2920680" imgH="672840" progId="Equation.DSMT4">
                  <p:embed/>
                  <p:pic>
                    <p:nvPicPr>
                      <p:cNvPr id="0" name="Object 1"/>
                      <p:cNvPicPr>
                        <a:picLocks noChangeAspect="1" noChangeArrowheads="1"/>
                      </p:cNvPicPr>
                      <p:nvPr/>
                    </p:nvPicPr>
                    <p:blipFill>
                      <a:blip r:embed="rId7"/>
                      <a:srcRect/>
                      <a:stretch>
                        <a:fillRect/>
                      </a:stretch>
                    </p:blipFill>
                    <p:spPr bwMode="auto">
                      <a:xfrm>
                        <a:off x="3101975" y="1019493"/>
                        <a:ext cx="2940050" cy="67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a:extLst>
              <a:ext uri="{FF2B5EF4-FFF2-40B4-BE49-F238E27FC236}">
                <a16:creationId xmlns:a16="http://schemas.microsoft.com/office/drawing/2014/main" id="{199DA98D-2A2E-49B1-AF3A-1C2CB0C6287F}"/>
              </a:ext>
            </a:extLst>
          </p:cNvPr>
          <p:cNvGraphicFramePr>
            <a:graphicFrameLocks noChangeAspect="1"/>
          </p:cNvGraphicFramePr>
          <p:nvPr>
            <p:extLst>
              <p:ext uri="{D42A27DB-BD31-4B8C-83A1-F6EECF244321}">
                <p14:modId xmlns:p14="http://schemas.microsoft.com/office/powerpoint/2010/main" val="375647246"/>
              </p:ext>
            </p:extLst>
          </p:nvPr>
        </p:nvGraphicFramePr>
        <p:xfrm>
          <a:off x="5891212" y="1727210"/>
          <a:ext cx="1646238" cy="312737"/>
        </p:xfrm>
        <a:graphic>
          <a:graphicData uri="http://schemas.openxmlformats.org/presentationml/2006/ole">
            <mc:AlternateContent xmlns:mc="http://schemas.openxmlformats.org/markup-compatibility/2006">
              <mc:Choice xmlns:v="urn:schemas-microsoft-com:vml" Requires="v">
                <p:oleObj spid="_x0000_s20704" name="Equation" r:id="rId8" imgW="1587240" imgH="330120" progId="Equation.DSMT4">
                  <p:embed/>
                </p:oleObj>
              </mc:Choice>
              <mc:Fallback>
                <p:oleObj name="Equation" r:id="rId8" imgW="1587240" imgH="330120" progId="Equation.DSMT4">
                  <p:embed/>
                  <p:pic>
                    <p:nvPicPr>
                      <p:cNvPr id="0" name="Object 3"/>
                      <p:cNvPicPr>
                        <a:picLocks noChangeAspect="1" noChangeArrowheads="1"/>
                      </p:cNvPicPr>
                      <p:nvPr/>
                    </p:nvPicPr>
                    <p:blipFill>
                      <a:blip r:embed="rId9"/>
                      <a:srcRect/>
                      <a:stretch>
                        <a:fillRect/>
                      </a:stretch>
                    </p:blipFill>
                    <p:spPr bwMode="auto">
                      <a:xfrm>
                        <a:off x="5891212" y="1727210"/>
                        <a:ext cx="1646238"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a:extLst>
              <a:ext uri="{FF2B5EF4-FFF2-40B4-BE49-F238E27FC236}">
                <a16:creationId xmlns:a16="http://schemas.microsoft.com/office/drawing/2014/main" id="{E18BF51A-1AAE-46A2-87AC-B510B597E5BE}"/>
              </a:ext>
            </a:extLst>
          </p:cNvPr>
          <p:cNvGraphicFramePr>
            <a:graphicFrameLocks noChangeAspect="1"/>
          </p:cNvGraphicFramePr>
          <p:nvPr>
            <p:extLst>
              <p:ext uri="{D42A27DB-BD31-4B8C-83A1-F6EECF244321}">
                <p14:modId xmlns:p14="http://schemas.microsoft.com/office/powerpoint/2010/main" val="3254825608"/>
              </p:ext>
            </p:extLst>
          </p:nvPr>
        </p:nvGraphicFramePr>
        <p:xfrm>
          <a:off x="2044700" y="2436702"/>
          <a:ext cx="5054600" cy="387350"/>
        </p:xfrm>
        <a:graphic>
          <a:graphicData uri="http://schemas.openxmlformats.org/presentationml/2006/ole">
            <mc:AlternateContent xmlns:mc="http://schemas.openxmlformats.org/markup-compatibility/2006">
              <mc:Choice xmlns:v="urn:schemas-microsoft-com:vml" Requires="v">
                <p:oleObj spid="_x0000_s20705" name="Equation" r:id="rId10" imgW="5054400" imgH="419040" progId="Equation.DSMT4">
                  <p:embed/>
                </p:oleObj>
              </mc:Choice>
              <mc:Fallback>
                <p:oleObj name="Equation" r:id="rId10" imgW="5054400" imgH="419040" progId="Equation.DSMT4">
                  <p:embed/>
                  <p:pic>
                    <p:nvPicPr>
                      <p:cNvPr id="0" name="Object 5"/>
                      <p:cNvPicPr>
                        <a:picLocks noChangeAspect="1" noChangeArrowheads="1"/>
                      </p:cNvPicPr>
                      <p:nvPr/>
                    </p:nvPicPr>
                    <p:blipFill>
                      <a:blip r:embed="rId11"/>
                      <a:srcRect/>
                      <a:stretch>
                        <a:fillRect/>
                      </a:stretch>
                    </p:blipFill>
                    <p:spPr bwMode="auto">
                      <a:xfrm>
                        <a:off x="2044700" y="2436702"/>
                        <a:ext cx="505460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对象 14">
            <a:extLst>
              <a:ext uri="{FF2B5EF4-FFF2-40B4-BE49-F238E27FC236}">
                <a16:creationId xmlns:a16="http://schemas.microsoft.com/office/drawing/2014/main" id="{44A9406A-1C0E-4297-A998-682996EBCB48}"/>
              </a:ext>
            </a:extLst>
          </p:cNvPr>
          <p:cNvGraphicFramePr>
            <a:graphicFrameLocks noChangeAspect="1"/>
          </p:cNvGraphicFramePr>
          <p:nvPr>
            <p:extLst>
              <p:ext uri="{D42A27DB-BD31-4B8C-83A1-F6EECF244321}">
                <p14:modId xmlns:p14="http://schemas.microsoft.com/office/powerpoint/2010/main" val="87152801"/>
              </p:ext>
            </p:extLst>
          </p:nvPr>
        </p:nvGraphicFramePr>
        <p:xfrm>
          <a:off x="3555206" y="3215000"/>
          <a:ext cx="2033588" cy="330200"/>
        </p:xfrm>
        <a:graphic>
          <a:graphicData uri="http://schemas.openxmlformats.org/presentationml/2006/ole">
            <mc:AlternateContent xmlns:mc="http://schemas.openxmlformats.org/markup-compatibility/2006">
              <mc:Choice xmlns:v="urn:schemas-microsoft-com:vml" Requires="v">
                <p:oleObj spid="_x0000_s20706" name="Equation" r:id="rId12" imgW="1993680" imgH="330120" progId="Equation.DSMT4">
                  <p:embed/>
                </p:oleObj>
              </mc:Choice>
              <mc:Fallback>
                <p:oleObj name="Equation" r:id="rId12" imgW="1993680" imgH="330120" progId="Equation.DSMT4">
                  <p:embed/>
                  <p:pic>
                    <p:nvPicPr>
                      <p:cNvPr id="0" name="Object 7"/>
                      <p:cNvPicPr>
                        <a:picLocks noChangeAspect="1" noChangeArrowheads="1"/>
                      </p:cNvPicPr>
                      <p:nvPr/>
                    </p:nvPicPr>
                    <p:blipFill>
                      <a:blip r:embed="rId13"/>
                      <a:srcRect/>
                      <a:stretch>
                        <a:fillRect/>
                      </a:stretch>
                    </p:blipFill>
                    <p:spPr bwMode="auto">
                      <a:xfrm>
                        <a:off x="3555206" y="3215000"/>
                        <a:ext cx="2033588"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 name="对象 43">
            <a:extLst>
              <a:ext uri="{FF2B5EF4-FFF2-40B4-BE49-F238E27FC236}">
                <a16:creationId xmlns:a16="http://schemas.microsoft.com/office/drawing/2014/main" id="{E91EC48A-6386-48A8-904D-1CE822198CD9}"/>
              </a:ext>
            </a:extLst>
          </p:cNvPr>
          <p:cNvGraphicFramePr>
            <a:graphicFrameLocks noChangeAspect="1"/>
          </p:cNvGraphicFramePr>
          <p:nvPr>
            <p:extLst>
              <p:ext uri="{D42A27DB-BD31-4B8C-83A1-F6EECF244321}">
                <p14:modId xmlns:p14="http://schemas.microsoft.com/office/powerpoint/2010/main" val="397336797"/>
              </p:ext>
            </p:extLst>
          </p:nvPr>
        </p:nvGraphicFramePr>
        <p:xfrm>
          <a:off x="7694613" y="3870021"/>
          <a:ext cx="1270000" cy="312737"/>
        </p:xfrm>
        <a:graphic>
          <a:graphicData uri="http://schemas.openxmlformats.org/presentationml/2006/ole">
            <mc:AlternateContent xmlns:mc="http://schemas.openxmlformats.org/markup-compatibility/2006">
              <mc:Choice xmlns:v="urn:schemas-microsoft-com:vml" Requires="v">
                <p:oleObj spid="_x0000_s20707" name="Equation" r:id="rId14" imgW="1307880" imgH="330120" progId="Equation.DSMT4">
                  <p:embed/>
                </p:oleObj>
              </mc:Choice>
              <mc:Fallback>
                <p:oleObj name="Equation" r:id="rId14" imgW="1307880" imgH="330120" progId="Equation.DSMT4">
                  <p:embed/>
                  <p:pic>
                    <p:nvPicPr>
                      <p:cNvPr id="0" name="Object 36"/>
                      <p:cNvPicPr>
                        <a:picLocks noChangeAspect="1" noChangeArrowheads="1"/>
                      </p:cNvPicPr>
                      <p:nvPr/>
                    </p:nvPicPr>
                    <p:blipFill>
                      <a:blip r:embed="rId15"/>
                      <a:srcRect/>
                      <a:stretch>
                        <a:fillRect/>
                      </a:stretch>
                    </p:blipFill>
                    <p:spPr bwMode="auto">
                      <a:xfrm>
                        <a:off x="7694613" y="3870021"/>
                        <a:ext cx="1270000" cy="312737"/>
                      </a:xfrm>
                      <a:prstGeom prst="rect">
                        <a:avLst/>
                      </a:prstGeom>
                      <a:noFill/>
                    </p:spPr>
                  </p:pic>
                </p:oleObj>
              </mc:Fallback>
            </mc:AlternateContent>
          </a:graphicData>
        </a:graphic>
      </p:graphicFrame>
      <p:graphicFrame>
        <p:nvGraphicFramePr>
          <p:cNvPr id="46" name="对象 45">
            <a:extLst>
              <a:ext uri="{FF2B5EF4-FFF2-40B4-BE49-F238E27FC236}">
                <a16:creationId xmlns:a16="http://schemas.microsoft.com/office/drawing/2014/main" id="{B93DFA9C-3494-4C7E-9FDD-48CE1077DBF0}"/>
              </a:ext>
            </a:extLst>
          </p:cNvPr>
          <p:cNvGraphicFramePr>
            <a:graphicFrameLocks noChangeAspect="1"/>
          </p:cNvGraphicFramePr>
          <p:nvPr>
            <p:extLst>
              <p:ext uri="{D42A27DB-BD31-4B8C-83A1-F6EECF244321}">
                <p14:modId xmlns:p14="http://schemas.microsoft.com/office/powerpoint/2010/main" val="1599527811"/>
              </p:ext>
            </p:extLst>
          </p:nvPr>
        </p:nvGraphicFramePr>
        <p:xfrm>
          <a:off x="2786856" y="4594409"/>
          <a:ext cx="3570288" cy="346075"/>
        </p:xfrm>
        <a:graphic>
          <a:graphicData uri="http://schemas.openxmlformats.org/presentationml/2006/ole">
            <mc:AlternateContent xmlns:mc="http://schemas.openxmlformats.org/markup-compatibility/2006">
              <mc:Choice xmlns:v="urn:schemas-microsoft-com:vml" Requires="v">
                <p:oleObj spid="_x0000_s20708" name="Equation" r:id="rId16" imgW="3492360" imgH="330120" progId="Equation.DSMT4">
                  <p:embed/>
                </p:oleObj>
              </mc:Choice>
              <mc:Fallback>
                <p:oleObj name="Equation" r:id="rId16" imgW="3492360" imgH="330120" progId="Equation.DSMT4">
                  <p:embed/>
                  <p:pic>
                    <p:nvPicPr>
                      <p:cNvPr id="0" name="Object 38"/>
                      <p:cNvPicPr>
                        <a:picLocks noChangeAspect="1" noChangeArrowheads="1"/>
                      </p:cNvPicPr>
                      <p:nvPr/>
                    </p:nvPicPr>
                    <p:blipFill>
                      <a:blip r:embed="rId17"/>
                      <a:srcRect/>
                      <a:stretch>
                        <a:fillRect/>
                      </a:stretch>
                    </p:blipFill>
                    <p:spPr bwMode="auto">
                      <a:xfrm>
                        <a:off x="2786856" y="4594409"/>
                        <a:ext cx="3570288"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 name="Rectangle 47">
            <a:extLst>
              <a:ext uri="{FF2B5EF4-FFF2-40B4-BE49-F238E27FC236}">
                <a16:creationId xmlns:a16="http://schemas.microsoft.com/office/drawing/2014/main" id="{7A6A4580-3158-4E12-BD3B-04749B48F90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8" name="对象 47">
            <a:extLst>
              <a:ext uri="{FF2B5EF4-FFF2-40B4-BE49-F238E27FC236}">
                <a16:creationId xmlns:a16="http://schemas.microsoft.com/office/drawing/2014/main" id="{B8A63875-05D0-4800-B652-108FA8C656A2}"/>
              </a:ext>
            </a:extLst>
          </p:cNvPr>
          <p:cNvGraphicFramePr>
            <a:graphicFrameLocks noChangeAspect="1"/>
          </p:cNvGraphicFramePr>
          <p:nvPr>
            <p:extLst>
              <p:ext uri="{D42A27DB-BD31-4B8C-83A1-F6EECF244321}">
                <p14:modId xmlns:p14="http://schemas.microsoft.com/office/powerpoint/2010/main" val="2275049601"/>
              </p:ext>
            </p:extLst>
          </p:nvPr>
        </p:nvGraphicFramePr>
        <p:xfrm>
          <a:off x="4493790" y="5404343"/>
          <a:ext cx="508000" cy="312738"/>
        </p:xfrm>
        <a:graphic>
          <a:graphicData uri="http://schemas.openxmlformats.org/presentationml/2006/ole">
            <mc:AlternateContent xmlns:mc="http://schemas.openxmlformats.org/markup-compatibility/2006">
              <mc:Choice xmlns:v="urn:schemas-microsoft-com:vml" Requires="v">
                <p:oleObj spid="_x0000_s20709" name="Equation" r:id="rId18" imgW="507960" imgH="330120" progId="Equation.DSMT4">
                  <p:embed/>
                </p:oleObj>
              </mc:Choice>
              <mc:Fallback>
                <p:oleObj name="Equation" r:id="rId18" imgW="507960" imgH="330120" progId="Equation.DSMT4">
                  <p:embed/>
                  <p:pic>
                    <p:nvPicPr>
                      <p:cNvPr id="0" name="Object 46"/>
                      <p:cNvPicPr>
                        <a:picLocks noChangeAspect="1" noChangeArrowheads="1"/>
                      </p:cNvPicPr>
                      <p:nvPr/>
                    </p:nvPicPr>
                    <p:blipFill>
                      <a:blip r:embed="rId19"/>
                      <a:srcRect/>
                      <a:stretch>
                        <a:fillRect/>
                      </a:stretch>
                    </p:blipFill>
                    <p:spPr bwMode="auto">
                      <a:xfrm>
                        <a:off x="4493790" y="5404343"/>
                        <a:ext cx="508000" cy="31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93861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BE94BFE4-38A5-4D8F-960B-C7B5C38DC8D6}"/>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第八讲 主成分分析与相关的谱方法</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8" name="内容占位符 2">
            <a:extLst>
              <a:ext uri="{FF2B5EF4-FFF2-40B4-BE49-F238E27FC236}">
                <a16:creationId xmlns:a16="http://schemas.microsoft.com/office/drawing/2014/main" id="{1C14A7BF-B7C7-447D-B1DE-731E28674179}"/>
              </a:ext>
            </a:extLst>
          </p:cNvPr>
          <p:cNvSpPr>
            <a:spLocks noGrp="1" noChangeArrowheads="1"/>
          </p:cNvSpPr>
          <p:nvPr>
            <p:ph idx="1"/>
          </p:nvPr>
        </p:nvSpPr>
        <p:spPr>
          <a:xfrm>
            <a:off x="457200" y="981075"/>
            <a:ext cx="8561388" cy="720725"/>
          </a:xfrm>
        </p:spPr>
        <p:txBody>
          <a:bodyPr>
            <a:normAutofit fontScale="92500"/>
          </a:bodyPr>
          <a:lstStyle/>
          <a:p>
            <a:r>
              <a:rPr lang="zh-CN" altLang="en-US" dirty="0">
                <a:latin typeface="微软雅黑" panose="020B0503020204020204" pitchFamily="34" charset="-122"/>
                <a:ea typeface="微软雅黑" panose="020B0503020204020204" pitchFamily="34" charset="-122"/>
              </a:rPr>
              <a:t>典型相关分析（</a:t>
            </a:r>
            <a:r>
              <a:rPr lang="en-US" altLang="zh-CN" dirty="0">
                <a:latin typeface="微软雅黑" panose="020B0503020204020204" pitchFamily="34" charset="-122"/>
                <a:ea typeface="微软雅黑" panose="020B0503020204020204" pitchFamily="34" charset="-122"/>
              </a:rPr>
              <a:t>canonical correlation analysis</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CCA</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827088" y="1555750"/>
                <a:ext cx="8015287" cy="196316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微软雅黑" panose="020B0503020204020204" pitchFamily="34" charset="-122"/>
                    <a:cs typeface="Times New Roman" panose="02020603050405020304" pitchFamily="18" charset="0"/>
                  </a:rPr>
                  <a:t>寻找两个投影矩阵，分别将原始数据的两组表示投影到一个公共空间中，并且最大化投影后的两组数据的相关性。</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给定两组数据                           和                          ，如果投影到一维空间，</a:t>
                </a:r>
                <a:r>
                  <a:rPr lang="en-US" altLang="zh-CN" sz="2000" dirty="0">
                    <a:latin typeface="微软雅黑" panose="020B0503020204020204" pitchFamily="34" charset="-122"/>
                    <a:cs typeface="Times New Roman" panose="02020603050405020304" pitchFamily="18" charset="0"/>
                  </a:rPr>
                  <a:t>CCA</a:t>
                </a:r>
                <a:r>
                  <a:rPr lang="zh-CN" altLang="en-US" sz="2000" dirty="0">
                    <a:latin typeface="微软雅黑" panose="020B0503020204020204" pitchFamily="34" charset="-122"/>
                    <a:cs typeface="Times New Roman" panose="02020603050405020304" pitchFamily="18" charset="0"/>
                  </a:rPr>
                  <a:t>寻找一堆线性投影向量</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1" i="0" smtClean="0">
                            <a:latin typeface="Cambria Math" panose="02040503050406030204" pitchFamily="18" charset="0"/>
                            <a:cs typeface="Times New Roman" panose="02020603050405020304" pitchFamily="18" charset="0"/>
                          </a:rPr>
                          <m:t>𝐰</m:t>
                        </m:r>
                      </m:e>
                      <m:sub>
                        <m:r>
                          <a:rPr lang="en-US" altLang="zh-CN" sz="2000" b="0" i="1" smtClean="0">
                            <a:latin typeface="Cambria Math" panose="02040503050406030204" pitchFamily="18" charset="0"/>
                            <a:cs typeface="Times New Roman" panose="02020603050405020304" pitchFamily="18" charset="0"/>
                          </a:rPr>
                          <m:t>𝑥</m:t>
                        </m:r>
                      </m:sub>
                    </m:sSub>
                  </m:oMath>
                </a14:m>
                <a:r>
                  <a:rPr lang="zh-CN" altLang="en-US" sz="2000" dirty="0">
                    <a:latin typeface="微软雅黑" panose="020B0503020204020204" pitchFamily="34" charset="-122"/>
                    <a:cs typeface="Times New Roman" panose="02020603050405020304" pitchFamily="18" charset="0"/>
                  </a:rPr>
                  <a:t>和</a:t>
                </a:r>
                <a14:m>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r>
                          <a:rPr lang="en-US" altLang="zh-CN" sz="2000" b="1">
                            <a:latin typeface="Cambria Math" panose="02040503050406030204" pitchFamily="18" charset="0"/>
                            <a:cs typeface="Times New Roman" panose="02020603050405020304" pitchFamily="18" charset="0"/>
                          </a:rPr>
                          <m:t>𝐰</m:t>
                        </m:r>
                      </m:e>
                      <m:sub>
                        <m:r>
                          <a:rPr lang="en-US" altLang="zh-CN" sz="2000" b="0" i="1" smtClean="0">
                            <a:latin typeface="Cambria Math" panose="02040503050406030204" pitchFamily="18" charset="0"/>
                            <a:cs typeface="Times New Roman" panose="02020603050405020304" pitchFamily="18" charset="0"/>
                          </a:rPr>
                          <m:t>𝑦</m:t>
                        </m:r>
                      </m:sub>
                    </m:sSub>
                  </m:oMath>
                </a14:m>
                <a:r>
                  <a:rPr lang="zh-CN" altLang="en-US" sz="2000" dirty="0">
                    <a:latin typeface="微软雅黑" panose="020B0503020204020204" pitchFamily="34" charset="-122"/>
                    <a:cs typeface="Times New Roman" panose="02020603050405020304" pitchFamily="18" charset="0"/>
                  </a:rPr>
                  <a:t>，使得两组数据在投影后的相关性最大，投影后两组数据之间的相关性为</a:t>
                </a: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827088" y="1555750"/>
                <a:ext cx="8015287" cy="1963166"/>
              </a:xfrm>
              <a:prstGeom prst="rect">
                <a:avLst/>
              </a:prstGeom>
              <a:blipFill>
                <a:blip r:embed="rId5"/>
                <a:stretch>
                  <a:fillRect l="-837" t="-1553" r="-152" b="-465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942339" y="115888"/>
            <a:ext cx="2022274"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相关的谱方法</a:t>
            </a:r>
          </a:p>
        </p:txBody>
      </p:sp>
      <p:sp>
        <p:nvSpPr>
          <p:cNvPr id="4" name="Rectangle 4">
            <a:extLst>
              <a:ext uri="{FF2B5EF4-FFF2-40B4-BE49-F238E27FC236}">
                <a16:creationId xmlns:a16="http://schemas.microsoft.com/office/drawing/2014/main" id="{73EBA7E3-8E1E-4F5F-8D03-7CC89432E4E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a:extLst>
              <a:ext uri="{FF2B5EF4-FFF2-40B4-BE49-F238E27FC236}">
                <a16:creationId xmlns:a16="http://schemas.microsoft.com/office/drawing/2014/main" id="{D66F96D1-840B-4252-B985-DF1F507F9740}"/>
              </a:ext>
            </a:extLst>
          </p:cNvPr>
          <p:cNvGraphicFramePr>
            <a:graphicFrameLocks noChangeAspect="1"/>
          </p:cNvGraphicFramePr>
          <p:nvPr>
            <p:extLst>
              <p:ext uri="{D42A27DB-BD31-4B8C-83A1-F6EECF244321}">
                <p14:modId xmlns:p14="http://schemas.microsoft.com/office/powerpoint/2010/main" val="42978167"/>
              </p:ext>
            </p:extLst>
          </p:nvPr>
        </p:nvGraphicFramePr>
        <p:xfrm>
          <a:off x="2457334" y="2536813"/>
          <a:ext cx="1970088" cy="312738"/>
        </p:xfrm>
        <a:graphic>
          <a:graphicData uri="http://schemas.openxmlformats.org/presentationml/2006/ole">
            <mc:AlternateContent xmlns:mc="http://schemas.openxmlformats.org/markup-compatibility/2006">
              <mc:Choice xmlns:v="urn:schemas-microsoft-com:vml" Requires="v">
                <p:oleObj spid="_x0000_s21625" name="Equation" r:id="rId6" imgW="1892160" imgH="330120" progId="Equation.DSMT4">
                  <p:embed/>
                </p:oleObj>
              </mc:Choice>
              <mc:Fallback>
                <p:oleObj name="Equation" r:id="rId6" imgW="1892160" imgH="330120" progId="Equation.DSMT4">
                  <p:embed/>
                  <p:pic>
                    <p:nvPicPr>
                      <p:cNvPr id="0" name="Object 3"/>
                      <p:cNvPicPr>
                        <a:picLocks noChangeAspect="1" noChangeArrowheads="1"/>
                      </p:cNvPicPr>
                      <p:nvPr/>
                    </p:nvPicPr>
                    <p:blipFill>
                      <a:blip r:embed="rId7"/>
                      <a:srcRect/>
                      <a:stretch>
                        <a:fillRect/>
                      </a:stretch>
                    </p:blipFill>
                    <p:spPr bwMode="auto">
                      <a:xfrm>
                        <a:off x="2457334" y="2536813"/>
                        <a:ext cx="1970088" cy="31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a:extLst>
              <a:ext uri="{FF2B5EF4-FFF2-40B4-BE49-F238E27FC236}">
                <a16:creationId xmlns:a16="http://schemas.microsoft.com/office/drawing/2014/main" id="{3C39D8B7-7BA9-4980-A02E-9FA1894CB371}"/>
              </a:ext>
            </a:extLst>
          </p:cNvPr>
          <p:cNvGraphicFramePr>
            <a:graphicFrameLocks noChangeAspect="1"/>
          </p:cNvGraphicFramePr>
          <p:nvPr>
            <p:extLst>
              <p:ext uri="{D42A27DB-BD31-4B8C-83A1-F6EECF244321}">
                <p14:modId xmlns:p14="http://schemas.microsoft.com/office/powerpoint/2010/main" val="3498485861"/>
              </p:ext>
            </p:extLst>
          </p:nvPr>
        </p:nvGraphicFramePr>
        <p:xfrm>
          <a:off x="4755365" y="2536814"/>
          <a:ext cx="1854200" cy="312737"/>
        </p:xfrm>
        <a:graphic>
          <a:graphicData uri="http://schemas.openxmlformats.org/presentationml/2006/ole">
            <mc:AlternateContent xmlns:mc="http://schemas.openxmlformats.org/markup-compatibility/2006">
              <mc:Choice xmlns:v="urn:schemas-microsoft-com:vml" Requires="v">
                <p:oleObj spid="_x0000_s21626" name="Equation" r:id="rId8" imgW="1854000" imgH="330120" progId="Equation.DSMT4">
                  <p:embed/>
                </p:oleObj>
              </mc:Choice>
              <mc:Fallback>
                <p:oleObj name="Equation" r:id="rId8" imgW="1854000" imgH="330120" progId="Equation.DSMT4">
                  <p:embed/>
                  <p:pic>
                    <p:nvPicPr>
                      <p:cNvPr id="0" name="Object 5"/>
                      <p:cNvPicPr>
                        <a:picLocks noChangeAspect="1" noChangeArrowheads="1"/>
                      </p:cNvPicPr>
                      <p:nvPr/>
                    </p:nvPicPr>
                    <p:blipFill>
                      <a:blip r:embed="rId9"/>
                      <a:srcRect/>
                      <a:stretch>
                        <a:fillRect/>
                      </a:stretch>
                    </p:blipFill>
                    <p:spPr bwMode="auto">
                      <a:xfrm>
                        <a:off x="4755365" y="2536814"/>
                        <a:ext cx="1854200"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a:extLst>
              <a:ext uri="{FF2B5EF4-FFF2-40B4-BE49-F238E27FC236}">
                <a16:creationId xmlns:a16="http://schemas.microsoft.com/office/drawing/2014/main" id="{B23DF22F-6CF7-49AD-A6FC-D82196F2B0B3}"/>
              </a:ext>
            </a:extLst>
          </p:cNvPr>
          <p:cNvGraphicFramePr>
            <a:graphicFrameLocks noChangeAspect="1"/>
          </p:cNvGraphicFramePr>
          <p:nvPr>
            <p:extLst>
              <p:ext uri="{D42A27DB-BD31-4B8C-83A1-F6EECF244321}">
                <p14:modId xmlns:p14="http://schemas.microsoft.com/office/powerpoint/2010/main" val="3060069487"/>
              </p:ext>
            </p:extLst>
          </p:nvPr>
        </p:nvGraphicFramePr>
        <p:xfrm>
          <a:off x="1323181" y="3497682"/>
          <a:ext cx="6497638" cy="749300"/>
        </p:xfrm>
        <a:graphic>
          <a:graphicData uri="http://schemas.openxmlformats.org/presentationml/2006/ole">
            <mc:AlternateContent xmlns:mc="http://schemas.openxmlformats.org/markup-compatibility/2006">
              <mc:Choice xmlns:v="urn:schemas-microsoft-com:vml" Requires="v">
                <p:oleObj spid="_x0000_s21627" name="Equation" r:id="rId10" imgW="6438600" imgH="749160" progId="Equation.DSMT4">
                  <p:embed/>
                </p:oleObj>
              </mc:Choice>
              <mc:Fallback>
                <p:oleObj name="Equation" r:id="rId10" imgW="6438600" imgH="749160" progId="Equation.DSMT4">
                  <p:embed/>
                  <p:pic>
                    <p:nvPicPr>
                      <p:cNvPr id="0" name="Object 7"/>
                      <p:cNvPicPr>
                        <a:picLocks noChangeAspect="1" noChangeArrowheads="1"/>
                      </p:cNvPicPr>
                      <p:nvPr/>
                    </p:nvPicPr>
                    <p:blipFill>
                      <a:blip r:embed="rId11"/>
                      <a:srcRect/>
                      <a:stretch>
                        <a:fillRect/>
                      </a:stretch>
                    </p:blipFill>
                    <p:spPr bwMode="auto">
                      <a:xfrm>
                        <a:off x="1323181" y="3497682"/>
                        <a:ext cx="6497638" cy="74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对象 17">
            <a:extLst>
              <a:ext uri="{FF2B5EF4-FFF2-40B4-BE49-F238E27FC236}">
                <a16:creationId xmlns:a16="http://schemas.microsoft.com/office/drawing/2014/main" id="{26C718B4-B02A-45B4-B844-FE6C577600CE}"/>
              </a:ext>
            </a:extLst>
          </p:cNvPr>
          <p:cNvGraphicFramePr>
            <a:graphicFrameLocks noChangeAspect="1"/>
          </p:cNvGraphicFramePr>
          <p:nvPr>
            <p:extLst>
              <p:ext uri="{D42A27DB-BD31-4B8C-83A1-F6EECF244321}">
                <p14:modId xmlns:p14="http://schemas.microsoft.com/office/powerpoint/2010/main" val="2243954275"/>
              </p:ext>
            </p:extLst>
          </p:nvPr>
        </p:nvGraphicFramePr>
        <p:xfrm>
          <a:off x="3103447" y="4409216"/>
          <a:ext cx="2976563" cy="646113"/>
        </p:xfrm>
        <a:graphic>
          <a:graphicData uri="http://schemas.openxmlformats.org/presentationml/2006/ole">
            <mc:AlternateContent xmlns:mc="http://schemas.openxmlformats.org/markup-compatibility/2006">
              <mc:Choice xmlns:v="urn:schemas-microsoft-com:vml" Requires="v">
                <p:oleObj spid="_x0000_s21628" name="Equation" r:id="rId12" imgW="2997000" imgH="609480" progId="Equation.DSMT4">
                  <p:embed/>
                </p:oleObj>
              </mc:Choice>
              <mc:Fallback>
                <p:oleObj name="Equation" r:id="rId12" imgW="2997000" imgH="609480" progId="Equation.DSMT4">
                  <p:embed/>
                  <p:pic>
                    <p:nvPicPr>
                      <p:cNvPr id="0" name="Object 12"/>
                      <p:cNvPicPr>
                        <a:picLocks noChangeAspect="1" noChangeArrowheads="1"/>
                      </p:cNvPicPr>
                      <p:nvPr/>
                    </p:nvPicPr>
                    <p:blipFill>
                      <a:blip r:embed="rId13"/>
                      <a:srcRect/>
                      <a:stretch>
                        <a:fillRect/>
                      </a:stretch>
                    </p:blipFill>
                    <p:spPr bwMode="auto">
                      <a:xfrm>
                        <a:off x="3103447" y="4409216"/>
                        <a:ext cx="2976563" cy="646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对象 19">
            <a:extLst>
              <a:ext uri="{FF2B5EF4-FFF2-40B4-BE49-F238E27FC236}">
                <a16:creationId xmlns:a16="http://schemas.microsoft.com/office/drawing/2014/main" id="{EA0DC06D-669C-4F71-AE0E-1A5584349671}"/>
              </a:ext>
            </a:extLst>
          </p:cNvPr>
          <p:cNvGraphicFramePr>
            <a:graphicFrameLocks noChangeAspect="1"/>
          </p:cNvGraphicFramePr>
          <p:nvPr>
            <p:extLst>
              <p:ext uri="{D42A27DB-BD31-4B8C-83A1-F6EECF244321}">
                <p14:modId xmlns:p14="http://schemas.microsoft.com/office/powerpoint/2010/main" val="1361580801"/>
              </p:ext>
            </p:extLst>
          </p:nvPr>
        </p:nvGraphicFramePr>
        <p:xfrm>
          <a:off x="3103447" y="5089798"/>
          <a:ext cx="2647950" cy="644525"/>
        </p:xfrm>
        <a:graphic>
          <a:graphicData uri="http://schemas.openxmlformats.org/presentationml/2006/ole">
            <mc:AlternateContent xmlns:mc="http://schemas.openxmlformats.org/markup-compatibility/2006">
              <mc:Choice xmlns:v="urn:schemas-microsoft-com:vml" Requires="v">
                <p:oleObj spid="_x0000_s21629" name="Equation" r:id="rId14" imgW="2666880" imgH="609480" progId="Equation.DSMT4">
                  <p:embed/>
                </p:oleObj>
              </mc:Choice>
              <mc:Fallback>
                <p:oleObj name="Equation" r:id="rId14" imgW="2666880" imgH="609480" progId="Equation.DSMT4">
                  <p:embed/>
                  <p:pic>
                    <p:nvPicPr>
                      <p:cNvPr id="0" name="Object 14"/>
                      <p:cNvPicPr>
                        <a:picLocks noChangeAspect="1" noChangeArrowheads="1"/>
                      </p:cNvPicPr>
                      <p:nvPr/>
                    </p:nvPicPr>
                    <p:blipFill>
                      <a:blip r:embed="rId15"/>
                      <a:srcRect/>
                      <a:stretch>
                        <a:fillRect/>
                      </a:stretch>
                    </p:blipFill>
                    <p:spPr bwMode="auto">
                      <a:xfrm>
                        <a:off x="3103447" y="5089798"/>
                        <a:ext cx="2647950" cy="64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88615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07F81949-4FB0-4DA4-A4F3-32B15E393235}"/>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第八讲 主成分分析与相关的谱方法</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650919" y="1625601"/>
                <a:ext cx="8015287" cy="319427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微软雅黑" panose="020B0503020204020204" pitchFamily="34" charset="-122"/>
                    <a:cs typeface="Times New Roman" panose="02020603050405020304" pitchFamily="18" charset="0"/>
                  </a:rPr>
                  <a:t>由于</a:t>
                </a:r>
                <a14:m>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r>
                          <a:rPr lang="en-US" altLang="zh-CN" sz="2000" b="1">
                            <a:latin typeface="Cambria Math" panose="02040503050406030204" pitchFamily="18" charset="0"/>
                            <a:cs typeface="Times New Roman" panose="02020603050405020304" pitchFamily="18" charset="0"/>
                          </a:rPr>
                          <m:t>𝐰</m:t>
                        </m:r>
                      </m:e>
                      <m:sub>
                        <m:r>
                          <a:rPr lang="en-US" altLang="zh-CN" sz="2000" i="1">
                            <a:latin typeface="Cambria Math" panose="02040503050406030204" pitchFamily="18" charset="0"/>
                            <a:cs typeface="Times New Roman" panose="02020603050405020304" pitchFamily="18" charset="0"/>
                          </a:rPr>
                          <m:t>𝑥</m:t>
                        </m:r>
                      </m:sub>
                    </m:sSub>
                  </m:oMath>
                </a14:m>
                <a:r>
                  <a:rPr lang="zh-CN" altLang="en-US" sz="2000" dirty="0">
                    <a:latin typeface="微软雅黑" panose="020B0503020204020204" pitchFamily="34" charset="-122"/>
                    <a:cs typeface="Times New Roman" panose="02020603050405020304" pitchFamily="18" charset="0"/>
                  </a:rPr>
                  <a:t>和</a:t>
                </a:r>
                <a14:m>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r>
                          <a:rPr lang="en-US" altLang="zh-CN" sz="2000" b="1">
                            <a:latin typeface="Cambria Math" panose="02040503050406030204" pitchFamily="18" charset="0"/>
                            <a:cs typeface="Times New Roman" panose="02020603050405020304" pitchFamily="18" charset="0"/>
                          </a:rPr>
                          <m:t>𝐰</m:t>
                        </m:r>
                      </m:e>
                      <m:sub>
                        <m:r>
                          <a:rPr lang="en-US" altLang="zh-CN" sz="2000" i="1">
                            <a:latin typeface="Cambria Math" panose="02040503050406030204" pitchFamily="18" charset="0"/>
                            <a:cs typeface="Times New Roman" panose="02020603050405020304" pitchFamily="18" charset="0"/>
                          </a:rPr>
                          <m:t>𝑦</m:t>
                        </m:r>
                      </m:sub>
                    </m:sSub>
                  </m:oMath>
                </a14:m>
                <a:r>
                  <a:rPr lang="zh-CN" altLang="en-US" sz="2000" dirty="0">
                    <a:latin typeface="微软雅黑" panose="020B0503020204020204" pitchFamily="34" charset="-122"/>
                    <a:cs typeface="Times New Roman" panose="02020603050405020304" pitchFamily="18" charset="0"/>
                  </a:rPr>
                  <a:t>的尺度对目标式的值没有影响，约束分母中两个因子为</a:t>
                </a:r>
                <a:r>
                  <a:rPr lang="en-US" altLang="zh-CN" sz="2000" dirty="0">
                    <a:latin typeface="微软雅黑" panose="020B0503020204020204" pitchFamily="34" charset="-122"/>
                    <a:cs typeface="Times New Roman" panose="02020603050405020304" pitchFamily="18" charset="0"/>
                  </a:rPr>
                  <a:t>1</a:t>
                </a: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引入拉格朗日乘子</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𝜆</m:t>
                        </m:r>
                      </m:e>
                      <m:sub>
                        <m:r>
                          <a:rPr lang="en-US" altLang="zh-CN" sz="2000" b="0" i="1" smtClean="0">
                            <a:latin typeface="Cambria Math" panose="02040503050406030204" pitchFamily="18" charset="0"/>
                            <a:cs typeface="Times New Roman" panose="02020603050405020304" pitchFamily="18" charset="0"/>
                          </a:rPr>
                          <m:t>1</m:t>
                        </m:r>
                      </m:sub>
                    </m:sSub>
                    <m:r>
                      <a:rPr lang="en-US" altLang="zh-CN" sz="2000" b="0" i="1" smtClean="0">
                        <a:latin typeface="Cambria Math" panose="02040503050406030204" pitchFamily="18" charset="0"/>
                        <a:cs typeface="Times New Roman" panose="02020603050405020304" pitchFamily="18" charset="0"/>
                      </a:rPr>
                      <m:t>,</m:t>
                    </m:r>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𝜆</m:t>
                        </m:r>
                      </m:e>
                      <m:sub>
                        <m:r>
                          <a:rPr lang="en-US" altLang="zh-CN" sz="2000" b="0" i="1" smtClean="0">
                            <a:latin typeface="Cambria Math" panose="02040503050406030204" pitchFamily="18" charset="0"/>
                            <a:cs typeface="Times New Roman" panose="02020603050405020304" pitchFamily="18" charset="0"/>
                          </a:rPr>
                          <m:t>2</m:t>
                        </m:r>
                      </m:sub>
                    </m:sSub>
                  </m:oMath>
                </a14:m>
                <a:r>
                  <a:rPr lang="zh-CN" altLang="en-US" sz="2000" dirty="0">
                    <a:latin typeface="微软雅黑" panose="020B0503020204020204" pitchFamily="34" charset="-122"/>
                    <a:cs typeface="Times New Roman" panose="02020603050405020304" pitchFamily="18" charset="0"/>
                  </a:rPr>
                  <a:t>，转化成无约束的优化问题</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关于</a:t>
                </a:r>
                <a14:m>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r>
                          <a:rPr lang="en-US" altLang="zh-CN" sz="2000" b="1">
                            <a:latin typeface="Cambria Math" panose="02040503050406030204" pitchFamily="18" charset="0"/>
                            <a:cs typeface="Times New Roman" panose="02020603050405020304" pitchFamily="18" charset="0"/>
                          </a:rPr>
                          <m:t>𝐰</m:t>
                        </m:r>
                      </m:e>
                      <m:sub>
                        <m:r>
                          <a:rPr lang="en-US" altLang="zh-CN" sz="2000" i="1">
                            <a:latin typeface="Cambria Math" panose="02040503050406030204" pitchFamily="18" charset="0"/>
                            <a:cs typeface="Times New Roman" panose="02020603050405020304" pitchFamily="18" charset="0"/>
                          </a:rPr>
                          <m:t>𝑥</m:t>
                        </m:r>
                      </m:sub>
                    </m:sSub>
                  </m:oMath>
                </a14:m>
                <a:r>
                  <a:rPr lang="zh-CN" altLang="en-US" sz="2000" dirty="0">
                    <a:latin typeface="微软雅黑" panose="020B0503020204020204" pitchFamily="34" charset="-122"/>
                    <a:cs typeface="Times New Roman" panose="02020603050405020304" pitchFamily="18" charset="0"/>
                  </a:rPr>
                  <a:t>和</a:t>
                </a:r>
                <a14:m>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r>
                          <a:rPr lang="en-US" altLang="zh-CN" sz="2000" b="1">
                            <a:latin typeface="Cambria Math" panose="02040503050406030204" pitchFamily="18" charset="0"/>
                            <a:cs typeface="Times New Roman" panose="02020603050405020304" pitchFamily="18" charset="0"/>
                          </a:rPr>
                          <m:t>𝐰</m:t>
                        </m:r>
                      </m:e>
                      <m:sub>
                        <m:r>
                          <a:rPr lang="en-US" altLang="zh-CN" sz="2000" i="1">
                            <a:latin typeface="Cambria Math" panose="02040503050406030204" pitchFamily="18" charset="0"/>
                            <a:cs typeface="Times New Roman" panose="02020603050405020304" pitchFamily="18" charset="0"/>
                          </a:rPr>
                          <m:t>𝑦</m:t>
                        </m:r>
                      </m:sub>
                    </m:sSub>
                  </m:oMath>
                </a14:m>
                <a:r>
                  <a:rPr lang="zh-CN" altLang="en-US" sz="2000" dirty="0">
                    <a:latin typeface="微软雅黑" panose="020B0503020204020204" pitchFamily="34" charset="-122"/>
                    <a:cs typeface="Times New Roman" panose="02020603050405020304" pitchFamily="18" charset="0"/>
                  </a:rPr>
                  <a:t>求导</a:t>
                </a: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650919" y="1625601"/>
                <a:ext cx="8015287" cy="3194272"/>
              </a:xfrm>
              <a:prstGeom prst="rect">
                <a:avLst/>
              </a:prstGeom>
              <a:blipFill>
                <a:blip r:embed="rId5"/>
                <a:stretch>
                  <a:fillRect l="-837" t="-1145" b="-248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942339" y="115888"/>
            <a:ext cx="2022274"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相关的谱方法</a:t>
            </a:r>
          </a:p>
        </p:txBody>
      </p:sp>
      <p:graphicFrame>
        <p:nvGraphicFramePr>
          <p:cNvPr id="3" name="对象 2">
            <a:extLst>
              <a:ext uri="{FF2B5EF4-FFF2-40B4-BE49-F238E27FC236}">
                <a16:creationId xmlns:a16="http://schemas.microsoft.com/office/drawing/2014/main" id="{A44D3AF6-740B-4226-A43C-3919D1CF3B7C}"/>
              </a:ext>
            </a:extLst>
          </p:cNvPr>
          <p:cNvGraphicFramePr>
            <a:graphicFrameLocks noChangeAspect="1"/>
          </p:cNvGraphicFramePr>
          <p:nvPr>
            <p:extLst>
              <p:ext uri="{D42A27DB-BD31-4B8C-83A1-F6EECF244321}">
                <p14:modId xmlns:p14="http://schemas.microsoft.com/office/powerpoint/2010/main" val="2724128086"/>
              </p:ext>
            </p:extLst>
          </p:nvPr>
        </p:nvGraphicFramePr>
        <p:xfrm>
          <a:off x="1323181" y="876301"/>
          <a:ext cx="6497637" cy="749300"/>
        </p:xfrm>
        <a:graphic>
          <a:graphicData uri="http://schemas.openxmlformats.org/presentationml/2006/ole">
            <mc:AlternateContent xmlns:mc="http://schemas.openxmlformats.org/markup-compatibility/2006">
              <mc:Choice xmlns:v="urn:schemas-microsoft-com:vml" Requires="v">
                <p:oleObj spid="_x0000_s22651" name="Equation" r:id="rId6" imgW="6438600" imgH="749160" progId="Equation.DSMT4">
                  <p:embed/>
                </p:oleObj>
              </mc:Choice>
              <mc:Fallback>
                <p:oleObj name="Equation" r:id="rId6" imgW="6438600" imgH="749160" progId="Equation.DSMT4">
                  <p:embed/>
                  <p:pic>
                    <p:nvPicPr>
                      <p:cNvPr id="0" name="Object 1"/>
                      <p:cNvPicPr>
                        <a:picLocks noChangeAspect="1" noChangeArrowheads="1"/>
                      </p:cNvPicPr>
                      <p:nvPr/>
                    </p:nvPicPr>
                    <p:blipFill>
                      <a:blip r:embed="rId7"/>
                      <a:srcRect/>
                      <a:stretch>
                        <a:fillRect/>
                      </a:stretch>
                    </p:blipFill>
                    <p:spPr bwMode="auto">
                      <a:xfrm>
                        <a:off x="1323181" y="876301"/>
                        <a:ext cx="6497637" cy="74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a:extLst>
              <a:ext uri="{FF2B5EF4-FFF2-40B4-BE49-F238E27FC236}">
                <a16:creationId xmlns:a16="http://schemas.microsoft.com/office/drawing/2014/main" id="{2CF315B5-E571-45D1-8FF5-BDBF64A2E1DE}"/>
              </a:ext>
            </a:extLst>
          </p:cNvPr>
          <p:cNvGraphicFramePr>
            <a:graphicFrameLocks noChangeAspect="1"/>
          </p:cNvGraphicFramePr>
          <p:nvPr>
            <p:extLst>
              <p:ext uri="{D42A27DB-BD31-4B8C-83A1-F6EECF244321}">
                <p14:modId xmlns:p14="http://schemas.microsoft.com/office/powerpoint/2010/main" val="866598422"/>
              </p:ext>
            </p:extLst>
          </p:nvPr>
        </p:nvGraphicFramePr>
        <p:xfrm>
          <a:off x="3222624" y="2083440"/>
          <a:ext cx="2698750" cy="1285875"/>
        </p:xfrm>
        <a:graphic>
          <a:graphicData uri="http://schemas.openxmlformats.org/presentationml/2006/ole">
            <mc:AlternateContent xmlns:mc="http://schemas.openxmlformats.org/markup-compatibility/2006">
              <mc:Choice xmlns:v="urn:schemas-microsoft-com:vml" Requires="v">
                <p:oleObj spid="_x0000_s22652" name="Equation" r:id="rId8" imgW="2717640" imgH="1231560" progId="Equation.DSMT4">
                  <p:embed/>
                </p:oleObj>
              </mc:Choice>
              <mc:Fallback>
                <p:oleObj name="Equation" r:id="rId8" imgW="2717640" imgH="1231560" progId="Equation.DSMT4">
                  <p:embed/>
                  <p:pic>
                    <p:nvPicPr>
                      <p:cNvPr id="0" name="Object 3"/>
                      <p:cNvPicPr>
                        <a:picLocks noChangeAspect="1" noChangeArrowheads="1"/>
                      </p:cNvPicPr>
                      <p:nvPr/>
                    </p:nvPicPr>
                    <p:blipFill>
                      <a:blip r:embed="rId9"/>
                      <a:srcRect/>
                      <a:stretch>
                        <a:fillRect/>
                      </a:stretch>
                    </p:blipFill>
                    <p:spPr bwMode="auto">
                      <a:xfrm>
                        <a:off x="3222624" y="2083440"/>
                        <a:ext cx="2698750" cy="1285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a:extLst>
              <a:ext uri="{FF2B5EF4-FFF2-40B4-BE49-F238E27FC236}">
                <a16:creationId xmlns:a16="http://schemas.microsoft.com/office/drawing/2014/main" id="{5F70DA09-1A29-4D5E-B615-F9B734616AC7}"/>
              </a:ext>
            </a:extLst>
          </p:cNvPr>
          <p:cNvGraphicFramePr>
            <a:graphicFrameLocks noChangeAspect="1"/>
          </p:cNvGraphicFramePr>
          <p:nvPr>
            <p:extLst>
              <p:ext uri="{D42A27DB-BD31-4B8C-83A1-F6EECF244321}">
                <p14:modId xmlns:p14="http://schemas.microsoft.com/office/powerpoint/2010/main" val="1323771214"/>
              </p:ext>
            </p:extLst>
          </p:nvPr>
        </p:nvGraphicFramePr>
        <p:xfrm>
          <a:off x="1389062" y="3912499"/>
          <a:ext cx="6365875" cy="476250"/>
        </p:xfrm>
        <a:graphic>
          <a:graphicData uri="http://schemas.openxmlformats.org/presentationml/2006/ole">
            <mc:AlternateContent xmlns:mc="http://schemas.openxmlformats.org/markup-compatibility/2006">
              <mc:Choice xmlns:v="urn:schemas-microsoft-com:vml" Requires="v">
                <p:oleObj spid="_x0000_s22653" name="Equation" r:id="rId10" imgW="6286320" imgH="444240" progId="Equation.DSMT4">
                  <p:embed/>
                </p:oleObj>
              </mc:Choice>
              <mc:Fallback>
                <p:oleObj name="Equation" r:id="rId10" imgW="6286320" imgH="444240" progId="Equation.DSMT4">
                  <p:embed/>
                  <p:pic>
                    <p:nvPicPr>
                      <p:cNvPr id="0" name="Object 5"/>
                      <p:cNvPicPr>
                        <a:picLocks noChangeAspect="1" noChangeArrowheads="1"/>
                      </p:cNvPicPr>
                      <p:nvPr/>
                    </p:nvPicPr>
                    <p:blipFill>
                      <a:blip r:embed="rId11"/>
                      <a:srcRect/>
                      <a:stretch>
                        <a:fillRect/>
                      </a:stretch>
                    </p:blipFill>
                    <p:spPr bwMode="auto">
                      <a:xfrm>
                        <a:off x="1389062" y="3912499"/>
                        <a:ext cx="6365875"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对象 16">
            <a:extLst>
              <a:ext uri="{FF2B5EF4-FFF2-40B4-BE49-F238E27FC236}">
                <a16:creationId xmlns:a16="http://schemas.microsoft.com/office/drawing/2014/main" id="{BDE28D8F-695C-4A13-8BE9-526A07983F05}"/>
              </a:ext>
            </a:extLst>
          </p:cNvPr>
          <p:cNvGraphicFramePr>
            <a:graphicFrameLocks noChangeAspect="1"/>
          </p:cNvGraphicFramePr>
          <p:nvPr>
            <p:extLst>
              <p:ext uri="{D42A27DB-BD31-4B8C-83A1-F6EECF244321}">
                <p14:modId xmlns:p14="http://schemas.microsoft.com/office/powerpoint/2010/main" val="557059043"/>
              </p:ext>
            </p:extLst>
          </p:nvPr>
        </p:nvGraphicFramePr>
        <p:xfrm>
          <a:off x="3469480" y="4677607"/>
          <a:ext cx="2205037" cy="704850"/>
        </p:xfrm>
        <a:graphic>
          <a:graphicData uri="http://schemas.openxmlformats.org/presentationml/2006/ole">
            <mc:AlternateContent xmlns:mc="http://schemas.openxmlformats.org/markup-compatibility/2006">
              <mc:Choice xmlns:v="urn:schemas-microsoft-com:vml" Requires="v">
                <p:oleObj spid="_x0000_s22654" name="Equation" r:id="rId12" imgW="2145960" imgH="736560" progId="Equation.DSMT4">
                  <p:embed/>
                </p:oleObj>
              </mc:Choice>
              <mc:Fallback>
                <p:oleObj name="Equation" r:id="rId12" imgW="2145960" imgH="736560" progId="Equation.DSMT4">
                  <p:embed/>
                  <p:pic>
                    <p:nvPicPr>
                      <p:cNvPr id="0" name="Object 9"/>
                      <p:cNvPicPr>
                        <a:picLocks noChangeAspect="1" noChangeArrowheads="1"/>
                      </p:cNvPicPr>
                      <p:nvPr/>
                    </p:nvPicPr>
                    <p:blipFill>
                      <a:blip r:embed="rId13"/>
                      <a:srcRect/>
                      <a:stretch>
                        <a:fillRect/>
                      </a:stretch>
                    </p:blipFill>
                    <p:spPr bwMode="auto">
                      <a:xfrm>
                        <a:off x="3469480" y="4677607"/>
                        <a:ext cx="2205037" cy="704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对象 18">
            <a:extLst>
              <a:ext uri="{FF2B5EF4-FFF2-40B4-BE49-F238E27FC236}">
                <a16:creationId xmlns:a16="http://schemas.microsoft.com/office/drawing/2014/main" id="{BFF97CEF-2F04-44DB-AF74-EE472AD57ABB}"/>
              </a:ext>
            </a:extLst>
          </p:cNvPr>
          <p:cNvGraphicFramePr>
            <a:graphicFrameLocks noChangeAspect="1"/>
          </p:cNvGraphicFramePr>
          <p:nvPr>
            <p:extLst>
              <p:ext uri="{D42A27DB-BD31-4B8C-83A1-F6EECF244321}">
                <p14:modId xmlns:p14="http://schemas.microsoft.com/office/powerpoint/2010/main" val="3271753057"/>
              </p:ext>
            </p:extLst>
          </p:nvPr>
        </p:nvGraphicFramePr>
        <p:xfrm>
          <a:off x="2105818" y="5477472"/>
          <a:ext cx="4932363" cy="736600"/>
        </p:xfrm>
        <a:graphic>
          <a:graphicData uri="http://schemas.openxmlformats.org/presentationml/2006/ole">
            <mc:AlternateContent xmlns:mc="http://schemas.openxmlformats.org/markup-compatibility/2006">
              <mc:Choice xmlns:v="urn:schemas-microsoft-com:vml" Requires="v">
                <p:oleObj spid="_x0000_s22655" name="Equation" r:id="rId14" imgW="5029200" imgH="736560" progId="Equation.DSMT4">
                  <p:embed/>
                </p:oleObj>
              </mc:Choice>
              <mc:Fallback>
                <p:oleObj name="Equation" r:id="rId14" imgW="5029200" imgH="736560" progId="Equation.DSMT4">
                  <p:embed/>
                  <p:pic>
                    <p:nvPicPr>
                      <p:cNvPr id="0" name="Object 11"/>
                      <p:cNvPicPr>
                        <a:picLocks noChangeAspect="1" noChangeArrowheads="1"/>
                      </p:cNvPicPr>
                      <p:nvPr/>
                    </p:nvPicPr>
                    <p:blipFill>
                      <a:blip r:embed="rId15"/>
                      <a:srcRect/>
                      <a:stretch>
                        <a:fillRect/>
                      </a:stretch>
                    </p:blipFill>
                    <p:spPr bwMode="auto">
                      <a:xfrm>
                        <a:off x="2105818" y="5477472"/>
                        <a:ext cx="4932363"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948383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FDDD95A6-6A56-499D-BED1-313ADEA17222}"/>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第八讲 主成分分析与相关的谱方法</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695464" y="1623281"/>
                <a:ext cx="8015287" cy="320145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微软雅黑" panose="020B0503020204020204" pitchFamily="34" charset="-122"/>
                    <a:cs typeface="Times New Roman" panose="02020603050405020304" pitchFamily="18" charset="0"/>
                  </a:rPr>
                  <a:t>结合上式以及约束可得</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𝜆</m:t>
                        </m:r>
                      </m:e>
                      <m:sub>
                        <m:r>
                          <a:rPr lang="en-US" altLang="zh-CN" sz="2000" b="0" i="1" smtClean="0">
                            <a:latin typeface="Cambria Math" panose="02040503050406030204" pitchFamily="18" charset="0"/>
                            <a:cs typeface="Times New Roman" panose="02020603050405020304" pitchFamily="18" charset="0"/>
                          </a:rPr>
                          <m:t>1</m:t>
                        </m:r>
                      </m:sub>
                    </m:sSub>
                    <m:r>
                      <a:rPr lang="en-US" altLang="zh-CN" sz="2000" b="0" i="1" smtClean="0">
                        <a:latin typeface="Cambria Math" panose="02040503050406030204" pitchFamily="18" charset="0"/>
                        <a:cs typeface="Times New Roman" panose="02020603050405020304" pitchFamily="18" charset="0"/>
                      </a:rPr>
                      <m:t>=</m:t>
                    </m:r>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𝜆</m:t>
                        </m:r>
                      </m:e>
                      <m:sub>
                        <m:r>
                          <a:rPr lang="en-US" altLang="zh-CN" sz="2000" b="0" i="1" smtClean="0">
                            <a:latin typeface="Cambria Math" panose="02040503050406030204" pitchFamily="18" charset="0"/>
                            <a:cs typeface="Times New Roman" panose="02020603050405020304" pitchFamily="18" charset="0"/>
                          </a:rPr>
                          <m:t>2</m:t>
                        </m:r>
                      </m:sub>
                    </m:sSub>
                    <m:r>
                      <a:rPr lang="zh-CN" altLang="en-US" sz="2000" i="1">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令</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𝜆</m:t>
                    </m:r>
                    <m:r>
                      <a:rPr lang="en-US" altLang="zh-CN" sz="2000" b="0" i="1" smtClean="0">
                        <a:latin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𝜆</m:t>
                        </m:r>
                      </m:e>
                      <m:sub>
                        <m:r>
                          <a:rPr lang="en-US" altLang="zh-CN" sz="2000" i="1">
                            <a:latin typeface="Cambria Math" panose="02040503050406030204" pitchFamily="18" charset="0"/>
                            <a:cs typeface="Times New Roman" panose="02020603050405020304" pitchFamily="18" charset="0"/>
                          </a:rPr>
                          <m:t>1</m:t>
                        </m:r>
                      </m:sub>
                    </m:sSub>
                    <m:r>
                      <a:rPr lang="en-US" altLang="zh-CN" sz="2000" i="1">
                        <a:latin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𝜆</m:t>
                        </m:r>
                      </m:e>
                      <m:sub>
                        <m:r>
                          <a:rPr lang="en-US" altLang="zh-CN" sz="2000" i="1">
                            <a:latin typeface="Cambria Math" panose="02040503050406030204" pitchFamily="18" charset="0"/>
                            <a:cs typeface="Times New Roman" panose="02020603050405020304" pitchFamily="18" charset="0"/>
                          </a:rPr>
                          <m:t>2</m:t>
                        </m:r>
                      </m:sub>
                    </m:sSub>
                  </m:oMath>
                </a14:m>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根据                              可得</a:t>
                </a:r>
                <a14:m>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r>
                          <a:rPr lang="en-US" altLang="zh-CN" sz="2000" b="1">
                            <a:latin typeface="Cambria Math" panose="02040503050406030204" pitchFamily="18" charset="0"/>
                            <a:cs typeface="Times New Roman" panose="02020603050405020304" pitchFamily="18" charset="0"/>
                          </a:rPr>
                          <m:t>𝐰</m:t>
                        </m:r>
                      </m:e>
                      <m:sub>
                        <m:r>
                          <a:rPr lang="en-US" altLang="zh-CN" sz="2000" i="1">
                            <a:latin typeface="Cambria Math" panose="02040503050406030204" pitchFamily="18" charset="0"/>
                            <a:cs typeface="Times New Roman" panose="02020603050405020304" pitchFamily="18" charset="0"/>
                          </a:rPr>
                          <m:t>𝑥</m:t>
                        </m:r>
                      </m:sub>
                    </m:sSub>
                  </m:oMath>
                </a14:m>
                <a:r>
                  <a:rPr lang="zh-CN" altLang="en-US" sz="2000" dirty="0">
                    <a:latin typeface="微软雅黑" panose="020B0503020204020204" pitchFamily="34" charset="-122"/>
                    <a:cs typeface="Times New Roman" panose="02020603050405020304" pitchFamily="18" charset="0"/>
                  </a:rPr>
                  <a:t>和</a:t>
                </a:r>
                <a14:m>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r>
                          <a:rPr lang="en-US" altLang="zh-CN" sz="2000" b="1">
                            <a:latin typeface="Cambria Math" panose="02040503050406030204" pitchFamily="18" charset="0"/>
                            <a:cs typeface="Times New Roman" panose="02020603050405020304" pitchFamily="18" charset="0"/>
                          </a:rPr>
                          <m:t>𝐰</m:t>
                        </m:r>
                      </m:e>
                      <m:sub>
                        <m:r>
                          <a:rPr lang="en-US" altLang="zh-CN" sz="2000" i="1">
                            <a:latin typeface="Cambria Math" panose="02040503050406030204" pitchFamily="18" charset="0"/>
                            <a:cs typeface="Times New Roman" panose="02020603050405020304" pitchFamily="18" charset="0"/>
                          </a:rPr>
                          <m:t>𝑦</m:t>
                        </m:r>
                      </m:sub>
                    </m:sSub>
                    <m:r>
                      <a:rPr lang="zh-CN" altLang="en-US" sz="2000" i="1">
                        <a:latin typeface="Cambria Math" panose="02040503050406030204" pitchFamily="18" charset="0"/>
                        <a:cs typeface="Times New Roman" panose="02020603050405020304" pitchFamily="18" charset="0"/>
                      </a:rPr>
                      <m:t>的</m:t>
                    </m:r>
                  </m:oMath>
                </a14:m>
                <a:r>
                  <a:rPr lang="zh-CN" altLang="en-US" sz="2000" dirty="0">
                    <a:latin typeface="微软雅黑" panose="020B0503020204020204" pitchFamily="34" charset="-122"/>
                    <a:cs typeface="Times New Roman" panose="02020603050405020304" pitchFamily="18" charset="0"/>
                  </a:rPr>
                  <a:t>关系为</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代入                             可得</a:t>
                </a:r>
                <a14:m>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r>
                          <a:rPr lang="en-US" altLang="zh-CN" sz="2000" b="1">
                            <a:latin typeface="Cambria Math" panose="02040503050406030204" pitchFamily="18" charset="0"/>
                            <a:cs typeface="Times New Roman" panose="02020603050405020304" pitchFamily="18" charset="0"/>
                          </a:rPr>
                          <m:t>𝐰</m:t>
                        </m:r>
                      </m:e>
                      <m:sub>
                        <m:r>
                          <a:rPr lang="en-US" altLang="zh-CN" sz="2000" i="1">
                            <a:latin typeface="Cambria Math" panose="02040503050406030204" pitchFamily="18" charset="0"/>
                            <a:cs typeface="Times New Roman" panose="02020603050405020304" pitchFamily="18" charset="0"/>
                          </a:rPr>
                          <m:t>𝑥</m:t>
                        </m:r>
                      </m:sub>
                    </m:sSub>
                  </m:oMath>
                </a14:m>
                <a:r>
                  <a:rPr lang="zh-CN" altLang="en-US" sz="2000" dirty="0">
                    <a:latin typeface="微软雅黑" panose="020B0503020204020204" pitchFamily="34" charset="-122"/>
                    <a:cs typeface="Times New Roman" panose="02020603050405020304" pitchFamily="18" charset="0"/>
                  </a:rPr>
                  <a:t>需满足</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至此，求解优化问题等价于求解上述公式所示的广义特征值问题，即求解</a:t>
                </a:r>
                <a:r>
                  <a:rPr lang="zh-CN" altLang="en-US" sz="2000">
                    <a:latin typeface="微软雅黑" panose="020B0503020204020204" pitchFamily="34" charset="-122"/>
                    <a:cs typeface="Times New Roman" panose="02020603050405020304" pitchFamily="18" charset="0"/>
                  </a:rPr>
                  <a:t>形如                的问题。</a:t>
                </a:r>
                <a:endParaRPr lang="zh-CN" altLang="en-US" sz="2000" dirty="0">
                  <a:latin typeface="微软雅黑" panose="020B0503020204020204" pitchFamily="34"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695464" y="1623281"/>
                <a:ext cx="8015287" cy="3201454"/>
              </a:xfrm>
              <a:prstGeom prst="rect">
                <a:avLst/>
              </a:prstGeom>
              <a:blipFill>
                <a:blip r:embed="rId5"/>
                <a:stretch>
                  <a:fillRect l="-760" t="-952" b="-247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942339" y="115888"/>
            <a:ext cx="2022274"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相关的谱方法</a:t>
            </a:r>
          </a:p>
        </p:txBody>
      </p:sp>
      <p:graphicFrame>
        <p:nvGraphicFramePr>
          <p:cNvPr id="12" name="对象 11">
            <a:extLst>
              <a:ext uri="{FF2B5EF4-FFF2-40B4-BE49-F238E27FC236}">
                <a16:creationId xmlns:a16="http://schemas.microsoft.com/office/drawing/2014/main" id="{CB7840A8-BB44-45D9-B890-5BD616696E5E}"/>
              </a:ext>
            </a:extLst>
          </p:cNvPr>
          <p:cNvGraphicFramePr>
            <a:graphicFrameLocks noChangeAspect="1"/>
          </p:cNvGraphicFramePr>
          <p:nvPr>
            <p:extLst>
              <p:ext uri="{D42A27DB-BD31-4B8C-83A1-F6EECF244321}">
                <p14:modId xmlns:p14="http://schemas.microsoft.com/office/powerpoint/2010/main" val="1734059064"/>
              </p:ext>
            </p:extLst>
          </p:nvPr>
        </p:nvGraphicFramePr>
        <p:xfrm>
          <a:off x="2105818" y="876301"/>
          <a:ext cx="4932363" cy="736600"/>
        </p:xfrm>
        <a:graphic>
          <a:graphicData uri="http://schemas.openxmlformats.org/presentationml/2006/ole">
            <mc:AlternateContent xmlns:mc="http://schemas.openxmlformats.org/markup-compatibility/2006">
              <mc:Choice xmlns:v="urn:schemas-microsoft-com:vml" Requires="v">
                <p:oleObj spid="_x0000_s23680" name="Equation" r:id="rId6" imgW="5029200" imgH="736560" progId="Equation.DSMT4">
                  <p:embed/>
                </p:oleObj>
              </mc:Choice>
              <mc:Fallback>
                <p:oleObj name="Equation" r:id="rId6" imgW="5029200" imgH="736560" progId="Equation.DSMT4">
                  <p:embed/>
                  <p:pic>
                    <p:nvPicPr>
                      <p:cNvPr id="19" name="对象 18">
                        <a:extLst>
                          <a:ext uri="{FF2B5EF4-FFF2-40B4-BE49-F238E27FC236}">
                            <a16:creationId xmlns:a16="http://schemas.microsoft.com/office/drawing/2014/main" id="{BFF97CEF-2F04-44DB-AF74-EE472AD57ABB}"/>
                          </a:ext>
                        </a:extLst>
                      </p:cNvPr>
                      <p:cNvPicPr>
                        <a:picLocks noChangeAspect="1" noChangeArrowheads="1"/>
                      </p:cNvPicPr>
                      <p:nvPr/>
                    </p:nvPicPr>
                    <p:blipFill>
                      <a:blip r:embed="rId7"/>
                      <a:srcRect/>
                      <a:stretch>
                        <a:fillRect/>
                      </a:stretch>
                    </p:blipFill>
                    <p:spPr bwMode="auto">
                      <a:xfrm>
                        <a:off x="2105818" y="876301"/>
                        <a:ext cx="4932363"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a:extLst>
              <a:ext uri="{FF2B5EF4-FFF2-40B4-BE49-F238E27FC236}">
                <a16:creationId xmlns:a16="http://schemas.microsoft.com/office/drawing/2014/main" id="{3B0DB63E-BF8A-4A33-8FEA-CC8D53C2CA1A}"/>
              </a:ext>
            </a:extLst>
          </p:cNvPr>
          <p:cNvGraphicFramePr>
            <a:graphicFrameLocks noChangeAspect="1"/>
          </p:cNvGraphicFramePr>
          <p:nvPr>
            <p:extLst>
              <p:ext uri="{D42A27DB-BD31-4B8C-83A1-F6EECF244321}">
                <p14:modId xmlns:p14="http://schemas.microsoft.com/office/powerpoint/2010/main" val="197618285"/>
              </p:ext>
            </p:extLst>
          </p:nvPr>
        </p:nvGraphicFramePr>
        <p:xfrm>
          <a:off x="1376363" y="1976438"/>
          <a:ext cx="2127250" cy="328612"/>
        </p:xfrm>
        <a:graphic>
          <a:graphicData uri="http://schemas.openxmlformats.org/presentationml/2006/ole">
            <mc:AlternateContent xmlns:mc="http://schemas.openxmlformats.org/markup-compatibility/2006">
              <mc:Choice xmlns:v="urn:schemas-microsoft-com:vml" Requires="v">
                <p:oleObj spid="_x0000_s23681" name="Equation" r:id="rId8" imgW="2070000" imgH="342720" progId="Equation.DSMT4">
                  <p:embed/>
                </p:oleObj>
              </mc:Choice>
              <mc:Fallback>
                <p:oleObj name="Equation" r:id="rId8" imgW="2070000" imgH="342720" progId="Equation.DSMT4">
                  <p:embed/>
                  <p:pic>
                    <p:nvPicPr>
                      <p:cNvPr id="17" name="对象 16">
                        <a:extLst>
                          <a:ext uri="{FF2B5EF4-FFF2-40B4-BE49-F238E27FC236}">
                            <a16:creationId xmlns:a16="http://schemas.microsoft.com/office/drawing/2014/main" id="{BDE28D8F-695C-4A13-8BE9-526A07983F05}"/>
                          </a:ext>
                        </a:extLst>
                      </p:cNvPr>
                      <p:cNvPicPr>
                        <a:picLocks noChangeAspect="1" noChangeArrowheads="1"/>
                      </p:cNvPicPr>
                      <p:nvPr/>
                    </p:nvPicPr>
                    <p:blipFill>
                      <a:blip r:embed="rId9"/>
                      <a:srcRect/>
                      <a:stretch>
                        <a:fillRect/>
                      </a:stretch>
                    </p:blipFill>
                    <p:spPr bwMode="auto">
                      <a:xfrm>
                        <a:off x="1376363" y="1976438"/>
                        <a:ext cx="2127250" cy="328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对象 14">
            <a:extLst>
              <a:ext uri="{FF2B5EF4-FFF2-40B4-BE49-F238E27FC236}">
                <a16:creationId xmlns:a16="http://schemas.microsoft.com/office/drawing/2014/main" id="{AFC87B02-E7C2-483A-8C2F-CBE6E2FB90A6}"/>
              </a:ext>
            </a:extLst>
          </p:cNvPr>
          <p:cNvGraphicFramePr>
            <a:graphicFrameLocks noChangeAspect="1"/>
          </p:cNvGraphicFramePr>
          <p:nvPr>
            <p:extLst>
              <p:ext uri="{D42A27DB-BD31-4B8C-83A1-F6EECF244321}">
                <p14:modId xmlns:p14="http://schemas.microsoft.com/office/powerpoint/2010/main" val="1613899225"/>
              </p:ext>
            </p:extLst>
          </p:nvPr>
        </p:nvGraphicFramePr>
        <p:xfrm>
          <a:off x="3808411" y="2372902"/>
          <a:ext cx="1527175" cy="673100"/>
        </p:xfrm>
        <a:graphic>
          <a:graphicData uri="http://schemas.openxmlformats.org/presentationml/2006/ole">
            <mc:AlternateContent xmlns:mc="http://schemas.openxmlformats.org/markup-compatibility/2006">
              <mc:Choice xmlns:v="urn:schemas-microsoft-com:vml" Requires="v">
                <p:oleObj spid="_x0000_s23682" name="Equation" r:id="rId10" imgW="1498320" imgH="634680" progId="Equation.DSMT4">
                  <p:embed/>
                </p:oleObj>
              </mc:Choice>
              <mc:Fallback>
                <p:oleObj name="Equation" r:id="rId10" imgW="1498320" imgH="634680" progId="Equation.DSMT4">
                  <p:embed/>
                  <p:pic>
                    <p:nvPicPr>
                      <p:cNvPr id="0" name="Object 3"/>
                      <p:cNvPicPr>
                        <a:picLocks noChangeAspect="1" noChangeArrowheads="1"/>
                      </p:cNvPicPr>
                      <p:nvPr/>
                    </p:nvPicPr>
                    <p:blipFill>
                      <a:blip r:embed="rId11"/>
                      <a:srcRect/>
                      <a:stretch>
                        <a:fillRect/>
                      </a:stretch>
                    </p:blipFill>
                    <p:spPr bwMode="auto">
                      <a:xfrm>
                        <a:off x="3808411" y="2372902"/>
                        <a:ext cx="1527175" cy="67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a:extLst>
              <a:ext uri="{FF2B5EF4-FFF2-40B4-BE49-F238E27FC236}">
                <a16:creationId xmlns:a16="http://schemas.microsoft.com/office/drawing/2014/main" id="{B0417F73-BDFC-47F7-BDCE-E1A285B78A73}"/>
              </a:ext>
            </a:extLst>
          </p:cNvPr>
          <p:cNvGraphicFramePr>
            <a:graphicFrameLocks noChangeAspect="1"/>
          </p:cNvGraphicFramePr>
          <p:nvPr>
            <p:extLst>
              <p:ext uri="{D42A27DB-BD31-4B8C-83A1-F6EECF244321}">
                <p14:modId xmlns:p14="http://schemas.microsoft.com/office/powerpoint/2010/main" val="2114901278"/>
              </p:ext>
            </p:extLst>
          </p:nvPr>
        </p:nvGraphicFramePr>
        <p:xfrm>
          <a:off x="1326029" y="3244057"/>
          <a:ext cx="2100263" cy="328612"/>
        </p:xfrm>
        <a:graphic>
          <a:graphicData uri="http://schemas.openxmlformats.org/presentationml/2006/ole">
            <mc:AlternateContent xmlns:mc="http://schemas.openxmlformats.org/markup-compatibility/2006">
              <mc:Choice xmlns:v="urn:schemas-microsoft-com:vml" Requires="v">
                <p:oleObj spid="_x0000_s23683" name="Equation" r:id="rId12" imgW="2044440" imgH="342720" progId="Equation.DSMT4">
                  <p:embed/>
                </p:oleObj>
              </mc:Choice>
              <mc:Fallback>
                <p:oleObj name="Equation" r:id="rId12" imgW="2044440" imgH="342720" progId="Equation.DSMT4">
                  <p:embed/>
                  <p:pic>
                    <p:nvPicPr>
                      <p:cNvPr id="17" name="对象 16">
                        <a:extLst>
                          <a:ext uri="{FF2B5EF4-FFF2-40B4-BE49-F238E27FC236}">
                            <a16:creationId xmlns:a16="http://schemas.microsoft.com/office/drawing/2014/main" id="{BDE28D8F-695C-4A13-8BE9-526A07983F05}"/>
                          </a:ext>
                        </a:extLst>
                      </p:cNvPr>
                      <p:cNvPicPr>
                        <a:picLocks noChangeAspect="1" noChangeArrowheads="1"/>
                      </p:cNvPicPr>
                      <p:nvPr/>
                    </p:nvPicPr>
                    <p:blipFill>
                      <a:blip r:embed="rId13"/>
                      <a:srcRect/>
                      <a:stretch>
                        <a:fillRect/>
                      </a:stretch>
                    </p:blipFill>
                    <p:spPr bwMode="auto">
                      <a:xfrm>
                        <a:off x="1326029" y="3244057"/>
                        <a:ext cx="2100263" cy="328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对象 17">
            <a:extLst>
              <a:ext uri="{FF2B5EF4-FFF2-40B4-BE49-F238E27FC236}">
                <a16:creationId xmlns:a16="http://schemas.microsoft.com/office/drawing/2014/main" id="{54708EAE-CCE1-45DA-A0C3-1E59ACC7CF67}"/>
              </a:ext>
            </a:extLst>
          </p:cNvPr>
          <p:cNvGraphicFramePr>
            <a:graphicFrameLocks noChangeAspect="1"/>
          </p:cNvGraphicFramePr>
          <p:nvPr>
            <p:extLst>
              <p:ext uri="{D42A27DB-BD31-4B8C-83A1-F6EECF244321}">
                <p14:modId xmlns:p14="http://schemas.microsoft.com/office/powerpoint/2010/main" val="2748215986"/>
              </p:ext>
            </p:extLst>
          </p:nvPr>
        </p:nvGraphicFramePr>
        <p:xfrm>
          <a:off x="3372641" y="3595056"/>
          <a:ext cx="2398713" cy="309563"/>
        </p:xfrm>
        <a:graphic>
          <a:graphicData uri="http://schemas.openxmlformats.org/presentationml/2006/ole">
            <mc:AlternateContent xmlns:mc="http://schemas.openxmlformats.org/markup-compatibility/2006">
              <mc:Choice xmlns:v="urn:schemas-microsoft-com:vml" Requires="v">
                <p:oleObj spid="_x0000_s23684" name="Equation" r:id="rId14" imgW="2323800" imgH="342720" progId="Equation.DSMT4">
                  <p:embed/>
                </p:oleObj>
              </mc:Choice>
              <mc:Fallback>
                <p:oleObj name="Equation" r:id="rId14" imgW="2323800" imgH="342720" progId="Equation.DSMT4">
                  <p:embed/>
                  <p:pic>
                    <p:nvPicPr>
                      <p:cNvPr id="0" name="Object 5"/>
                      <p:cNvPicPr>
                        <a:picLocks noChangeAspect="1" noChangeArrowheads="1"/>
                      </p:cNvPicPr>
                      <p:nvPr/>
                    </p:nvPicPr>
                    <p:blipFill>
                      <a:blip r:embed="rId15"/>
                      <a:srcRect/>
                      <a:stretch>
                        <a:fillRect/>
                      </a:stretch>
                    </p:blipFill>
                    <p:spPr bwMode="auto">
                      <a:xfrm>
                        <a:off x="3372641" y="3595056"/>
                        <a:ext cx="2398713" cy="309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对象 22">
            <a:extLst>
              <a:ext uri="{FF2B5EF4-FFF2-40B4-BE49-F238E27FC236}">
                <a16:creationId xmlns:a16="http://schemas.microsoft.com/office/drawing/2014/main" id="{FB43810C-2DA1-4F18-B7D7-D355FED31985}"/>
              </a:ext>
            </a:extLst>
          </p:cNvPr>
          <p:cNvGraphicFramePr>
            <a:graphicFrameLocks noChangeAspect="1"/>
          </p:cNvGraphicFramePr>
          <p:nvPr>
            <p:extLst>
              <p:ext uri="{D42A27DB-BD31-4B8C-83A1-F6EECF244321}">
                <p14:modId xmlns:p14="http://schemas.microsoft.com/office/powerpoint/2010/main" val="366465142"/>
              </p:ext>
            </p:extLst>
          </p:nvPr>
        </p:nvGraphicFramePr>
        <p:xfrm>
          <a:off x="1824504" y="4444563"/>
          <a:ext cx="1103312" cy="323850"/>
        </p:xfrm>
        <a:graphic>
          <a:graphicData uri="http://schemas.openxmlformats.org/presentationml/2006/ole">
            <mc:AlternateContent xmlns:mc="http://schemas.openxmlformats.org/markup-compatibility/2006">
              <mc:Choice xmlns:v="urn:schemas-microsoft-com:vml" Requires="v">
                <p:oleObj spid="_x0000_s23685" name="Equation" r:id="rId16" imgW="1041120" imgH="304560" progId="Equation.DSMT4">
                  <p:embed/>
                </p:oleObj>
              </mc:Choice>
              <mc:Fallback>
                <p:oleObj name="Equation" r:id="rId16" imgW="1041120" imgH="304560" progId="Equation.DSMT4">
                  <p:embed/>
                  <p:pic>
                    <p:nvPicPr>
                      <p:cNvPr id="0" name="Object 60"/>
                      <p:cNvPicPr>
                        <a:picLocks noChangeAspect="1" noChangeArrowheads="1"/>
                      </p:cNvPicPr>
                      <p:nvPr/>
                    </p:nvPicPr>
                    <p:blipFill>
                      <a:blip r:embed="rId17"/>
                      <a:srcRect/>
                      <a:stretch>
                        <a:fillRect/>
                      </a:stretch>
                    </p:blipFill>
                    <p:spPr bwMode="auto">
                      <a:xfrm>
                        <a:off x="1824504" y="4444563"/>
                        <a:ext cx="1103312"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300207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D203BE99-21A1-43E6-BB4B-D782F46C2DB5}"/>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第八讲 主成分分析与相关的谱方法</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827088" y="876301"/>
                <a:ext cx="8015287" cy="41417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marL="342900" indent="-342900">
                  <a:spcBef>
                    <a:spcPct val="0"/>
                  </a:spcBef>
                </a:pPr>
                <a:r>
                  <a:rPr lang="zh-CN" altLang="en-US" sz="2000" dirty="0">
                    <a:latin typeface="微软雅黑" panose="020B0503020204020204" pitchFamily="34" charset="-122"/>
                    <a:cs typeface="Times New Roman" panose="02020603050405020304" pitchFamily="18" charset="0"/>
                  </a:rPr>
                  <a:t>对标准</a:t>
                </a:r>
                <a:r>
                  <a:rPr lang="en-US" altLang="zh-CN" sz="2000" dirty="0">
                    <a:latin typeface="微软雅黑" panose="020B0503020204020204" pitchFamily="34" charset="-122"/>
                    <a:cs typeface="Times New Roman" panose="02020603050405020304" pitchFamily="18" charset="0"/>
                  </a:rPr>
                  <a:t>CCA</a:t>
                </a:r>
                <a:r>
                  <a:rPr lang="zh-CN" altLang="en-US" sz="2000" dirty="0">
                    <a:latin typeface="微软雅黑" panose="020B0503020204020204" pitchFamily="34" charset="-122"/>
                    <a:cs typeface="Times New Roman" panose="02020603050405020304" pitchFamily="18" charset="0"/>
                  </a:rPr>
                  <a:t>使用核方法进行非线性扩展可得核</a:t>
                </a:r>
                <a:r>
                  <a:rPr lang="en-US" altLang="zh-CN" sz="2000" dirty="0">
                    <a:latin typeface="微软雅黑" panose="020B0503020204020204" pitchFamily="34" charset="-122"/>
                    <a:cs typeface="Times New Roman" panose="02020603050405020304" pitchFamily="18" charset="0"/>
                  </a:rPr>
                  <a:t>CCA</a:t>
                </a:r>
                <a:r>
                  <a:rPr lang="zh-CN" altLang="en-US" sz="2000" dirty="0">
                    <a:latin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cs typeface="Times New Roman" panose="02020603050405020304" pitchFamily="18" charset="0"/>
                </a:endParaRPr>
              </a:p>
              <a:p>
                <a:pPr marL="342900" indent="-342900">
                  <a:spcBef>
                    <a:spcPct val="0"/>
                  </a:spcBef>
                </a:pPr>
                <a:r>
                  <a:rPr lang="zh-CN" altLang="en-US" sz="2000" dirty="0">
                    <a:latin typeface="微软雅黑" panose="020B0503020204020204" pitchFamily="34" charset="-122"/>
                    <a:cs typeface="Times New Roman" panose="02020603050405020304" pitchFamily="18" charset="0"/>
                  </a:rPr>
                  <a:t>核方法的关键思想：将数据映射到更高维度的特征空间，且高维空间中向量的内积可以通过核函数计算。</a:t>
                </a:r>
                <a:endParaRPr lang="en-US" altLang="zh-CN" sz="2000" dirty="0">
                  <a:latin typeface="微软雅黑" panose="020B0503020204020204" pitchFamily="34" charset="-122"/>
                  <a:cs typeface="Times New Roman" panose="02020603050405020304" pitchFamily="18" charset="0"/>
                </a:endParaRPr>
              </a:p>
              <a:p>
                <a:pPr>
                  <a:spcBef>
                    <a:spcPct val="0"/>
                  </a:spcBef>
                  <a:buNone/>
                </a:pPr>
                <a:endParaRPr lang="en-US" altLang="zh-CN" sz="2000" dirty="0">
                  <a:latin typeface="微软雅黑" panose="020B0503020204020204" pitchFamily="34" charset="-122"/>
                  <a:cs typeface="Times New Roman" panose="02020603050405020304" pitchFamily="18" charset="0"/>
                </a:endParaRPr>
              </a:p>
              <a:p>
                <a:pPr>
                  <a:spcBef>
                    <a:spcPct val="0"/>
                  </a:spcBef>
                  <a:buNone/>
                </a:pPr>
                <a:r>
                  <a:rPr lang="zh-CN" altLang="en-US" sz="2000" dirty="0">
                    <a:latin typeface="微软雅黑" panose="020B0503020204020204" pitchFamily="34" charset="-122"/>
                    <a:cs typeface="Times New Roman" panose="02020603050405020304" pitchFamily="18" charset="0"/>
                  </a:rPr>
                  <a:t>假设映射函数为</a:t>
                </a:r>
                <a:endParaRPr lang="en-US" altLang="zh-CN" sz="2000" dirty="0">
                  <a:latin typeface="微软雅黑" panose="020B0503020204020204" pitchFamily="34" charset="-122"/>
                  <a:cs typeface="Times New Roman" panose="02020603050405020304" pitchFamily="18" charset="0"/>
                </a:endParaRPr>
              </a:p>
              <a:p>
                <a:pPr>
                  <a:spcBef>
                    <a:spcPct val="0"/>
                  </a:spcBef>
                  <a:buNone/>
                </a:pPr>
                <a:r>
                  <a:rPr lang="zh-CN" altLang="en-US" sz="2000" dirty="0">
                    <a:latin typeface="微软雅黑" panose="020B0503020204020204" pitchFamily="34" charset="-122"/>
                    <a:cs typeface="Times New Roman" panose="02020603050405020304" pitchFamily="18" charset="0"/>
                  </a:rPr>
                  <a:t>核</a:t>
                </a:r>
                <a:r>
                  <a:rPr lang="en-US" altLang="zh-CN" sz="2000" dirty="0">
                    <a:latin typeface="微软雅黑" panose="020B0503020204020204" pitchFamily="34" charset="-122"/>
                    <a:cs typeface="Times New Roman" panose="02020603050405020304" pitchFamily="18" charset="0"/>
                  </a:rPr>
                  <a:t>CCA</a:t>
                </a:r>
                <a:r>
                  <a:rPr lang="zh-CN" altLang="en-US" sz="2000" dirty="0">
                    <a:latin typeface="微软雅黑" panose="020B0503020204020204" pitchFamily="34" charset="-122"/>
                    <a:cs typeface="Times New Roman" panose="02020603050405020304" pitchFamily="18" charset="0"/>
                  </a:rPr>
                  <a:t>对两组数据分别引入两个映射函数，</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𝜙</m:t>
                        </m:r>
                      </m:e>
                      <m:sub>
                        <m:r>
                          <a:rPr lang="en-US" altLang="zh-CN" sz="2000" b="0" i="1" smtClean="0">
                            <a:latin typeface="Cambria Math" panose="02040503050406030204" pitchFamily="18" charset="0"/>
                            <a:cs typeface="Times New Roman" panose="02020603050405020304" pitchFamily="18" charset="0"/>
                          </a:rPr>
                          <m:t>𝑥</m:t>
                        </m:r>
                      </m:sub>
                    </m:sSub>
                    <m:r>
                      <a:rPr lang="en-US" altLang="zh-CN" sz="2000" b="0" i="1" smtClean="0">
                        <a:latin typeface="Cambria Math" panose="02040503050406030204" pitchFamily="18" charset="0"/>
                        <a:cs typeface="Times New Roman" panose="02020603050405020304" pitchFamily="18" charset="0"/>
                      </a:rPr>
                      <m:t>(</m:t>
                    </m:r>
                    <m:r>
                      <a:rPr lang="en-US" altLang="zh-CN" sz="2000" b="1" i="0" smtClean="0">
                        <a:latin typeface="Cambria Math" panose="02040503050406030204" pitchFamily="18" charset="0"/>
                        <a:cs typeface="Times New Roman" panose="02020603050405020304" pitchFamily="18" charset="0"/>
                      </a:rPr>
                      <m:t>𝐱</m:t>
                    </m:r>
                    <m:r>
                      <a:rPr lang="en-US" altLang="zh-CN" sz="2000" b="0" i="1" smtClean="0">
                        <a:latin typeface="Cambria Math" panose="02040503050406030204" pitchFamily="18" charset="0"/>
                        <a:cs typeface="Times New Roman" panose="02020603050405020304" pitchFamily="18" charset="0"/>
                      </a:rPr>
                      <m:t>)</m:t>
                    </m:r>
                    <m:r>
                      <a:rPr lang="zh-CN" altLang="en-US" sz="2000" i="1">
                        <a:latin typeface="Cambria Math" panose="02040503050406030204" pitchFamily="18" charset="0"/>
                        <a:cs typeface="Times New Roman" panose="02020603050405020304" pitchFamily="18" charset="0"/>
                      </a:rPr>
                      <m:t>和</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𝜙</m:t>
                        </m:r>
                      </m:e>
                      <m:sub>
                        <m:r>
                          <a:rPr lang="en-US" altLang="zh-CN" sz="2000" b="0" i="1" smtClean="0">
                            <a:latin typeface="Cambria Math" panose="02040503050406030204" pitchFamily="18" charset="0"/>
                            <a:cs typeface="Times New Roman" panose="02020603050405020304" pitchFamily="18" charset="0"/>
                          </a:rPr>
                          <m:t>𝑦</m:t>
                        </m:r>
                      </m:sub>
                    </m:sSub>
                    <m:r>
                      <a:rPr lang="en-US" altLang="zh-CN" sz="2000" i="1">
                        <a:latin typeface="Cambria Math" panose="02040503050406030204" pitchFamily="18" charset="0"/>
                        <a:cs typeface="Times New Roman" panose="02020603050405020304" pitchFamily="18" charset="0"/>
                      </a:rPr>
                      <m:t>(</m:t>
                    </m:r>
                    <m:r>
                      <a:rPr lang="en-US" altLang="zh-CN" sz="2000" b="1" i="0" smtClean="0">
                        <a:latin typeface="Cambria Math" panose="02040503050406030204" pitchFamily="18" charset="0"/>
                        <a:cs typeface="Times New Roman" panose="02020603050405020304" pitchFamily="18" charset="0"/>
                      </a:rPr>
                      <m:t>𝐲</m:t>
                    </m:r>
                    <m:r>
                      <a:rPr lang="en-US" altLang="zh-CN" sz="2000" i="1">
                        <a:latin typeface="Cambria Math" panose="02040503050406030204" pitchFamily="18" charset="0"/>
                        <a:cs typeface="Times New Roman" panose="02020603050405020304" pitchFamily="18" charset="0"/>
                      </a:rPr>
                      <m:t>)</m:t>
                    </m:r>
                  </m:oMath>
                </a14:m>
                <a:endParaRPr lang="en-US" altLang="zh-CN" sz="2000" dirty="0">
                  <a:latin typeface="微软雅黑" panose="020B0503020204020204" pitchFamily="34" charset="-122"/>
                  <a:cs typeface="Times New Roman" panose="02020603050405020304" pitchFamily="18" charset="0"/>
                </a:endParaRPr>
              </a:p>
              <a:p>
                <a:pPr>
                  <a:spcBef>
                    <a:spcPct val="0"/>
                  </a:spcBef>
                  <a:buNone/>
                </a:pPr>
                <a:r>
                  <a:rPr lang="zh-CN" altLang="en-US" sz="2000" dirty="0">
                    <a:latin typeface="微软雅黑" panose="020B0503020204020204" pitchFamily="34" charset="-122"/>
                    <a:cs typeface="Times New Roman" panose="02020603050405020304" pitchFamily="18" charset="0"/>
                  </a:rPr>
                  <a:t>首先对原始数据进行中心化处理</a:t>
                </a:r>
                <a:endParaRPr lang="en-US" altLang="zh-CN" sz="2000" dirty="0">
                  <a:latin typeface="微软雅黑" panose="020B0503020204020204" pitchFamily="34" charset="-122"/>
                  <a:cs typeface="Times New Roman" panose="02020603050405020304" pitchFamily="18" charset="0"/>
                </a:endParaRPr>
              </a:p>
              <a:p>
                <a:pPr>
                  <a:spcBef>
                    <a:spcPct val="0"/>
                  </a:spcBef>
                  <a:buNone/>
                </a:pPr>
                <a:endParaRPr lang="en-US" altLang="zh-CN" sz="2000" dirty="0">
                  <a:latin typeface="微软雅黑" panose="020B0503020204020204" pitchFamily="34" charset="-122"/>
                  <a:cs typeface="Times New Roman" panose="02020603050405020304" pitchFamily="18" charset="0"/>
                </a:endParaRPr>
              </a:p>
              <a:p>
                <a:pPr>
                  <a:spcBef>
                    <a:spcPct val="0"/>
                  </a:spcBef>
                  <a:buNone/>
                </a:pPr>
                <a:endParaRPr lang="en-US" altLang="zh-CN" sz="2000" dirty="0">
                  <a:latin typeface="微软雅黑" panose="020B0503020204020204" pitchFamily="34" charset="-122"/>
                  <a:cs typeface="Times New Roman" panose="02020603050405020304" pitchFamily="18" charset="0"/>
                </a:endParaRPr>
              </a:p>
              <a:p>
                <a:pPr>
                  <a:spcBef>
                    <a:spcPct val="0"/>
                  </a:spcBef>
                  <a:buNone/>
                </a:pPr>
                <a:r>
                  <a:rPr lang="zh-CN" altLang="en-US" sz="2000" dirty="0">
                    <a:latin typeface="微软雅黑" panose="020B0503020204020204" pitchFamily="34" charset="-122"/>
                    <a:cs typeface="Times New Roman" panose="02020603050405020304" pitchFamily="18" charset="0"/>
                  </a:rPr>
                  <a:t>由于</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1" i="0" smtClean="0">
                            <a:latin typeface="Cambria Math" panose="02040503050406030204" pitchFamily="18" charset="0"/>
                            <a:cs typeface="Times New Roman" panose="02020603050405020304" pitchFamily="18" charset="0"/>
                          </a:rPr>
                          <m:t>𝐰</m:t>
                        </m:r>
                      </m:e>
                      <m:sub>
                        <m:r>
                          <a:rPr lang="en-US" altLang="zh-CN" sz="2000" b="0" i="1" smtClean="0">
                            <a:latin typeface="Cambria Math" panose="02040503050406030204" pitchFamily="18" charset="0"/>
                            <a:cs typeface="Times New Roman" panose="02020603050405020304" pitchFamily="18" charset="0"/>
                          </a:rPr>
                          <m:t>𝑥</m:t>
                        </m:r>
                      </m:sub>
                    </m:sSub>
                  </m:oMath>
                </a14:m>
                <a:r>
                  <a:rPr lang="zh-CN" altLang="en-US" sz="2000" dirty="0">
                    <a:latin typeface="微软雅黑" panose="020B0503020204020204" pitchFamily="34" charset="-122"/>
                    <a:cs typeface="Times New Roman" panose="02020603050405020304" pitchFamily="18" charset="0"/>
                  </a:rPr>
                  <a:t>和</a:t>
                </a:r>
                <a14:m>
                  <m:oMath xmlns:m="http://schemas.openxmlformats.org/officeDocument/2006/math">
                    <m:sSub>
                      <m:sSubPr>
                        <m:ctrlPr>
                          <a:rPr lang="en-US" altLang="zh-CN" sz="2000" b="0" i="1" dirty="0" smtClean="0">
                            <a:latin typeface="Cambria Math" panose="02040503050406030204" pitchFamily="18" charset="0"/>
                            <a:cs typeface="Times New Roman" panose="02020603050405020304" pitchFamily="18" charset="0"/>
                          </a:rPr>
                        </m:ctrlPr>
                      </m:sSubPr>
                      <m:e>
                        <m:r>
                          <a:rPr lang="en-US" altLang="zh-CN" sz="2000" b="1" i="0" dirty="0" smtClean="0">
                            <a:latin typeface="Cambria Math" panose="02040503050406030204" pitchFamily="18" charset="0"/>
                            <a:cs typeface="Times New Roman" panose="02020603050405020304" pitchFamily="18" charset="0"/>
                          </a:rPr>
                          <m:t>𝐰</m:t>
                        </m:r>
                      </m:e>
                      <m:sub>
                        <m:r>
                          <a:rPr lang="en-US" altLang="zh-CN" sz="2000" b="0" i="1" dirty="0" smtClean="0">
                            <a:latin typeface="Cambria Math" panose="02040503050406030204" pitchFamily="18" charset="0"/>
                            <a:cs typeface="Times New Roman" panose="02020603050405020304" pitchFamily="18" charset="0"/>
                          </a:rPr>
                          <m:t>𝑦</m:t>
                        </m:r>
                      </m:sub>
                    </m:sSub>
                  </m:oMath>
                </a14:m>
                <a:r>
                  <a:rPr lang="zh-CN" altLang="en-US" sz="2000" dirty="0">
                    <a:latin typeface="微软雅黑" panose="020B0503020204020204" pitchFamily="34" charset="-122"/>
                    <a:cs typeface="Times New Roman" panose="02020603050405020304" pitchFamily="18" charset="0"/>
                  </a:rPr>
                  <a:t>可分别表示为数据</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1" i="0" smtClean="0">
                            <a:latin typeface="Cambria Math" panose="02040503050406030204" pitchFamily="18" charset="0"/>
                            <a:cs typeface="Times New Roman" panose="02020603050405020304" pitchFamily="18" charset="0"/>
                          </a:rPr>
                          <m:t>𝐱</m:t>
                        </m:r>
                      </m:e>
                      <m:sub>
                        <m:r>
                          <a:rPr lang="en-US" altLang="zh-CN" sz="2000" b="0" i="1" smtClean="0">
                            <a:latin typeface="Cambria Math" panose="02040503050406030204" pitchFamily="18" charset="0"/>
                            <a:cs typeface="Times New Roman" panose="02020603050405020304" pitchFamily="18" charset="0"/>
                          </a:rPr>
                          <m:t>1</m:t>
                        </m:r>
                      </m:sub>
                    </m:sSub>
                    <m:r>
                      <a:rPr lang="en-US" altLang="zh-CN" sz="2000" b="0" i="1" smtClean="0">
                        <a:latin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b="1">
                            <a:latin typeface="Cambria Math" panose="02040503050406030204" pitchFamily="18" charset="0"/>
                            <a:cs typeface="Times New Roman" panose="02020603050405020304" pitchFamily="18" charset="0"/>
                          </a:rPr>
                          <m:t>𝐱</m:t>
                        </m:r>
                      </m:e>
                      <m:sub>
                        <m:r>
                          <a:rPr lang="en-US" altLang="zh-CN" sz="2000" b="0" i="1" smtClean="0">
                            <a:latin typeface="Cambria Math" panose="02040503050406030204" pitchFamily="18" charset="0"/>
                            <a:cs typeface="Times New Roman" panose="02020603050405020304" pitchFamily="18" charset="0"/>
                          </a:rPr>
                          <m:t>2</m:t>
                        </m:r>
                      </m:sub>
                    </m:sSub>
                    <m:r>
                      <a:rPr lang="en-US" altLang="zh-CN" sz="2000" i="1">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b="1">
                            <a:latin typeface="Cambria Math" panose="02040503050406030204" pitchFamily="18" charset="0"/>
                            <a:cs typeface="Times New Roman" panose="02020603050405020304" pitchFamily="18" charset="0"/>
                          </a:rPr>
                          <m:t>𝐱</m:t>
                        </m:r>
                      </m:e>
                      <m:sub>
                        <m:r>
                          <a:rPr lang="en-US" altLang="zh-CN" sz="2000" b="0" i="1" smtClean="0">
                            <a:latin typeface="Cambria Math" panose="02040503050406030204" pitchFamily="18" charset="0"/>
                            <a:cs typeface="Times New Roman" panose="02020603050405020304" pitchFamily="18" charset="0"/>
                          </a:rPr>
                          <m:t>𝑁</m:t>
                        </m:r>
                      </m:sub>
                    </m:sSub>
                  </m:oMath>
                </a14:m>
                <a:r>
                  <a:rPr lang="zh-CN" altLang="en-US" sz="2000" dirty="0">
                    <a:latin typeface="微软雅黑" panose="020B0503020204020204" pitchFamily="34" charset="-122"/>
                    <a:cs typeface="Times New Roman" panose="02020603050405020304" pitchFamily="18" charset="0"/>
                  </a:rPr>
                  <a:t>和</a:t>
                </a:r>
                <a14:m>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r>
                          <a:rPr lang="en-US" altLang="zh-CN" sz="2000" b="1" i="1" smtClean="0">
                            <a:latin typeface="Cambria Math" panose="02040503050406030204" pitchFamily="18" charset="0"/>
                            <a:cs typeface="Times New Roman" panose="02020603050405020304" pitchFamily="18" charset="0"/>
                          </a:rPr>
                          <m:t>𝒚</m:t>
                        </m:r>
                      </m:e>
                      <m:sub>
                        <m:r>
                          <a:rPr lang="en-US" altLang="zh-CN" sz="2000" i="1">
                            <a:latin typeface="Cambria Math" panose="02040503050406030204" pitchFamily="18" charset="0"/>
                            <a:cs typeface="Times New Roman" panose="02020603050405020304" pitchFamily="18" charset="0"/>
                          </a:rPr>
                          <m:t>1</m:t>
                        </m:r>
                      </m:sub>
                    </m:sSub>
                    <m:r>
                      <a:rPr lang="en-US" altLang="zh-CN" sz="2000" i="1">
                        <a:latin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b="1" i="1" smtClean="0">
                            <a:latin typeface="Cambria Math" panose="02040503050406030204" pitchFamily="18" charset="0"/>
                            <a:cs typeface="Times New Roman" panose="02020603050405020304" pitchFamily="18" charset="0"/>
                          </a:rPr>
                          <m:t>𝒚</m:t>
                        </m:r>
                      </m:e>
                      <m:sub>
                        <m:r>
                          <a:rPr lang="en-US" altLang="zh-CN" sz="2000" i="1">
                            <a:latin typeface="Cambria Math" panose="02040503050406030204" pitchFamily="18" charset="0"/>
                            <a:cs typeface="Times New Roman" panose="02020603050405020304" pitchFamily="18" charset="0"/>
                          </a:rPr>
                          <m:t>2</m:t>
                        </m:r>
                      </m:sub>
                    </m:sSub>
                    <m:r>
                      <a:rPr lang="en-US" altLang="zh-CN" sz="2000" i="1">
                        <a:latin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b="1" i="1" smtClean="0">
                            <a:latin typeface="Cambria Math" panose="02040503050406030204" pitchFamily="18" charset="0"/>
                            <a:cs typeface="Times New Roman" panose="02020603050405020304" pitchFamily="18" charset="0"/>
                          </a:rPr>
                          <m:t>𝒚</m:t>
                        </m:r>
                      </m:e>
                      <m:sub>
                        <m:r>
                          <a:rPr lang="en-US" altLang="zh-CN" sz="2000" i="1">
                            <a:latin typeface="Cambria Math" panose="02040503050406030204" pitchFamily="18" charset="0"/>
                            <a:cs typeface="Times New Roman" panose="02020603050405020304" pitchFamily="18" charset="0"/>
                          </a:rPr>
                          <m:t>𝑁</m:t>
                        </m:r>
                      </m:sub>
                    </m:sSub>
                  </m:oMath>
                </a14:m>
                <a:r>
                  <a:rPr lang="zh-CN" altLang="en-US" sz="2000" dirty="0">
                    <a:latin typeface="微软雅黑" panose="020B0503020204020204" pitchFamily="34" charset="-122"/>
                    <a:cs typeface="Times New Roman" panose="02020603050405020304" pitchFamily="18" charset="0"/>
                  </a:rPr>
                  <a:t>的线性组合</a:t>
                </a:r>
                <a:endParaRPr lang="en-US" altLang="zh-CN" sz="2000" dirty="0">
                  <a:latin typeface="微软雅黑" panose="020B0503020204020204" pitchFamily="34" charset="-122"/>
                  <a:cs typeface="Times New Roman" panose="02020603050405020304" pitchFamily="18" charset="0"/>
                </a:endParaRPr>
              </a:p>
              <a:p>
                <a:pPr>
                  <a:spcBef>
                    <a:spcPct val="0"/>
                  </a:spcBef>
                  <a:buNone/>
                </a:pPr>
                <a:endParaRPr lang="en-US" altLang="zh-CN" sz="2000" dirty="0">
                  <a:latin typeface="微软雅黑" panose="020B0503020204020204" pitchFamily="34" charset="-122"/>
                  <a:cs typeface="Times New Roman" panose="02020603050405020304" pitchFamily="18" charset="0"/>
                </a:endParaRPr>
              </a:p>
              <a:p>
                <a:pPr>
                  <a:spcBef>
                    <a:spcPct val="0"/>
                  </a:spcBef>
                  <a:buNone/>
                </a:pPr>
                <a:endParaRPr lang="en-US" altLang="zh-CN" sz="2000" dirty="0">
                  <a:latin typeface="微软雅黑" panose="020B0503020204020204" pitchFamily="34" charset="-122"/>
                  <a:cs typeface="Times New Roman" panose="02020603050405020304" pitchFamily="18" charset="0"/>
                </a:endParaRPr>
              </a:p>
              <a:p>
                <a:pPr>
                  <a:spcBef>
                    <a:spcPct val="0"/>
                  </a:spcBef>
                  <a:buNone/>
                </a:pPr>
                <a:r>
                  <a:rPr lang="en-US" altLang="zh-CN" sz="2000" dirty="0">
                    <a:latin typeface="微软雅黑" panose="020B0503020204020204" pitchFamily="34" charset="-122"/>
                    <a:cs typeface="Times New Roman" panose="02020603050405020304" pitchFamily="18" charset="0"/>
                  </a:rPr>
                  <a:t>CCA</a:t>
                </a:r>
                <a:r>
                  <a:rPr lang="zh-CN" altLang="en-US" sz="2000" dirty="0">
                    <a:latin typeface="微软雅黑" panose="020B0503020204020204" pitchFamily="34" charset="-122"/>
                    <a:cs typeface="Times New Roman" panose="02020603050405020304" pitchFamily="18" charset="0"/>
                  </a:rPr>
                  <a:t>的优化问题表示为</a:t>
                </a:r>
                <a:endParaRPr lang="en-US" altLang="zh-CN" sz="2000" dirty="0">
                  <a:latin typeface="微软雅黑" panose="020B0503020204020204" pitchFamily="34"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827088" y="876301"/>
                <a:ext cx="8015287" cy="4141775"/>
              </a:xfrm>
              <a:prstGeom prst="rect">
                <a:avLst/>
              </a:prstGeom>
              <a:blipFill>
                <a:blip r:embed="rId5"/>
                <a:stretch>
                  <a:fillRect l="-989" t="-1620" b="-17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942339" y="115888"/>
            <a:ext cx="2022274"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相关的谱方法</a:t>
            </a:r>
          </a:p>
        </p:txBody>
      </p:sp>
      <p:sp>
        <p:nvSpPr>
          <p:cNvPr id="2" name="Rectangle 2">
            <a:extLst>
              <a:ext uri="{FF2B5EF4-FFF2-40B4-BE49-F238E27FC236}">
                <a16:creationId xmlns:a16="http://schemas.microsoft.com/office/drawing/2014/main" id="{BD14B74B-8D8E-4FB3-B253-F259A725E0A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E9AA45E3-B512-414B-ADD3-15B46EDB1A4B}"/>
              </a:ext>
            </a:extLst>
          </p:cNvPr>
          <p:cNvGraphicFramePr>
            <a:graphicFrameLocks noChangeAspect="1"/>
          </p:cNvGraphicFramePr>
          <p:nvPr>
            <p:extLst>
              <p:ext uri="{D42A27DB-BD31-4B8C-83A1-F6EECF244321}">
                <p14:modId xmlns:p14="http://schemas.microsoft.com/office/powerpoint/2010/main" val="2872675401"/>
              </p:ext>
            </p:extLst>
          </p:nvPr>
        </p:nvGraphicFramePr>
        <p:xfrm>
          <a:off x="2733078" y="2159204"/>
          <a:ext cx="4379912" cy="323850"/>
        </p:xfrm>
        <a:graphic>
          <a:graphicData uri="http://schemas.openxmlformats.org/presentationml/2006/ole">
            <mc:AlternateContent xmlns:mc="http://schemas.openxmlformats.org/markup-compatibility/2006">
              <mc:Choice xmlns:v="urn:schemas-microsoft-com:vml" Requires="v">
                <p:oleObj spid="_x0000_s24686" name="Equation" r:id="rId6" imgW="4419360" imgH="342720" progId="Equation.DSMT4">
                  <p:embed/>
                </p:oleObj>
              </mc:Choice>
              <mc:Fallback>
                <p:oleObj name="Equation" r:id="rId6" imgW="4419360" imgH="342720" progId="Equation.DSMT4">
                  <p:embed/>
                  <p:pic>
                    <p:nvPicPr>
                      <p:cNvPr id="0" name="Object 1"/>
                      <p:cNvPicPr>
                        <a:picLocks noChangeAspect="1" noChangeArrowheads="1"/>
                      </p:cNvPicPr>
                      <p:nvPr/>
                    </p:nvPicPr>
                    <p:blipFill>
                      <a:blip r:embed="rId7"/>
                      <a:srcRect/>
                      <a:stretch>
                        <a:fillRect/>
                      </a:stretch>
                    </p:blipFill>
                    <p:spPr bwMode="auto">
                      <a:xfrm>
                        <a:off x="2733078" y="2159204"/>
                        <a:ext cx="4379912"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a:extLst>
              <a:ext uri="{FF2B5EF4-FFF2-40B4-BE49-F238E27FC236}">
                <a16:creationId xmlns:a16="http://schemas.microsoft.com/office/drawing/2014/main" id="{977FF2B5-A413-45AC-9897-833CE91B4593}"/>
              </a:ext>
            </a:extLst>
          </p:cNvPr>
          <p:cNvGraphicFramePr>
            <a:graphicFrameLocks noChangeAspect="1"/>
          </p:cNvGraphicFramePr>
          <p:nvPr>
            <p:extLst>
              <p:ext uri="{D42A27DB-BD31-4B8C-83A1-F6EECF244321}">
                <p14:modId xmlns:p14="http://schemas.microsoft.com/office/powerpoint/2010/main" val="2749371407"/>
              </p:ext>
            </p:extLst>
          </p:nvPr>
        </p:nvGraphicFramePr>
        <p:xfrm>
          <a:off x="4535019" y="2804344"/>
          <a:ext cx="3014663" cy="342900"/>
        </p:xfrm>
        <a:graphic>
          <a:graphicData uri="http://schemas.openxmlformats.org/presentationml/2006/ole">
            <mc:AlternateContent xmlns:mc="http://schemas.openxmlformats.org/markup-compatibility/2006">
              <mc:Choice xmlns:v="urn:schemas-microsoft-com:vml" Requires="v">
                <p:oleObj spid="_x0000_s24687" name="Equation" r:id="rId8" imgW="3035160" imgH="304560" progId="Equation.DSMT4">
                  <p:embed/>
                </p:oleObj>
              </mc:Choice>
              <mc:Fallback>
                <p:oleObj name="Equation" r:id="rId8" imgW="3035160" imgH="304560" progId="Equation.DSMT4">
                  <p:embed/>
                  <p:pic>
                    <p:nvPicPr>
                      <p:cNvPr id="0" name="Object 3"/>
                      <p:cNvPicPr>
                        <a:picLocks noChangeAspect="1" noChangeArrowheads="1"/>
                      </p:cNvPicPr>
                      <p:nvPr/>
                    </p:nvPicPr>
                    <p:blipFill>
                      <a:blip r:embed="rId9"/>
                      <a:srcRect/>
                      <a:stretch>
                        <a:fillRect/>
                      </a:stretch>
                    </p:blipFill>
                    <p:spPr bwMode="auto">
                      <a:xfrm>
                        <a:off x="4535019" y="2804344"/>
                        <a:ext cx="3014663"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a:extLst>
              <a:ext uri="{FF2B5EF4-FFF2-40B4-BE49-F238E27FC236}">
                <a16:creationId xmlns:a16="http://schemas.microsoft.com/office/drawing/2014/main" id="{C94A413C-9B99-4563-8C11-1BE7E6C8678C}"/>
              </a:ext>
            </a:extLst>
          </p:cNvPr>
          <p:cNvGraphicFramePr>
            <a:graphicFrameLocks noChangeAspect="1"/>
          </p:cNvGraphicFramePr>
          <p:nvPr>
            <p:extLst>
              <p:ext uri="{D42A27DB-BD31-4B8C-83A1-F6EECF244321}">
                <p14:modId xmlns:p14="http://schemas.microsoft.com/office/powerpoint/2010/main" val="3621515039"/>
              </p:ext>
            </p:extLst>
          </p:nvPr>
        </p:nvGraphicFramePr>
        <p:xfrm>
          <a:off x="2574131" y="3120207"/>
          <a:ext cx="3995737" cy="590550"/>
        </p:xfrm>
        <a:graphic>
          <a:graphicData uri="http://schemas.openxmlformats.org/presentationml/2006/ole">
            <mc:AlternateContent xmlns:mc="http://schemas.openxmlformats.org/markup-compatibility/2006">
              <mc:Choice xmlns:v="urn:schemas-microsoft-com:vml" Requires="v">
                <p:oleObj spid="_x0000_s24688" name="Equation" r:id="rId10" imgW="4000320" imgH="609480" progId="Equation.DSMT4">
                  <p:embed/>
                </p:oleObj>
              </mc:Choice>
              <mc:Fallback>
                <p:oleObj name="Equation" r:id="rId10" imgW="4000320" imgH="609480" progId="Equation.DSMT4">
                  <p:embed/>
                  <p:pic>
                    <p:nvPicPr>
                      <p:cNvPr id="0" name="Object 5"/>
                      <p:cNvPicPr>
                        <a:picLocks noChangeAspect="1" noChangeArrowheads="1"/>
                      </p:cNvPicPr>
                      <p:nvPr/>
                    </p:nvPicPr>
                    <p:blipFill>
                      <a:blip r:embed="rId11"/>
                      <a:srcRect/>
                      <a:stretch>
                        <a:fillRect/>
                      </a:stretch>
                    </p:blipFill>
                    <p:spPr bwMode="auto">
                      <a:xfrm>
                        <a:off x="2574131" y="3120207"/>
                        <a:ext cx="3995737"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对象 14">
            <a:extLst>
              <a:ext uri="{FF2B5EF4-FFF2-40B4-BE49-F238E27FC236}">
                <a16:creationId xmlns:a16="http://schemas.microsoft.com/office/drawing/2014/main" id="{E7D9C6D4-BB89-4398-B108-89C2A99634B3}"/>
              </a:ext>
            </a:extLst>
          </p:cNvPr>
          <p:cNvGraphicFramePr>
            <a:graphicFrameLocks noChangeAspect="1"/>
          </p:cNvGraphicFramePr>
          <p:nvPr>
            <p:extLst>
              <p:ext uri="{D42A27DB-BD31-4B8C-83A1-F6EECF244321}">
                <p14:modId xmlns:p14="http://schemas.microsoft.com/office/powerpoint/2010/main" val="1093794356"/>
              </p:ext>
            </p:extLst>
          </p:nvPr>
        </p:nvGraphicFramePr>
        <p:xfrm>
          <a:off x="3625849" y="4058184"/>
          <a:ext cx="1892300" cy="704850"/>
        </p:xfrm>
        <a:graphic>
          <a:graphicData uri="http://schemas.openxmlformats.org/presentationml/2006/ole">
            <mc:AlternateContent xmlns:mc="http://schemas.openxmlformats.org/markup-compatibility/2006">
              <mc:Choice xmlns:v="urn:schemas-microsoft-com:vml" Requires="v">
                <p:oleObj spid="_x0000_s24689" name="Equation" r:id="rId12" imgW="1892160" imgH="736560" progId="Equation.DSMT4">
                  <p:embed/>
                </p:oleObj>
              </mc:Choice>
              <mc:Fallback>
                <p:oleObj name="Equation" r:id="rId12" imgW="1892160" imgH="736560" progId="Equation.DSMT4">
                  <p:embed/>
                  <p:pic>
                    <p:nvPicPr>
                      <p:cNvPr id="0" name="Object 7"/>
                      <p:cNvPicPr>
                        <a:picLocks noChangeAspect="1" noChangeArrowheads="1"/>
                      </p:cNvPicPr>
                      <p:nvPr/>
                    </p:nvPicPr>
                    <p:blipFill>
                      <a:blip r:embed="rId13"/>
                      <a:srcRect/>
                      <a:stretch>
                        <a:fillRect/>
                      </a:stretch>
                    </p:blipFill>
                    <p:spPr bwMode="auto">
                      <a:xfrm>
                        <a:off x="3625849" y="4058184"/>
                        <a:ext cx="1892300" cy="704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对象 16">
            <a:extLst>
              <a:ext uri="{FF2B5EF4-FFF2-40B4-BE49-F238E27FC236}">
                <a16:creationId xmlns:a16="http://schemas.microsoft.com/office/drawing/2014/main" id="{A15E317F-E464-448C-8B7F-616324645A96}"/>
              </a:ext>
            </a:extLst>
          </p:cNvPr>
          <p:cNvGraphicFramePr>
            <a:graphicFrameLocks noChangeAspect="1"/>
          </p:cNvGraphicFramePr>
          <p:nvPr>
            <p:extLst>
              <p:ext uri="{D42A27DB-BD31-4B8C-83A1-F6EECF244321}">
                <p14:modId xmlns:p14="http://schemas.microsoft.com/office/powerpoint/2010/main" val="1601498513"/>
              </p:ext>
            </p:extLst>
          </p:nvPr>
        </p:nvGraphicFramePr>
        <p:xfrm>
          <a:off x="1373980" y="5027048"/>
          <a:ext cx="6396037" cy="749300"/>
        </p:xfrm>
        <a:graphic>
          <a:graphicData uri="http://schemas.openxmlformats.org/presentationml/2006/ole">
            <mc:AlternateContent xmlns:mc="http://schemas.openxmlformats.org/markup-compatibility/2006">
              <mc:Choice xmlns:v="urn:schemas-microsoft-com:vml" Requires="v">
                <p:oleObj spid="_x0000_s24690" name="Equation" r:id="rId14" imgW="6426000" imgH="749160" progId="Equation.DSMT4">
                  <p:embed/>
                </p:oleObj>
              </mc:Choice>
              <mc:Fallback>
                <p:oleObj name="Equation" r:id="rId14" imgW="6426000" imgH="749160" progId="Equation.DSMT4">
                  <p:embed/>
                  <p:pic>
                    <p:nvPicPr>
                      <p:cNvPr id="0" name="Object 13"/>
                      <p:cNvPicPr>
                        <a:picLocks noChangeAspect="1" noChangeArrowheads="1"/>
                      </p:cNvPicPr>
                      <p:nvPr/>
                    </p:nvPicPr>
                    <p:blipFill>
                      <a:blip r:embed="rId15"/>
                      <a:srcRect/>
                      <a:stretch>
                        <a:fillRect/>
                      </a:stretch>
                    </p:blipFill>
                    <p:spPr bwMode="auto">
                      <a:xfrm>
                        <a:off x="1373980" y="5027048"/>
                        <a:ext cx="6396037" cy="74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5034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a:extLst>
              <a:ext uri="{FF2B5EF4-FFF2-40B4-BE49-F238E27FC236}">
                <a16:creationId xmlns:a16="http://schemas.microsoft.com/office/drawing/2014/main" id="{400A7B7C-992F-4FB8-A38E-D1B01F5E659A}"/>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第八讲 主成分分析与相关的谱方法</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726420" y="876301"/>
                <a:ext cx="8015287" cy="473315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None/>
                </a:pPr>
                <a:r>
                  <a:rPr lang="zh-CN" altLang="en-US" sz="2000" dirty="0">
                    <a:latin typeface="微软雅黑" panose="020B0503020204020204" pitchFamily="34" charset="-122"/>
                    <a:cs typeface="Times New Roman" panose="02020603050405020304" pitchFamily="18" charset="0"/>
                  </a:rPr>
                  <a:t>引入两个映射函数</a:t>
                </a:r>
                <a14:m>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𝜙</m:t>
                        </m:r>
                      </m:e>
                      <m:sub>
                        <m:r>
                          <a:rPr lang="en-US" altLang="zh-CN" sz="2000" i="1">
                            <a:latin typeface="Cambria Math" panose="02040503050406030204" pitchFamily="18" charset="0"/>
                            <a:cs typeface="Times New Roman" panose="02020603050405020304" pitchFamily="18" charset="0"/>
                          </a:rPr>
                          <m:t>𝑥</m:t>
                        </m:r>
                      </m:sub>
                    </m:sSub>
                    <m:r>
                      <a:rPr lang="en-US" altLang="zh-CN" sz="2000" i="1">
                        <a:latin typeface="Cambria Math" panose="02040503050406030204" pitchFamily="18" charset="0"/>
                        <a:cs typeface="Times New Roman" panose="02020603050405020304" pitchFamily="18" charset="0"/>
                      </a:rPr>
                      <m:t>(</m:t>
                    </m:r>
                    <m:r>
                      <a:rPr lang="en-US" altLang="zh-CN" sz="2000" b="1">
                        <a:latin typeface="Cambria Math" panose="02040503050406030204" pitchFamily="18" charset="0"/>
                        <a:cs typeface="Times New Roman" panose="02020603050405020304" pitchFamily="18" charset="0"/>
                      </a:rPr>
                      <m:t>𝐱</m:t>
                    </m:r>
                    <m:r>
                      <a:rPr lang="en-US" altLang="zh-CN" sz="2000" i="1">
                        <a:latin typeface="Cambria Math" panose="02040503050406030204" pitchFamily="18" charset="0"/>
                        <a:cs typeface="Times New Roman" panose="02020603050405020304" pitchFamily="18" charset="0"/>
                      </a:rPr>
                      <m:t>)</m:t>
                    </m:r>
                    <m:r>
                      <a:rPr lang="zh-CN" altLang="en-US" sz="2000" i="1">
                        <a:latin typeface="Cambria Math" panose="02040503050406030204" pitchFamily="18" charset="0"/>
                        <a:cs typeface="Times New Roman" panose="02020603050405020304" pitchFamily="18" charset="0"/>
                      </a:rPr>
                      <m:t>和</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𝜙</m:t>
                        </m:r>
                      </m:e>
                      <m:sub>
                        <m:r>
                          <a:rPr lang="en-US" altLang="zh-CN" sz="2000" i="1">
                            <a:latin typeface="Cambria Math" panose="02040503050406030204" pitchFamily="18" charset="0"/>
                            <a:cs typeface="Times New Roman" panose="02020603050405020304" pitchFamily="18" charset="0"/>
                          </a:rPr>
                          <m:t>𝑦</m:t>
                        </m:r>
                      </m:sub>
                    </m:sSub>
                    <m:r>
                      <a:rPr lang="en-US" altLang="zh-CN" sz="2000" i="1">
                        <a:latin typeface="Cambria Math" panose="02040503050406030204" pitchFamily="18" charset="0"/>
                        <a:cs typeface="Times New Roman" panose="02020603050405020304" pitchFamily="18" charset="0"/>
                      </a:rPr>
                      <m:t>(</m:t>
                    </m:r>
                    <m:r>
                      <a:rPr lang="en-US" altLang="zh-CN" sz="2000" b="1">
                        <a:latin typeface="Cambria Math" panose="02040503050406030204" pitchFamily="18" charset="0"/>
                        <a:cs typeface="Times New Roman" panose="02020603050405020304" pitchFamily="18" charset="0"/>
                      </a:rPr>
                      <m:t>𝐲</m:t>
                    </m:r>
                    <m:r>
                      <a:rPr lang="en-US" altLang="zh-CN" sz="2000" i="1">
                        <a:latin typeface="Cambria Math" panose="02040503050406030204" pitchFamily="18" charset="0"/>
                        <a:cs typeface="Times New Roman" panose="02020603050405020304" pitchFamily="18" charset="0"/>
                      </a:rPr>
                      <m:t>)</m:t>
                    </m:r>
                    <m:r>
                      <a:rPr lang="zh-CN" altLang="en-US" sz="2000" i="1">
                        <a:latin typeface="Cambria Math" panose="02040503050406030204" pitchFamily="18" charset="0"/>
                        <a:cs typeface="Times New Roman" panose="02020603050405020304" pitchFamily="18" charset="0"/>
                      </a:rPr>
                      <m:t>后，</m:t>
                    </m:r>
                  </m:oMath>
                </a14:m>
                <a:r>
                  <a:rPr lang="zh-CN" altLang="en-US" sz="2000" dirty="0">
                    <a:latin typeface="微软雅黑" panose="020B0503020204020204" pitchFamily="34" charset="-122"/>
                    <a:cs typeface="Times New Roman" panose="02020603050405020304" pitchFamily="18" charset="0"/>
                  </a:rPr>
                  <a:t>令</a:t>
                </a:r>
                <a14:m>
                  <m:oMath xmlns:m="http://schemas.openxmlformats.org/officeDocument/2006/math">
                    <m:sSub>
                      <m:sSubPr>
                        <m:ctrlPr>
                          <a:rPr lang="en-US" altLang="zh-CN" sz="2000" b="0" i="1" dirty="0" smtClean="0">
                            <a:latin typeface="Cambria Math" panose="02040503050406030204" pitchFamily="18" charset="0"/>
                            <a:cs typeface="Times New Roman" panose="02020603050405020304" pitchFamily="18" charset="0"/>
                          </a:rPr>
                        </m:ctrlPr>
                      </m:sSubPr>
                      <m:e>
                        <m:r>
                          <a:rPr lang="en-US" altLang="zh-CN" sz="2000" b="0" i="1" dirty="0" smtClean="0">
                            <a:latin typeface="Cambria Math" panose="02040503050406030204" pitchFamily="18" charset="0"/>
                            <a:cs typeface="Times New Roman" panose="02020603050405020304" pitchFamily="18" charset="0"/>
                          </a:rPr>
                          <m:t>𝐾</m:t>
                        </m:r>
                      </m:e>
                      <m:sub>
                        <m:r>
                          <a:rPr lang="en-US" altLang="zh-CN" sz="2000" b="0" i="1" dirty="0" smtClean="0">
                            <a:latin typeface="Cambria Math" panose="02040503050406030204" pitchFamily="18" charset="0"/>
                            <a:cs typeface="Times New Roman" panose="02020603050405020304" pitchFamily="18" charset="0"/>
                          </a:rPr>
                          <m:t>𝑋𝑋</m:t>
                        </m:r>
                      </m:sub>
                    </m:sSub>
                  </m:oMath>
                </a14:m>
                <a:r>
                  <a:rPr lang="zh-CN" altLang="en-US" sz="2000" dirty="0">
                    <a:latin typeface="微软雅黑" panose="020B0503020204020204" pitchFamily="34" charset="-122"/>
                    <a:cs typeface="Times New Roman" panose="02020603050405020304" pitchFamily="18" charset="0"/>
                  </a:rPr>
                  <a:t>表示为数据</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𝑋</m:t>
                    </m:r>
                  </m:oMath>
                </a14:m>
                <a:r>
                  <a:rPr lang="zh-CN" altLang="en-US" sz="2000" dirty="0">
                    <a:latin typeface="微软雅黑" panose="020B0503020204020204" pitchFamily="34" charset="-122"/>
                    <a:cs typeface="Times New Roman" panose="02020603050405020304" pitchFamily="18" charset="0"/>
                  </a:rPr>
                  <a:t>的核矩阵，</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𝐾</m:t>
                        </m:r>
                      </m:e>
                      <m:sub>
                        <m:r>
                          <a:rPr lang="en-US" altLang="zh-CN" sz="2000" b="0" i="1" smtClean="0">
                            <a:latin typeface="Cambria Math" panose="02040503050406030204" pitchFamily="18" charset="0"/>
                            <a:cs typeface="Times New Roman" panose="02020603050405020304" pitchFamily="18" charset="0"/>
                          </a:rPr>
                          <m:t>𝑌𝑌</m:t>
                        </m:r>
                      </m:sub>
                    </m:sSub>
                  </m:oMath>
                </a14:m>
                <a:r>
                  <a:rPr lang="zh-CN" altLang="en-US" sz="2000" dirty="0">
                    <a:latin typeface="微软雅黑" panose="020B0503020204020204" pitchFamily="34" charset="-122"/>
                    <a:cs typeface="Times New Roman" panose="02020603050405020304" pitchFamily="18" charset="0"/>
                  </a:rPr>
                  <a:t>表示为数据</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𝑌</m:t>
                    </m:r>
                  </m:oMath>
                </a14:m>
                <a:r>
                  <a:rPr lang="zh-CN" altLang="en-US" sz="2000" dirty="0">
                    <a:latin typeface="微软雅黑" panose="020B0503020204020204" pitchFamily="34" charset="-122"/>
                    <a:cs typeface="Times New Roman" panose="02020603050405020304" pitchFamily="18" charset="0"/>
                  </a:rPr>
                  <a:t>的核矩阵，根据</a:t>
                </a:r>
                <a:endParaRPr lang="en-US" altLang="zh-CN" sz="2000" dirty="0">
                  <a:latin typeface="微软雅黑" panose="020B0503020204020204" pitchFamily="34" charset="-122"/>
                  <a:cs typeface="Times New Roman" panose="02020603050405020304" pitchFamily="18" charset="0"/>
                </a:endParaRPr>
              </a:p>
              <a:p>
                <a:pPr>
                  <a:spcBef>
                    <a:spcPct val="0"/>
                  </a:spcBef>
                  <a:buNone/>
                </a:pPr>
                <a:r>
                  <a:rPr lang="zh-CN" altLang="en-US" sz="2000" dirty="0">
                    <a:latin typeface="微软雅黑" panose="020B0503020204020204" pitchFamily="34" charset="-122"/>
                    <a:cs typeface="Times New Roman" panose="02020603050405020304" pitchFamily="18" charset="0"/>
                  </a:rPr>
                  <a:t>可得核</a:t>
                </a:r>
                <a:r>
                  <a:rPr lang="en-US" altLang="zh-CN" sz="2000" dirty="0">
                    <a:latin typeface="微软雅黑" panose="020B0503020204020204" pitchFamily="34" charset="-122"/>
                    <a:cs typeface="Times New Roman" panose="02020603050405020304" pitchFamily="18" charset="0"/>
                  </a:rPr>
                  <a:t>CCA</a:t>
                </a:r>
                <a:r>
                  <a:rPr lang="zh-CN" altLang="en-US" sz="2000" dirty="0">
                    <a:latin typeface="微软雅黑" panose="020B0503020204020204" pitchFamily="34" charset="-122"/>
                    <a:cs typeface="Times New Roman" panose="02020603050405020304" pitchFamily="18" charset="0"/>
                  </a:rPr>
                  <a:t>的优化问题为</a:t>
                </a:r>
                <a:endParaRPr lang="en-US" altLang="zh-CN" sz="2000" dirty="0">
                  <a:latin typeface="微软雅黑" panose="020B0503020204020204" pitchFamily="34" charset="-122"/>
                  <a:cs typeface="Times New Roman" panose="02020603050405020304" pitchFamily="18" charset="0"/>
                </a:endParaRPr>
              </a:p>
              <a:p>
                <a:pPr>
                  <a:spcBef>
                    <a:spcPct val="0"/>
                  </a:spcBef>
                  <a:buNone/>
                </a:pPr>
                <a:endParaRPr lang="en-US" altLang="zh-CN" sz="2000" dirty="0">
                  <a:latin typeface="微软雅黑" panose="020B0503020204020204" pitchFamily="34" charset="-122"/>
                  <a:cs typeface="Times New Roman" panose="02020603050405020304" pitchFamily="18" charset="0"/>
                </a:endParaRPr>
              </a:p>
              <a:p>
                <a:pPr>
                  <a:spcBef>
                    <a:spcPct val="0"/>
                  </a:spcBef>
                  <a:buNone/>
                </a:pPr>
                <a:endParaRPr lang="en-US" altLang="zh-CN" sz="2000" dirty="0">
                  <a:latin typeface="微软雅黑" panose="020B0503020204020204" pitchFamily="34" charset="-122"/>
                  <a:cs typeface="Times New Roman" panose="02020603050405020304" pitchFamily="18" charset="0"/>
                </a:endParaRPr>
              </a:p>
              <a:p>
                <a:pPr>
                  <a:spcBef>
                    <a:spcPct val="0"/>
                  </a:spcBef>
                  <a:buNone/>
                </a:pPr>
                <a:endParaRPr lang="en-US" altLang="zh-CN" sz="2000" dirty="0">
                  <a:latin typeface="微软雅黑" panose="020B0503020204020204" pitchFamily="34" charset="-122"/>
                  <a:cs typeface="Times New Roman" panose="02020603050405020304" pitchFamily="18" charset="0"/>
                </a:endParaRPr>
              </a:p>
              <a:p>
                <a:pPr>
                  <a:spcBef>
                    <a:spcPct val="0"/>
                  </a:spcBef>
                  <a:buNone/>
                </a:pPr>
                <a:r>
                  <a:rPr lang="zh-CN" altLang="en-US" sz="2000" dirty="0">
                    <a:latin typeface="微软雅黑" panose="020B0503020204020204" pitchFamily="34" charset="-122"/>
                    <a:cs typeface="Times New Roman" panose="02020603050405020304" pitchFamily="18" charset="0"/>
                  </a:rPr>
                  <a:t>由于</a:t>
                </a:r>
                <a14:m>
                  <m:oMath xmlns:m="http://schemas.openxmlformats.org/officeDocument/2006/math">
                    <m:r>
                      <a:rPr lang="en-US" altLang="zh-CN" sz="2000" b="1" i="0" smtClean="0">
                        <a:latin typeface="Cambria Math" panose="02040503050406030204" pitchFamily="18" charset="0"/>
                        <a:cs typeface="Times New Roman" panose="02020603050405020304" pitchFamily="18" charset="0"/>
                      </a:rPr>
                      <m:t>𝛂</m:t>
                    </m:r>
                  </m:oMath>
                </a14:m>
                <a:r>
                  <a:rPr lang="zh-CN" altLang="en-US" sz="2000" dirty="0">
                    <a:latin typeface="微软雅黑" panose="020B0503020204020204" pitchFamily="34" charset="-122"/>
                    <a:cs typeface="Times New Roman" panose="02020603050405020304" pitchFamily="18" charset="0"/>
                  </a:rPr>
                  <a:t>和</a:t>
                </a:r>
                <a14:m>
                  <m:oMath xmlns:m="http://schemas.openxmlformats.org/officeDocument/2006/math">
                    <m:r>
                      <a:rPr lang="en-US" altLang="zh-CN" sz="2000" b="1" i="0" dirty="0" smtClean="0">
                        <a:latin typeface="Cambria Math" panose="02040503050406030204" pitchFamily="18" charset="0"/>
                        <a:cs typeface="Times New Roman" panose="02020603050405020304" pitchFamily="18" charset="0"/>
                      </a:rPr>
                      <m:t>𝛃</m:t>
                    </m:r>
                  </m:oMath>
                </a14:m>
                <a:r>
                  <a:rPr lang="zh-CN" altLang="en-US" sz="2000" dirty="0">
                    <a:latin typeface="微软雅黑" panose="020B0503020204020204" pitchFamily="34" charset="-122"/>
                    <a:cs typeface="Times New Roman" panose="02020603050405020304" pitchFamily="18" charset="0"/>
                  </a:rPr>
                  <a:t>的尺度对优化目标没有影响，因此可得等价的优化问题为</a:t>
                </a:r>
                <a:endParaRPr lang="en-US" altLang="zh-CN" sz="2000" dirty="0">
                  <a:latin typeface="微软雅黑" panose="020B0503020204020204" pitchFamily="34" charset="-122"/>
                  <a:cs typeface="Times New Roman" panose="02020603050405020304" pitchFamily="18" charset="0"/>
                </a:endParaRPr>
              </a:p>
              <a:p>
                <a:pPr>
                  <a:spcBef>
                    <a:spcPct val="0"/>
                  </a:spcBef>
                  <a:buNone/>
                </a:pPr>
                <a:endParaRPr lang="en-US" altLang="zh-CN" sz="2000" dirty="0">
                  <a:latin typeface="微软雅黑" panose="020B0503020204020204" pitchFamily="34" charset="-122"/>
                  <a:cs typeface="Times New Roman" panose="02020603050405020304" pitchFamily="18" charset="0"/>
                </a:endParaRPr>
              </a:p>
              <a:p>
                <a:pPr>
                  <a:spcBef>
                    <a:spcPct val="0"/>
                  </a:spcBef>
                  <a:buNone/>
                </a:pPr>
                <a:endParaRPr lang="en-US" altLang="zh-CN" sz="2000" dirty="0">
                  <a:latin typeface="微软雅黑" panose="020B0503020204020204" pitchFamily="34" charset="-122"/>
                  <a:cs typeface="Times New Roman" panose="02020603050405020304" pitchFamily="18" charset="0"/>
                </a:endParaRPr>
              </a:p>
              <a:p>
                <a:pPr>
                  <a:spcBef>
                    <a:spcPct val="0"/>
                  </a:spcBef>
                  <a:buNone/>
                </a:pPr>
                <a:endParaRPr lang="en-US" altLang="zh-CN" sz="2000" dirty="0">
                  <a:latin typeface="微软雅黑" panose="020B0503020204020204" pitchFamily="34" charset="-122"/>
                  <a:cs typeface="Times New Roman" panose="02020603050405020304" pitchFamily="18" charset="0"/>
                </a:endParaRPr>
              </a:p>
              <a:p>
                <a:pPr>
                  <a:spcBef>
                    <a:spcPct val="0"/>
                  </a:spcBef>
                  <a:buNone/>
                </a:pPr>
                <a:endParaRPr lang="en-US" altLang="zh-CN" sz="2000" dirty="0">
                  <a:latin typeface="微软雅黑" panose="020B0503020204020204" pitchFamily="34" charset="-122"/>
                  <a:cs typeface="Times New Roman" panose="02020603050405020304" pitchFamily="18" charset="0"/>
                </a:endParaRPr>
              </a:p>
              <a:p>
                <a:pPr>
                  <a:spcBef>
                    <a:spcPct val="0"/>
                  </a:spcBef>
                  <a:buNone/>
                </a:pPr>
                <a:r>
                  <a:rPr lang="zh-CN" altLang="en-US" sz="2000" dirty="0">
                    <a:latin typeface="微软雅黑" panose="020B0503020204020204" pitchFamily="34" charset="-122"/>
                    <a:cs typeface="Times New Roman" panose="02020603050405020304" pitchFamily="18" charset="0"/>
                  </a:rPr>
                  <a:t>引入拉格朗日乘子，可以得到其等价的无约束优化问题为</a:t>
                </a:r>
                <a:endParaRPr lang="en-US" altLang="zh-CN" sz="2000" dirty="0">
                  <a:latin typeface="微软雅黑" panose="020B0503020204020204" pitchFamily="34" charset="-122"/>
                  <a:cs typeface="Times New Roman" panose="02020603050405020304" pitchFamily="18" charset="0"/>
                </a:endParaRPr>
              </a:p>
              <a:p>
                <a:pPr>
                  <a:spcBef>
                    <a:spcPct val="0"/>
                  </a:spcBef>
                  <a:buNone/>
                </a:pPr>
                <a:endParaRPr lang="en-US" altLang="zh-CN" sz="2000" dirty="0">
                  <a:latin typeface="微软雅黑" panose="020B0503020204020204" pitchFamily="34" charset="-122"/>
                  <a:cs typeface="Times New Roman" panose="02020603050405020304" pitchFamily="18" charset="0"/>
                </a:endParaRPr>
              </a:p>
              <a:p>
                <a:pPr>
                  <a:spcBef>
                    <a:spcPct val="0"/>
                  </a:spcBef>
                  <a:buNone/>
                </a:pPr>
                <a:endParaRPr lang="en-US" altLang="zh-CN" sz="2000" dirty="0">
                  <a:latin typeface="微软雅黑" panose="020B0503020204020204" pitchFamily="34" charset="-122"/>
                  <a:cs typeface="Times New Roman" panose="02020603050405020304" pitchFamily="18" charset="0"/>
                </a:endParaRPr>
              </a:p>
              <a:p>
                <a:pPr>
                  <a:spcBef>
                    <a:spcPct val="0"/>
                  </a:spcBef>
                  <a:buNone/>
                </a:pPr>
                <a:r>
                  <a:rPr lang="zh-CN" altLang="en-US" sz="2000" dirty="0">
                    <a:latin typeface="微软雅黑" panose="020B0503020204020204" pitchFamily="34" charset="-122"/>
                    <a:cs typeface="Times New Roman" panose="02020603050405020304" pitchFamily="18" charset="0"/>
                  </a:rPr>
                  <a:t>关于</a:t>
                </a:r>
                <a14:m>
                  <m:oMath xmlns:m="http://schemas.openxmlformats.org/officeDocument/2006/math">
                    <m:r>
                      <a:rPr lang="en-US" altLang="zh-CN" sz="2000" b="1">
                        <a:latin typeface="Cambria Math" panose="02040503050406030204" pitchFamily="18" charset="0"/>
                        <a:cs typeface="Times New Roman" panose="02020603050405020304" pitchFamily="18" charset="0"/>
                      </a:rPr>
                      <m:t>𝛂</m:t>
                    </m:r>
                  </m:oMath>
                </a14:m>
                <a:r>
                  <a:rPr lang="zh-CN" altLang="en-US" sz="2000" dirty="0">
                    <a:latin typeface="微软雅黑" panose="020B0503020204020204" pitchFamily="34" charset="-122"/>
                    <a:cs typeface="Times New Roman" panose="02020603050405020304" pitchFamily="18" charset="0"/>
                  </a:rPr>
                  <a:t>和</a:t>
                </a:r>
                <a14:m>
                  <m:oMath xmlns:m="http://schemas.openxmlformats.org/officeDocument/2006/math">
                    <m:r>
                      <a:rPr lang="en-US" altLang="zh-CN" sz="2000" b="1" dirty="0">
                        <a:latin typeface="Cambria Math" panose="02040503050406030204" pitchFamily="18" charset="0"/>
                        <a:cs typeface="Times New Roman" panose="02020603050405020304" pitchFamily="18" charset="0"/>
                      </a:rPr>
                      <m:t>𝛃</m:t>
                    </m:r>
                  </m:oMath>
                </a14:m>
                <a:r>
                  <a:rPr lang="zh-CN" altLang="en-US" sz="2000" dirty="0">
                    <a:latin typeface="微软雅黑" panose="020B0503020204020204" pitchFamily="34" charset="-122"/>
                    <a:cs typeface="Times New Roman" panose="02020603050405020304" pitchFamily="18" charset="0"/>
                  </a:rPr>
                  <a:t>求导</a:t>
                </a:r>
                <a:endParaRPr lang="en-US" altLang="zh-CN" sz="2000" dirty="0">
                  <a:latin typeface="微软雅黑" panose="020B0503020204020204" pitchFamily="34"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726420" y="876301"/>
                <a:ext cx="8015287" cy="4733155"/>
              </a:xfrm>
              <a:prstGeom prst="rect">
                <a:avLst/>
              </a:prstGeom>
              <a:blipFill>
                <a:blip r:embed="rId5"/>
                <a:stretch>
                  <a:fillRect l="-760" t="-773" b="-141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942339" y="115888"/>
            <a:ext cx="2022274"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相关的谱方法</a:t>
            </a:r>
          </a:p>
        </p:txBody>
      </p:sp>
      <p:graphicFrame>
        <p:nvGraphicFramePr>
          <p:cNvPr id="3" name="对象 2">
            <a:extLst>
              <a:ext uri="{FF2B5EF4-FFF2-40B4-BE49-F238E27FC236}">
                <a16:creationId xmlns:a16="http://schemas.microsoft.com/office/drawing/2014/main" id="{74CAA8A7-8658-4D4E-8698-21AE59A21A34}"/>
              </a:ext>
            </a:extLst>
          </p:cNvPr>
          <p:cNvGraphicFramePr>
            <a:graphicFrameLocks noChangeAspect="1"/>
          </p:cNvGraphicFramePr>
          <p:nvPr>
            <p:extLst>
              <p:ext uri="{D42A27DB-BD31-4B8C-83A1-F6EECF244321}">
                <p14:modId xmlns:p14="http://schemas.microsoft.com/office/powerpoint/2010/main" val="3893035420"/>
              </p:ext>
            </p:extLst>
          </p:nvPr>
        </p:nvGraphicFramePr>
        <p:xfrm>
          <a:off x="4440238" y="1244785"/>
          <a:ext cx="4164012" cy="360362"/>
        </p:xfrm>
        <a:graphic>
          <a:graphicData uri="http://schemas.openxmlformats.org/presentationml/2006/ole">
            <mc:AlternateContent xmlns:mc="http://schemas.openxmlformats.org/markup-compatibility/2006">
              <mc:Choice xmlns:v="urn:schemas-microsoft-com:vml" Requires="v">
                <p:oleObj spid="_x0000_s25704" name="Equation" r:id="rId6" imgW="3746160" imgH="342720" progId="Equation.DSMT4">
                  <p:embed/>
                </p:oleObj>
              </mc:Choice>
              <mc:Fallback>
                <p:oleObj name="Equation" r:id="rId6" imgW="3746160" imgH="342720" progId="Equation.DSMT4">
                  <p:embed/>
                  <p:pic>
                    <p:nvPicPr>
                      <p:cNvPr id="0" name="Object 1"/>
                      <p:cNvPicPr>
                        <a:picLocks noChangeAspect="1" noChangeArrowheads="1"/>
                      </p:cNvPicPr>
                      <p:nvPr/>
                    </p:nvPicPr>
                    <p:blipFill>
                      <a:blip r:embed="rId7"/>
                      <a:srcRect/>
                      <a:stretch>
                        <a:fillRect/>
                      </a:stretch>
                    </p:blipFill>
                    <p:spPr bwMode="auto">
                      <a:xfrm>
                        <a:off x="4440238" y="1244785"/>
                        <a:ext cx="4164012"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a:extLst>
              <a:ext uri="{FF2B5EF4-FFF2-40B4-BE49-F238E27FC236}">
                <a16:creationId xmlns:a16="http://schemas.microsoft.com/office/drawing/2014/main" id="{D7CE045F-CA8B-4F51-9E1B-BCBB83B57493}"/>
              </a:ext>
            </a:extLst>
          </p:cNvPr>
          <p:cNvGraphicFramePr>
            <a:graphicFrameLocks noChangeAspect="1"/>
          </p:cNvGraphicFramePr>
          <p:nvPr>
            <p:extLst>
              <p:ext uri="{D42A27DB-BD31-4B8C-83A1-F6EECF244321}">
                <p14:modId xmlns:p14="http://schemas.microsoft.com/office/powerpoint/2010/main" val="2028613534"/>
              </p:ext>
            </p:extLst>
          </p:nvPr>
        </p:nvGraphicFramePr>
        <p:xfrm>
          <a:off x="2821781" y="1916137"/>
          <a:ext cx="3500438" cy="765175"/>
        </p:xfrm>
        <a:graphic>
          <a:graphicData uri="http://schemas.openxmlformats.org/presentationml/2006/ole">
            <mc:AlternateContent xmlns:mc="http://schemas.openxmlformats.org/markup-compatibility/2006">
              <mc:Choice xmlns:v="urn:schemas-microsoft-com:vml" Requires="v">
                <p:oleObj spid="_x0000_s25705" name="Equation" r:id="rId8" imgW="3555720" imgH="711000" progId="Equation.DSMT4">
                  <p:embed/>
                </p:oleObj>
              </mc:Choice>
              <mc:Fallback>
                <p:oleObj name="Equation" r:id="rId8" imgW="3555720" imgH="711000" progId="Equation.DSMT4">
                  <p:embed/>
                  <p:pic>
                    <p:nvPicPr>
                      <p:cNvPr id="0" name="Object 3"/>
                      <p:cNvPicPr>
                        <a:picLocks noChangeAspect="1" noChangeArrowheads="1"/>
                      </p:cNvPicPr>
                      <p:nvPr/>
                    </p:nvPicPr>
                    <p:blipFill>
                      <a:blip r:embed="rId9"/>
                      <a:srcRect/>
                      <a:stretch>
                        <a:fillRect/>
                      </a:stretch>
                    </p:blipFill>
                    <p:spPr bwMode="auto">
                      <a:xfrm>
                        <a:off x="2821781" y="1916137"/>
                        <a:ext cx="3500438" cy="765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对象 17">
            <a:extLst>
              <a:ext uri="{FF2B5EF4-FFF2-40B4-BE49-F238E27FC236}">
                <a16:creationId xmlns:a16="http://schemas.microsoft.com/office/drawing/2014/main" id="{5EF924A9-E3BB-42D4-9C32-219D826705D4}"/>
              </a:ext>
            </a:extLst>
          </p:cNvPr>
          <p:cNvGraphicFramePr>
            <a:graphicFrameLocks noChangeAspect="1"/>
          </p:cNvGraphicFramePr>
          <p:nvPr>
            <p:extLst>
              <p:ext uri="{D42A27DB-BD31-4B8C-83A1-F6EECF244321}">
                <p14:modId xmlns:p14="http://schemas.microsoft.com/office/powerpoint/2010/main" val="1388778505"/>
              </p:ext>
            </p:extLst>
          </p:nvPr>
        </p:nvGraphicFramePr>
        <p:xfrm>
          <a:off x="3603625" y="3096910"/>
          <a:ext cx="1936750" cy="1193800"/>
        </p:xfrm>
        <a:graphic>
          <a:graphicData uri="http://schemas.openxmlformats.org/presentationml/2006/ole">
            <mc:AlternateContent xmlns:mc="http://schemas.openxmlformats.org/markup-compatibility/2006">
              <mc:Choice xmlns:v="urn:schemas-microsoft-com:vml" Requires="v">
                <p:oleObj spid="_x0000_s25706" name="Equation" r:id="rId10" imgW="1955520" imgH="1193760" progId="Equation.DSMT4">
                  <p:embed/>
                </p:oleObj>
              </mc:Choice>
              <mc:Fallback>
                <p:oleObj name="Equation" r:id="rId10" imgW="1955520" imgH="1193760" progId="Equation.DSMT4">
                  <p:embed/>
                  <p:pic>
                    <p:nvPicPr>
                      <p:cNvPr id="0" name="Object 10"/>
                      <p:cNvPicPr>
                        <a:picLocks noChangeAspect="1" noChangeArrowheads="1"/>
                      </p:cNvPicPr>
                      <p:nvPr/>
                    </p:nvPicPr>
                    <p:blipFill>
                      <a:blip r:embed="rId11"/>
                      <a:srcRect/>
                      <a:stretch>
                        <a:fillRect/>
                      </a:stretch>
                    </p:blipFill>
                    <p:spPr bwMode="auto">
                      <a:xfrm>
                        <a:off x="3603625" y="3096910"/>
                        <a:ext cx="1936750" cy="1193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对象 19">
            <a:extLst>
              <a:ext uri="{FF2B5EF4-FFF2-40B4-BE49-F238E27FC236}">
                <a16:creationId xmlns:a16="http://schemas.microsoft.com/office/drawing/2014/main" id="{D872DBFF-9BCF-4FC2-A315-7A30B7DE3AE0}"/>
              </a:ext>
            </a:extLst>
          </p:cNvPr>
          <p:cNvGraphicFramePr>
            <a:graphicFrameLocks noChangeAspect="1"/>
          </p:cNvGraphicFramePr>
          <p:nvPr>
            <p:extLst>
              <p:ext uri="{D42A27DB-BD31-4B8C-83A1-F6EECF244321}">
                <p14:modId xmlns:p14="http://schemas.microsoft.com/office/powerpoint/2010/main" val="2514069641"/>
              </p:ext>
            </p:extLst>
          </p:nvPr>
        </p:nvGraphicFramePr>
        <p:xfrm>
          <a:off x="1216025" y="4727090"/>
          <a:ext cx="6711950" cy="387350"/>
        </p:xfrm>
        <a:graphic>
          <a:graphicData uri="http://schemas.openxmlformats.org/presentationml/2006/ole">
            <mc:AlternateContent xmlns:mc="http://schemas.openxmlformats.org/markup-compatibility/2006">
              <mc:Choice xmlns:v="urn:schemas-microsoft-com:vml" Requires="v">
                <p:oleObj spid="_x0000_s25707" name="Equation" r:id="rId12" imgW="6769080" imgH="419040" progId="Equation.DSMT4">
                  <p:embed/>
                </p:oleObj>
              </mc:Choice>
              <mc:Fallback>
                <p:oleObj name="Equation" r:id="rId12" imgW="6769080" imgH="419040" progId="Equation.DSMT4">
                  <p:embed/>
                  <p:pic>
                    <p:nvPicPr>
                      <p:cNvPr id="0" name="Object 15"/>
                      <p:cNvPicPr>
                        <a:picLocks noChangeAspect="1" noChangeArrowheads="1"/>
                      </p:cNvPicPr>
                      <p:nvPr/>
                    </p:nvPicPr>
                    <p:blipFill>
                      <a:blip r:embed="rId13"/>
                      <a:srcRect/>
                      <a:stretch>
                        <a:fillRect/>
                      </a:stretch>
                    </p:blipFill>
                    <p:spPr bwMode="auto">
                      <a:xfrm>
                        <a:off x="1216025" y="4727090"/>
                        <a:ext cx="671195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对象 21">
            <a:extLst>
              <a:ext uri="{FF2B5EF4-FFF2-40B4-BE49-F238E27FC236}">
                <a16:creationId xmlns:a16="http://schemas.microsoft.com/office/drawing/2014/main" id="{C24475EB-1766-45FA-A98F-7192E4E8DDCD}"/>
              </a:ext>
            </a:extLst>
          </p:cNvPr>
          <p:cNvGraphicFramePr>
            <a:graphicFrameLocks noChangeAspect="1"/>
          </p:cNvGraphicFramePr>
          <p:nvPr>
            <p:extLst>
              <p:ext uri="{D42A27DB-BD31-4B8C-83A1-F6EECF244321}">
                <p14:modId xmlns:p14="http://schemas.microsoft.com/office/powerpoint/2010/main" val="223907480"/>
              </p:ext>
            </p:extLst>
          </p:nvPr>
        </p:nvGraphicFramePr>
        <p:xfrm>
          <a:off x="3094038" y="5455936"/>
          <a:ext cx="2692400" cy="711200"/>
        </p:xfrm>
        <a:graphic>
          <a:graphicData uri="http://schemas.openxmlformats.org/presentationml/2006/ole">
            <mc:AlternateContent xmlns:mc="http://schemas.openxmlformats.org/markup-compatibility/2006">
              <mc:Choice xmlns:v="urn:schemas-microsoft-com:vml" Requires="v">
                <p:oleObj spid="_x0000_s25708" name="Equation" r:id="rId14" imgW="2692080" imgH="711000" progId="Equation.DSMT4">
                  <p:embed/>
                </p:oleObj>
              </mc:Choice>
              <mc:Fallback>
                <p:oleObj name="Equation" r:id="rId14" imgW="2692080" imgH="711000" progId="Equation.DSMT4">
                  <p:embed/>
                  <p:pic>
                    <p:nvPicPr>
                      <p:cNvPr id="0" name="Object 17"/>
                      <p:cNvPicPr>
                        <a:picLocks noChangeAspect="1" noChangeArrowheads="1"/>
                      </p:cNvPicPr>
                      <p:nvPr/>
                    </p:nvPicPr>
                    <p:blipFill>
                      <a:blip r:embed="rId15"/>
                      <a:srcRect/>
                      <a:stretch>
                        <a:fillRect/>
                      </a:stretch>
                    </p:blipFill>
                    <p:spPr bwMode="auto">
                      <a:xfrm>
                        <a:off x="3094038" y="5455936"/>
                        <a:ext cx="2692400"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665720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56625E33-9E0F-47D4-990B-90F883F7077E}"/>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第八讲 主成分分析与相关的谱方法</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588963" y="2423180"/>
                <a:ext cx="8015287" cy="257871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微软雅黑" panose="020B0503020204020204" pitchFamily="34" charset="-122"/>
                    <a:cs typeface="Times New Roman" panose="02020603050405020304" pitchFamily="18" charset="0"/>
                  </a:rPr>
                  <a:t>根据上式和约束条件可得</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𝜆</m:t>
                        </m:r>
                      </m:e>
                      <m:sub>
                        <m:r>
                          <a:rPr lang="en-US" altLang="zh-CN" sz="2000" b="0" i="1" smtClean="0">
                            <a:latin typeface="Cambria Math" panose="02040503050406030204" pitchFamily="18" charset="0"/>
                            <a:cs typeface="Times New Roman" panose="02020603050405020304" pitchFamily="18" charset="0"/>
                          </a:rPr>
                          <m:t>1</m:t>
                        </m:r>
                      </m:sub>
                    </m:sSub>
                    <m:r>
                      <a:rPr lang="en-US" altLang="zh-CN" sz="2000" b="0" i="1" smtClean="0">
                        <a:latin typeface="Cambria Math" panose="02040503050406030204" pitchFamily="18" charset="0"/>
                        <a:cs typeface="Times New Roman" panose="02020603050405020304" pitchFamily="18" charset="0"/>
                      </a:rPr>
                      <m:t>=</m:t>
                    </m:r>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𝜆</m:t>
                        </m:r>
                      </m:e>
                      <m:sub>
                        <m:r>
                          <a:rPr lang="en-US" altLang="zh-CN" sz="2000" b="0" i="1" smtClean="0">
                            <a:latin typeface="Cambria Math" panose="02040503050406030204" pitchFamily="18" charset="0"/>
                            <a:cs typeface="Times New Roman" panose="02020603050405020304" pitchFamily="18" charset="0"/>
                          </a:rPr>
                          <m:t>2</m:t>
                        </m:r>
                      </m:sub>
                    </m:sSub>
                    <m:r>
                      <a:rPr lang="en-US" altLang="zh-CN" sz="2000" b="0" i="0"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 令</a:t>
                </a:r>
                <a14:m>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𝜆</m:t>
                        </m:r>
                      </m:e>
                      <m:sub>
                        <m:r>
                          <a:rPr lang="en-US" altLang="zh-CN" sz="2000" i="1">
                            <a:latin typeface="Cambria Math" panose="02040503050406030204" pitchFamily="18" charset="0"/>
                            <a:cs typeface="Times New Roman" panose="02020603050405020304" pitchFamily="18" charset="0"/>
                          </a:rPr>
                          <m:t>1</m:t>
                        </m:r>
                      </m:sub>
                    </m:sSub>
                    <m:r>
                      <a:rPr lang="en-US" altLang="zh-CN" sz="2000" i="1">
                        <a:latin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𝜆</m:t>
                        </m:r>
                      </m:e>
                      <m:sub>
                        <m:r>
                          <a:rPr lang="en-US" altLang="zh-CN" sz="2000" i="1">
                            <a:latin typeface="Cambria Math" panose="02040503050406030204" pitchFamily="18" charset="0"/>
                            <a:cs typeface="Times New Roman" panose="02020603050405020304" pitchFamily="18" charset="0"/>
                          </a:rPr>
                          <m:t>2</m:t>
                        </m:r>
                      </m:sub>
                    </m:sSub>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𝜆</m:t>
                    </m:r>
                  </m:oMath>
                </a14:m>
                <a:r>
                  <a:rPr lang="zh-CN" altLang="en-US" sz="2000" dirty="0">
                    <a:latin typeface="微软雅黑" panose="020B0503020204020204" pitchFamily="34" charset="-122"/>
                    <a:cs typeface="Times New Roman" panose="02020603050405020304" pitchFamily="18" charset="0"/>
                  </a:rPr>
                  <a:t>，根据上式可得</a:t>
                </a:r>
                <a14:m>
                  <m:oMath xmlns:m="http://schemas.openxmlformats.org/officeDocument/2006/math">
                    <m:r>
                      <a:rPr lang="en-US" altLang="zh-CN" sz="2000" b="1" i="0" smtClean="0">
                        <a:latin typeface="Cambria Math" panose="02040503050406030204" pitchFamily="18" charset="0"/>
                        <a:cs typeface="Times New Roman" panose="02020603050405020304" pitchFamily="18" charset="0"/>
                      </a:rPr>
                      <m:t>𝛃</m:t>
                    </m:r>
                  </m:oMath>
                </a14:m>
                <a:r>
                  <a:rPr lang="zh-CN" altLang="en-US" sz="2000" dirty="0">
                    <a:latin typeface="微软雅黑" panose="020B0503020204020204" pitchFamily="34" charset="-122"/>
                    <a:cs typeface="Times New Roman" panose="02020603050405020304" pitchFamily="18" charset="0"/>
                  </a:rPr>
                  <a:t>满足</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代入                                   ，可得</a:t>
                </a:r>
                <a14:m>
                  <m:oMath xmlns:m="http://schemas.openxmlformats.org/officeDocument/2006/math">
                    <m:r>
                      <a:rPr lang="en-US" altLang="zh-CN" sz="2000" b="1" i="0" smtClean="0">
                        <a:latin typeface="Cambria Math" panose="02040503050406030204" pitchFamily="18" charset="0"/>
                        <a:cs typeface="Times New Roman" panose="02020603050405020304" pitchFamily="18" charset="0"/>
                      </a:rPr>
                      <m:t>𝛂</m:t>
                    </m:r>
                  </m:oMath>
                </a14:m>
                <a:r>
                  <a:rPr lang="zh-CN" altLang="en-US" sz="2000" dirty="0">
                    <a:latin typeface="微软雅黑" panose="020B0503020204020204" pitchFamily="34" charset="-122"/>
                    <a:cs typeface="Times New Roman" panose="02020603050405020304" pitchFamily="18" charset="0"/>
                  </a:rPr>
                  <a:t>满足</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b="1"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b="1"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b="1"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在得到矩阵</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𝐴</m:t>
                    </m:r>
                  </m:oMath>
                </a14:m>
                <a:r>
                  <a:rPr lang="zh-CN" altLang="en-US" sz="2000" dirty="0">
                    <a:latin typeface="微软雅黑" panose="020B0503020204020204" pitchFamily="34" charset="-122"/>
                    <a:cs typeface="Times New Roman" panose="02020603050405020304" pitchFamily="18" charset="0"/>
                  </a:rPr>
                  <a:t>和</a:t>
                </a:r>
                <a14:m>
                  <m:oMath xmlns:m="http://schemas.openxmlformats.org/officeDocument/2006/math">
                    <m:r>
                      <a:rPr lang="en-US" altLang="zh-CN" sz="2000" b="0" i="1" dirty="0" smtClean="0">
                        <a:latin typeface="Cambria Math" panose="02040503050406030204" pitchFamily="18" charset="0"/>
                        <a:cs typeface="Times New Roman" panose="02020603050405020304" pitchFamily="18" charset="0"/>
                      </a:rPr>
                      <m:t>𝐵</m:t>
                    </m:r>
                  </m:oMath>
                </a14:m>
                <a:r>
                  <a:rPr lang="zh-CN" altLang="en-US" sz="2000" dirty="0">
                    <a:latin typeface="微软雅黑" panose="020B0503020204020204" pitchFamily="34" charset="-122"/>
                    <a:cs typeface="Times New Roman" panose="02020603050405020304" pitchFamily="18" charset="0"/>
                  </a:rPr>
                  <a:t>之后，映射后的数据</a:t>
                </a:r>
                <a14:m>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𝜙</m:t>
                        </m:r>
                      </m:e>
                      <m:sub>
                        <m:r>
                          <a:rPr lang="en-US" altLang="zh-CN" sz="2000" i="1">
                            <a:latin typeface="Cambria Math" panose="02040503050406030204" pitchFamily="18" charset="0"/>
                            <a:cs typeface="Times New Roman" panose="02020603050405020304" pitchFamily="18" charset="0"/>
                          </a:rPr>
                          <m:t>𝑥</m:t>
                        </m:r>
                      </m:sub>
                    </m:sSub>
                    <m:r>
                      <a:rPr lang="en-US" altLang="zh-CN" sz="2000" i="1">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𝑋</m:t>
                    </m:r>
                    <m:r>
                      <a:rPr lang="en-US" altLang="zh-CN" sz="2000" i="1">
                        <a:latin typeface="Cambria Math" panose="02040503050406030204" pitchFamily="18" charset="0"/>
                        <a:cs typeface="Times New Roman" panose="02020603050405020304" pitchFamily="18" charset="0"/>
                      </a:rPr>
                      <m:t>)</m:t>
                    </m:r>
                    <m:r>
                      <a:rPr lang="zh-CN" altLang="en-US" sz="2000" i="1">
                        <a:latin typeface="Cambria Math" panose="02040503050406030204" pitchFamily="18" charset="0"/>
                        <a:cs typeface="Times New Roman" panose="02020603050405020304" pitchFamily="18" charset="0"/>
                      </a:rPr>
                      <m:t>和</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𝜙</m:t>
                        </m:r>
                      </m:e>
                      <m:sub>
                        <m:r>
                          <a:rPr lang="en-US" altLang="zh-CN" sz="2000" i="1">
                            <a:latin typeface="Cambria Math" panose="02040503050406030204" pitchFamily="18" charset="0"/>
                            <a:cs typeface="Times New Roman" panose="02020603050405020304" pitchFamily="18" charset="0"/>
                          </a:rPr>
                          <m:t>𝑦</m:t>
                        </m:r>
                      </m:sub>
                    </m:sSub>
                    <m:r>
                      <a:rPr lang="en-US" altLang="zh-CN" sz="2000" i="1">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𝑌</m:t>
                    </m:r>
                    <m:r>
                      <a:rPr lang="en-US" altLang="zh-CN" sz="2000" i="1">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在新的空间表示为</a:t>
                </a: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588963" y="2423180"/>
                <a:ext cx="8015287" cy="2578719"/>
              </a:xfrm>
              <a:prstGeom prst="rect">
                <a:avLst/>
              </a:prstGeom>
              <a:blipFill>
                <a:blip r:embed="rId5"/>
                <a:stretch>
                  <a:fillRect l="-837" t="-1418" r="-152" b="-236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942339" y="115888"/>
            <a:ext cx="2022274"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相关的谱方法</a:t>
            </a:r>
          </a:p>
        </p:txBody>
      </p:sp>
      <p:graphicFrame>
        <p:nvGraphicFramePr>
          <p:cNvPr id="3" name="对象 2">
            <a:extLst>
              <a:ext uri="{FF2B5EF4-FFF2-40B4-BE49-F238E27FC236}">
                <a16:creationId xmlns:a16="http://schemas.microsoft.com/office/drawing/2014/main" id="{1C270145-6465-4744-AA73-4555E618BA25}"/>
              </a:ext>
            </a:extLst>
          </p:cNvPr>
          <p:cNvGraphicFramePr>
            <a:graphicFrameLocks noChangeAspect="1"/>
          </p:cNvGraphicFramePr>
          <p:nvPr>
            <p:extLst>
              <p:ext uri="{D42A27DB-BD31-4B8C-83A1-F6EECF244321}">
                <p14:modId xmlns:p14="http://schemas.microsoft.com/office/powerpoint/2010/main" val="971105968"/>
              </p:ext>
            </p:extLst>
          </p:nvPr>
        </p:nvGraphicFramePr>
        <p:xfrm>
          <a:off x="1606549" y="1750080"/>
          <a:ext cx="5930900" cy="673100"/>
        </p:xfrm>
        <a:graphic>
          <a:graphicData uri="http://schemas.openxmlformats.org/presentationml/2006/ole">
            <mc:AlternateContent xmlns:mc="http://schemas.openxmlformats.org/markup-compatibility/2006">
              <mc:Choice xmlns:v="urn:schemas-microsoft-com:vml" Requires="v">
                <p:oleObj spid="_x0000_s26751" name="Equation" r:id="rId6" imgW="5892480" imgH="711000" progId="Equation.DSMT4">
                  <p:embed/>
                </p:oleObj>
              </mc:Choice>
              <mc:Fallback>
                <p:oleObj name="Equation" r:id="rId6" imgW="5892480" imgH="711000" progId="Equation.DSMT4">
                  <p:embed/>
                  <p:pic>
                    <p:nvPicPr>
                      <p:cNvPr id="0" name="Object 1"/>
                      <p:cNvPicPr>
                        <a:picLocks noChangeAspect="1" noChangeArrowheads="1"/>
                      </p:cNvPicPr>
                      <p:nvPr/>
                    </p:nvPicPr>
                    <p:blipFill>
                      <a:blip r:embed="rId7"/>
                      <a:srcRect/>
                      <a:stretch>
                        <a:fillRect/>
                      </a:stretch>
                    </p:blipFill>
                    <p:spPr bwMode="auto">
                      <a:xfrm>
                        <a:off x="1606549" y="1750080"/>
                        <a:ext cx="5930900" cy="67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a:extLst>
              <a:ext uri="{FF2B5EF4-FFF2-40B4-BE49-F238E27FC236}">
                <a16:creationId xmlns:a16="http://schemas.microsoft.com/office/drawing/2014/main" id="{3277DF0D-74E6-4D8E-A03E-823187684AE0}"/>
              </a:ext>
            </a:extLst>
          </p:cNvPr>
          <p:cNvGraphicFramePr>
            <a:graphicFrameLocks noChangeAspect="1"/>
          </p:cNvGraphicFramePr>
          <p:nvPr>
            <p:extLst>
              <p:ext uri="{D42A27DB-BD31-4B8C-83A1-F6EECF244321}">
                <p14:modId xmlns:p14="http://schemas.microsoft.com/office/powerpoint/2010/main" val="684173485"/>
              </p:ext>
            </p:extLst>
          </p:nvPr>
        </p:nvGraphicFramePr>
        <p:xfrm>
          <a:off x="3225799" y="956505"/>
          <a:ext cx="2692400" cy="711200"/>
        </p:xfrm>
        <a:graphic>
          <a:graphicData uri="http://schemas.openxmlformats.org/presentationml/2006/ole">
            <mc:AlternateContent xmlns:mc="http://schemas.openxmlformats.org/markup-compatibility/2006">
              <mc:Choice xmlns:v="urn:schemas-microsoft-com:vml" Requires="v">
                <p:oleObj spid="_x0000_s26752" name="Equation" r:id="rId8" imgW="2692080" imgH="711000" progId="Equation.DSMT4">
                  <p:embed/>
                </p:oleObj>
              </mc:Choice>
              <mc:Fallback>
                <p:oleObj name="Equation" r:id="rId8" imgW="2692080" imgH="711000" progId="Equation.DSMT4">
                  <p:embed/>
                  <p:pic>
                    <p:nvPicPr>
                      <p:cNvPr id="22" name="对象 21">
                        <a:extLst>
                          <a:ext uri="{FF2B5EF4-FFF2-40B4-BE49-F238E27FC236}">
                            <a16:creationId xmlns:a16="http://schemas.microsoft.com/office/drawing/2014/main" id="{C24475EB-1766-45FA-A98F-7192E4E8DDCD}"/>
                          </a:ext>
                        </a:extLst>
                      </p:cNvPr>
                      <p:cNvPicPr>
                        <a:picLocks noChangeAspect="1" noChangeArrowheads="1"/>
                      </p:cNvPicPr>
                      <p:nvPr/>
                    </p:nvPicPr>
                    <p:blipFill>
                      <a:blip r:embed="rId9"/>
                      <a:srcRect/>
                      <a:stretch>
                        <a:fillRect/>
                      </a:stretch>
                    </p:blipFill>
                    <p:spPr bwMode="auto">
                      <a:xfrm>
                        <a:off x="3225799" y="956505"/>
                        <a:ext cx="2692400"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a:extLst>
              <a:ext uri="{FF2B5EF4-FFF2-40B4-BE49-F238E27FC236}">
                <a16:creationId xmlns:a16="http://schemas.microsoft.com/office/drawing/2014/main" id="{7747CC6C-582A-452C-9201-4162C8DFDFB3}"/>
              </a:ext>
            </a:extLst>
          </p:cNvPr>
          <p:cNvGraphicFramePr>
            <a:graphicFrameLocks noChangeAspect="1"/>
          </p:cNvGraphicFramePr>
          <p:nvPr>
            <p:extLst>
              <p:ext uri="{D42A27DB-BD31-4B8C-83A1-F6EECF244321}">
                <p14:modId xmlns:p14="http://schemas.microsoft.com/office/powerpoint/2010/main" val="1072172601"/>
              </p:ext>
            </p:extLst>
          </p:nvPr>
        </p:nvGraphicFramePr>
        <p:xfrm>
          <a:off x="3937000" y="2836863"/>
          <a:ext cx="1270000" cy="554037"/>
        </p:xfrm>
        <a:graphic>
          <a:graphicData uri="http://schemas.openxmlformats.org/presentationml/2006/ole">
            <mc:AlternateContent xmlns:mc="http://schemas.openxmlformats.org/markup-compatibility/2006">
              <mc:Choice xmlns:v="urn:schemas-microsoft-com:vml" Requires="v">
                <p:oleObj spid="_x0000_s26753" name="Equation" r:id="rId10" imgW="1269720" imgH="609480" progId="Equation.DSMT4">
                  <p:embed/>
                </p:oleObj>
              </mc:Choice>
              <mc:Fallback>
                <p:oleObj name="Equation" r:id="rId10" imgW="1269720" imgH="609480" progId="Equation.DSMT4">
                  <p:embed/>
                  <p:pic>
                    <p:nvPicPr>
                      <p:cNvPr id="0" name="Object 3"/>
                      <p:cNvPicPr>
                        <a:picLocks noChangeAspect="1" noChangeArrowheads="1"/>
                      </p:cNvPicPr>
                      <p:nvPr/>
                    </p:nvPicPr>
                    <p:blipFill>
                      <a:blip r:embed="rId11"/>
                      <a:srcRect/>
                      <a:stretch>
                        <a:fillRect/>
                      </a:stretch>
                    </p:blipFill>
                    <p:spPr bwMode="auto">
                      <a:xfrm>
                        <a:off x="3937000" y="2836863"/>
                        <a:ext cx="1270000" cy="554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对象 16">
            <a:extLst>
              <a:ext uri="{FF2B5EF4-FFF2-40B4-BE49-F238E27FC236}">
                <a16:creationId xmlns:a16="http://schemas.microsoft.com/office/drawing/2014/main" id="{0CD4E5C8-F9AC-4400-8690-56E506080BD6}"/>
              </a:ext>
            </a:extLst>
          </p:cNvPr>
          <p:cNvGraphicFramePr>
            <a:graphicFrameLocks noChangeAspect="1"/>
          </p:cNvGraphicFramePr>
          <p:nvPr>
            <p:extLst>
              <p:ext uri="{D42A27DB-BD31-4B8C-83A1-F6EECF244321}">
                <p14:modId xmlns:p14="http://schemas.microsoft.com/office/powerpoint/2010/main" val="2767740359"/>
              </p:ext>
            </p:extLst>
          </p:nvPr>
        </p:nvGraphicFramePr>
        <p:xfrm>
          <a:off x="1237538" y="3374033"/>
          <a:ext cx="2590800" cy="330200"/>
        </p:xfrm>
        <a:graphic>
          <a:graphicData uri="http://schemas.openxmlformats.org/presentationml/2006/ole">
            <mc:AlternateContent xmlns:mc="http://schemas.openxmlformats.org/markup-compatibility/2006">
              <mc:Choice xmlns:v="urn:schemas-microsoft-com:vml" Requires="v">
                <p:oleObj spid="_x0000_s26754" name="Equation" r:id="rId12" imgW="2590560" imgH="330120" progId="Equation.DSMT4">
                  <p:embed/>
                </p:oleObj>
              </mc:Choice>
              <mc:Fallback>
                <p:oleObj name="Equation" r:id="rId12" imgW="2590560" imgH="330120" progId="Equation.DSMT4">
                  <p:embed/>
                  <p:pic>
                    <p:nvPicPr>
                      <p:cNvPr id="12" name="对象 11">
                        <a:extLst>
                          <a:ext uri="{FF2B5EF4-FFF2-40B4-BE49-F238E27FC236}">
                            <a16:creationId xmlns:a16="http://schemas.microsoft.com/office/drawing/2014/main" id="{3277DF0D-74E6-4D8E-A03E-823187684AE0}"/>
                          </a:ext>
                        </a:extLst>
                      </p:cNvPr>
                      <p:cNvPicPr>
                        <a:picLocks noChangeAspect="1" noChangeArrowheads="1"/>
                      </p:cNvPicPr>
                      <p:nvPr/>
                    </p:nvPicPr>
                    <p:blipFill>
                      <a:blip r:embed="rId13"/>
                      <a:srcRect/>
                      <a:stretch>
                        <a:fillRect/>
                      </a:stretch>
                    </p:blipFill>
                    <p:spPr bwMode="auto">
                      <a:xfrm>
                        <a:off x="1237538" y="3374033"/>
                        <a:ext cx="25908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对象 18">
            <a:extLst>
              <a:ext uri="{FF2B5EF4-FFF2-40B4-BE49-F238E27FC236}">
                <a16:creationId xmlns:a16="http://schemas.microsoft.com/office/drawing/2014/main" id="{F4FD7A3F-7928-44E2-A079-04F9B1E95870}"/>
              </a:ext>
            </a:extLst>
          </p:cNvPr>
          <p:cNvGraphicFramePr>
            <a:graphicFrameLocks noChangeAspect="1"/>
          </p:cNvGraphicFramePr>
          <p:nvPr>
            <p:extLst>
              <p:ext uri="{D42A27DB-BD31-4B8C-83A1-F6EECF244321}">
                <p14:modId xmlns:p14="http://schemas.microsoft.com/office/powerpoint/2010/main" val="4068335366"/>
              </p:ext>
            </p:extLst>
          </p:nvPr>
        </p:nvGraphicFramePr>
        <p:xfrm>
          <a:off x="3400425" y="3768110"/>
          <a:ext cx="2343150" cy="312737"/>
        </p:xfrm>
        <a:graphic>
          <a:graphicData uri="http://schemas.openxmlformats.org/presentationml/2006/ole">
            <mc:AlternateContent xmlns:mc="http://schemas.openxmlformats.org/markup-compatibility/2006">
              <mc:Choice xmlns:v="urn:schemas-microsoft-com:vml" Requires="v">
                <p:oleObj spid="_x0000_s26755" name="Equation" r:id="rId14" imgW="2323800" imgH="330120" progId="Equation.DSMT4">
                  <p:embed/>
                </p:oleObj>
              </mc:Choice>
              <mc:Fallback>
                <p:oleObj name="Equation" r:id="rId14" imgW="2323800" imgH="330120" progId="Equation.DSMT4">
                  <p:embed/>
                  <p:pic>
                    <p:nvPicPr>
                      <p:cNvPr id="0" name="Object 9"/>
                      <p:cNvPicPr>
                        <a:picLocks noChangeAspect="1" noChangeArrowheads="1"/>
                      </p:cNvPicPr>
                      <p:nvPr/>
                    </p:nvPicPr>
                    <p:blipFill>
                      <a:blip r:embed="rId15"/>
                      <a:srcRect/>
                      <a:stretch>
                        <a:fillRect/>
                      </a:stretch>
                    </p:blipFill>
                    <p:spPr bwMode="auto">
                      <a:xfrm>
                        <a:off x="3400425" y="3768110"/>
                        <a:ext cx="2343150"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对象 20">
            <a:extLst>
              <a:ext uri="{FF2B5EF4-FFF2-40B4-BE49-F238E27FC236}">
                <a16:creationId xmlns:a16="http://schemas.microsoft.com/office/drawing/2014/main" id="{A8A2054F-226E-43DB-AF76-471D7E70B98F}"/>
              </a:ext>
            </a:extLst>
          </p:cNvPr>
          <p:cNvGraphicFramePr>
            <a:graphicFrameLocks noChangeAspect="1"/>
          </p:cNvGraphicFramePr>
          <p:nvPr>
            <p:extLst>
              <p:ext uri="{D42A27DB-BD31-4B8C-83A1-F6EECF244321}">
                <p14:modId xmlns:p14="http://schemas.microsoft.com/office/powerpoint/2010/main" val="4140616399"/>
              </p:ext>
            </p:extLst>
          </p:nvPr>
        </p:nvGraphicFramePr>
        <p:xfrm>
          <a:off x="3996822" y="4173530"/>
          <a:ext cx="1089025" cy="300037"/>
        </p:xfrm>
        <a:graphic>
          <a:graphicData uri="http://schemas.openxmlformats.org/presentationml/2006/ole">
            <mc:AlternateContent xmlns:mc="http://schemas.openxmlformats.org/markup-compatibility/2006">
              <mc:Choice xmlns:v="urn:schemas-microsoft-com:vml" Requires="v">
                <p:oleObj spid="_x0000_s26756" name="Equation" r:id="rId16" imgW="1130040" imgH="266400" progId="Equation.DSMT4">
                  <p:embed/>
                </p:oleObj>
              </mc:Choice>
              <mc:Fallback>
                <p:oleObj name="Equation" r:id="rId16" imgW="1130040" imgH="266400" progId="Equation.DSMT4">
                  <p:embed/>
                  <p:pic>
                    <p:nvPicPr>
                      <p:cNvPr id="0" name="Object 11"/>
                      <p:cNvPicPr>
                        <a:picLocks noChangeAspect="1" noChangeArrowheads="1"/>
                      </p:cNvPicPr>
                      <p:nvPr/>
                    </p:nvPicPr>
                    <p:blipFill>
                      <a:blip r:embed="rId17"/>
                      <a:srcRect/>
                      <a:stretch>
                        <a:fillRect/>
                      </a:stretch>
                    </p:blipFill>
                    <p:spPr bwMode="auto">
                      <a:xfrm>
                        <a:off x="3996822" y="4173530"/>
                        <a:ext cx="1089025" cy="300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对象 22">
            <a:extLst>
              <a:ext uri="{FF2B5EF4-FFF2-40B4-BE49-F238E27FC236}">
                <a16:creationId xmlns:a16="http://schemas.microsoft.com/office/drawing/2014/main" id="{9B39FD9F-C322-4D89-B64C-22C387E0557E}"/>
              </a:ext>
            </a:extLst>
          </p:cNvPr>
          <p:cNvGraphicFramePr>
            <a:graphicFrameLocks noChangeAspect="1"/>
          </p:cNvGraphicFramePr>
          <p:nvPr>
            <p:extLst>
              <p:ext uri="{D42A27DB-BD31-4B8C-83A1-F6EECF244321}">
                <p14:modId xmlns:p14="http://schemas.microsoft.com/office/powerpoint/2010/main" val="322511982"/>
              </p:ext>
            </p:extLst>
          </p:nvPr>
        </p:nvGraphicFramePr>
        <p:xfrm>
          <a:off x="2801936" y="5020070"/>
          <a:ext cx="3540125" cy="676275"/>
        </p:xfrm>
        <a:graphic>
          <a:graphicData uri="http://schemas.openxmlformats.org/presentationml/2006/ole">
            <mc:AlternateContent xmlns:mc="http://schemas.openxmlformats.org/markup-compatibility/2006">
              <mc:Choice xmlns:v="urn:schemas-microsoft-com:vml" Requires="v">
                <p:oleObj spid="_x0000_s26757" name="Equation" r:id="rId18" imgW="3441600" imgH="736560" progId="Equation.DSMT4">
                  <p:embed/>
                </p:oleObj>
              </mc:Choice>
              <mc:Fallback>
                <p:oleObj name="Equation" r:id="rId18" imgW="3441600" imgH="736560" progId="Equation.DSMT4">
                  <p:embed/>
                  <p:pic>
                    <p:nvPicPr>
                      <p:cNvPr id="0" name="Object 13"/>
                      <p:cNvPicPr>
                        <a:picLocks noChangeAspect="1" noChangeArrowheads="1"/>
                      </p:cNvPicPr>
                      <p:nvPr/>
                    </p:nvPicPr>
                    <p:blipFill>
                      <a:blip r:embed="rId19"/>
                      <a:srcRect/>
                      <a:stretch>
                        <a:fillRect/>
                      </a:stretch>
                    </p:blipFill>
                    <p:spPr bwMode="auto">
                      <a:xfrm>
                        <a:off x="2801936" y="5020070"/>
                        <a:ext cx="3540125" cy="676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60524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327058D6-4C22-4790-9217-AE8DB6C34FBD}"/>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第八讲 主成分分析与相关的谱方法</a:t>
            </a: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23" name="标题 1">
            <a:extLst>
              <a:ext uri="{FF2B5EF4-FFF2-40B4-BE49-F238E27FC236}">
                <a16:creationId xmlns:a16="http://schemas.microsoft.com/office/drawing/2014/main" id="{AA2CEEB4-F3CD-41AD-B529-3AFBAD8AAB77}"/>
              </a:ext>
            </a:extLst>
          </p:cNvPr>
          <p:cNvSpPr txBox="1">
            <a:spLocks noChangeArrowheads="1"/>
          </p:cNvSpPr>
          <p:nvPr/>
        </p:nvSpPr>
        <p:spPr bwMode="auto">
          <a:xfrm>
            <a:off x="468313" y="838835"/>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kern="1200">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0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4000" b="1">
                <a:solidFill>
                  <a:schemeClr val="tx2"/>
                </a:solidFill>
                <a:latin typeface="Arial" panose="020B0604020202020204" pitchFamily="34" charset="0"/>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1200" cap="none" spc="0" normalizeH="0" baseline="0" noProof="0" dirty="0">
                <a:ln>
                  <a:noFill/>
                </a:ln>
                <a:solidFill>
                  <a:srgbClr val="000000"/>
                </a:solidFill>
                <a:effectLst/>
                <a:uLnTx/>
                <a:uFillTx/>
                <a:latin typeface="Arial"/>
                <a:ea typeface="微软雅黑"/>
                <a:cs typeface="+mj-cs"/>
              </a:rPr>
              <a:t>目录</a:t>
            </a:r>
          </a:p>
        </p:txBody>
      </p:sp>
      <p:sp>
        <p:nvSpPr>
          <p:cNvPr id="24" name="内容占位符 2">
            <a:extLst>
              <a:ext uri="{FF2B5EF4-FFF2-40B4-BE49-F238E27FC236}">
                <a16:creationId xmlns:a16="http://schemas.microsoft.com/office/drawing/2014/main" id="{3D4ACEF0-7279-45BB-BC14-B1A22F951A2C}"/>
              </a:ext>
            </a:extLst>
          </p:cNvPr>
          <p:cNvSpPr txBox="1">
            <a:spLocks noChangeArrowheads="1"/>
          </p:cNvSpPr>
          <p:nvPr/>
        </p:nvSpPr>
        <p:spPr bwMode="auto">
          <a:xfrm>
            <a:off x="1143000" y="1765935"/>
            <a:ext cx="5986463" cy="384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spcBef>
                <a:spcPct val="20000"/>
              </a:spcBef>
              <a:spcAft>
                <a:spcPct val="0"/>
              </a:spcAft>
              <a:buClrTx/>
              <a:buSzTx/>
              <a:buFontTx/>
              <a:buChar char="•"/>
              <a:tabLst/>
              <a:defRPr/>
            </a:pPr>
            <a:r>
              <a:rPr lang="zh-CN" altLang="en-US" sz="2800" dirty="0">
                <a:solidFill>
                  <a:srgbClr val="71A3F5"/>
                </a:solidFill>
                <a:latin typeface="Arial"/>
                <a:ea typeface="微软雅黑"/>
              </a:rPr>
              <a:t>主成分分析</a:t>
            </a:r>
            <a:endParaRPr lang="en-US" altLang="zh-CN" sz="2800" dirty="0">
              <a:solidFill>
                <a:srgbClr val="71A3F5"/>
              </a:solidFill>
              <a:latin typeface="Arial"/>
              <a:ea typeface="微软雅黑"/>
            </a:endParaRPr>
          </a:p>
          <a:p>
            <a:pPr lvl="1" indent="-342900" defTabSz="914400" eaLnBrk="1" hangingPunct="1">
              <a:buFontTx/>
              <a:buChar char="•"/>
              <a:defRPr/>
            </a:pPr>
            <a:r>
              <a:rPr lang="zh-CN" altLang="en-US" sz="2400" dirty="0">
                <a:solidFill>
                  <a:srgbClr val="71A3F5"/>
                </a:solidFill>
                <a:latin typeface="Arial"/>
                <a:ea typeface="微软雅黑"/>
              </a:rPr>
              <a:t>最大化方差</a:t>
            </a:r>
            <a:endParaRPr lang="en-US" altLang="zh-CN" sz="2400" dirty="0">
              <a:solidFill>
                <a:srgbClr val="71A3F5"/>
              </a:solidFill>
              <a:latin typeface="Arial"/>
              <a:ea typeface="微软雅黑"/>
            </a:endParaRPr>
          </a:p>
          <a:p>
            <a:pPr lvl="1" indent="-342900" defTabSz="914400" eaLnBrk="1" hangingPunct="1">
              <a:buFontTx/>
              <a:buChar char="•"/>
              <a:defRPr/>
            </a:pPr>
            <a:r>
              <a:rPr lang="zh-CN" altLang="en-US" sz="2400" dirty="0">
                <a:solidFill>
                  <a:srgbClr val="71A3F5"/>
                </a:solidFill>
                <a:latin typeface="Arial"/>
                <a:ea typeface="微软雅黑"/>
              </a:rPr>
              <a:t>最小化误差</a:t>
            </a:r>
            <a:endParaRPr lang="en-US" altLang="zh-CN" sz="2400" dirty="0">
              <a:solidFill>
                <a:srgbClr val="71A3F5"/>
              </a:solidFill>
              <a:latin typeface="Arial"/>
              <a:ea typeface="微软雅黑"/>
            </a:endParaRPr>
          </a:p>
          <a:p>
            <a:pPr lvl="1" indent="-342900" defTabSz="914400" eaLnBrk="1" hangingPunct="1">
              <a:buFontTx/>
              <a:buChar char="•"/>
              <a:defRPr/>
            </a:pPr>
            <a:r>
              <a:rPr lang="zh-CN" altLang="en-US" sz="2400" dirty="0">
                <a:solidFill>
                  <a:srgbClr val="71A3F5"/>
                </a:solidFill>
                <a:latin typeface="Arial"/>
                <a:ea typeface="微软雅黑"/>
              </a:rPr>
              <a:t>主成分分析与</a:t>
            </a:r>
            <a:r>
              <a:rPr lang="en-US" altLang="zh-CN" sz="2400" dirty="0">
                <a:solidFill>
                  <a:srgbClr val="71A3F5"/>
                </a:solidFill>
                <a:latin typeface="Arial"/>
                <a:ea typeface="微软雅黑"/>
              </a:rPr>
              <a:t>K-L</a:t>
            </a:r>
            <a:r>
              <a:rPr lang="zh-CN" altLang="en-US" sz="2400" dirty="0">
                <a:solidFill>
                  <a:srgbClr val="71A3F5"/>
                </a:solidFill>
                <a:latin typeface="Arial"/>
                <a:ea typeface="微软雅黑"/>
              </a:rPr>
              <a:t>变换</a:t>
            </a:r>
            <a:endParaRPr lang="en-US" altLang="zh-CN" sz="2400" dirty="0">
              <a:solidFill>
                <a:srgbClr val="71A3F5"/>
              </a:solidFill>
              <a:latin typeface="Arial"/>
              <a:ea typeface="微软雅黑"/>
            </a:endParaRPr>
          </a:p>
          <a:p>
            <a:pPr marL="342900" marR="0" lvl="0" indent="-342900" algn="l" defTabSz="914400" rtl="0" eaLnBrk="1" fontAlgn="base" latinLnBrk="0" hangingPunct="1">
              <a:spcBef>
                <a:spcPct val="20000"/>
              </a:spcBef>
              <a:spcAft>
                <a:spcPct val="0"/>
              </a:spcAft>
              <a:buClrTx/>
              <a:buSzTx/>
              <a:buFontTx/>
              <a:buChar char="•"/>
              <a:tabLst/>
              <a:defRPr/>
            </a:pPr>
            <a:r>
              <a:rPr kumimoji="0" lang="zh-CN" altLang="en-US" sz="2800" b="0" i="0" u="none" strike="noStrike" kern="1200" cap="none" spc="0" normalizeH="0" baseline="0" noProof="0" dirty="0">
                <a:ln>
                  <a:noFill/>
                </a:ln>
                <a:effectLst/>
                <a:uLnTx/>
                <a:uFillTx/>
                <a:latin typeface="Arial"/>
                <a:ea typeface="微软雅黑"/>
                <a:cs typeface="+mn-cs"/>
              </a:rPr>
              <a:t>概率</a:t>
            </a:r>
            <a:r>
              <a:rPr kumimoji="0" lang="en-US" altLang="zh-CN" sz="2800" b="0" i="0" u="none" strike="noStrike" kern="1200" cap="none" spc="0" normalizeH="0" baseline="0" noProof="0" dirty="0">
                <a:ln>
                  <a:noFill/>
                </a:ln>
                <a:effectLst/>
                <a:uLnTx/>
                <a:uFillTx/>
                <a:latin typeface="Arial"/>
                <a:ea typeface="微软雅黑"/>
                <a:cs typeface="+mn-cs"/>
              </a:rPr>
              <a:t>PCA</a:t>
            </a:r>
          </a:p>
          <a:p>
            <a:pPr marL="342900" marR="0" lvl="0" indent="-342900" algn="l" defTabSz="914400" rtl="0" eaLnBrk="1" fontAlgn="base" latinLnBrk="0" hangingPunct="1">
              <a:spcBef>
                <a:spcPct val="20000"/>
              </a:spcBef>
              <a:spcAft>
                <a:spcPct val="0"/>
              </a:spcAft>
              <a:buClrTx/>
              <a:buSzTx/>
              <a:buFontTx/>
              <a:buChar char="•"/>
              <a:tabLst/>
              <a:defRPr/>
            </a:pPr>
            <a:r>
              <a:rPr lang="zh-CN" altLang="en-US" sz="2800" dirty="0">
                <a:latin typeface="Arial"/>
                <a:ea typeface="微软雅黑"/>
              </a:rPr>
              <a:t>核</a:t>
            </a:r>
            <a:r>
              <a:rPr lang="en-US" altLang="zh-CN" sz="2800" dirty="0">
                <a:latin typeface="Arial"/>
                <a:ea typeface="微软雅黑"/>
              </a:rPr>
              <a:t>PCA</a:t>
            </a:r>
          </a:p>
          <a:p>
            <a:pPr marL="342900" marR="0" lvl="0" indent="-342900" algn="l" defTabSz="914400" rtl="0" eaLnBrk="1" fontAlgn="base" latinLnBrk="0" hangingPunct="1">
              <a:spcBef>
                <a:spcPct val="20000"/>
              </a:spcBef>
              <a:spcAft>
                <a:spcPct val="0"/>
              </a:spcAft>
              <a:buClrTx/>
              <a:buSzTx/>
              <a:buFontTx/>
              <a:buChar char="•"/>
              <a:tabLst/>
              <a:defRPr/>
            </a:pPr>
            <a:r>
              <a:rPr kumimoji="0" lang="zh-CN" altLang="en-US" sz="2800" b="0" i="0" u="none" strike="noStrike" kern="1200" cap="none" spc="0" normalizeH="0" baseline="0" noProof="0" dirty="0">
                <a:ln>
                  <a:noFill/>
                </a:ln>
                <a:effectLst/>
                <a:uLnTx/>
                <a:uFillTx/>
                <a:latin typeface="Arial"/>
                <a:ea typeface="微软雅黑"/>
                <a:cs typeface="+mn-cs"/>
              </a:rPr>
              <a:t>相关的谱方法</a:t>
            </a:r>
            <a:endParaRPr kumimoji="0" lang="en-US" altLang="zh-CN" sz="2800" b="0" i="0" u="none" strike="noStrike" kern="1200" cap="none" spc="0" normalizeH="0" baseline="0" noProof="0" dirty="0">
              <a:ln>
                <a:noFill/>
              </a:ln>
              <a:effectLst/>
              <a:uLnTx/>
              <a:uFillTx/>
              <a:latin typeface="Arial"/>
              <a:ea typeface="微软雅黑"/>
              <a:cs typeface="+mn-cs"/>
            </a:endParaRPr>
          </a:p>
          <a:p>
            <a:pPr lvl="1" indent="-342900" defTabSz="914400" eaLnBrk="1" hangingPunct="1">
              <a:buFontTx/>
              <a:buChar char="•"/>
              <a:defRPr/>
            </a:pPr>
            <a:r>
              <a:rPr lang="zh-CN" altLang="en-US" sz="2400" dirty="0">
                <a:latin typeface="Arial"/>
                <a:ea typeface="微软雅黑"/>
              </a:rPr>
              <a:t>线性判定分析</a:t>
            </a:r>
            <a:endParaRPr lang="en-US" altLang="zh-CN" sz="2400" dirty="0">
              <a:latin typeface="Arial"/>
              <a:ea typeface="微软雅黑"/>
            </a:endParaRPr>
          </a:p>
          <a:p>
            <a:pPr lvl="1" indent="-342900" defTabSz="914400" eaLnBrk="1" hangingPunct="1">
              <a:buFontTx/>
              <a:buChar char="•"/>
              <a:defRPr/>
            </a:pPr>
            <a:r>
              <a:rPr kumimoji="0" lang="zh-CN" altLang="en-US" sz="2400" b="0" i="0" u="none" strike="noStrike" kern="1200" cap="none" spc="0" normalizeH="0" baseline="0" noProof="0" dirty="0">
                <a:ln>
                  <a:noFill/>
                </a:ln>
                <a:effectLst/>
                <a:uLnTx/>
                <a:uFillTx/>
                <a:latin typeface="Arial"/>
                <a:ea typeface="微软雅黑"/>
                <a:cs typeface="+mn-cs"/>
              </a:rPr>
              <a:t>典型相关分析</a:t>
            </a:r>
          </a:p>
        </p:txBody>
      </p:sp>
      <p:sp>
        <p:nvSpPr>
          <p:cNvPr id="26" name="矩形 25">
            <a:extLst>
              <a:ext uri="{FF2B5EF4-FFF2-40B4-BE49-F238E27FC236}">
                <a16:creationId xmlns:a16="http://schemas.microsoft.com/office/drawing/2014/main" id="{802C3CA6-CFB8-460B-8507-CEAA6E1ACF73}"/>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FFFFFF"/>
              </a:solidFill>
              <a:effectLst/>
              <a:uLnTx/>
              <a:uFillTx/>
              <a:latin typeface="微软雅黑"/>
              <a:ea typeface="微软雅黑"/>
              <a:cs typeface="+mn-cs"/>
            </a:endParaRPr>
          </a:p>
        </p:txBody>
      </p:sp>
      <p:sp>
        <p:nvSpPr>
          <p:cNvPr id="10" name="矩形 10">
            <a:extLst>
              <a:ext uri="{FF2B5EF4-FFF2-40B4-BE49-F238E27FC236}">
                <a16:creationId xmlns:a16="http://schemas.microsoft.com/office/drawing/2014/main" id="{862D51ED-105A-4F05-AF56-B19E1313807B}"/>
              </a:ext>
            </a:extLst>
          </p:cNvPr>
          <p:cNvSpPr>
            <a:spLocks noChangeArrowheads="1"/>
          </p:cNvSpPr>
          <p:nvPr/>
        </p:nvSpPr>
        <p:spPr bwMode="auto">
          <a:xfrm>
            <a:off x="2125657" y="245417"/>
            <a:ext cx="48926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pPr>
            <a:r>
              <a:rPr lang="zh-CN" altLang="en-US" sz="2400" dirty="0">
                <a:solidFill>
                  <a:srgbClr val="FFFFFF"/>
                </a:solidFill>
                <a:latin typeface="微软雅黑" panose="020B0503020204020204" pitchFamily="34" charset="-122"/>
                <a:ea typeface="微软雅黑" panose="020B0503020204020204" pitchFamily="34" charset="-122"/>
              </a:rPr>
              <a:t>第八讲 主成分分析与相关的谱方法</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2600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45989C26-DDE8-4A03-84CC-67CC60A3C42C}"/>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第八讲 主成分分析与相关的谱方法</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690356" y="876301"/>
                <a:ext cx="8015287" cy="470898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微软雅黑" panose="020B0503020204020204" pitchFamily="34" charset="-122"/>
                    <a:cs typeface="Times New Roman" panose="02020603050405020304" pitchFamily="18" charset="0"/>
                  </a:rPr>
                  <a:t>核</a:t>
                </a:r>
                <a:r>
                  <a:rPr lang="en-US" altLang="zh-CN" sz="2000" dirty="0">
                    <a:latin typeface="微软雅黑" panose="020B0503020204020204" pitchFamily="34" charset="-122"/>
                    <a:cs typeface="Times New Roman" panose="02020603050405020304" pitchFamily="18" charset="0"/>
                  </a:rPr>
                  <a:t>CCA</a:t>
                </a:r>
                <a:r>
                  <a:rPr lang="zh-CN" altLang="en-US" sz="2000" dirty="0">
                    <a:latin typeface="微软雅黑" panose="020B0503020204020204" pitchFamily="34" charset="-122"/>
                    <a:cs typeface="Times New Roman" panose="02020603050405020304" pitchFamily="18" charset="0"/>
                  </a:rPr>
                  <a:t>带有正则化约束的优化问题表示为</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None/>
                </a:pPr>
                <a:r>
                  <a:rPr lang="zh-CN" altLang="en-US" sz="2000" dirty="0">
                    <a:latin typeface="微软雅黑" panose="020B0503020204020204" pitchFamily="34" charset="-122"/>
                    <a:cs typeface="Times New Roman" panose="02020603050405020304" pitchFamily="18" charset="0"/>
                  </a:rPr>
                  <a:t>由于</a:t>
                </a:r>
                <a14:m>
                  <m:oMath xmlns:m="http://schemas.openxmlformats.org/officeDocument/2006/math">
                    <m:r>
                      <a:rPr lang="en-US" altLang="zh-CN" sz="2000" b="1">
                        <a:latin typeface="Cambria Math" panose="02040503050406030204" pitchFamily="18" charset="0"/>
                        <a:cs typeface="Times New Roman" panose="02020603050405020304" pitchFamily="18" charset="0"/>
                      </a:rPr>
                      <m:t>𝛂</m:t>
                    </m:r>
                  </m:oMath>
                </a14:m>
                <a:r>
                  <a:rPr lang="zh-CN" altLang="en-US" sz="2000" dirty="0">
                    <a:latin typeface="微软雅黑" panose="020B0503020204020204" pitchFamily="34" charset="-122"/>
                    <a:cs typeface="Times New Roman" panose="02020603050405020304" pitchFamily="18" charset="0"/>
                  </a:rPr>
                  <a:t>和</a:t>
                </a:r>
                <a14:m>
                  <m:oMath xmlns:m="http://schemas.openxmlformats.org/officeDocument/2006/math">
                    <m:r>
                      <a:rPr lang="en-US" altLang="zh-CN" sz="2000" b="1" dirty="0">
                        <a:latin typeface="Cambria Math" panose="02040503050406030204" pitchFamily="18" charset="0"/>
                        <a:cs typeface="Times New Roman" panose="02020603050405020304" pitchFamily="18" charset="0"/>
                      </a:rPr>
                      <m:t>𝛃</m:t>
                    </m:r>
                  </m:oMath>
                </a14:m>
                <a:r>
                  <a:rPr lang="zh-CN" altLang="en-US" sz="2000" dirty="0">
                    <a:latin typeface="微软雅黑" panose="020B0503020204020204" pitchFamily="34" charset="-122"/>
                    <a:cs typeface="Times New Roman" panose="02020603050405020304" pitchFamily="18" charset="0"/>
                  </a:rPr>
                  <a:t>的尺度对优化目标没有影响，因此可得等价的优化问题为</a:t>
                </a:r>
                <a:endParaRPr lang="en-US" altLang="zh-CN" sz="2000" dirty="0">
                  <a:latin typeface="微软雅黑" panose="020B0503020204020204" pitchFamily="34" charset="-122"/>
                  <a:cs typeface="Times New Roman" panose="02020603050405020304" pitchFamily="18" charset="0"/>
                </a:endParaRPr>
              </a:p>
              <a:p>
                <a:pPr>
                  <a:spcBef>
                    <a:spcPct val="0"/>
                  </a:spcBef>
                  <a:buNone/>
                </a:pPr>
                <a:endParaRPr lang="en-US" altLang="zh-CN" sz="2000" dirty="0">
                  <a:latin typeface="微软雅黑" panose="020B0503020204020204" pitchFamily="34" charset="-122"/>
                  <a:cs typeface="Times New Roman" panose="02020603050405020304" pitchFamily="18" charset="0"/>
                </a:endParaRPr>
              </a:p>
              <a:p>
                <a:pPr>
                  <a:spcBef>
                    <a:spcPct val="0"/>
                  </a:spcBef>
                  <a:buNone/>
                </a:pPr>
                <a:endParaRPr lang="en-US" altLang="zh-CN" sz="2000" dirty="0">
                  <a:latin typeface="微软雅黑" panose="020B0503020204020204" pitchFamily="34" charset="-122"/>
                  <a:cs typeface="Times New Roman" panose="02020603050405020304" pitchFamily="18" charset="0"/>
                </a:endParaRPr>
              </a:p>
              <a:p>
                <a:pPr>
                  <a:spcBef>
                    <a:spcPct val="0"/>
                  </a:spcBef>
                  <a:buNone/>
                </a:pPr>
                <a:endParaRPr lang="en-US" altLang="zh-CN" sz="2000" dirty="0">
                  <a:latin typeface="微软雅黑" panose="020B0503020204020204" pitchFamily="34" charset="-122"/>
                  <a:cs typeface="Times New Roman" panose="02020603050405020304" pitchFamily="18" charset="0"/>
                </a:endParaRPr>
              </a:p>
              <a:p>
                <a:pPr>
                  <a:spcBef>
                    <a:spcPct val="0"/>
                  </a:spcBef>
                  <a:buNone/>
                </a:pPr>
                <a:endParaRPr lang="en-US" altLang="zh-CN" sz="2000" dirty="0">
                  <a:latin typeface="微软雅黑" panose="020B0503020204020204" pitchFamily="34" charset="-122"/>
                  <a:cs typeface="Times New Roman" panose="02020603050405020304" pitchFamily="18" charset="0"/>
                </a:endParaRPr>
              </a:p>
              <a:p>
                <a:pPr>
                  <a:spcBef>
                    <a:spcPct val="0"/>
                  </a:spcBef>
                  <a:buNone/>
                </a:pPr>
                <a:endParaRPr lang="en-US" altLang="zh-CN" sz="2000" dirty="0">
                  <a:latin typeface="微软雅黑" panose="020B0503020204020204" pitchFamily="34" charset="-122"/>
                  <a:cs typeface="Times New Roman" panose="02020603050405020304" pitchFamily="18" charset="0"/>
                </a:endParaRPr>
              </a:p>
              <a:p>
                <a:pPr>
                  <a:spcBef>
                    <a:spcPct val="0"/>
                  </a:spcBef>
                  <a:buNone/>
                </a:pPr>
                <a:r>
                  <a:rPr lang="zh-CN" altLang="en-US" sz="2000" dirty="0">
                    <a:latin typeface="微软雅黑" panose="020B0503020204020204" pitchFamily="34" charset="-122"/>
                    <a:cs typeface="Times New Roman" panose="02020603050405020304" pitchFamily="18" charset="0"/>
                  </a:rPr>
                  <a:t>使用拉格朗日乘子法，可以得到与只等价的无约束的优化问题</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zh-CN" altLang="en-US" sz="2000" dirty="0">
                  <a:latin typeface="微软雅黑" panose="020B0503020204020204" pitchFamily="34"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690356" y="876301"/>
                <a:ext cx="8015287" cy="4708981"/>
              </a:xfrm>
              <a:prstGeom prst="rect">
                <a:avLst/>
              </a:prstGeom>
              <a:blipFill>
                <a:blip r:embed="rId5"/>
                <a:stretch>
                  <a:fillRect l="-760" t="-77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942339" y="115888"/>
            <a:ext cx="2022274"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相关的谱方法</a:t>
            </a:r>
          </a:p>
        </p:txBody>
      </p:sp>
      <p:graphicFrame>
        <p:nvGraphicFramePr>
          <p:cNvPr id="3" name="对象 2">
            <a:extLst>
              <a:ext uri="{FF2B5EF4-FFF2-40B4-BE49-F238E27FC236}">
                <a16:creationId xmlns:a16="http://schemas.microsoft.com/office/drawing/2014/main" id="{9545247B-B78D-4732-9F08-655EBA7327DD}"/>
              </a:ext>
            </a:extLst>
          </p:cNvPr>
          <p:cNvGraphicFramePr>
            <a:graphicFrameLocks noChangeAspect="1"/>
          </p:cNvGraphicFramePr>
          <p:nvPr>
            <p:extLst>
              <p:ext uri="{D42A27DB-BD31-4B8C-83A1-F6EECF244321}">
                <p14:modId xmlns:p14="http://schemas.microsoft.com/office/powerpoint/2010/main" val="3732105246"/>
              </p:ext>
            </p:extLst>
          </p:nvPr>
        </p:nvGraphicFramePr>
        <p:xfrm>
          <a:off x="1593850" y="1276411"/>
          <a:ext cx="5956300" cy="1573212"/>
        </p:xfrm>
        <a:graphic>
          <a:graphicData uri="http://schemas.openxmlformats.org/presentationml/2006/ole">
            <mc:AlternateContent xmlns:mc="http://schemas.openxmlformats.org/markup-compatibility/2006">
              <mc:Choice xmlns:v="urn:schemas-microsoft-com:vml" Requires="v">
                <p:oleObj spid="_x0000_s27700" name="Equation" r:id="rId6" imgW="5918040" imgH="1498320" progId="Equation.DSMT4">
                  <p:embed/>
                </p:oleObj>
              </mc:Choice>
              <mc:Fallback>
                <p:oleObj name="Equation" r:id="rId6" imgW="5918040" imgH="1498320" progId="Equation.DSMT4">
                  <p:embed/>
                  <p:pic>
                    <p:nvPicPr>
                      <p:cNvPr id="0" name="Object 1"/>
                      <p:cNvPicPr>
                        <a:picLocks noChangeAspect="1" noChangeArrowheads="1"/>
                      </p:cNvPicPr>
                      <p:nvPr/>
                    </p:nvPicPr>
                    <p:blipFill>
                      <a:blip r:embed="rId7"/>
                      <a:srcRect/>
                      <a:stretch>
                        <a:fillRect/>
                      </a:stretch>
                    </p:blipFill>
                    <p:spPr bwMode="auto">
                      <a:xfrm>
                        <a:off x="1593850" y="1276411"/>
                        <a:ext cx="5956300" cy="1573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a:extLst>
              <a:ext uri="{FF2B5EF4-FFF2-40B4-BE49-F238E27FC236}">
                <a16:creationId xmlns:a16="http://schemas.microsoft.com/office/drawing/2014/main" id="{FAA5F944-034C-4216-9F72-3CCCB82601B4}"/>
              </a:ext>
            </a:extLst>
          </p:cNvPr>
          <p:cNvGraphicFramePr>
            <a:graphicFrameLocks noChangeAspect="1"/>
          </p:cNvGraphicFramePr>
          <p:nvPr>
            <p:extLst>
              <p:ext uri="{D42A27DB-BD31-4B8C-83A1-F6EECF244321}">
                <p14:modId xmlns:p14="http://schemas.microsoft.com/office/powerpoint/2010/main" val="1284882250"/>
              </p:ext>
            </p:extLst>
          </p:nvPr>
        </p:nvGraphicFramePr>
        <p:xfrm>
          <a:off x="3092450" y="3492760"/>
          <a:ext cx="2959100" cy="1193800"/>
        </p:xfrm>
        <a:graphic>
          <a:graphicData uri="http://schemas.openxmlformats.org/presentationml/2006/ole">
            <mc:AlternateContent xmlns:mc="http://schemas.openxmlformats.org/markup-compatibility/2006">
              <mc:Choice xmlns:v="urn:schemas-microsoft-com:vml" Requires="v">
                <p:oleObj spid="_x0000_s27701" name="Equation" r:id="rId8" imgW="2997000" imgH="1193760" progId="Equation.DSMT4">
                  <p:embed/>
                </p:oleObj>
              </mc:Choice>
              <mc:Fallback>
                <p:oleObj name="Equation" r:id="rId8" imgW="2997000" imgH="1193760" progId="Equation.DSMT4">
                  <p:embed/>
                  <p:pic>
                    <p:nvPicPr>
                      <p:cNvPr id="0" name="Object 3"/>
                      <p:cNvPicPr>
                        <a:picLocks noChangeAspect="1" noChangeArrowheads="1"/>
                      </p:cNvPicPr>
                      <p:nvPr/>
                    </p:nvPicPr>
                    <p:blipFill>
                      <a:blip r:embed="rId9"/>
                      <a:srcRect/>
                      <a:stretch>
                        <a:fillRect/>
                      </a:stretch>
                    </p:blipFill>
                    <p:spPr bwMode="auto">
                      <a:xfrm>
                        <a:off x="3092450" y="3492760"/>
                        <a:ext cx="2959100" cy="1193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a:extLst>
              <a:ext uri="{FF2B5EF4-FFF2-40B4-BE49-F238E27FC236}">
                <a16:creationId xmlns:a16="http://schemas.microsoft.com/office/drawing/2014/main" id="{14714CE3-CD66-467D-BE33-31793CCEE066}"/>
              </a:ext>
            </a:extLst>
          </p:cNvPr>
          <p:cNvGraphicFramePr>
            <a:graphicFrameLocks noChangeAspect="1"/>
          </p:cNvGraphicFramePr>
          <p:nvPr>
            <p:extLst>
              <p:ext uri="{D42A27DB-BD31-4B8C-83A1-F6EECF244321}">
                <p14:modId xmlns:p14="http://schemas.microsoft.com/office/powerpoint/2010/main" val="2039703065"/>
              </p:ext>
            </p:extLst>
          </p:nvPr>
        </p:nvGraphicFramePr>
        <p:xfrm>
          <a:off x="2108200" y="5321383"/>
          <a:ext cx="4927600" cy="847725"/>
        </p:xfrm>
        <a:graphic>
          <a:graphicData uri="http://schemas.openxmlformats.org/presentationml/2006/ole">
            <mc:AlternateContent xmlns:mc="http://schemas.openxmlformats.org/markup-compatibility/2006">
              <mc:Choice xmlns:v="urn:schemas-microsoft-com:vml" Requires="v">
                <p:oleObj spid="_x0000_s27702" name="Equation" r:id="rId10" imgW="5003640" imgH="812520" progId="Equation.DSMT4">
                  <p:embed/>
                </p:oleObj>
              </mc:Choice>
              <mc:Fallback>
                <p:oleObj name="Equation" r:id="rId10" imgW="5003640" imgH="812520" progId="Equation.DSMT4">
                  <p:embed/>
                  <p:pic>
                    <p:nvPicPr>
                      <p:cNvPr id="0" name="Object 5"/>
                      <p:cNvPicPr>
                        <a:picLocks noChangeAspect="1" noChangeArrowheads="1"/>
                      </p:cNvPicPr>
                      <p:nvPr/>
                    </p:nvPicPr>
                    <p:blipFill>
                      <a:blip r:embed="rId11"/>
                      <a:srcRect/>
                      <a:stretch>
                        <a:fillRect/>
                      </a:stretch>
                    </p:blipFill>
                    <p:spPr bwMode="auto">
                      <a:xfrm>
                        <a:off x="2108200" y="5321383"/>
                        <a:ext cx="4927600"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48236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1E908788-C054-4FE7-93B3-4E868DB4DC4A}"/>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第八讲 主成分分析与相关的谱方法</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664718" y="1800226"/>
                <a:ext cx="8015287" cy="286232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微软雅黑" panose="020B0503020204020204" pitchFamily="34" charset="-122"/>
                    <a:cs typeface="Times New Roman" panose="02020603050405020304" pitchFamily="18" charset="0"/>
                  </a:rPr>
                  <a:t>关于</a:t>
                </a:r>
                <a14:m>
                  <m:oMath xmlns:m="http://schemas.openxmlformats.org/officeDocument/2006/math">
                    <m:r>
                      <a:rPr lang="en-US" altLang="zh-CN" sz="2000" b="1">
                        <a:latin typeface="Cambria Math" panose="02040503050406030204" pitchFamily="18" charset="0"/>
                        <a:cs typeface="Times New Roman" panose="02020603050405020304" pitchFamily="18" charset="0"/>
                      </a:rPr>
                      <m:t>𝛂</m:t>
                    </m:r>
                  </m:oMath>
                </a14:m>
                <a:r>
                  <a:rPr lang="zh-CN" altLang="en-US" sz="2000" dirty="0">
                    <a:latin typeface="微软雅黑" panose="020B0503020204020204" pitchFamily="34" charset="-122"/>
                    <a:cs typeface="Times New Roman" panose="02020603050405020304" pitchFamily="18" charset="0"/>
                  </a:rPr>
                  <a:t>和</a:t>
                </a:r>
                <a14:m>
                  <m:oMath xmlns:m="http://schemas.openxmlformats.org/officeDocument/2006/math">
                    <m:r>
                      <a:rPr lang="en-US" altLang="zh-CN" sz="2000" b="1" dirty="0">
                        <a:latin typeface="Cambria Math" panose="02040503050406030204" pitchFamily="18" charset="0"/>
                        <a:cs typeface="Times New Roman" panose="02020603050405020304" pitchFamily="18" charset="0"/>
                      </a:rPr>
                      <m:t>𝛃</m:t>
                    </m:r>
                  </m:oMath>
                </a14:m>
                <a:r>
                  <a:rPr lang="zh-CN" altLang="en-US" sz="2000" dirty="0">
                    <a:latin typeface="微软雅黑" panose="020B0503020204020204" pitchFamily="34" charset="-122"/>
                    <a:cs typeface="Times New Roman" panose="02020603050405020304" pitchFamily="18" charset="0"/>
                  </a:rPr>
                  <a:t>求导</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根据上式和约束条件可得</a:t>
                </a:r>
                <a14:m>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𝜆</m:t>
                        </m:r>
                      </m:e>
                      <m:sub>
                        <m:r>
                          <a:rPr lang="en-US" altLang="zh-CN" sz="2000" i="1">
                            <a:latin typeface="Cambria Math" panose="02040503050406030204" pitchFamily="18" charset="0"/>
                            <a:cs typeface="Times New Roman" panose="02020603050405020304" pitchFamily="18" charset="0"/>
                          </a:rPr>
                          <m:t>1</m:t>
                        </m:r>
                      </m:sub>
                    </m:sSub>
                    <m:r>
                      <a:rPr lang="en-US" altLang="zh-CN" sz="2000" i="1">
                        <a:latin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𝜆</m:t>
                        </m:r>
                      </m:e>
                      <m:sub>
                        <m:r>
                          <a:rPr lang="en-US" altLang="zh-CN" sz="2000" i="1">
                            <a:latin typeface="Cambria Math" panose="02040503050406030204" pitchFamily="18" charset="0"/>
                            <a:cs typeface="Times New Roman" panose="02020603050405020304" pitchFamily="18" charset="0"/>
                          </a:rPr>
                          <m:t>2</m:t>
                        </m:r>
                      </m:sub>
                    </m:sSub>
                    <m:r>
                      <a:rPr lang="en-US" altLang="zh-CN" sz="200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 令</a:t>
                </a:r>
                <a14:m>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𝜆</m:t>
                        </m:r>
                      </m:e>
                      <m:sub>
                        <m:r>
                          <a:rPr lang="en-US" altLang="zh-CN" sz="2000" i="1">
                            <a:latin typeface="Cambria Math" panose="02040503050406030204" pitchFamily="18" charset="0"/>
                            <a:cs typeface="Times New Roman" panose="02020603050405020304" pitchFamily="18" charset="0"/>
                          </a:rPr>
                          <m:t>1</m:t>
                        </m:r>
                      </m:sub>
                    </m:sSub>
                    <m:r>
                      <a:rPr lang="en-US" altLang="zh-CN" sz="2000" i="1">
                        <a:latin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𝜆</m:t>
                        </m:r>
                      </m:e>
                      <m:sub>
                        <m:r>
                          <a:rPr lang="en-US" altLang="zh-CN" sz="2000" i="1">
                            <a:latin typeface="Cambria Math" panose="02040503050406030204" pitchFamily="18" charset="0"/>
                            <a:cs typeface="Times New Roman" panose="02020603050405020304" pitchFamily="18" charset="0"/>
                          </a:rPr>
                          <m:t>2</m:t>
                        </m:r>
                      </m:sub>
                    </m:sSub>
                    <m:r>
                      <a:rPr lang="en-US" altLang="zh-CN" sz="2000" i="1">
                        <a:latin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cs typeface="Times New Roman" panose="02020603050405020304" pitchFamily="18" charset="0"/>
                      </a:rPr>
                      <m:t>𝜆</m:t>
                    </m:r>
                  </m:oMath>
                </a14:m>
                <a:r>
                  <a:rPr lang="zh-CN" altLang="en-US" sz="2000" dirty="0">
                    <a:latin typeface="微软雅黑" panose="020B0503020204020204" pitchFamily="34" charset="-122"/>
                    <a:cs typeface="Times New Roman" panose="02020603050405020304" pitchFamily="18" charset="0"/>
                  </a:rPr>
                  <a:t>，根据上式可得</a:t>
                </a:r>
                <a14:m>
                  <m:oMath xmlns:m="http://schemas.openxmlformats.org/officeDocument/2006/math">
                    <m:r>
                      <a:rPr lang="en-US" altLang="zh-CN" sz="2000" b="1">
                        <a:latin typeface="Cambria Math" panose="02040503050406030204" pitchFamily="18" charset="0"/>
                        <a:cs typeface="Times New Roman" panose="02020603050405020304" pitchFamily="18" charset="0"/>
                      </a:rPr>
                      <m:t>𝛃</m:t>
                    </m:r>
                  </m:oMath>
                </a14:m>
                <a:r>
                  <a:rPr lang="zh-CN" altLang="en-US" sz="2000" dirty="0">
                    <a:latin typeface="微软雅黑" panose="020B0503020204020204" pitchFamily="34" charset="-122"/>
                    <a:cs typeface="Times New Roman" panose="02020603050405020304" pitchFamily="18" charset="0"/>
                  </a:rPr>
                  <a:t>满足</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将上式代入                                                  ，可得原优化问题等价于求解如下特征值问题</a:t>
                </a:r>
                <a:endParaRPr lang="en-US" altLang="zh-CN" sz="2000" dirty="0">
                  <a:latin typeface="微软雅黑" panose="020B0503020204020204" pitchFamily="34"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664718" y="1800226"/>
                <a:ext cx="8015287" cy="2862322"/>
              </a:xfrm>
              <a:prstGeom prst="rect">
                <a:avLst/>
              </a:prstGeom>
              <a:blipFill>
                <a:blip r:embed="rId5"/>
                <a:stretch>
                  <a:fillRect l="-760" t="-1064" r="-608" b="-276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6942339" y="115888"/>
            <a:ext cx="2022274"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相关的谱方法</a:t>
            </a:r>
          </a:p>
        </p:txBody>
      </p:sp>
      <p:graphicFrame>
        <p:nvGraphicFramePr>
          <p:cNvPr id="8" name="对象 7">
            <a:extLst>
              <a:ext uri="{FF2B5EF4-FFF2-40B4-BE49-F238E27FC236}">
                <a16:creationId xmlns:a16="http://schemas.microsoft.com/office/drawing/2014/main" id="{43646DEB-C05C-4D69-9EC6-9CEBAED05BE9}"/>
              </a:ext>
            </a:extLst>
          </p:cNvPr>
          <p:cNvGraphicFramePr>
            <a:graphicFrameLocks noChangeAspect="1"/>
          </p:cNvGraphicFramePr>
          <p:nvPr>
            <p:extLst>
              <p:ext uri="{D42A27DB-BD31-4B8C-83A1-F6EECF244321}">
                <p14:modId xmlns:p14="http://schemas.microsoft.com/office/powerpoint/2010/main" val="2748764416"/>
              </p:ext>
            </p:extLst>
          </p:nvPr>
        </p:nvGraphicFramePr>
        <p:xfrm>
          <a:off x="2108200" y="952501"/>
          <a:ext cx="4927600" cy="847725"/>
        </p:xfrm>
        <a:graphic>
          <a:graphicData uri="http://schemas.openxmlformats.org/presentationml/2006/ole">
            <mc:AlternateContent xmlns:mc="http://schemas.openxmlformats.org/markup-compatibility/2006">
              <mc:Choice xmlns:v="urn:schemas-microsoft-com:vml" Requires="v">
                <p:oleObj spid="_x0000_s28745" name="Equation" r:id="rId6" imgW="5003640" imgH="812520" progId="Equation.DSMT4">
                  <p:embed/>
                </p:oleObj>
              </mc:Choice>
              <mc:Fallback>
                <p:oleObj name="Equation" r:id="rId6" imgW="5003640" imgH="812520" progId="Equation.DSMT4">
                  <p:embed/>
                  <p:pic>
                    <p:nvPicPr>
                      <p:cNvPr id="13" name="对象 12">
                        <a:extLst>
                          <a:ext uri="{FF2B5EF4-FFF2-40B4-BE49-F238E27FC236}">
                            <a16:creationId xmlns:a16="http://schemas.microsoft.com/office/drawing/2014/main" id="{14714CE3-CD66-467D-BE33-31793CCEE066}"/>
                          </a:ext>
                        </a:extLst>
                      </p:cNvPr>
                      <p:cNvPicPr>
                        <a:picLocks noChangeAspect="1" noChangeArrowheads="1"/>
                      </p:cNvPicPr>
                      <p:nvPr/>
                    </p:nvPicPr>
                    <p:blipFill>
                      <a:blip r:embed="rId7"/>
                      <a:srcRect/>
                      <a:stretch>
                        <a:fillRect/>
                      </a:stretch>
                    </p:blipFill>
                    <p:spPr bwMode="auto">
                      <a:xfrm>
                        <a:off x="2108200" y="952501"/>
                        <a:ext cx="4927600" cy="847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a:extLst>
              <a:ext uri="{FF2B5EF4-FFF2-40B4-BE49-F238E27FC236}">
                <a16:creationId xmlns:a16="http://schemas.microsoft.com/office/drawing/2014/main" id="{261E70CD-2524-4865-9E47-7FC1C6697145}"/>
              </a:ext>
            </a:extLst>
          </p:cNvPr>
          <p:cNvGraphicFramePr>
            <a:graphicFrameLocks noChangeAspect="1"/>
          </p:cNvGraphicFramePr>
          <p:nvPr>
            <p:extLst>
              <p:ext uri="{D42A27DB-BD31-4B8C-83A1-F6EECF244321}">
                <p14:modId xmlns:p14="http://schemas.microsoft.com/office/powerpoint/2010/main" val="2661151681"/>
              </p:ext>
            </p:extLst>
          </p:nvPr>
        </p:nvGraphicFramePr>
        <p:xfrm>
          <a:off x="2695575" y="2017276"/>
          <a:ext cx="3752850" cy="711200"/>
        </p:xfrm>
        <a:graphic>
          <a:graphicData uri="http://schemas.openxmlformats.org/presentationml/2006/ole">
            <mc:AlternateContent xmlns:mc="http://schemas.openxmlformats.org/markup-compatibility/2006">
              <mc:Choice xmlns:v="urn:schemas-microsoft-com:vml" Requires="v">
                <p:oleObj spid="_x0000_s28746" name="Equation" r:id="rId8" imgW="3771720" imgH="711000" progId="Equation.DSMT4">
                  <p:embed/>
                </p:oleObj>
              </mc:Choice>
              <mc:Fallback>
                <p:oleObj name="Equation" r:id="rId8" imgW="3771720" imgH="711000" progId="Equation.DSMT4">
                  <p:embed/>
                  <p:pic>
                    <p:nvPicPr>
                      <p:cNvPr id="0" name="Object 1"/>
                      <p:cNvPicPr>
                        <a:picLocks noChangeAspect="1" noChangeArrowheads="1"/>
                      </p:cNvPicPr>
                      <p:nvPr/>
                    </p:nvPicPr>
                    <p:blipFill>
                      <a:blip r:embed="rId9"/>
                      <a:srcRect/>
                      <a:stretch>
                        <a:fillRect/>
                      </a:stretch>
                    </p:blipFill>
                    <p:spPr bwMode="auto">
                      <a:xfrm>
                        <a:off x="2695575" y="2017276"/>
                        <a:ext cx="3752850"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a:extLst>
              <a:ext uri="{FF2B5EF4-FFF2-40B4-BE49-F238E27FC236}">
                <a16:creationId xmlns:a16="http://schemas.microsoft.com/office/drawing/2014/main" id="{926C9F9E-66CF-440A-9183-9AFC2EE522EB}"/>
              </a:ext>
            </a:extLst>
          </p:cNvPr>
          <p:cNvGraphicFramePr>
            <a:graphicFrameLocks noChangeAspect="1"/>
          </p:cNvGraphicFramePr>
          <p:nvPr>
            <p:extLst>
              <p:ext uri="{D42A27DB-BD31-4B8C-83A1-F6EECF244321}">
                <p14:modId xmlns:p14="http://schemas.microsoft.com/office/powerpoint/2010/main" val="2981120628"/>
              </p:ext>
            </p:extLst>
          </p:nvPr>
        </p:nvGraphicFramePr>
        <p:xfrm>
          <a:off x="3489325" y="3271699"/>
          <a:ext cx="2165350" cy="555625"/>
        </p:xfrm>
        <a:graphic>
          <a:graphicData uri="http://schemas.openxmlformats.org/presentationml/2006/ole">
            <mc:AlternateContent xmlns:mc="http://schemas.openxmlformats.org/markup-compatibility/2006">
              <mc:Choice xmlns:v="urn:schemas-microsoft-com:vml" Requires="v">
                <p:oleObj spid="_x0000_s28747" name="Equation" r:id="rId10" imgW="2145960" imgH="609480" progId="Equation.DSMT4">
                  <p:embed/>
                </p:oleObj>
              </mc:Choice>
              <mc:Fallback>
                <p:oleObj name="Equation" r:id="rId10" imgW="2145960" imgH="609480" progId="Equation.DSMT4">
                  <p:embed/>
                  <p:pic>
                    <p:nvPicPr>
                      <p:cNvPr id="0" name="Object 3"/>
                      <p:cNvPicPr>
                        <a:picLocks noChangeAspect="1" noChangeArrowheads="1"/>
                      </p:cNvPicPr>
                      <p:nvPr/>
                    </p:nvPicPr>
                    <p:blipFill>
                      <a:blip r:embed="rId11"/>
                      <a:srcRect/>
                      <a:stretch>
                        <a:fillRect/>
                      </a:stretch>
                    </p:blipFill>
                    <p:spPr bwMode="auto">
                      <a:xfrm>
                        <a:off x="3489325" y="3271699"/>
                        <a:ext cx="2165350"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a:extLst>
              <a:ext uri="{FF2B5EF4-FFF2-40B4-BE49-F238E27FC236}">
                <a16:creationId xmlns:a16="http://schemas.microsoft.com/office/drawing/2014/main" id="{DAD7908E-01BC-462E-95B0-4A60AEF692A0}"/>
              </a:ext>
            </a:extLst>
          </p:cNvPr>
          <p:cNvGraphicFramePr>
            <a:graphicFrameLocks noChangeAspect="1"/>
          </p:cNvGraphicFramePr>
          <p:nvPr>
            <p:extLst>
              <p:ext uri="{D42A27DB-BD31-4B8C-83A1-F6EECF244321}">
                <p14:modId xmlns:p14="http://schemas.microsoft.com/office/powerpoint/2010/main" val="1226158492"/>
              </p:ext>
            </p:extLst>
          </p:nvPr>
        </p:nvGraphicFramePr>
        <p:xfrm>
          <a:off x="2083033" y="3974520"/>
          <a:ext cx="3651250" cy="330200"/>
        </p:xfrm>
        <a:graphic>
          <a:graphicData uri="http://schemas.openxmlformats.org/presentationml/2006/ole">
            <mc:AlternateContent xmlns:mc="http://schemas.openxmlformats.org/markup-compatibility/2006">
              <mc:Choice xmlns:v="urn:schemas-microsoft-com:vml" Requires="v">
                <p:oleObj spid="_x0000_s28748" name="Equation" r:id="rId12" imgW="3670200" imgH="330120" progId="Equation.DSMT4">
                  <p:embed/>
                </p:oleObj>
              </mc:Choice>
              <mc:Fallback>
                <p:oleObj name="Equation" r:id="rId12" imgW="3670200" imgH="330120" progId="Equation.DSMT4">
                  <p:embed/>
                  <p:pic>
                    <p:nvPicPr>
                      <p:cNvPr id="3" name="对象 2">
                        <a:extLst>
                          <a:ext uri="{FF2B5EF4-FFF2-40B4-BE49-F238E27FC236}">
                            <a16:creationId xmlns:a16="http://schemas.microsoft.com/office/drawing/2014/main" id="{261E70CD-2524-4865-9E47-7FC1C6697145}"/>
                          </a:ext>
                        </a:extLst>
                      </p:cNvPr>
                      <p:cNvPicPr>
                        <a:picLocks noChangeAspect="1" noChangeArrowheads="1"/>
                      </p:cNvPicPr>
                      <p:nvPr/>
                    </p:nvPicPr>
                    <p:blipFill>
                      <a:blip r:embed="rId13"/>
                      <a:srcRect/>
                      <a:stretch>
                        <a:fillRect/>
                      </a:stretch>
                    </p:blipFill>
                    <p:spPr bwMode="auto">
                      <a:xfrm>
                        <a:off x="2083033" y="3974520"/>
                        <a:ext cx="365125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对象 14">
            <a:extLst>
              <a:ext uri="{FF2B5EF4-FFF2-40B4-BE49-F238E27FC236}">
                <a16:creationId xmlns:a16="http://schemas.microsoft.com/office/drawing/2014/main" id="{C8B8189B-00BF-4D49-A018-3DD016085B35}"/>
              </a:ext>
            </a:extLst>
          </p:cNvPr>
          <p:cNvGraphicFramePr>
            <a:graphicFrameLocks noChangeAspect="1"/>
          </p:cNvGraphicFramePr>
          <p:nvPr>
            <p:extLst>
              <p:ext uri="{D42A27DB-BD31-4B8C-83A1-F6EECF244321}">
                <p14:modId xmlns:p14="http://schemas.microsoft.com/office/powerpoint/2010/main" val="2472564586"/>
              </p:ext>
            </p:extLst>
          </p:nvPr>
        </p:nvGraphicFramePr>
        <p:xfrm>
          <a:off x="2607468" y="4721472"/>
          <a:ext cx="3929063" cy="312738"/>
        </p:xfrm>
        <a:graphic>
          <a:graphicData uri="http://schemas.openxmlformats.org/presentationml/2006/ole">
            <mc:AlternateContent xmlns:mc="http://schemas.openxmlformats.org/markup-compatibility/2006">
              <mc:Choice xmlns:v="urn:schemas-microsoft-com:vml" Requires="v">
                <p:oleObj spid="_x0000_s28749" name="Equation" r:id="rId14" imgW="3911400" imgH="330120" progId="Equation.DSMT4">
                  <p:embed/>
                </p:oleObj>
              </mc:Choice>
              <mc:Fallback>
                <p:oleObj name="Equation" r:id="rId14" imgW="3911400" imgH="330120" progId="Equation.DSMT4">
                  <p:embed/>
                  <p:pic>
                    <p:nvPicPr>
                      <p:cNvPr id="0" name="Object 11"/>
                      <p:cNvPicPr>
                        <a:picLocks noChangeAspect="1" noChangeArrowheads="1"/>
                      </p:cNvPicPr>
                      <p:nvPr/>
                    </p:nvPicPr>
                    <p:blipFill>
                      <a:blip r:embed="rId15"/>
                      <a:srcRect/>
                      <a:stretch>
                        <a:fillRect/>
                      </a:stretch>
                    </p:blipFill>
                    <p:spPr bwMode="auto">
                      <a:xfrm>
                        <a:off x="2607468" y="4721472"/>
                        <a:ext cx="3929063" cy="31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358714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CFF4F9D8-0736-4AFF-8FB8-4486B8A398D9}"/>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237891B5-979C-4D27-9927-DAC8EFBB6177}"/>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第八讲 主成分分析与相关的谱方法</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8" name="内容占位符 2">
            <a:extLst>
              <a:ext uri="{FF2B5EF4-FFF2-40B4-BE49-F238E27FC236}">
                <a16:creationId xmlns:a16="http://schemas.microsoft.com/office/drawing/2014/main" id="{3956E713-C17F-4812-836A-4088EEAC39E0}"/>
              </a:ext>
            </a:extLst>
          </p:cNvPr>
          <p:cNvSpPr>
            <a:spLocks noGrp="1" noChangeArrowheads="1"/>
          </p:cNvSpPr>
          <p:nvPr>
            <p:ph idx="1"/>
          </p:nvPr>
        </p:nvSpPr>
        <p:spPr>
          <a:xfrm>
            <a:off x="457200" y="1052513"/>
            <a:ext cx="8229600" cy="5256212"/>
          </a:xfrm>
        </p:spPr>
        <p:txBody>
          <a:bodyPr/>
          <a:lstStyle/>
          <a:p>
            <a:pPr>
              <a:buFontTx/>
              <a:buAutoNum type="arabicPeriod"/>
            </a:pPr>
            <a:r>
              <a:rPr lang="en-US" altLang="zh-CN" sz="1800" dirty="0" err="1">
                <a:latin typeface="Times New Roman" panose="02020603050405020304" pitchFamily="18" charset="0"/>
                <a:ea typeface="宋体" panose="02010600030101010101" pitchFamily="2" charset="-122"/>
              </a:rPr>
              <a:t>Hotelling</a:t>
            </a:r>
            <a:r>
              <a:rPr lang="en-US" altLang="zh-CN" sz="1800" dirty="0">
                <a:latin typeface="Times New Roman" panose="02020603050405020304" pitchFamily="18" charset="0"/>
                <a:ea typeface="宋体" panose="02010600030101010101" pitchFamily="2" charset="-122"/>
              </a:rPr>
              <a:t> H. Analysis of a Complex of Statistical Variables into Principal Components[J]. Journal of Educational Psychology, 1933, 24(6): 417-441.</a:t>
            </a:r>
          </a:p>
          <a:p>
            <a:pPr>
              <a:buFontTx/>
              <a:buAutoNum type="arabicPeriod"/>
            </a:pPr>
            <a:r>
              <a:rPr lang="en-US" altLang="zh-CN" sz="1800" dirty="0">
                <a:latin typeface="Times New Roman" panose="02020603050405020304" pitchFamily="18" charset="0"/>
                <a:ea typeface="宋体" panose="02010600030101010101" pitchFamily="2" charset="-122"/>
              </a:rPr>
              <a:t>Tipping M E, Bishop C M. Probabilistic Principal Component Analysis[J]. Journal of the Royal Statistical Society: Series B (Statistical Methodology), 1999, 61(3): 611-622.</a:t>
            </a:r>
          </a:p>
          <a:p>
            <a:pPr>
              <a:buFontTx/>
              <a:buAutoNum type="arabicPeriod"/>
            </a:pPr>
            <a:r>
              <a:rPr lang="en-US" altLang="zh-CN" sz="1800" dirty="0" err="1">
                <a:latin typeface="Times New Roman" panose="02020603050405020304" pitchFamily="18" charset="0"/>
                <a:ea typeface="宋体" panose="02010600030101010101" pitchFamily="2" charset="-122"/>
              </a:rPr>
              <a:t>Schölkopf</a:t>
            </a:r>
            <a:r>
              <a:rPr lang="en-US" altLang="zh-CN" sz="1800" dirty="0">
                <a:latin typeface="Times New Roman" panose="02020603050405020304" pitchFamily="18" charset="0"/>
                <a:ea typeface="宋体" panose="02010600030101010101" pitchFamily="2" charset="-122"/>
              </a:rPr>
              <a:t> B, </a:t>
            </a:r>
            <a:r>
              <a:rPr lang="en-US" altLang="zh-CN" sz="1800" dirty="0" err="1">
                <a:latin typeface="Times New Roman" panose="02020603050405020304" pitchFamily="18" charset="0"/>
                <a:ea typeface="宋体" panose="02010600030101010101" pitchFamily="2" charset="-122"/>
              </a:rPr>
              <a:t>Smola</a:t>
            </a:r>
            <a:r>
              <a:rPr lang="en-US" altLang="zh-CN" sz="1800" dirty="0">
                <a:latin typeface="Times New Roman" panose="02020603050405020304" pitchFamily="18" charset="0"/>
                <a:ea typeface="宋体" panose="02010600030101010101" pitchFamily="2" charset="-122"/>
              </a:rPr>
              <a:t> A, Müller K R. Nonlinear Component Analysis as a Kernel Eigenvalue Problem[J]. Neural Computation, 1998, 10(5): 1299-1319.</a:t>
            </a:r>
          </a:p>
          <a:p>
            <a:pPr>
              <a:buFontTx/>
              <a:buAutoNum type="arabicPeriod"/>
            </a:pPr>
            <a:r>
              <a:rPr lang="en-US" altLang="zh-CN" sz="1800" dirty="0">
                <a:latin typeface="Times New Roman" panose="02020603050405020304" pitchFamily="18" charset="0"/>
                <a:ea typeface="宋体" panose="02010600030101010101" pitchFamily="2" charset="-122"/>
              </a:rPr>
              <a:t>Harold H. Relations between Two Sets of Variates[J]. </a:t>
            </a:r>
            <a:r>
              <a:rPr lang="en-US" altLang="zh-CN" sz="1800" dirty="0" err="1">
                <a:latin typeface="Times New Roman" panose="02020603050405020304" pitchFamily="18" charset="0"/>
                <a:ea typeface="宋体" panose="02010600030101010101" pitchFamily="2" charset="-122"/>
              </a:rPr>
              <a:t>Biometrika</a:t>
            </a:r>
            <a:r>
              <a:rPr lang="en-US" altLang="zh-CN" sz="1800" dirty="0">
                <a:latin typeface="Times New Roman" panose="02020603050405020304" pitchFamily="18" charset="0"/>
                <a:ea typeface="宋体" panose="02010600030101010101" pitchFamily="2" charset="-122"/>
              </a:rPr>
              <a:t>, 1936, 28(3-4): 321-377.</a:t>
            </a:r>
          </a:p>
          <a:p>
            <a:pPr>
              <a:buFontTx/>
              <a:buAutoNum type="arabicPeriod"/>
            </a:pPr>
            <a:r>
              <a:rPr lang="en-US" altLang="zh-CN" sz="1800" dirty="0">
                <a:latin typeface="Times New Roman" panose="02020603050405020304" pitchFamily="18" charset="0"/>
                <a:ea typeface="宋体" panose="02010600030101010101" pitchFamily="2" charset="-122"/>
              </a:rPr>
              <a:t>Lai P L, Fyfe C. Kernel and Nonlinear Canonical Correlation Analysis[J]. International Journal of Neural Systems, 2000, 10(5): 365-377.</a:t>
            </a:r>
          </a:p>
        </p:txBody>
      </p:sp>
      <p:sp>
        <p:nvSpPr>
          <p:cNvPr id="9" name="标题 1">
            <a:extLst>
              <a:ext uri="{FF2B5EF4-FFF2-40B4-BE49-F238E27FC236}">
                <a16:creationId xmlns:a16="http://schemas.microsoft.com/office/drawing/2014/main" id="{CBD6A7C6-AC5E-4D7B-8D05-24A791D7B4C2}"/>
              </a:ext>
            </a:extLst>
          </p:cNvPr>
          <p:cNvSpPr txBox="1">
            <a:spLocks noChangeArrowheads="1"/>
          </p:cNvSpPr>
          <p:nvPr/>
        </p:nvSpPr>
        <p:spPr bwMode="auto">
          <a:xfrm>
            <a:off x="6948488" y="115888"/>
            <a:ext cx="2016125"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a:solidFill>
                  <a:schemeClr val="bg1"/>
                </a:solidFill>
              </a:rPr>
              <a:t>参考文献</a:t>
            </a:r>
          </a:p>
        </p:txBody>
      </p:sp>
    </p:spTree>
    <p:extLst>
      <p:ext uri="{BB962C8B-B14F-4D97-AF65-F5344CB8AC3E}">
        <p14:creationId xmlns:p14="http://schemas.microsoft.com/office/powerpoint/2010/main" val="2129381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C461CDC0-693C-4C31-8E0F-C6CDA10F0606}"/>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第八讲 主成分分析与相关的谱方法</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8" name="内容占位符 2">
            <a:extLst>
              <a:ext uri="{FF2B5EF4-FFF2-40B4-BE49-F238E27FC236}">
                <a16:creationId xmlns:a16="http://schemas.microsoft.com/office/drawing/2014/main" id="{1C14A7BF-B7C7-447D-B1DE-731E28674179}"/>
              </a:ext>
            </a:extLst>
          </p:cNvPr>
          <p:cNvSpPr>
            <a:spLocks noGrp="1" noChangeArrowheads="1"/>
          </p:cNvSpPr>
          <p:nvPr>
            <p:ph idx="1"/>
          </p:nvPr>
        </p:nvSpPr>
        <p:spPr>
          <a:xfrm>
            <a:off x="457200" y="981075"/>
            <a:ext cx="7427913" cy="574675"/>
          </a:xfrm>
        </p:spPr>
        <p:txBody>
          <a:bodyPr/>
          <a:lstStyle/>
          <a:p>
            <a:r>
              <a:rPr lang="zh-CN" altLang="en-US" dirty="0">
                <a:latin typeface="微软雅黑" panose="020B0503020204020204" pitchFamily="34" charset="-122"/>
                <a:ea typeface="微软雅黑" panose="020B0503020204020204" pitchFamily="34" charset="-122"/>
              </a:rPr>
              <a:t>最大化方差</a:t>
            </a:r>
            <a:endParaRPr lang="en-US" altLang="zh-CN"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827088" y="1555750"/>
                <a:ext cx="8015287" cy="347896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微软雅黑" panose="020B0503020204020204" pitchFamily="34" charset="-122"/>
                    <a:cs typeface="Times New Roman" panose="02020603050405020304" pitchFamily="18" charset="0"/>
                  </a:rPr>
                  <a:t>假定观测数据</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m:t>
                    </m:r>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1" i="0" smtClean="0">
                            <a:latin typeface="Cambria Math" panose="02040503050406030204" pitchFamily="18" charset="0"/>
                            <a:cs typeface="Times New Roman" panose="02020603050405020304" pitchFamily="18" charset="0"/>
                          </a:rPr>
                          <m:t>𝐱</m:t>
                        </m:r>
                      </m:e>
                      <m:sub>
                        <m:r>
                          <a:rPr lang="en-US" altLang="zh-CN" sz="2000" b="0" i="1" smtClean="0">
                            <a:latin typeface="Cambria Math" panose="02040503050406030204" pitchFamily="18" charset="0"/>
                            <a:cs typeface="Times New Roman" panose="02020603050405020304" pitchFamily="18" charset="0"/>
                          </a:rPr>
                          <m:t>𝑖</m:t>
                        </m:r>
                      </m:sub>
                    </m:sSub>
                    <m:r>
                      <a:rPr lang="en-US" altLang="zh-CN" sz="2000" b="0" i="1" smtClean="0">
                        <a:latin typeface="Cambria Math" panose="02040503050406030204" pitchFamily="18" charset="0"/>
                        <a:cs typeface="Times New Roman" panose="02020603050405020304" pitchFamily="18" charset="0"/>
                      </a:rPr>
                      <m:t>}</m:t>
                    </m:r>
                    <m:r>
                      <a:rPr lang="zh-CN" altLang="en-US" sz="2000" i="1">
                        <a:latin typeface="Cambria Math" panose="02040503050406030204" pitchFamily="18" charset="0"/>
                        <a:cs typeface="Times New Roman" panose="02020603050405020304" pitchFamily="18" charset="0"/>
                      </a:rPr>
                      <m:t>是在</m:t>
                    </m:r>
                  </m:oMath>
                </a14:m>
                <a:r>
                  <a:rPr lang="zh-CN" altLang="en-US" sz="2000" dirty="0">
                    <a:latin typeface="微软雅黑" panose="020B0503020204020204" pitchFamily="34" charset="-122"/>
                    <a:cs typeface="Times New Roman" panose="02020603050405020304" pitchFamily="18" charset="0"/>
                  </a:rPr>
                  <a:t>欧式空间上的</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𝐷</m:t>
                    </m:r>
                    <m:r>
                      <a:rPr lang="zh-CN" altLang="en-US" sz="2000" i="1">
                        <a:latin typeface="Cambria Math" panose="02040503050406030204" pitchFamily="18" charset="0"/>
                        <a:cs typeface="Times New Roman" panose="02020603050405020304" pitchFamily="18" charset="0"/>
                      </a:rPr>
                      <m:t>维</m:t>
                    </m:r>
                  </m:oMath>
                </a14:m>
                <a:r>
                  <a:rPr lang="zh-CN" altLang="en-US" sz="2000" dirty="0">
                    <a:latin typeface="微软雅黑" panose="020B0503020204020204" pitchFamily="34" charset="-122"/>
                    <a:cs typeface="Times New Roman" panose="02020603050405020304" pitchFamily="18" charset="0"/>
                  </a:rPr>
                  <a:t>数据。</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b="1" dirty="0">
                    <a:latin typeface="微软雅黑" panose="020B0503020204020204" pitchFamily="34" charset="-122"/>
                    <a:cs typeface="Times New Roman" panose="02020603050405020304" pitchFamily="18" charset="0"/>
                  </a:rPr>
                  <a:t>“信号通常具有较大的方差”</a:t>
                </a:r>
                <a:endParaRPr lang="en-US" altLang="zh-CN" sz="2000" b="1" dirty="0">
                  <a:latin typeface="微软雅黑" panose="020B0503020204020204" pitchFamily="34" charset="-122"/>
                  <a:cs typeface="Times New Roman" panose="02020603050405020304" pitchFamily="18" charset="0"/>
                </a:endParaRPr>
              </a:p>
              <a:p>
                <a:pPr>
                  <a:spcBef>
                    <a:spcPct val="0"/>
                  </a:spcBef>
                  <a:buFontTx/>
                  <a:buNone/>
                </a:pPr>
                <a:r>
                  <a:rPr lang="en-US" altLang="zh-CN" sz="2000" dirty="0">
                    <a:latin typeface="微软雅黑" panose="020B0503020204020204" pitchFamily="34" charset="-122"/>
                    <a:cs typeface="Times New Roman" panose="02020603050405020304" pitchFamily="18" charset="0"/>
                  </a:rPr>
                  <a:t>PCA</a:t>
                </a:r>
                <a:r>
                  <a:rPr lang="zh-CN" altLang="en-US" sz="2000" dirty="0">
                    <a:latin typeface="微软雅黑" panose="020B0503020204020204" pitchFamily="34" charset="-122"/>
                    <a:cs typeface="Times New Roman" panose="02020603050405020304" pitchFamily="18" charset="0"/>
                  </a:rPr>
                  <a:t>的目标是将数据投影到一个维度为</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𝑀</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𝑀</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𝐷</m:t>
                    </m:r>
                    <m:r>
                      <a:rPr lang="en-US" altLang="zh-CN" sz="2000" b="0" i="1"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的子空间，使得投影后的数据在各个维度上的方差的和最大。</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首先考虑投影到一维空间</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𝑀</m:t>
                    </m:r>
                    <m:r>
                      <a:rPr lang="en-US" altLang="zh-CN" sz="2000" b="0" i="1" smtClean="0">
                        <a:latin typeface="Cambria Math" panose="02040503050406030204" pitchFamily="18" charset="0"/>
                        <a:cs typeface="Times New Roman" panose="02020603050405020304" pitchFamily="18" charset="0"/>
                      </a:rPr>
                      <m:t>=1</m:t>
                    </m:r>
                  </m:oMath>
                </a14:m>
                <a:r>
                  <a:rPr lang="zh-CN" altLang="en-US" sz="2000" dirty="0">
                    <a:latin typeface="微软雅黑" panose="020B0503020204020204" pitchFamily="34" charset="-122"/>
                    <a:cs typeface="Times New Roman" panose="02020603050405020304" pitchFamily="18" charset="0"/>
                  </a:rPr>
                  <a:t>，投影变换</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1" i="0" smtClean="0">
                            <a:latin typeface="Cambria Math" panose="02040503050406030204" pitchFamily="18" charset="0"/>
                            <a:cs typeface="Times New Roman" panose="02020603050405020304" pitchFamily="18" charset="0"/>
                          </a:rPr>
                          <m:t>𝐮</m:t>
                        </m:r>
                      </m:e>
                      <m:sub>
                        <m:r>
                          <a:rPr lang="en-US" altLang="zh-CN" sz="2000" b="0" i="0" smtClean="0">
                            <a:latin typeface="Cambria Math" panose="02040503050406030204" pitchFamily="18" charset="0"/>
                            <a:cs typeface="Times New Roman" panose="02020603050405020304" pitchFamily="18" charset="0"/>
                          </a:rPr>
                          <m:t>1</m:t>
                        </m:r>
                      </m:sub>
                    </m:sSub>
                  </m:oMath>
                </a14:m>
                <a:r>
                  <a:rPr lang="zh-CN" altLang="en-US" sz="2000" dirty="0">
                    <a:latin typeface="微软雅黑" panose="020B0503020204020204" pitchFamily="34" charset="-122"/>
                    <a:cs typeface="Times New Roman" panose="02020603050405020304" pitchFamily="18" charset="0"/>
                  </a:rPr>
                  <a:t>是一个</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𝐷</m:t>
                    </m:r>
                  </m:oMath>
                </a14:m>
                <a:r>
                  <a:rPr lang="zh-CN" altLang="en-US" sz="2000" dirty="0">
                    <a:latin typeface="微软雅黑" panose="020B0503020204020204" pitchFamily="34" charset="-122"/>
                    <a:cs typeface="Times New Roman" panose="02020603050405020304" pitchFamily="18" charset="0"/>
                  </a:rPr>
                  <a:t>维变量。</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en-US" altLang="zh-CN" sz="2000" dirty="0">
                    <a:latin typeface="微软雅黑" panose="020B0503020204020204" pitchFamily="34" charset="-122"/>
                    <a:cs typeface="Times New Roman" panose="02020603050405020304" pitchFamily="18" charset="0"/>
                  </a:rPr>
                  <a:t>PCA</a:t>
                </a:r>
                <a:r>
                  <a:rPr lang="zh-CN" altLang="en-US" sz="2000" dirty="0">
                    <a:latin typeface="微软雅黑" panose="020B0503020204020204" pitchFamily="34" charset="-122"/>
                    <a:cs typeface="Times New Roman" panose="02020603050405020304" pitchFamily="18" charset="0"/>
                  </a:rPr>
                  <a:t>只关注投影的方向，假设投影向量满足            </a:t>
                </a:r>
                <a:r>
                  <a:rPr lang="en-US" altLang="zh-CN" sz="2000" dirty="0">
                    <a:latin typeface="微软雅黑" panose="020B0503020204020204" pitchFamily="34" charset="-122"/>
                    <a:cs typeface="Times New Roman" panose="02020603050405020304" pitchFamily="18" charset="0"/>
                  </a:rPr>
                  <a:t>.</a:t>
                </a:r>
              </a:p>
              <a:p>
                <a:pPr>
                  <a:spcBef>
                    <a:spcPct val="0"/>
                  </a:spcBef>
                  <a:buFontTx/>
                  <a:buNone/>
                </a:pPr>
                <a:r>
                  <a:rPr lang="zh-CN" altLang="en-US" sz="2000" dirty="0">
                    <a:latin typeface="微软雅黑" panose="020B0503020204020204" pitchFamily="34" charset="-122"/>
                    <a:cs typeface="Times New Roman" panose="02020603050405020304" pitchFamily="18" charset="0"/>
                  </a:rPr>
                  <a:t>每个数据点</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1" i="0" smtClean="0">
                            <a:latin typeface="Cambria Math" panose="02040503050406030204" pitchFamily="18" charset="0"/>
                            <a:cs typeface="Times New Roman" panose="02020603050405020304" pitchFamily="18" charset="0"/>
                          </a:rPr>
                          <m:t>𝐱</m:t>
                        </m:r>
                      </m:e>
                      <m:sub>
                        <m:r>
                          <a:rPr lang="en-US" altLang="zh-CN" sz="2000" b="0" i="1" smtClean="0">
                            <a:latin typeface="Cambria Math" panose="02040503050406030204" pitchFamily="18" charset="0"/>
                            <a:cs typeface="Times New Roman" panose="02020603050405020304" pitchFamily="18" charset="0"/>
                          </a:rPr>
                          <m:t>𝑖</m:t>
                        </m:r>
                      </m:sub>
                    </m:sSub>
                  </m:oMath>
                </a14:m>
                <a:r>
                  <a:rPr lang="zh-CN" altLang="en-US" sz="2000" dirty="0">
                    <a:latin typeface="微软雅黑" panose="020B0503020204020204" pitchFamily="34" charset="-122"/>
                    <a:cs typeface="Times New Roman" panose="02020603050405020304" pitchFamily="18" charset="0"/>
                  </a:rPr>
                  <a:t>经过投影得到             ，投影后数据的方差为</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其中</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𝑆</m:t>
                    </m:r>
                  </m:oMath>
                </a14:m>
                <a:r>
                  <a:rPr lang="zh-CN" altLang="en-US" sz="2000" dirty="0">
                    <a:latin typeface="微软雅黑" panose="020B0503020204020204" pitchFamily="34" charset="-122"/>
                    <a:cs typeface="Times New Roman" panose="02020603050405020304" pitchFamily="18" charset="0"/>
                  </a:rPr>
                  <a:t>表示原始空间数据的协方差矩阵</a:t>
                </a: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827088" y="1555750"/>
                <a:ext cx="8015287" cy="3478966"/>
              </a:xfrm>
              <a:prstGeom prst="rect">
                <a:avLst/>
              </a:prstGeom>
              <a:blipFill>
                <a:blip r:embed="rId5"/>
                <a:stretch>
                  <a:fillRect l="-837" t="-876" r="-228" b="-210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183119" y="115888"/>
            <a:ext cx="17814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主成分分析</a:t>
            </a:r>
          </a:p>
        </p:txBody>
      </p:sp>
      <p:sp>
        <p:nvSpPr>
          <p:cNvPr id="2" name="Rectangle 2">
            <a:extLst>
              <a:ext uri="{FF2B5EF4-FFF2-40B4-BE49-F238E27FC236}">
                <a16:creationId xmlns:a16="http://schemas.microsoft.com/office/drawing/2014/main" id="{F75D95C7-D708-470A-9711-7F7F642E6F36}"/>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a:extLst>
              <a:ext uri="{FF2B5EF4-FFF2-40B4-BE49-F238E27FC236}">
                <a16:creationId xmlns:a16="http://schemas.microsoft.com/office/drawing/2014/main" id="{ECEAC4F3-3CC7-498E-A7FD-3F8FCCF4B335}"/>
              </a:ext>
            </a:extLst>
          </p:cNvPr>
          <p:cNvGraphicFramePr>
            <a:graphicFrameLocks noChangeAspect="1"/>
          </p:cNvGraphicFramePr>
          <p:nvPr>
            <p:extLst>
              <p:ext uri="{D42A27DB-BD31-4B8C-83A1-F6EECF244321}">
                <p14:modId xmlns:p14="http://schemas.microsoft.com/office/powerpoint/2010/main" val="2318271034"/>
              </p:ext>
            </p:extLst>
          </p:nvPr>
        </p:nvGraphicFramePr>
        <p:xfrm>
          <a:off x="5791856" y="3116263"/>
          <a:ext cx="812800" cy="312737"/>
        </p:xfrm>
        <a:graphic>
          <a:graphicData uri="http://schemas.openxmlformats.org/presentationml/2006/ole">
            <mc:AlternateContent xmlns:mc="http://schemas.openxmlformats.org/markup-compatibility/2006">
              <mc:Choice xmlns:v="urn:schemas-microsoft-com:vml" Requires="v">
                <p:oleObj spid="_x0000_s1357" name="Equation" r:id="rId6" imgW="812520" imgH="330120" progId="Equation.DSMT4">
                  <p:embed/>
                </p:oleObj>
              </mc:Choice>
              <mc:Fallback>
                <p:oleObj name="Equation" r:id="rId6" imgW="812520" imgH="330120" progId="Equation.DSMT4">
                  <p:embed/>
                  <p:pic>
                    <p:nvPicPr>
                      <p:cNvPr id="0" name="Object 1"/>
                      <p:cNvPicPr>
                        <a:picLocks noChangeAspect="1" noChangeArrowheads="1"/>
                      </p:cNvPicPr>
                      <p:nvPr/>
                    </p:nvPicPr>
                    <p:blipFill>
                      <a:blip r:embed="rId7"/>
                      <a:srcRect/>
                      <a:stretch>
                        <a:fillRect/>
                      </a:stretch>
                    </p:blipFill>
                    <p:spPr bwMode="auto">
                      <a:xfrm>
                        <a:off x="5791856" y="3116263"/>
                        <a:ext cx="812800"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a:extLst>
              <a:ext uri="{FF2B5EF4-FFF2-40B4-BE49-F238E27FC236}">
                <a16:creationId xmlns:a16="http://schemas.microsoft.com/office/drawing/2014/main" id="{E71DC22B-DC42-472C-B6AD-05035DCD6CD9}"/>
              </a:ext>
            </a:extLst>
          </p:cNvPr>
          <p:cNvGraphicFramePr>
            <a:graphicFrameLocks noChangeAspect="1"/>
          </p:cNvGraphicFramePr>
          <p:nvPr>
            <p:extLst>
              <p:ext uri="{D42A27DB-BD31-4B8C-83A1-F6EECF244321}">
                <p14:modId xmlns:p14="http://schemas.microsoft.com/office/powerpoint/2010/main" val="2590290687"/>
              </p:ext>
            </p:extLst>
          </p:nvPr>
        </p:nvGraphicFramePr>
        <p:xfrm>
          <a:off x="3981508" y="3429000"/>
          <a:ext cx="901700" cy="312737"/>
        </p:xfrm>
        <a:graphic>
          <a:graphicData uri="http://schemas.openxmlformats.org/presentationml/2006/ole">
            <mc:AlternateContent xmlns:mc="http://schemas.openxmlformats.org/markup-compatibility/2006">
              <mc:Choice xmlns:v="urn:schemas-microsoft-com:vml" Requires="v">
                <p:oleObj spid="_x0000_s1358" name="Equation" r:id="rId8" imgW="863280" imgH="330120" progId="Equation.DSMT4">
                  <p:embed/>
                </p:oleObj>
              </mc:Choice>
              <mc:Fallback>
                <p:oleObj name="Equation" r:id="rId8" imgW="863280" imgH="330120" progId="Equation.DSMT4">
                  <p:embed/>
                  <p:pic>
                    <p:nvPicPr>
                      <p:cNvPr id="0" name="Object 3"/>
                      <p:cNvPicPr>
                        <a:picLocks noChangeAspect="1" noChangeArrowheads="1"/>
                      </p:cNvPicPr>
                      <p:nvPr/>
                    </p:nvPicPr>
                    <p:blipFill>
                      <a:blip r:embed="rId9"/>
                      <a:srcRect/>
                      <a:stretch>
                        <a:fillRect/>
                      </a:stretch>
                    </p:blipFill>
                    <p:spPr bwMode="auto">
                      <a:xfrm>
                        <a:off x="3981508" y="3429000"/>
                        <a:ext cx="901700"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a:extLst>
              <a:ext uri="{FF2B5EF4-FFF2-40B4-BE49-F238E27FC236}">
                <a16:creationId xmlns:a16="http://schemas.microsoft.com/office/drawing/2014/main" id="{438FAE0F-24DD-4433-90BB-CA8D1C411D5F}"/>
              </a:ext>
            </a:extLst>
          </p:cNvPr>
          <p:cNvGraphicFramePr>
            <a:graphicFrameLocks noChangeAspect="1"/>
          </p:cNvGraphicFramePr>
          <p:nvPr>
            <p:extLst>
              <p:ext uri="{D42A27DB-BD31-4B8C-83A1-F6EECF244321}">
                <p14:modId xmlns:p14="http://schemas.microsoft.com/office/powerpoint/2010/main" val="2412994504"/>
              </p:ext>
            </p:extLst>
          </p:nvPr>
        </p:nvGraphicFramePr>
        <p:xfrm>
          <a:off x="2740025" y="3883655"/>
          <a:ext cx="3663950" cy="644525"/>
        </p:xfrm>
        <a:graphic>
          <a:graphicData uri="http://schemas.openxmlformats.org/presentationml/2006/ole">
            <mc:AlternateContent xmlns:mc="http://schemas.openxmlformats.org/markup-compatibility/2006">
              <mc:Choice xmlns:v="urn:schemas-microsoft-com:vml" Requires="v">
                <p:oleObj spid="_x0000_s1359" name="Equation" r:id="rId10" imgW="3606480" imgH="609480" progId="Equation.DSMT4">
                  <p:embed/>
                </p:oleObj>
              </mc:Choice>
              <mc:Fallback>
                <p:oleObj name="Equation" r:id="rId10" imgW="3606480" imgH="609480" progId="Equation.DSMT4">
                  <p:embed/>
                  <p:pic>
                    <p:nvPicPr>
                      <p:cNvPr id="0" name="Object 5"/>
                      <p:cNvPicPr>
                        <a:picLocks noChangeAspect="1" noChangeArrowheads="1"/>
                      </p:cNvPicPr>
                      <p:nvPr/>
                    </p:nvPicPr>
                    <p:blipFill>
                      <a:blip r:embed="rId11"/>
                      <a:srcRect/>
                      <a:stretch>
                        <a:fillRect/>
                      </a:stretch>
                    </p:blipFill>
                    <p:spPr bwMode="auto">
                      <a:xfrm>
                        <a:off x="2740025" y="3883655"/>
                        <a:ext cx="3663950" cy="64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a:extLst>
              <a:ext uri="{FF2B5EF4-FFF2-40B4-BE49-F238E27FC236}">
                <a16:creationId xmlns:a16="http://schemas.microsoft.com/office/drawing/2014/main" id="{BE4F54A9-0D75-46C7-819B-4DA245B08F91}"/>
              </a:ext>
            </a:extLst>
          </p:cNvPr>
          <p:cNvGraphicFramePr>
            <a:graphicFrameLocks noChangeAspect="1"/>
          </p:cNvGraphicFramePr>
          <p:nvPr>
            <p:extLst>
              <p:ext uri="{D42A27DB-BD31-4B8C-83A1-F6EECF244321}">
                <p14:modId xmlns:p14="http://schemas.microsoft.com/office/powerpoint/2010/main" val="2951028426"/>
              </p:ext>
            </p:extLst>
          </p:nvPr>
        </p:nvGraphicFramePr>
        <p:xfrm>
          <a:off x="2717006" y="4940301"/>
          <a:ext cx="3709988" cy="1331913"/>
        </p:xfrm>
        <a:graphic>
          <a:graphicData uri="http://schemas.openxmlformats.org/presentationml/2006/ole">
            <mc:AlternateContent xmlns:mc="http://schemas.openxmlformats.org/markup-compatibility/2006">
              <mc:Choice xmlns:v="urn:schemas-microsoft-com:vml" Requires="v">
                <p:oleObj spid="_x0000_s1360" name="Equation" r:id="rId12" imgW="3670200" imgH="1295280" progId="Equation.DSMT4">
                  <p:embed/>
                </p:oleObj>
              </mc:Choice>
              <mc:Fallback>
                <p:oleObj name="Equation" r:id="rId12" imgW="3670200" imgH="1295280" progId="Equation.DSMT4">
                  <p:embed/>
                  <p:pic>
                    <p:nvPicPr>
                      <p:cNvPr id="0" name="Object 7"/>
                      <p:cNvPicPr>
                        <a:picLocks noChangeAspect="1" noChangeArrowheads="1"/>
                      </p:cNvPicPr>
                      <p:nvPr/>
                    </p:nvPicPr>
                    <p:blipFill>
                      <a:blip r:embed="rId13"/>
                      <a:srcRect/>
                      <a:stretch>
                        <a:fillRect/>
                      </a:stretch>
                    </p:blipFill>
                    <p:spPr bwMode="auto">
                      <a:xfrm>
                        <a:off x="2717006" y="4940301"/>
                        <a:ext cx="3709988" cy="1331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72703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A0A18B54-BEF8-4D64-9F1B-620BA3C50678}"/>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第八讲 主成分分析与相关的谱方法</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588963" y="952501"/>
                <a:ext cx="8015287" cy="255454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微软雅黑" panose="020B0503020204020204" pitchFamily="34" charset="-122"/>
                    <a:cs typeface="Times New Roman" panose="02020603050405020304" pitchFamily="18" charset="0"/>
                  </a:rPr>
                  <a:t>带约束的优化问题可以利用拉格朗日乘子法得到非约束优化问题。</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引入拉格朗日乘子</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𝜆</m:t>
                        </m:r>
                      </m:e>
                      <m:sub>
                        <m:r>
                          <a:rPr lang="en-US" altLang="zh-CN" sz="2000" b="0" i="1" smtClean="0">
                            <a:latin typeface="Cambria Math" panose="02040503050406030204" pitchFamily="18" charset="0"/>
                            <a:cs typeface="Times New Roman" panose="02020603050405020304" pitchFamily="18" charset="0"/>
                          </a:rPr>
                          <m:t>1</m:t>
                        </m:r>
                      </m:sub>
                    </m:sSub>
                  </m:oMath>
                </a14:m>
                <a:r>
                  <a:rPr lang="zh-CN" altLang="en-US" sz="2000" dirty="0">
                    <a:latin typeface="微软雅黑" panose="020B0503020204020204" pitchFamily="34" charset="-122"/>
                    <a:cs typeface="Times New Roman" panose="02020603050405020304" pitchFamily="18" charset="0"/>
                  </a:rPr>
                  <a:t>之后，可得等价的优化目标为</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对上式关于</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1" i="0" smtClean="0">
                            <a:latin typeface="Cambria Math" panose="02040503050406030204" pitchFamily="18" charset="0"/>
                            <a:cs typeface="Times New Roman" panose="02020603050405020304" pitchFamily="18" charset="0"/>
                          </a:rPr>
                          <m:t>𝐮</m:t>
                        </m:r>
                      </m:e>
                      <m:sub>
                        <m:r>
                          <a:rPr lang="en-US" altLang="zh-CN" sz="2000" b="0" i="1" smtClean="0">
                            <a:latin typeface="Cambria Math" panose="02040503050406030204" pitchFamily="18" charset="0"/>
                            <a:cs typeface="Times New Roman" panose="02020603050405020304" pitchFamily="18" charset="0"/>
                          </a:rPr>
                          <m:t>1</m:t>
                        </m:r>
                      </m:sub>
                    </m:sSub>
                  </m:oMath>
                </a14:m>
                <a:r>
                  <a:rPr lang="zh-CN" altLang="en-US" sz="2000" dirty="0">
                    <a:latin typeface="微软雅黑" panose="020B0503020204020204" pitchFamily="34" charset="-122"/>
                    <a:cs typeface="Times New Roman" panose="02020603050405020304" pitchFamily="18" charset="0"/>
                  </a:rPr>
                  <a:t>求导，并使导数为</a:t>
                </a:r>
                <a:r>
                  <a:rPr lang="en-US" altLang="zh-CN" sz="2000" dirty="0">
                    <a:latin typeface="微软雅黑" panose="020B0503020204020204" pitchFamily="34" charset="-122"/>
                    <a:cs typeface="Times New Roman" panose="02020603050405020304" pitchFamily="18" charset="0"/>
                  </a:rPr>
                  <a:t>0</a:t>
                </a:r>
                <a:r>
                  <a:rPr lang="zh-CN" altLang="en-US" sz="2000" dirty="0">
                    <a:latin typeface="微软雅黑" panose="020B0503020204020204" pitchFamily="34" charset="-122"/>
                    <a:cs typeface="Times New Roman" panose="02020603050405020304" pitchFamily="18" charset="0"/>
                  </a:rPr>
                  <a:t>，可得</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zh-CN" altLang="en-US" sz="2000" dirty="0">
                  <a:latin typeface="微软雅黑" panose="020B0503020204020204" pitchFamily="34"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588963" y="952501"/>
                <a:ext cx="8015287" cy="2554545"/>
              </a:xfrm>
              <a:prstGeom prst="rect">
                <a:avLst/>
              </a:prstGeom>
              <a:blipFill>
                <a:blip r:embed="rId5"/>
                <a:stretch>
                  <a:fillRect l="-837" t="-119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183119" y="115888"/>
            <a:ext cx="17814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主成分分析</a:t>
            </a:r>
          </a:p>
        </p:txBody>
      </p:sp>
      <p:sp>
        <p:nvSpPr>
          <p:cNvPr id="8" name="Rectangle 5">
            <a:extLst>
              <a:ext uri="{FF2B5EF4-FFF2-40B4-BE49-F238E27FC236}">
                <a16:creationId xmlns:a16="http://schemas.microsoft.com/office/drawing/2014/main" id="{A254DC3D-BE51-4C12-A305-1D51E31911AE}"/>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a:extLst>
              <a:ext uri="{FF2B5EF4-FFF2-40B4-BE49-F238E27FC236}">
                <a16:creationId xmlns:a16="http://schemas.microsoft.com/office/drawing/2014/main" id="{5B519F94-3777-4970-9A4F-ECF660797EF3}"/>
              </a:ext>
            </a:extLst>
          </p:cNvPr>
          <p:cNvGraphicFramePr>
            <a:graphicFrameLocks noChangeAspect="1"/>
          </p:cNvGraphicFramePr>
          <p:nvPr>
            <p:extLst>
              <p:ext uri="{D42A27DB-BD31-4B8C-83A1-F6EECF244321}">
                <p14:modId xmlns:p14="http://schemas.microsoft.com/office/powerpoint/2010/main" val="3175893752"/>
              </p:ext>
            </p:extLst>
          </p:nvPr>
        </p:nvGraphicFramePr>
        <p:xfrm>
          <a:off x="3132137" y="1660387"/>
          <a:ext cx="2879725" cy="479425"/>
        </p:xfrm>
        <a:graphic>
          <a:graphicData uri="http://schemas.openxmlformats.org/presentationml/2006/ole">
            <mc:AlternateContent xmlns:mc="http://schemas.openxmlformats.org/markup-compatibility/2006">
              <mc:Choice xmlns:v="urn:schemas-microsoft-com:vml" Requires="v">
                <p:oleObj spid="_x0000_s2295" name="Equation" r:id="rId6" imgW="2819160" imgH="431640" progId="Equation.DSMT4">
                  <p:embed/>
                </p:oleObj>
              </mc:Choice>
              <mc:Fallback>
                <p:oleObj name="Equation" r:id="rId6" imgW="2819160" imgH="431640" progId="Equation.DSMT4">
                  <p:embed/>
                  <p:pic>
                    <p:nvPicPr>
                      <p:cNvPr id="0" name="Object 4"/>
                      <p:cNvPicPr>
                        <a:picLocks noChangeAspect="1" noChangeArrowheads="1"/>
                      </p:cNvPicPr>
                      <p:nvPr/>
                    </p:nvPicPr>
                    <p:blipFill>
                      <a:blip r:embed="rId7"/>
                      <a:srcRect/>
                      <a:stretch>
                        <a:fillRect/>
                      </a:stretch>
                    </p:blipFill>
                    <p:spPr bwMode="auto">
                      <a:xfrm>
                        <a:off x="3132137" y="1660387"/>
                        <a:ext cx="2879725"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a:extLst>
              <a:ext uri="{FF2B5EF4-FFF2-40B4-BE49-F238E27FC236}">
                <a16:creationId xmlns:a16="http://schemas.microsoft.com/office/drawing/2014/main" id="{BDABCB5D-4944-43A9-9CB0-A294DDC902C2}"/>
              </a:ext>
            </a:extLst>
          </p:cNvPr>
          <p:cNvGraphicFramePr>
            <a:graphicFrameLocks noChangeAspect="1"/>
          </p:cNvGraphicFramePr>
          <p:nvPr>
            <p:extLst>
              <p:ext uri="{D42A27DB-BD31-4B8C-83A1-F6EECF244321}">
                <p14:modId xmlns:p14="http://schemas.microsoft.com/office/powerpoint/2010/main" val="2533670733"/>
              </p:ext>
            </p:extLst>
          </p:nvPr>
        </p:nvGraphicFramePr>
        <p:xfrm>
          <a:off x="2592387" y="2636580"/>
          <a:ext cx="1079500" cy="330200"/>
        </p:xfrm>
        <a:graphic>
          <a:graphicData uri="http://schemas.openxmlformats.org/presentationml/2006/ole">
            <mc:AlternateContent xmlns:mc="http://schemas.openxmlformats.org/markup-compatibility/2006">
              <mc:Choice xmlns:v="urn:schemas-microsoft-com:vml" Requires="v">
                <p:oleObj spid="_x0000_s2296" name="Equation" r:id="rId8" imgW="1079280" imgH="330120" progId="Equation.DSMT4">
                  <p:embed/>
                </p:oleObj>
              </mc:Choice>
              <mc:Fallback>
                <p:oleObj name="Equation" r:id="rId8" imgW="1079280" imgH="330120" progId="Equation.DSMT4">
                  <p:embed/>
                  <p:pic>
                    <p:nvPicPr>
                      <p:cNvPr id="0" name="Object 6"/>
                      <p:cNvPicPr>
                        <a:picLocks noChangeAspect="1" noChangeArrowheads="1"/>
                      </p:cNvPicPr>
                      <p:nvPr/>
                    </p:nvPicPr>
                    <p:blipFill>
                      <a:blip r:embed="rId9"/>
                      <a:srcRect/>
                      <a:stretch>
                        <a:fillRect/>
                      </a:stretch>
                    </p:blipFill>
                    <p:spPr bwMode="auto">
                      <a:xfrm>
                        <a:off x="2592387" y="2636580"/>
                        <a:ext cx="10795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a:extLst>
              <a:ext uri="{FF2B5EF4-FFF2-40B4-BE49-F238E27FC236}">
                <a16:creationId xmlns:a16="http://schemas.microsoft.com/office/drawing/2014/main" id="{7B33C40D-D138-40AC-AC25-C3B4A9503907}"/>
              </a:ext>
            </a:extLst>
          </p:cNvPr>
          <p:cNvGraphicFramePr>
            <a:graphicFrameLocks noChangeAspect="1"/>
          </p:cNvGraphicFramePr>
          <p:nvPr>
            <p:extLst>
              <p:ext uri="{D42A27DB-BD31-4B8C-83A1-F6EECF244321}">
                <p14:modId xmlns:p14="http://schemas.microsoft.com/office/powerpoint/2010/main" val="1723775101"/>
              </p:ext>
            </p:extLst>
          </p:nvPr>
        </p:nvGraphicFramePr>
        <p:xfrm>
          <a:off x="4283911" y="2636580"/>
          <a:ext cx="2052638" cy="312737"/>
        </p:xfrm>
        <a:graphic>
          <a:graphicData uri="http://schemas.openxmlformats.org/presentationml/2006/ole">
            <mc:AlternateContent xmlns:mc="http://schemas.openxmlformats.org/markup-compatibility/2006">
              <mc:Choice xmlns:v="urn:schemas-microsoft-com:vml" Requires="v">
                <p:oleObj spid="_x0000_s2297" name="Equation" r:id="rId10" imgW="2031840" imgH="330120" progId="Equation.DSMT4">
                  <p:embed/>
                </p:oleObj>
              </mc:Choice>
              <mc:Fallback>
                <p:oleObj name="Equation" r:id="rId10" imgW="2031840" imgH="330120" progId="Equation.DSMT4">
                  <p:embed/>
                  <p:pic>
                    <p:nvPicPr>
                      <p:cNvPr id="0" name="Object 8"/>
                      <p:cNvPicPr>
                        <a:picLocks noChangeAspect="1" noChangeArrowheads="1"/>
                      </p:cNvPicPr>
                      <p:nvPr/>
                    </p:nvPicPr>
                    <p:blipFill>
                      <a:blip r:embed="rId11"/>
                      <a:srcRect/>
                      <a:stretch>
                        <a:fillRect/>
                      </a:stretch>
                    </p:blipFill>
                    <p:spPr bwMode="auto">
                      <a:xfrm>
                        <a:off x="4283911" y="2636580"/>
                        <a:ext cx="2052638"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7" name="图片 16">
            <a:extLst>
              <a:ext uri="{FF2B5EF4-FFF2-40B4-BE49-F238E27FC236}">
                <a16:creationId xmlns:a16="http://schemas.microsoft.com/office/drawing/2014/main" id="{61A115E9-A66E-427C-8DF3-253A06DAC8BD}"/>
              </a:ext>
            </a:extLst>
          </p:cNvPr>
          <p:cNvPicPr/>
          <p:nvPr/>
        </p:nvPicPr>
        <p:blipFill rotWithShape="1">
          <a:blip r:embed="rId12">
            <a:extLst>
              <a:ext uri="{28A0092B-C50C-407E-A947-70E740481C1C}">
                <a14:useLocalDpi xmlns:a14="http://schemas.microsoft.com/office/drawing/2010/main" val="0"/>
              </a:ext>
            </a:extLst>
          </a:blip>
          <a:srcRect l="12754" t="1967" r="29533" b="22235"/>
          <a:stretch/>
        </p:blipFill>
        <p:spPr bwMode="auto">
          <a:xfrm>
            <a:off x="2967029" y="3024818"/>
            <a:ext cx="3209940" cy="2867611"/>
          </a:xfrm>
          <a:prstGeom prst="rect">
            <a:avLst/>
          </a:prstGeom>
          <a:ln>
            <a:noFill/>
          </a:ln>
          <a:extLst>
            <a:ext uri="{53640926-AAD7-44D8-BBD7-CCE9431645EC}">
              <a14:shadowObscured xmlns:a14="http://schemas.microsoft.com/office/drawing/2010/main"/>
            </a:ext>
          </a:extLst>
        </p:spPr>
      </p:pic>
      <p:sp>
        <p:nvSpPr>
          <p:cNvPr id="18" name="矩形 17">
            <a:extLst>
              <a:ext uri="{FF2B5EF4-FFF2-40B4-BE49-F238E27FC236}">
                <a16:creationId xmlns:a16="http://schemas.microsoft.com/office/drawing/2014/main" id="{ED79AEE7-AF27-4301-A7A4-BFB6369D2ECA}"/>
              </a:ext>
            </a:extLst>
          </p:cNvPr>
          <p:cNvSpPr/>
          <p:nvPr/>
        </p:nvSpPr>
        <p:spPr>
          <a:xfrm>
            <a:off x="2400787" y="5858132"/>
            <a:ext cx="4391637" cy="338554"/>
          </a:xfrm>
          <a:prstGeom prst="rect">
            <a:avLst/>
          </a:prstGeom>
        </p:spPr>
        <p:txBody>
          <a:bodyPr wrap="square">
            <a:spAutoFit/>
          </a:bodyPr>
          <a:lstStyle/>
          <a:p>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图</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11‑1 </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使用</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PCA</a:t>
            </a:r>
            <a:r>
              <a:rPr lang="zh-CN" altLang="zh-CN" sz="1600" dirty="0">
                <a:latin typeface="微软雅黑" panose="020B0503020204020204" pitchFamily="34" charset="-122"/>
                <a:ea typeface="微软雅黑" panose="020B0503020204020204" pitchFamily="34" charset="-122"/>
                <a:cs typeface="Times New Roman" panose="02020603050405020304" pitchFamily="18" charset="0"/>
              </a:rPr>
              <a:t>将数据投影到一维空间的示例</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78373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7C1071E3-BD2E-4A5C-B1DF-B72BE176AC91}"/>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第八讲 主成分分析与相关的谱方法</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588963" y="952501"/>
                <a:ext cx="8015287" cy="470898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微软雅黑" panose="020B0503020204020204" pitchFamily="34" charset="-122"/>
                    <a:cs typeface="Times New Roman" panose="02020603050405020304" pitchFamily="18" charset="0"/>
                  </a:rPr>
                  <a:t>考虑更一般化的情况，当</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𝑀</m:t>
                    </m:r>
                    <m:r>
                      <a:rPr lang="en-US" altLang="zh-CN" sz="2000" b="0" i="1" smtClean="0">
                        <a:latin typeface="Cambria Math" panose="02040503050406030204" pitchFamily="18" charset="0"/>
                        <a:cs typeface="Times New Roman" panose="02020603050405020304" pitchFamily="18" charset="0"/>
                      </a:rPr>
                      <m:t>&gt;1</m:t>
                    </m:r>
                  </m:oMath>
                </a14:m>
                <a:r>
                  <a:rPr lang="zh-CN" altLang="en-US" sz="2000" dirty="0">
                    <a:latin typeface="微软雅黑" panose="020B0503020204020204" pitchFamily="34" charset="-122"/>
                    <a:cs typeface="Times New Roman" panose="02020603050405020304" pitchFamily="18" charset="0"/>
                  </a:rPr>
                  <a:t>时，投影变换是一个</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𝐷</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𝑀</m:t>
                    </m:r>
                  </m:oMath>
                </a14:m>
                <a:r>
                  <a:rPr lang="zh-CN" altLang="en-US" sz="2000" dirty="0">
                    <a:latin typeface="微软雅黑" panose="020B0503020204020204" pitchFamily="34" charset="-122"/>
                    <a:cs typeface="Times New Roman" panose="02020603050405020304" pitchFamily="18" charset="0"/>
                  </a:rPr>
                  <a:t>的矩阵</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𝑈</m:t>
                    </m:r>
                  </m:oMath>
                </a14:m>
                <a:r>
                  <a:rPr lang="zh-CN" altLang="en-US" sz="2000" dirty="0">
                    <a:latin typeface="微软雅黑" panose="020B0503020204020204" pitchFamily="34" charset="-122"/>
                    <a:cs typeface="Times New Roman" panose="02020603050405020304" pitchFamily="18" charset="0"/>
                  </a:rPr>
                  <a:t>，且满足各个投影方向相互正交             </a:t>
                </a:r>
                <a:r>
                  <a:rPr lang="en-US" altLang="zh-CN" sz="2000" dirty="0">
                    <a:latin typeface="微软雅黑" panose="020B0503020204020204" pitchFamily="34" charset="-122"/>
                    <a:cs typeface="Times New Roman" panose="02020603050405020304" pitchFamily="18" charset="0"/>
                  </a:rPr>
                  <a:t>. </a:t>
                </a:r>
              </a:p>
              <a:p>
                <a:pPr>
                  <a:spcBef>
                    <a:spcPct val="0"/>
                  </a:spcBef>
                  <a:buFontTx/>
                  <a:buNone/>
                </a:pPr>
                <a:r>
                  <a:rPr lang="zh-CN" altLang="en-US" sz="2000" dirty="0">
                    <a:latin typeface="微软雅黑" panose="020B0503020204020204" pitchFamily="34" charset="-122"/>
                    <a:cs typeface="Times New Roman" panose="02020603050405020304" pitchFamily="18" charset="0"/>
                  </a:rPr>
                  <a:t>优化目标定义为投影后所得的子空间中数据在每个维度上的方差总和最大</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使用拉格朗日乘子法，引入</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𝑀</m:t>
                    </m:r>
                  </m:oMath>
                </a14:m>
                <a:r>
                  <a:rPr lang="zh-CN" altLang="en-US" sz="2000" dirty="0">
                    <a:latin typeface="微软雅黑" panose="020B0503020204020204" pitchFamily="34" charset="-122"/>
                    <a:cs typeface="Times New Roman" panose="02020603050405020304" pitchFamily="18" charset="0"/>
                  </a:rPr>
                  <a:t>个拉格朗日乘子</a:t>
                </a:r>
                <a14:m>
                  <m:oMath xmlns:m="http://schemas.openxmlformats.org/officeDocument/2006/math">
                    <m:r>
                      <a:rPr lang="en-US" altLang="zh-CN" sz="2000" b="1" i="0" smtClean="0">
                        <a:latin typeface="Cambria Math" panose="02040503050406030204" pitchFamily="18" charset="0"/>
                        <a:cs typeface="Times New Roman" panose="02020603050405020304" pitchFamily="18" charset="0"/>
                      </a:rPr>
                      <m:t>𝛌</m:t>
                    </m:r>
                    <m:r>
                      <a:rPr lang="en-US" altLang="zh-CN" sz="2000" b="0" i="1" smtClean="0">
                        <a:latin typeface="Cambria Math" panose="02040503050406030204" pitchFamily="18" charset="0"/>
                        <a:cs typeface="Times New Roman" panose="02020603050405020304" pitchFamily="18" charset="0"/>
                      </a:rPr>
                      <m:t>={</m:t>
                    </m:r>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𝜆</m:t>
                        </m:r>
                      </m:e>
                      <m:sub>
                        <m:r>
                          <a:rPr lang="en-US" altLang="zh-CN" sz="2000" b="0" i="1" smtClean="0">
                            <a:latin typeface="Cambria Math" panose="02040503050406030204" pitchFamily="18" charset="0"/>
                            <a:cs typeface="Times New Roman" panose="02020603050405020304" pitchFamily="18" charset="0"/>
                          </a:rPr>
                          <m:t>1</m:t>
                        </m:r>
                      </m:sub>
                    </m:sSub>
                    <m:r>
                      <a:rPr lang="en-US" altLang="zh-CN" sz="2000" b="0" i="1" smtClean="0">
                        <a:latin typeface="Cambria Math" panose="02040503050406030204" pitchFamily="18" charset="0"/>
                        <a:cs typeface="Times New Roman" panose="02020603050405020304" pitchFamily="18" charset="0"/>
                      </a:rPr>
                      <m:t>,</m:t>
                    </m:r>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𝜆</m:t>
                        </m:r>
                      </m:e>
                      <m:sub>
                        <m:r>
                          <a:rPr lang="en-US" altLang="zh-CN" sz="2000" b="0" i="1" smtClean="0">
                            <a:latin typeface="Cambria Math" panose="02040503050406030204" pitchFamily="18" charset="0"/>
                            <a:cs typeface="Times New Roman" panose="02020603050405020304" pitchFamily="18" charset="0"/>
                          </a:rPr>
                          <m:t>2</m:t>
                        </m:r>
                      </m:sub>
                    </m:sSub>
                    <m:r>
                      <a:rPr lang="en-US" altLang="zh-CN" sz="2000" b="0" i="1" smtClean="0">
                        <a:latin typeface="Cambria Math" panose="02040503050406030204" pitchFamily="18" charset="0"/>
                        <a:cs typeface="Times New Roman" panose="02020603050405020304" pitchFamily="18" charset="0"/>
                      </a:rPr>
                      <m:t>,⋯,</m:t>
                    </m:r>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𝜆</m:t>
                        </m:r>
                      </m:e>
                      <m:sub>
                        <m:r>
                          <a:rPr lang="en-US" altLang="zh-CN" sz="2000" b="0" i="1" smtClean="0">
                            <a:latin typeface="Cambria Math" panose="02040503050406030204" pitchFamily="18" charset="0"/>
                            <a:cs typeface="Times New Roman" panose="02020603050405020304" pitchFamily="18" charset="0"/>
                          </a:rPr>
                          <m:t>𝑀</m:t>
                        </m:r>
                      </m:sub>
                    </m:sSub>
                    <m:r>
                      <a:rPr lang="en-US" altLang="zh-CN" sz="2000" b="0" i="1" smtClean="0">
                        <a:latin typeface="Cambria Math" panose="02040503050406030204" pitchFamily="18" charset="0"/>
                        <a:cs typeface="Times New Roman" panose="02020603050405020304" pitchFamily="18" charset="0"/>
                      </a:rPr>
                      <m:t>}</m:t>
                    </m:r>
                  </m:oMath>
                </a14:m>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对上式序投影矩阵求导，设置导数为零</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最优的</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𝑀</m:t>
                    </m:r>
                  </m:oMath>
                </a14:m>
                <a:r>
                  <a:rPr lang="zh-CN" altLang="en-US" sz="2000" dirty="0">
                    <a:latin typeface="微软雅黑" panose="020B0503020204020204" pitchFamily="34" charset="-122"/>
                    <a:cs typeface="Times New Roman" panose="02020603050405020304" pitchFamily="18" charset="0"/>
                  </a:rPr>
                  <a:t>维子空间投影应该是原始数据的协方差矩阵</a:t>
                </a:r>
                <a14:m>
                  <m:oMath xmlns:m="http://schemas.openxmlformats.org/officeDocument/2006/math">
                    <m:r>
                      <a:rPr lang="en-US" altLang="zh-CN" sz="2000" b="1" i="0" smtClean="0">
                        <a:latin typeface="Cambria Math" panose="02040503050406030204" pitchFamily="18" charset="0"/>
                        <a:cs typeface="Times New Roman" panose="02020603050405020304" pitchFamily="18" charset="0"/>
                      </a:rPr>
                      <m:t>𝐒</m:t>
                    </m:r>
                  </m:oMath>
                </a14:m>
                <a:r>
                  <a:rPr lang="zh-CN" altLang="en-US" sz="2000" dirty="0">
                    <a:latin typeface="微软雅黑" panose="020B0503020204020204" pitchFamily="34" charset="-122"/>
                    <a:cs typeface="Times New Roman" panose="02020603050405020304" pitchFamily="18" charset="0"/>
                  </a:rPr>
                  <a:t>的</a:t>
                </a:r>
                <a14:m>
                  <m:oMath xmlns:m="http://schemas.openxmlformats.org/officeDocument/2006/math">
                    <m:r>
                      <a:rPr lang="en-US" altLang="zh-CN" sz="2000" b="0" i="1" dirty="0" smtClean="0">
                        <a:latin typeface="Cambria Math" panose="02040503050406030204" pitchFamily="18" charset="0"/>
                        <a:cs typeface="Times New Roman" panose="02020603050405020304" pitchFamily="18" charset="0"/>
                      </a:rPr>
                      <m:t>𝑀</m:t>
                    </m:r>
                  </m:oMath>
                </a14:m>
                <a:r>
                  <a:rPr lang="zh-CN" altLang="en-US" sz="2000" dirty="0">
                    <a:latin typeface="微软雅黑" panose="020B0503020204020204" pitchFamily="34" charset="-122"/>
                    <a:cs typeface="Times New Roman" panose="02020603050405020304" pitchFamily="18" charset="0"/>
                  </a:rPr>
                  <a:t>个最大特征值</a:t>
                </a:r>
                <a14:m>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𝜆</m:t>
                        </m:r>
                      </m:e>
                      <m:sub>
                        <m:r>
                          <a:rPr lang="en-US" altLang="zh-CN" sz="2000" i="1">
                            <a:latin typeface="Cambria Math" panose="02040503050406030204" pitchFamily="18" charset="0"/>
                            <a:cs typeface="Times New Roman" panose="02020603050405020304" pitchFamily="18" charset="0"/>
                          </a:rPr>
                          <m:t>1</m:t>
                        </m:r>
                      </m:sub>
                    </m:sSub>
                    <m:r>
                      <a:rPr lang="en-US" altLang="zh-CN" sz="2000" i="1">
                        <a:latin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𝜆</m:t>
                        </m:r>
                      </m:e>
                      <m:sub>
                        <m:r>
                          <a:rPr lang="en-US" altLang="zh-CN" sz="2000" i="1">
                            <a:latin typeface="Cambria Math" panose="02040503050406030204" pitchFamily="18" charset="0"/>
                            <a:cs typeface="Times New Roman" panose="02020603050405020304" pitchFamily="18" charset="0"/>
                          </a:rPr>
                          <m:t>2</m:t>
                        </m:r>
                      </m:sub>
                    </m:sSub>
                    <m:r>
                      <a:rPr lang="en-US" altLang="zh-CN" sz="2000" i="1">
                        <a:latin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𝜆</m:t>
                        </m:r>
                      </m:e>
                      <m:sub>
                        <m:r>
                          <a:rPr lang="en-US" altLang="zh-CN" sz="2000" i="1">
                            <a:latin typeface="Cambria Math" panose="02040503050406030204" pitchFamily="18" charset="0"/>
                            <a:cs typeface="Times New Roman" panose="02020603050405020304" pitchFamily="18" charset="0"/>
                          </a:rPr>
                          <m:t>𝑀</m:t>
                        </m:r>
                      </m:sub>
                    </m:sSub>
                  </m:oMath>
                </a14:m>
                <a:r>
                  <a:rPr lang="zh-CN" altLang="en-US" sz="2000" dirty="0">
                    <a:latin typeface="微软雅黑" panose="020B0503020204020204" pitchFamily="34" charset="-122"/>
                    <a:cs typeface="Times New Roman" panose="02020603050405020304" pitchFamily="18" charset="0"/>
                  </a:rPr>
                  <a:t>对应的特征向量</a:t>
                </a:r>
                <a14:m>
                  <m:oMath xmlns:m="http://schemas.openxmlformats.org/officeDocument/2006/math">
                    <m:sSub>
                      <m:sSubPr>
                        <m:ctrlPr>
                          <a:rPr lang="en-US" altLang="zh-CN" sz="2000" b="1" i="1" smtClean="0">
                            <a:latin typeface="Cambria Math" panose="02040503050406030204" pitchFamily="18" charset="0"/>
                            <a:cs typeface="Times New Roman" panose="02020603050405020304" pitchFamily="18" charset="0"/>
                          </a:rPr>
                        </m:ctrlPr>
                      </m:sSubPr>
                      <m:e>
                        <m:r>
                          <a:rPr lang="en-US" altLang="zh-CN" sz="2000" b="1" i="0" smtClean="0">
                            <a:latin typeface="Cambria Math" panose="02040503050406030204" pitchFamily="18" charset="0"/>
                            <a:cs typeface="Times New Roman" panose="02020603050405020304" pitchFamily="18" charset="0"/>
                          </a:rPr>
                          <m:t>𝐮</m:t>
                        </m:r>
                      </m:e>
                      <m:sub>
                        <m:r>
                          <a:rPr lang="en-US" altLang="zh-CN" sz="2000" b="0" i="0" smtClean="0">
                            <a:latin typeface="Cambria Math" panose="02040503050406030204" pitchFamily="18" charset="0"/>
                            <a:cs typeface="Times New Roman" panose="02020603050405020304" pitchFamily="18" charset="0"/>
                          </a:rPr>
                          <m:t>1</m:t>
                        </m:r>
                      </m:sub>
                    </m:sSub>
                    <m:r>
                      <a:rPr lang="en-US" altLang="zh-CN" sz="2000" b="1" i="1" smtClean="0">
                        <a:latin typeface="Cambria Math" panose="02040503050406030204" pitchFamily="18" charset="0"/>
                        <a:cs typeface="Times New Roman" panose="02020603050405020304" pitchFamily="18" charset="0"/>
                      </a:rPr>
                      <m:t>,</m:t>
                    </m:r>
                    <m:sSub>
                      <m:sSubPr>
                        <m:ctrlPr>
                          <a:rPr lang="en-US" altLang="zh-CN" sz="2000" b="1" i="1">
                            <a:latin typeface="Cambria Math" panose="02040503050406030204" pitchFamily="18" charset="0"/>
                            <a:cs typeface="Times New Roman" panose="02020603050405020304" pitchFamily="18" charset="0"/>
                          </a:rPr>
                        </m:ctrlPr>
                      </m:sSubPr>
                      <m:e>
                        <m:r>
                          <a:rPr lang="en-US" altLang="zh-CN" sz="2000" b="1">
                            <a:latin typeface="Cambria Math" panose="02040503050406030204" pitchFamily="18" charset="0"/>
                            <a:cs typeface="Times New Roman" panose="02020603050405020304" pitchFamily="18" charset="0"/>
                          </a:rPr>
                          <m:t>𝐮</m:t>
                        </m:r>
                      </m:e>
                      <m:sub>
                        <m:r>
                          <a:rPr lang="en-US" altLang="zh-CN" sz="2000" b="0" i="0" smtClean="0">
                            <a:latin typeface="Cambria Math" panose="02040503050406030204" pitchFamily="18" charset="0"/>
                            <a:cs typeface="Times New Roman" panose="02020603050405020304" pitchFamily="18" charset="0"/>
                          </a:rPr>
                          <m:t>2</m:t>
                        </m:r>
                      </m:sub>
                    </m:sSub>
                    <m:r>
                      <a:rPr lang="en-US" altLang="zh-CN" sz="2000" b="1" i="1" smtClean="0">
                        <a:latin typeface="Cambria Math" panose="02040503050406030204" pitchFamily="18" charset="0"/>
                        <a:cs typeface="Times New Roman" panose="02020603050405020304" pitchFamily="18" charset="0"/>
                      </a:rPr>
                      <m:t>,⋯,</m:t>
                    </m:r>
                    <m:sSub>
                      <m:sSubPr>
                        <m:ctrlPr>
                          <a:rPr lang="en-US" altLang="zh-CN" sz="2000" b="1" i="1">
                            <a:latin typeface="Cambria Math" panose="02040503050406030204" pitchFamily="18" charset="0"/>
                            <a:cs typeface="Times New Roman" panose="02020603050405020304" pitchFamily="18" charset="0"/>
                          </a:rPr>
                        </m:ctrlPr>
                      </m:sSubPr>
                      <m:e>
                        <m:r>
                          <a:rPr lang="en-US" altLang="zh-CN" sz="2000" b="1">
                            <a:latin typeface="Cambria Math" panose="02040503050406030204" pitchFamily="18" charset="0"/>
                            <a:cs typeface="Times New Roman" panose="02020603050405020304" pitchFamily="18" charset="0"/>
                          </a:rPr>
                          <m:t>𝐮</m:t>
                        </m:r>
                      </m:e>
                      <m:sub>
                        <m:r>
                          <a:rPr lang="en-US" altLang="zh-CN" sz="2000" b="0" i="1" smtClean="0">
                            <a:latin typeface="Cambria Math" panose="02040503050406030204" pitchFamily="18" charset="0"/>
                            <a:cs typeface="Times New Roman" panose="02020603050405020304" pitchFamily="18" charset="0"/>
                          </a:rPr>
                          <m:t>𝑀</m:t>
                        </m:r>
                      </m:sub>
                    </m:sSub>
                  </m:oMath>
                </a14:m>
                <a:r>
                  <a:rPr lang="zh-CN" altLang="en-US" sz="2000" dirty="0">
                    <a:latin typeface="微软雅黑" panose="020B0503020204020204" pitchFamily="34" charset="-122"/>
                    <a:cs typeface="Times New Roman" panose="02020603050405020304" pitchFamily="18" charset="0"/>
                  </a:rPr>
                  <a:t>构成的矩阵</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𝑈</m:t>
                    </m:r>
                  </m:oMath>
                </a14:m>
                <a:r>
                  <a:rPr lang="en-US" altLang="zh-CN" sz="2000" dirty="0">
                    <a:latin typeface="微软雅黑" panose="020B0503020204020204" pitchFamily="34" charset="-122"/>
                    <a:cs typeface="Times New Roman" panose="02020603050405020304" pitchFamily="18" charset="0"/>
                  </a:rPr>
                  <a:t>.</a:t>
                </a:r>
                <a:endParaRPr lang="zh-CN" altLang="en-US" sz="2000" dirty="0">
                  <a:latin typeface="微软雅黑" panose="020B0503020204020204" pitchFamily="34"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588963" y="952501"/>
                <a:ext cx="8015287" cy="4708981"/>
              </a:xfrm>
              <a:prstGeom prst="rect">
                <a:avLst/>
              </a:prstGeom>
              <a:blipFill>
                <a:blip r:embed="rId5"/>
                <a:stretch>
                  <a:fillRect l="-837" t="-647" b="-129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183119" y="115888"/>
            <a:ext cx="17814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主成分分析</a:t>
            </a:r>
          </a:p>
        </p:txBody>
      </p:sp>
      <p:graphicFrame>
        <p:nvGraphicFramePr>
          <p:cNvPr id="3" name="对象 2">
            <a:extLst>
              <a:ext uri="{FF2B5EF4-FFF2-40B4-BE49-F238E27FC236}">
                <a16:creationId xmlns:a16="http://schemas.microsoft.com/office/drawing/2014/main" id="{E929FD60-61B9-4989-AAC2-FBDB6699801E}"/>
              </a:ext>
            </a:extLst>
          </p:cNvPr>
          <p:cNvGraphicFramePr>
            <a:graphicFrameLocks noChangeAspect="1"/>
          </p:cNvGraphicFramePr>
          <p:nvPr>
            <p:extLst>
              <p:ext uri="{D42A27DB-BD31-4B8C-83A1-F6EECF244321}">
                <p14:modId xmlns:p14="http://schemas.microsoft.com/office/powerpoint/2010/main" val="626877578"/>
              </p:ext>
            </p:extLst>
          </p:nvPr>
        </p:nvGraphicFramePr>
        <p:xfrm>
          <a:off x="4032725" y="1306444"/>
          <a:ext cx="935038" cy="300038"/>
        </p:xfrm>
        <a:graphic>
          <a:graphicData uri="http://schemas.openxmlformats.org/presentationml/2006/ole">
            <mc:AlternateContent xmlns:mc="http://schemas.openxmlformats.org/markup-compatibility/2006">
              <mc:Choice xmlns:v="urn:schemas-microsoft-com:vml" Requires="v">
                <p:oleObj spid="_x0000_s3473" name="Equation" r:id="rId6" imgW="876240" imgH="266400" progId="Equation.DSMT4">
                  <p:embed/>
                </p:oleObj>
              </mc:Choice>
              <mc:Fallback>
                <p:oleObj name="Equation" r:id="rId6" imgW="876240" imgH="266400" progId="Equation.DSMT4">
                  <p:embed/>
                  <p:pic>
                    <p:nvPicPr>
                      <p:cNvPr id="0" name="Object 1"/>
                      <p:cNvPicPr>
                        <a:picLocks noChangeAspect="1" noChangeArrowheads="1"/>
                      </p:cNvPicPr>
                      <p:nvPr/>
                    </p:nvPicPr>
                    <p:blipFill>
                      <a:blip r:embed="rId7"/>
                      <a:srcRect/>
                      <a:stretch>
                        <a:fillRect/>
                      </a:stretch>
                    </p:blipFill>
                    <p:spPr bwMode="auto">
                      <a:xfrm>
                        <a:off x="4032725" y="1306444"/>
                        <a:ext cx="935038" cy="300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a:extLst>
              <a:ext uri="{FF2B5EF4-FFF2-40B4-BE49-F238E27FC236}">
                <a16:creationId xmlns:a16="http://schemas.microsoft.com/office/drawing/2014/main" id="{72F887DB-083F-45CD-9DFA-1EB60759DACA}"/>
              </a:ext>
            </a:extLst>
          </p:cNvPr>
          <p:cNvGraphicFramePr>
            <a:graphicFrameLocks noChangeAspect="1"/>
          </p:cNvGraphicFramePr>
          <p:nvPr>
            <p:extLst>
              <p:ext uri="{D42A27DB-BD31-4B8C-83A1-F6EECF244321}">
                <p14:modId xmlns:p14="http://schemas.microsoft.com/office/powerpoint/2010/main" val="1979478843"/>
              </p:ext>
            </p:extLst>
          </p:nvPr>
        </p:nvGraphicFramePr>
        <p:xfrm>
          <a:off x="3595687" y="2028289"/>
          <a:ext cx="1952625" cy="752475"/>
        </p:xfrm>
        <a:graphic>
          <a:graphicData uri="http://schemas.openxmlformats.org/presentationml/2006/ole">
            <mc:AlternateContent xmlns:mc="http://schemas.openxmlformats.org/markup-compatibility/2006">
              <mc:Choice xmlns:v="urn:schemas-microsoft-com:vml" Requires="v">
                <p:oleObj spid="_x0000_s3474" name="Equation" r:id="rId8" imgW="1993680" imgH="787320" progId="Equation.DSMT4">
                  <p:embed/>
                </p:oleObj>
              </mc:Choice>
              <mc:Fallback>
                <p:oleObj name="Equation" r:id="rId8" imgW="1993680" imgH="787320" progId="Equation.DSMT4">
                  <p:embed/>
                  <p:pic>
                    <p:nvPicPr>
                      <p:cNvPr id="0" name="Object 5"/>
                      <p:cNvPicPr>
                        <a:picLocks noChangeAspect="1" noChangeArrowheads="1"/>
                      </p:cNvPicPr>
                      <p:nvPr/>
                    </p:nvPicPr>
                    <p:blipFill>
                      <a:blip r:embed="rId9"/>
                      <a:srcRect/>
                      <a:stretch>
                        <a:fillRect/>
                      </a:stretch>
                    </p:blipFill>
                    <p:spPr bwMode="auto">
                      <a:xfrm>
                        <a:off x="3595687" y="2028289"/>
                        <a:ext cx="1952625"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a:extLst>
              <a:ext uri="{FF2B5EF4-FFF2-40B4-BE49-F238E27FC236}">
                <a16:creationId xmlns:a16="http://schemas.microsoft.com/office/drawing/2014/main" id="{F0A46EC7-49AA-41EB-9598-F566B76D0D92}"/>
              </a:ext>
            </a:extLst>
          </p:cNvPr>
          <p:cNvGraphicFramePr>
            <a:graphicFrameLocks noChangeAspect="1"/>
          </p:cNvGraphicFramePr>
          <p:nvPr>
            <p:extLst>
              <p:ext uri="{D42A27DB-BD31-4B8C-83A1-F6EECF244321}">
                <p14:modId xmlns:p14="http://schemas.microsoft.com/office/powerpoint/2010/main" val="3396618437"/>
              </p:ext>
            </p:extLst>
          </p:nvPr>
        </p:nvGraphicFramePr>
        <p:xfrm>
          <a:off x="2473324" y="3275741"/>
          <a:ext cx="4197350" cy="388937"/>
        </p:xfrm>
        <a:graphic>
          <a:graphicData uri="http://schemas.openxmlformats.org/presentationml/2006/ole">
            <mc:AlternateContent xmlns:mc="http://schemas.openxmlformats.org/markup-compatibility/2006">
              <mc:Choice xmlns:v="urn:schemas-microsoft-com:vml" Requires="v">
                <p:oleObj spid="_x0000_s3475" name="Equation" r:id="rId10" imgW="4114800" imgH="406080" progId="Equation.DSMT4">
                  <p:embed/>
                </p:oleObj>
              </mc:Choice>
              <mc:Fallback>
                <p:oleObj name="Equation" r:id="rId10" imgW="4114800" imgH="406080" progId="Equation.DSMT4">
                  <p:embed/>
                  <p:pic>
                    <p:nvPicPr>
                      <p:cNvPr id="0" name="Object 7"/>
                      <p:cNvPicPr>
                        <a:picLocks noChangeAspect="1" noChangeArrowheads="1"/>
                      </p:cNvPicPr>
                      <p:nvPr/>
                    </p:nvPicPr>
                    <p:blipFill>
                      <a:blip r:embed="rId11"/>
                      <a:srcRect/>
                      <a:stretch>
                        <a:fillRect/>
                      </a:stretch>
                    </p:blipFill>
                    <p:spPr bwMode="auto">
                      <a:xfrm>
                        <a:off x="2473324" y="3275741"/>
                        <a:ext cx="4197350"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对象 14">
            <a:extLst>
              <a:ext uri="{FF2B5EF4-FFF2-40B4-BE49-F238E27FC236}">
                <a16:creationId xmlns:a16="http://schemas.microsoft.com/office/drawing/2014/main" id="{C0210DCF-3399-4344-8BEE-6A47A977259F}"/>
              </a:ext>
            </a:extLst>
          </p:cNvPr>
          <p:cNvGraphicFramePr>
            <a:graphicFrameLocks noChangeAspect="1"/>
          </p:cNvGraphicFramePr>
          <p:nvPr>
            <p:extLst>
              <p:ext uri="{D42A27DB-BD31-4B8C-83A1-F6EECF244321}">
                <p14:modId xmlns:p14="http://schemas.microsoft.com/office/powerpoint/2010/main" val="1881783367"/>
              </p:ext>
            </p:extLst>
          </p:nvPr>
        </p:nvGraphicFramePr>
        <p:xfrm>
          <a:off x="3763168" y="4113443"/>
          <a:ext cx="1617662" cy="342900"/>
        </p:xfrm>
        <a:graphic>
          <a:graphicData uri="http://schemas.openxmlformats.org/presentationml/2006/ole">
            <mc:AlternateContent xmlns:mc="http://schemas.openxmlformats.org/markup-compatibility/2006">
              <mc:Choice xmlns:v="urn:schemas-microsoft-com:vml" Requires="v">
                <p:oleObj spid="_x0000_s3476" name="Equation" r:id="rId12" imgW="1638000" imgH="304560" progId="Equation.DSMT4">
                  <p:embed/>
                </p:oleObj>
              </mc:Choice>
              <mc:Fallback>
                <p:oleObj name="Equation" r:id="rId12" imgW="1638000" imgH="304560" progId="Equation.DSMT4">
                  <p:embed/>
                  <p:pic>
                    <p:nvPicPr>
                      <p:cNvPr id="0" name="Object 12"/>
                      <p:cNvPicPr>
                        <a:picLocks noChangeAspect="1" noChangeArrowheads="1"/>
                      </p:cNvPicPr>
                      <p:nvPr/>
                    </p:nvPicPr>
                    <p:blipFill>
                      <a:blip r:embed="rId13"/>
                      <a:srcRect/>
                      <a:stretch>
                        <a:fillRect/>
                      </a:stretch>
                    </p:blipFill>
                    <p:spPr bwMode="auto">
                      <a:xfrm>
                        <a:off x="3763168" y="4113443"/>
                        <a:ext cx="1617662"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对象 16">
            <a:extLst>
              <a:ext uri="{FF2B5EF4-FFF2-40B4-BE49-F238E27FC236}">
                <a16:creationId xmlns:a16="http://schemas.microsoft.com/office/drawing/2014/main" id="{64221D2A-2788-4B6E-9E1F-3357CCF1A228}"/>
              </a:ext>
            </a:extLst>
          </p:cNvPr>
          <p:cNvGraphicFramePr>
            <a:graphicFrameLocks noChangeAspect="1"/>
          </p:cNvGraphicFramePr>
          <p:nvPr>
            <p:extLst>
              <p:ext uri="{D42A27DB-BD31-4B8C-83A1-F6EECF244321}">
                <p14:modId xmlns:p14="http://schemas.microsoft.com/office/powerpoint/2010/main" val="3150573467"/>
              </p:ext>
            </p:extLst>
          </p:nvPr>
        </p:nvGraphicFramePr>
        <p:xfrm>
          <a:off x="3667124" y="4533112"/>
          <a:ext cx="1809750" cy="457200"/>
        </p:xfrm>
        <a:graphic>
          <a:graphicData uri="http://schemas.openxmlformats.org/presentationml/2006/ole">
            <mc:AlternateContent xmlns:mc="http://schemas.openxmlformats.org/markup-compatibility/2006">
              <mc:Choice xmlns:v="urn:schemas-microsoft-com:vml" Requires="v">
                <p:oleObj spid="_x0000_s3477" name="Equation" r:id="rId14" imgW="1828800" imgH="431640" progId="Equation.DSMT4">
                  <p:embed/>
                </p:oleObj>
              </mc:Choice>
              <mc:Fallback>
                <p:oleObj name="Equation" r:id="rId14" imgW="1828800" imgH="431640" progId="Equation.DSMT4">
                  <p:embed/>
                  <p:pic>
                    <p:nvPicPr>
                      <p:cNvPr id="0" name="Object 14"/>
                      <p:cNvPicPr>
                        <a:picLocks noChangeAspect="1" noChangeArrowheads="1"/>
                      </p:cNvPicPr>
                      <p:nvPr/>
                    </p:nvPicPr>
                    <p:blipFill>
                      <a:blip r:embed="rId15"/>
                      <a:srcRect/>
                      <a:stretch>
                        <a:fillRect/>
                      </a:stretch>
                    </p:blipFill>
                    <p:spPr bwMode="auto">
                      <a:xfrm>
                        <a:off x="3667124" y="4533112"/>
                        <a:ext cx="18097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886313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a:extLst>
              <a:ext uri="{FF2B5EF4-FFF2-40B4-BE49-F238E27FC236}">
                <a16:creationId xmlns:a16="http://schemas.microsoft.com/office/drawing/2014/main" id="{99D20C07-FFEF-4E3E-BE0C-FD601DBFBE16}"/>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第八讲 主成分分析与相关的谱方法</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8" name="内容占位符 2">
            <a:extLst>
              <a:ext uri="{FF2B5EF4-FFF2-40B4-BE49-F238E27FC236}">
                <a16:creationId xmlns:a16="http://schemas.microsoft.com/office/drawing/2014/main" id="{1C14A7BF-B7C7-447D-B1DE-731E28674179}"/>
              </a:ext>
            </a:extLst>
          </p:cNvPr>
          <p:cNvSpPr>
            <a:spLocks noGrp="1" noChangeArrowheads="1"/>
          </p:cNvSpPr>
          <p:nvPr>
            <p:ph idx="1"/>
          </p:nvPr>
        </p:nvSpPr>
        <p:spPr>
          <a:xfrm>
            <a:off x="457200" y="981075"/>
            <a:ext cx="7427913" cy="574675"/>
          </a:xfrm>
        </p:spPr>
        <p:txBody>
          <a:bodyPr/>
          <a:lstStyle/>
          <a:p>
            <a:r>
              <a:rPr lang="zh-CN" altLang="en-US" dirty="0">
                <a:latin typeface="微软雅黑" panose="020B0503020204020204" pitchFamily="34" charset="-122"/>
                <a:ea typeface="微软雅黑" panose="020B0503020204020204" pitchFamily="34" charset="-122"/>
              </a:rPr>
              <a:t>最小化误差</a:t>
            </a:r>
            <a:endParaRPr lang="en-US" altLang="zh-CN"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671513" y="1481389"/>
                <a:ext cx="8293099" cy="224676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微软雅黑" panose="020B0503020204020204" pitchFamily="34" charset="-122"/>
                    <a:cs typeface="Times New Roman" panose="02020603050405020304" pitchFamily="18" charset="0"/>
                  </a:rPr>
                  <a:t>以最小化原始数据与投影后数据的平方和误差为优化目标。</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首先，考虑数据</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1" i="0" smtClean="0">
                            <a:latin typeface="Cambria Math" panose="02040503050406030204" pitchFamily="18" charset="0"/>
                            <a:cs typeface="Times New Roman" panose="02020603050405020304" pitchFamily="18" charset="0"/>
                          </a:rPr>
                          <m:t>𝐱</m:t>
                        </m:r>
                      </m:e>
                      <m:sub>
                        <m:r>
                          <a:rPr lang="en-US" altLang="zh-CN" sz="2000" b="0" i="1" smtClean="0">
                            <a:latin typeface="Cambria Math" panose="02040503050406030204" pitchFamily="18" charset="0"/>
                            <a:cs typeface="Times New Roman" panose="02020603050405020304" pitchFamily="18" charset="0"/>
                          </a:rPr>
                          <m:t>𝑛</m:t>
                        </m:r>
                      </m:sub>
                    </m:sSub>
                  </m:oMath>
                </a14:m>
                <a:r>
                  <a:rPr lang="zh-CN" altLang="en-US" sz="2000" dirty="0">
                    <a:latin typeface="微软雅黑" panose="020B0503020204020204" pitchFamily="34" charset="-122"/>
                    <a:cs typeface="Times New Roman" panose="02020603050405020304" pitchFamily="18" charset="0"/>
                  </a:rPr>
                  <a:t>由原始</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𝐷</m:t>
                    </m:r>
                  </m:oMath>
                </a14:m>
                <a:r>
                  <a:rPr lang="zh-CN" altLang="en-US" sz="2000" dirty="0">
                    <a:latin typeface="微软雅黑" panose="020B0503020204020204" pitchFamily="34" charset="-122"/>
                    <a:cs typeface="Times New Roman" panose="02020603050405020304" pitchFamily="18" charset="0"/>
                  </a:rPr>
                  <a:t>维空间    转换到新的</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𝐷</m:t>
                    </m:r>
                  </m:oMath>
                </a14:m>
                <a:r>
                  <a:rPr lang="zh-CN" altLang="en-US" sz="2000" dirty="0">
                    <a:latin typeface="微软雅黑" panose="020B0503020204020204" pitchFamily="34" charset="-122"/>
                    <a:cs typeface="Times New Roman" panose="02020603050405020304" pitchFamily="18" charset="0"/>
                  </a:rPr>
                  <a:t>维空间   的变换关系，其中新的</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𝐷</m:t>
                    </m:r>
                  </m:oMath>
                </a14:m>
                <a:r>
                  <a:rPr lang="zh-CN" altLang="en-US" sz="2000" dirty="0">
                    <a:latin typeface="微软雅黑" panose="020B0503020204020204" pitchFamily="34" charset="-122"/>
                    <a:cs typeface="Times New Roman" panose="02020603050405020304" pitchFamily="18" charset="0"/>
                  </a:rPr>
                  <a:t>维空间    由标准正交基                        构成，且             </a:t>
                </a:r>
                <a:r>
                  <a:rPr lang="en-US" altLang="zh-CN" sz="2000" dirty="0">
                    <a:latin typeface="微软雅黑" panose="020B0503020204020204" pitchFamily="34" charset="-122"/>
                    <a:cs typeface="Times New Roman" panose="02020603050405020304" pitchFamily="18" charset="0"/>
                  </a:rPr>
                  <a:t>.</a:t>
                </a:r>
              </a:p>
              <a:p>
                <a:pPr>
                  <a:spcBef>
                    <a:spcPct val="0"/>
                  </a:spcBef>
                  <a:buFontTx/>
                  <a:buNone/>
                </a:pPr>
                <a:r>
                  <a:rPr lang="zh-CN" altLang="en-US" sz="2000" dirty="0">
                    <a:latin typeface="微软雅黑" panose="020B0503020204020204" pitchFamily="34" charset="-122"/>
                    <a:cs typeface="Times New Roman" panose="02020603050405020304" pitchFamily="18" charset="0"/>
                  </a:rPr>
                  <a:t>数据</a:t>
                </a:r>
                <a14:m>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r>
                          <a:rPr lang="en-US" altLang="zh-CN" sz="2000" b="1">
                            <a:latin typeface="Cambria Math" panose="02040503050406030204" pitchFamily="18" charset="0"/>
                            <a:cs typeface="Times New Roman" panose="02020603050405020304" pitchFamily="18" charset="0"/>
                          </a:rPr>
                          <m:t>𝐱</m:t>
                        </m:r>
                      </m:e>
                      <m:sub>
                        <m:r>
                          <a:rPr lang="en-US" altLang="zh-CN" sz="2000" i="1">
                            <a:latin typeface="Cambria Math" panose="02040503050406030204" pitchFamily="18" charset="0"/>
                            <a:cs typeface="Times New Roman" panose="02020603050405020304" pitchFamily="18" charset="0"/>
                          </a:rPr>
                          <m:t>𝑛</m:t>
                        </m:r>
                      </m:sub>
                    </m:sSub>
                  </m:oMath>
                </a14:m>
                <a:r>
                  <a:rPr lang="zh-CN" altLang="en-US" sz="2000" dirty="0">
                    <a:latin typeface="微软雅黑" panose="020B0503020204020204" pitchFamily="34" charset="-122"/>
                    <a:cs typeface="Times New Roman" panose="02020603050405020304" pitchFamily="18" charset="0"/>
                  </a:rPr>
                  <a:t>可以表示为标准正交基的线性组合，且组合系数是数据点在新空间中的坐标</a:t>
                </a:r>
                <a14:m>
                  <m:oMath xmlns:m="http://schemas.openxmlformats.org/officeDocument/2006/math">
                    <m:sSubSup>
                      <m:sSubSupPr>
                        <m:ctrlPr>
                          <a:rPr lang="en-US" altLang="zh-CN" sz="2000" b="0" i="1" smtClean="0">
                            <a:latin typeface="Cambria Math" panose="02040503050406030204" pitchFamily="18" charset="0"/>
                            <a:cs typeface="Times New Roman" panose="02020603050405020304" pitchFamily="18" charset="0"/>
                          </a:rPr>
                        </m:ctrlPr>
                      </m:sSubSupPr>
                      <m:e>
                        <m:r>
                          <a:rPr lang="en-US" altLang="zh-CN" sz="2000" b="1">
                            <a:latin typeface="Cambria Math" panose="02040503050406030204" pitchFamily="18" charset="0"/>
                            <a:cs typeface="Times New Roman" panose="02020603050405020304" pitchFamily="18" charset="0"/>
                          </a:rPr>
                          <m:t>𝐱</m:t>
                        </m:r>
                      </m:e>
                      <m:sub>
                        <m:r>
                          <a:rPr lang="en-US" altLang="zh-CN" sz="2000" i="1">
                            <a:latin typeface="Cambria Math" panose="02040503050406030204" pitchFamily="18" charset="0"/>
                            <a:cs typeface="Times New Roman" panose="02020603050405020304" pitchFamily="18" charset="0"/>
                          </a:rPr>
                          <m:t>𝑛</m:t>
                        </m:r>
                      </m:sub>
                      <m:sup>
                        <m:r>
                          <a:rPr lang="en-US" altLang="zh-CN" sz="2000" b="0" i="1" smtClean="0">
                            <a:latin typeface="Cambria Math" panose="02040503050406030204" pitchFamily="18" charset="0"/>
                            <a:cs typeface="Times New Roman" panose="02020603050405020304" pitchFamily="18" charset="0"/>
                          </a:rPr>
                          <m:t>′</m:t>
                        </m:r>
                      </m:sup>
                    </m:sSubSup>
                  </m:oMath>
                </a14:m>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671513" y="1481389"/>
                <a:ext cx="8293099" cy="2246769"/>
              </a:xfrm>
              <a:prstGeom prst="rect">
                <a:avLst/>
              </a:prstGeom>
              <a:blipFill>
                <a:blip r:embed="rId5"/>
                <a:stretch>
                  <a:fillRect l="-735" t="-135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183119" y="115888"/>
            <a:ext cx="17814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主成分分析</a:t>
            </a:r>
          </a:p>
        </p:txBody>
      </p:sp>
      <p:graphicFrame>
        <p:nvGraphicFramePr>
          <p:cNvPr id="17" name="对象 16">
            <a:extLst>
              <a:ext uri="{FF2B5EF4-FFF2-40B4-BE49-F238E27FC236}">
                <a16:creationId xmlns:a16="http://schemas.microsoft.com/office/drawing/2014/main" id="{72F981D9-B65F-4933-9220-1625E6305284}"/>
              </a:ext>
            </a:extLst>
          </p:cNvPr>
          <p:cNvGraphicFramePr>
            <a:graphicFrameLocks noChangeAspect="1"/>
          </p:cNvGraphicFramePr>
          <p:nvPr>
            <p:extLst>
              <p:ext uri="{D42A27DB-BD31-4B8C-83A1-F6EECF244321}">
                <p14:modId xmlns:p14="http://schemas.microsoft.com/office/powerpoint/2010/main" val="2644785067"/>
              </p:ext>
            </p:extLst>
          </p:nvPr>
        </p:nvGraphicFramePr>
        <p:xfrm>
          <a:off x="7372306" y="2436748"/>
          <a:ext cx="933450" cy="300037"/>
        </p:xfrm>
        <a:graphic>
          <a:graphicData uri="http://schemas.openxmlformats.org/presentationml/2006/ole">
            <mc:AlternateContent xmlns:mc="http://schemas.openxmlformats.org/markup-compatibility/2006">
              <mc:Choice xmlns:v="urn:schemas-microsoft-com:vml" Requires="v">
                <p:oleObj spid="_x0000_s4663" name="Equation" r:id="rId6" imgW="876240" imgH="266400" progId="Equation.DSMT4">
                  <p:embed/>
                </p:oleObj>
              </mc:Choice>
              <mc:Fallback>
                <p:oleObj name="Equation" r:id="rId6" imgW="876240" imgH="266400" progId="Equation.DSMT4">
                  <p:embed/>
                  <p:pic>
                    <p:nvPicPr>
                      <p:cNvPr id="0" name="Object 8"/>
                      <p:cNvPicPr>
                        <a:picLocks noChangeAspect="1" noChangeArrowheads="1"/>
                      </p:cNvPicPr>
                      <p:nvPr/>
                    </p:nvPicPr>
                    <p:blipFill>
                      <a:blip r:embed="rId7"/>
                      <a:srcRect/>
                      <a:stretch>
                        <a:fillRect/>
                      </a:stretch>
                    </p:blipFill>
                    <p:spPr bwMode="auto">
                      <a:xfrm>
                        <a:off x="7372306" y="2436748"/>
                        <a:ext cx="933450" cy="300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2">
            <a:extLst>
              <a:ext uri="{FF2B5EF4-FFF2-40B4-BE49-F238E27FC236}">
                <a16:creationId xmlns:a16="http://schemas.microsoft.com/office/drawing/2014/main" id="{014EACA2-BF01-44F0-8A62-475496873BA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a:extLst>
              <a:ext uri="{FF2B5EF4-FFF2-40B4-BE49-F238E27FC236}">
                <a16:creationId xmlns:a16="http://schemas.microsoft.com/office/drawing/2014/main" id="{97F02D6C-9EA3-446A-85E4-F34C64204090}"/>
              </a:ext>
            </a:extLst>
          </p:cNvPr>
          <p:cNvGraphicFramePr>
            <a:graphicFrameLocks noChangeAspect="1"/>
          </p:cNvGraphicFramePr>
          <p:nvPr>
            <p:extLst>
              <p:ext uri="{D42A27DB-BD31-4B8C-83A1-F6EECF244321}">
                <p14:modId xmlns:p14="http://schemas.microsoft.com/office/powerpoint/2010/main" val="1617838819"/>
              </p:ext>
            </p:extLst>
          </p:nvPr>
        </p:nvGraphicFramePr>
        <p:xfrm>
          <a:off x="4538444" y="2185067"/>
          <a:ext cx="217487" cy="228600"/>
        </p:xfrm>
        <a:graphic>
          <a:graphicData uri="http://schemas.openxmlformats.org/presentationml/2006/ole">
            <mc:AlternateContent xmlns:mc="http://schemas.openxmlformats.org/markup-compatibility/2006">
              <mc:Choice xmlns:v="urn:schemas-microsoft-com:vml" Requires="v">
                <p:oleObj spid="_x0000_s4664" name="Equation" r:id="rId8" imgW="253800" imgH="266400" progId="Equation.DSMT4">
                  <p:embed/>
                </p:oleObj>
              </mc:Choice>
              <mc:Fallback>
                <p:oleObj name="Equation" r:id="rId8" imgW="253800" imgH="266400" progId="Equation.DSMT4">
                  <p:embed/>
                  <p:pic>
                    <p:nvPicPr>
                      <p:cNvPr id="0" name="Object 11"/>
                      <p:cNvPicPr>
                        <a:picLocks noChangeAspect="1" noChangeArrowheads="1"/>
                      </p:cNvPicPr>
                      <p:nvPr/>
                    </p:nvPicPr>
                    <p:blipFill>
                      <a:blip r:embed="rId9"/>
                      <a:srcRect/>
                      <a:stretch>
                        <a:fillRect/>
                      </a:stretch>
                    </p:blipFill>
                    <p:spPr bwMode="auto">
                      <a:xfrm>
                        <a:off x="4538444" y="2185067"/>
                        <a:ext cx="217487"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对象 20">
            <a:extLst>
              <a:ext uri="{FF2B5EF4-FFF2-40B4-BE49-F238E27FC236}">
                <a16:creationId xmlns:a16="http://schemas.microsoft.com/office/drawing/2014/main" id="{64B7B148-AABD-4A90-8AC0-86A9D42A2766}"/>
              </a:ext>
            </a:extLst>
          </p:cNvPr>
          <p:cNvGraphicFramePr>
            <a:graphicFrameLocks noChangeAspect="1"/>
          </p:cNvGraphicFramePr>
          <p:nvPr>
            <p:extLst>
              <p:ext uri="{D42A27DB-BD31-4B8C-83A1-F6EECF244321}">
                <p14:modId xmlns:p14="http://schemas.microsoft.com/office/powerpoint/2010/main" val="2038828164"/>
              </p:ext>
            </p:extLst>
          </p:nvPr>
        </p:nvGraphicFramePr>
        <p:xfrm>
          <a:off x="7066942" y="2202990"/>
          <a:ext cx="215900" cy="206375"/>
        </p:xfrm>
        <a:graphic>
          <a:graphicData uri="http://schemas.openxmlformats.org/presentationml/2006/ole">
            <mc:AlternateContent xmlns:mc="http://schemas.openxmlformats.org/markup-compatibility/2006">
              <mc:Choice xmlns:v="urn:schemas-microsoft-com:vml" Requires="v">
                <p:oleObj spid="_x0000_s4665" name="Equation" r:id="rId10" imgW="215640" imgH="241200" progId="Equation.DSMT4">
                  <p:embed/>
                </p:oleObj>
              </mc:Choice>
              <mc:Fallback>
                <p:oleObj name="Equation" r:id="rId10" imgW="215640" imgH="241200" progId="Equation.DSMT4">
                  <p:embed/>
                  <p:pic>
                    <p:nvPicPr>
                      <p:cNvPr id="0" name="Object 13"/>
                      <p:cNvPicPr>
                        <a:picLocks noChangeAspect="1" noChangeArrowheads="1"/>
                      </p:cNvPicPr>
                      <p:nvPr/>
                    </p:nvPicPr>
                    <p:blipFill>
                      <a:blip r:embed="rId11"/>
                      <a:srcRect/>
                      <a:stretch>
                        <a:fillRect/>
                      </a:stretch>
                    </p:blipFill>
                    <p:spPr bwMode="auto">
                      <a:xfrm>
                        <a:off x="7066942" y="2202990"/>
                        <a:ext cx="215900" cy="206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对象 21">
            <a:extLst>
              <a:ext uri="{FF2B5EF4-FFF2-40B4-BE49-F238E27FC236}">
                <a16:creationId xmlns:a16="http://schemas.microsoft.com/office/drawing/2014/main" id="{DEE3107D-7410-48A5-A591-D5CE8E49E8E9}"/>
              </a:ext>
            </a:extLst>
          </p:cNvPr>
          <p:cNvGraphicFramePr>
            <a:graphicFrameLocks noChangeAspect="1"/>
          </p:cNvGraphicFramePr>
          <p:nvPr>
            <p:extLst>
              <p:ext uri="{D42A27DB-BD31-4B8C-83A1-F6EECF244321}">
                <p14:modId xmlns:p14="http://schemas.microsoft.com/office/powerpoint/2010/main" val="2288991991"/>
              </p:ext>
            </p:extLst>
          </p:nvPr>
        </p:nvGraphicFramePr>
        <p:xfrm>
          <a:off x="2775525" y="2500672"/>
          <a:ext cx="215900" cy="206375"/>
        </p:xfrm>
        <a:graphic>
          <a:graphicData uri="http://schemas.openxmlformats.org/presentationml/2006/ole">
            <mc:AlternateContent xmlns:mc="http://schemas.openxmlformats.org/markup-compatibility/2006">
              <mc:Choice xmlns:v="urn:schemas-microsoft-com:vml" Requires="v">
                <p:oleObj spid="_x0000_s4666" name="Equation" r:id="rId12" imgW="215640" imgH="241200" progId="Equation.DSMT4">
                  <p:embed/>
                </p:oleObj>
              </mc:Choice>
              <mc:Fallback>
                <p:oleObj name="Equation" r:id="rId12" imgW="215640" imgH="241200" progId="Equation.DSMT4">
                  <p:embed/>
                  <p:pic>
                    <p:nvPicPr>
                      <p:cNvPr id="21" name="对象 20">
                        <a:extLst>
                          <a:ext uri="{FF2B5EF4-FFF2-40B4-BE49-F238E27FC236}">
                            <a16:creationId xmlns:a16="http://schemas.microsoft.com/office/drawing/2014/main" id="{64B7B148-AABD-4A90-8AC0-86A9D42A2766}"/>
                          </a:ext>
                        </a:extLst>
                      </p:cNvPr>
                      <p:cNvPicPr>
                        <a:picLocks noChangeAspect="1" noChangeArrowheads="1"/>
                      </p:cNvPicPr>
                      <p:nvPr/>
                    </p:nvPicPr>
                    <p:blipFill>
                      <a:blip r:embed="rId13"/>
                      <a:srcRect/>
                      <a:stretch>
                        <a:fillRect/>
                      </a:stretch>
                    </p:blipFill>
                    <p:spPr bwMode="auto">
                      <a:xfrm>
                        <a:off x="2775525" y="2500672"/>
                        <a:ext cx="215900" cy="206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Rectangle 16">
            <a:extLst>
              <a:ext uri="{FF2B5EF4-FFF2-40B4-BE49-F238E27FC236}">
                <a16:creationId xmlns:a16="http://schemas.microsoft.com/office/drawing/2014/main" id="{F54168B8-FD9B-45CA-A4D7-FA3AD3F8515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 name="对象 23">
            <a:extLst>
              <a:ext uri="{FF2B5EF4-FFF2-40B4-BE49-F238E27FC236}">
                <a16:creationId xmlns:a16="http://schemas.microsoft.com/office/drawing/2014/main" id="{616CE174-7575-4D46-A0E8-6218FE9F7E1F}"/>
              </a:ext>
            </a:extLst>
          </p:cNvPr>
          <p:cNvGraphicFramePr>
            <a:graphicFrameLocks noChangeAspect="1"/>
          </p:cNvGraphicFramePr>
          <p:nvPr>
            <p:extLst>
              <p:ext uri="{D42A27DB-BD31-4B8C-83A1-F6EECF244321}">
                <p14:modId xmlns:p14="http://schemas.microsoft.com/office/powerpoint/2010/main" val="1495986453"/>
              </p:ext>
            </p:extLst>
          </p:nvPr>
        </p:nvGraphicFramePr>
        <p:xfrm>
          <a:off x="4572000" y="2456389"/>
          <a:ext cx="1771650" cy="330200"/>
        </p:xfrm>
        <a:graphic>
          <a:graphicData uri="http://schemas.openxmlformats.org/presentationml/2006/ole">
            <mc:AlternateContent xmlns:mc="http://schemas.openxmlformats.org/markup-compatibility/2006">
              <mc:Choice xmlns:v="urn:schemas-microsoft-com:vml" Requires="v">
                <p:oleObj spid="_x0000_s4667" name="Equation" r:id="rId14" imgW="1752480" imgH="330120" progId="Equation.DSMT4">
                  <p:embed/>
                </p:oleObj>
              </mc:Choice>
              <mc:Fallback>
                <p:oleObj name="Equation" r:id="rId14" imgW="1752480" imgH="330120" progId="Equation.DSMT4">
                  <p:embed/>
                  <p:pic>
                    <p:nvPicPr>
                      <p:cNvPr id="0" name="Object 15"/>
                      <p:cNvPicPr>
                        <a:picLocks noChangeAspect="1" noChangeArrowheads="1"/>
                      </p:cNvPicPr>
                      <p:nvPr/>
                    </p:nvPicPr>
                    <p:blipFill>
                      <a:blip r:embed="rId15"/>
                      <a:srcRect/>
                      <a:stretch>
                        <a:fillRect/>
                      </a:stretch>
                    </p:blipFill>
                    <p:spPr bwMode="auto">
                      <a:xfrm>
                        <a:off x="4572000" y="2456389"/>
                        <a:ext cx="177165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 name="对象 25">
            <a:extLst>
              <a:ext uri="{FF2B5EF4-FFF2-40B4-BE49-F238E27FC236}">
                <a16:creationId xmlns:a16="http://schemas.microsoft.com/office/drawing/2014/main" id="{D4395E28-A9D2-4573-9A12-A492F7845F37}"/>
              </a:ext>
            </a:extLst>
          </p:cNvPr>
          <p:cNvGraphicFramePr>
            <a:graphicFrameLocks noChangeAspect="1"/>
          </p:cNvGraphicFramePr>
          <p:nvPr>
            <p:extLst>
              <p:ext uri="{D42A27DB-BD31-4B8C-83A1-F6EECF244321}">
                <p14:modId xmlns:p14="http://schemas.microsoft.com/office/powerpoint/2010/main" val="3962864588"/>
              </p:ext>
            </p:extLst>
          </p:nvPr>
        </p:nvGraphicFramePr>
        <p:xfrm>
          <a:off x="3938586" y="3466499"/>
          <a:ext cx="1266825" cy="457200"/>
        </p:xfrm>
        <a:graphic>
          <a:graphicData uri="http://schemas.openxmlformats.org/presentationml/2006/ole">
            <mc:AlternateContent xmlns:mc="http://schemas.openxmlformats.org/markup-compatibility/2006">
              <mc:Choice xmlns:v="urn:schemas-microsoft-com:vml" Requires="v">
                <p:oleObj spid="_x0000_s4668" name="Equation" r:id="rId16" imgW="1231560" imgH="431640" progId="Equation.DSMT4">
                  <p:embed/>
                </p:oleObj>
              </mc:Choice>
              <mc:Fallback>
                <p:oleObj name="Equation" r:id="rId16" imgW="1231560" imgH="431640" progId="Equation.DSMT4">
                  <p:embed/>
                  <p:pic>
                    <p:nvPicPr>
                      <p:cNvPr id="0" name="Object 27"/>
                      <p:cNvPicPr>
                        <a:picLocks noChangeAspect="1" noChangeArrowheads="1"/>
                      </p:cNvPicPr>
                      <p:nvPr/>
                    </p:nvPicPr>
                    <p:blipFill>
                      <a:blip r:embed="rId17"/>
                      <a:srcRect/>
                      <a:stretch>
                        <a:fillRect/>
                      </a:stretch>
                    </p:blipFill>
                    <p:spPr bwMode="auto">
                      <a:xfrm>
                        <a:off x="3938586" y="3466499"/>
                        <a:ext cx="12668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对象 27">
            <a:extLst>
              <a:ext uri="{FF2B5EF4-FFF2-40B4-BE49-F238E27FC236}">
                <a16:creationId xmlns:a16="http://schemas.microsoft.com/office/drawing/2014/main" id="{E6D374FD-B3EE-427F-980B-0CD9886BADBE}"/>
              </a:ext>
            </a:extLst>
          </p:cNvPr>
          <p:cNvGraphicFramePr>
            <a:graphicFrameLocks noChangeAspect="1"/>
          </p:cNvGraphicFramePr>
          <p:nvPr>
            <p:extLst>
              <p:ext uri="{D42A27DB-BD31-4B8C-83A1-F6EECF244321}">
                <p14:modId xmlns:p14="http://schemas.microsoft.com/office/powerpoint/2010/main" val="4134360530"/>
              </p:ext>
            </p:extLst>
          </p:nvPr>
        </p:nvGraphicFramePr>
        <p:xfrm>
          <a:off x="3336923" y="4152352"/>
          <a:ext cx="2470150" cy="312738"/>
        </p:xfrm>
        <a:graphic>
          <a:graphicData uri="http://schemas.openxmlformats.org/presentationml/2006/ole">
            <mc:AlternateContent xmlns:mc="http://schemas.openxmlformats.org/markup-compatibility/2006">
              <mc:Choice xmlns:v="urn:schemas-microsoft-com:vml" Requires="v">
                <p:oleObj spid="_x0000_s4669" name="Equation" r:id="rId18" imgW="2450880" imgH="330120" progId="Equation.DSMT4">
                  <p:embed/>
                </p:oleObj>
              </mc:Choice>
              <mc:Fallback>
                <p:oleObj name="Equation" r:id="rId18" imgW="2450880" imgH="330120" progId="Equation.DSMT4">
                  <p:embed/>
                  <p:pic>
                    <p:nvPicPr>
                      <p:cNvPr id="0" name="Object 35"/>
                      <p:cNvPicPr>
                        <a:picLocks noChangeAspect="1" noChangeArrowheads="1"/>
                      </p:cNvPicPr>
                      <p:nvPr/>
                    </p:nvPicPr>
                    <p:blipFill>
                      <a:blip r:embed="rId19"/>
                      <a:srcRect/>
                      <a:stretch>
                        <a:fillRect/>
                      </a:stretch>
                    </p:blipFill>
                    <p:spPr bwMode="auto">
                      <a:xfrm>
                        <a:off x="3336923" y="4152352"/>
                        <a:ext cx="2470150" cy="31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对象 29">
            <a:extLst>
              <a:ext uri="{FF2B5EF4-FFF2-40B4-BE49-F238E27FC236}">
                <a16:creationId xmlns:a16="http://schemas.microsoft.com/office/drawing/2014/main" id="{4D79A25D-4685-4C5F-814D-A833A394DAC1}"/>
              </a:ext>
            </a:extLst>
          </p:cNvPr>
          <p:cNvGraphicFramePr>
            <a:graphicFrameLocks noChangeAspect="1"/>
          </p:cNvGraphicFramePr>
          <p:nvPr>
            <p:extLst>
              <p:ext uri="{D42A27DB-BD31-4B8C-83A1-F6EECF244321}">
                <p14:modId xmlns:p14="http://schemas.microsoft.com/office/powerpoint/2010/main" val="2638268105"/>
              </p:ext>
            </p:extLst>
          </p:nvPr>
        </p:nvGraphicFramePr>
        <p:xfrm>
          <a:off x="3759991" y="4660684"/>
          <a:ext cx="1624013" cy="457200"/>
        </p:xfrm>
        <a:graphic>
          <a:graphicData uri="http://schemas.openxmlformats.org/presentationml/2006/ole">
            <mc:AlternateContent xmlns:mc="http://schemas.openxmlformats.org/markup-compatibility/2006">
              <mc:Choice xmlns:v="urn:schemas-microsoft-com:vml" Requires="v">
                <p:oleObj spid="_x0000_s4670" name="Equation" r:id="rId20" imgW="1587240" imgH="431640" progId="Equation.DSMT4">
                  <p:embed/>
                </p:oleObj>
              </mc:Choice>
              <mc:Fallback>
                <p:oleObj name="Equation" r:id="rId20" imgW="1587240" imgH="431640" progId="Equation.DSMT4">
                  <p:embed/>
                  <p:pic>
                    <p:nvPicPr>
                      <p:cNvPr id="0" name="Object 37"/>
                      <p:cNvPicPr>
                        <a:picLocks noChangeAspect="1" noChangeArrowheads="1"/>
                      </p:cNvPicPr>
                      <p:nvPr/>
                    </p:nvPicPr>
                    <p:blipFill>
                      <a:blip r:embed="rId21"/>
                      <a:srcRect/>
                      <a:stretch>
                        <a:fillRect/>
                      </a:stretch>
                    </p:blipFill>
                    <p:spPr bwMode="auto">
                      <a:xfrm>
                        <a:off x="3759991" y="4660684"/>
                        <a:ext cx="162401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48432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EA1963BB-6701-4088-BB8B-056FB298E395}"/>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第八讲 主成分分析与相关的谱方法</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588963" y="952501"/>
                <a:ext cx="8015287" cy="379700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微软雅黑" panose="020B0503020204020204" pitchFamily="34" charset="-122"/>
                    <a:cs typeface="Times New Roman" panose="02020603050405020304" pitchFamily="18" charset="0"/>
                  </a:rPr>
                  <a:t>其次，考虑数据</a:t>
                </a:r>
                <a14:m>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r>
                          <a:rPr lang="en-US" altLang="zh-CN" sz="2000" b="1">
                            <a:latin typeface="Cambria Math" panose="02040503050406030204" pitchFamily="18" charset="0"/>
                            <a:cs typeface="Times New Roman" panose="02020603050405020304" pitchFamily="18" charset="0"/>
                          </a:rPr>
                          <m:t>𝐱</m:t>
                        </m:r>
                      </m:e>
                      <m:sub>
                        <m:r>
                          <a:rPr lang="en-US" altLang="zh-CN" sz="2000" i="1">
                            <a:latin typeface="Cambria Math" panose="02040503050406030204" pitchFamily="18" charset="0"/>
                            <a:cs typeface="Times New Roman" panose="02020603050405020304" pitchFamily="18" charset="0"/>
                          </a:rPr>
                          <m:t>𝑛</m:t>
                        </m:r>
                      </m:sub>
                    </m:sSub>
                  </m:oMath>
                </a14:m>
                <a:r>
                  <a:rPr lang="zh-CN" altLang="en-US" sz="2000" dirty="0">
                    <a:latin typeface="微软雅黑" panose="020B0503020204020204" pitchFamily="34" charset="-122"/>
                    <a:cs typeface="Times New Roman" panose="02020603050405020304" pitchFamily="18" charset="0"/>
                  </a:rPr>
                  <a:t>投影到最优</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𝑀</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𝑀</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𝐷</m:t>
                    </m:r>
                    <m:r>
                      <a:rPr lang="en-US" altLang="zh-CN" sz="2000" b="0" i="1"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维子空间的变换关系。</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假设最优子空间使用</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𝑈</m:t>
                    </m:r>
                  </m:oMath>
                </a14:m>
                <a:r>
                  <a:rPr lang="zh-CN" altLang="en-US" sz="2000" dirty="0">
                    <a:latin typeface="微软雅黑" panose="020B0503020204020204" pitchFamily="34" charset="-122"/>
                    <a:cs typeface="Times New Roman" panose="02020603050405020304" pitchFamily="18" charset="0"/>
                  </a:rPr>
                  <a:t>中</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𝑀</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𝑀</m:t>
                    </m:r>
                    <m:r>
                      <a:rPr lang="en-US" altLang="zh-CN" sz="2000" b="0" i="1" smtClean="0">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𝐷</m:t>
                    </m:r>
                    <m:r>
                      <a:rPr lang="en-US" altLang="zh-CN" sz="2000" b="0" i="1"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个标准正交基向量</a:t>
                </a:r>
                <a14:m>
                  <m:oMath xmlns:m="http://schemas.openxmlformats.org/officeDocument/2006/math">
                    <m:sSubSup>
                      <m:sSubSupPr>
                        <m:ctrlPr>
                          <a:rPr lang="en-US" altLang="zh-CN" sz="2000" b="0" i="1" smtClean="0">
                            <a:latin typeface="Cambria Math" panose="02040503050406030204" pitchFamily="18" charset="0"/>
                            <a:cs typeface="Times New Roman" panose="02020603050405020304" pitchFamily="18" charset="0"/>
                          </a:rPr>
                        </m:ctrlPr>
                      </m:sSubSupPr>
                      <m:e>
                        <m:d>
                          <m:dPr>
                            <m:begChr m:val="{"/>
                            <m:endChr m:val="}"/>
                            <m:ctrlPr>
                              <a:rPr lang="en-US" altLang="zh-CN" sz="2000" b="0" i="1" smtClean="0">
                                <a:latin typeface="Cambria Math" panose="02040503050406030204" pitchFamily="18" charset="0"/>
                                <a:cs typeface="Times New Roman" panose="02020603050405020304" pitchFamily="18" charset="0"/>
                              </a:rPr>
                            </m:ctrlPr>
                          </m:dPr>
                          <m:e>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1" i="0" smtClean="0">
                                    <a:latin typeface="Cambria Math" panose="02040503050406030204" pitchFamily="18" charset="0"/>
                                    <a:cs typeface="Times New Roman" panose="02020603050405020304" pitchFamily="18" charset="0"/>
                                  </a:rPr>
                                  <m:t>𝐮</m:t>
                                </m:r>
                              </m:e>
                              <m:sub>
                                <m:r>
                                  <a:rPr lang="en-US" altLang="zh-CN" sz="2000" b="0" i="1" smtClean="0">
                                    <a:latin typeface="Cambria Math" panose="02040503050406030204" pitchFamily="18" charset="0"/>
                                    <a:cs typeface="Times New Roman" panose="02020603050405020304" pitchFamily="18" charset="0"/>
                                  </a:rPr>
                                  <m:t>𝑚</m:t>
                                </m:r>
                              </m:sub>
                            </m:sSub>
                          </m:e>
                        </m:d>
                      </m:e>
                      <m:sub>
                        <m:r>
                          <a:rPr lang="en-US" altLang="zh-CN" sz="2000" b="0" i="1" smtClean="0">
                            <a:latin typeface="Cambria Math" panose="02040503050406030204" pitchFamily="18" charset="0"/>
                            <a:cs typeface="Times New Roman" panose="02020603050405020304" pitchFamily="18" charset="0"/>
                          </a:rPr>
                          <m:t>𝑚</m:t>
                        </m:r>
                        <m:r>
                          <a:rPr lang="en-US" altLang="zh-CN" sz="2000" b="0" i="1" smtClean="0">
                            <a:latin typeface="Cambria Math" panose="02040503050406030204" pitchFamily="18" charset="0"/>
                            <a:cs typeface="Times New Roman" panose="02020603050405020304" pitchFamily="18" charset="0"/>
                          </a:rPr>
                          <m:t>=1</m:t>
                        </m:r>
                      </m:sub>
                      <m:sup>
                        <m:r>
                          <a:rPr lang="en-US" altLang="zh-CN" sz="2000" b="0" i="1" smtClean="0">
                            <a:latin typeface="Cambria Math" panose="02040503050406030204" pitchFamily="18" charset="0"/>
                            <a:cs typeface="Times New Roman" panose="02020603050405020304" pitchFamily="18" charset="0"/>
                          </a:rPr>
                          <m:t>𝑀</m:t>
                        </m:r>
                      </m:sup>
                    </m:sSubSup>
                  </m:oMath>
                </a14:m>
                <a:r>
                  <a:rPr lang="zh-CN" altLang="en-US" sz="2000" dirty="0">
                    <a:latin typeface="微软雅黑" panose="020B0503020204020204" pitchFamily="34" charset="-122"/>
                    <a:cs typeface="Times New Roman" panose="02020603050405020304" pitchFamily="18" charset="0"/>
                  </a:rPr>
                  <a:t>表示，数据点</a:t>
                </a:r>
                <a14:m>
                  <m:oMath xmlns:m="http://schemas.openxmlformats.org/officeDocument/2006/math">
                    <m:sSub>
                      <m:sSubPr>
                        <m:ctrlPr>
                          <a:rPr lang="en-US" altLang="zh-CN" sz="2000" i="1">
                            <a:latin typeface="Cambria Math" panose="02040503050406030204" pitchFamily="18" charset="0"/>
                            <a:cs typeface="Times New Roman" panose="02020603050405020304" pitchFamily="18" charset="0"/>
                          </a:rPr>
                        </m:ctrlPr>
                      </m:sSubPr>
                      <m:e>
                        <m:r>
                          <a:rPr lang="en-US" altLang="zh-CN" sz="2000" b="1">
                            <a:latin typeface="Cambria Math" panose="02040503050406030204" pitchFamily="18" charset="0"/>
                            <a:cs typeface="Times New Roman" panose="02020603050405020304" pitchFamily="18" charset="0"/>
                          </a:rPr>
                          <m:t>𝐱</m:t>
                        </m:r>
                      </m:e>
                      <m:sub>
                        <m:r>
                          <a:rPr lang="en-US" altLang="zh-CN" sz="2000" i="1">
                            <a:latin typeface="Cambria Math" panose="02040503050406030204" pitchFamily="18" charset="0"/>
                            <a:cs typeface="Times New Roman" panose="02020603050405020304" pitchFamily="18" charset="0"/>
                          </a:rPr>
                          <m:t>𝑛</m:t>
                        </m:r>
                      </m:sub>
                    </m:sSub>
                  </m:oMath>
                </a14:m>
                <a:r>
                  <a:rPr lang="zh-CN" altLang="en-US" sz="2000" dirty="0">
                    <a:latin typeface="微软雅黑" panose="020B0503020204020204" pitchFamily="34" charset="-122"/>
                    <a:cs typeface="Times New Roman" panose="02020603050405020304" pitchFamily="18" charset="0"/>
                  </a:rPr>
                  <a:t>投影到子空间之后的数据表示为                          </a:t>
                </a:r>
                <a:r>
                  <a:rPr lang="en-US" altLang="zh-CN" sz="2000" dirty="0">
                    <a:latin typeface="微软雅黑" panose="020B0503020204020204" pitchFamily="34" charset="-122"/>
                    <a:cs typeface="Times New Roman" panose="02020603050405020304" pitchFamily="18" charset="0"/>
                  </a:rPr>
                  <a:t>.</a:t>
                </a:r>
              </a:p>
              <a:p>
                <a:pPr>
                  <a:spcBef>
                    <a:spcPct val="0"/>
                  </a:spcBef>
                  <a:buFontTx/>
                  <a:buNone/>
                </a:pPr>
                <a:r>
                  <a:rPr lang="zh-CN" altLang="en-US" sz="2000" dirty="0">
                    <a:latin typeface="微软雅黑" panose="020B0503020204020204" pitchFamily="34" charset="-122"/>
                    <a:cs typeface="Times New Roman" panose="02020603050405020304" pitchFamily="18" charset="0"/>
                  </a:rPr>
                  <a:t>为了得到投影后的数据在原始空间的重构表示，需要使用</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𝐷</m:t>
                    </m:r>
                  </m:oMath>
                </a14:m>
                <a:r>
                  <a:rPr lang="zh-CN" altLang="en-US" sz="2000" dirty="0">
                    <a:latin typeface="微软雅黑" panose="020B0503020204020204" pitchFamily="34" charset="-122"/>
                    <a:cs typeface="Times New Roman" panose="02020603050405020304" pitchFamily="18" charset="0"/>
                  </a:rPr>
                  <a:t>组正交基构建包含</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𝑀</m:t>
                    </m:r>
                  </m:oMath>
                </a14:m>
                <a:r>
                  <a:rPr lang="zh-CN" altLang="en-US" sz="2000" dirty="0">
                    <a:latin typeface="微软雅黑" panose="020B0503020204020204" pitchFamily="34" charset="-122"/>
                    <a:cs typeface="Times New Roman" panose="02020603050405020304" pitchFamily="18" charset="0"/>
                  </a:rPr>
                  <a:t>维子空间的</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𝐷</m:t>
                    </m:r>
                  </m:oMath>
                </a14:m>
                <a:r>
                  <a:rPr lang="zh-CN" altLang="en-US" sz="2000" dirty="0">
                    <a:latin typeface="微软雅黑" panose="020B0503020204020204" pitchFamily="34" charset="-122"/>
                    <a:cs typeface="Times New Roman" panose="02020603050405020304" pitchFamily="18" charset="0"/>
                  </a:rPr>
                  <a:t>维空间，这</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𝐷</m:t>
                    </m:r>
                  </m:oMath>
                </a14:m>
                <a:r>
                  <a:rPr lang="zh-CN" altLang="en-US" sz="2000" dirty="0">
                    <a:latin typeface="微软雅黑" panose="020B0503020204020204" pitchFamily="34" charset="-122"/>
                    <a:cs typeface="Times New Roman" panose="02020603050405020304" pitchFamily="18" charset="0"/>
                  </a:rPr>
                  <a:t>组正交基包括子空间的标准正交基向量</a:t>
                </a:r>
                <a14:m>
                  <m:oMath xmlns:m="http://schemas.openxmlformats.org/officeDocument/2006/math">
                    <m:sSubSup>
                      <m:sSubSupPr>
                        <m:ctrlPr>
                          <a:rPr lang="en-US" altLang="zh-CN" sz="2000" i="1">
                            <a:latin typeface="Cambria Math" panose="02040503050406030204" pitchFamily="18" charset="0"/>
                            <a:cs typeface="Times New Roman" panose="02020603050405020304" pitchFamily="18" charset="0"/>
                          </a:rPr>
                        </m:ctrlPr>
                      </m:sSubSupPr>
                      <m:e>
                        <m:d>
                          <m:dPr>
                            <m:begChr m:val="{"/>
                            <m:endChr m:val="}"/>
                            <m:ctrlPr>
                              <a:rPr lang="en-US" altLang="zh-CN" sz="2000" i="1">
                                <a:latin typeface="Cambria Math" panose="02040503050406030204" pitchFamily="18" charset="0"/>
                                <a:cs typeface="Times New Roman" panose="02020603050405020304" pitchFamily="18" charset="0"/>
                              </a:rPr>
                            </m:ctrlPr>
                          </m:dPr>
                          <m:e>
                            <m:sSub>
                              <m:sSubPr>
                                <m:ctrlPr>
                                  <a:rPr lang="en-US" altLang="zh-CN" sz="2000" i="1">
                                    <a:latin typeface="Cambria Math" panose="02040503050406030204" pitchFamily="18" charset="0"/>
                                    <a:cs typeface="Times New Roman" panose="02020603050405020304" pitchFamily="18" charset="0"/>
                                  </a:rPr>
                                </m:ctrlPr>
                              </m:sSubPr>
                              <m:e>
                                <m:r>
                                  <a:rPr lang="en-US" altLang="zh-CN" sz="2000" b="1">
                                    <a:latin typeface="Cambria Math" panose="02040503050406030204" pitchFamily="18" charset="0"/>
                                    <a:cs typeface="Times New Roman" panose="02020603050405020304" pitchFamily="18" charset="0"/>
                                  </a:rPr>
                                  <m:t>𝐮</m:t>
                                </m:r>
                              </m:e>
                              <m:sub>
                                <m:r>
                                  <a:rPr lang="en-US" altLang="zh-CN" sz="2000" i="1">
                                    <a:latin typeface="Cambria Math" panose="02040503050406030204" pitchFamily="18" charset="0"/>
                                    <a:cs typeface="Times New Roman" panose="02020603050405020304" pitchFamily="18" charset="0"/>
                                  </a:rPr>
                                  <m:t>𝑚</m:t>
                                </m:r>
                              </m:sub>
                            </m:sSub>
                          </m:e>
                        </m:d>
                      </m:e>
                      <m:sub>
                        <m:r>
                          <a:rPr lang="en-US" altLang="zh-CN" sz="2000" i="1">
                            <a:latin typeface="Cambria Math" panose="02040503050406030204" pitchFamily="18" charset="0"/>
                            <a:cs typeface="Times New Roman" panose="02020603050405020304" pitchFamily="18" charset="0"/>
                          </a:rPr>
                          <m:t>𝑚</m:t>
                        </m:r>
                        <m:r>
                          <a:rPr lang="en-US" altLang="zh-CN" sz="2000" i="1">
                            <a:latin typeface="Cambria Math" panose="02040503050406030204" pitchFamily="18" charset="0"/>
                            <a:cs typeface="Times New Roman" panose="02020603050405020304" pitchFamily="18" charset="0"/>
                          </a:rPr>
                          <m:t>=1</m:t>
                        </m:r>
                      </m:sub>
                      <m:sup>
                        <m:r>
                          <a:rPr lang="en-US" altLang="zh-CN" sz="2000" i="1">
                            <a:latin typeface="Cambria Math" panose="02040503050406030204" pitchFamily="18" charset="0"/>
                            <a:cs typeface="Times New Roman" panose="02020603050405020304" pitchFamily="18" charset="0"/>
                          </a:rPr>
                          <m:t>𝑀</m:t>
                        </m:r>
                      </m:sup>
                    </m:sSubSup>
                  </m:oMath>
                </a14:m>
                <a:r>
                  <a:rPr lang="zh-CN" altLang="en-US" sz="2000" dirty="0">
                    <a:latin typeface="微软雅黑" panose="020B0503020204020204" pitchFamily="34" charset="-122"/>
                    <a:cs typeface="Times New Roman" panose="02020603050405020304" pitchFamily="18" charset="0"/>
                  </a:rPr>
                  <a:t>和其正交补</a:t>
                </a:r>
                <a14:m>
                  <m:oMath xmlns:m="http://schemas.openxmlformats.org/officeDocument/2006/math">
                    <m:sSubSup>
                      <m:sSubSupPr>
                        <m:ctrlPr>
                          <a:rPr lang="en-US" altLang="zh-CN" sz="2000" i="1">
                            <a:latin typeface="Cambria Math" panose="02040503050406030204" pitchFamily="18" charset="0"/>
                            <a:cs typeface="Times New Roman" panose="02020603050405020304" pitchFamily="18" charset="0"/>
                          </a:rPr>
                        </m:ctrlPr>
                      </m:sSubSupPr>
                      <m:e>
                        <m:d>
                          <m:dPr>
                            <m:begChr m:val="{"/>
                            <m:endChr m:val="}"/>
                            <m:ctrlPr>
                              <a:rPr lang="en-US" altLang="zh-CN" sz="2000" i="1">
                                <a:latin typeface="Cambria Math" panose="02040503050406030204" pitchFamily="18" charset="0"/>
                                <a:cs typeface="Times New Roman" panose="02020603050405020304" pitchFamily="18" charset="0"/>
                              </a:rPr>
                            </m:ctrlPr>
                          </m:dPr>
                          <m:e>
                            <m:sSub>
                              <m:sSubPr>
                                <m:ctrlPr>
                                  <a:rPr lang="en-US" altLang="zh-CN" sz="2000" i="1">
                                    <a:latin typeface="Cambria Math" panose="02040503050406030204" pitchFamily="18" charset="0"/>
                                    <a:cs typeface="Times New Roman" panose="02020603050405020304" pitchFamily="18" charset="0"/>
                                  </a:rPr>
                                </m:ctrlPr>
                              </m:sSubPr>
                              <m:e>
                                <m:r>
                                  <a:rPr lang="en-US" altLang="zh-CN" sz="2000" b="1">
                                    <a:latin typeface="Cambria Math" panose="02040503050406030204" pitchFamily="18" charset="0"/>
                                    <a:cs typeface="Times New Roman" panose="02020603050405020304" pitchFamily="18" charset="0"/>
                                  </a:rPr>
                                  <m:t>𝐮</m:t>
                                </m:r>
                              </m:e>
                              <m:sub>
                                <m:r>
                                  <a:rPr lang="en-US" altLang="zh-CN" sz="2000" i="1">
                                    <a:latin typeface="Cambria Math" panose="02040503050406030204" pitchFamily="18" charset="0"/>
                                    <a:cs typeface="Times New Roman" panose="02020603050405020304" pitchFamily="18" charset="0"/>
                                  </a:rPr>
                                  <m:t>𝑚</m:t>
                                </m:r>
                              </m:sub>
                            </m:sSub>
                          </m:e>
                        </m:d>
                      </m:e>
                      <m:sub>
                        <m:r>
                          <a:rPr lang="en-US" altLang="zh-CN" sz="2000" i="1">
                            <a:latin typeface="Cambria Math" panose="02040503050406030204" pitchFamily="18" charset="0"/>
                            <a:cs typeface="Times New Roman" panose="02020603050405020304" pitchFamily="18" charset="0"/>
                          </a:rPr>
                          <m:t>𝑚</m:t>
                        </m:r>
                        <m:r>
                          <a:rPr lang="en-US" altLang="zh-CN" sz="2000" i="1">
                            <a:latin typeface="Cambria Math" panose="02040503050406030204" pitchFamily="18" charset="0"/>
                            <a:cs typeface="Times New Roman" panose="02020603050405020304" pitchFamily="18" charset="0"/>
                          </a:rPr>
                          <m:t>=</m:t>
                        </m:r>
                        <m:r>
                          <a:rPr lang="en-US" altLang="zh-CN" sz="2000" b="0" i="1" smtClean="0">
                            <a:latin typeface="Cambria Math" panose="02040503050406030204" pitchFamily="18" charset="0"/>
                            <a:cs typeface="Times New Roman" panose="02020603050405020304" pitchFamily="18" charset="0"/>
                          </a:rPr>
                          <m:t>𝑀</m:t>
                        </m:r>
                        <m:r>
                          <a:rPr lang="en-US" altLang="zh-CN" sz="2000" b="0" i="1" smtClean="0">
                            <a:latin typeface="Cambria Math" panose="02040503050406030204" pitchFamily="18" charset="0"/>
                            <a:cs typeface="Times New Roman" panose="02020603050405020304" pitchFamily="18" charset="0"/>
                          </a:rPr>
                          <m:t>+1</m:t>
                        </m:r>
                      </m:sub>
                      <m:sup>
                        <m:r>
                          <a:rPr lang="en-US" altLang="zh-CN" sz="2000" b="0" i="1" smtClean="0">
                            <a:latin typeface="Cambria Math" panose="02040503050406030204" pitchFamily="18" charset="0"/>
                            <a:cs typeface="Times New Roman" panose="02020603050405020304" pitchFamily="18" charset="0"/>
                          </a:rPr>
                          <m:t>𝐷</m:t>
                        </m:r>
                      </m:sup>
                    </m:sSubSup>
                    <m:r>
                      <a:rPr lang="en-US" altLang="zh-CN" sz="2000" i="1">
                        <a:latin typeface="Cambria Math" panose="02040503050406030204" pitchFamily="18" charset="0"/>
                        <a:cs typeface="Times New Roman" panose="02020603050405020304" pitchFamily="18" charset="0"/>
                      </a:rPr>
                      <m:t> </m:t>
                    </m:r>
                  </m:oMath>
                </a14:m>
                <a:r>
                  <a:rPr lang="zh-CN" altLang="en-US" sz="2000" dirty="0">
                    <a:latin typeface="微软雅黑" panose="020B0503020204020204" pitchFamily="34" charset="-122"/>
                    <a:cs typeface="Times New Roman" panose="02020603050405020304" pitchFamily="18" charset="0"/>
                  </a:rPr>
                  <a:t>。投影后的数据</a:t>
                </a:r>
                <a14:m>
                  <m:oMath xmlns:m="http://schemas.openxmlformats.org/officeDocument/2006/math">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1" i="0" smtClean="0">
                            <a:latin typeface="Cambria Math" panose="02040503050406030204" pitchFamily="18" charset="0"/>
                            <a:cs typeface="Times New Roman" panose="02020603050405020304" pitchFamily="18" charset="0"/>
                          </a:rPr>
                          <m:t>𝐳</m:t>
                        </m:r>
                      </m:e>
                      <m:sub>
                        <m:r>
                          <a:rPr lang="en-US" altLang="zh-CN" sz="2000" b="0" i="1" smtClean="0">
                            <a:latin typeface="Cambria Math" panose="02040503050406030204" pitchFamily="18" charset="0"/>
                            <a:cs typeface="Times New Roman" panose="02020603050405020304" pitchFamily="18" charset="0"/>
                          </a:rPr>
                          <m:t>𝑛</m:t>
                        </m:r>
                      </m:sub>
                    </m:sSub>
                  </m:oMath>
                </a14:m>
                <a:r>
                  <a:rPr lang="zh-CN" altLang="en-US" sz="2000" dirty="0">
                    <a:latin typeface="微软雅黑" panose="020B0503020204020204" pitchFamily="34" charset="-122"/>
                    <a:cs typeface="Times New Roman" panose="02020603050405020304" pitchFamily="18" charset="0"/>
                  </a:rPr>
                  <a:t>在原始空间中重构后的表示为</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其中，</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m:t>
                    </m:r>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𝑏</m:t>
                        </m:r>
                      </m:e>
                      <m:sub>
                        <m:r>
                          <a:rPr lang="en-US" altLang="zh-CN" sz="2000" b="0" i="1" smtClean="0">
                            <a:latin typeface="Cambria Math" panose="02040503050406030204" pitchFamily="18" charset="0"/>
                            <a:cs typeface="Times New Roman" panose="02020603050405020304" pitchFamily="18" charset="0"/>
                          </a:rPr>
                          <m:t>𝑚</m:t>
                        </m:r>
                      </m:sub>
                    </m:sSub>
                    <m:r>
                      <a:rPr lang="en-US" altLang="zh-CN" sz="2000" b="0" i="1" smtClean="0">
                        <a:latin typeface="Cambria Math" panose="02040503050406030204" pitchFamily="18" charset="0"/>
                        <a:cs typeface="Times New Roman" panose="02020603050405020304" pitchFamily="18" charset="0"/>
                      </a:rPr>
                      <m:t>}</m:t>
                    </m:r>
                  </m:oMath>
                </a14:m>
                <a:r>
                  <a:rPr lang="zh-CN" altLang="en-US" sz="2000" dirty="0">
                    <a:latin typeface="微软雅黑" panose="020B0503020204020204" pitchFamily="34" charset="-122"/>
                    <a:cs typeface="Times New Roman" panose="02020603050405020304" pitchFamily="18" charset="0"/>
                  </a:rPr>
                  <a:t>是一组不依赖单个样本的变量，即为了误差最小允许增加来自正交补空间的一个常值向量。</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588963" y="952501"/>
                <a:ext cx="8015287" cy="3797001"/>
              </a:xfrm>
              <a:prstGeom prst="rect">
                <a:avLst/>
              </a:prstGeom>
              <a:blipFill>
                <a:blip r:embed="rId5"/>
                <a:stretch>
                  <a:fillRect l="-837" t="-803" r="-68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183119" y="115888"/>
            <a:ext cx="17814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主成分分析</a:t>
            </a:r>
          </a:p>
        </p:txBody>
      </p:sp>
      <p:sp>
        <p:nvSpPr>
          <p:cNvPr id="23" name="Rectangle 17">
            <a:extLst>
              <a:ext uri="{FF2B5EF4-FFF2-40B4-BE49-F238E27FC236}">
                <a16:creationId xmlns:a16="http://schemas.microsoft.com/office/drawing/2014/main" id="{5C8E0EE1-5BD1-4D6A-B547-264924DAE189}"/>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4" name="对象 23">
            <a:extLst>
              <a:ext uri="{FF2B5EF4-FFF2-40B4-BE49-F238E27FC236}">
                <a16:creationId xmlns:a16="http://schemas.microsoft.com/office/drawing/2014/main" id="{65FEB8DF-F1C9-4B9D-B69A-09C67D562CAE}"/>
              </a:ext>
            </a:extLst>
          </p:cNvPr>
          <p:cNvGraphicFramePr>
            <a:graphicFrameLocks noChangeAspect="1"/>
          </p:cNvGraphicFramePr>
          <p:nvPr>
            <p:extLst>
              <p:ext uri="{D42A27DB-BD31-4B8C-83A1-F6EECF244321}">
                <p14:modId xmlns:p14="http://schemas.microsoft.com/office/powerpoint/2010/main" val="1249953647"/>
              </p:ext>
            </p:extLst>
          </p:nvPr>
        </p:nvGraphicFramePr>
        <p:xfrm>
          <a:off x="5313044" y="1625839"/>
          <a:ext cx="1870075" cy="312738"/>
        </p:xfrm>
        <a:graphic>
          <a:graphicData uri="http://schemas.openxmlformats.org/presentationml/2006/ole">
            <mc:AlternateContent xmlns:mc="http://schemas.openxmlformats.org/markup-compatibility/2006">
              <mc:Choice xmlns:v="urn:schemas-microsoft-com:vml" Requires="v">
                <p:oleObj spid="_x0000_s5284" name="Equation" r:id="rId6" imgW="1942920" imgH="330120" progId="Equation.DSMT4">
                  <p:embed/>
                </p:oleObj>
              </mc:Choice>
              <mc:Fallback>
                <p:oleObj name="Equation" r:id="rId6" imgW="1942920" imgH="330120" progId="Equation.DSMT4">
                  <p:embed/>
                  <p:pic>
                    <p:nvPicPr>
                      <p:cNvPr id="0" name="Object 16"/>
                      <p:cNvPicPr>
                        <a:picLocks noChangeAspect="1" noChangeArrowheads="1"/>
                      </p:cNvPicPr>
                      <p:nvPr/>
                    </p:nvPicPr>
                    <p:blipFill>
                      <a:blip r:embed="rId7"/>
                      <a:srcRect/>
                      <a:stretch>
                        <a:fillRect/>
                      </a:stretch>
                    </p:blipFill>
                    <p:spPr bwMode="auto">
                      <a:xfrm>
                        <a:off x="5313044" y="1625839"/>
                        <a:ext cx="1870075" cy="31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 name="对象 40">
            <a:extLst>
              <a:ext uri="{FF2B5EF4-FFF2-40B4-BE49-F238E27FC236}">
                <a16:creationId xmlns:a16="http://schemas.microsoft.com/office/drawing/2014/main" id="{381785D4-B46A-4199-BD59-D4090B08B2A3}"/>
              </a:ext>
            </a:extLst>
          </p:cNvPr>
          <p:cNvGraphicFramePr>
            <a:graphicFrameLocks noChangeAspect="1"/>
          </p:cNvGraphicFramePr>
          <p:nvPr>
            <p:extLst>
              <p:ext uri="{D42A27DB-BD31-4B8C-83A1-F6EECF244321}">
                <p14:modId xmlns:p14="http://schemas.microsoft.com/office/powerpoint/2010/main" val="13652177"/>
              </p:ext>
            </p:extLst>
          </p:nvPr>
        </p:nvGraphicFramePr>
        <p:xfrm>
          <a:off x="3455987" y="3123158"/>
          <a:ext cx="2232025" cy="457200"/>
        </p:xfrm>
        <a:graphic>
          <a:graphicData uri="http://schemas.openxmlformats.org/presentationml/2006/ole">
            <mc:AlternateContent xmlns:mc="http://schemas.openxmlformats.org/markup-compatibility/2006">
              <mc:Choice xmlns:v="urn:schemas-microsoft-com:vml" Requires="v">
                <p:oleObj spid="_x0000_s5285" name="Equation" r:id="rId8" imgW="2247840" imgH="431640" progId="Equation.DSMT4">
                  <p:embed/>
                </p:oleObj>
              </mc:Choice>
              <mc:Fallback>
                <p:oleObj name="Equation" r:id="rId8" imgW="2247840" imgH="431640" progId="Equation.DSMT4">
                  <p:embed/>
                  <p:pic>
                    <p:nvPicPr>
                      <p:cNvPr id="0" name="Object 34"/>
                      <p:cNvPicPr>
                        <a:picLocks noChangeAspect="1" noChangeArrowheads="1"/>
                      </p:cNvPicPr>
                      <p:nvPr/>
                    </p:nvPicPr>
                    <p:blipFill>
                      <a:blip r:embed="rId9"/>
                      <a:srcRect/>
                      <a:stretch>
                        <a:fillRect/>
                      </a:stretch>
                    </p:blipFill>
                    <p:spPr bwMode="auto">
                      <a:xfrm>
                        <a:off x="3455987" y="3123158"/>
                        <a:ext cx="223202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54762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C48577F9-593D-4CA1-8F2C-513F7238921E}"/>
              </a:ext>
            </a:extLst>
          </p:cNvPr>
          <p:cNvSpPr/>
          <p:nvPr/>
        </p:nvSpPr>
        <p:spPr>
          <a:xfrm>
            <a:off x="0" y="0"/>
            <a:ext cx="9144000" cy="836613"/>
          </a:xfrm>
          <a:prstGeom prst="rect">
            <a:avLst/>
          </a:prstGeom>
          <a:gradFill flip="none" rotWithShape="1">
            <a:gsLst>
              <a:gs pos="53000">
                <a:srgbClr val="8CA9D9"/>
              </a:gs>
              <a:gs pos="100000">
                <a:srgbClr val="BBE0E3">
                  <a:lumMod val="30000"/>
                  <a:lumOff val="70000"/>
                </a:srgbClr>
              </a:gs>
            </a:gsLst>
            <a:lin ang="10800000" scaled="1"/>
            <a:tileRect/>
          </a:gradFill>
          <a:ln w="12700" cap="flat" cmpd="sng" algn="ctr">
            <a:noFill/>
            <a:prstDash val="solid"/>
            <a:miter lim="800000"/>
          </a:ln>
          <a:effectLst/>
        </p:spPr>
        <p:txBody>
          <a:bodyPr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zh-CN" altLang="en-US" sz="1800" b="0" i="0" u="none" strike="noStrike" kern="0" cap="none" spc="0" normalizeH="0" baseline="0" noProof="0" dirty="0">
              <a:ln>
                <a:noFill/>
              </a:ln>
              <a:solidFill>
                <a:srgbClr val="8CA9D9"/>
              </a:solidFill>
              <a:effectLst/>
              <a:uLnTx/>
              <a:uFillTx/>
              <a:latin typeface="Arial"/>
              <a:ea typeface="微软雅黑"/>
              <a:cs typeface="+mn-cs"/>
            </a:endParaRPr>
          </a:p>
        </p:txBody>
      </p:sp>
      <p:sp>
        <p:nvSpPr>
          <p:cNvPr id="11" name="矩形 10">
            <a:extLst>
              <a:ext uri="{FF2B5EF4-FFF2-40B4-BE49-F238E27FC236}">
                <a16:creationId xmlns:a16="http://schemas.microsoft.com/office/drawing/2014/main" id="{F30353B9-2E2B-4A31-982D-EEBBD22D96C2}"/>
              </a:ext>
            </a:extLst>
          </p:cNvPr>
          <p:cNvSpPr/>
          <p:nvPr/>
        </p:nvSpPr>
        <p:spPr>
          <a:xfrm>
            <a:off x="0" y="6308725"/>
            <a:ext cx="9144000" cy="549275"/>
          </a:xfrm>
          <a:prstGeom prst="rect">
            <a:avLst/>
          </a:prstGeom>
          <a:gradFill flip="none" rotWithShape="1">
            <a:gsLst>
              <a:gs pos="53000">
                <a:srgbClr val="8CA9D9"/>
              </a:gs>
              <a:gs pos="100000">
                <a:srgbClr val="BBE0E3">
                  <a:lumMod val="30000"/>
                  <a:lumOff val="70000"/>
                </a:srgbClr>
              </a:gs>
            </a:gsLst>
            <a:lin ang="0" scaled="1"/>
            <a:tileRect/>
          </a:gradFill>
          <a:ln w="12700" cap="flat" cmpd="sng" algn="ctr">
            <a:noFill/>
            <a:prstDash val="solid"/>
            <a:miter lim="800000"/>
          </a:ln>
          <a:effectLst/>
        </p:spPr>
        <p:txBody>
          <a:bodyPr anchor="ctr"/>
          <a:lstStyle/>
          <a:p>
            <a:pPr lvl="0" defTabSz="914400" eaLnBrk="0" fontAlgn="base" hangingPunct="0">
              <a:spcBef>
                <a:spcPct val="0"/>
              </a:spcBef>
              <a:spcAft>
                <a:spcPct val="0"/>
              </a:spcAft>
              <a:defRPr/>
            </a:pPr>
            <a:r>
              <a:rPr kumimoji="0" lang="zh-CN" altLang="en-US" sz="1800" b="0" i="0" u="none" strike="noStrike" kern="0" cap="none" spc="0" normalizeH="0" baseline="0" noProof="0" dirty="0">
                <a:ln>
                  <a:noFill/>
                </a:ln>
                <a:solidFill>
                  <a:srgbClr val="FFFFFF"/>
                </a:solidFill>
                <a:effectLst/>
                <a:uLnTx/>
                <a:uFillTx/>
                <a:latin typeface="Arial"/>
                <a:ea typeface="微软雅黑"/>
                <a:cs typeface="+mn-cs"/>
              </a:rPr>
              <a:t>    </a:t>
            </a:r>
            <a:r>
              <a:rPr lang="zh-CN" altLang="en-US" kern="0" dirty="0">
                <a:solidFill>
                  <a:srgbClr val="FFFFFF"/>
                </a:solidFill>
                <a:latin typeface="Arial"/>
                <a:ea typeface="微软雅黑"/>
              </a:rPr>
              <a:t>第八讲 主成分分析与相关的谱方法</a:t>
            </a:r>
            <a:endParaRPr kumimoji="0" lang="zh-CN" altLang="en-US" sz="1800" b="0" i="0" u="none" strike="noStrike" kern="0" cap="none" spc="0" normalizeH="0" baseline="0" noProof="0" dirty="0">
              <a:ln>
                <a:noFill/>
              </a:ln>
              <a:solidFill>
                <a:srgbClr val="FFFFFF"/>
              </a:solidFill>
              <a:effectLst/>
              <a:uLnTx/>
              <a:uFillTx/>
              <a:latin typeface="Arial"/>
              <a:ea typeface="微软雅黑"/>
              <a:cs typeface="+mn-cs"/>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672BE9B-E23D-41A2-B9EC-CDC656B671C9}"/>
                  </a:ext>
                </a:extLst>
              </p:cNvPr>
              <p:cNvSpPr>
                <a:spLocks noChangeArrowheads="1"/>
              </p:cNvSpPr>
              <p:nvPr/>
            </p:nvSpPr>
            <p:spPr bwMode="auto">
              <a:xfrm>
                <a:off x="588963" y="952501"/>
                <a:ext cx="8015287" cy="347787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spcBef>
                    <a:spcPct val="0"/>
                  </a:spcBef>
                  <a:buFontTx/>
                  <a:buNone/>
                </a:pPr>
                <a:r>
                  <a:rPr lang="zh-CN" altLang="en-US" sz="2000" dirty="0">
                    <a:latin typeface="微软雅黑" panose="020B0503020204020204" pitchFamily="34" charset="-122"/>
                    <a:cs typeface="Times New Roman" panose="02020603050405020304" pitchFamily="18" charset="0"/>
                  </a:rPr>
                  <a:t>最后，可得最小化投影损失的优化目标为</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其中变量包括</a:t>
                </a:r>
                <a14:m>
                  <m:oMath xmlns:m="http://schemas.openxmlformats.org/officeDocument/2006/math">
                    <m:d>
                      <m:dPr>
                        <m:begChr m:val="{"/>
                        <m:endChr m:val="}"/>
                        <m:ctrlPr>
                          <a:rPr lang="en-US" altLang="zh-CN" sz="2000" b="0" i="1" smtClean="0">
                            <a:latin typeface="Cambria Math" panose="02040503050406030204" pitchFamily="18" charset="0"/>
                            <a:cs typeface="Times New Roman" panose="02020603050405020304" pitchFamily="18" charset="0"/>
                          </a:rPr>
                        </m:ctrlPr>
                      </m:dPr>
                      <m:e>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1" i="0" smtClean="0">
                                <a:latin typeface="Cambria Math" panose="02040503050406030204" pitchFamily="18" charset="0"/>
                                <a:cs typeface="Times New Roman" panose="02020603050405020304" pitchFamily="18" charset="0"/>
                              </a:rPr>
                              <m:t>𝐮</m:t>
                            </m:r>
                          </m:e>
                          <m:sub>
                            <m:r>
                              <a:rPr lang="en-US" altLang="zh-CN" sz="2000" b="0" i="1" smtClean="0">
                                <a:latin typeface="Cambria Math" panose="02040503050406030204" pitchFamily="18" charset="0"/>
                                <a:cs typeface="Times New Roman" panose="02020603050405020304" pitchFamily="18" charset="0"/>
                              </a:rPr>
                              <m:t>𝑖</m:t>
                            </m:r>
                          </m:sub>
                        </m:sSub>
                      </m:e>
                    </m:d>
                    <m:r>
                      <a:rPr lang="en-US" altLang="zh-CN" sz="2000" b="0" i="1" smtClean="0">
                        <a:latin typeface="Cambria Math" panose="02040503050406030204" pitchFamily="18" charset="0"/>
                        <a:cs typeface="Times New Roman" panose="02020603050405020304" pitchFamily="18" charset="0"/>
                      </a:rPr>
                      <m:t>,</m:t>
                    </m:r>
                    <m:d>
                      <m:dPr>
                        <m:begChr m:val="{"/>
                        <m:endChr m:val="}"/>
                        <m:ctrlPr>
                          <a:rPr lang="en-US" altLang="zh-CN" sz="2000" b="0" i="1" smtClean="0">
                            <a:latin typeface="Cambria Math" panose="02040503050406030204" pitchFamily="18" charset="0"/>
                            <a:cs typeface="Times New Roman" panose="02020603050405020304" pitchFamily="18" charset="0"/>
                          </a:rPr>
                        </m:ctrlPr>
                      </m:dPr>
                      <m:e>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𝑧</m:t>
                            </m:r>
                          </m:e>
                          <m:sub>
                            <m:r>
                              <a:rPr lang="en-US" altLang="zh-CN" sz="2000" b="0" i="1" smtClean="0">
                                <a:latin typeface="Cambria Math" panose="02040503050406030204" pitchFamily="18" charset="0"/>
                                <a:cs typeface="Times New Roman" panose="02020603050405020304" pitchFamily="18" charset="0"/>
                              </a:rPr>
                              <m:t>𝑛𝑚</m:t>
                            </m:r>
                          </m:sub>
                        </m:sSub>
                      </m:e>
                    </m:d>
                    <m:r>
                      <a:rPr lang="en-US" altLang="zh-CN" sz="2000" b="0" i="1" smtClean="0">
                        <a:latin typeface="Cambria Math" panose="02040503050406030204" pitchFamily="18" charset="0"/>
                        <a:cs typeface="Times New Roman" panose="02020603050405020304" pitchFamily="18" charset="0"/>
                      </a:rPr>
                      <m:t>,{</m:t>
                    </m:r>
                    <m:sSub>
                      <m:sSubPr>
                        <m:ctrlPr>
                          <a:rPr lang="en-US" altLang="zh-CN" sz="2000" b="0" i="1" smtClean="0">
                            <a:latin typeface="Cambria Math" panose="02040503050406030204" pitchFamily="18" charset="0"/>
                            <a:cs typeface="Times New Roman" panose="02020603050405020304" pitchFamily="18" charset="0"/>
                          </a:rPr>
                        </m:ctrlPr>
                      </m:sSubPr>
                      <m:e>
                        <m:r>
                          <a:rPr lang="en-US" altLang="zh-CN" sz="2000" b="0" i="1" smtClean="0">
                            <a:latin typeface="Cambria Math" panose="02040503050406030204" pitchFamily="18" charset="0"/>
                            <a:cs typeface="Times New Roman" panose="02020603050405020304" pitchFamily="18" charset="0"/>
                          </a:rPr>
                          <m:t>𝑏</m:t>
                        </m:r>
                      </m:e>
                      <m:sub>
                        <m:r>
                          <a:rPr lang="en-US" altLang="zh-CN" sz="2000" b="0" i="1" smtClean="0">
                            <a:latin typeface="Cambria Math" panose="02040503050406030204" pitchFamily="18" charset="0"/>
                            <a:cs typeface="Times New Roman" panose="02020603050405020304" pitchFamily="18" charset="0"/>
                          </a:rPr>
                          <m:t>𝑚</m:t>
                        </m:r>
                      </m:sub>
                    </m:sSub>
                    <m:r>
                      <a:rPr lang="en-US" altLang="zh-CN" sz="2000" b="0" i="1" smtClean="0">
                        <a:latin typeface="Cambria Math" panose="02040503050406030204" pitchFamily="18" charset="0"/>
                        <a:cs typeface="Times New Roman" panose="02020603050405020304" pitchFamily="18" charset="0"/>
                      </a:rPr>
                      <m:t>}</m:t>
                    </m:r>
                  </m:oMath>
                </a14:m>
                <a:r>
                  <a:rPr lang="en-US" altLang="zh-CN" sz="2000" dirty="0">
                    <a:latin typeface="微软雅黑" panose="020B0503020204020204" pitchFamily="34" charset="-122"/>
                    <a:cs typeface="Times New Roman" panose="02020603050405020304" pitchFamily="18" charset="0"/>
                  </a:rPr>
                  <a:t>. </a:t>
                </a:r>
                <a:r>
                  <a:rPr lang="zh-CN" altLang="en-US" sz="2000" dirty="0">
                    <a:latin typeface="微软雅黑" panose="020B0503020204020204" pitchFamily="34" charset="-122"/>
                    <a:cs typeface="Times New Roman" panose="02020603050405020304" pitchFamily="18" charset="0"/>
                  </a:rPr>
                  <a:t>分别关于</a:t>
                </a:r>
                <a14:m>
                  <m:oMath xmlns:m="http://schemas.openxmlformats.org/officeDocument/2006/math">
                    <m:d>
                      <m:dPr>
                        <m:begChr m:val="{"/>
                        <m:endChr m:val="}"/>
                        <m:ctrlPr>
                          <a:rPr lang="en-US" altLang="zh-CN" sz="2000" i="1">
                            <a:latin typeface="Cambria Math" panose="02040503050406030204" pitchFamily="18" charset="0"/>
                            <a:cs typeface="Times New Roman" panose="02020603050405020304" pitchFamily="18" charset="0"/>
                          </a:rPr>
                        </m:ctrlPr>
                      </m:dPr>
                      <m:e>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𝑧</m:t>
                            </m:r>
                          </m:e>
                          <m:sub>
                            <m:r>
                              <a:rPr lang="en-US" altLang="zh-CN" sz="2000" i="1">
                                <a:latin typeface="Cambria Math" panose="02040503050406030204" pitchFamily="18" charset="0"/>
                                <a:cs typeface="Times New Roman" panose="02020603050405020304" pitchFamily="18" charset="0"/>
                              </a:rPr>
                              <m:t>𝑛𝑚</m:t>
                            </m:r>
                          </m:sub>
                        </m:sSub>
                      </m:e>
                    </m:d>
                    <m:r>
                      <a:rPr lang="zh-CN" altLang="en-US" sz="2000" i="1" smtClean="0">
                        <a:latin typeface="Cambria Math" panose="02040503050406030204" pitchFamily="18" charset="0"/>
                        <a:cs typeface="Times New Roman" panose="02020603050405020304" pitchFamily="18" charset="0"/>
                      </a:rPr>
                      <m:t>和</m:t>
                    </m:r>
                    <m:r>
                      <a:rPr lang="en-US" altLang="zh-CN" sz="2000" i="1">
                        <a:latin typeface="Cambria Math" panose="02040503050406030204" pitchFamily="18" charset="0"/>
                        <a:cs typeface="Times New Roman" panose="02020603050405020304" pitchFamily="18" charset="0"/>
                      </a:rPr>
                      <m:t>{</m:t>
                    </m:r>
                    <m:sSub>
                      <m:sSubPr>
                        <m:ctrlPr>
                          <a:rPr lang="en-US" altLang="zh-CN" sz="2000" i="1">
                            <a:latin typeface="Cambria Math" panose="02040503050406030204" pitchFamily="18" charset="0"/>
                            <a:cs typeface="Times New Roman" panose="02020603050405020304" pitchFamily="18" charset="0"/>
                          </a:rPr>
                        </m:ctrlPr>
                      </m:sSubPr>
                      <m:e>
                        <m:r>
                          <a:rPr lang="en-US" altLang="zh-CN" sz="2000" i="1">
                            <a:latin typeface="Cambria Math" panose="02040503050406030204" pitchFamily="18" charset="0"/>
                            <a:cs typeface="Times New Roman" panose="02020603050405020304" pitchFamily="18" charset="0"/>
                          </a:rPr>
                          <m:t>𝑏</m:t>
                        </m:r>
                      </m:e>
                      <m:sub>
                        <m:r>
                          <a:rPr lang="en-US" altLang="zh-CN" sz="2000" i="1">
                            <a:latin typeface="Cambria Math" panose="02040503050406030204" pitchFamily="18" charset="0"/>
                            <a:cs typeface="Times New Roman" panose="02020603050405020304" pitchFamily="18" charset="0"/>
                          </a:rPr>
                          <m:t>𝑚</m:t>
                        </m:r>
                      </m:sub>
                    </m:sSub>
                    <m:r>
                      <a:rPr lang="en-US" altLang="zh-CN" sz="2000" i="1">
                        <a:latin typeface="Cambria Math" panose="02040503050406030204" pitchFamily="18" charset="0"/>
                        <a:cs typeface="Times New Roman" panose="02020603050405020304" pitchFamily="18" charset="0"/>
                      </a:rPr>
                      <m:t>}</m:t>
                    </m:r>
                    <m:r>
                      <a:rPr lang="zh-CN" altLang="en-US" sz="2000" i="1" smtClean="0">
                        <a:latin typeface="Cambria Math" panose="02040503050406030204" pitchFamily="18" charset="0"/>
                        <a:cs typeface="Times New Roman" panose="02020603050405020304" pitchFamily="18" charset="0"/>
                      </a:rPr>
                      <m:t>求导</m:t>
                    </m:r>
                  </m:oMath>
                </a14:m>
                <a:r>
                  <a:rPr lang="zh-CN" altLang="en-US" sz="2000" dirty="0">
                    <a:latin typeface="微软雅黑" panose="020B0503020204020204" pitchFamily="34" charset="-122"/>
                    <a:cs typeface="Times New Roman" panose="02020603050405020304" pitchFamily="18" charset="0"/>
                  </a:rPr>
                  <a:t>可得</a:t>
                </a: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endParaRPr lang="en-US" altLang="zh-CN" sz="2000" dirty="0">
                  <a:latin typeface="微软雅黑" panose="020B0503020204020204" pitchFamily="34" charset="-122"/>
                  <a:cs typeface="Times New Roman" panose="02020603050405020304" pitchFamily="18" charset="0"/>
                </a:endParaRPr>
              </a:p>
              <a:p>
                <a:pPr>
                  <a:spcBef>
                    <a:spcPct val="0"/>
                  </a:spcBef>
                  <a:buFontTx/>
                  <a:buNone/>
                </a:pPr>
                <a:r>
                  <a:rPr lang="zh-CN" altLang="en-US" sz="2000" dirty="0">
                    <a:latin typeface="微软雅黑" panose="020B0503020204020204" pitchFamily="34" charset="-122"/>
                    <a:cs typeface="Times New Roman" panose="02020603050405020304" pitchFamily="18" charset="0"/>
                  </a:rPr>
                  <a:t>将上两式代入优化目标中可得</a:t>
                </a:r>
                <a:endParaRPr lang="en-US" altLang="zh-CN" sz="2000" dirty="0">
                  <a:latin typeface="微软雅黑" panose="020B0503020204020204" pitchFamily="34" charset="-122"/>
                  <a:cs typeface="Times New Roman" panose="02020603050405020304" pitchFamily="18" charset="0"/>
                </a:endParaRPr>
              </a:p>
            </p:txBody>
          </p:sp>
        </mc:Choice>
        <mc:Fallback xmlns="">
          <p:sp>
            <p:nvSpPr>
              <p:cNvPr id="9" name="矩形 8">
                <a:extLst>
                  <a:ext uri="{FF2B5EF4-FFF2-40B4-BE49-F238E27FC236}">
                    <a16:creationId xmlns:a16="http://schemas.microsoft.com/office/drawing/2014/main" id="{6672BE9B-E23D-41A2-B9EC-CDC656B671C9}"/>
                  </a:ext>
                </a:extLst>
              </p:cNvPr>
              <p:cNvSpPr>
                <a:spLocks noRot="1" noChangeAspect="1" noMove="1" noResize="1" noEditPoints="1" noAdjustHandles="1" noChangeArrowheads="1" noChangeShapeType="1" noTextEdit="1"/>
              </p:cNvSpPr>
              <p:nvPr/>
            </p:nvSpPr>
            <p:spPr bwMode="auto">
              <a:xfrm>
                <a:off x="588963" y="952501"/>
                <a:ext cx="8015287" cy="3477875"/>
              </a:xfrm>
              <a:prstGeom prst="rect">
                <a:avLst/>
              </a:prstGeom>
              <a:blipFill>
                <a:blip r:embed="rId5"/>
                <a:stretch>
                  <a:fillRect l="-837" t="-876" b="-210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0" name="标题 1">
            <a:extLst>
              <a:ext uri="{FF2B5EF4-FFF2-40B4-BE49-F238E27FC236}">
                <a16:creationId xmlns:a16="http://schemas.microsoft.com/office/drawing/2014/main" id="{A0A16367-A940-4AAB-9132-31C9D75311C7}"/>
              </a:ext>
            </a:extLst>
          </p:cNvPr>
          <p:cNvSpPr txBox="1">
            <a:spLocks noChangeArrowheads="1"/>
          </p:cNvSpPr>
          <p:nvPr/>
        </p:nvSpPr>
        <p:spPr bwMode="auto">
          <a:xfrm>
            <a:off x="7183119" y="115888"/>
            <a:ext cx="1781493"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微软雅黑" panose="020B0503020204020204" pitchFamily="34" charset="-122"/>
              </a:defRPr>
            </a:lvl1pPr>
            <a:lvl2pPr marL="742950" indent="-285750">
              <a:spcBef>
                <a:spcPct val="20000"/>
              </a:spcBef>
              <a:buChar char="–"/>
              <a:defRPr sz="2800">
                <a:solidFill>
                  <a:schemeClr val="tx1"/>
                </a:solidFill>
                <a:latin typeface="Arial" panose="020B0604020202020204" pitchFamily="34" charset="0"/>
                <a:ea typeface="微软雅黑" panose="020B0503020204020204" pitchFamily="34" charset="-122"/>
              </a:defRPr>
            </a:lvl2pPr>
            <a:lvl3pPr marL="1143000" indent="-228600">
              <a:spcBef>
                <a:spcPct val="20000"/>
              </a:spcBef>
              <a:buChar char="•"/>
              <a:defRPr sz="2400">
                <a:solidFill>
                  <a:schemeClr val="tx1"/>
                </a:solidFill>
                <a:latin typeface="Arial" panose="020B0604020202020204" pitchFamily="34" charset="0"/>
                <a:ea typeface="微软雅黑" panose="020B0503020204020204" pitchFamily="34" charset="-122"/>
              </a:defRPr>
            </a:lvl3pPr>
            <a:lvl4pPr marL="1600200" indent="-228600">
              <a:spcBef>
                <a:spcPct val="20000"/>
              </a:spcBef>
              <a:buChar char="–"/>
              <a:defRPr sz="2000">
                <a:solidFill>
                  <a:schemeClr val="tx1"/>
                </a:solidFill>
                <a:latin typeface="Arial" panose="020B0604020202020204" pitchFamily="34" charset="0"/>
                <a:ea typeface="微软雅黑" panose="020B0503020204020204" pitchFamily="34" charset="-122"/>
              </a:defRPr>
            </a:lvl4pPr>
            <a:lvl5pPr marL="2057400" indent="-228600">
              <a:spcBef>
                <a:spcPct val="20000"/>
              </a:spcBef>
              <a:buChar char="»"/>
              <a:defRPr sz="20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微软雅黑" panose="020B0503020204020204" pitchFamily="34" charset="-122"/>
              </a:defRPr>
            </a:lvl9pPr>
          </a:lstStyle>
          <a:p>
            <a:pPr algn="ctr">
              <a:spcBef>
                <a:spcPct val="0"/>
              </a:spcBef>
              <a:buFontTx/>
              <a:buNone/>
            </a:pPr>
            <a:r>
              <a:rPr lang="zh-CN" altLang="en-US" sz="2400" dirty="0">
                <a:solidFill>
                  <a:schemeClr val="bg1"/>
                </a:solidFill>
              </a:rPr>
              <a:t>主成分分析</a:t>
            </a:r>
          </a:p>
        </p:txBody>
      </p:sp>
      <p:graphicFrame>
        <p:nvGraphicFramePr>
          <p:cNvPr id="8" name="对象 7">
            <a:extLst>
              <a:ext uri="{FF2B5EF4-FFF2-40B4-BE49-F238E27FC236}">
                <a16:creationId xmlns:a16="http://schemas.microsoft.com/office/drawing/2014/main" id="{2E5643F5-B404-470C-AEF0-748E85C49D88}"/>
              </a:ext>
            </a:extLst>
          </p:cNvPr>
          <p:cNvGraphicFramePr>
            <a:graphicFrameLocks noChangeAspect="1"/>
          </p:cNvGraphicFramePr>
          <p:nvPr>
            <p:extLst>
              <p:ext uri="{D42A27DB-BD31-4B8C-83A1-F6EECF244321}">
                <p14:modId xmlns:p14="http://schemas.microsoft.com/office/powerpoint/2010/main" val="1300938837"/>
              </p:ext>
            </p:extLst>
          </p:nvPr>
        </p:nvGraphicFramePr>
        <p:xfrm>
          <a:off x="1566068" y="1352611"/>
          <a:ext cx="6011863" cy="1028700"/>
        </p:xfrm>
        <a:graphic>
          <a:graphicData uri="http://schemas.openxmlformats.org/presentationml/2006/ole">
            <mc:AlternateContent xmlns:mc="http://schemas.openxmlformats.org/markup-compatibility/2006">
              <mc:Choice xmlns:v="urn:schemas-microsoft-com:vml" Requires="v">
                <p:oleObj spid="_x0000_s6333" name="Equation" r:id="rId6" imgW="5994360" imgH="990360" progId="Equation.DSMT4">
                  <p:embed/>
                </p:oleObj>
              </mc:Choice>
              <mc:Fallback>
                <p:oleObj name="Equation" r:id="rId6" imgW="5994360" imgH="990360" progId="Equation.DSMT4">
                  <p:embed/>
                  <p:pic>
                    <p:nvPicPr>
                      <p:cNvPr id="46" name="对象 45">
                        <a:extLst>
                          <a:ext uri="{FF2B5EF4-FFF2-40B4-BE49-F238E27FC236}">
                            <a16:creationId xmlns:a16="http://schemas.microsoft.com/office/drawing/2014/main" id="{AAA134B1-C18C-47C8-BD8C-E37AD5DED1EA}"/>
                          </a:ext>
                        </a:extLst>
                      </p:cNvPr>
                      <p:cNvPicPr>
                        <a:picLocks noChangeAspect="1" noChangeArrowheads="1"/>
                      </p:cNvPicPr>
                      <p:nvPr/>
                    </p:nvPicPr>
                    <p:blipFill>
                      <a:blip r:embed="rId7"/>
                      <a:srcRect/>
                      <a:stretch>
                        <a:fillRect/>
                      </a:stretch>
                    </p:blipFill>
                    <p:spPr bwMode="auto">
                      <a:xfrm>
                        <a:off x="1566068" y="1352611"/>
                        <a:ext cx="6011863" cy="102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a:extLst>
              <a:ext uri="{FF2B5EF4-FFF2-40B4-BE49-F238E27FC236}">
                <a16:creationId xmlns:a16="http://schemas.microsoft.com/office/drawing/2014/main" id="{3AA2EB2C-4207-456D-8D04-A3958397632F}"/>
              </a:ext>
            </a:extLst>
          </p:cNvPr>
          <p:cNvGraphicFramePr>
            <a:graphicFrameLocks noChangeAspect="1"/>
          </p:cNvGraphicFramePr>
          <p:nvPr>
            <p:extLst>
              <p:ext uri="{D42A27DB-BD31-4B8C-83A1-F6EECF244321}">
                <p14:modId xmlns:p14="http://schemas.microsoft.com/office/powerpoint/2010/main" val="1199023697"/>
              </p:ext>
            </p:extLst>
          </p:nvPr>
        </p:nvGraphicFramePr>
        <p:xfrm>
          <a:off x="2439987" y="2905919"/>
          <a:ext cx="4264025" cy="1046162"/>
        </p:xfrm>
        <a:graphic>
          <a:graphicData uri="http://schemas.openxmlformats.org/presentationml/2006/ole">
            <mc:AlternateContent xmlns:mc="http://schemas.openxmlformats.org/markup-compatibility/2006">
              <mc:Choice xmlns:v="urn:schemas-microsoft-com:vml" Requires="v">
                <p:oleObj spid="_x0000_s6334" name="Equation" r:id="rId8" imgW="4165560" imgH="1041120" progId="Equation.DSMT4">
                  <p:embed/>
                </p:oleObj>
              </mc:Choice>
              <mc:Fallback>
                <p:oleObj name="Equation" r:id="rId8" imgW="4165560" imgH="1041120" progId="Equation.DSMT4">
                  <p:embed/>
                  <p:pic>
                    <p:nvPicPr>
                      <p:cNvPr id="0" name="Object 3"/>
                      <p:cNvPicPr>
                        <a:picLocks noChangeAspect="1" noChangeArrowheads="1"/>
                      </p:cNvPicPr>
                      <p:nvPr/>
                    </p:nvPicPr>
                    <p:blipFill>
                      <a:blip r:embed="rId9"/>
                      <a:srcRect/>
                      <a:stretch>
                        <a:fillRect/>
                      </a:stretch>
                    </p:blipFill>
                    <p:spPr bwMode="auto">
                      <a:xfrm>
                        <a:off x="2439987" y="2905919"/>
                        <a:ext cx="4264025" cy="1046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a:extLst>
              <a:ext uri="{FF2B5EF4-FFF2-40B4-BE49-F238E27FC236}">
                <a16:creationId xmlns:a16="http://schemas.microsoft.com/office/drawing/2014/main" id="{68C26BBD-AF0E-49E1-B88E-A8D1735D9F03}"/>
              </a:ext>
            </a:extLst>
          </p:cNvPr>
          <p:cNvGraphicFramePr>
            <a:graphicFrameLocks noChangeAspect="1"/>
          </p:cNvGraphicFramePr>
          <p:nvPr>
            <p:extLst>
              <p:ext uri="{D42A27DB-BD31-4B8C-83A1-F6EECF244321}">
                <p14:modId xmlns:p14="http://schemas.microsoft.com/office/powerpoint/2010/main" val="2481168070"/>
              </p:ext>
            </p:extLst>
          </p:nvPr>
        </p:nvGraphicFramePr>
        <p:xfrm>
          <a:off x="2255043" y="4335161"/>
          <a:ext cx="4633912" cy="1077912"/>
        </p:xfrm>
        <a:graphic>
          <a:graphicData uri="http://schemas.openxmlformats.org/presentationml/2006/ole">
            <mc:AlternateContent xmlns:mc="http://schemas.openxmlformats.org/markup-compatibility/2006">
              <mc:Choice xmlns:v="urn:schemas-microsoft-com:vml" Requires="v">
                <p:oleObj spid="_x0000_s6335" name="Equation" r:id="rId10" imgW="4686120" imgH="1041120" progId="Equation.DSMT4">
                  <p:embed/>
                </p:oleObj>
              </mc:Choice>
              <mc:Fallback>
                <p:oleObj name="Equation" r:id="rId10" imgW="4686120" imgH="1041120" progId="Equation.DSMT4">
                  <p:embed/>
                  <p:pic>
                    <p:nvPicPr>
                      <p:cNvPr id="0" name="Object 5"/>
                      <p:cNvPicPr>
                        <a:picLocks noChangeAspect="1" noChangeArrowheads="1"/>
                      </p:cNvPicPr>
                      <p:nvPr/>
                    </p:nvPicPr>
                    <p:blipFill>
                      <a:blip r:embed="rId11"/>
                      <a:srcRect/>
                      <a:stretch>
                        <a:fillRect/>
                      </a:stretch>
                    </p:blipFill>
                    <p:spPr bwMode="auto">
                      <a:xfrm>
                        <a:off x="2255043" y="4335161"/>
                        <a:ext cx="4633912" cy="1077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79045272"/>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544</TotalTime>
  <Words>2610</Words>
  <Application>Microsoft Office PowerPoint</Application>
  <PresentationFormat>全屏显示(4:3)</PresentationFormat>
  <Paragraphs>379</Paragraphs>
  <Slides>32</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44" baseType="lpstr">
      <vt:lpstr>等线</vt:lpstr>
      <vt:lpstr>等线 Light</vt:lpstr>
      <vt:lpstr>宋体</vt:lpstr>
      <vt:lpstr>微软雅黑</vt:lpstr>
      <vt:lpstr>Arial</vt:lpstr>
      <vt:lpstr>Calibri</vt:lpstr>
      <vt:lpstr>Calibri Light</vt:lpstr>
      <vt:lpstr>Cambria Math</vt:lpstr>
      <vt:lpstr>Times New Roman</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Saoirse</dc:creator>
  <cp:lastModifiedBy>张艺</cp:lastModifiedBy>
  <cp:revision>157</cp:revision>
  <dcterms:created xsi:type="dcterms:W3CDTF">2020-07-24T07:05:48Z</dcterms:created>
  <dcterms:modified xsi:type="dcterms:W3CDTF">2020-10-02T06:18:58Z</dcterms:modified>
</cp:coreProperties>
</file>