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64" r:id="rId5"/>
    <p:sldId id="269" r:id="rId6"/>
    <p:sldId id="270" r:id="rId7"/>
    <p:sldId id="282" r:id="rId8"/>
    <p:sldId id="266" r:id="rId9"/>
    <p:sldId id="273" r:id="rId10"/>
    <p:sldId id="274" r:id="rId11"/>
    <p:sldId id="283" r:id="rId12"/>
    <p:sldId id="275" r:id="rId13"/>
    <p:sldId id="284" r:id="rId14"/>
    <p:sldId id="285" r:id="rId15"/>
    <p:sldId id="267" r:id="rId16"/>
    <p:sldId id="277" r:id="rId17"/>
    <p:sldId id="278" r:id="rId18"/>
    <p:sldId id="289" r:id="rId19"/>
    <p:sldId id="279" r:id="rId20"/>
    <p:sldId id="286" r:id="rId21"/>
    <p:sldId id="268" r:id="rId22"/>
    <p:sldId id="292" r:id="rId23"/>
    <p:sldId id="281" r:id="rId24"/>
    <p:sldId id="290" r:id="rId25"/>
    <p:sldId id="293" r:id="rId26"/>
    <p:sldId id="295" r:id="rId27"/>
    <p:sldId id="296" r:id="rId28"/>
    <p:sldId id="26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52" autoAdjust="0"/>
  </p:normalViewPr>
  <p:slideViewPr>
    <p:cSldViewPr snapToGrid="0">
      <p:cViewPr varScale="1">
        <p:scale>
          <a:sx n="114" d="100"/>
          <a:sy n="114" d="100"/>
        </p:scale>
        <p:origin x="8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48.png"/><Relationship Id="rId9" Type="http://schemas.openxmlformats.org/officeDocument/2006/relationships/image" Target="../media/image20.wmf"/></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59.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6.wmf"/><Relationship Id="rId7" Type="http://schemas.openxmlformats.org/officeDocument/2006/relationships/image" Target="../media/image23.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25.wmf"/><Relationship Id="rId5" Type="http://schemas.openxmlformats.org/officeDocument/2006/relationships/image" Target="../media/image64.png"/><Relationship Id="rId10" Type="http://schemas.openxmlformats.org/officeDocument/2006/relationships/oleObject" Target="../embeddings/oleObject21.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9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3.wmf"/><Relationship Id="rId7" Type="http://schemas.openxmlformats.org/officeDocument/2006/relationships/image" Target="../media/image30.wmf"/><Relationship Id="rId12"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11" Type="http://schemas.openxmlformats.org/officeDocument/2006/relationships/image" Target="../media/image32.wmf"/><Relationship Id="rId5" Type="http://schemas.openxmlformats.org/officeDocument/2006/relationships/image" Target="../media/image135.png"/><Relationship Id="rId15" Type="http://schemas.openxmlformats.org/officeDocument/2006/relationships/image" Target="../media/image34.wmf"/><Relationship Id="rId10" Type="http://schemas.openxmlformats.org/officeDocument/2006/relationships/oleObject" Target="../embeddings/oleObject25.bin"/><Relationship Id="rId9" Type="http://schemas.openxmlformats.org/officeDocument/2006/relationships/image" Target="../media/image31.wmf"/><Relationship Id="rId1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3.wmf"/><Relationship Id="rId18" Type="http://schemas.openxmlformats.org/officeDocument/2006/relationships/image" Target="../media/image39.wmf"/><Relationship Id="rId7" Type="http://schemas.openxmlformats.org/officeDocument/2006/relationships/image" Target="../media/image35.wmf"/><Relationship Id="rId12" Type="http://schemas.openxmlformats.org/officeDocument/2006/relationships/oleObject" Target="../embeddings/oleObject31.bin"/><Relationship Id="rId17"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oleObject" Target="../embeddings/oleObject33.bin"/><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37.wmf"/><Relationship Id="rId5" Type="http://schemas.openxmlformats.org/officeDocument/2006/relationships/image" Target="../media/image141.png"/><Relationship Id="rId15" Type="http://schemas.openxmlformats.org/officeDocument/2006/relationships/image" Target="../media/image38.wmf"/><Relationship Id="rId10" Type="http://schemas.openxmlformats.org/officeDocument/2006/relationships/oleObject" Target="../embeddings/oleObject30.bin"/><Relationship Id="rId9" Type="http://schemas.openxmlformats.org/officeDocument/2006/relationships/image" Target="../media/image36.wmf"/><Relationship Id="rId1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41.wmf"/><Relationship Id="rId5" Type="http://schemas.openxmlformats.org/officeDocument/2006/relationships/image" Target="../media/image144.png"/><Relationship Id="rId10" Type="http://schemas.openxmlformats.org/officeDocument/2006/relationships/oleObject" Target="../embeddings/oleObject37.bin"/><Relationship Id="rId9" Type="http://schemas.openxmlformats.org/officeDocument/2006/relationships/image" Target="../media/image40.wmf"/></Relationships>
</file>

<file path=ppt/slides/_rels/slide2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6.wmf"/><Relationship Id="rId7" Type="http://schemas.openxmlformats.org/officeDocument/2006/relationships/image" Target="../media/image43.wmf"/><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8.bin"/><Relationship Id="rId11" Type="http://schemas.openxmlformats.org/officeDocument/2006/relationships/image" Target="../media/image45.wmf"/><Relationship Id="rId5" Type="http://schemas.openxmlformats.org/officeDocument/2006/relationships/image" Target="../media/image167.png"/><Relationship Id="rId15" Type="http://schemas.openxmlformats.org/officeDocument/2006/relationships/image" Target="../media/image47.wmf"/><Relationship Id="rId10" Type="http://schemas.openxmlformats.org/officeDocument/2006/relationships/oleObject" Target="../embeddings/oleObject40.bin"/><Relationship Id="rId9" Type="http://schemas.openxmlformats.org/officeDocument/2006/relationships/image" Target="../media/image44.wmf"/><Relationship Id="rId14" Type="http://schemas.openxmlformats.org/officeDocument/2006/relationships/oleObject" Target="../embeddings/oleObject42.bin"/></Relationships>
</file>

<file path=ppt/slides/_rels/slide2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image" Target="../media/image2.emf"/><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11.png"/><Relationship Id="rId10" Type="http://schemas.openxmlformats.org/officeDocument/2006/relationships/oleObject" Target="../embeddings/oleObject4.bin"/><Relationship Id="rId9"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0.wmf"/><Relationship Id="rId7" Type="http://schemas.openxmlformats.org/officeDocument/2006/relationships/image" Target="../media/image7.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17.png"/><Relationship Id="rId15" Type="http://schemas.openxmlformats.org/officeDocument/2006/relationships/image" Target="../media/image11.wmf"/><Relationship Id="rId10" Type="http://schemas.openxmlformats.org/officeDocument/2006/relationships/oleObject" Target="../embeddings/oleObject8.bin"/><Relationship Id="rId9" Type="http://schemas.openxmlformats.org/officeDocument/2006/relationships/image" Target="../media/image8.wmf"/><Relationship Id="rId1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7" Type="http://schemas.openxmlformats.org/officeDocument/2006/relationships/image" Target="../media/image12.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22.png"/><Relationship Id="rId10" Type="http://schemas.openxmlformats.org/officeDocument/2006/relationships/oleObject" Target="../embeddings/oleObject13.bin"/><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301B46D3-F03E-4F09-84EE-D6915BB1770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规划：有环境模型的预测与控制</a:t>
            </a:r>
          </a:p>
        </p:txBody>
      </p:sp>
      <p:pic>
        <p:nvPicPr>
          <p:cNvPr id="25" name="图片 24">
            <a:extLst>
              <a:ext uri="{FF2B5EF4-FFF2-40B4-BE49-F238E27FC236}">
                <a16:creationId xmlns:a16="http://schemas.microsoft.com/office/drawing/2014/main" id="{B43A58FB-E330-4FCB-BBD5-5D284A1ECCB4}"/>
              </a:ext>
            </a:extLst>
          </p:cNvPr>
          <p:cNvPicPr>
            <a:picLocks noChangeAspect="1"/>
          </p:cNvPicPr>
          <p:nvPr/>
        </p:nvPicPr>
        <p:blipFill>
          <a:blip r:embed="rId2"/>
          <a:stretch>
            <a:fillRect/>
          </a:stretch>
        </p:blipFill>
        <p:spPr>
          <a:xfrm>
            <a:off x="575773" y="1405006"/>
            <a:ext cx="7992453" cy="4305231"/>
          </a:xfrm>
          <a:prstGeom prst="rect">
            <a:avLst/>
          </a:prstGeom>
        </p:spPr>
      </p:pic>
    </p:spTree>
    <p:extLst>
      <p:ext uri="{BB962C8B-B14F-4D97-AF65-F5344CB8AC3E}">
        <p14:creationId xmlns:p14="http://schemas.microsoft.com/office/powerpoint/2010/main" val="186662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696B4A1B-013A-4EED-9B46-1CD6FA5918B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规划：有环境模型的预测与控制</a:t>
            </a:r>
          </a:p>
        </p:txBody>
      </p:sp>
      <p:pic>
        <p:nvPicPr>
          <p:cNvPr id="24" name="图片 23">
            <a:extLst>
              <a:ext uri="{FF2B5EF4-FFF2-40B4-BE49-F238E27FC236}">
                <a16:creationId xmlns:a16="http://schemas.microsoft.com/office/drawing/2014/main" id="{F99C4F39-9347-4C2F-A438-34CFE05F6757}"/>
              </a:ext>
            </a:extLst>
          </p:cNvPr>
          <p:cNvPicPr>
            <a:picLocks noChangeAspect="1"/>
          </p:cNvPicPr>
          <p:nvPr/>
        </p:nvPicPr>
        <p:blipFill>
          <a:blip r:embed="rId2"/>
          <a:stretch>
            <a:fillRect/>
          </a:stretch>
        </p:blipFill>
        <p:spPr>
          <a:xfrm>
            <a:off x="797940" y="1111011"/>
            <a:ext cx="7548119" cy="5265977"/>
          </a:xfrm>
          <a:prstGeom prst="rect">
            <a:avLst/>
          </a:prstGeom>
        </p:spPr>
      </p:pic>
    </p:spTree>
    <p:extLst>
      <p:ext uri="{BB962C8B-B14F-4D97-AF65-F5344CB8AC3E}">
        <p14:creationId xmlns:p14="http://schemas.microsoft.com/office/powerpoint/2010/main" val="107793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9FD5502-4D46-41D9-AE69-FB076B40737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值迭代</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16312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最优策略</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𝜋</m:t>
                        </m:r>
                      </m:e>
                      <m:sub>
                        <m:r>
                          <a:rPr lang="en-US" altLang="zh-CN" sz="2000" b="0" i="1" smtClean="0">
                            <a:latin typeface="Cambria Math" panose="02040503050406030204" pitchFamily="18" charset="0"/>
                            <a:cs typeface="Times New Roman" panose="02020603050405020304" pitchFamily="18" charset="0"/>
                          </a:rPr>
                          <m:t>∗</m:t>
                        </m:r>
                      </m:sub>
                    </m:sSub>
                  </m:oMath>
                </a14:m>
                <a:r>
                  <a:rPr lang="zh-CN" altLang="en-US" sz="2000" dirty="0">
                    <a:latin typeface="微软雅黑" panose="020B0503020204020204" pitchFamily="34" charset="-122"/>
                    <a:cs typeface="Times New Roman" panose="02020603050405020304" pitchFamily="18" charset="0"/>
                  </a:rPr>
                  <a:t>是使值函数最大化的策略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oMath>
                </a14:m>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贝尔曼最优方程给出了最优状态值函数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𝑉</m:t>
                        </m:r>
                      </m:e>
                      <m:sub>
                        <m:r>
                          <a:rPr lang="en-US" altLang="zh-CN" sz="2000" b="0" i="1" smtClean="0">
                            <a:latin typeface="Cambria Math" panose="02040503050406030204" pitchFamily="18" charset="0"/>
                            <a:cs typeface="Times New Roman" panose="02020603050405020304" pitchFamily="18" charset="0"/>
                          </a:rPr>
                          <m:t>∗</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和最优动作值函数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i="1" smtClean="0">
                            <a:latin typeface="Cambria Math" panose="02040503050406030204" pitchFamily="18" charset="0"/>
                            <a:cs typeface="Times New Roman" panose="02020603050405020304" pitchFamily="18" charset="0"/>
                          </a:rPr>
                          <m:t>𝒬</m:t>
                        </m:r>
                      </m:e>
                      <m:sub>
                        <m:r>
                          <a:rPr lang="en-US" altLang="zh-CN" sz="2000" b="0" i="1" smtClean="0">
                            <a:latin typeface="Cambria Math" panose="02040503050406030204" pitchFamily="18" charset="0"/>
                            <a:cs typeface="Times New Roman" panose="02020603050405020304" pitchFamily="18" charset="0"/>
                          </a:rPr>
                          <m:t>∗</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各自内部以及互相之间的关系</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1631216"/>
              </a:xfrm>
              <a:prstGeom prst="rect">
                <a:avLst/>
              </a:prstGeom>
              <a:blipFill>
                <a:blip r:embed="rId5"/>
                <a:stretch>
                  <a:fillRect l="-837" t="-1866" b="-55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规划：有环境模型的预测与控制</a:t>
            </a:r>
          </a:p>
        </p:txBody>
      </p:sp>
      <p:graphicFrame>
        <p:nvGraphicFramePr>
          <p:cNvPr id="3" name="对象 2">
            <a:extLst>
              <a:ext uri="{FF2B5EF4-FFF2-40B4-BE49-F238E27FC236}">
                <a16:creationId xmlns:a16="http://schemas.microsoft.com/office/drawing/2014/main" id="{CD8821C2-B4E5-47BE-9242-F1230C99AA71}"/>
              </a:ext>
            </a:extLst>
          </p:cNvPr>
          <p:cNvGraphicFramePr>
            <a:graphicFrameLocks noChangeAspect="1"/>
          </p:cNvGraphicFramePr>
          <p:nvPr>
            <p:extLst>
              <p:ext uri="{D42A27DB-BD31-4B8C-83A1-F6EECF244321}">
                <p14:modId xmlns:p14="http://schemas.microsoft.com/office/powerpoint/2010/main" val="502637801"/>
              </p:ext>
            </p:extLst>
          </p:nvPr>
        </p:nvGraphicFramePr>
        <p:xfrm>
          <a:off x="3297799" y="2015682"/>
          <a:ext cx="2424112" cy="406400"/>
        </p:xfrm>
        <a:graphic>
          <a:graphicData uri="http://schemas.openxmlformats.org/presentationml/2006/ole">
            <mc:AlternateContent xmlns:mc="http://schemas.openxmlformats.org/markup-compatibility/2006">
              <mc:Choice xmlns:v="urn:schemas-microsoft-com:vml" Requires="v">
                <p:oleObj spid="_x0000_s8276" name="Equation" r:id="rId6" imgW="2412720" imgH="406080" progId="Equation.DSMT4">
                  <p:embed/>
                </p:oleObj>
              </mc:Choice>
              <mc:Fallback>
                <p:oleObj name="Equation" r:id="rId6" imgW="2412720" imgH="406080" progId="Equation.DSMT4">
                  <p:embed/>
                  <p:pic>
                    <p:nvPicPr>
                      <p:cNvPr id="0" name="Object 1"/>
                      <p:cNvPicPr>
                        <a:picLocks noChangeAspect="1" noChangeArrowheads="1"/>
                      </p:cNvPicPr>
                      <p:nvPr/>
                    </p:nvPicPr>
                    <p:blipFill>
                      <a:blip r:embed="rId7"/>
                      <a:srcRect/>
                      <a:stretch>
                        <a:fillRect/>
                      </a:stretch>
                    </p:blipFill>
                    <p:spPr bwMode="auto">
                      <a:xfrm>
                        <a:off x="3297799" y="2015682"/>
                        <a:ext cx="24241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52511690-5115-4248-B6F8-E2EFECE9E25F}"/>
              </a:ext>
            </a:extLst>
          </p:cNvPr>
          <p:cNvGraphicFramePr>
            <a:graphicFrameLocks noChangeAspect="1"/>
          </p:cNvGraphicFramePr>
          <p:nvPr>
            <p:extLst>
              <p:ext uri="{D42A27DB-BD31-4B8C-83A1-F6EECF244321}">
                <p14:modId xmlns:p14="http://schemas.microsoft.com/office/powerpoint/2010/main" val="2077622346"/>
              </p:ext>
            </p:extLst>
          </p:nvPr>
        </p:nvGraphicFramePr>
        <p:xfrm>
          <a:off x="2799556" y="3325367"/>
          <a:ext cx="3544887" cy="1697037"/>
        </p:xfrm>
        <a:graphic>
          <a:graphicData uri="http://schemas.openxmlformats.org/presentationml/2006/ole">
            <mc:AlternateContent xmlns:mc="http://schemas.openxmlformats.org/markup-compatibility/2006">
              <mc:Choice xmlns:v="urn:schemas-microsoft-com:vml" Requires="v">
                <p:oleObj spid="_x0000_s8277" name="Equation" r:id="rId8" imgW="3504960" imgH="1676160" progId="Equation.DSMT4">
                  <p:embed/>
                </p:oleObj>
              </mc:Choice>
              <mc:Fallback>
                <p:oleObj name="Equation" r:id="rId8" imgW="3504960" imgH="1676160" progId="Equation.DSMT4">
                  <p:embed/>
                  <p:pic>
                    <p:nvPicPr>
                      <p:cNvPr id="0" name="Object 6"/>
                      <p:cNvPicPr>
                        <a:picLocks noChangeAspect="1" noChangeArrowheads="1"/>
                      </p:cNvPicPr>
                      <p:nvPr/>
                    </p:nvPicPr>
                    <p:blipFill>
                      <a:blip r:embed="rId9"/>
                      <a:srcRect/>
                      <a:stretch>
                        <a:fillRect/>
                      </a:stretch>
                    </p:blipFill>
                    <p:spPr bwMode="auto">
                      <a:xfrm>
                        <a:off x="2799556" y="3325367"/>
                        <a:ext cx="3544887" cy="169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914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47395429-B06B-448B-871F-5D4E0471926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规划：有环境模型的预测与控制</a:t>
            </a:r>
          </a:p>
        </p:txBody>
      </p:sp>
      <p:pic>
        <p:nvPicPr>
          <p:cNvPr id="25" name="图片 24">
            <a:extLst>
              <a:ext uri="{FF2B5EF4-FFF2-40B4-BE49-F238E27FC236}">
                <a16:creationId xmlns:a16="http://schemas.microsoft.com/office/drawing/2014/main" id="{DDC49569-377D-4DB8-83F1-0683C3254AAF}"/>
              </a:ext>
            </a:extLst>
          </p:cNvPr>
          <p:cNvPicPr>
            <a:picLocks noChangeAspect="1"/>
          </p:cNvPicPr>
          <p:nvPr/>
        </p:nvPicPr>
        <p:blipFill>
          <a:blip r:embed="rId2"/>
          <a:stretch>
            <a:fillRect/>
          </a:stretch>
        </p:blipFill>
        <p:spPr>
          <a:xfrm>
            <a:off x="626514" y="1221757"/>
            <a:ext cx="7890971" cy="5086968"/>
          </a:xfrm>
          <a:prstGeom prst="rect">
            <a:avLst/>
          </a:prstGeom>
        </p:spPr>
      </p:pic>
    </p:spTree>
    <p:extLst>
      <p:ext uri="{BB962C8B-B14F-4D97-AF65-F5344CB8AC3E}">
        <p14:creationId xmlns:p14="http://schemas.microsoft.com/office/powerpoint/2010/main" val="36540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9276F2-F982-4A34-835E-D8748E8B1AB2}"/>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规划：有环境模型的预测与控制</a:t>
            </a:r>
          </a:p>
        </p:txBody>
      </p:sp>
      <p:graphicFrame>
        <p:nvGraphicFramePr>
          <p:cNvPr id="8" name="表格 7">
            <a:extLst>
              <a:ext uri="{FF2B5EF4-FFF2-40B4-BE49-F238E27FC236}">
                <a16:creationId xmlns:a16="http://schemas.microsoft.com/office/drawing/2014/main" id="{A9ACA79A-26D0-4BE7-BF3C-547D16F3F51D}"/>
              </a:ext>
            </a:extLst>
          </p:cNvPr>
          <p:cNvGraphicFramePr>
            <a:graphicFrameLocks noGrp="1"/>
          </p:cNvGraphicFramePr>
          <p:nvPr>
            <p:extLst>
              <p:ext uri="{D42A27DB-BD31-4B8C-83A1-F6EECF244321}">
                <p14:modId xmlns:p14="http://schemas.microsoft.com/office/powerpoint/2010/main" val="1248399293"/>
              </p:ext>
            </p:extLst>
          </p:nvPr>
        </p:nvGraphicFramePr>
        <p:xfrm>
          <a:off x="1175967" y="2195525"/>
          <a:ext cx="6792065" cy="2754288"/>
        </p:xfrm>
        <a:graphic>
          <a:graphicData uri="http://schemas.openxmlformats.org/drawingml/2006/table">
            <a:tbl>
              <a:tblPr firstRow="1" firstCol="1" bandRow="1">
                <a:tableStyleId>{5FD0F851-EC5A-4D38-B0AD-8093EC10F338}</a:tableStyleId>
              </a:tblPr>
              <a:tblGrid>
                <a:gridCol w="696124">
                  <a:extLst>
                    <a:ext uri="{9D8B030D-6E8A-4147-A177-3AD203B41FA5}">
                      <a16:colId xmlns:a16="http://schemas.microsoft.com/office/drawing/2014/main" val="559700795"/>
                    </a:ext>
                  </a:extLst>
                </a:gridCol>
                <a:gridCol w="3959604">
                  <a:extLst>
                    <a:ext uri="{9D8B030D-6E8A-4147-A177-3AD203B41FA5}">
                      <a16:colId xmlns:a16="http://schemas.microsoft.com/office/drawing/2014/main" val="3563567360"/>
                    </a:ext>
                  </a:extLst>
                </a:gridCol>
                <a:gridCol w="2136337">
                  <a:extLst>
                    <a:ext uri="{9D8B030D-6E8A-4147-A177-3AD203B41FA5}">
                      <a16:colId xmlns:a16="http://schemas.microsoft.com/office/drawing/2014/main" val="1640478418"/>
                    </a:ext>
                  </a:extLst>
                </a:gridCol>
              </a:tblGrid>
              <a:tr h="374025">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问题</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思想</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a:effectLst/>
                          <a:latin typeface="微软雅黑" panose="020B0503020204020204" pitchFamily="34" charset="-122"/>
                          <a:ea typeface="微软雅黑" panose="020B0503020204020204" pitchFamily="34" charset="-122"/>
                        </a:rPr>
                        <a:t>算法</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tcPr>
                </a:tc>
                <a:extLst>
                  <a:ext uri="{0D108BD9-81ED-4DB2-BD59-A6C34878D82A}">
                    <a16:rowId xmlns:a16="http://schemas.microsoft.com/office/drawing/2014/main" val="2175355506"/>
                  </a:ext>
                </a:extLst>
              </a:tr>
              <a:tr h="793421">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预测</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根据给定策略，由贝尔曼期望方程迭代更新值函数。</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a:effectLst/>
                          <a:latin typeface="微软雅黑" panose="020B0503020204020204" pitchFamily="34" charset="-122"/>
                          <a:ea typeface="微软雅黑" panose="020B0503020204020204" pitchFamily="34" charset="-122"/>
                        </a:rPr>
                        <a:t>策略评估</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tcPr>
                </a:tc>
                <a:extLst>
                  <a:ext uri="{0D108BD9-81ED-4DB2-BD59-A6C34878D82A}">
                    <a16:rowId xmlns:a16="http://schemas.microsoft.com/office/drawing/2014/main" val="3160751986"/>
                  </a:ext>
                </a:extLst>
              </a:tr>
              <a:tr h="1212817">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控制</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随机初始化策略，交替根据贝尔曼期望方程更新值函数和根据值函数改进当前策略两个步骤。</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策略迭代</a:t>
                      </a:r>
                      <a:endParaRPr lang="zh-CN" sz="2000" kern="100" dirty="0">
                        <a:effectLst/>
                        <a:latin typeface="微软雅黑" panose="020B0503020204020204" pitchFamily="34" charset="-122"/>
                        <a:ea typeface="微软雅黑" panose="020B0503020204020204" pitchFamily="34" charset="-122"/>
                      </a:endParaRPr>
                    </a:p>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（策略评估</a:t>
                      </a:r>
                      <a:r>
                        <a:rPr lang="en-US" sz="2000" kern="0" dirty="0">
                          <a:effectLst/>
                          <a:latin typeface="微软雅黑" panose="020B0503020204020204" pitchFamily="34" charset="-122"/>
                          <a:ea typeface="微软雅黑" panose="020B0503020204020204" pitchFamily="34" charset="-122"/>
                        </a:rPr>
                        <a:t>+</a:t>
                      </a:r>
                      <a:r>
                        <a:rPr lang="zh-CN" sz="2000" kern="0" dirty="0">
                          <a:effectLst/>
                          <a:latin typeface="微软雅黑" panose="020B0503020204020204" pitchFamily="34" charset="-122"/>
                          <a:ea typeface="微软雅黑" panose="020B0503020204020204" pitchFamily="34" charset="-122"/>
                        </a:rPr>
                        <a:t>贪婪策略改进）</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tcPr>
                </a:tc>
                <a:extLst>
                  <a:ext uri="{0D108BD9-81ED-4DB2-BD59-A6C34878D82A}">
                    <a16:rowId xmlns:a16="http://schemas.microsoft.com/office/drawing/2014/main" val="4287386227"/>
                  </a:ext>
                </a:extLst>
              </a:tr>
              <a:tr h="374025">
                <a:tc>
                  <a:txBody>
                    <a:bodyPr/>
                    <a:lstStyle/>
                    <a:p>
                      <a:pPr algn="ctr">
                        <a:lnSpc>
                          <a:spcPts val="2200"/>
                        </a:lnSpc>
                        <a:spcAft>
                          <a:spcPts val="0"/>
                        </a:spcAft>
                      </a:pPr>
                      <a:r>
                        <a:rPr lang="zh-CN" sz="2000" kern="0">
                          <a:effectLst/>
                          <a:latin typeface="微软雅黑" panose="020B0503020204020204" pitchFamily="34" charset="-122"/>
                          <a:ea typeface="微软雅黑" panose="020B0503020204020204" pitchFamily="34" charset="-122"/>
                        </a:rPr>
                        <a:t>控制</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使用贝尔曼最优方程更新值函数。</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lnR w="12700" cap="flat" cmpd="sng" algn="ctr">
                      <a:solidFill>
                        <a:srgbClr val="71A3F5"/>
                      </a:solidFill>
                      <a:prstDash val="solid"/>
                      <a:round/>
                      <a:headEnd type="none" w="med" len="med"/>
                      <a:tailEnd type="none" w="med" len="med"/>
                    </a:lnR>
                  </a:tcPr>
                </a:tc>
                <a:tc>
                  <a:txBody>
                    <a:bodyPr/>
                    <a:lstStyle/>
                    <a:p>
                      <a:pPr algn="ctr">
                        <a:lnSpc>
                          <a:spcPts val="2200"/>
                        </a:lnSpc>
                        <a:spcAft>
                          <a:spcPts val="0"/>
                        </a:spcAft>
                      </a:pPr>
                      <a:r>
                        <a:rPr lang="zh-CN" sz="2000" kern="0" dirty="0">
                          <a:effectLst/>
                          <a:latin typeface="微软雅黑" panose="020B0503020204020204" pitchFamily="34" charset="-122"/>
                          <a:ea typeface="微软雅黑" panose="020B0503020204020204" pitchFamily="34" charset="-122"/>
                        </a:rPr>
                        <a:t>值迭代</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71A3F5"/>
                      </a:solidFill>
                      <a:prstDash val="solid"/>
                      <a:round/>
                      <a:headEnd type="none" w="med" len="med"/>
                      <a:tailEnd type="none" w="med" len="med"/>
                    </a:lnL>
                  </a:tcPr>
                </a:tc>
                <a:extLst>
                  <a:ext uri="{0D108BD9-81ED-4DB2-BD59-A6C34878D82A}">
                    <a16:rowId xmlns:a16="http://schemas.microsoft.com/office/drawing/2014/main" val="3368382812"/>
                  </a:ext>
                </a:extLst>
              </a:tr>
            </a:tbl>
          </a:graphicData>
        </a:graphic>
      </p:graphicFrame>
      <p:sp>
        <p:nvSpPr>
          <p:cNvPr id="9" name="矩形 8">
            <a:extLst>
              <a:ext uri="{FF2B5EF4-FFF2-40B4-BE49-F238E27FC236}">
                <a16:creationId xmlns:a16="http://schemas.microsoft.com/office/drawing/2014/main" id="{FF8BBA65-DA3E-4367-8A92-8936129CF945}"/>
              </a:ext>
            </a:extLst>
          </p:cNvPr>
          <p:cNvSpPr/>
          <p:nvPr/>
        </p:nvSpPr>
        <p:spPr>
          <a:xfrm>
            <a:off x="1451731" y="1548495"/>
            <a:ext cx="6240536" cy="400110"/>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2000" dirty="0">
                <a:latin typeface="微软雅黑" panose="020B0503020204020204" pitchFamily="34" charset="-122"/>
                <a:ea typeface="微软雅黑" panose="020B0503020204020204" pitchFamily="34" charset="-122"/>
              </a:rPr>
              <a:t>14-1 </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策略评估、策略迭代、值迭代三种方法的比较</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684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7148744"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基本概念与理论基础</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规划：有环境模型的预测与控制</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defTabSz="914400" eaLnBrk="1" hangingPunct="1">
              <a:lnSpc>
                <a:spcPct val="150000"/>
              </a:lnSpc>
              <a:defRPr/>
            </a:pPr>
            <a:r>
              <a:rPr kumimoji="0" lang="zh-CN" altLang="en-US" sz="2800" b="0" i="0" u="none" strike="noStrike" kern="1200" cap="none" spc="0" normalizeH="0" baseline="0" noProof="0" dirty="0">
                <a:ln>
                  <a:noFill/>
                </a:ln>
                <a:solidFill>
                  <a:srgbClr val="71A3F5"/>
                </a:solidFill>
                <a:effectLst/>
                <a:uLnTx/>
                <a:uFillTx/>
                <a:latin typeface="Arial"/>
                <a:ea typeface="微软雅黑"/>
              </a:rPr>
              <a:t>无环境模型的控制：基于值函数</a:t>
            </a:r>
            <a:endParaRPr lang="en-US" altLang="zh-CN" sz="28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蒙特卡洛控制</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时序差分控制：</a:t>
            </a:r>
            <a:r>
              <a:rPr lang="en-US" altLang="zh-CN" sz="2400" dirty="0">
                <a:solidFill>
                  <a:srgbClr val="71A3F5"/>
                </a:solidFill>
                <a:latin typeface="Arial"/>
                <a:ea typeface="微软雅黑"/>
              </a:rPr>
              <a:t>SARSA</a:t>
            </a:r>
          </a:p>
          <a:p>
            <a:pPr lvl="1" indent="-342900" defTabSz="914400" eaLnBrk="1" hangingPunct="1">
              <a:buFontTx/>
              <a:buChar char="•"/>
              <a:defRPr/>
            </a:pPr>
            <a:r>
              <a:rPr lang="zh-CN" altLang="en-US" sz="2400" dirty="0">
                <a:solidFill>
                  <a:srgbClr val="71A3F5"/>
                </a:solidFill>
                <a:latin typeface="Arial"/>
                <a:ea typeface="微软雅黑"/>
              </a:rPr>
              <a:t>基于</a:t>
            </a:r>
            <a:r>
              <a:rPr lang="en-US" altLang="zh-CN" sz="2400" dirty="0">
                <a:solidFill>
                  <a:srgbClr val="71A3F5"/>
                </a:solidFill>
                <a:latin typeface="Arial"/>
                <a:ea typeface="微软雅黑"/>
              </a:rPr>
              <a:t>Q</a:t>
            </a:r>
            <a:r>
              <a:rPr lang="zh-CN" altLang="en-US" sz="2400" dirty="0">
                <a:solidFill>
                  <a:srgbClr val="71A3F5"/>
                </a:solidFill>
                <a:latin typeface="Arial"/>
                <a:ea typeface="微软雅黑"/>
              </a:rPr>
              <a:t>学习的异常策略控制</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基于</a:t>
            </a:r>
            <a:r>
              <a:rPr lang="en-US" altLang="zh-CN" sz="2400" dirty="0">
                <a:solidFill>
                  <a:srgbClr val="71A3F5"/>
                </a:solidFill>
                <a:latin typeface="Arial"/>
                <a:ea typeface="微软雅黑"/>
              </a:rPr>
              <a:t>Q</a:t>
            </a:r>
            <a:r>
              <a:rPr lang="zh-CN" altLang="en-US" sz="2400" dirty="0">
                <a:solidFill>
                  <a:srgbClr val="71A3F5"/>
                </a:solidFill>
                <a:latin typeface="Arial"/>
                <a:ea typeface="微软雅黑"/>
              </a:rPr>
              <a:t>学习的深度</a:t>
            </a:r>
            <a:r>
              <a:rPr lang="en-US" altLang="zh-CN" sz="2400" dirty="0">
                <a:solidFill>
                  <a:srgbClr val="71A3F5"/>
                </a:solidFill>
                <a:latin typeface="Arial"/>
                <a:ea typeface="微软雅黑"/>
              </a:rPr>
              <a:t>Q</a:t>
            </a:r>
            <a:r>
              <a:rPr lang="zh-CN" altLang="en-US" sz="2400" dirty="0">
                <a:solidFill>
                  <a:srgbClr val="71A3F5"/>
                </a:solidFill>
                <a:latin typeface="Arial"/>
                <a:ea typeface="微软雅黑"/>
              </a:rPr>
              <a:t>网络控制</a:t>
            </a:r>
            <a:endParaRPr lang="en-US" altLang="zh-CN" sz="2400" dirty="0">
              <a:solidFill>
                <a:srgbClr val="71A3F5"/>
              </a:solidFill>
              <a:latin typeface="Arial"/>
              <a:ea typeface="微软雅黑"/>
            </a:endParaRPr>
          </a:p>
          <a:p>
            <a:pPr defTabSz="914400" eaLnBrk="1" hangingPunct="1">
              <a:lnSpc>
                <a:spcPct val="150000"/>
              </a:lnSpc>
              <a:defRPr/>
            </a:pPr>
            <a:r>
              <a:rPr lang="zh-CN" altLang="en-US" sz="2800" dirty="0">
                <a:solidFill>
                  <a:srgbClr val="000000"/>
                </a:solidFill>
                <a:latin typeface="Arial"/>
                <a:ea typeface="微软雅黑"/>
              </a:rPr>
              <a:t>无环境模型的控制：基于策略</a:t>
            </a:r>
            <a:endParaRPr lang="en-US" altLang="zh-CN" sz="2800" dirty="0">
              <a:solidFill>
                <a:srgbClr val="000000"/>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09FADACC-4176-41F9-AB50-5BD55B135A40}"/>
              </a:ext>
            </a:extLst>
          </p:cNvPr>
          <p:cNvSpPr>
            <a:spLocks noChangeArrowheads="1"/>
          </p:cNvSpPr>
          <p:nvPr/>
        </p:nvSpPr>
        <p:spPr bwMode="auto">
          <a:xfrm>
            <a:off x="3356763" y="245417"/>
            <a:ext cx="243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第九讲 强化学习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008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6127314-A055-4C1C-95E8-80588DA69AD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96132" y="1019176"/>
                <a:ext cx="8015287" cy="50167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在强化学习中，</a:t>
                </a:r>
                <a14:m>
                  <m:oMath xmlns:m="http://schemas.openxmlformats.org/officeDocument/2006/math">
                    <m:r>
                      <a:rPr lang="en-US" altLang="zh-CN" sz="2000" b="1" i="1" smtClean="0">
                        <a:latin typeface="Cambria Math" panose="02040503050406030204" pitchFamily="18" charset="0"/>
                        <a:cs typeface="Times New Roman" panose="02020603050405020304" pitchFamily="18" charset="0"/>
                      </a:rPr>
                      <m:t>𝜺</m:t>
                    </m:r>
                  </m:oMath>
                </a14:m>
                <a:r>
                  <a:rPr lang="zh-CN" altLang="en-US" sz="2000" b="1" dirty="0">
                    <a:latin typeface="微软雅黑" panose="020B0503020204020204" pitchFamily="34" charset="-122"/>
                    <a:cs typeface="Times New Roman" panose="02020603050405020304" pitchFamily="18" charset="0"/>
                  </a:rPr>
                  <a:t>贪心策略</a:t>
                </a:r>
                <a:r>
                  <a:rPr lang="zh-CN" altLang="en-US" sz="2000" dirty="0">
                    <a:latin typeface="微软雅黑" panose="020B0503020204020204" pitchFamily="34" charset="-122"/>
                    <a:cs typeface="Times New Roman" panose="02020603050405020304" pitchFamily="18" charset="0"/>
                  </a:rPr>
                  <a:t>使得智能体的状态更具有多样性，相比采用固定策略能更好地探索环境。</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对于一个给定的策略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oMath>
                </a14:m>
                <a:r>
                  <a:rPr lang="zh-CN" altLang="en-US" sz="2000" dirty="0">
                    <a:latin typeface="微软雅黑" panose="020B0503020204020204" pitchFamily="34" charset="-122"/>
                    <a:cs typeface="Times New Roman" panose="02020603050405020304" pitchFamily="18" charset="0"/>
                  </a:rPr>
                  <a:t>，</a:t>
                </a:r>
                <a14:m>
                  <m:oMath xmlns:m="http://schemas.openxmlformats.org/officeDocument/2006/math">
                    <m:r>
                      <a:rPr lang="en-US" altLang="zh-CN" sz="2000" b="0" i="1">
                        <a:latin typeface="Cambria Math" panose="02040503050406030204" pitchFamily="18" charset="0"/>
                        <a:cs typeface="Times New Roman" panose="02020603050405020304" pitchFamily="18" charset="0"/>
                      </a:rPr>
                      <m:t>𝜀</m:t>
                    </m:r>
                  </m:oMath>
                </a14:m>
                <a:r>
                  <a:rPr lang="zh-CN" altLang="en-US" sz="2000" dirty="0">
                    <a:latin typeface="微软雅黑" panose="020B0503020204020204" pitchFamily="34" charset="-122"/>
                    <a:cs typeface="Times New Roman" panose="02020603050405020304" pitchFamily="18" charset="0"/>
                  </a:rPr>
                  <a:t>贪心策略</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𝜋</m:t>
                        </m:r>
                      </m:e>
                      <m:sup>
                        <m:r>
                          <a:rPr lang="en-US" altLang="zh-CN" sz="2000" i="1">
                            <a:latin typeface="Cambria Math" panose="02040503050406030204" pitchFamily="18" charset="0"/>
                            <a:cs typeface="Times New Roman" panose="02020603050405020304" pitchFamily="18" charset="0"/>
                          </a:rPr>
                          <m:t>𝜀</m:t>
                        </m:r>
                      </m:sup>
                    </m:s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可以形式化地定义为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在强化学习中有两种</a:t>
                </a:r>
                <a:r>
                  <a:rPr lang="zh-CN" altLang="en-US" sz="2000" b="1" dirty="0">
                    <a:latin typeface="微软雅黑" panose="020B0503020204020204" pitchFamily="34" charset="-122"/>
                    <a:cs typeface="Times New Roman" panose="02020603050405020304" pitchFamily="18" charset="0"/>
                  </a:rPr>
                  <a:t>策略学习</a:t>
                </a:r>
                <a:r>
                  <a:rPr lang="zh-CN" altLang="en-US" sz="2000" dirty="0">
                    <a:latin typeface="微软雅黑" panose="020B0503020204020204" pitchFamily="34" charset="-122"/>
                    <a:cs typeface="Times New Roman" panose="02020603050405020304" pitchFamily="18" charset="0"/>
                  </a:rPr>
                  <a:t>的机制：</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Tx/>
                  <a:buAutoNum type="arabicPeriod"/>
                </a:pPr>
                <a:r>
                  <a:rPr lang="zh-CN" altLang="en-US" sz="2000" dirty="0">
                    <a:latin typeface="微软雅黑" panose="020B0503020204020204" pitchFamily="34" charset="-122"/>
                    <a:cs typeface="Times New Roman" panose="02020603050405020304" pitchFamily="18" charset="0"/>
                  </a:rPr>
                  <a:t>同策略（</a:t>
                </a:r>
                <a:r>
                  <a:rPr lang="en-US" altLang="zh-CN" sz="2000" dirty="0">
                    <a:latin typeface="微软雅黑" panose="020B0503020204020204" pitchFamily="34" charset="-122"/>
                    <a:cs typeface="Times New Roman" panose="02020603050405020304" pitchFamily="18" charset="0"/>
                  </a:rPr>
                  <a:t>on policy</a:t>
                </a:r>
                <a:r>
                  <a:rPr lang="zh-CN" altLang="en-US" sz="2000" dirty="0">
                    <a:latin typeface="微软雅黑" panose="020B0503020204020204" pitchFamily="34" charset="-122"/>
                    <a:cs typeface="Times New Roman" panose="02020603050405020304" pitchFamily="18" charset="0"/>
                  </a:rPr>
                  <a:t>）学习，智能体运用从当前策略采样出的经验数据进行学习</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Tx/>
                  <a:buAutoNum type="arabicPeriod"/>
                </a:pPr>
                <a:r>
                  <a:rPr lang="zh-CN" altLang="en-US" sz="2000" dirty="0">
                    <a:latin typeface="微软雅黑" panose="020B0503020204020204" pitchFamily="34" charset="-122"/>
                    <a:cs typeface="Times New Roman" panose="02020603050405020304" pitchFamily="18" charset="0"/>
                  </a:rPr>
                  <a:t>异策略（</a:t>
                </a:r>
                <a:r>
                  <a:rPr lang="en-US" altLang="zh-CN" sz="2000" dirty="0">
                    <a:latin typeface="微软雅黑" panose="020B0503020204020204" pitchFamily="34" charset="-122"/>
                    <a:cs typeface="Times New Roman" panose="02020603050405020304" pitchFamily="18" charset="0"/>
                  </a:rPr>
                  <a:t>off policy</a:t>
                </a:r>
                <a:r>
                  <a:rPr lang="zh-CN" altLang="en-US" sz="2000" dirty="0">
                    <a:latin typeface="微软雅黑" panose="020B0503020204020204" pitchFamily="34" charset="-122"/>
                    <a:cs typeface="Times New Roman" panose="02020603050405020304" pitchFamily="18" charset="0"/>
                  </a:rPr>
                  <a:t>）学习，智能体运用从别的策略采样出的经验数据进行学习，如重要性采样方法和</a:t>
                </a:r>
                <a14:m>
                  <m:oMath xmlns:m="http://schemas.openxmlformats.org/officeDocument/2006/math">
                    <m:r>
                      <a:rPr lang="zh-CN" altLang="en-US" sz="2000" i="1" smtClean="0">
                        <a:latin typeface="Cambria Math" panose="02040503050406030204" pitchFamily="18" charset="0"/>
                        <a:cs typeface="Times New Roman" panose="02020603050405020304" pitchFamily="18" charset="0"/>
                      </a:rPr>
                      <m:t>𝒬</m:t>
                    </m:r>
                  </m:oMath>
                </a14:m>
                <a:r>
                  <a:rPr lang="zh-CN" altLang="en-US" sz="2000" dirty="0">
                    <a:latin typeface="微软雅黑" panose="020B0503020204020204" pitchFamily="34" charset="-122"/>
                    <a:cs typeface="Times New Roman" panose="02020603050405020304" pitchFamily="18" charset="0"/>
                  </a:rPr>
                  <a:t>学习方法等。</a:t>
                </a: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96132" y="1019176"/>
                <a:ext cx="8015287" cy="5016758"/>
              </a:xfrm>
              <a:prstGeom prst="rect">
                <a:avLst/>
              </a:prstGeom>
              <a:blipFill>
                <a:blip r:embed="rId5"/>
                <a:stretch>
                  <a:fillRect l="-989" t="-6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无环境模型的控制：基于值函数</a:t>
            </a:r>
          </a:p>
        </p:txBody>
      </p:sp>
      <p:graphicFrame>
        <p:nvGraphicFramePr>
          <p:cNvPr id="24" name="对象 23">
            <a:extLst>
              <a:ext uri="{FF2B5EF4-FFF2-40B4-BE49-F238E27FC236}">
                <a16:creationId xmlns:a16="http://schemas.microsoft.com/office/drawing/2014/main" id="{08477E07-6AB2-4C6F-9B4C-F52BB7CCA74A}"/>
              </a:ext>
            </a:extLst>
          </p:cNvPr>
          <p:cNvGraphicFramePr>
            <a:graphicFrameLocks noChangeAspect="1"/>
          </p:cNvGraphicFramePr>
          <p:nvPr>
            <p:extLst>
              <p:ext uri="{D42A27DB-BD31-4B8C-83A1-F6EECF244321}">
                <p14:modId xmlns:p14="http://schemas.microsoft.com/office/powerpoint/2010/main" val="1599772732"/>
              </p:ext>
            </p:extLst>
          </p:nvPr>
        </p:nvGraphicFramePr>
        <p:xfrm>
          <a:off x="2113756" y="2437865"/>
          <a:ext cx="4916487" cy="1433513"/>
        </p:xfrm>
        <a:graphic>
          <a:graphicData uri="http://schemas.openxmlformats.org/presentationml/2006/ole">
            <mc:AlternateContent xmlns:mc="http://schemas.openxmlformats.org/markup-compatibility/2006">
              <mc:Choice xmlns:v="urn:schemas-microsoft-com:vml" Requires="v">
                <p:oleObj spid="_x0000_s11319" name="Equation" r:id="rId6" imgW="4927320" imgH="1422360" progId="Equation.DSMT4">
                  <p:embed/>
                </p:oleObj>
              </mc:Choice>
              <mc:Fallback>
                <p:oleObj name="Equation" r:id="rId6" imgW="4927320" imgH="1422360" progId="Equation.DSMT4">
                  <p:embed/>
                  <p:pic>
                    <p:nvPicPr>
                      <p:cNvPr id="0" name="Object 11"/>
                      <p:cNvPicPr>
                        <a:picLocks noChangeAspect="1" noChangeArrowheads="1"/>
                      </p:cNvPicPr>
                      <p:nvPr/>
                    </p:nvPicPr>
                    <p:blipFill>
                      <a:blip r:embed="rId7"/>
                      <a:srcRect/>
                      <a:stretch>
                        <a:fillRect/>
                      </a:stretch>
                    </p:blipFill>
                    <p:spPr bwMode="auto">
                      <a:xfrm>
                        <a:off x="2113756" y="2437865"/>
                        <a:ext cx="4916487" cy="143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774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9D329584-33E6-4D24-A96B-1A2E1A6BD7E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蒙特卡洛控制</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383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i="1" smtClean="0">
                            <a:latin typeface="Cambria Math" panose="02040503050406030204" pitchFamily="18" charset="0"/>
                            <a:cs typeface="Times New Roman" panose="02020603050405020304" pitchFamily="18" charset="0"/>
                          </a:rPr>
                          <m:t>𝒬</m:t>
                        </m:r>
                      </m:e>
                      <m:sub>
                        <m:r>
                          <a:rPr lang="en-US" altLang="zh-CN" sz="2000" b="0" i="1" smtClean="0">
                            <a:latin typeface="Cambria Math" panose="02040503050406030204" pitchFamily="18" charset="0"/>
                            <a:cs typeface="Times New Roman" panose="02020603050405020304" pitchFamily="18" charset="0"/>
                          </a:rPr>
                          <m:t>𝜋</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在初始状态</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oMath>
                </a14:m>
                <a:r>
                  <a:rPr lang="zh-CN" altLang="en-US" sz="2000" dirty="0">
                    <a:latin typeface="微软雅黑" panose="020B0503020204020204" pitchFamily="34" charset="-122"/>
                    <a:cs typeface="Times New Roman" panose="02020603050405020304" pitchFamily="18" charset="0"/>
                  </a:rPr>
                  <a:t>执行动作</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𝑎</m:t>
                    </m:r>
                  </m:oMath>
                </a14:m>
                <a:r>
                  <a:rPr lang="zh-CN" altLang="en-US" sz="2000" dirty="0">
                    <a:latin typeface="微软雅黑" panose="020B0503020204020204" pitchFamily="34" charset="-122"/>
                    <a:cs typeface="Times New Roman" panose="02020603050405020304" pitchFamily="18" charset="0"/>
                  </a:rPr>
                  <a:t>后，总的期望收益为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          表示该马尔可夫决策过程的初始状态为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0</m:t>
                        </m:r>
                      </m:sub>
                    </m:sSub>
                  </m:oMath>
                </a14:m>
                <a:r>
                  <a:rPr lang="zh-CN" altLang="en-US" sz="2000" dirty="0">
                    <a:latin typeface="微软雅黑" panose="020B0503020204020204" pitchFamily="34" charset="-122"/>
                    <a:cs typeface="Times New Roman" panose="02020603050405020304" pitchFamily="18" charset="0"/>
                  </a:rPr>
                  <a:t>，初始动作为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𝑎</m:t>
                        </m:r>
                      </m:e>
                      <m:sub>
                        <m:r>
                          <a:rPr lang="en-US" altLang="zh-CN" sz="2000" b="0" i="1" smtClean="0">
                            <a:latin typeface="Cambria Math" panose="02040503050406030204" pitchFamily="18" charset="0"/>
                            <a:cs typeface="Times New Roman" panose="02020603050405020304" pitchFamily="18" charset="0"/>
                          </a:rPr>
                          <m:t>0</m:t>
                        </m:r>
                      </m:sub>
                    </m:sSub>
                  </m:oMath>
                </a14:m>
                <a:r>
                  <a:rPr lang="en-US" altLang="zh-CN" sz="2000" dirty="0">
                    <a:latin typeface="微软雅黑" panose="020B0503020204020204" pitchFamily="34" charset="-122"/>
                    <a:cs typeface="Times New Roman" panose="02020603050405020304" pitchFamily="18" charset="0"/>
                  </a:rPr>
                  <a:t>.</a:t>
                </a:r>
              </a:p>
              <a:p>
                <a:pPr>
                  <a:spcBef>
                    <a:spcPct val="0"/>
                  </a:spcBef>
                  <a:buFontTx/>
                  <a:buNone/>
                </a:pPr>
                <a:r>
                  <a:rPr lang="zh-CN" altLang="en-US" sz="2000" dirty="0">
                    <a:latin typeface="微软雅黑" panose="020B0503020204020204" pitchFamily="34" charset="-122"/>
                    <a:cs typeface="Times New Roman" panose="02020603050405020304" pitchFamily="18" charset="0"/>
                  </a:rPr>
                  <a:t>如果进行</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微软雅黑" panose="020B0503020204020204" pitchFamily="34" charset="-122"/>
                    <a:cs typeface="Times New Roman" panose="02020603050405020304" pitchFamily="18" charset="0"/>
                  </a:rPr>
                  <a:t>次实验，那么就可以得到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微软雅黑" panose="020B0503020204020204" pitchFamily="34" charset="-122"/>
                    <a:cs typeface="Times New Roman" panose="02020603050405020304" pitchFamily="18" charset="0"/>
                  </a:rPr>
                  <a:t>条马尔可夫决策轨迹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并计算每一条轨迹的总奖励值。通过蒙特卡洛估计器，</a:t>
                </a:r>
                <a14:m>
                  <m:oMath xmlns:m="http://schemas.openxmlformats.org/officeDocument/2006/math">
                    <m:r>
                      <a:rPr lang="zh-CN" altLang="en-US" sz="2000" i="1">
                        <a:latin typeface="Cambria Math" panose="02040503050406030204" pitchFamily="18" charset="0"/>
                        <a:cs typeface="Times New Roman" panose="02020603050405020304" pitchFamily="18" charset="0"/>
                      </a:rPr>
                      <m:t>𝒬</m:t>
                    </m:r>
                  </m:oMath>
                </a14:m>
                <a:r>
                  <a:rPr lang="zh-CN" altLang="en-US" sz="2000" dirty="0">
                    <a:latin typeface="微软雅黑" panose="020B0503020204020204" pitchFamily="34" charset="-122"/>
                    <a:cs typeface="Times New Roman" panose="02020603050405020304" pitchFamily="18" charset="0"/>
                  </a:rPr>
                  <a:t>函数可以被如下估计</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当采样的轨迹足够多时，</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acc>
                          <m:accPr>
                            <m:chr m:val="̂"/>
                            <m:ctrlPr>
                              <a:rPr lang="zh-CN" altLang="en-US" sz="2000" i="1" smtClean="0">
                                <a:latin typeface="Cambria Math" panose="02040503050406030204" pitchFamily="18" charset="0"/>
                                <a:cs typeface="Times New Roman" panose="02020603050405020304" pitchFamily="18" charset="0"/>
                              </a:rPr>
                            </m:ctrlPr>
                          </m:accPr>
                          <m:e>
                            <m:r>
                              <a:rPr lang="zh-CN" altLang="en-US" sz="2000" i="1" smtClean="0">
                                <a:latin typeface="Cambria Math" panose="02040503050406030204" pitchFamily="18" charset="0"/>
                                <a:cs typeface="Times New Roman" panose="02020603050405020304" pitchFamily="18" charset="0"/>
                              </a:rPr>
                              <m:t>𝒬</m:t>
                            </m:r>
                          </m:e>
                        </m:acc>
                      </m:e>
                      <m:sub>
                        <m:r>
                          <a:rPr lang="en-US" altLang="zh-CN" sz="2000" b="0" i="1" smtClean="0">
                            <a:latin typeface="Cambria Math" panose="02040503050406030204" pitchFamily="18" charset="0"/>
                            <a:cs typeface="Times New Roman" panose="02020603050405020304" pitchFamily="18" charset="0"/>
                          </a:rPr>
                          <m:t>𝜋</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可以很好地对</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𝒬</m:t>
                        </m:r>
                      </m:e>
                      <m:sub>
                        <m:r>
                          <a:rPr lang="en-US" altLang="zh-CN" sz="2000" i="1">
                            <a:latin typeface="Cambria Math" panose="02040503050406030204" pitchFamily="18" charset="0"/>
                            <a:cs typeface="Times New Roman" panose="02020603050405020304" pitchFamily="18" charset="0"/>
                          </a:rPr>
                          <m:t>𝜋</m:t>
                        </m:r>
                      </m:sub>
                    </m:s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𝑠</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𝑎</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进行近似。之后利用</a:t>
                </a:r>
                <a14:m>
                  <m:oMath xmlns:m="http://schemas.openxmlformats.org/officeDocument/2006/math">
                    <m:r>
                      <a:rPr lang="zh-CN" altLang="en-US" sz="2000" i="1">
                        <a:latin typeface="Cambria Math" panose="02040503050406030204" pitchFamily="18" charset="0"/>
                        <a:cs typeface="Times New Roman" panose="02020603050405020304" pitchFamily="18" charset="0"/>
                      </a:rPr>
                      <m:t>𝒬</m:t>
                    </m:r>
                  </m:oMath>
                </a14:m>
                <a:r>
                  <a:rPr lang="zh-CN" altLang="en-US" sz="2000" dirty="0">
                    <a:latin typeface="微软雅黑" panose="020B0503020204020204" pitchFamily="34" charset="-122"/>
                    <a:cs typeface="Times New Roman" panose="02020603050405020304" pitchFamily="18" charset="0"/>
                  </a:rPr>
                  <a:t>函数对策略进行优化，然后在新的</a:t>
                </a:r>
                <a14:m>
                  <m:oMath xmlns:m="http://schemas.openxmlformats.org/officeDocument/2006/math">
                    <m:r>
                      <a:rPr lang="en-US" altLang="zh-CN" sz="2000" i="1">
                        <a:latin typeface="Cambria Math" panose="02040503050406030204" pitchFamily="18" charset="0"/>
                        <a:cs typeface="Times New Roman" panose="02020603050405020304" pitchFamily="18" charset="0"/>
                      </a:rPr>
                      <m:t>𝜀</m:t>
                    </m:r>
                  </m:oMath>
                </a14:m>
                <a:r>
                  <a:rPr lang="zh-CN" altLang="en-US" sz="2000" dirty="0">
                    <a:latin typeface="微软雅黑" panose="020B0503020204020204" pitchFamily="34" charset="-122"/>
                    <a:cs typeface="Times New Roman" panose="02020603050405020304" pitchFamily="18" charset="0"/>
                  </a:rPr>
                  <a:t>贪心策略下重新采样轨迹估计</a:t>
                </a:r>
                <a14:m>
                  <m:oMath xmlns:m="http://schemas.openxmlformats.org/officeDocument/2006/math">
                    <m:r>
                      <a:rPr lang="zh-CN" altLang="en-US" sz="2000" i="1">
                        <a:latin typeface="Cambria Math" panose="02040503050406030204" pitchFamily="18" charset="0"/>
                        <a:cs typeface="Times New Roman" panose="02020603050405020304" pitchFamily="18" charset="0"/>
                      </a:rPr>
                      <m:t>𝒬</m:t>
                    </m:r>
                  </m:oMath>
                </a14:m>
                <a:r>
                  <a:rPr lang="zh-CN" altLang="en-US" sz="2000" dirty="0">
                    <a:latin typeface="微软雅黑" panose="020B0503020204020204" pitchFamily="34" charset="-122"/>
                    <a:cs typeface="Times New Roman" panose="02020603050405020304" pitchFamily="18" charset="0"/>
                  </a:rPr>
                  <a:t>函数的值，直到</a:t>
                </a:r>
                <a14:m>
                  <m:oMath xmlns:m="http://schemas.openxmlformats.org/officeDocument/2006/math">
                    <m:r>
                      <a:rPr lang="zh-CN" altLang="en-US" sz="2000" i="1">
                        <a:latin typeface="Cambria Math" panose="02040503050406030204" pitchFamily="18" charset="0"/>
                        <a:cs typeface="Times New Roman" panose="02020603050405020304" pitchFamily="18" charset="0"/>
                      </a:rPr>
                      <m:t>𝒬</m:t>
                    </m:r>
                  </m:oMath>
                </a14:m>
                <a:r>
                  <a:rPr lang="zh-CN" altLang="en-US" sz="2000" dirty="0">
                    <a:latin typeface="微软雅黑" panose="020B0503020204020204" pitchFamily="34" charset="-122"/>
                    <a:cs typeface="Times New Roman" panose="02020603050405020304" pitchFamily="18" charset="0"/>
                  </a:rPr>
                  <a:t>函数收敛为止。</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3830600"/>
              </a:xfrm>
              <a:prstGeom prst="rect">
                <a:avLst/>
              </a:prstGeom>
              <a:blipFill>
                <a:blip r:embed="rId5"/>
                <a:stretch>
                  <a:fillRect l="-837" t="-795" r="-456" b="-9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无环境模型的控制：基于值函数</a:t>
            </a:r>
          </a:p>
        </p:txBody>
      </p:sp>
      <p:graphicFrame>
        <p:nvGraphicFramePr>
          <p:cNvPr id="3" name="对象 2">
            <a:extLst>
              <a:ext uri="{FF2B5EF4-FFF2-40B4-BE49-F238E27FC236}">
                <a16:creationId xmlns:a16="http://schemas.microsoft.com/office/drawing/2014/main" id="{5094A266-07AC-4C00-9AAE-769C1ED55E05}"/>
              </a:ext>
            </a:extLst>
          </p:cNvPr>
          <p:cNvGraphicFramePr>
            <a:graphicFrameLocks noChangeAspect="1"/>
          </p:cNvGraphicFramePr>
          <p:nvPr>
            <p:extLst>
              <p:ext uri="{D42A27DB-BD31-4B8C-83A1-F6EECF244321}">
                <p14:modId xmlns:p14="http://schemas.microsoft.com/office/powerpoint/2010/main" val="3365455118"/>
              </p:ext>
            </p:extLst>
          </p:nvPr>
        </p:nvGraphicFramePr>
        <p:xfrm>
          <a:off x="3160712" y="2058193"/>
          <a:ext cx="2822575" cy="433387"/>
        </p:xfrm>
        <a:graphic>
          <a:graphicData uri="http://schemas.openxmlformats.org/presentationml/2006/ole">
            <mc:AlternateContent xmlns:mc="http://schemas.openxmlformats.org/markup-compatibility/2006">
              <mc:Choice xmlns:v="urn:schemas-microsoft-com:vml" Requires="v">
                <p:oleObj spid="_x0000_s12440" name="Equation" r:id="rId6" imgW="2806560" imgH="406080" progId="Equation.DSMT4">
                  <p:embed/>
                </p:oleObj>
              </mc:Choice>
              <mc:Fallback>
                <p:oleObj name="Equation" r:id="rId6" imgW="2806560" imgH="406080" progId="Equation.DSMT4">
                  <p:embed/>
                  <p:pic>
                    <p:nvPicPr>
                      <p:cNvPr id="0" name="Object 1"/>
                      <p:cNvPicPr>
                        <a:picLocks noChangeAspect="1" noChangeArrowheads="1"/>
                      </p:cNvPicPr>
                      <p:nvPr/>
                    </p:nvPicPr>
                    <p:blipFill>
                      <a:blip r:embed="rId7"/>
                      <a:srcRect/>
                      <a:stretch>
                        <a:fillRect/>
                      </a:stretch>
                    </p:blipFill>
                    <p:spPr bwMode="auto">
                      <a:xfrm>
                        <a:off x="3160712" y="2058193"/>
                        <a:ext cx="282257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0CDCA316-8BC5-4677-BF0B-FA4B5140C13B}"/>
              </a:ext>
            </a:extLst>
          </p:cNvPr>
          <p:cNvGraphicFramePr>
            <a:graphicFrameLocks noChangeAspect="1"/>
          </p:cNvGraphicFramePr>
          <p:nvPr>
            <p:extLst>
              <p:ext uri="{D42A27DB-BD31-4B8C-83A1-F6EECF244321}">
                <p14:modId xmlns:p14="http://schemas.microsoft.com/office/powerpoint/2010/main" val="1399815807"/>
              </p:ext>
            </p:extLst>
          </p:nvPr>
        </p:nvGraphicFramePr>
        <p:xfrm>
          <a:off x="1468438" y="2491580"/>
          <a:ext cx="644525" cy="363538"/>
        </p:xfrm>
        <a:graphic>
          <a:graphicData uri="http://schemas.openxmlformats.org/presentationml/2006/ole">
            <mc:AlternateContent xmlns:mc="http://schemas.openxmlformats.org/markup-compatibility/2006">
              <mc:Choice xmlns:v="urn:schemas-microsoft-com:vml" Requires="v">
                <p:oleObj spid="_x0000_s12441" name="Equation" r:id="rId8" imgW="660240" imgH="355320" progId="Equation.DSMT4">
                  <p:embed/>
                </p:oleObj>
              </mc:Choice>
              <mc:Fallback>
                <p:oleObj name="Equation" r:id="rId8" imgW="660240" imgH="355320" progId="Equation.DSMT4">
                  <p:embed/>
                  <p:pic>
                    <p:nvPicPr>
                      <p:cNvPr id="0" name="Object 10"/>
                      <p:cNvPicPr>
                        <a:picLocks noChangeAspect="1" noChangeArrowheads="1"/>
                      </p:cNvPicPr>
                      <p:nvPr/>
                    </p:nvPicPr>
                    <p:blipFill>
                      <a:blip r:embed="rId9"/>
                      <a:srcRect/>
                      <a:stretch>
                        <a:fillRect/>
                      </a:stretch>
                    </p:blipFill>
                    <p:spPr bwMode="auto">
                      <a:xfrm>
                        <a:off x="1468438" y="2491580"/>
                        <a:ext cx="644525"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747C434D-A794-4A6D-8142-E653B83F04F1}"/>
              </a:ext>
            </a:extLst>
          </p:cNvPr>
          <p:cNvGraphicFramePr>
            <a:graphicFrameLocks noChangeAspect="1"/>
          </p:cNvGraphicFramePr>
          <p:nvPr>
            <p:extLst>
              <p:ext uri="{D42A27DB-BD31-4B8C-83A1-F6EECF244321}">
                <p14:modId xmlns:p14="http://schemas.microsoft.com/office/powerpoint/2010/main" val="3699623986"/>
              </p:ext>
            </p:extLst>
          </p:nvPr>
        </p:nvGraphicFramePr>
        <p:xfrm>
          <a:off x="7458074" y="2816225"/>
          <a:ext cx="1506538" cy="304800"/>
        </p:xfrm>
        <a:graphic>
          <a:graphicData uri="http://schemas.openxmlformats.org/presentationml/2006/ole">
            <mc:AlternateContent xmlns:mc="http://schemas.openxmlformats.org/markup-compatibility/2006">
              <mc:Choice xmlns:v="urn:schemas-microsoft-com:vml" Requires="v">
                <p:oleObj spid="_x0000_s12442" name="Equation" r:id="rId10" imgW="1473120" imgH="304560" progId="Equation.DSMT4">
                  <p:embed/>
                </p:oleObj>
              </mc:Choice>
              <mc:Fallback>
                <p:oleObj name="Equation" r:id="rId10" imgW="1473120" imgH="304560" progId="Equation.DSMT4">
                  <p:embed/>
                  <p:pic>
                    <p:nvPicPr>
                      <p:cNvPr id="0" name="Object 21"/>
                      <p:cNvPicPr>
                        <a:picLocks noChangeAspect="1" noChangeArrowheads="1"/>
                      </p:cNvPicPr>
                      <p:nvPr/>
                    </p:nvPicPr>
                    <p:blipFill>
                      <a:blip r:embed="rId11"/>
                      <a:srcRect/>
                      <a:stretch>
                        <a:fillRect/>
                      </a:stretch>
                    </p:blipFill>
                    <p:spPr bwMode="auto">
                      <a:xfrm>
                        <a:off x="7458074" y="2816225"/>
                        <a:ext cx="15065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A09A9870-AA31-4279-B296-B9AD98CBC0F4}"/>
              </a:ext>
            </a:extLst>
          </p:cNvPr>
          <p:cNvGraphicFramePr>
            <a:graphicFrameLocks noChangeAspect="1"/>
          </p:cNvGraphicFramePr>
          <p:nvPr>
            <p:extLst>
              <p:ext uri="{D42A27DB-BD31-4B8C-83A1-F6EECF244321}">
                <p14:modId xmlns:p14="http://schemas.microsoft.com/office/powerpoint/2010/main" val="378134898"/>
              </p:ext>
            </p:extLst>
          </p:nvPr>
        </p:nvGraphicFramePr>
        <p:xfrm>
          <a:off x="2197893" y="3629819"/>
          <a:ext cx="4748212" cy="604837"/>
        </p:xfrm>
        <a:graphic>
          <a:graphicData uri="http://schemas.openxmlformats.org/presentationml/2006/ole">
            <mc:AlternateContent xmlns:mc="http://schemas.openxmlformats.org/markup-compatibility/2006">
              <mc:Choice xmlns:v="urn:schemas-microsoft-com:vml" Requires="v">
                <p:oleObj spid="_x0000_s12443" name="Equation" r:id="rId12" imgW="4736880" imgH="609480" progId="Equation.DSMT4">
                  <p:embed/>
                </p:oleObj>
              </mc:Choice>
              <mc:Fallback>
                <p:oleObj name="Equation" r:id="rId12" imgW="4736880" imgH="609480" progId="Equation.DSMT4">
                  <p:embed/>
                  <p:pic>
                    <p:nvPicPr>
                      <p:cNvPr id="0" name="Object 23"/>
                      <p:cNvPicPr>
                        <a:picLocks noChangeAspect="1" noChangeArrowheads="1"/>
                      </p:cNvPicPr>
                      <p:nvPr/>
                    </p:nvPicPr>
                    <p:blipFill>
                      <a:blip r:embed="rId13"/>
                      <a:srcRect/>
                      <a:stretch>
                        <a:fillRect/>
                      </a:stretch>
                    </p:blipFill>
                    <p:spPr bwMode="auto">
                      <a:xfrm>
                        <a:off x="2197893" y="3629819"/>
                        <a:ext cx="4748212"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514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029AA166-9947-4E9D-9361-1052BEC5FEDC}"/>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2344621" y="133350"/>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时序差分控制：</a:t>
            </a:r>
            <a:r>
              <a:rPr lang="en-US" altLang="zh-CN" sz="2400" dirty="0">
                <a:solidFill>
                  <a:schemeClr val="bg1"/>
                </a:solidFill>
              </a:rPr>
              <a:t>SARSA</a:t>
            </a:r>
            <a:endParaRPr lang="zh-CN" altLang="en-US" sz="2400" dirty="0">
              <a:solidFill>
                <a:schemeClr val="bg1"/>
              </a:solidFill>
            </a:endParaRPr>
          </a:p>
        </p:txBody>
      </p:sp>
      <p:pic>
        <p:nvPicPr>
          <p:cNvPr id="36" name="图片 35">
            <a:extLst>
              <a:ext uri="{FF2B5EF4-FFF2-40B4-BE49-F238E27FC236}">
                <a16:creationId xmlns:a16="http://schemas.microsoft.com/office/drawing/2014/main" id="{28E3FC7E-C134-46AA-873C-DD0B7FEAA980}"/>
              </a:ext>
            </a:extLst>
          </p:cNvPr>
          <p:cNvPicPr>
            <a:picLocks noChangeAspect="1"/>
          </p:cNvPicPr>
          <p:nvPr/>
        </p:nvPicPr>
        <p:blipFill>
          <a:blip r:embed="rId2"/>
          <a:stretch>
            <a:fillRect/>
          </a:stretch>
        </p:blipFill>
        <p:spPr>
          <a:xfrm>
            <a:off x="1541906" y="836613"/>
            <a:ext cx="6220969" cy="6320058"/>
          </a:xfrm>
          <a:prstGeom prst="rect">
            <a:avLst/>
          </a:prstGeom>
        </p:spPr>
      </p:pic>
    </p:spTree>
    <p:extLst>
      <p:ext uri="{BB962C8B-B14F-4D97-AF65-F5344CB8AC3E}">
        <p14:creationId xmlns:p14="http://schemas.microsoft.com/office/powerpoint/2010/main" val="97782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91">
            <a:extLst>
              <a:ext uri="{FF2B5EF4-FFF2-40B4-BE49-F238E27FC236}">
                <a16:creationId xmlns:a16="http://schemas.microsoft.com/office/drawing/2014/main" id="{2D03A205-F4A3-411A-AA55-63F7E4A59D4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mc:AlternateContent xmlns:mc="http://schemas.openxmlformats.org/markup-compatibility/2006" xmlns:a14="http://schemas.microsoft.com/office/drawing/2010/main">
        <mc:Choice Requires="a14">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2988708" y="153987"/>
                <a:ext cx="3506787" cy="6445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a:t>
                </a:r>
                <a14:m>
                  <m:oMath xmlns:m="http://schemas.openxmlformats.org/officeDocument/2006/math">
                    <m:r>
                      <a:rPr lang="zh-CN" altLang="en-US" sz="2400" i="1" smtClean="0">
                        <a:solidFill>
                          <a:schemeClr val="bg1"/>
                        </a:solidFill>
                        <a:latin typeface="Cambria Math" panose="02040503050406030204" pitchFamily="18" charset="0"/>
                      </a:rPr>
                      <m:t>𝒬</m:t>
                    </m:r>
                  </m:oMath>
                </a14:m>
                <a:r>
                  <a:rPr lang="zh-CN" altLang="en-US" sz="2400" dirty="0">
                    <a:solidFill>
                      <a:schemeClr val="bg1"/>
                    </a:solidFill>
                  </a:rPr>
                  <a:t>学习的异策略控制</a:t>
                </a:r>
              </a:p>
            </p:txBody>
          </p:sp>
        </mc:Choice>
        <mc:Fallback xmlns="">
          <p:sp>
            <p:nvSpPr>
              <p:cNvPr id="10" name="标题 1">
                <a:extLst>
                  <a:ext uri="{FF2B5EF4-FFF2-40B4-BE49-F238E27FC236}">
                    <a16:creationId xmlns:a16="http://schemas.microsoft.com/office/drawing/2014/main" id="{A0A16367-A940-4AAB-9132-31C9D75311C7}"/>
                  </a:ext>
                </a:extLst>
              </p:cNvPr>
              <p:cNvSpPr txBox="1">
                <a:spLocks noRot="1" noChangeAspect="1" noMove="1" noResize="1" noEditPoints="1" noAdjustHandles="1" noChangeArrowheads="1" noChangeShapeType="1" noTextEdit="1"/>
              </p:cNvSpPr>
              <p:nvPr/>
            </p:nvSpPr>
            <p:spPr bwMode="auto">
              <a:xfrm>
                <a:off x="2988708" y="153987"/>
                <a:ext cx="3506787" cy="644525"/>
              </a:xfrm>
              <a:prstGeom prst="rect">
                <a:avLst/>
              </a:prstGeom>
              <a:blipFill>
                <a:blip r:embed="rId5"/>
                <a:stretch>
                  <a:fillRect l="-1736" r="-1563" b="-75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102" name="图片 101">
            <a:extLst>
              <a:ext uri="{FF2B5EF4-FFF2-40B4-BE49-F238E27FC236}">
                <a16:creationId xmlns:a16="http://schemas.microsoft.com/office/drawing/2014/main" id="{357FD1CF-0411-458B-B941-ABDC073B3227}"/>
              </a:ext>
            </a:extLst>
          </p:cNvPr>
          <p:cNvPicPr>
            <a:picLocks noChangeAspect="1"/>
          </p:cNvPicPr>
          <p:nvPr/>
        </p:nvPicPr>
        <p:blipFill>
          <a:blip r:embed="rId6"/>
          <a:stretch>
            <a:fillRect/>
          </a:stretch>
        </p:blipFill>
        <p:spPr>
          <a:xfrm>
            <a:off x="1173606" y="876301"/>
            <a:ext cx="7136993" cy="5735638"/>
          </a:xfrm>
          <a:prstGeom prst="rect">
            <a:avLst/>
          </a:prstGeom>
        </p:spPr>
      </p:pic>
    </p:spTree>
    <p:extLst>
      <p:ext uri="{BB962C8B-B14F-4D97-AF65-F5344CB8AC3E}">
        <p14:creationId xmlns:p14="http://schemas.microsoft.com/office/powerpoint/2010/main" val="389358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8" name="Rectangle 3">
            <a:extLst>
              <a:ext uri="{FF2B5EF4-FFF2-40B4-BE49-F238E27FC236}">
                <a16:creationId xmlns:a16="http://schemas.microsoft.com/office/drawing/2014/main" id="{99CF1E64-AEDB-4C60-9CEA-F872AD870ED9}"/>
              </a:ext>
            </a:extLst>
          </p:cNvPr>
          <p:cNvSpPr txBox="1">
            <a:spLocks noChangeArrowheads="1"/>
          </p:cNvSpPr>
          <p:nvPr/>
        </p:nvSpPr>
        <p:spPr bwMode="auto">
          <a:xfrm>
            <a:off x="1005396" y="1388416"/>
            <a:ext cx="7133208"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本节学习目标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lvl="1" defTabSz="914400">
              <a:buFont typeface="Wingdings" panose="05000000000000000000" pitchFamily="2" charset="2"/>
              <a:buChar char="ü"/>
            </a:pPr>
            <a:r>
              <a:rPr lang="zh-CN" altLang="en-US" sz="2400" dirty="0">
                <a:solidFill>
                  <a:srgbClr val="000000"/>
                </a:solidFill>
                <a:latin typeface="Arial"/>
                <a:ea typeface="微软雅黑"/>
              </a:rPr>
              <a:t>明确强化学习与监督学习的区别</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掌握强化学习的基本概念，理解其理论基础</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掌握有环境模型的预测与控制方法</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能够熟练运用至少两种基于值函数的无环境模型控制方法</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能够熟练运用至少一种基于策略的无环境模型控制方法</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矩形 10">
            <a:extLst>
              <a:ext uri="{FF2B5EF4-FFF2-40B4-BE49-F238E27FC236}">
                <a16:creationId xmlns:a16="http://schemas.microsoft.com/office/drawing/2014/main" id="{25C78D08-CED0-4C1F-B3E4-85180B7A974D}"/>
              </a:ext>
            </a:extLst>
          </p:cNvPr>
          <p:cNvSpPr>
            <a:spLocks noChangeArrowheads="1"/>
          </p:cNvSpPr>
          <p:nvPr/>
        </p:nvSpPr>
        <p:spPr bwMode="auto">
          <a:xfrm>
            <a:off x="3356763" y="245417"/>
            <a:ext cx="243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第九讲 强化学习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9D000690-5F6F-4373-A7D7-EBB198CAD25D}"/>
              </a:ext>
            </a:extLst>
          </p:cNvPr>
          <p:cNvPicPr>
            <a:picLocks noChangeAspect="1"/>
          </p:cNvPicPr>
          <p:nvPr/>
        </p:nvPicPr>
        <p:blipFill>
          <a:blip r:embed="rId2"/>
          <a:stretch>
            <a:fillRect/>
          </a:stretch>
        </p:blipFill>
        <p:spPr>
          <a:xfrm>
            <a:off x="1951157" y="0"/>
            <a:ext cx="5241685" cy="7143750"/>
          </a:xfrm>
          <a:prstGeom prst="rect">
            <a:avLst/>
          </a:prstGeom>
        </p:spPr>
      </p:pic>
    </p:spTree>
    <p:extLst>
      <p:ext uri="{BB962C8B-B14F-4D97-AF65-F5344CB8AC3E}">
        <p14:creationId xmlns:p14="http://schemas.microsoft.com/office/powerpoint/2010/main" val="3160253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7148744"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基本概念与理论基础</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规划：有环境模型的预测与控制</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defTabSz="914400" eaLnBrk="1" hangingPunct="1">
              <a:lnSpc>
                <a:spcPct val="150000"/>
              </a:lnSpc>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无环境模型的控制：基于值函数</a:t>
            </a:r>
            <a:endParaRPr lang="en-US" altLang="zh-CN" sz="2800" dirty="0">
              <a:solidFill>
                <a:srgbClr val="000000"/>
              </a:solidFill>
              <a:latin typeface="Arial"/>
              <a:ea typeface="微软雅黑"/>
            </a:endParaRPr>
          </a:p>
          <a:p>
            <a:pPr defTabSz="914400" eaLnBrk="1" hangingPunct="1">
              <a:lnSpc>
                <a:spcPct val="150000"/>
              </a:lnSpc>
              <a:defRPr/>
            </a:pPr>
            <a:r>
              <a:rPr lang="zh-CN" altLang="en-US" sz="2800" dirty="0">
                <a:solidFill>
                  <a:srgbClr val="71A3F5"/>
                </a:solidFill>
                <a:latin typeface="Arial"/>
                <a:ea typeface="微软雅黑"/>
              </a:rPr>
              <a:t>无环境模型的控制：基于策略</a:t>
            </a:r>
            <a:endParaRPr lang="en-US" altLang="zh-CN" sz="28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蒙特卡洛策略梯度法和</a:t>
            </a:r>
            <a:r>
              <a:rPr lang="en-US" altLang="zh-CN" sz="2400" dirty="0">
                <a:solidFill>
                  <a:srgbClr val="71A3F5"/>
                </a:solidFill>
                <a:latin typeface="Arial"/>
                <a:ea typeface="微软雅黑"/>
              </a:rPr>
              <a:t>REINFORCE</a:t>
            </a:r>
            <a:r>
              <a:rPr lang="zh-CN" altLang="en-US" sz="2400" dirty="0">
                <a:solidFill>
                  <a:srgbClr val="71A3F5"/>
                </a:solidFill>
                <a:latin typeface="Arial"/>
                <a:ea typeface="微软雅黑"/>
              </a:rPr>
              <a:t>算法</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行动者</a:t>
            </a:r>
            <a:r>
              <a:rPr lang="en-US" altLang="zh-CN" sz="2400" dirty="0">
                <a:solidFill>
                  <a:srgbClr val="71A3F5"/>
                </a:solidFill>
                <a:latin typeface="Arial"/>
                <a:ea typeface="微软雅黑"/>
              </a:rPr>
              <a:t>-</a:t>
            </a:r>
            <a:r>
              <a:rPr lang="zh-CN" altLang="en-US" sz="2400" dirty="0">
                <a:solidFill>
                  <a:srgbClr val="71A3F5"/>
                </a:solidFill>
                <a:latin typeface="Arial"/>
                <a:ea typeface="微软雅黑"/>
              </a:rPr>
              <a:t>评论者算法</a:t>
            </a:r>
            <a:endParaRPr lang="en-US" altLang="zh-CN" sz="2400" dirty="0">
              <a:solidFill>
                <a:srgbClr val="71A3F5"/>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8AF67721-310C-4198-AE73-C6578F3E5AB5}"/>
              </a:ext>
            </a:extLst>
          </p:cNvPr>
          <p:cNvSpPr>
            <a:spLocks noChangeArrowheads="1"/>
          </p:cNvSpPr>
          <p:nvPr/>
        </p:nvSpPr>
        <p:spPr bwMode="auto">
          <a:xfrm>
            <a:off x="3356763" y="245417"/>
            <a:ext cx="243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第九讲 强化学习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223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A9CB414A-9566-40F8-80D6-FA8DAD26C82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蒙特卡洛策略梯度法和</a:t>
            </a:r>
            <a:r>
              <a:rPr lang="en-US" altLang="zh-CN" dirty="0">
                <a:latin typeface="微软雅黑" panose="020B0503020204020204" pitchFamily="34" charset="-122"/>
                <a:ea typeface="微软雅黑" panose="020B0503020204020204" pitchFamily="34" charset="-122"/>
              </a:rPr>
              <a:t>REINFORCE</a:t>
            </a:r>
            <a:r>
              <a:rPr lang="zh-CN" altLang="en-US" dirty="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19389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设要最大化起始状态的期望收益</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其中定义                                     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的子序列。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强化学习的目标       关于</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𝜃</m:t>
                    </m:r>
                  </m:oMath>
                </a14:m>
                <a:r>
                  <a:rPr lang="zh-CN" altLang="en-US" sz="2000" dirty="0">
                    <a:latin typeface="微软雅黑" panose="020B0503020204020204" pitchFamily="34" charset="-122"/>
                    <a:cs typeface="Times New Roman" panose="02020603050405020304" pitchFamily="18" charset="0"/>
                  </a:rPr>
                  <a:t>的梯度推导如下</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1938992"/>
              </a:xfrm>
              <a:prstGeom prst="rect">
                <a:avLst/>
              </a:prstGeom>
              <a:blipFill>
                <a:blip r:embed="rId5"/>
                <a:stretch>
                  <a:fillRect l="-837" t="-1572" b="-47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11697" y="115888"/>
            <a:ext cx="415291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无环境模型的控制：基于策略</a:t>
            </a:r>
          </a:p>
        </p:txBody>
      </p:sp>
      <p:graphicFrame>
        <p:nvGraphicFramePr>
          <p:cNvPr id="3" name="对象 2">
            <a:extLst>
              <a:ext uri="{FF2B5EF4-FFF2-40B4-BE49-F238E27FC236}">
                <a16:creationId xmlns:a16="http://schemas.microsoft.com/office/drawing/2014/main" id="{18581125-64A5-4AA9-97E7-1B7E5A7A633F}"/>
              </a:ext>
            </a:extLst>
          </p:cNvPr>
          <p:cNvGraphicFramePr>
            <a:graphicFrameLocks noChangeAspect="1"/>
          </p:cNvGraphicFramePr>
          <p:nvPr>
            <p:extLst>
              <p:ext uri="{D42A27DB-BD31-4B8C-83A1-F6EECF244321}">
                <p14:modId xmlns:p14="http://schemas.microsoft.com/office/powerpoint/2010/main" val="559822497"/>
              </p:ext>
            </p:extLst>
          </p:nvPr>
        </p:nvGraphicFramePr>
        <p:xfrm>
          <a:off x="3588543" y="2051904"/>
          <a:ext cx="1966913" cy="350837"/>
        </p:xfrm>
        <a:graphic>
          <a:graphicData uri="http://schemas.openxmlformats.org/presentationml/2006/ole">
            <mc:AlternateContent xmlns:mc="http://schemas.openxmlformats.org/markup-compatibility/2006">
              <mc:Choice xmlns:v="urn:schemas-microsoft-com:vml" Requires="v">
                <p:oleObj spid="_x0000_s16504" name="Equation" r:id="rId6" imgW="1981080" imgH="342720" progId="Equation.DSMT4">
                  <p:embed/>
                </p:oleObj>
              </mc:Choice>
              <mc:Fallback>
                <p:oleObj name="Equation" r:id="rId6" imgW="1981080" imgH="342720" progId="Equation.DSMT4">
                  <p:embed/>
                  <p:pic>
                    <p:nvPicPr>
                      <p:cNvPr id="0" name="Object 1"/>
                      <p:cNvPicPr>
                        <a:picLocks noChangeAspect="1" noChangeArrowheads="1"/>
                      </p:cNvPicPr>
                      <p:nvPr/>
                    </p:nvPicPr>
                    <p:blipFill>
                      <a:blip r:embed="rId7"/>
                      <a:srcRect/>
                      <a:stretch>
                        <a:fillRect/>
                      </a:stretch>
                    </p:blipFill>
                    <p:spPr bwMode="auto">
                      <a:xfrm>
                        <a:off x="3588543" y="2051904"/>
                        <a:ext cx="1966913"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29C57B66-ED6F-49F4-926F-795532FC8C85}"/>
              </a:ext>
            </a:extLst>
          </p:cNvPr>
          <p:cNvGraphicFramePr>
            <a:graphicFrameLocks noChangeAspect="1"/>
          </p:cNvGraphicFramePr>
          <p:nvPr>
            <p:extLst>
              <p:ext uri="{D42A27DB-BD31-4B8C-83A1-F6EECF244321}">
                <p14:modId xmlns:p14="http://schemas.microsoft.com/office/powerpoint/2010/main" val="755575148"/>
              </p:ext>
            </p:extLst>
          </p:nvPr>
        </p:nvGraphicFramePr>
        <p:xfrm>
          <a:off x="1981200" y="2504599"/>
          <a:ext cx="2628900" cy="342900"/>
        </p:xfrm>
        <a:graphic>
          <a:graphicData uri="http://schemas.openxmlformats.org/presentationml/2006/ole">
            <mc:AlternateContent xmlns:mc="http://schemas.openxmlformats.org/markup-compatibility/2006">
              <mc:Choice xmlns:v="urn:schemas-microsoft-com:vml" Requires="v">
                <p:oleObj spid="_x0000_s16505" name="Equation" r:id="rId8" imgW="2628720" imgH="342720" progId="Equation.DSMT4">
                  <p:embed/>
                </p:oleObj>
              </mc:Choice>
              <mc:Fallback>
                <p:oleObj name="Equation" r:id="rId8" imgW="2628720" imgH="342720" progId="Equation.DSMT4">
                  <p:embed/>
                  <p:pic>
                    <p:nvPicPr>
                      <p:cNvPr id="0" name="Object 3"/>
                      <p:cNvPicPr>
                        <a:picLocks noChangeAspect="1" noChangeArrowheads="1"/>
                      </p:cNvPicPr>
                      <p:nvPr/>
                    </p:nvPicPr>
                    <p:blipFill>
                      <a:blip r:embed="rId9"/>
                      <a:srcRect/>
                      <a:stretch>
                        <a:fillRect/>
                      </a:stretch>
                    </p:blipFill>
                    <p:spPr bwMode="auto">
                      <a:xfrm>
                        <a:off x="1981200" y="2504599"/>
                        <a:ext cx="2628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6677B482-0EE7-423A-8438-2B9DC46B73DA}"/>
              </a:ext>
            </a:extLst>
          </p:cNvPr>
          <p:cNvGraphicFramePr>
            <a:graphicFrameLocks noChangeAspect="1"/>
          </p:cNvGraphicFramePr>
          <p:nvPr>
            <p:extLst>
              <p:ext uri="{D42A27DB-BD31-4B8C-83A1-F6EECF244321}">
                <p14:modId xmlns:p14="http://schemas.microsoft.com/office/powerpoint/2010/main" val="3366660674"/>
              </p:ext>
            </p:extLst>
          </p:nvPr>
        </p:nvGraphicFramePr>
        <p:xfrm>
          <a:off x="4979988" y="2526189"/>
          <a:ext cx="3148012" cy="342900"/>
        </p:xfrm>
        <a:graphic>
          <a:graphicData uri="http://schemas.openxmlformats.org/presentationml/2006/ole">
            <mc:AlternateContent xmlns:mc="http://schemas.openxmlformats.org/markup-compatibility/2006">
              <mc:Choice xmlns:v="urn:schemas-microsoft-com:vml" Requires="v">
                <p:oleObj spid="_x0000_s16506" name="Equation" r:id="rId10" imgW="3136680" imgH="342720" progId="Equation.DSMT4">
                  <p:embed/>
                </p:oleObj>
              </mc:Choice>
              <mc:Fallback>
                <p:oleObj name="Equation" r:id="rId10" imgW="3136680" imgH="342720" progId="Equation.DSMT4">
                  <p:embed/>
                  <p:pic>
                    <p:nvPicPr>
                      <p:cNvPr id="0" name="Object 5"/>
                      <p:cNvPicPr>
                        <a:picLocks noChangeAspect="1" noChangeArrowheads="1"/>
                      </p:cNvPicPr>
                      <p:nvPr/>
                    </p:nvPicPr>
                    <p:blipFill>
                      <a:blip r:embed="rId11"/>
                      <a:srcRect/>
                      <a:stretch>
                        <a:fillRect/>
                      </a:stretch>
                    </p:blipFill>
                    <p:spPr bwMode="auto">
                      <a:xfrm>
                        <a:off x="4979988" y="2526189"/>
                        <a:ext cx="3148012"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6B9D3257-8DD7-49DF-B321-18D5D8C9CB30}"/>
              </a:ext>
            </a:extLst>
          </p:cNvPr>
          <p:cNvGraphicFramePr>
            <a:graphicFrameLocks noChangeAspect="1"/>
          </p:cNvGraphicFramePr>
          <p:nvPr>
            <p:extLst>
              <p:ext uri="{D42A27DB-BD31-4B8C-83A1-F6EECF244321}">
                <p14:modId xmlns:p14="http://schemas.microsoft.com/office/powerpoint/2010/main" val="441101107"/>
              </p:ext>
            </p:extLst>
          </p:nvPr>
        </p:nvGraphicFramePr>
        <p:xfrm>
          <a:off x="2695575" y="3128029"/>
          <a:ext cx="511175" cy="328613"/>
        </p:xfrm>
        <a:graphic>
          <a:graphicData uri="http://schemas.openxmlformats.org/presentationml/2006/ole">
            <mc:AlternateContent xmlns:mc="http://schemas.openxmlformats.org/markup-compatibility/2006">
              <mc:Choice xmlns:v="urn:schemas-microsoft-com:vml" Requires="v">
                <p:oleObj spid="_x0000_s16507" name="Equation" r:id="rId12" imgW="520560" imgH="304560" progId="Equation.DSMT4">
                  <p:embed/>
                </p:oleObj>
              </mc:Choice>
              <mc:Fallback>
                <p:oleObj name="Equation" r:id="rId12" imgW="520560" imgH="304560" progId="Equation.DSMT4">
                  <p:embed/>
                  <p:pic>
                    <p:nvPicPr>
                      <p:cNvPr id="0" name="Object 7"/>
                      <p:cNvPicPr>
                        <a:picLocks noChangeAspect="1" noChangeArrowheads="1"/>
                      </p:cNvPicPr>
                      <p:nvPr/>
                    </p:nvPicPr>
                    <p:blipFill>
                      <a:blip r:embed="rId13"/>
                      <a:srcRect/>
                      <a:stretch>
                        <a:fillRect/>
                      </a:stretch>
                    </p:blipFill>
                    <p:spPr bwMode="auto">
                      <a:xfrm>
                        <a:off x="2695575" y="3128029"/>
                        <a:ext cx="511175"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71E3169A-6D31-45CC-AF13-C190D21BD152}"/>
              </a:ext>
            </a:extLst>
          </p:cNvPr>
          <p:cNvGraphicFramePr>
            <a:graphicFrameLocks noChangeAspect="1"/>
          </p:cNvGraphicFramePr>
          <p:nvPr>
            <p:extLst>
              <p:ext uri="{D42A27DB-BD31-4B8C-83A1-F6EECF244321}">
                <p14:modId xmlns:p14="http://schemas.microsoft.com/office/powerpoint/2010/main" val="3444937744"/>
              </p:ext>
            </p:extLst>
          </p:nvPr>
        </p:nvGraphicFramePr>
        <p:xfrm>
          <a:off x="2473324" y="3549650"/>
          <a:ext cx="4197350" cy="2439988"/>
        </p:xfrm>
        <a:graphic>
          <a:graphicData uri="http://schemas.openxmlformats.org/presentationml/2006/ole">
            <mc:AlternateContent xmlns:mc="http://schemas.openxmlformats.org/markup-compatibility/2006">
              <mc:Choice xmlns:v="urn:schemas-microsoft-com:vml" Requires="v">
                <p:oleObj spid="_x0000_s16508" name="Equation" r:id="rId14" imgW="4178160" imgH="2374560" progId="Equation.DSMT4">
                  <p:embed/>
                </p:oleObj>
              </mc:Choice>
              <mc:Fallback>
                <p:oleObj name="Equation" r:id="rId14" imgW="4178160" imgH="2374560" progId="Equation.DSMT4">
                  <p:embed/>
                  <p:pic>
                    <p:nvPicPr>
                      <p:cNvPr id="0" name="Object 13"/>
                      <p:cNvPicPr>
                        <a:picLocks noChangeAspect="1" noChangeArrowheads="1"/>
                      </p:cNvPicPr>
                      <p:nvPr/>
                    </p:nvPicPr>
                    <p:blipFill>
                      <a:blip r:embed="rId15"/>
                      <a:srcRect/>
                      <a:stretch>
                        <a:fillRect/>
                      </a:stretch>
                    </p:blipFill>
                    <p:spPr bwMode="auto">
                      <a:xfrm>
                        <a:off x="2473324" y="3549650"/>
                        <a:ext cx="4197350" cy="243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414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A9189976-FE2B-4351-898E-CAE1B7AD905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3738" y="876301"/>
                <a:ext cx="81930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由于轨迹</a:t>
                </a:r>
                <a14:m>
                  <m:oMath xmlns:m="http://schemas.openxmlformats.org/officeDocument/2006/math">
                    <m:acc>
                      <m:accPr>
                        <m:chr m:val="̃"/>
                        <m:ctrlPr>
                          <a:rPr lang="en-US" altLang="zh-CN" sz="2000" b="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𝜏</m:t>
                        </m:r>
                      </m:e>
                    </m:acc>
                  </m:oMath>
                </a14:m>
                <a:r>
                  <a:rPr lang="zh-CN" altLang="en-US" sz="2000" dirty="0">
                    <a:latin typeface="微软雅黑" panose="020B0503020204020204" pitchFamily="34" charset="-122"/>
                    <a:cs typeface="Times New Roman" panose="02020603050405020304" pitchFamily="18" charset="0"/>
                  </a:rPr>
                  <a:t>的概率为                                                       ，其中初始状态概率</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𝑝</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0</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和状态转移概率</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𝑝</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𝑡</m:t>
                        </m:r>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𝑎</m:t>
                        </m:r>
                      </m:e>
                      <m:sub>
                        <m:r>
                          <a:rPr lang="en-US" altLang="zh-CN" sz="2000" b="0" i="1" smtClean="0">
                            <a:latin typeface="Cambria Math" panose="02040503050406030204" pitchFamily="18" charset="0"/>
                            <a:cs typeface="Times New Roman" panose="02020603050405020304" pitchFamily="18" charset="0"/>
                          </a:rPr>
                          <m:t>𝑡</m:t>
                        </m:r>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与参数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𝜃</m:t>
                    </m:r>
                  </m:oMath>
                </a14:m>
                <a:r>
                  <a:rPr lang="zh-CN" altLang="en-US" sz="2000" dirty="0">
                    <a:latin typeface="微软雅黑" panose="020B0503020204020204" pitchFamily="34" charset="-122"/>
                    <a:cs typeface="Times New Roman" panose="02020603050405020304" pitchFamily="18" charset="0"/>
                  </a:rPr>
                  <a:t>无关，</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m:rPr>
                            <m:sty m:val="p"/>
                          </m:rPr>
                          <a:rPr lang="zh-CN" altLang="en-US" sz="2000" i="1" smtClean="0">
                            <a:latin typeface="Cambria Math" panose="02040503050406030204" pitchFamily="18" charset="0"/>
                            <a:cs typeface="Times New Roman" panose="02020603050405020304" pitchFamily="18" charset="0"/>
                          </a:rPr>
                          <m:t>∇</m:t>
                        </m:r>
                      </m:e>
                      <m:sub>
                        <m:r>
                          <a:rPr lang="en-US" altLang="zh-CN" sz="2000" b="0" i="1" smtClean="0">
                            <a:latin typeface="Cambria Math" panose="02040503050406030204" pitchFamily="18" charset="0"/>
                            <a:cs typeface="Times New Roman" panose="02020603050405020304" pitchFamily="18" charset="0"/>
                          </a:rPr>
                          <m:t>𝜃</m:t>
                        </m:r>
                      </m:sub>
                    </m:sSub>
                    <m:func>
                      <m:funcPr>
                        <m:ctrlPr>
                          <a:rPr lang="en-US" altLang="zh-CN" sz="2000" b="0" i="1" smtClean="0">
                            <a:latin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cs typeface="Times New Roman" panose="02020603050405020304" pitchFamily="18" charset="0"/>
                          </a:rPr>
                          <m:t>log</m:t>
                        </m:r>
                      </m:fName>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𝜃</m:t>
                            </m:r>
                          </m:sub>
                        </m:sSub>
                        <m:r>
                          <a:rPr lang="en-US" altLang="zh-CN" sz="2000" b="0" i="1" smtClean="0">
                            <a:latin typeface="Cambria Math" panose="02040503050406030204" pitchFamily="18" charset="0"/>
                            <a:cs typeface="Times New Roman" panose="02020603050405020304" pitchFamily="18" charset="0"/>
                          </a:rPr>
                          <m:t>(</m:t>
                        </m:r>
                        <m:acc>
                          <m:accPr>
                            <m:chr m:val="̃"/>
                            <m:ctrlPr>
                              <a:rPr lang="en-US" altLang="zh-CN" sz="2000" b="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𝜏</m:t>
                            </m:r>
                          </m:e>
                        </m:acc>
                        <m:r>
                          <a:rPr lang="en-US" altLang="zh-CN" sz="2000" b="0" i="1" smtClean="0">
                            <a:latin typeface="Cambria Math" panose="02040503050406030204" pitchFamily="18" charset="0"/>
                            <a:cs typeface="Times New Roman" panose="02020603050405020304" pitchFamily="18" charset="0"/>
                          </a:rPr>
                          <m:t>)</m:t>
                        </m:r>
                      </m:e>
                    </m:func>
                  </m:oMath>
                </a14:m>
                <a:r>
                  <a:rPr lang="zh-CN" altLang="en-US" sz="2000" dirty="0">
                    <a:latin typeface="微软雅黑" panose="020B0503020204020204" pitchFamily="34" charset="-122"/>
                    <a:cs typeface="Times New Roman" panose="02020603050405020304" pitchFamily="18" charset="0"/>
                  </a:rPr>
                  <a:t>可以分解为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m:rPr>
                            <m:sty m:val="p"/>
                          </m:rPr>
                          <a:rPr lang="zh-CN" altLang="en-US" sz="2000" i="1">
                            <a:latin typeface="Cambria Math" panose="02040503050406030204" pitchFamily="18" charset="0"/>
                            <a:cs typeface="Times New Roman" panose="02020603050405020304" pitchFamily="18" charset="0"/>
                          </a:rPr>
                          <m:t>∇</m:t>
                        </m:r>
                      </m:e>
                      <m:sub>
                        <m:r>
                          <a:rPr lang="en-US" altLang="zh-CN" sz="2000" i="1">
                            <a:latin typeface="Cambria Math" panose="02040503050406030204" pitchFamily="18" charset="0"/>
                            <a:cs typeface="Times New Roman" panose="02020603050405020304" pitchFamily="18" charset="0"/>
                          </a:rPr>
                          <m:t>𝜃</m:t>
                        </m:r>
                      </m:sub>
                    </m:sSub>
                    <m:func>
                      <m:funcPr>
                        <m:ctrlPr>
                          <a:rPr lang="en-US" altLang="zh-CN" sz="2000" i="1">
                            <a:latin typeface="Cambria Math" panose="02040503050406030204" pitchFamily="18" charset="0"/>
                            <a:cs typeface="Times New Roman" panose="02020603050405020304" pitchFamily="18" charset="0"/>
                          </a:rPr>
                        </m:ctrlPr>
                      </m:funcPr>
                      <m:fName>
                        <m:r>
                          <m:rPr>
                            <m:sty m:val="p"/>
                          </m:rPr>
                          <a:rPr lang="en-US" altLang="zh-CN" sz="2000">
                            <a:latin typeface="Cambria Math" panose="02040503050406030204" pitchFamily="18" charset="0"/>
                            <a:cs typeface="Times New Roman" panose="02020603050405020304" pitchFamily="18" charset="0"/>
                          </a:rPr>
                          <m:t>log</m:t>
                        </m:r>
                      </m:fName>
                      <m:e>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𝜋</m:t>
                            </m:r>
                          </m:e>
                          <m:sub>
                            <m:r>
                              <a:rPr lang="en-US" altLang="zh-CN" sz="2000" i="1">
                                <a:latin typeface="Cambria Math" panose="02040503050406030204" pitchFamily="18" charset="0"/>
                                <a:cs typeface="Times New Roman" panose="02020603050405020304" pitchFamily="18" charset="0"/>
                              </a:rPr>
                              <m:t>𝜃</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𝑎</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i="1">
                            <a:latin typeface="Cambria Math" panose="02040503050406030204" pitchFamily="18" charset="0"/>
                            <a:cs typeface="Times New Roman" panose="02020603050405020304" pitchFamily="18" charset="0"/>
                          </a:rPr>
                          <m:t>)</m:t>
                        </m:r>
                      </m:e>
                    </m:func>
                  </m:oMath>
                </a14:m>
                <a:r>
                  <a:rPr lang="zh-CN" altLang="en-US" sz="2000" dirty="0">
                    <a:latin typeface="微软雅黑" panose="020B0503020204020204" pitchFamily="34" charset="-122"/>
                    <a:cs typeface="Times New Roman" panose="02020603050405020304" pitchFamily="18" charset="0"/>
                  </a:rPr>
                  <a:t>被称为分值函数（</a:t>
                </a:r>
                <a:r>
                  <a:rPr lang="en-US" altLang="zh-CN" sz="2000" dirty="0">
                    <a:latin typeface="微软雅黑" panose="020B0503020204020204" pitchFamily="34" charset="-122"/>
                    <a:cs typeface="Times New Roman" panose="02020603050405020304" pitchFamily="18" charset="0"/>
                  </a:rPr>
                  <a:t>Score Function</a:t>
                </a:r>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于是，目标函数       关于策略函数参数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𝜃</m:t>
                    </m:r>
                  </m:oMath>
                </a14:m>
                <a:r>
                  <a:rPr lang="zh-CN" altLang="en-US" sz="2000" dirty="0">
                    <a:latin typeface="微软雅黑" panose="020B0503020204020204" pitchFamily="34" charset="-122"/>
                    <a:cs typeface="Times New Roman" panose="02020603050405020304" pitchFamily="18" charset="0"/>
                  </a:rPr>
                  <a:t>的梯度可以表示如下</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对于策略梯度方法，采用蒙特卡洛采样的方式对轨迹的期望进行近似。采样轨迹                     ，则目标函数       关于参数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𝜃</m:t>
                    </m:r>
                  </m:oMath>
                </a14:m>
                <a:r>
                  <a:rPr lang="zh-CN" altLang="en-US" sz="2000" dirty="0">
                    <a:latin typeface="微软雅黑" panose="020B0503020204020204" pitchFamily="34" charset="-122"/>
                    <a:cs typeface="Times New Roman" panose="02020603050405020304" pitchFamily="18" charset="0"/>
                  </a:rPr>
                  <a:t>的梯度</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3738" y="876301"/>
                <a:ext cx="8193087" cy="4401205"/>
              </a:xfrm>
              <a:prstGeom prst="rect">
                <a:avLst/>
              </a:prstGeom>
              <a:blipFill>
                <a:blip r:embed="rId5"/>
                <a:stretch>
                  <a:fillRect l="-818" t="-831"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11697" y="115888"/>
            <a:ext cx="415291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无环境模型的控制：基于策略</a:t>
            </a:r>
          </a:p>
        </p:txBody>
      </p:sp>
      <p:graphicFrame>
        <p:nvGraphicFramePr>
          <p:cNvPr id="12" name="对象 11">
            <a:extLst>
              <a:ext uri="{FF2B5EF4-FFF2-40B4-BE49-F238E27FC236}">
                <a16:creationId xmlns:a16="http://schemas.microsoft.com/office/drawing/2014/main" id="{770EE206-050C-4DF1-BBB9-9E7A3EA251C4}"/>
              </a:ext>
            </a:extLst>
          </p:cNvPr>
          <p:cNvGraphicFramePr>
            <a:graphicFrameLocks noChangeAspect="1"/>
          </p:cNvGraphicFramePr>
          <p:nvPr>
            <p:extLst>
              <p:ext uri="{D42A27DB-BD31-4B8C-83A1-F6EECF244321}">
                <p14:modId xmlns:p14="http://schemas.microsoft.com/office/powerpoint/2010/main" val="2606349560"/>
              </p:ext>
            </p:extLst>
          </p:nvPr>
        </p:nvGraphicFramePr>
        <p:xfrm>
          <a:off x="2971800" y="885826"/>
          <a:ext cx="4076700" cy="347663"/>
        </p:xfrm>
        <a:graphic>
          <a:graphicData uri="http://schemas.openxmlformats.org/presentationml/2006/ole">
            <mc:AlternateContent xmlns:mc="http://schemas.openxmlformats.org/markup-compatibility/2006">
              <mc:Choice xmlns:v="urn:schemas-microsoft-com:vml" Requires="v">
                <p:oleObj spid="_x0000_s17567" name="Equation" r:id="rId6" imgW="4076640" imgH="355320" progId="Equation.DSMT4">
                  <p:embed/>
                </p:oleObj>
              </mc:Choice>
              <mc:Fallback>
                <p:oleObj name="Equation" r:id="rId6" imgW="4076640" imgH="355320" progId="Equation.DSMT4">
                  <p:embed/>
                  <p:pic>
                    <p:nvPicPr>
                      <p:cNvPr id="0" name="Object 1"/>
                      <p:cNvPicPr>
                        <a:picLocks noChangeAspect="1" noChangeArrowheads="1"/>
                      </p:cNvPicPr>
                      <p:nvPr/>
                    </p:nvPicPr>
                    <p:blipFill>
                      <a:blip r:embed="rId7"/>
                      <a:srcRect/>
                      <a:stretch>
                        <a:fillRect/>
                      </a:stretch>
                    </p:blipFill>
                    <p:spPr bwMode="auto">
                      <a:xfrm>
                        <a:off x="2971800" y="885826"/>
                        <a:ext cx="40767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C179F37E-52DB-4B90-A0DB-772931D6D119}"/>
              </a:ext>
            </a:extLst>
          </p:cNvPr>
          <p:cNvGraphicFramePr>
            <a:graphicFrameLocks noChangeAspect="1"/>
          </p:cNvGraphicFramePr>
          <p:nvPr>
            <p:extLst>
              <p:ext uri="{D42A27DB-BD31-4B8C-83A1-F6EECF244321}">
                <p14:modId xmlns:p14="http://schemas.microsoft.com/office/powerpoint/2010/main" val="3524154306"/>
              </p:ext>
            </p:extLst>
          </p:nvPr>
        </p:nvGraphicFramePr>
        <p:xfrm>
          <a:off x="1371599" y="1802688"/>
          <a:ext cx="6659563" cy="1517650"/>
        </p:xfrm>
        <a:graphic>
          <a:graphicData uri="http://schemas.openxmlformats.org/presentationml/2006/ole">
            <mc:AlternateContent xmlns:mc="http://schemas.openxmlformats.org/markup-compatibility/2006">
              <mc:Choice xmlns:v="urn:schemas-microsoft-com:vml" Requires="v">
                <p:oleObj spid="_x0000_s17568" name="Equation" r:id="rId8" imgW="6692760" imgH="1485720" progId="Equation.DSMT4">
                  <p:embed/>
                </p:oleObj>
              </mc:Choice>
              <mc:Fallback>
                <p:oleObj name="Equation" r:id="rId8" imgW="6692760" imgH="1485720" progId="Equation.DSMT4">
                  <p:embed/>
                  <p:pic>
                    <p:nvPicPr>
                      <p:cNvPr id="0" name="Object 3"/>
                      <p:cNvPicPr>
                        <a:picLocks noChangeAspect="1" noChangeArrowheads="1"/>
                      </p:cNvPicPr>
                      <p:nvPr/>
                    </p:nvPicPr>
                    <p:blipFill>
                      <a:blip r:embed="rId9"/>
                      <a:srcRect/>
                      <a:stretch>
                        <a:fillRect/>
                      </a:stretch>
                    </p:blipFill>
                    <p:spPr bwMode="auto">
                      <a:xfrm>
                        <a:off x="1371599" y="1802688"/>
                        <a:ext cx="6659563"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B08B37A7-7923-4BBF-AB86-1BFFC6243D8E}"/>
              </a:ext>
            </a:extLst>
          </p:cNvPr>
          <p:cNvGraphicFramePr>
            <a:graphicFrameLocks noChangeAspect="1"/>
          </p:cNvGraphicFramePr>
          <p:nvPr>
            <p:extLst>
              <p:ext uri="{D42A27DB-BD31-4B8C-83A1-F6EECF244321}">
                <p14:modId xmlns:p14="http://schemas.microsoft.com/office/powerpoint/2010/main" val="561050922"/>
              </p:ext>
            </p:extLst>
          </p:nvPr>
        </p:nvGraphicFramePr>
        <p:xfrm>
          <a:off x="2376487" y="4032551"/>
          <a:ext cx="4391025" cy="485775"/>
        </p:xfrm>
        <a:graphic>
          <a:graphicData uri="http://schemas.openxmlformats.org/presentationml/2006/ole">
            <mc:AlternateContent xmlns:mc="http://schemas.openxmlformats.org/markup-compatibility/2006">
              <mc:Choice xmlns:v="urn:schemas-microsoft-com:vml" Requires="v">
                <p:oleObj spid="_x0000_s17569" name="Equation" r:id="rId10" imgW="4381200" imgH="482400" progId="Equation.DSMT4">
                  <p:embed/>
                </p:oleObj>
              </mc:Choice>
              <mc:Fallback>
                <p:oleObj name="Equation" r:id="rId10" imgW="4381200" imgH="482400" progId="Equation.DSMT4">
                  <p:embed/>
                  <p:pic>
                    <p:nvPicPr>
                      <p:cNvPr id="0" name="Object 9"/>
                      <p:cNvPicPr>
                        <a:picLocks noChangeAspect="1" noChangeArrowheads="1"/>
                      </p:cNvPicPr>
                      <p:nvPr/>
                    </p:nvPicPr>
                    <p:blipFill>
                      <a:blip r:embed="rId11"/>
                      <a:srcRect/>
                      <a:stretch>
                        <a:fillRect/>
                      </a:stretch>
                    </p:blipFill>
                    <p:spPr bwMode="auto">
                      <a:xfrm>
                        <a:off x="2376487" y="4032551"/>
                        <a:ext cx="43910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41C5B5CA-6117-4362-B5F1-B654B076A5D1}"/>
              </a:ext>
            </a:extLst>
          </p:cNvPr>
          <p:cNvGraphicFramePr>
            <a:graphicFrameLocks noChangeAspect="1"/>
          </p:cNvGraphicFramePr>
          <p:nvPr>
            <p:extLst>
              <p:ext uri="{D42A27DB-BD31-4B8C-83A1-F6EECF244321}">
                <p14:modId xmlns:p14="http://schemas.microsoft.com/office/powerpoint/2010/main" val="4118653550"/>
              </p:ext>
            </p:extLst>
          </p:nvPr>
        </p:nvGraphicFramePr>
        <p:xfrm>
          <a:off x="2552700" y="3684217"/>
          <a:ext cx="511175" cy="328613"/>
        </p:xfrm>
        <a:graphic>
          <a:graphicData uri="http://schemas.openxmlformats.org/presentationml/2006/ole">
            <mc:AlternateContent xmlns:mc="http://schemas.openxmlformats.org/markup-compatibility/2006">
              <mc:Choice xmlns:v="urn:schemas-microsoft-com:vml" Requires="v">
                <p:oleObj spid="_x0000_s17570" name="Equation" r:id="rId12" imgW="520560" imgH="304560" progId="Equation.DSMT4">
                  <p:embed/>
                </p:oleObj>
              </mc:Choice>
              <mc:Fallback>
                <p:oleObj name="Equation" r:id="rId12" imgW="520560" imgH="304560" progId="Equation.DSMT4">
                  <p:embed/>
                  <p:pic>
                    <p:nvPicPr>
                      <p:cNvPr id="16" name="对象 15">
                        <a:extLst>
                          <a:ext uri="{FF2B5EF4-FFF2-40B4-BE49-F238E27FC236}">
                            <a16:creationId xmlns:a16="http://schemas.microsoft.com/office/drawing/2014/main" id="{6B9D3257-8DD7-49DF-B321-18D5D8C9CB30}"/>
                          </a:ext>
                        </a:extLst>
                      </p:cNvPr>
                      <p:cNvPicPr>
                        <a:picLocks noChangeAspect="1" noChangeArrowheads="1"/>
                      </p:cNvPicPr>
                      <p:nvPr/>
                    </p:nvPicPr>
                    <p:blipFill>
                      <a:blip r:embed="rId13"/>
                      <a:srcRect/>
                      <a:stretch>
                        <a:fillRect/>
                      </a:stretch>
                    </p:blipFill>
                    <p:spPr bwMode="auto">
                      <a:xfrm>
                        <a:off x="2552700" y="3684217"/>
                        <a:ext cx="511175"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3B8AE9F6-ED88-4D1C-BE49-3882298C6037}"/>
              </a:ext>
            </a:extLst>
          </p:cNvPr>
          <p:cNvGraphicFramePr>
            <a:graphicFrameLocks noChangeAspect="1"/>
          </p:cNvGraphicFramePr>
          <p:nvPr>
            <p:extLst>
              <p:ext uri="{D42A27DB-BD31-4B8C-83A1-F6EECF244321}">
                <p14:modId xmlns:p14="http://schemas.microsoft.com/office/powerpoint/2010/main" val="1949709942"/>
              </p:ext>
            </p:extLst>
          </p:nvPr>
        </p:nvGraphicFramePr>
        <p:xfrm>
          <a:off x="1809750" y="4885299"/>
          <a:ext cx="1651000" cy="317500"/>
        </p:xfrm>
        <a:graphic>
          <a:graphicData uri="http://schemas.openxmlformats.org/presentationml/2006/ole">
            <mc:AlternateContent xmlns:mc="http://schemas.openxmlformats.org/markup-compatibility/2006">
              <mc:Choice xmlns:v="urn:schemas-microsoft-com:vml" Requires="v">
                <p:oleObj spid="_x0000_s17571" name="Equation" r:id="rId14" imgW="1612800" imgH="317160" progId="Equation.DSMT4">
                  <p:embed/>
                </p:oleObj>
              </mc:Choice>
              <mc:Fallback>
                <p:oleObj name="Equation" r:id="rId14" imgW="1612800" imgH="317160" progId="Equation.DSMT4">
                  <p:embed/>
                  <p:pic>
                    <p:nvPicPr>
                      <p:cNvPr id="0" name="Object 23"/>
                      <p:cNvPicPr>
                        <a:picLocks noChangeAspect="1" noChangeArrowheads="1"/>
                      </p:cNvPicPr>
                      <p:nvPr/>
                    </p:nvPicPr>
                    <p:blipFill>
                      <a:blip r:embed="rId15"/>
                      <a:srcRect/>
                      <a:stretch>
                        <a:fillRect/>
                      </a:stretch>
                    </p:blipFill>
                    <p:spPr bwMode="auto">
                      <a:xfrm>
                        <a:off x="1809750" y="4885299"/>
                        <a:ext cx="16510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9695CD3F-52A0-45CF-B0FA-66E7AFD782E9}"/>
              </a:ext>
            </a:extLst>
          </p:cNvPr>
          <p:cNvGraphicFramePr>
            <a:graphicFrameLocks noChangeAspect="1"/>
          </p:cNvGraphicFramePr>
          <p:nvPr>
            <p:extLst>
              <p:ext uri="{D42A27DB-BD31-4B8C-83A1-F6EECF244321}">
                <p14:modId xmlns:p14="http://schemas.microsoft.com/office/powerpoint/2010/main" val="4175617317"/>
              </p:ext>
            </p:extLst>
          </p:nvPr>
        </p:nvGraphicFramePr>
        <p:xfrm>
          <a:off x="4895850" y="4903171"/>
          <a:ext cx="511175" cy="328613"/>
        </p:xfrm>
        <a:graphic>
          <a:graphicData uri="http://schemas.openxmlformats.org/presentationml/2006/ole">
            <mc:AlternateContent xmlns:mc="http://schemas.openxmlformats.org/markup-compatibility/2006">
              <mc:Choice xmlns:v="urn:schemas-microsoft-com:vml" Requires="v">
                <p:oleObj spid="_x0000_s17572" name="Equation" r:id="rId16" imgW="520560" imgH="304560" progId="Equation.DSMT4">
                  <p:embed/>
                </p:oleObj>
              </mc:Choice>
              <mc:Fallback>
                <p:oleObj name="Equation" r:id="rId16" imgW="520560" imgH="304560" progId="Equation.DSMT4">
                  <p:embed/>
                  <p:pic>
                    <p:nvPicPr>
                      <p:cNvPr id="22" name="对象 21">
                        <a:extLst>
                          <a:ext uri="{FF2B5EF4-FFF2-40B4-BE49-F238E27FC236}">
                            <a16:creationId xmlns:a16="http://schemas.microsoft.com/office/drawing/2014/main" id="{41C5B5CA-6117-4362-B5F1-B654B076A5D1}"/>
                          </a:ext>
                        </a:extLst>
                      </p:cNvPr>
                      <p:cNvPicPr>
                        <a:picLocks noChangeAspect="1" noChangeArrowheads="1"/>
                      </p:cNvPicPr>
                      <p:nvPr/>
                    </p:nvPicPr>
                    <p:blipFill>
                      <a:blip r:embed="rId13"/>
                      <a:srcRect/>
                      <a:stretch>
                        <a:fillRect/>
                      </a:stretch>
                    </p:blipFill>
                    <p:spPr bwMode="auto">
                      <a:xfrm>
                        <a:off x="4895850" y="4903171"/>
                        <a:ext cx="511175"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2">
            <a:extLst>
              <a:ext uri="{FF2B5EF4-FFF2-40B4-BE49-F238E27FC236}">
                <a16:creationId xmlns:a16="http://schemas.microsoft.com/office/drawing/2014/main" id="{5338EE61-E25C-4688-AD32-87BA393031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a:extLst>
              <a:ext uri="{FF2B5EF4-FFF2-40B4-BE49-F238E27FC236}">
                <a16:creationId xmlns:a16="http://schemas.microsoft.com/office/drawing/2014/main" id="{017CEB6C-0D93-46FF-8FED-2E44572601DB}"/>
              </a:ext>
            </a:extLst>
          </p:cNvPr>
          <p:cNvGraphicFramePr>
            <a:graphicFrameLocks noChangeAspect="1"/>
          </p:cNvGraphicFramePr>
          <p:nvPr>
            <p:extLst>
              <p:ext uri="{D42A27DB-BD31-4B8C-83A1-F6EECF244321}">
                <p14:modId xmlns:p14="http://schemas.microsoft.com/office/powerpoint/2010/main" val="1725575369"/>
              </p:ext>
            </p:extLst>
          </p:nvPr>
        </p:nvGraphicFramePr>
        <p:xfrm>
          <a:off x="2239168" y="5270609"/>
          <a:ext cx="4665662" cy="614363"/>
        </p:xfrm>
        <a:graphic>
          <a:graphicData uri="http://schemas.openxmlformats.org/presentationml/2006/ole">
            <mc:AlternateContent xmlns:mc="http://schemas.openxmlformats.org/markup-compatibility/2006">
              <mc:Choice xmlns:v="urn:schemas-microsoft-com:vml" Requires="v">
                <p:oleObj spid="_x0000_s17573" name="Equation" r:id="rId17" imgW="4660560" imgH="609480" progId="Equation.DSMT4">
                  <p:embed/>
                </p:oleObj>
              </mc:Choice>
              <mc:Fallback>
                <p:oleObj name="Equation" r:id="rId17" imgW="4660560" imgH="609480" progId="Equation.DSMT4">
                  <p:embed/>
                  <p:pic>
                    <p:nvPicPr>
                      <p:cNvPr id="0" name="Object 31"/>
                      <p:cNvPicPr>
                        <a:picLocks noChangeAspect="1" noChangeArrowheads="1"/>
                      </p:cNvPicPr>
                      <p:nvPr/>
                    </p:nvPicPr>
                    <p:blipFill>
                      <a:blip r:embed="rId18"/>
                      <a:srcRect/>
                      <a:stretch>
                        <a:fillRect/>
                      </a:stretch>
                    </p:blipFill>
                    <p:spPr bwMode="auto">
                      <a:xfrm>
                        <a:off x="2239168" y="5270609"/>
                        <a:ext cx="4665662"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210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C70784A-EC21-46C1-A36F-D6C5A123CA4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1357" y="1890714"/>
                <a:ext cx="8015287" cy="13497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这是蒙特卡洛策略梯度法的基本思想，其中运用了每个回合在初始状态的收益</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𝐺</m:t>
                        </m:r>
                      </m:e>
                      <m: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𝑛</m:t>
                            </m:r>
                          </m:e>
                        </m:d>
                      </m:sup>
                    </m:s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𝜏</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。直观上看，如果期望收益大，则会增加轨迹中所有动作的概率。</a:t>
                </a:r>
              </a:p>
              <a:p>
                <a:pPr>
                  <a:spcBef>
                    <a:spcPct val="0"/>
                  </a:spcBef>
                  <a:buFontTx/>
                  <a:buNone/>
                </a:pPr>
                <a:r>
                  <a:rPr lang="zh-CN" altLang="en-US" sz="2000" dirty="0">
                    <a:latin typeface="微软雅黑" panose="020B0503020204020204" pitchFamily="34" charset="-122"/>
                    <a:cs typeface="Times New Roman" panose="02020603050405020304" pitchFamily="18" charset="0"/>
                  </a:rPr>
                  <a:t>对于时刻</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𝑡</m:t>
                    </m:r>
                  </m:oMath>
                </a14:m>
                <a:r>
                  <a:rPr lang="zh-CN" altLang="en-US" sz="2000" dirty="0">
                    <a:latin typeface="微软雅黑" panose="020B0503020204020204" pitchFamily="34" charset="-122"/>
                    <a:cs typeface="Times New Roman" panose="02020603050405020304" pitchFamily="18" charset="0"/>
                  </a:rPr>
                  <a:t>，                                  ，上式可写为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1357" y="1890714"/>
                <a:ext cx="8015287" cy="1349793"/>
              </a:xfrm>
              <a:prstGeom prst="rect">
                <a:avLst/>
              </a:prstGeom>
              <a:blipFill>
                <a:blip r:embed="rId5"/>
                <a:stretch>
                  <a:fillRect l="-760" t="-2252" b="-63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11697" y="115888"/>
            <a:ext cx="415291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无环境模型的控制：基于策略</a:t>
            </a:r>
          </a:p>
        </p:txBody>
      </p:sp>
      <p:graphicFrame>
        <p:nvGraphicFramePr>
          <p:cNvPr id="12" name="对象 11">
            <a:extLst>
              <a:ext uri="{FF2B5EF4-FFF2-40B4-BE49-F238E27FC236}">
                <a16:creationId xmlns:a16="http://schemas.microsoft.com/office/drawing/2014/main" id="{C8819992-BE0B-468A-8FEC-998238D13BF3}"/>
              </a:ext>
            </a:extLst>
          </p:cNvPr>
          <p:cNvGraphicFramePr>
            <a:graphicFrameLocks noChangeAspect="1"/>
          </p:cNvGraphicFramePr>
          <p:nvPr>
            <p:extLst>
              <p:ext uri="{D42A27DB-BD31-4B8C-83A1-F6EECF244321}">
                <p14:modId xmlns:p14="http://schemas.microsoft.com/office/powerpoint/2010/main" val="267838508"/>
              </p:ext>
            </p:extLst>
          </p:nvPr>
        </p:nvGraphicFramePr>
        <p:xfrm>
          <a:off x="2239169" y="1276351"/>
          <a:ext cx="4665662" cy="614363"/>
        </p:xfrm>
        <a:graphic>
          <a:graphicData uri="http://schemas.openxmlformats.org/presentationml/2006/ole">
            <mc:AlternateContent xmlns:mc="http://schemas.openxmlformats.org/markup-compatibility/2006">
              <mc:Choice xmlns:v="urn:schemas-microsoft-com:vml" Requires="v">
                <p:oleObj spid="_x0000_s18498" name="Equation" r:id="rId6" imgW="4660560" imgH="609480" progId="Equation.DSMT4">
                  <p:embed/>
                </p:oleObj>
              </mc:Choice>
              <mc:Fallback>
                <p:oleObj name="Equation" r:id="rId6" imgW="4660560" imgH="609480" progId="Equation.DSMT4">
                  <p:embed/>
                  <p:pic>
                    <p:nvPicPr>
                      <p:cNvPr id="34" name="对象 33">
                        <a:extLst>
                          <a:ext uri="{FF2B5EF4-FFF2-40B4-BE49-F238E27FC236}">
                            <a16:creationId xmlns:a16="http://schemas.microsoft.com/office/drawing/2014/main" id="{017CEB6C-0D93-46FF-8FED-2E44572601DB}"/>
                          </a:ext>
                        </a:extLst>
                      </p:cNvPr>
                      <p:cNvPicPr>
                        <a:picLocks noChangeAspect="1" noChangeArrowheads="1"/>
                      </p:cNvPicPr>
                      <p:nvPr/>
                    </p:nvPicPr>
                    <p:blipFill>
                      <a:blip r:embed="rId7"/>
                      <a:srcRect/>
                      <a:stretch>
                        <a:fillRect/>
                      </a:stretch>
                    </p:blipFill>
                    <p:spPr bwMode="auto">
                      <a:xfrm>
                        <a:off x="2239169" y="1276351"/>
                        <a:ext cx="4665662"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5FE1D1C7-DE0E-4B55-B649-514631986115}"/>
              </a:ext>
            </a:extLst>
          </p:cNvPr>
          <p:cNvGraphicFramePr>
            <a:graphicFrameLocks noChangeAspect="1"/>
          </p:cNvGraphicFramePr>
          <p:nvPr>
            <p:extLst>
              <p:ext uri="{D42A27DB-BD31-4B8C-83A1-F6EECF244321}">
                <p14:modId xmlns:p14="http://schemas.microsoft.com/office/powerpoint/2010/main" val="2939722819"/>
              </p:ext>
            </p:extLst>
          </p:nvPr>
        </p:nvGraphicFramePr>
        <p:xfrm>
          <a:off x="2052637" y="2857125"/>
          <a:ext cx="2566988" cy="347663"/>
        </p:xfrm>
        <a:graphic>
          <a:graphicData uri="http://schemas.openxmlformats.org/presentationml/2006/ole">
            <mc:AlternateContent xmlns:mc="http://schemas.openxmlformats.org/markup-compatibility/2006">
              <mc:Choice xmlns:v="urn:schemas-microsoft-com:vml" Requires="v">
                <p:oleObj spid="_x0000_s18499" name="Equation" r:id="rId8" imgW="2552400" imgH="355320" progId="Equation.DSMT4">
                  <p:embed/>
                </p:oleObj>
              </mc:Choice>
              <mc:Fallback>
                <p:oleObj name="Equation" r:id="rId8" imgW="2552400" imgH="355320" progId="Equation.DSMT4">
                  <p:embed/>
                  <p:pic>
                    <p:nvPicPr>
                      <p:cNvPr id="0" name="Object 8"/>
                      <p:cNvPicPr>
                        <a:picLocks noChangeAspect="1" noChangeArrowheads="1"/>
                      </p:cNvPicPr>
                      <p:nvPr/>
                    </p:nvPicPr>
                    <p:blipFill>
                      <a:blip r:embed="rId9"/>
                      <a:srcRect/>
                      <a:stretch>
                        <a:fillRect/>
                      </a:stretch>
                    </p:blipFill>
                    <p:spPr bwMode="auto">
                      <a:xfrm>
                        <a:off x="2052637" y="2857125"/>
                        <a:ext cx="2566988"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D87A312E-8FC6-42DE-91D1-5C031612FA8D}"/>
              </a:ext>
            </a:extLst>
          </p:cNvPr>
          <p:cNvGraphicFramePr>
            <a:graphicFrameLocks noChangeAspect="1"/>
          </p:cNvGraphicFramePr>
          <p:nvPr>
            <p:extLst>
              <p:ext uri="{D42A27DB-BD31-4B8C-83A1-F6EECF244321}">
                <p14:modId xmlns:p14="http://schemas.microsoft.com/office/powerpoint/2010/main" val="4000122120"/>
              </p:ext>
            </p:extLst>
          </p:nvPr>
        </p:nvGraphicFramePr>
        <p:xfrm>
          <a:off x="1403350" y="3281783"/>
          <a:ext cx="6337300" cy="612775"/>
        </p:xfrm>
        <a:graphic>
          <a:graphicData uri="http://schemas.openxmlformats.org/presentationml/2006/ole">
            <mc:AlternateContent xmlns:mc="http://schemas.openxmlformats.org/markup-compatibility/2006">
              <mc:Choice xmlns:v="urn:schemas-microsoft-com:vml" Requires="v">
                <p:oleObj spid="_x0000_s18500" name="Equation" r:id="rId10" imgW="6298920" imgH="609480" progId="Equation.DSMT4">
                  <p:embed/>
                </p:oleObj>
              </mc:Choice>
              <mc:Fallback>
                <p:oleObj name="Equation" r:id="rId10" imgW="6298920" imgH="609480" progId="Equation.DSMT4">
                  <p:embed/>
                  <p:pic>
                    <p:nvPicPr>
                      <p:cNvPr id="0" name="Object 10"/>
                      <p:cNvPicPr>
                        <a:picLocks noChangeAspect="1" noChangeArrowheads="1"/>
                      </p:cNvPicPr>
                      <p:nvPr/>
                    </p:nvPicPr>
                    <p:blipFill>
                      <a:blip r:embed="rId11"/>
                      <a:srcRect/>
                      <a:stretch>
                        <a:fillRect/>
                      </a:stretch>
                    </p:blipFill>
                    <p:spPr bwMode="auto">
                      <a:xfrm>
                        <a:off x="1403350" y="3281783"/>
                        <a:ext cx="63373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675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B3FDF2B-65CD-4BE2-8A08-D12C46743AD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11697" y="115888"/>
            <a:ext cx="415291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无环境模型的控制：基于策略</a:t>
            </a:r>
          </a:p>
        </p:txBody>
      </p:sp>
      <p:pic>
        <p:nvPicPr>
          <p:cNvPr id="30" name="图片 29">
            <a:extLst>
              <a:ext uri="{FF2B5EF4-FFF2-40B4-BE49-F238E27FC236}">
                <a16:creationId xmlns:a16="http://schemas.microsoft.com/office/drawing/2014/main" id="{8E8F0464-BA2C-4108-B0ED-6B48D8609D47}"/>
              </a:ext>
            </a:extLst>
          </p:cNvPr>
          <p:cNvPicPr>
            <a:picLocks noChangeAspect="1"/>
          </p:cNvPicPr>
          <p:nvPr/>
        </p:nvPicPr>
        <p:blipFill>
          <a:blip r:embed="rId2"/>
          <a:stretch>
            <a:fillRect/>
          </a:stretch>
        </p:blipFill>
        <p:spPr>
          <a:xfrm>
            <a:off x="1428750" y="815173"/>
            <a:ext cx="6829817" cy="5850739"/>
          </a:xfrm>
          <a:prstGeom prst="rect">
            <a:avLst/>
          </a:prstGeom>
        </p:spPr>
      </p:pic>
    </p:spTree>
    <p:extLst>
      <p:ext uri="{BB962C8B-B14F-4D97-AF65-F5344CB8AC3E}">
        <p14:creationId xmlns:p14="http://schemas.microsoft.com/office/powerpoint/2010/main" val="315772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D287CCED-92C5-4CDC-AED1-0247CD1AB2E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行动者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评论者算法</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0934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行动者</a:t>
                </a:r>
                <a:r>
                  <a:rPr lang="en-US" altLang="zh-CN" sz="2000" dirty="0">
                    <a:latin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cs typeface="Times New Roman" panose="02020603050405020304" pitchFamily="18" charset="0"/>
                  </a:rPr>
                  <a:t>评论者算法结合了基于值函数的方法和基于策略的方法，它使用一个评论者估计动作值函数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i="1" smtClean="0">
                            <a:latin typeface="Cambria Math" panose="02040503050406030204" pitchFamily="18" charset="0"/>
                            <a:cs typeface="Times New Roman" panose="02020603050405020304" pitchFamily="18" charset="0"/>
                          </a:rPr>
                          <m:t>𝒬</m:t>
                        </m:r>
                      </m:e>
                      <m:sub>
                        <m:r>
                          <a:rPr lang="en-US" altLang="zh-CN" sz="2000" b="0" i="1" smtClean="0">
                            <a:latin typeface="Cambria Math" panose="02040503050406030204" pitchFamily="18" charset="0"/>
                            <a:cs typeface="Times New Roman" panose="02020603050405020304" pitchFamily="18" charset="0"/>
                          </a:rPr>
                          <m:t>𝑤</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，即认为梯度</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并在策略优化过程中交替更新策略</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𝜋</m:t>
                        </m:r>
                      </m:e>
                      <m:sub>
                        <m:r>
                          <a:rPr lang="en-US" altLang="zh-CN" sz="2000" b="0" i="1" smtClean="0">
                            <a:latin typeface="Cambria Math" panose="02040503050406030204" pitchFamily="18" charset="0"/>
                            <a:cs typeface="Times New Roman" panose="02020603050405020304" pitchFamily="18" charset="0"/>
                          </a:rPr>
                          <m:t>𝜃</m:t>
                        </m:r>
                      </m:sub>
                    </m:sSub>
                  </m:oMath>
                </a14:m>
                <a:r>
                  <a:rPr lang="zh-CN" altLang="en-US" sz="2000" dirty="0">
                    <a:latin typeface="微软雅黑" panose="020B0503020204020204" pitchFamily="34" charset="-122"/>
                    <a:cs typeface="Times New Roman" panose="02020603050405020304" pitchFamily="18" charset="0"/>
                  </a:rPr>
                  <a:t>的参数和动作值函数的参数，其中更新策略</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𝜋</m:t>
                        </m:r>
                      </m:e>
                      <m:sub>
                        <m:r>
                          <a:rPr lang="en-US" altLang="zh-CN" sz="2000" i="1">
                            <a:latin typeface="Cambria Math" panose="02040503050406030204" pitchFamily="18" charset="0"/>
                            <a:cs typeface="Times New Roman" panose="02020603050405020304" pitchFamily="18" charset="0"/>
                          </a:rPr>
                          <m:t>𝜃</m:t>
                        </m:r>
                      </m:sub>
                    </m:sSub>
                  </m:oMath>
                </a14:m>
                <a:r>
                  <a:rPr lang="zh-CN" altLang="en-US" sz="2000" dirty="0">
                    <a:latin typeface="微软雅黑" panose="020B0503020204020204" pitchFamily="34" charset="-122"/>
                    <a:cs typeface="Times New Roman" panose="02020603050405020304" pitchFamily="18" charset="0"/>
                  </a:rPr>
                  <a:t>的参数是行动者的任务。</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设评论者选取了基于时序差分和最小二乘的值函数近似方法，其优化目标是</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𝛿</m:t>
                    </m:r>
                  </m:oMath>
                </a14:m>
                <a:r>
                  <a:rPr lang="zh-CN" altLang="en-US" sz="2000" dirty="0">
                    <a:latin typeface="微软雅黑" panose="020B0503020204020204" pitchFamily="34" charset="-122"/>
                    <a:cs typeface="Times New Roman" panose="02020603050405020304" pitchFamily="18" charset="0"/>
                  </a:rPr>
                  <a:t>表示时序差分误差</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则在单步迭代中，值函数的参数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𝑤</m:t>
                    </m:r>
                  </m:oMath>
                </a14:m>
                <a:r>
                  <a:rPr lang="zh-CN" altLang="en-US" sz="2000" dirty="0">
                    <a:latin typeface="微软雅黑" panose="020B0503020204020204" pitchFamily="34" charset="-122"/>
                    <a:cs typeface="Times New Roman" panose="02020603050405020304" pitchFamily="18" charset="0"/>
                  </a:rPr>
                  <a:t>的更新为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𝛽</m:t>
                    </m:r>
                  </m:oMath>
                </a14:m>
                <a:r>
                  <a:rPr lang="zh-CN" altLang="en-US" sz="2000" dirty="0">
                    <a:latin typeface="微软雅黑" panose="020B0503020204020204" pitchFamily="34" charset="-122"/>
                    <a:cs typeface="Times New Roman" panose="02020603050405020304" pitchFamily="18" charset="0"/>
                  </a:rPr>
                  <a:t>是值函数更新的学习率。策略函数的更新参数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𝜃</m:t>
                    </m:r>
                  </m:oMath>
                </a14:m>
                <a:r>
                  <a:rPr lang="zh-CN" altLang="en-US" sz="2000" dirty="0">
                    <a:latin typeface="微软雅黑" panose="020B0503020204020204" pitchFamily="34" charset="-122"/>
                    <a:cs typeface="Times New Roman" panose="02020603050405020304" pitchFamily="18" charset="0"/>
                  </a:rPr>
                  <a:t>更新可表示为</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093428"/>
              </a:xfrm>
              <a:prstGeom prst="rect">
                <a:avLst/>
              </a:prstGeom>
              <a:blipFill>
                <a:blip r:embed="rId5"/>
                <a:stretch>
                  <a:fillRect l="-837" t="-744" b="-16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11697" y="115888"/>
            <a:ext cx="415291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无环境模型的控制：基于策略</a:t>
            </a:r>
          </a:p>
        </p:txBody>
      </p:sp>
      <p:sp>
        <p:nvSpPr>
          <p:cNvPr id="18" name="Rectangle 11">
            <a:extLst>
              <a:ext uri="{FF2B5EF4-FFF2-40B4-BE49-F238E27FC236}">
                <a16:creationId xmlns:a16="http://schemas.microsoft.com/office/drawing/2014/main" id="{5913B24D-48E8-49A7-A2D5-E2FEF765823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a:extLst>
              <a:ext uri="{FF2B5EF4-FFF2-40B4-BE49-F238E27FC236}">
                <a16:creationId xmlns:a16="http://schemas.microsoft.com/office/drawing/2014/main" id="{E8543EFC-C0E6-4C68-BA54-3C77E2751570}"/>
              </a:ext>
            </a:extLst>
          </p:cNvPr>
          <p:cNvGraphicFramePr>
            <a:graphicFrameLocks noChangeAspect="1"/>
          </p:cNvGraphicFramePr>
          <p:nvPr>
            <p:extLst>
              <p:ext uri="{D42A27DB-BD31-4B8C-83A1-F6EECF244321}">
                <p14:modId xmlns:p14="http://schemas.microsoft.com/office/powerpoint/2010/main" val="2007043778"/>
              </p:ext>
            </p:extLst>
          </p:nvPr>
        </p:nvGraphicFramePr>
        <p:xfrm>
          <a:off x="2523331" y="2338714"/>
          <a:ext cx="4097338" cy="350838"/>
        </p:xfrm>
        <a:graphic>
          <a:graphicData uri="http://schemas.openxmlformats.org/presentationml/2006/ole">
            <mc:AlternateContent xmlns:mc="http://schemas.openxmlformats.org/markup-compatibility/2006">
              <mc:Choice xmlns:v="urn:schemas-microsoft-com:vml" Requires="v">
                <p:oleObj spid="_x0000_s20575" name="Equation" r:id="rId6" imgW="4101840" imgH="342720" progId="Equation.DSMT4">
                  <p:embed/>
                </p:oleObj>
              </mc:Choice>
              <mc:Fallback>
                <p:oleObj name="Equation" r:id="rId6" imgW="4101840" imgH="342720" progId="Equation.DSMT4">
                  <p:embed/>
                  <p:pic>
                    <p:nvPicPr>
                      <p:cNvPr id="0" name="Object 10"/>
                      <p:cNvPicPr>
                        <a:picLocks noChangeAspect="1" noChangeArrowheads="1"/>
                      </p:cNvPicPr>
                      <p:nvPr/>
                    </p:nvPicPr>
                    <p:blipFill>
                      <a:blip r:embed="rId7"/>
                      <a:srcRect/>
                      <a:stretch>
                        <a:fillRect/>
                      </a:stretch>
                    </p:blipFill>
                    <p:spPr bwMode="auto">
                      <a:xfrm>
                        <a:off x="2523331" y="2338714"/>
                        <a:ext cx="4097338"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C356A36B-B500-4594-B841-A85DD7B1511B}"/>
              </a:ext>
            </a:extLst>
          </p:cNvPr>
          <p:cNvGraphicFramePr>
            <a:graphicFrameLocks noChangeAspect="1"/>
          </p:cNvGraphicFramePr>
          <p:nvPr>
            <p:extLst>
              <p:ext uri="{D42A27DB-BD31-4B8C-83A1-F6EECF244321}">
                <p14:modId xmlns:p14="http://schemas.microsoft.com/office/powerpoint/2010/main" val="4030972780"/>
              </p:ext>
            </p:extLst>
          </p:nvPr>
        </p:nvGraphicFramePr>
        <p:xfrm>
          <a:off x="2981325" y="3851030"/>
          <a:ext cx="3181350" cy="396875"/>
        </p:xfrm>
        <a:graphic>
          <a:graphicData uri="http://schemas.openxmlformats.org/presentationml/2006/ole">
            <mc:AlternateContent xmlns:mc="http://schemas.openxmlformats.org/markup-compatibility/2006">
              <mc:Choice xmlns:v="urn:schemas-microsoft-com:vml" Requires="v">
                <p:oleObj spid="_x0000_s20576" name="Equation" r:id="rId8" imgW="3162240" imgH="393480" progId="Equation.DSMT4">
                  <p:embed/>
                </p:oleObj>
              </mc:Choice>
              <mc:Fallback>
                <p:oleObj name="Equation" r:id="rId8" imgW="3162240" imgH="393480" progId="Equation.DSMT4">
                  <p:embed/>
                  <p:pic>
                    <p:nvPicPr>
                      <p:cNvPr id="0" name="Object 12"/>
                      <p:cNvPicPr>
                        <a:picLocks noChangeAspect="1" noChangeArrowheads="1"/>
                      </p:cNvPicPr>
                      <p:nvPr/>
                    </p:nvPicPr>
                    <p:blipFill>
                      <a:blip r:embed="rId9"/>
                      <a:srcRect/>
                      <a:stretch>
                        <a:fillRect/>
                      </a:stretch>
                    </p:blipFill>
                    <p:spPr bwMode="auto">
                      <a:xfrm>
                        <a:off x="2981325" y="3851030"/>
                        <a:ext cx="31813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5">
            <a:extLst>
              <a:ext uri="{FF2B5EF4-FFF2-40B4-BE49-F238E27FC236}">
                <a16:creationId xmlns:a16="http://schemas.microsoft.com/office/drawing/2014/main" id="{0EA1A221-DE30-40B9-81F5-DACF7D03E1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B26A0B6F-D2DC-4D4D-B2CC-6CDFC384506E}"/>
              </a:ext>
            </a:extLst>
          </p:cNvPr>
          <p:cNvGraphicFramePr>
            <a:graphicFrameLocks noChangeAspect="1"/>
          </p:cNvGraphicFramePr>
          <p:nvPr>
            <p:extLst>
              <p:ext uri="{D42A27DB-BD31-4B8C-83A1-F6EECF244321}">
                <p14:modId xmlns:p14="http://schemas.microsoft.com/office/powerpoint/2010/main" val="633345264"/>
              </p:ext>
            </p:extLst>
          </p:nvPr>
        </p:nvGraphicFramePr>
        <p:xfrm>
          <a:off x="3702844" y="4314395"/>
          <a:ext cx="2917825" cy="400050"/>
        </p:xfrm>
        <a:graphic>
          <a:graphicData uri="http://schemas.openxmlformats.org/presentationml/2006/ole">
            <mc:AlternateContent xmlns:mc="http://schemas.openxmlformats.org/markup-compatibility/2006">
              <mc:Choice xmlns:v="urn:schemas-microsoft-com:vml" Requires="v">
                <p:oleObj spid="_x0000_s20577" name="Equation" r:id="rId10" imgW="2882880" imgH="355320" progId="Equation.DSMT4">
                  <p:embed/>
                </p:oleObj>
              </mc:Choice>
              <mc:Fallback>
                <p:oleObj name="Equation" r:id="rId10" imgW="2882880" imgH="355320" progId="Equation.DSMT4">
                  <p:embed/>
                  <p:pic>
                    <p:nvPicPr>
                      <p:cNvPr id="0" name="Object 14"/>
                      <p:cNvPicPr>
                        <a:picLocks noChangeAspect="1" noChangeArrowheads="1"/>
                      </p:cNvPicPr>
                      <p:nvPr/>
                    </p:nvPicPr>
                    <p:blipFill>
                      <a:blip r:embed="rId11"/>
                      <a:srcRect/>
                      <a:stretch>
                        <a:fillRect/>
                      </a:stretch>
                    </p:blipFill>
                    <p:spPr bwMode="auto">
                      <a:xfrm>
                        <a:off x="3702844" y="4314395"/>
                        <a:ext cx="29178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7E96062C-B8FF-4BBD-B03C-0B2B83A6F82B}"/>
              </a:ext>
            </a:extLst>
          </p:cNvPr>
          <p:cNvGraphicFramePr>
            <a:graphicFrameLocks noChangeAspect="1"/>
          </p:cNvGraphicFramePr>
          <p:nvPr>
            <p:extLst>
              <p:ext uri="{D42A27DB-BD31-4B8C-83A1-F6EECF244321}">
                <p14:modId xmlns:p14="http://schemas.microsoft.com/office/powerpoint/2010/main" val="489008275"/>
              </p:ext>
            </p:extLst>
          </p:nvPr>
        </p:nvGraphicFramePr>
        <p:xfrm>
          <a:off x="5730866" y="4922447"/>
          <a:ext cx="2314575" cy="346075"/>
        </p:xfrm>
        <a:graphic>
          <a:graphicData uri="http://schemas.openxmlformats.org/presentationml/2006/ole">
            <mc:AlternateContent xmlns:mc="http://schemas.openxmlformats.org/markup-compatibility/2006">
              <mc:Choice xmlns:v="urn:schemas-microsoft-com:vml" Requires="v">
                <p:oleObj spid="_x0000_s20578" name="Equation" r:id="rId12" imgW="2298600" imgH="355320" progId="Equation.DSMT4">
                  <p:embed/>
                </p:oleObj>
              </mc:Choice>
              <mc:Fallback>
                <p:oleObj name="Equation" r:id="rId12" imgW="2298600" imgH="355320" progId="Equation.DSMT4">
                  <p:embed/>
                  <p:pic>
                    <p:nvPicPr>
                      <p:cNvPr id="0" name="Object 16"/>
                      <p:cNvPicPr>
                        <a:picLocks noChangeAspect="1" noChangeArrowheads="1"/>
                      </p:cNvPicPr>
                      <p:nvPr/>
                    </p:nvPicPr>
                    <p:blipFill>
                      <a:blip r:embed="rId13"/>
                      <a:srcRect/>
                      <a:stretch>
                        <a:fillRect/>
                      </a:stretch>
                    </p:blipFill>
                    <p:spPr bwMode="auto">
                      <a:xfrm>
                        <a:off x="5730866" y="4922447"/>
                        <a:ext cx="23145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F05DD40E-FF89-4B1D-8B4E-5492CB3349B9}"/>
              </a:ext>
            </a:extLst>
          </p:cNvPr>
          <p:cNvGraphicFramePr>
            <a:graphicFrameLocks noChangeAspect="1"/>
          </p:cNvGraphicFramePr>
          <p:nvPr>
            <p:extLst>
              <p:ext uri="{D42A27DB-BD31-4B8C-83A1-F6EECF244321}">
                <p14:modId xmlns:p14="http://schemas.microsoft.com/office/powerpoint/2010/main" val="2583182140"/>
              </p:ext>
            </p:extLst>
          </p:nvPr>
        </p:nvGraphicFramePr>
        <p:xfrm>
          <a:off x="2903537" y="5665133"/>
          <a:ext cx="3336925" cy="358775"/>
        </p:xfrm>
        <a:graphic>
          <a:graphicData uri="http://schemas.openxmlformats.org/presentationml/2006/ole">
            <mc:AlternateContent xmlns:mc="http://schemas.openxmlformats.org/markup-compatibility/2006">
              <mc:Choice xmlns:v="urn:schemas-microsoft-com:vml" Requires="v">
                <p:oleObj spid="_x0000_s20579" name="Equation" r:id="rId14" imgW="3352680" imgH="330120" progId="Equation.DSMT4">
                  <p:embed/>
                </p:oleObj>
              </mc:Choice>
              <mc:Fallback>
                <p:oleObj name="Equation" r:id="rId14" imgW="3352680" imgH="330120" progId="Equation.DSMT4">
                  <p:embed/>
                  <p:pic>
                    <p:nvPicPr>
                      <p:cNvPr id="0" name="Object 18"/>
                      <p:cNvPicPr>
                        <a:picLocks noChangeAspect="1" noChangeArrowheads="1"/>
                      </p:cNvPicPr>
                      <p:nvPr/>
                    </p:nvPicPr>
                    <p:blipFill>
                      <a:blip r:embed="rId15"/>
                      <a:srcRect/>
                      <a:stretch>
                        <a:fillRect/>
                      </a:stretch>
                    </p:blipFill>
                    <p:spPr bwMode="auto">
                      <a:xfrm>
                        <a:off x="2903537" y="5665133"/>
                        <a:ext cx="33369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3958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C5684EA5-D89C-4A9C-9B6B-0E6E0A3C0DC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11697" y="115888"/>
            <a:ext cx="415291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无环境模型的控制：基于策略</a:t>
            </a:r>
          </a:p>
        </p:txBody>
      </p:sp>
      <p:pic>
        <p:nvPicPr>
          <p:cNvPr id="32" name="图片 31">
            <a:extLst>
              <a:ext uri="{FF2B5EF4-FFF2-40B4-BE49-F238E27FC236}">
                <a16:creationId xmlns:a16="http://schemas.microsoft.com/office/drawing/2014/main" id="{787E43E0-BD99-4C51-91CE-301BDED6CFE9}"/>
              </a:ext>
            </a:extLst>
          </p:cNvPr>
          <p:cNvPicPr>
            <a:picLocks noChangeAspect="1"/>
          </p:cNvPicPr>
          <p:nvPr/>
        </p:nvPicPr>
        <p:blipFill>
          <a:blip r:embed="rId2"/>
          <a:stretch>
            <a:fillRect/>
          </a:stretch>
        </p:blipFill>
        <p:spPr>
          <a:xfrm>
            <a:off x="1649148" y="876301"/>
            <a:ext cx="6325097" cy="5753585"/>
          </a:xfrm>
          <a:prstGeom prst="rect">
            <a:avLst/>
          </a:prstGeom>
        </p:spPr>
      </p:pic>
    </p:spTree>
    <p:extLst>
      <p:ext uri="{BB962C8B-B14F-4D97-AF65-F5344CB8AC3E}">
        <p14:creationId xmlns:p14="http://schemas.microsoft.com/office/powerpoint/2010/main" val="1630056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B418C53-FF8A-4CBB-88A7-4CAAE55ED3C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37891B5-979C-4D27-9927-DAC8EFBB6177}"/>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1052513"/>
            <a:ext cx="8229600" cy="5256212"/>
          </a:xfrm>
        </p:spPr>
        <p:txBody>
          <a:bodyPr/>
          <a:lstStyle/>
          <a:p>
            <a:pPr>
              <a:buFontTx/>
              <a:buAutoNum type="arabicPeriod"/>
            </a:pPr>
            <a:r>
              <a:rPr lang="en-US" altLang="zh-CN" sz="1800" dirty="0">
                <a:latin typeface="Times New Roman" panose="02020603050405020304" pitchFamily="18" charset="0"/>
                <a:ea typeface="宋体" panose="02010600030101010101" pitchFamily="2" charset="-122"/>
              </a:rPr>
              <a:t>Sutton R S, </a:t>
            </a:r>
            <a:r>
              <a:rPr lang="en-US" altLang="zh-CN" sz="1800" dirty="0" err="1">
                <a:latin typeface="Times New Roman" panose="02020603050405020304" pitchFamily="18" charset="0"/>
                <a:ea typeface="宋体" panose="02010600030101010101" pitchFamily="2" charset="-122"/>
              </a:rPr>
              <a:t>Barto</a:t>
            </a:r>
            <a:r>
              <a:rPr lang="en-US" altLang="zh-CN" sz="1800" dirty="0">
                <a:latin typeface="Times New Roman" panose="02020603050405020304" pitchFamily="18" charset="0"/>
                <a:ea typeface="宋体" panose="02010600030101010101" pitchFamily="2" charset="-122"/>
              </a:rPr>
              <a:t> A G. Reinforcement Learning: An Introduction[M]. Cambridge, MA: MIT Press, 2018.</a:t>
            </a:r>
          </a:p>
          <a:p>
            <a:pPr>
              <a:buFontTx/>
              <a:buAutoNum type="arabicPeriod"/>
            </a:pPr>
            <a:r>
              <a:rPr lang="en-US" altLang="zh-CN" sz="1800" dirty="0">
                <a:latin typeface="Times New Roman" panose="02020603050405020304" pitchFamily="18" charset="0"/>
                <a:ea typeface="宋体" panose="02010600030101010101" pitchFamily="2" charset="-122"/>
              </a:rPr>
              <a:t>Sutton R S. Learning to Predict by the Methods of Temporal Differences[J]. Machine Learning, 1988, 3(1): 9-44.</a:t>
            </a:r>
          </a:p>
          <a:p>
            <a:pPr>
              <a:buFontTx/>
              <a:buAutoNum type="arabicPeriod"/>
            </a:pPr>
            <a:r>
              <a:rPr lang="en-US" altLang="zh-CN" sz="1800" dirty="0" err="1">
                <a:latin typeface="Times New Roman" panose="02020603050405020304" pitchFamily="18" charset="0"/>
                <a:ea typeface="宋体" panose="02010600030101010101" pitchFamily="2" charset="-122"/>
              </a:rPr>
              <a:t>Rummery</a:t>
            </a:r>
            <a:r>
              <a:rPr lang="en-US" altLang="zh-CN" sz="1800" dirty="0">
                <a:latin typeface="Times New Roman" panose="02020603050405020304" pitchFamily="18" charset="0"/>
                <a:ea typeface="宋体" panose="02010600030101010101" pitchFamily="2" charset="-122"/>
              </a:rPr>
              <a:t> G A, Niranjan M. On-Line Q-learning Using Connectionist Systems[R]. Cambridge England: Cambridge University Engineer Department, 1994.</a:t>
            </a:r>
          </a:p>
          <a:p>
            <a:pPr>
              <a:buFontTx/>
              <a:buAutoNum type="arabicPeriod"/>
            </a:pPr>
            <a:r>
              <a:rPr lang="en-US" altLang="zh-CN" sz="1800" dirty="0">
                <a:latin typeface="Times New Roman" panose="02020603050405020304" pitchFamily="18" charset="0"/>
                <a:ea typeface="宋体" panose="02010600030101010101" pitchFamily="2" charset="-122"/>
              </a:rPr>
              <a:t>Watkins C J, Dayan P. Q-learning[J]. Machine Learning, 1992, 8(3): 279–292.</a:t>
            </a:r>
          </a:p>
          <a:p>
            <a:pPr>
              <a:buFontTx/>
              <a:buAutoNum type="arabicPeriod"/>
            </a:pPr>
            <a:r>
              <a:rPr lang="en-US" altLang="zh-CN" sz="1800" dirty="0">
                <a:latin typeface="Times New Roman" panose="02020603050405020304" pitchFamily="18" charset="0"/>
                <a:ea typeface="宋体" panose="02010600030101010101" pitchFamily="2" charset="-122"/>
              </a:rPr>
              <a:t>Williams R J. Simple Statistical Gradient-Following Algorithms for Connectionist Reinforcement Learning[J]. Machine Learning, 1992, 8(3-4): 229-256.</a:t>
            </a:r>
          </a:p>
          <a:p>
            <a:pPr>
              <a:buFontTx/>
              <a:buAutoNum type="arabicPeriod"/>
            </a:pPr>
            <a:r>
              <a:rPr lang="en-US" altLang="zh-CN" sz="1800" dirty="0">
                <a:latin typeface="Times New Roman" panose="02020603050405020304" pitchFamily="18" charset="0"/>
                <a:ea typeface="宋体" panose="02010600030101010101" pitchFamily="2" charset="-122"/>
              </a:rPr>
              <a:t>Konda V R, </a:t>
            </a:r>
            <a:r>
              <a:rPr lang="en-US" altLang="zh-CN" sz="1800" dirty="0" err="1">
                <a:latin typeface="Times New Roman" panose="02020603050405020304" pitchFamily="18" charset="0"/>
                <a:ea typeface="宋体" panose="02010600030101010101" pitchFamily="2" charset="-122"/>
              </a:rPr>
              <a:t>Tsitsiklis</a:t>
            </a:r>
            <a:r>
              <a:rPr lang="en-US" altLang="zh-CN" sz="1800" dirty="0">
                <a:latin typeface="Times New Roman" panose="02020603050405020304" pitchFamily="18" charset="0"/>
                <a:ea typeface="宋体" panose="02010600030101010101" pitchFamily="2" charset="-122"/>
              </a:rPr>
              <a:t> J N. Actor-Critic Algorithms[C]//Advances in Neural Information Processing Systems. Cambridge, MA: MIT Press, 2000: 1008-1014.</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212938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7148744"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基本概念与理论基础</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规划：有环境模型的预测与控制</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defTabSz="914400" eaLnBrk="1" hangingPunct="1">
              <a:lnSpc>
                <a:spcPct val="150000"/>
              </a:lnSpc>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无环境模型的控制：基于值函数</a:t>
            </a:r>
            <a:endParaRPr lang="en-US" altLang="zh-CN" sz="2800" dirty="0">
              <a:solidFill>
                <a:srgbClr val="000000"/>
              </a:solidFill>
              <a:latin typeface="Arial"/>
              <a:ea typeface="微软雅黑"/>
            </a:endParaRPr>
          </a:p>
          <a:p>
            <a:pPr defTabSz="914400" eaLnBrk="1" hangingPunct="1">
              <a:lnSpc>
                <a:spcPct val="150000"/>
              </a:lnSpc>
              <a:defRPr/>
            </a:pPr>
            <a:r>
              <a:rPr lang="zh-CN" altLang="en-US" sz="2800" dirty="0">
                <a:solidFill>
                  <a:srgbClr val="000000"/>
                </a:solidFill>
                <a:latin typeface="Arial"/>
                <a:ea typeface="微软雅黑"/>
              </a:rPr>
              <a:t>无环境模型的控制：基于策略</a:t>
            </a:r>
            <a:endParaRPr lang="en-US" altLang="zh-CN" sz="2800" dirty="0">
              <a:solidFill>
                <a:srgbClr val="000000"/>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9C2D097D-DCC2-43B4-B93B-3ED0782CEC57}"/>
              </a:ext>
            </a:extLst>
          </p:cNvPr>
          <p:cNvSpPr>
            <a:spLocks noChangeArrowheads="1"/>
          </p:cNvSpPr>
          <p:nvPr/>
        </p:nvSpPr>
        <p:spPr bwMode="auto">
          <a:xfrm>
            <a:off x="3356763" y="245417"/>
            <a:ext cx="243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第九讲 强化学习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CEE5BE7-ED09-40D3-B7FA-98352DF4774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27939" y="115888"/>
            <a:ext cx="29366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基本概念与理论基础</a:t>
            </a:r>
          </a:p>
        </p:txBody>
      </p:sp>
      <p:pic>
        <p:nvPicPr>
          <p:cNvPr id="24" name="图片 23">
            <a:extLst>
              <a:ext uri="{FF2B5EF4-FFF2-40B4-BE49-F238E27FC236}">
                <a16:creationId xmlns:a16="http://schemas.microsoft.com/office/drawing/2014/main" id="{B2ECD605-AC51-4435-8C05-5A68CB5B486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8116" y="1474989"/>
            <a:ext cx="4012917" cy="2515904"/>
          </a:xfrm>
          <a:prstGeom prst="rect">
            <a:avLst/>
          </a:prstGeom>
        </p:spPr>
      </p:pic>
      <p:sp>
        <p:nvSpPr>
          <p:cNvPr id="25" name="内容占位符 2">
            <a:extLst>
              <a:ext uri="{FF2B5EF4-FFF2-40B4-BE49-F238E27FC236}">
                <a16:creationId xmlns:a16="http://schemas.microsoft.com/office/drawing/2014/main" id="{34098CD3-B043-4B51-99FF-344702CDA61B}"/>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常用概念</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3580C00D-0B67-4CBC-9A14-B0073FBB21FA}"/>
                  </a:ext>
                </a:extLst>
              </p:cNvPr>
              <p:cNvSpPr>
                <a:spLocks noChangeArrowheads="1"/>
              </p:cNvSpPr>
              <p:nvPr/>
            </p:nvSpPr>
            <p:spPr bwMode="auto">
              <a:xfrm>
                <a:off x="796132" y="4032371"/>
                <a:ext cx="8015287" cy="22001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强化学习基于</a:t>
                </a:r>
                <a:r>
                  <a:rPr lang="zh-CN" altLang="en-US" sz="2000" b="1" dirty="0">
                    <a:latin typeface="微软雅黑" panose="020B0503020204020204" pitchFamily="34" charset="-122"/>
                    <a:cs typeface="Times New Roman" panose="02020603050405020304" pitchFamily="18" charset="0"/>
                  </a:rPr>
                  <a:t>奖励</a:t>
                </a:r>
                <a:r>
                  <a:rPr lang="zh-CN" altLang="en-US" sz="2000" dirty="0">
                    <a:latin typeface="微软雅黑" panose="020B0503020204020204" pitchFamily="34" charset="-122"/>
                    <a:cs typeface="Times New Roman" panose="02020603050405020304" pitchFamily="18" charset="0"/>
                  </a:rPr>
                  <a:t>假设，所有目标可以通过最大化期望累计收益表达。</a:t>
                </a:r>
                <a:r>
                  <a:rPr lang="zh-CN" altLang="en-US" sz="2000" b="1" dirty="0">
                    <a:latin typeface="微软雅黑" panose="020B0503020204020204" pitchFamily="34" charset="-122"/>
                    <a:cs typeface="Times New Roman" panose="02020603050405020304" pitchFamily="18" charset="0"/>
                  </a:rPr>
                  <a:t>策略</a:t>
                </a:r>
                <a:r>
                  <a:rPr lang="zh-CN" altLang="en-US" sz="2000" dirty="0">
                    <a:latin typeface="微软雅黑" panose="020B0503020204020204" pitchFamily="34" charset="-122"/>
                    <a:cs typeface="Times New Roman" panose="02020603050405020304" pitchFamily="18" charset="0"/>
                  </a:rPr>
                  <a:t>是智能体执行动作所依赖的函数：</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Tx/>
                  <a:buAutoNum type="arabicPeriod"/>
                </a:pPr>
                <a:r>
                  <a:rPr lang="zh-CN" altLang="en-US" sz="2000" dirty="0">
                    <a:latin typeface="微软雅黑" panose="020B0503020204020204" pitchFamily="34" charset="-122"/>
                    <a:cs typeface="Times New Roman" panose="02020603050405020304" pitchFamily="18" charset="0"/>
                  </a:rPr>
                  <a:t>确定性策略：给定状态</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oMath>
                </a14:m>
                <a:r>
                  <a:rPr lang="zh-CN" altLang="en-US" sz="2000" dirty="0">
                    <a:latin typeface="微软雅黑" panose="020B0503020204020204" pitchFamily="34" charset="-122"/>
                    <a:cs typeface="Times New Roman" panose="02020603050405020304" pitchFamily="18" charset="0"/>
                  </a:rPr>
                  <a:t>到动作</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𝑎</m:t>
                    </m:r>
                  </m:oMath>
                </a14:m>
                <a:r>
                  <a:rPr lang="zh-CN" altLang="en-US" sz="2000" dirty="0">
                    <a:latin typeface="微软雅黑" panose="020B0503020204020204" pitchFamily="34" charset="-122"/>
                    <a:cs typeface="Times New Roman" panose="02020603050405020304" pitchFamily="18" charset="0"/>
                  </a:rPr>
                  <a:t>的函数映射</a:t>
                </a:r>
                <a:endParaRPr lang="en-US" altLang="zh-CN" sz="2000" dirty="0">
                  <a:latin typeface="微软雅黑" panose="020B0503020204020204" pitchFamily="34"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𝑠</m:t>
                          </m:r>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oMath>
                  </m:oMathPara>
                </a14:m>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lt"/>
                  <a:buAutoNum type="arabicPeriod" startAt="2"/>
                </a:pPr>
                <a:r>
                  <a:rPr lang="zh-CN" altLang="en-US" sz="2000" dirty="0">
                    <a:latin typeface="微软雅黑" panose="020B0503020204020204" pitchFamily="34" charset="-122"/>
                    <a:cs typeface="Times New Roman" panose="02020603050405020304" pitchFamily="18" charset="0"/>
                  </a:rPr>
                  <a:t>随机性策略：从状态</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oMath>
                </a14:m>
                <a:r>
                  <a:rPr lang="zh-CN" altLang="en-US" sz="2000" dirty="0">
                    <a:latin typeface="微软雅黑" panose="020B0503020204020204" pitchFamily="34" charset="-122"/>
                    <a:cs typeface="Times New Roman" panose="02020603050405020304" pitchFamily="18" charset="0"/>
                  </a:rPr>
                  <a:t>到动作空间的概率分布</a:t>
                </a:r>
                <a:endParaRPr lang="en-US" altLang="zh-CN" sz="2000" dirty="0">
                  <a:latin typeface="微软雅黑" panose="020B0503020204020204" pitchFamily="34"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𝑎</m:t>
                          </m:r>
                        </m:e>
                        <m:e>
                          <m:r>
                            <a:rPr lang="en-US" altLang="zh-CN" sz="2000" b="0" i="1" smtClean="0">
                              <a:latin typeface="Cambria Math" panose="02040503050406030204" pitchFamily="18" charset="0"/>
                              <a:cs typeface="Times New Roman" panose="02020603050405020304" pitchFamily="18" charset="0"/>
                            </a:rPr>
                            <m:t>𝑠</m:t>
                          </m:r>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𝑝</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𝑎</m:t>
                          </m:r>
                        </m:e>
                        <m:e>
                          <m:r>
                            <a:rPr lang="en-US" altLang="zh-CN" sz="2000" b="0" i="1" smtClean="0">
                              <a:latin typeface="Cambria Math" panose="02040503050406030204" pitchFamily="18" charset="0"/>
                              <a:cs typeface="Times New Roman" panose="02020603050405020304" pitchFamily="18" charset="0"/>
                            </a:rPr>
                            <m:t>𝑠</m:t>
                          </m:r>
                        </m:e>
                      </m:d>
                      <m:r>
                        <a:rPr lang="en-US" altLang="zh-CN" sz="2000" b="0" i="1" smtClean="0">
                          <a:latin typeface="Cambria Math" panose="02040503050406030204" pitchFamily="18" charset="0"/>
                          <a:cs typeface="Times New Roman" panose="02020603050405020304" pitchFamily="18" charset="0"/>
                        </a:rPr>
                        <m:t>,  </m:t>
                      </m:r>
                      <m:nary>
                        <m:naryPr>
                          <m:chr m:val="∑"/>
                          <m:limLoc m:val="subSup"/>
                          <m:supHide m:val="on"/>
                          <m:ctrlPr>
                            <a:rPr lang="en-US" altLang="zh-CN" sz="2000" b="0" i="1" smtClean="0">
                              <a:latin typeface="Cambria Math" panose="02040503050406030204" pitchFamily="18" charset="0"/>
                              <a:cs typeface="Times New Roman" panose="02020603050405020304" pitchFamily="18" charset="0"/>
                            </a:rPr>
                          </m:ctrlPr>
                        </m:naryPr>
                        <m:sub>
                          <m:r>
                            <m:rPr>
                              <m:brk m:alnAt="9"/>
                            </m:rP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𝐴</m:t>
                          </m:r>
                        </m:sub>
                        <m:sup/>
                        <m:e>
                          <m:r>
                            <a:rPr lang="en-US" altLang="zh-CN" sz="2000" b="0" i="1" smtClean="0">
                              <a:latin typeface="Cambria Math" panose="02040503050406030204" pitchFamily="18" charset="0"/>
                              <a:cs typeface="Times New Roman" panose="02020603050405020304" pitchFamily="18" charset="0"/>
                            </a:rPr>
                            <m:t>𝜋</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𝑎</m:t>
                              </m:r>
                            </m:e>
                            <m:e>
                              <m:r>
                                <a:rPr lang="en-US" altLang="zh-CN" sz="2000" b="0" i="1" smtClean="0">
                                  <a:latin typeface="Cambria Math" panose="02040503050406030204" pitchFamily="18" charset="0"/>
                                  <a:cs typeface="Times New Roman" panose="02020603050405020304" pitchFamily="18" charset="0"/>
                                </a:rPr>
                                <m:t>𝑠</m:t>
                              </m:r>
                            </m:e>
                          </m:d>
                          <m:r>
                            <a:rPr lang="en-US" altLang="zh-CN" sz="2000" b="0" i="1" smtClean="0">
                              <a:latin typeface="Cambria Math" panose="02040503050406030204" pitchFamily="18" charset="0"/>
                              <a:cs typeface="Times New Roman" panose="02020603050405020304" pitchFamily="18" charset="0"/>
                            </a:rPr>
                            <m:t>=1</m:t>
                          </m:r>
                        </m:e>
                      </m:nary>
                    </m:oMath>
                  </m:oMathPara>
                </a14:m>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26" name="矩形 25">
                <a:extLst>
                  <a:ext uri="{FF2B5EF4-FFF2-40B4-BE49-F238E27FC236}">
                    <a16:creationId xmlns:a16="http://schemas.microsoft.com/office/drawing/2014/main" id="{3580C00D-0B67-4CBC-9A14-B0073FBB21FA}"/>
                  </a:ext>
                </a:extLst>
              </p:cNvPr>
              <p:cNvSpPr>
                <a:spLocks noRot="1" noChangeAspect="1" noMove="1" noResize="1" noEditPoints="1" noAdjustHandles="1" noChangeArrowheads="1" noChangeShapeType="1" noTextEdit="1"/>
              </p:cNvSpPr>
              <p:nvPr/>
            </p:nvSpPr>
            <p:spPr bwMode="auto">
              <a:xfrm>
                <a:off x="796132" y="4032371"/>
                <a:ext cx="8015287" cy="2200154"/>
              </a:xfrm>
              <a:prstGeom prst="rect">
                <a:avLst/>
              </a:prstGeom>
              <a:blipFill>
                <a:blip r:embed="rId6"/>
                <a:stretch>
                  <a:fillRect l="-989" t="-1385" r="-13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28" name="对象 27">
            <a:extLst>
              <a:ext uri="{FF2B5EF4-FFF2-40B4-BE49-F238E27FC236}">
                <a16:creationId xmlns:a16="http://schemas.microsoft.com/office/drawing/2014/main" id="{CC5C3D34-6CE6-44CE-B134-93790BD685EA}"/>
              </a:ext>
            </a:extLst>
          </p:cNvPr>
          <p:cNvGraphicFramePr>
            <a:graphicFrameLocks noChangeAspect="1"/>
          </p:cNvGraphicFramePr>
          <p:nvPr>
            <p:extLst>
              <p:ext uri="{D42A27DB-BD31-4B8C-83A1-F6EECF244321}">
                <p14:modId xmlns:p14="http://schemas.microsoft.com/office/powerpoint/2010/main" val="3584307475"/>
              </p:ext>
            </p:extLst>
          </p:nvPr>
        </p:nvGraphicFramePr>
        <p:xfrm>
          <a:off x="5147700" y="2510692"/>
          <a:ext cx="3549650" cy="344488"/>
        </p:xfrm>
        <a:graphic>
          <a:graphicData uri="http://schemas.openxmlformats.org/presentationml/2006/ole">
            <mc:AlternateContent xmlns:mc="http://schemas.openxmlformats.org/markup-compatibility/2006">
              <mc:Choice xmlns:v="urn:schemas-microsoft-com:vml" Requires="v">
                <p:oleObj spid="_x0000_s1128" name="Equation" r:id="rId7" imgW="3530520" imgH="330120" progId="Equation.DSMT4">
                  <p:embed/>
                </p:oleObj>
              </mc:Choice>
              <mc:Fallback>
                <p:oleObj name="Equation" r:id="rId7" imgW="3530520" imgH="330120" progId="Equation.DSMT4">
                  <p:embed/>
                  <p:pic>
                    <p:nvPicPr>
                      <p:cNvPr id="0" name="Object 14"/>
                      <p:cNvPicPr>
                        <a:picLocks noChangeAspect="1" noChangeArrowheads="1"/>
                      </p:cNvPicPr>
                      <p:nvPr/>
                    </p:nvPicPr>
                    <p:blipFill>
                      <a:blip r:embed="rId8"/>
                      <a:srcRect/>
                      <a:stretch>
                        <a:fillRect/>
                      </a:stretch>
                    </p:blipFill>
                    <p:spPr bwMode="auto">
                      <a:xfrm>
                        <a:off x="5147700" y="2510692"/>
                        <a:ext cx="354965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矩形 29">
            <a:extLst>
              <a:ext uri="{FF2B5EF4-FFF2-40B4-BE49-F238E27FC236}">
                <a16:creationId xmlns:a16="http://schemas.microsoft.com/office/drawing/2014/main" id="{D760AFDD-6F3F-4380-8FAC-2DDB62B77881}"/>
              </a:ext>
            </a:extLst>
          </p:cNvPr>
          <p:cNvSpPr>
            <a:spLocks noChangeArrowheads="1"/>
          </p:cNvSpPr>
          <p:nvPr/>
        </p:nvSpPr>
        <p:spPr bwMode="auto">
          <a:xfrm>
            <a:off x="5066457" y="2034382"/>
            <a:ext cx="3549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状态</a:t>
            </a:r>
            <a:r>
              <a:rPr lang="en-US" altLang="zh-CN" sz="2000" dirty="0">
                <a:latin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cs typeface="Times New Roman" panose="02020603050405020304" pitchFamily="18" charset="0"/>
              </a:rPr>
              <a:t>动作</a:t>
            </a:r>
            <a:r>
              <a:rPr lang="en-US" altLang="zh-CN" sz="2000" dirty="0">
                <a:latin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cs typeface="Times New Roman" panose="02020603050405020304" pitchFamily="18" charset="0"/>
              </a:rPr>
              <a:t>奖励序列：</a:t>
            </a:r>
          </a:p>
        </p:txBody>
      </p:sp>
    </p:spTree>
    <p:extLst>
      <p:ext uri="{BB962C8B-B14F-4D97-AF65-F5344CB8AC3E}">
        <p14:creationId xmlns:p14="http://schemas.microsoft.com/office/powerpoint/2010/main" val="227270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5D8FE6B8-4C00-49CA-90E6-547356D5CE2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27939" y="115888"/>
            <a:ext cx="29366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基本概念与理论基础</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CA2E5E87-0E94-42E0-851A-26942489440E}"/>
                  </a:ext>
                </a:extLst>
              </p:cNvPr>
              <p:cNvSpPr>
                <a:spLocks noChangeArrowheads="1"/>
              </p:cNvSpPr>
              <p:nvPr/>
            </p:nvSpPr>
            <p:spPr bwMode="auto">
              <a:xfrm>
                <a:off x="827088" y="904876"/>
                <a:ext cx="8015287" cy="44264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马尔可夫决策过程</a:t>
                </a:r>
                <a:r>
                  <a:rPr lang="zh-CN" altLang="en-US" sz="2000" dirty="0">
                    <a:latin typeface="微软雅黑" panose="020B0503020204020204" pitchFamily="34" charset="-122"/>
                    <a:cs typeface="Times New Roman" panose="02020603050405020304" pitchFamily="18" charset="0"/>
                  </a:rPr>
                  <a:t>定义为一个五元组</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&lt;</m:t>
                    </m:r>
                    <m:r>
                      <a:rPr lang="en-US" altLang="zh-CN" sz="2000" b="0" i="1" smtClean="0">
                        <a:latin typeface="Cambria Math" panose="02040503050406030204" pitchFamily="18" charset="0"/>
                        <a:cs typeface="Times New Roman" panose="02020603050405020304" pitchFamily="18" charset="0"/>
                      </a:rPr>
                      <m:t>𝑆</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𝐴</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𝑃</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𝑅</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𝛾</m:t>
                    </m:r>
                    <m:r>
                      <a:rPr lang="en-US" altLang="zh-CN" sz="2000" b="0" i="1" smtClean="0">
                        <a:latin typeface="Cambria Math" panose="02040503050406030204" pitchFamily="18" charset="0"/>
                        <a:cs typeface="Times New Roman" panose="02020603050405020304" pitchFamily="18" charset="0"/>
                      </a:rPr>
                      <m:t>&gt;</m:t>
                    </m:r>
                  </m:oMath>
                </a14:m>
                <a:endParaRPr lang="en-US" altLang="zh-CN" sz="2000" b="0" i="1" dirty="0">
                  <a:latin typeface="Cambria Math" panose="02040503050406030204" pitchFamily="18" charset="0"/>
                  <a:cs typeface="Times New Roman" panose="02020603050405020304" pitchFamily="18" charset="0"/>
                </a:endParaRPr>
              </a:p>
              <a:p>
                <a:pPr>
                  <a:spcBef>
                    <a:spcPct val="0"/>
                  </a:spcBef>
                  <a:buFontTx/>
                  <a:buNone/>
                </a:pP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𝑆</m:t>
                    </m:r>
                  </m:oMath>
                </a14:m>
                <a:r>
                  <a:rPr lang="zh-CN" altLang="en-US" sz="2000" dirty="0">
                    <a:latin typeface="微软雅黑" panose="020B0503020204020204" pitchFamily="34" charset="-122"/>
                    <a:cs typeface="Times New Roman" panose="02020603050405020304" pitchFamily="18" charset="0"/>
                  </a:rPr>
                  <a:t>是状态集合，</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𝐴</m:t>
                    </m:r>
                  </m:oMath>
                </a14:m>
                <a:r>
                  <a:rPr lang="zh-CN" altLang="en-US" sz="2000" dirty="0">
                    <a:latin typeface="微软雅黑" panose="020B0503020204020204" pitchFamily="34" charset="-122"/>
                    <a:cs typeface="Times New Roman" panose="02020603050405020304" pitchFamily="18" charset="0"/>
                  </a:rPr>
                  <a:t>是动作集合，</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𝑃</m:t>
                    </m:r>
                  </m:oMath>
                </a14:m>
                <a:r>
                  <a:rPr lang="zh-CN" altLang="en-US" sz="2000" dirty="0">
                    <a:latin typeface="微软雅黑" panose="020B0503020204020204" pitchFamily="34" charset="-122"/>
                    <a:cs typeface="Times New Roman" panose="02020603050405020304" pitchFamily="18" charset="0"/>
                  </a:rPr>
                  <a:t>是由</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cs typeface="Times New Roman" panose="02020603050405020304" pitchFamily="18" charset="0"/>
                          </a:rPr>
                          <m:t>𝑠</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𝑠</m:t>
                            </m:r>
                          </m:e>
                          <m:sup>
                            <m:r>
                              <a:rPr lang="en-US" altLang="zh-CN" sz="2000" b="0" i="1" smtClean="0">
                                <a:latin typeface="Cambria Math" panose="02040503050406030204" pitchFamily="18" charset="0"/>
                                <a:cs typeface="Times New Roman" panose="02020603050405020304" pitchFamily="18" charset="0"/>
                              </a:rPr>
                              <m:t>′</m:t>
                            </m:r>
                          </m:sup>
                        </m:sSup>
                      </m:sub>
                      <m:sup>
                        <m:r>
                          <a:rPr lang="en-US" altLang="zh-CN" sz="2000" b="0" i="1" smtClean="0">
                            <a:latin typeface="Cambria Math" panose="02040503050406030204" pitchFamily="18" charset="0"/>
                            <a:cs typeface="Times New Roman" panose="02020603050405020304" pitchFamily="18" charset="0"/>
                          </a:rPr>
                          <m:t>𝑎</m:t>
                        </m:r>
                      </m:sup>
                    </m:sSub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𝑝</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𝑡</m:t>
                        </m:r>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𝑠</m:t>
                        </m:r>
                      </m:e>
                      <m:sup>
                        <m:r>
                          <a:rPr lang="en-US" altLang="zh-CN" sz="2000" b="0" i="1" smtClean="0">
                            <a:latin typeface="Cambria Math" panose="02040503050406030204" pitchFamily="18" charset="0"/>
                            <a:cs typeface="Times New Roman" panose="02020603050405020304" pitchFamily="18" charset="0"/>
                          </a:rPr>
                          <m:t>′</m:t>
                        </m:r>
                      </m:sup>
                    </m:sSup>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𝑎</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定义的状态转移概率矩阵，</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𝑅</m:t>
                    </m:r>
                  </m:oMath>
                </a14:m>
                <a:r>
                  <a:rPr lang="zh-CN" altLang="en-US" sz="2000" dirty="0">
                    <a:latin typeface="微软雅黑" panose="020B0503020204020204" pitchFamily="34" charset="-122"/>
                    <a:cs typeface="Times New Roman" panose="02020603050405020304" pitchFamily="18" charset="0"/>
                  </a:rPr>
                  <a:t>是由</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𝑅</m:t>
                        </m:r>
                      </m:e>
                      <m:sub>
                        <m:r>
                          <a:rPr lang="en-US" altLang="zh-CN" sz="2000" b="0" i="1" smtClean="0">
                            <a:latin typeface="Cambria Math" panose="02040503050406030204" pitchFamily="18" charset="0"/>
                            <a:cs typeface="Times New Roman" panose="02020603050405020304" pitchFamily="18" charset="0"/>
                          </a:rPr>
                          <m:t>𝑠</m:t>
                        </m:r>
                      </m:sub>
                      <m:sup>
                        <m:r>
                          <a:rPr lang="en-US" altLang="zh-CN" sz="2000" b="0" i="1" smtClean="0">
                            <a:latin typeface="Cambria Math" panose="02040503050406030204" pitchFamily="18" charset="0"/>
                            <a:cs typeface="Times New Roman" panose="02020603050405020304" pitchFamily="18" charset="0"/>
                          </a:rPr>
                          <m:t>𝑎</m:t>
                        </m:r>
                      </m:sup>
                    </m:sSub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𝔼</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𝑟</m:t>
                        </m:r>
                      </m:e>
                      <m:sub>
                        <m:r>
                          <a:rPr lang="en-US" altLang="zh-CN" sz="2000" b="0" i="1" smtClean="0">
                            <a:latin typeface="Cambria Math" panose="02040503050406030204" pitchFamily="18" charset="0"/>
                            <a:cs typeface="Times New Roman" panose="02020603050405020304" pitchFamily="18" charset="0"/>
                          </a:rPr>
                          <m:t>𝑡</m:t>
                        </m:r>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𝑎</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给出的奖励函数，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折扣因子</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𝛾</m:t>
                    </m:r>
                    <m:r>
                      <a:rPr lang="en-US" altLang="zh-CN" sz="2000" b="0" i="1" smtClean="0">
                        <a:latin typeface="Cambria Math" panose="02040503050406030204" pitchFamily="18" charset="0"/>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0,1</m:t>
                        </m:r>
                      </m:e>
                    </m:d>
                    <m:r>
                      <a:rPr lang="en-US" altLang="zh-CN" sz="2000" b="0" i="0" smtClean="0">
                        <a:latin typeface="Cambria Math" panose="02040503050406030204" pitchFamily="18" charset="0"/>
                        <a:cs typeface="Times New Roman" panose="02020603050405020304" pitchFamily="18" charset="0"/>
                      </a:rPr>
                      <m:t>.</m:t>
                    </m:r>
                  </m:oMath>
                </a14:m>
                <a:endParaRPr lang="en-US" altLang="zh-CN" sz="2000" b="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给定策略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后，马尔可夫决策过程的轨迹：</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收益可被定义为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引入折扣因子</a:t>
                </a:r>
                <a14:m>
                  <m:oMath xmlns:m="http://schemas.openxmlformats.org/officeDocument/2006/math">
                    <m:r>
                      <a:rPr lang="en-US" altLang="zh-CN" sz="2000" i="1">
                        <a:latin typeface="Cambria Math" panose="02040503050406030204" pitchFamily="18" charset="0"/>
                        <a:cs typeface="Times New Roman" panose="02020603050405020304" pitchFamily="18" charset="0"/>
                      </a:rPr>
                      <m:t>𝛾</m:t>
                    </m:r>
                    <m:r>
                      <a:rPr lang="en-US" altLang="zh-CN" sz="2000" i="1">
                        <a:latin typeface="Cambria Math" panose="02040503050406030204" pitchFamily="18" charset="0"/>
                        <a:cs typeface="Times New Roman" panose="02020603050405020304" pitchFamily="18" charset="0"/>
                      </a:rPr>
                      <m:t>∈</m:t>
                    </m:r>
                    <m:d>
                      <m:dPr>
                        <m:begChr m:val="["/>
                        <m:endChr m:val="]"/>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0,1</m:t>
                        </m:r>
                      </m:e>
                    </m:d>
                  </m:oMath>
                </a14:m>
                <a:r>
                  <a:rPr lang="zh-CN" altLang="en-US" sz="2000" dirty="0">
                    <a:latin typeface="微软雅黑" panose="020B0503020204020204" pitchFamily="34" charset="-122"/>
                    <a:cs typeface="Times New Roman" panose="02020603050405020304" pitchFamily="18" charset="0"/>
                  </a:rPr>
                  <a:t>，收益为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通过最大化期望收益来优化策略函数，即使得智能体在执行策略后获得尽可能多的平均收益。期望收益定义为</a:t>
                </a:r>
              </a:p>
            </p:txBody>
          </p:sp>
        </mc:Choice>
        <mc:Fallback xmlns="">
          <p:sp>
            <p:nvSpPr>
              <p:cNvPr id="12" name="矩形 11">
                <a:extLst>
                  <a:ext uri="{FF2B5EF4-FFF2-40B4-BE49-F238E27FC236}">
                    <a16:creationId xmlns:a16="http://schemas.microsoft.com/office/drawing/2014/main" id="{CA2E5E87-0E94-42E0-851A-26942489440E}"/>
                  </a:ext>
                </a:extLst>
              </p:cNvPr>
              <p:cNvSpPr>
                <a:spLocks noRot="1" noChangeAspect="1" noMove="1" noResize="1" noEditPoints="1" noAdjustHandles="1" noChangeArrowheads="1" noChangeShapeType="1" noTextEdit="1"/>
              </p:cNvSpPr>
              <p:nvPr/>
            </p:nvSpPr>
            <p:spPr bwMode="auto">
              <a:xfrm>
                <a:off x="827088" y="904876"/>
                <a:ext cx="8015287" cy="4426468"/>
              </a:xfrm>
              <a:prstGeom prst="rect">
                <a:avLst/>
              </a:prstGeom>
              <a:blipFill>
                <a:blip r:embed="rId5"/>
                <a:stretch>
                  <a:fillRect l="-837" t="-688" b="-13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0" name="对象 29">
            <a:extLst>
              <a:ext uri="{FF2B5EF4-FFF2-40B4-BE49-F238E27FC236}">
                <a16:creationId xmlns:a16="http://schemas.microsoft.com/office/drawing/2014/main" id="{46968C57-0C68-4774-BEAC-7A651C2F2B6E}"/>
              </a:ext>
            </a:extLst>
          </p:cNvPr>
          <p:cNvGraphicFramePr>
            <a:graphicFrameLocks noChangeAspect="1"/>
          </p:cNvGraphicFramePr>
          <p:nvPr>
            <p:extLst>
              <p:ext uri="{D42A27DB-BD31-4B8C-83A1-F6EECF244321}">
                <p14:modId xmlns:p14="http://schemas.microsoft.com/office/powerpoint/2010/main" val="1710198957"/>
              </p:ext>
            </p:extLst>
          </p:nvPr>
        </p:nvGraphicFramePr>
        <p:xfrm>
          <a:off x="3107531" y="2869132"/>
          <a:ext cx="2928937" cy="344487"/>
        </p:xfrm>
        <a:graphic>
          <a:graphicData uri="http://schemas.openxmlformats.org/presentationml/2006/ole">
            <mc:AlternateContent xmlns:mc="http://schemas.openxmlformats.org/markup-compatibility/2006">
              <mc:Choice xmlns:v="urn:schemas-microsoft-com:vml" Requires="v">
                <p:oleObj spid="_x0000_s2374" name="Equation" r:id="rId6" imgW="2933640" imgH="330120" progId="Equation.DSMT4">
                  <p:embed/>
                </p:oleObj>
              </mc:Choice>
              <mc:Fallback>
                <p:oleObj name="Equation" r:id="rId6" imgW="2933640" imgH="330120" progId="Equation.DSMT4">
                  <p:embed/>
                  <p:pic>
                    <p:nvPicPr>
                      <p:cNvPr id="0" name="Object 18"/>
                      <p:cNvPicPr>
                        <a:picLocks noChangeAspect="1" noChangeArrowheads="1"/>
                      </p:cNvPicPr>
                      <p:nvPr/>
                    </p:nvPicPr>
                    <p:blipFill>
                      <a:blip r:embed="rId7"/>
                      <a:srcRect/>
                      <a:stretch>
                        <a:fillRect/>
                      </a:stretch>
                    </p:blipFill>
                    <p:spPr bwMode="auto">
                      <a:xfrm>
                        <a:off x="3107531" y="2869132"/>
                        <a:ext cx="2928937"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CFCBC86B-1C21-40CE-93CC-70E2A57FFCE3}"/>
              </a:ext>
            </a:extLst>
          </p:cNvPr>
          <p:cNvGraphicFramePr>
            <a:graphicFrameLocks noChangeAspect="1"/>
          </p:cNvGraphicFramePr>
          <p:nvPr>
            <p:extLst>
              <p:ext uri="{D42A27DB-BD31-4B8C-83A1-F6EECF244321}">
                <p14:modId xmlns:p14="http://schemas.microsoft.com/office/powerpoint/2010/main" val="615746260"/>
              </p:ext>
            </p:extLst>
          </p:nvPr>
        </p:nvGraphicFramePr>
        <p:xfrm>
          <a:off x="3946525" y="3313113"/>
          <a:ext cx="1247775" cy="428625"/>
        </p:xfrm>
        <a:graphic>
          <a:graphicData uri="http://schemas.openxmlformats.org/presentationml/2006/ole">
            <mc:AlternateContent xmlns:mc="http://schemas.openxmlformats.org/markup-compatibility/2006">
              <mc:Choice xmlns:v="urn:schemas-microsoft-com:vml" Requires="v">
                <p:oleObj spid="_x0000_s2375" name="Equation" r:id="rId8" imgW="1244520" imgH="431640" progId="Equation.DSMT4">
                  <p:embed/>
                </p:oleObj>
              </mc:Choice>
              <mc:Fallback>
                <p:oleObj name="Equation" r:id="rId8" imgW="1244520" imgH="431640" progId="Equation.DSMT4">
                  <p:embed/>
                  <p:pic>
                    <p:nvPicPr>
                      <p:cNvPr id="0" name="Object 21"/>
                      <p:cNvPicPr>
                        <a:picLocks noChangeAspect="1" noChangeArrowheads="1"/>
                      </p:cNvPicPr>
                      <p:nvPr/>
                    </p:nvPicPr>
                    <p:blipFill>
                      <a:blip r:embed="rId9"/>
                      <a:srcRect/>
                      <a:stretch>
                        <a:fillRect/>
                      </a:stretch>
                    </p:blipFill>
                    <p:spPr bwMode="auto">
                      <a:xfrm>
                        <a:off x="3946525" y="3313113"/>
                        <a:ext cx="12477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a:extLst>
              <a:ext uri="{FF2B5EF4-FFF2-40B4-BE49-F238E27FC236}">
                <a16:creationId xmlns:a16="http://schemas.microsoft.com/office/drawing/2014/main" id="{BF41A2EE-1D80-417E-963F-DBAB5486A97F}"/>
              </a:ext>
            </a:extLst>
          </p:cNvPr>
          <p:cNvGraphicFramePr>
            <a:graphicFrameLocks noChangeAspect="1"/>
          </p:cNvGraphicFramePr>
          <p:nvPr>
            <p:extLst>
              <p:ext uri="{D42A27DB-BD31-4B8C-83A1-F6EECF244321}">
                <p14:modId xmlns:p14="http://schemas.microsoft.com/office/powerpoint/2010/main" val="278577387"/>
              </p:ext>
            </p:extLst>
          </p:nvPr>
        </p:nvGraphicFramePr>
        <p:xfrm>
          <a:off x="3860005" y="4100238"/>
          <a:ext cx="1420813" cy="428625"/>
        </p:xfrm>
        <a:graphic>
          <a:graphicData uri="http://schemas.openxmlformats.org/presentationml/2006/ole">
            <mc:AlternateContent xmlns:mc="http://schemas.openxmlformats.org/markup-compatibility/2006">
              <mc:Choice xmlns:v="urn:schemas-microsoft-com:vml" Requires="v">
                <p:oleObj spid="_x0000_s2376" name="Equation" r:id="rId10" imgW="1434960" imgH="431640" progId="Equation.DSMT4">
                  <p:embed/>
                </p:oleObj>
              </mc:Choice>
              <mc:Fallback>
                <p:oleObj name="Equation" r:id="rId10" imgW="1434960" imgH="431640" progId="Equation.DSMT4">
                  <p:embed/>
                  <p:pic>
                    <p:nvPicPr>
                      <p:cNvPr id="0" name="Object 28"/>
                      <p:cNvPicPr>
                        <a:picLocks noChangeAspect="1" noChangeArrowheads="1"/>
                      </p:cNvPicPr>
                      <p:nvPr/>
                    </p:nvPicPr>
                    <p:blipFill>
                      <a:blip r:embed="rId11"/>
                      <a:srcRect/>
                      <a:stretch>
                        <a:fillRect/>
                      </a:stretch>
                    </p:blipFill>
                    <p:spPr bwMode="auto">
                      <a:xfrm>
                        <a:off x="3860005" y="4100238"/>
                        <a:ext cx="14208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对象 38">
            <a:extLst>
              <a:ext uri="{FF2B5EF4-FFF2-40B4-BE49-F238E27FC236}">
                <a16:creationId xmlns:a16="http://schemas.microsoft.com/office/drawing/2014/main" id="{DC102FF1-8968-4ACD-A28B-A72AD3D672A3}"/>
              </a:ext>
            </a:extLst>
          </p:cNvPr>
          <p:cNvGraphicFramePr>
            <a:graphicFrameLocks noChangeAspect="1"/>
          </p:cNvGraphicFramePr>
          <p:nvPr>
            <p:extLst>
              <p:ext uri="{D42A27DB-BD31-4B8C-83A1-F6EECF244321}">
                <p14:modId xmlns:p14="http://schemas.microsoft.com/office/powerpoint/2010/main" val="2083070914"/>
              </p:ext>
            </p:extLst>
          </p:nvPr>
        </p:nvGraphicFramePr>
        <p:xfrm>
          <a:off x="3378992" y="5315611"/>
          <a:ext cx="2382837" cy="466725"/>
        </p:xfrm>
        <a:graphic>
          <a:graphicData uri="http://schemas.openxmlformats.org/presentationml/2006/ole">
            <mc:AlternateContent xmlns:mc="http://schemas.openxmlformats.org/markup-compatibility/2006">
              <mc:Choice xmlns:v="urn:schemas-microsoft-com:vml" Requires="v">
                <p:oleObj spid="_x0000_s2377" name="Equation" r:id="rId12" imgW="2387520" imgH="457200" progId="Equation.DSMT4">
                  <p:embed/>
                </p:oleObj>
              </mc:Choice>
              <mc:Fallback>
                <p:oleObj name="Equation" r:id="rId12" imgW="2387520" imgH="457200" progId="Equation.DSMT4">
                  <p:embed/>
                  <p:pic>
                    <p:nvPicPr>
                      <p:cNvPr id="0" name="Object 36"/>
                      <p:cNvPicPr>
                        <a:picLocks noChangeAspect="1" noChangeArrowheads="1"/>
                      </p:cNvPicPr>
                      <p:nvPr/>
                    </p:nvPicPr>
                    <p:blipFill>
                      <a:blip r:embed="rId13"/>
                      <a:srcRect/>
                      <a:stretch>
                        <a:fillRect/>
                      </a:stretch>
                    </p:blipFill>
                    <p:spPr bwMode="auto">
                      <a:xfrm>
                        <a:off x="3378992" y="5315611"/>
                        <a:ext cx="23828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610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261020E-5E89-42DC-A4F1-8E53FCA8D2D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96132" y="876301"/>
                <a:ext cx="8015287" cy="50167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在强化学习中，期望收益通常可以通过状态值函数表示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设随机变量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是根据策略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在状态</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0</m:t>
                        </m:r>
                      </m:sub>
                    </m:sSub>
                  </m:oMath>
                </a14:m>
                <a:r>
                  <a:rPr lang="zh-CN" altLang="en-US" sz="2000" dirty="0">
                    <a:latin typeface="微软雅黑" panose="020B0503020204020204" pitchFamily="34" charset="-122"/>
                    <a:cs typeface="Times New Roman" panose="02020603050405020304" pitchFamily="18" charset="0"/>
                  </a:rPr>
                  <a:t>之后生成的状态状态值函数可表示为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上式也称为</a:t>
                </a:r>
                <a:r>
                  <a:rPr lang="zh-CN" altLang="en-US" sz="2000" b="1" dirty="0">
                    <a:latin typeface="微软雅黑" panose="020B0503020204020204" pitchFamily="34" charset="-122"/>
                    <a:cs typeface="Times New Roman" panose="02020603050405020304" pitchFamily="18" charset="0"/>
                  </a:rPr>
                  <a:t>贝尔曼期望方程，</a:t>
                </a:r>
                <a:r>
                  <a:rPr lang="zh-CN" altLang="en-US" sz="2000" dirty="0">
                    <a:latin typeface="微软雅黑" panose="020B0503020204020204" pitchFamily="34" charset="-122"/>
                    <a:cs typeface="Times New Roman" panose="02020603050405020304" pitchFamily="18" charset="0"/>
                  </a:rPr>
                  <a:t>反映了当前时刻的状态值函数和下一时刻的状态值函数之间的关系。</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b="1" dirty="0">
                    <a:latin typeface="微软雅黑" panose="020B0503020204020204" pitchFamily="34" charset="-122"/>
                    <a:cs typeface="Times New Roman" panose="02020603050405020304" pitchFamily="18" charset="0"/>
                  </a:rPr>
                  <a:t>动作值函数</a:t>
                </a:r>
                <a:r>
                  <a:rPr lang="zh-CN" altLang="en-US" sz="2000" dirty="0">
                    <a:latin typeface="微软雅黑" panose="020B0503020204020204" pitchFamily="34" charset="-122"/>
                    <a:cs typeface="Times New Roman" panose="02020603050405020304" pitchFamily="18" charset="0"/>
                  </a:rPr>
                  <a:t>是在状态</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oMath>
                </a14:m>
                <a:r>
                  <a:rPr lang="zh-CN" altLang="en-US" sz="2000" dirty="0">
                    <a:latin typeface="微软雅黑" panose="020B0503020204020204" pitchFamily="34" charset="-122"/>
                    <a:cs typeface="Times New Roman" panose="02020603050405020304" pitchFamily="18" charset="0"/>
                  </a:rPr>
                  <a:t>下执行动作</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𝑎</m:t>
                    </m:r>
                  </m:oMath>
                </a14:m>
                <a:r>
                  <a:rPr lang="zh-CN" altLang="en-US" sz="2000" dirty="0">
                    <a:latin typeface="微软雅黑" panose="020B0503020204020204" pitchFamily="34" charset="-122"/>
                    <a:cs typeface="Times New Roman" panose="02020603050405020304" pitchFamily="18" charset="0"/>
                  </a:rPr>
                  <a:t>后的期望奖励，常常被称为</a:t>
                </a:r>
                <a14:m>
                  <m:oMath xmlns:m="http://schemas.openxmlformats.org/officeDocument/2006/math">
                    <m:r>
                      <a:rPr lang="zh-CN" altLang="en-US" sz="2000" i="1">
                        <a:latin typeface="Cambria Math" panose="02040503050406030204" pitchFamily="18" charset="0"/>
                        <a:cs typeface="Times New Roman" panose="02020603050405020304" pitchFamily="18" charset="0"/>
                      </a:rPr>
                      <m:t>𝒬</m:t>
                    </m:r>
                  </m:oMath>
                </a14:m>
                <a:r>
                  <a:rPr lang="zh-CN" altLang="en-US" sz="2000" dirty="0">
                    <a:latin typeface="微软雅黑" panose="020B0503020204020204" pitchFamily="34" charset="-122"/>
                    <a:cs typeface="Times New Roman" panose="02020603050405020304" pitchFamily="18" charset="0"/>
                  </a:rPr>
                  <a:t>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b="1" dirty="0">
                    <a:latin typeface="微软雅黑" panose="020B0503020204020204" pitchFamily="34" charset="-122"/>
                    <a:cs typeface="Times New Roman" panose="02020603050405020304" pitchFamily="18" charset="0"/>
                  </a:rPr>
                  <a:t>状态值函数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𝑉</m:t>
                        </m:r>
                      </m:e>
                      <m:sub>
                        <m:r>
                          <a:rPr lang="en-US" altLang="zh-CN" sz="2000" b="0" i="1" smtClean="0">
                            <a:latin typeface="Cambria Math" panose="02040503050406030204" pitchFamily="18" charset="0"/>
                            <a:cs typeface="Times New Roman" panose="02020603050405020304" pitchFamily="18" charset="0"/>
                          </a:rPr>
                          <m:t>𝜋</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是动作值函数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𝒬</m:t>
                        </m:r>
                      </m:e>
                      <m:sub>
                        <m:r>
                          <a:rPr lang="en-US" altLang="zh-CN" sz="2000" b="0" i="1" smtClean="0">
                            <a:latin typeface="Cambria Math" panose="02040503050406030204" pitchFamily="18" charset="0"/>
                            <a:cs typeface="Times New Roman" panose="02020603050405020304" pitchFamily="18" charset="0"/>
                          </a:rPr>
                          <m:t>𝜋</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关于动作</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𝑎</m:t>
                    </m:r>
                  </m:oMath>
                </a14:m>
                <a:r>
                  <a:rPr lang="zh-CN" altLang="en-US" sz="2000" dirty="0">
                    <a:latin typeface="微软雅黑" panose="020B0503020204020204" pitchFamily="34" charset="-122"/>
                    <a:cs typeface="Times New Roman" panose="02020603050405020304" pitchFamily="18" charset="0"/>
                  </a:rPr>
                  <a:t>的期望</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设随机变量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为下个时刻的状态，随机变量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为下个时刻的动作，由上式可得动作值函数的贝尔曼期望方程</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96132" y="876301"/>
                <a:ext cx="8015287" cy="5016758"/>
              </a:xfrm>
              <a:prstGeom prst="rect">
                <a:avLst/>
              </a:prstGeom>
              <a:blipFill>
                <a:blip r:embed="rId5"/>
                <a:stretch>
                  <a:fillRect l="-837" t="-729" r="-76" b="-12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27939" y="115888"/>
            <a:ext cx="29366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基本概念与理论基础</a:t>
            </a:r>
          </a:p>
        </p:txBody>
      </p:sp>
      <p:graphicFrame>
        <p:nvGraphicFramePr>
          <p:cNvPr id="12" name="对象 11">
            <a:extLst>
              <a:ext uri="{FF2B5EF4-FFF2-40B4-BE49-F238E27FC236}">
                <a16:creationId xmlns:a16="http://schemas.microsoft.com/office/drawing/2014/main" id="{9B92113A-2A0F-4DD9-B006-0618FB7597D3}"/>
              </a:ext>
            </a:extLst>
          </p:cNvPr>
          <p:cNvGraphicFramePr>
            <a:graphicFrameLocks noChangeAspect="1"/>
          </p:cNvGraphicFramePr>
          <p:nvPr>
            <p:extLst>
              <p:ext uri="{D42A27DB-BD31-4B8C-83A1-F6EECF244321}">
                <p14:modId xmlns:p14="http://schemas.microsoft.com/office/powerpoint/2010/main" val="3217394843"/>
              </p:ext>
            </p:extLst>
          </p:nvPr>
        </p:nvGraphicFramePr>
        <p:xfrm>
          <a:off x="2639218" y="1261319"/>
          <a:ext cx="3863975" cy="466725"/>
        </p:xfrm>
        <a:graphic>
          <a:graphicData uri="http://schemas.openxmlformats.org/presentationml/2006/ole">
            <mc:AlternateContent xmlns:mc="http://schemas.openxmlformats.org/markup-compatibility/2006">
              <mc:Choice xmlns:v="urn:schemas-microsoft-com:vml" Requires="v">
                <p:oleObj spid="_x0000_s3419" name="Equation" r:id="rId6" imgW="3873240" imgH="457200" progId="Equation.DSMT4">
                  <p:embed/>
                </p:oleObj>
              </mc:Choice>
              <mc:Fallback>
                <p:oleObj name="Equation" r:id="rId6" imgW="3873240" imgH="457200" progId="Equation.DSMT4">
                  <p:embed/>
                  <p:pic>
                    <p:nvPicPr>
                      <p:cNvPr id="0" name="Object 1"/>
                      <p:cNvPicPr>
                        <a:picLocks noChangeAspect="1" noChangeArrowheads="1"/>
                      </p:cNvPicPr>
                      <p:nvPr/>
                    </p:nvPicPr>
                    <p:blipFill>
                      <a:blip r:embed="rId7"/>
                      <a:srcRect/>
                      <a:stretch>
                        <a:fillRect/>
                      </a:stretch>
                    </p:blipFill>
                    <p:spPr bwMode="auto">
                      <a:xfrm>
                        <a:off x="2639218" y="1261319"/>
                        <a:ext cx="38639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BB12CCAC-C589-4067-A92B-3E690DDFC051}"/>
              </a:ext>
            </a:extLst>
          </p:cNvPr>
          <p:cNvGraphicFramePr>
            <a:graphicFrameLocks noChangeAspect="1"/>
          </p:cNvGraphicFramePr>
          <p:nvPr>
            <p:extLst>
              <p:ext uri="{D42A27DB-BD31-4B8C-83A1-F6EECF244321}">
                <p14:modId xmlns:p14="http://schemas.microsoft.com/office/powerpoint/2010/main" val="3594595261"/>
              </p:ext>
            </p:extLst>
          </p:nvPr>
        </p:nvGraphicFramePr>
        <p:xfrm>
          <a:off x="1951036" y="2277960"/>
          <a:ext cx="5240337" cy="466725"/>
        </p:xfrm>
        <a:graphic>
          <a:graphicData uri="http://schemas.openxmlformats.org/presentationml/2006/ole">
            <mc:AlternateContent xmlns:mc="http://schemas.openxmlformats.org/markup-compatibility/2006">
              <mc:Choice xmlns:v="urn:schemas-microsoft-com:vml" Requires="v">
                <p:oleObj spid="_x0000_s3420" name="Equation" r:id="rId8" imgW="5232240" imgH="457200" progId="Equation.DSMT4">
                  <p:embed/>
                </p:oleObj>
              </mc:Choice>
              <mc:Fallback>
                <p:oleObj name="Equation" r:id="rId8" imgW="5232240" imgH="457200" progId="Equation.DSMT4">
                  <p:embed/>
                  <p:pic>
                    <p:nvPicPr>
                      <p:cNvPr id="0" name="Object 10"/>
                      <p:cNvPicPr>
                        <a:picLocks noChangeAspect="1" noChangeArrowheads="1"/>
                      </p:cNvPicPr>
                      <p:nvPr/>
                    </p:nvPicPr>
                    <p:blipFill>
                      <a:blip r:embed="rId9"/>
                      <a:srcRect/>
                      <a:stretch>
                        <a:fillRect/>
                      </a:stretch>
                    </p:blipFill>
                    <p:spPr bwMode="auto">
                      <a:xfrm>
                        <a:off x="1951036" y="2277960"/>
                        <a:ext cx="52403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81E274F7-8459-4245-AA0B-132B933A2AC5}"/>
              </a:ext>
            </a:extLst>
          </p:cNvPr>
          <p:cNvGraphicFramePr>
            <a:graphicFrameLocks noChangeAspect="1"/>
          </p:cNvGraphicFramePr>
          <p:nvPr>
            <p:extLst>
              <p:ext uri="{D42A27DB-BD31-4B8C-83A1-F6EECF244321}">
                <p14:modId xmlns:p14="http://schemas.microsoft.com/office/powerpoint/2010/main" val="609010491"/>
              </p:ext>
            </p:extLst>
          </p:nvPr>
        </p:nvGraphicFramePr>
        <p:xfrm>
          <a:off x="2928935" y="3750434"/>
          <a:ext cx="3284537" cy="388937"/>
        </p:xfrm>
        <a:graphic>
          <a:graphicData uri="http://schemas.openxmlformats.org/presentationml/2006/ole">
            <mc:AlternateContent xmlns:mc="http://schemas.openxmlformats.org/markup-compatibility/2006">
              <mc:Choice xmlns:v="urn:schemas-microsoft-com:vml" Requires="v">
                <p:oleObj spid="_x0000_s3421" name="Equation" r:id="rId10" imgW="3288960" imgH="380880" progId="Equation.DSMT4">
                  <p:embed/>
                </p:oleObj>
              </mc:Choice>
              <mc:Fallback>
                <p:oleObj name="Equation" r:id="rId10" imgW="3288960" imgH="380880" progId="Equation.DSMT4">
                  <p:embed/>
                  <p:pic>
                    <p:nvPicPr>
                      <p:cNvPr id="0" name="Object 28"/>
                      <p:cNvPicPr>
                        <a:picLocks noChangeAspect="1" noChangeArrowheads="1"/>
                      </p:cNvPicPr>
                      <p:nvPr/>
                    </p:nvPicPr>
                    <p:blipFill>
                      <a:blip r:embed="rId11"/>
                      <a:srcRect/>
                      <a:stretch>
                        <a:fillRect/>
                      </a:stretch>
                    </p:blipFill>
                    <p:spPr bwMode="auto">
                      <a:xfrm>
                        <a:off x="2928935" y="3750434"/>
                        <a:ext cx="328453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8C0FB9D0-F931-41FA-86ED-4DF998B25BF6}"/>
              </a:ext>
            </a:extLst>
          </p:cNvPr>
          <p:cNvGraphicFramePr>
            <a:graphicFrameLocks noChangeAspect="1"/>
          </p:cNvGraphicFramePr>
          <p:nvPr>
            <p:extLst>
              <p:ext uri="{D42A27DB-BD31-4B8C-83A1-F6EECF244321}">
                <p14:modId xmlns:p14="http://schemas.microsoft.com/office/powerpoint/2010/main" val="3657798980"/>
              </p:ext>
            </p:extLst>
          </p:nvPr>
        </p:nvGraphicFramePr>
        <p:xfrm>
          <a:off x="3378990" y="4679516"/>
          <a:ext cx="2384425" cy="403225"/>
        </p:xfrm>
        <a:graphic>
          <a:graphicData uri="http://schemas.openxmlformats.org/presentationml/2006/ole">
            <mc:AlternateContent xmlns:mc="http://schemas.openxmlformats.org/markup-compatibility/2006">
              <mc:Choice xmlns:v="urn:schemas-microsoft-com:vml" Requires="v">
                <p:oleObj spid="_x0000_s3422" name="Equation" r:id="rId12" imgW="2387520" imgH="380880" progId="Equation.DSMT4">
                  <p:embed/>
                </p:oleObj>
              </mc:Choice>
              <mc:Fallback>
                <p:oleObj name="Equation" r:id="rId12" imgW="2387520" imgH="380880" progId="Equation.DSMT4">
                  <p:embed/>
                  <p:pic>
                    <p:nvPicPr>
                      <p:cNvPr id="0" name="Object 42"/>
                      <p:cNvPicPr>
                        <a:picLocks noChangeAspect="1" noChangeArrowheads="1"/>
                      </p:cNvPicPr>
                      <p:nvPr/>
                    </p:nvPicPr>
                    <p:blipFill>
                      <a:blip r:embed="rId13"/>
                      <a:srcRect/>
                      <a:stretch>
                        <a:fillRect/>
                      </a:stretch>
                    </p:blipFill>
                    <p:spPr bwMode="auto">
                      <a:xfrm>
                        <a:off x="3378990" y="4679516"/>
                        <a:ext cx="23844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0">
            <a:extLst>
              <a:ext uri="{FF2B5EF4-FFF2-40B4-BE49-F238E27FC236}">
                <a16:creationId xmlns:a16="http://schemas.microsoft.com/office/drawing/2014/main" id="{03995545-440F-46EB-A7FF-0A3A6A361958}"/>
              </a:ext>
            </a:extLst>
          </p:cNvPr>
          <p:cNvGraphicFramePr>
            <a:graphicFrameLocks noChangeAspect="1"/>
          </p:cNvGraphicFramePr>
          <p:nvPr>
            <p:extLst>
              <p:ext uri="{D42A27DB-BD31-4B8C-83A1-F6EECF244321}">
                <p14:modId xmlns:p14="http://schemas.microsoft.com/office/powerpoint/2010/main" val="2826286519"/>
              </p:ext>
            </p:extLst>
          </p:nvPr>
        </p:nvGraphicFramePr>
        <p:xfrm>
          <a:off x="2956714" y="5849324"/>
          <a:ext cx="3228975" cy="403225"/>
        </p:xfrm>
        <a:graphic>
          <a:graphicData uri="http://schemas.openxmlformats.org/presentationml/2006/ole">
            <mc:AlternateContent xmlns:mc="http://schemas.openxmlformats.org/markup-compatibility/2006">
              <mc:Choice xmlns:v="urn:schemas-microsoft-com:vml" Requires="v">
                <p:oleObj spid="_x0000_s3423" name="Equation" r:id="rId14" imgW="3238200" imgH="380880" progId="Equation.DSMT4">
                  <p:embed/>
                </p:oleObj>
              </mc:Choice>
              <mc:Fallback>
                <p:oleObj name="Equation" r:id="rId14" imgW="3238200" imgH="380880" progId="Equation.DSMT4">
                  <p:embed/>
                  <p:pic>
                    <p:nvPicPr>
                      <p:cNvPr id="0" name="Object 65"/>
                      <p:cNvPicPr>
                        <a:picLocks noChangeAspect="1" noChangeArrowheads="1"/>
                      </p:cNvPicPr>
                      <p:nvPr/>
                    </p:nvPicPr>
                    <p:blipFill>
                      <a:blip r:embed="rId15"/>
                      <a:srcRect/>
                      <a:stretch>
                        <a:fillRect/>
                      </a:stretch>
                    </p:blipFill>
                    <p:spPr bwMode="auto">
                      <a:xfrm>
                        <a:off x="2956714" y="5849324"/>
                        <a:ext cx="32289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5320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643FF25-70D8-4ED7-B131-409FA7925DA2}"/>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44462" y="876301"/>
                <a:ext cx="8121365"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与最大收益相关的两个概念是最优状态值函数和最优动作值函数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对于任何马尔可夫决策过程，总存在一个确定性的最优策略。</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一旦得到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i="1" smtClean="0">
                            <a:latin typeface="Cambria Math" panose="02040503050406030204" pitchFamily="18" charset="0"/>
                            <a:cs typeface="Times New Roman" panose="02020603050405020304" pitchFamily="18" charset="0"/>
                          </a:rPr>
                          <m:t>𝒬</m:t>
                        </m:r>
                      </m:e>
                      <m:sub>
                        <m:r>
                          <a:rPr lang="en-US" altLang="zh-CN" sz="2000" b="0" i="1" smtClean="0">
                            <a:latin typeface="Cambria Math" panose="02040503050406030204" pitchFamily="18" charset="0"/>
                            <a:cs typeface="Times New Roman" panose="02020603050405020304" pitchFamily="18" charset="0"/>
                          </a:rPr>
                          <m:t>∗</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𝜋</m:t>
                    </m:r>
                    <m:r>
                      <a:rPr lang="en-US"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𝑎</m:t>
                    </m:r>
                    <m:r>
                      <a:rPr lang="en-US"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𝑠</m:t>
                    </m:r>
                    <m:r>
                      <a:rPr lang="en-US" altLang="zh-CN" sz="2000" b="0" i="1" dirty="0"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的一个最优策略可以通过如下定义得到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也可以表示为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贝尔曼最优方程给出了值函数之间的递推计算关系，设</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𝑅</m:t>
                        </m:r>
                      </m:e>
                      <m:sub>
                        <m:r>
                          <a:rPr lang="en-US" altLang="zh-CN" sz="2000" b="0" i="1" smtClean="0">
                            <a:latin typeface="Cambria Math" panose="02040503050406030204" pitchFamily="18" charset="0"/>
                            <a:cs typeface="Times New Roman" panose="02020603050405020304" pitchFamily="18" charset="0"/>
                          </a:rPr>
                          <m:t>𝑠</m:t>
                        </m:r>
                      </m:sub>
                      <m:sup>
                        <m:r>
                          <a:rPr lang="en-US" altLang="zh-CN" sz="2000" b="0" i="1" smtClean="0">
                            <a:latin typeface="Cambria Math" panose="02040503050406030204" pitchFamily="18" charset="0"/>
                            <a:cs typeface="Times New Roman" panose="02020603050405020304" pitchFamily="18" charset="0"/>
                          </a:rPr>
                          <m:t>𝑎</m:t>
                        </m:r>
                      </m:sup>
                    </m:sSubSup>
                  </m:oMath>
                </a14:m>
                <a:r>
                  <a:rPr lang="zh-CN" altLang="en-US" sz="2000" dirty="0">
                    <a:latin typeface="微软雅黑" panose="020B0503020204020204" pitchFamily="34" charset="-122"/>
                    <a:cs typeface="Times New Roman" panose="02020603050405020304" pitchFamily="18" charset="0"/>
                  </a:rPr>
                  <a:t>表示奖励函数</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44462" y="876301"/>
                <a:ext cx="8121365" cy="3477875"/>
              </a:xfrm>
              <a:prstGeom prst="rect">
                <a:avLst/>
              </a:prstGeom>
              <a:blipFill>
                <a:blip r:embed="rId5"/>
                <a:stretch>
                  <a:fillRect l="-750" t="-1053" r="-750" b="-22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27939" y="115888"/>
            <a:ext cx="29366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基本概念与理论基础</a:t>
            </a:r>
          </a:p>
        </p:txBody>
      </p:sp>
      <p:graphicFrame>
        <p:nvGraphicFramePr>
          <p:cNvPr id="3" name="对象 2">
            <a:extLst>
              <a:ext uri="{FF2B5EF4-FFF2-40B4-BE49-F238E27FC236}">
                <a16:creationId xmlns:a16="http://schemas.microsoft.com/office/drawing/2014/main" id="{34467703-51F2-4C1F-8178-7D897BD1A464}"/>
              </a:ext>
            </a:extLst>
          </p:cNvPr>
          <p:cNvGraphicFramePr>
            <a:graphicFrameLocks noChangeAspect="1"/>
          </p:cNvGraphicFramePr>
          <p:nvPr>
            <p:extLst>
              <p:ext uri="{D42A27DB-BD31-4B8C-83A1-F6EECF244321}">
                <p14:modId xmlns:p14="http://schemas.microsoft.com/office/powerpoint/2010/main" val="1333678549"/>
              </p:ext>
            </p:extLst>
          </p:nvPr>
        </p:nvGraphicFramePr>
        <p:xfrm>
          <a:off x="3409156" y="1293189"/>
          <a:ext cx="2325687" cy="765175"/>
        </p:xfrm>
        <a:graphic>
          <a:graphicData uri="http://schemas.openxmlformats.org/presentationml/2006/ole">
            <mc:AlternateContent xmlns:mc="http://schemas.openxmlformats.org/markup-compatibility/2006">
              <mc:Choice xmlns:v="urn:schemas-microsoft-com:vml" Requires="v">
                <p:oleObj spid="_x0000_s4327" name="Equation" r:id="rId6" imgW="2311200" imgH="761760" progId="Equation.DSMT4">
                  <p:embed/>
                </p:oleObj>
              </mc:Choice>
              <mc:Fallback>
                <p:oleObj name="Equation" r:id="rId6" imgW="2311200" imgH="761760" progId="Equation.DSMT4">
                  <p:embed/>
                  <p:pic>
                    <p:nvPicPr>
                      <p:cNvPr id="0" name="Object 1"/>
                      <p:cNvPicPr>
                        <a:picLocks noChangeAspect="1" noChangeArrowheads="1"/>
                      </p:cNvPicPr>
                      <p:nvPr/>
                    </p:nvPicPr>
                    <p:blipFill>
                      <a:blip r:embed="rId7"/>
                      <a:srcRect/>
                      <a:stretch>
                        <a:fillRect/>
                      </a:stretch>
                    </p:blipFill>
                    <p:spPr bwMode="auto">
                      <a:xfrm>
                        <a:off x="3409156" y="1293189"/>
                        <a:ext cx="2325687"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EC5607E1-B8C8-45CE-A376-E5774C32F71C}"/>
              </a:ext>
            </a:extLst>
          </p:cNvPr>
          <p:cNvGraphicFramePr>
            <a:graphicFrameLocks noChangeAspect="1"/>
          </p:cNvGraphicFramePr>
          <p:nvPr>
            <p:extLst>
              <p:ext uri="{D42A27DB-BD31-4B8C-83A1-F6EECF244321}">
                <p14:modId xmlns:p14="http://schemas.microsoft.com/office/powerpoint/2010/main" val="78585655"/>
              </p:ext>
            </p:extLst>
          </p:nvPr>
        </p:nvGraphicFramePr>
        <p:xfrm>
          <a:off x="2618580" y="2815293"/>
          <a:ext cx="3906838" cy="804862"/>
        </p:xfrm>
        <a:graphic>
          <a:graphicData uri="http://schemas.openxmlformats.org/presentationml/2006/ole">
            <mc:AlternateContent xmlns:mc="http://schemas.openxmlformats.org/markup-compatibility/2006">
              <mc:Choice xmlns:v="urn:schemas-microsoft-com:vml" Requires="v">
                <p:oleObj spid="_x0000_s4328" name="Equation" r:id="rId8" imgW="3886200" imgH="812520" progId="Equation.DSMT4">
                  <p:embed/>
                </p:oleObj>
              </mc:Choice>
              <mc:Fallback>
                <p:oleObj name="Equation" r:id="rId8" imgW="3886200" imgH="812520" progId="Equation.DSMT4">
                  <p:embed/>
                  <p:pic>
                    <p:nvPicPr>
                      <p:cNvPr id="0" name="Object 9"/>
                      <p:cNvPicPr>
                        <a:picLocks noChangeAspect="1" noChangeArrowheads="1"/>
                      </p:cNvPicPr>
                      <p:nvPr/>
                    </p:nvPicPr>
                    <p:blipFill>
                      <a:blip r:embed="rId9"/>
                      <a:srcRect/>
                      <a:stretch>
                        <a:fillRect/>
                      </a:stretch>
                    </p:blipFill>
                    <p:spPr bwMode="auto">
                      <a:xfrm>
                        <a:off x="2618580" y="2815293"/>
                        <a:ext cx="3906838"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E4BCF9C4-376C-4120-8832-0788FB8FCF22}"/>
              </a:ext>
            </a:extLst>
          </p:cNvPr>
          <p:cNvGraphicFramePr>
            <a:graphicFrameLocks noChangeAspect="1"/>
          </p:cNvGraphicFramePr>
          <p:nvPr>
            <p:extLst>
              <p:ext uri="{D42A27DB-BD31-4B8C-83A1-F6EECF244321}">
                <p14:modId xmlns:p14="http://schemas.microsoft.com/office/powerpoint/2010/main" val="2305989066"/>
              </p:ext>
            </p:extLst>
          </p:nvPr>
        </p:nvGraphicFramePr>
        <p:xfrm>
          <a:off x="2199575" y="3658823"/>
          <a:ext cx="2568575" cy="344488"/>
        </p:xfrm>
        <a:graphic>
          <a:graphicData uri="http://schemas.openxmlformats.org/presentationml/2006/ole">
            <mc:AlternateContent xmlns:mc="http://schemas.openxmlformats.org/markup-compatibility/2006">
              <mc:Choice xmlns:v="urn:schemas-microsoft-com:vml" Requires="v">
                <p:oleObj spid="_x0000_s4329" name="Equation" r:id="rId10" imgW="2577960" imgH="330120" progId="Equation.DSMT4">
                  <p:embed/>
                </p:oleObj>
              </mc:Choice>
              <mc:Fallback>
                <p:oleObj name="Equation" r:id="rId10" imgW="2577960" imgH="330120" progId="Equation.DSMT4">
                  <p:embed/>
                  <p:pic>
                    <p:nvPicPr>
                      <p:cNvPr id="0" name="Object 14"/>
                      <p:cNvPicPr>
                        <a:picLocks noChangeAspect="1" noChangeArrowheads="1"/>
                      </p:cNvPicPr>
                      <p:nvPr/>
                    </p:nvPicPr>
                    <p:blipFill>
                      <a:blip r:embed="rId11"/>
                      <a:srcRect/>
                      <a:stretch>
                        <a:fillRect/>
                      </a:stretch>
                    </p:blipFill>
                    <p:spPr bwMode="auto">
                      <a:xfrm>
                        <a:off x="2199575" y="3658823"/>
                        <a:ext cx="2568575"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F3E51ABC-20A3-49D3-89EC-52C93641BFAB}"/>
              </a:ext>
            </a:extLst>
          </p:cNvPr>
          <p:cNvGraphicFramePr>
            <a:graphicFrameLocks noChangeAspect="1"/>
          </p:cNvGraphicFramePr>
          <p:nvPr>
            <p:extLst>
              <p:ext uri="{D42A27DB-BD31-4B8C-83A1-F6EECF244321}">
                <p14:modId xmlns:p14="http://schemas.microsoft.com/office/powerpoint/2010/main" val="1200326681"/>
              </p:ext>
            </p:extLst>
          </p:nvPr>
        </p:nvGraphicFramePr>
        <p:xfrm>
          <a:off x="2799555" y="4354176"/>
          <a:ext cx="3544887" cy="1695450"/>
        </p:xfrm>
        <a:graphic>
          <a:graphicData uri="http://schemas.openxmlformats.org/presentationml/2006/ole">
            <mc:AlternateContent xmlns:mc="http://schemas.openxmlformats.org/markup-compatibility/2006">
              <mc:Choice xmlns:v="urn:schemas-microsoft-com:vml" Requires="v">
                <p:oleObj spid="_x0000_s4330" name="Equation" r:id="rId12" imgW="3504960" imgH="1676160" progId="Equation.DSMT4">
                  <p:embed/>
                </p:oleObj>
              </mc:Choice>
              <mc:Fallback>
                <p:oleObj name="Equation" r:id="rId12" imgW="3504960" imgH="1676160" progId="Equation.DSMT4">
                  <p:embed/>
                  <p:pic>
                    <p:nvPicPr>
                      <p:cNvPr id="0" name="Object 22"/>
                      <p:cNvPicPr>
                        <a:picLocks noChangeAspect="1" noChangeArrowheads="1"/>
                      </p:cNvPicPr>
                      <p:nvPr/>
                    </p:nvPicPr>
                    <p:blipFill>
                      <a:blip r:embed="rId13"/>
                      <a:srcRect/>
                      <a:stretch>
                        <a:fillRect/>
                      </a:stretch>
                    </p:blipFill>
                    <p:spPr bwMode="auto">
                      <a:xfrm>
                        <a:off x="2799555" y="4354176"/>
                        <a:ext cx="3544887" cy="169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850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7148744"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基本概念与理论基础</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规划：有环境模型的预测与控制</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zh-CN" altLang="en-US" sz="2400" dirty="0">
                <a:solidFill>
                  <a:srgbClr val="71A3F5"/>
                </a:solidFill>
                <a:latin typeface="Arial"/>
                <a:ea typeface="微软雅黑"/>
              </a:rPr>
              <a:t>策略迭代</a:t>
            </a:r>
            <a:endParaRPr lang="en-US" altLang="zh-CN" sz="2400" dirty="0">
              <a:solidFill>
                <a:srgbClr val="71A3F5"/>
              </a:solidFill>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rPr>
              <a:t>值迭代</a:t>
            </a:r>
            <a:endParaRPr lang="en-US" altLang="zh-CN" sz="2400" dirty="0">
              <a:solidFill>
                <a:srgbClr val="71A3F5"/>
              </a:solidFill>
              <a:latin typeface="Arial"/>
              <a:ea typeface="微软雅黑"/>
            </a:endParaRPr>
          </a:p>
          <a:p>
            <a:pPr defTabSz="914400" eaLnBrk="1" hangingPunct="1">
              <a:lnSpc>
                <a:spcPct val="150000"/>
              </a:lnSpc>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无环境模型的控制：基于值函数</a:t>
            </a:r>
            <a:endParaRPr lang="en-US" altLang="zh-CN" sz="2800" dirty="0">
              <a:solidFill>
                <a:srgbClr val="000000"/>
              </a:solidFill>
              <a:latin typeface="Arial"/>
              <a:ea typeface="微软雅黑"/>
            </a:endParaRPr>
          </a:p>
          <a:p>
            <a:pPr defTabSz="914400" eaLnBrk="1" hangingPunct="1">
              <a:lnSpc>
                <a:spcPct val="150000"/>
              </a:lnSpc>
              <a:defRPr/>
            </a:pPr>
            <a:r>
              <a:rPr lang="zh-CN" altLang="en-US" sz="2800" dirty="0">
                <a:solidFill>
                  <a:srgbClr val="000000"/>
                </a:solidFill>
                <a:latin typeface="Arial"/>
                <a:ea typeface="微软雅黑"/>
              </a:rPr>
              <a:t>无环境模型的控制：基于策略</a:t>
            </a:r>
            <a:endParaRPr lang="en-US" altLang="zh-CN" sz="2800" dirty="0">
              <a:solidFill>
                <a:srgbClr val="000000"/>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62631652-EAC6-45AF-B83D-7AF6E934F199}"/>
              </a:ext>
            </a:extLst>
          </p:cNvPr>
          <p:cNvSpPr>
            <a:spLocks noChangeArrowheads="1"/>
          </p:cNvSpPr>
          <p:nvPr/>
        </p:nvSpPr>
        <p:spPr bwMode="auto">
          <a:xfrm>
            <a:off x="3356763" y="245417"/>
            <a:ext cx="243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第九讲 强化学习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2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3A02C7B-BE44-49F1-8BD8-B5E2D0503A3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第九讲 强化学习</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1253" y="1095376"/>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强化学习中有两种</a:t>
                </a:r>
                <a:r>
                  <a:rPr lang="zh-CN" altLang="en-US" sz="2000" b="1" dirty="0">
                    <a:latin typeface="微软雅黑" panose="020B0503020204020204" pitchFamily="34" charset="-122"/>
                    <a:cs typeface="Times New Roman" panose="02020603050405020304" pitchFamily="18" charset="0"/>
                  </a:rPr>
                  <a:t>基本问题</a:t>
                </a:r>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Tx/>
                  <a:buAutoNum type="arabicPeriod"/>
                </a:pPr>
                <a:r>
                  <a:rPr lang="zh-CN" altLang="en-US" sz="2000" dirty="0">
                    <a:latin typeface="微软雅黑" panose="020B0503020204020204" pitchFamily="34" charset="-122"/>
                    <a:cs typeface="Times New Roman" panose="02020603050405020304" pitchFamily="18" charset="0"/>
                  </a:rPr>
                  <a:t>预测问题。给定策略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，采用动态规划的方法求解状态值函数或动作值函数，是对将来的评估。</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Tx/>
                  <a:buAutoNum type="arabicPeriod"/>
                </a:pPr>
                <a:r>
                  <a:rPr lang="zh-CN" altLang="en-US" sz="2000" dirty="0">
                    <a:latin typeface="微软雅黑" panose="020B0503020204020204" pitchFamily="34" charset="-122"/>
                    <a:cs typeface="Times New Roman" panose="02020603050405020304" pitchFamily="18" charset="0"/>
                  </a:rPr>
                  <a:t>控制问题。寻找最优策略，体现对将来的优化。</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Tx/>
                  <a:buAutoNum type="arabicPeriod"/>
                </a:pP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Tx/>
                  <a:buAutoNum type="arabicPeriod"/>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对于预测问题，给定策略</a:t>
                </a:r>
                <a14:m>
                  <m:oMath xmlns:m="http://schemas.openxmlformats.org/officeDocument/2006/math">
                    <m:r>
                      <a:rPr lang="en-US" altLang="zh-CN" sz="2000" i="1">
                        <a:latin typeface="Cambria Math" panose="02040503050406030204" pitchFamily="18" charset="0"/>
                        <a:cs typeface="Times New Roman" panose="02020603050405020304" pitchFamily="18" charset="0"/>
                      </a:rPr>
                      <m:t>𝜋</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𝑎</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𝑠</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，对所有的状态</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𝑆</m:t>
                    </m:r>
                  </m:oMath>
                </a14:m>
                <a:r>
                  <a:rPr lang="zh-CN" altLang="en-US" sz="2000" dirty="0">
                    <a:latin typeface="微软雅黑" panose="020B0503020204020204" pitchFamily="34" charset="-122"/>
                    <a:cs typeface="Times New Roman" panose="02020603050405020304" pitchFamily="18" charset="0"/>
                  </a:rPr>
                  <a:t>，随机初始化值函数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𝑉</m:t>
                        </m:r>
                      </m:e>
                      <m:sub>
                        <m:r>
                          <a:rPr lang="en-US" altLang="zh-CN" sz="2000" b="0" i="1" smtClean="0">
                            <a:latin typeface="Cambria Math" panose="02040503050406030204" pitchFamily="18" charset="0"/>
                            <a:cs typeface="Times New Roman" panose="02020603050405020304" pitchFamily="18" charset="0"/>
                          </a:rPr>
                          <m:t>𝜋</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，根据策略</a:t>
                </a:r>
                <a14:m>
                  <m:oMath xmlns:m="http://schemas.openxmlformats.org/officeDocument/2006/math">
                    <m:r>
                      <a:rPr lang="en-US" altLang="zh-CN" sz="2000" i="1">
                        <a:latin typeface="Cambria Math" panose="02040503050406030204" pitchFamily="18" charset="0"/>
                        <a:cs typeface="Times New Roman" panose="02020603050405020304" pitchFamily="18" charset="0"/>
                      </a:rPr>
                      <m:t>𝜋</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𝑎</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𝑠</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，通过贝尔曼期望方程依次计算每个状态的值函数，迭代进行更新</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𝑘</m:t>
                    </m:r>
                  </m:oMath>
                </a14:m>
                <a:r>
                  <a:rPr lang="zh-CN" altLang="en-US" sz="2000" dirty="0">
                    <a:latin typeface="微软雅黑" panose="020B0503020204020204" pitchFamily="34" charset="-122"/>
                    <a:cs typeface="Times New Roman" panose="02020603050405020304" pitchFamily="18" charset="0"/>
                  </a:rPr>
                  <a:t>为迭代次数。直至每个状态的值函数都收敛，得到该策略下的值函数</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𝑉</m:t>
                        </m:r>
                      </m:e>
                      <m:sub>
                        <m:r>
                          <a:rPr lang="en-US" altLang="zh-CN" sz="2000" i="1">
                            <a:latin typeface="Cambria Math" panose="02040503050406030204" pitchFamily="18" charset="0"/>
                            <a:cs typeface="Times New Roman" panose="02020603050405020304" pitchFamily="18" charset="0"/>
                          </a:rPr>
                          <m:t>𝜋</m:t>
                        </m:r>
                      </m:sub>
                    </m:s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𝑠</m:t>
                    </m:r>
                    <m:r>
                      <a:rPr lang="en-US" altLang="zh-CN" sz="2000"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1253" y="1095376"/>
                <a:ext cx="8015287" cy="4401205"/>
              </a:xfrm>
              <a:prstGeom prst="rect">
                <a:avLst/>
              </a:prstGeom>
              <a:blipFill>
                <a:blip r:embed="rId5"/>
                <a:stretch>
                  <a:fillRect l="-989" t="-831" r="-380"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509855" y="115888"/>
            <a:ext cx="445475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规划：有环境模型的预测与控制</a:t>
            </a:r>
          </a:p>
        </p:txBody>
      </p:sp>
      <p:graphicFrame>
        <p:nvGraphicFramePr>
          <p:cNvPr id="15" name="对象 14">
            <a:extLst>
              <a:ext uri="{FF2B5EF4-FFF2-40B4-BE49-F238E27FC236}">
                <a16:creationId xmlns:a16="http://schemas.microsoft.com/office/drawing/2014/main" id="{A7B169C9-66A4-4840-8439-D0B397B18968}"/>
              </a:ext>
            </a:extLst>
          </p:cNvPr>
          <p:cNvGraphicFramePr>
            <a:graphicFrameLocks noChangeAspect="1"/>
          </p:cNvGraphicFramePr>
          <p:nvPr>
            <p:extLst>
              <p:ext uri="{D42A27DB-BD31-4B8C-83A1-F6EECF244321}">
                <p14:modId xmlns:p14="http://schemas.microsoft.com/office/powerpoint/2010/main" val="1107130181"/>
              </p:ext>
            </p:extLst>
          </p:nvPr>
        </p:nvGraphicFramePr>
        <p:xfrm>
          <a:off x="1716087" y="4070287"/>
          <a:ext cx="5711825" cy="425450"/>
        </p:xfrm>
        <a:graphic>
          <a:graphicData uri="http://schemas.openxmlformats.org/presentationml/2006/ole">
            <mc:AlternateContent xmlns:mc="http://schemas.openxmlformats.org/markup-compatibility/2006">
              <mc:Choice xmlns:v="urn:schemas-microsoft-com:vml" Requires="v">
                <p:oleObj spid="_x0000_s5178" name="Equation" r:id="rId6" imgW="5740200" imgH="406080" progId="Equation.DSMT4">
                  <p:embed/>
                </p:oleObj>
              </mc:Choice>
              <mc:Fallback>
                <p:oleObj name="Equation" r:id="rId6" imgW="5740200" imgH="406080" progId="Equation.DSMT4">
                  <p:embed/>
                  <p:pic>
                    <p:nvPicPr>
                      <p:cNvPr id="0" name="Object 4"/>
                      <p:cNvPicPr>
                        <a:picLocks noChangeAspect="1" noChangeArrowheads="1"/>
                      </p:cNvPicPr>
                      <p:nvPr/>
                    </p:nvPicPr>
                    <p:blipFill>
                      <a:blip r:embed="rId7"/>
                      <a:srcRect/>
                      <a:stretch>
                        <a:fillRect/>
                      </a:stretch>
                    </p:blipFill>
                    <p:spPr bwMode="auto">
                      <a:xfrm>
                        <a:off x="1716087" y="4070287"/>
                        <a:ext cx="57118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38414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TotalTime>
  <Words>1908</Words>
  <Application>Microsoft Office PowerPoint</Application>
  <PresentationFormat>全屏显示(4:3)</PresentationFormat>
  <Paragraphs>219</Paragraphs>
  <Slides>28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0"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187</cp:revision>
  <dcterms:created xsi:type="dcterms:W3CDTF">2020-07-24T07:05:48Z</dcterms:created>
  <dcterms:modified xsi:type="dcterms:W3CDTF">2020-10-02T06:21:20Z</dcterms:modified>
</cp:coreProperties>
</file>