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  <p:sldId id="269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1902"/>
    <a:srgbClr val="2E0800"/>
    <a:srgbClr val="990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4.wmf"/><Relationship Id="rId5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7B7DB-4C9F-49C3-AE2D-B2C930D9A2E1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1977D-B114-4B44-9E14-BA9B8BC83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77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1977D-B114-4B44-9E14-BA9B8BC83D5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8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1977D-B114-4B44-9E14-BA9B8BC83D5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85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F099-F3E1-499B-B7A1-5E2FCAE43413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A6B6-7FB5-4520-93CE-54082EBE1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58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F099-F3E1-499B-B7A1-5E2FCAE43413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A6B6-7FB5-4520-93CE-54082EBE1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47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F099-F3E1-499B-B7A1-5E2FCAE43413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A6B6-7FB5-4520-93CE-54082EBE1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9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F099-F3E1-499B-B7A1-5E2FCAE43413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A6B6-7FB5-4520-93CE-54082EBE1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7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F099-F3E1-499B-B7A1-5E2FCAE43413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A6B6-7FB5-4520-93CE-54082EBE1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81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F099-F3E1-499B-B7A1-5E2FCAE43413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A6B6-7FB5-4520-93CE-54082EBE1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21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F099-F3E1-499B-B7A1-5E2FCAE43413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A6B6-7FB5-4520-93CE-54082EBE1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33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F099-F3E1-499B-B7A1-5E2FCAE43413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A6B6-7FB5-4520-93CE-54082EBE1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76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F099-F3E1-499B-B7A1-5E2FCAE43413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A6B6-7FB5-4520-93CE-54082EBE1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02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F099-F3E1-499B-B7A1-5E2FCAE43413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A6B6-7FB5-4520-93CE-54082EBE1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51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F099-F3E1-499B-B7A1-5E2FCAE43413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A6B6-7FB5-4520-93CE-54082EBE1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63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6F099-F3E1-499B-B7A1-5E2FCAE43413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2A6B6-7FB5-4520-93CE-54082EBE1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61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0.wmf"/><Relationship Id="rId3" Type="http://schemas.openxmlformats.org/officeDocument/2006/relationships/image" Target="../media/image42.png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oleObject" Target="../embeddings/oleObject41.bin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8.wmf"/><Relationship Id="rId1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8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oleObject" Target="../embeddings/oleObject6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4.png"/><Relationship Id="rId12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9.wmf"/><Relationship Id="rId11" Type="http://schemas.openxmlformats.org/officeDocument/2006/relationships/image" Target="../media/image61.wmf"/><Relationship Id="rId5" Type="http://schemas.openxmlformats.org/officeDocument/2006/relationships/oleObject" Target="../embeddings/oleObject60.bin"/><Relationship Id="rId10" Type="http://schemas.openxmlformats.org/officeDocument/2006/relationships/oleObject" Target="../embeddings/oleObject62.bin"/><Relationship Id="rId4" Type="http://schemas.openxmlformats.org/officeDocument/2006/relationships/image" Target="../media/image63.png"/><Relationship Id="rId9" Type="http://schemas.openxmlformats.org/officeDocument/2006/relationships/image" Target="../media/image60.wmf"/><Relationship Id="rId14" Type="http://schemas.openxmlformats.org/officeDocument/2006/relationships/image" Target="../media/image6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13045"/>
            <a:ext cx="9144000" cy="952500"/>
          </a:xfrm>
          <a:prstGeom prst="rect">
            <a:avLst/>
          </a:prstGeom>
          <a:solidFill>
            <a:srgbClr val="990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52500" y="1613045"/>
            <a:ext cx="450000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3870" y="1613045"/>
            <a:ext cx="151200" cy="952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06440" y="1613045"/>
            <a:ext cx="151200" cy="952500"/>
          </a:xfrm>
          <a:prstGeom prst="rect">
            <a:avLst/>
          </a:prstGeom>
          <a:solidFill>
            <a:srgbClr val="621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26228" y="1827685"/>
            <a:ext cx="60190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Chapter 7.   A</a:t>
            </a:r>
            <a:r>
              <a:rPr lang="en-US" altLang="zh-CN" sz="2800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nalytic Geometry in 3D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007204" y="3092521"/>
            <a:ext cx="3293979" cy="2934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dirty="0" smtClean="0"/>
              <a:t>C. C. Huang </a:t>
            </a:r>
          </a:p>
          <a:p>
            <a:pPr algn="ctr">
              <a:lnSpc>
                <a:spcPct val="130000"/>
              </a:lnSpc>
            </a:pPr>
            <a:r>
              <a:rPr lang="en-US" altLang="zh-CN" sz="2400" dirty="0" smtClean="0"/>
              <a:t> Computer Science ECNU</a:t>
            </a:r>
          </a:p>
          <a:p>
            <a:pPr algn="ctr">
              <a:lnSpc>
                <a:spcPct val="130000"/>
              </a:lnSpc>
            </a:pPr>
            <a:endParaRPr lang="en-US" altLang="zh-CN" sz="2400" dirty="0"/>
          </a:p>
          <a:p>
            <a:pPr algn="ctr">
              <a:lnSpc>
                <a:spcPct val="130000"/>
              </a:lnSpc>
            </a:pPr>
            <a:endParaRPr lang="en-US" altLang="zh-CN" sz="2400" dirty="0" smtClean="0"/>
          </a:p>
          <a:p>
            <a:pPr algn="ctr">
              <a:lnSpc>
                <a:spcPct val="130000"/>
              </a:lnSpc>
            </a:pPr>
            <a:endParaRPr lang="en-US" altLang="zh-CN" sz="2400" dirty="0" smtClean="0"/>
          </a:p>
          <a:p>
            <a:pPr algn="ctr">
              <a:lnSpc>
                <a:spcPct val="130000"/>
              </a:lnSpc>
            </a:pPr>
            <a:r>
              <a:rPr lang="en-US" altLang="zh-CN" sz="2400" dirty="0" smtClean="0"/>
              <a:t>2016.10.10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246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975" y="3267001"/>
            <a:ext cx="2414198" cy="238276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34256" y="1099335"/>
            <a:ext cx="8116584" cy="417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2.                                             .</a:t>
            </a:r>
          </a:p>
          <a:p>
            <a:pPr marL="342900" indent="-342900">
              <a:lnSpc>
                <a:spcPct val="130000"/>
              </a:lnSpc>
              <a:buAutoNum type="arabicPeriod" startAt="3"/>
            </a:pPr>
            <a:endParaRPr lang="en-US" altLang="zh-CN" dirty="0"/>
          </a:p>
          <a:p>
            <a:pPr marL="342900" indent="-342900">
              <a:lnSpc>
                <a:spcPct val="130000"/>
              </a:lnSpc>
              <a:buAutoNum type="arabicPeriod" startAt="3"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.</a:t>
            </a:r>
          </a:p>
          <a:p>
            <a:pPr marL="342900" indent="-342900">
              <a:lnSpc>
                <a:spcPct val="130000"/>
              </a:lnSpc>
              <a:buAutoNum type="arabicPeriod" startAt="3"/>
            </a:pP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7.                                       .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baseline="30000" dirty="0" smtClean="0"/>
          </a:p>
          <a:p>
            <a:pPr>
              <a:lnSpc>
                <a:spcPct val="130000"/>
              </a:lnSpc>
            </a:pPr>
            <a:endParaRPr lang="en-US" altLang="zh-CN" baseline="30000" dirty="0" smtClean="0"/>
          </a:p>
          <a:p>
            <a:pPr marL="342900" indent="-342900">
              <a:lnSpc>
                <a:spcPct val="130000"/>
              </a:lnSpc>
              <a:buAutoNum type="arabicPeriod" startAt="8"/>
            </a:pPr>
            <a:r>
              <a:rPr lang="en-US" altLang="zh-CN" dirty="0" smtClean="0"/>
              <a:t>                                     .            </a:t>
            </a:r>
          </a:p>
          <a:p>
            <a:pPr marL="342900" indent="-342900">
              <a:lnSpc>
                <a:spcPct val="130000"/>
              </a:lnSpc>
              <a:buAutoNum type="arabicPeriod" startAt="8"/>
            </a:pPr>
            <a:endParaRPr lang="en-US" altLang="zh-CN" dirty="0" smtClean="0"/>
          </a:p>
          <a:p>
            <a:pPr marL="342900" indent="-342900">
              <a:lnSpc>
                <a:spcPct val="130000"/>
              </a:lnSpc>
              <a:buAutoNum type="arabicPeriod" startAt="8"/>
            </a:pP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10.  </a:t>
            </a:r>
            <a:r>
              <a:rPr lang="en-US" altLang="zh-CN" dirty="0"/>
              <a:t>Eliminate z, x</a:t>
            </a:r>
            <a:r>
              <a:rPr lang="en-US" altLang="zh-CN" dirty="0" smtClean="0"/>
              <a:t>, and </a:t>
            </a:r>
            <a:r>
              <a:rPr lang="en-US" altLang="zh-CN" dirty="0"/>
              <a:t>y </a:t>
            </a:r>
            <a:r>
              <a:rPr lang="en-US" altLang="zh-CN" dirty="0" smtClean="0"/>
              <a:t>respectively.</a:t>
            </a:r>
          </a:p>
          <a:p>
            <a:pPr>
              <a:lnSpc>
                <a:spcPct val="130000"/>
              </a:lnSpc>
            </a:pP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16449"/>
          </a:xfrm>
          <a:prstGeom prst="rect">
            <a:avLst/>
          </a:prstGeom>
          <a:solidFill>
            <a:srgbClr val="990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3454" y="0"/>
            <a:ext cx="450000" cy="616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4824" y="0"/>
            <a:ext cx="151200" cy="6164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67394" y="0"/>
            <a:ext cx="151200" cy="616449"/>
          </a:xfrm>
          <a:prstGeom prst="rect">
            <a:avLst/>
          </a:prstGeom>
          <a:solidFill>
            <a:srgbClr val="621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29903" y="108169"/>
            <a:ext cx="29642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Review Exercises of §7</a:t>
            </a:r>
            <a:endParaRPr lang="en-US" altLang="zh-CN" sz="2000" strike="noStrike" dirty="0" smtClean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676207"/>
              </p:ext>
            </p:extLst>
          </p:nvPr>
        </p:nvGraphicFramePr>
        <p:xfrm>
          <a:off x="932720" y="929521"/>
          <a:ext cx="21796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7" name="Equation" r:id="rId4" imgW="1320480" imgH="507960" progId="Equation.DSMT4">
                  <p:embed/>
                </p:oleObj>
              </mc:Choice>
              <mc:Fallback>
                <p:oleObj name="Equation" r:id="rId4" imgW="13204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2720" y="929521"/>
                        <a:ext cx="2179637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392549"/>
              </p:ext>
            </p:extLst>
          </p:nvPr>
        </p:nvGraphicFramePr>
        <p:xfrm>
          <a:off x="927906" y="3442691"/>
          <a:ext cx="190817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8" name="Equation" r:id="rId6" imgW="1155600" imgH="203040" progId="Equation.DSMT4">
                  <p:embed/>
                </p:oleObj>
              </mc:Choice>
              <mc:Fallback>
                <p:oleObj name="Equation" r:id="rId6" imgW="1155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7906" y="3442691"/>
                        <a:ext cx="1908175" cy="33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786086"/>
              </p:ext>
            </p:extLst>
          </p:nvPr>
        </p:nvGraphicFramePr>
        <p:xfrm>
          <a:off x="932720" y="1863916"/>
          <a:ext cx="11525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9" name="Equation" r:id="rId8" imgW="698400" imgH="253800" progId="Equation.DSMT4">
                  <p:embed/>
                </p:oleObj>
              </mc:Choice>
              <mc:Fallback>
                <p:oleObj name="Equation" r:id="rId8" imgW="698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32720" y="1863916"/>
                        <a:ext cx="1152525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399169"/>
              </p:ext>
            </p:extLst>
          </p:nvPr>
        </p:nvGraphicFramePr>
        <p:xfrm>
          <a:off x="927906" y="2454275"/>
          <a:ext cx="181927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0" name="Equation" r:id="rId10" imgW="1104840" imgH="393480" progId="Equation.DSMT4">
                  <p:embed/>
                </p:oleObj>
              </mc:Choice>
              <mc:Fallback>
                <p:oleObj name="Equation" r:id="rId10" imgW="11048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27906" y="2454275"/>
                        <a:ext cx="1819275" cy="652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013971"/>
              </p:ext>
            </p:extLst>
          </p:nvPr>
        </p:nvGraphicFramePr>
        <p:xfrm>
          <a:off x="1063454" y="4814977"/>
          <a:ext cx="5849938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1" name="Equation" r:id="rId12" imgW="3543120" imgH="736560" progId="Equation.DSMT4">
                  <p:embed/>
                </p:oleObj>
              </mc:Choice>
              <mc:Fallback>
                <p:oleObj name="Equation" r:id="rId12" imgW="354312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63454" y="4814977"/>
                        <a:ext cx="5849938" cy="121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28540" y="775867"/>
            <a:ext cx="2833065" cy="2052589"/>
          </a:xfrm>
          <a:prstGeom prst="rect">
            <a:avLst/>
          </a:prstGeom>
        </p:spPr>
      </p:pic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456962"/>
              </p:ext>
            </p:extLst>
          </p:nvPr>
        </p:nvGraphicFramePr>
        <p:xfrm>
          <a:off x="7062111" y="2712951"/>
          <a:ext cx="1208442" cy="23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2" name="Equation" r:id="rId15" imgW="1066680" imgH="203040" progId="Equation.DSMT4">
                  <p:embed/>
                </p:oleObj>
              </mc:Choice>
              <mc:Fallback>
                <p:oleObj name="Equation" r:id="rId15" imgW="1066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062111" y="2712951"/>
                        <a:ext cx="1208442" cy="231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78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34256" y="1099335"/>
            <a:ext cx="8116584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       In 3D space                            :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 a line has 1-df. &lt;=&gt; </a:t>
            </a:r>
            <a:r>
              <a:rPr lang="en-US" altLang="zh-CN" dirty="0"/>
              <a:t>2 different linear </a:t>
            </a:r>
            <a:r>
              <a:rPr lang="en-US" altLang="zh-CN" dirty="0" smtClean="0"/>
              <a:t>relations (equations)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/>
              <a:t>               &lt;=&gt; solution space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               a plane has 2-df. &lt;=&gt; 1 different linear relation </a:t>
            </a:r>
            <a:r>
              <a:rPr lang="en-US" altLang="zh-CN" dirty="0"/>
              <a:t>(</a:t>
            </a:r>
            <a:r>
              <a:rPr lang="en-US" altLang="zh-CN" dirty="0" smtClean="0"/>
              <a:t>equation)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 &lt;=&gt; </a:t>
            </a:r>
            <a:r>
              <a:rPr lang="en-US" altLang="zh-CN" dirty="0"/>
              <a:t>solution space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16449"/>
          </a:xfrm>
          <a:prstGeom prst="rect">
            <a:avLst/>
          </a:prstGeom>
          <a:solidFill>
            <a:srgbClr val="990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3454" y="0"/>
            <a:ext cx="450000" cy="616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4824" y="0"/>
            <a:ext cx="151200" cy="6164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67394" y="0"/>
            <a:ext cx="151200" cy="616449"/>
          </a:xfrm>
          <a:prstGeom prst="rect">
            <a:avLst/>
          </a:prstGeom>
          <a:solidFill>
            <a:srgbClr val="621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29903" y="108169"/>
            <a:ext cx="46284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F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rom the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erspective of Linear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lgebra</a:t>
            </a:r>
            <a:endParaRPr lang="en-US" altLang="zh-CN" sz="2000" strike="noStrike" dirty="0" smtClean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/>
          </p:nvPr>
        </p:nvGraphicFramePr>
        <p:xfrm>
          <a:off x="2144768" y="1140269"/>
          <a:ext cx="1362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0" name="Equation" r:id="rId3" imgW="825480" imgH="228600" progId="Equation.DSMT4">
                  <p:embed/>
                </p:oleObj>
              </mc:Choice>
              <mc:Fallback>
                <p:oleObj name="Equation" r:id="rId3" imgW="825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4768" y="1140269"/>
                        <a:ext cx="1362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2659047" y="2460583"/>
            <a:ext cx="847796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1 point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2475139"/>
            <a:ext cx="1837875" cy="423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1 direction </a:t>
            </a:r>
            <a:r>
              <a:rPr lang="en-US" altLang="zh-CN" dirty="0" smtClean="0"/>
              <a:t>vector</a:t>
            </a:r>
            <a:endParaRPr lang="en-US" altLang="zh-CN" dirty="0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3211902" y="2293922"/>
            <a:ext cx="294941" cy="22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 flipV="1">
            <a:off x="4426160" y="2293922"/>
            <a:ext cx="464338" cy="22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659047" y="4258817"/>
            <a:ext cx="847796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1 point</a:t>
            </a:r>
          </a:p>
        </p:txBody>
      </p:sp>
      <p:sp>
        <p:nvSpPr>
          <p:cNvPr id="28" name="矩形 27"/>
          <p:cNvSpPr/>
          <p:nvPr/>
        </p:nvSpPr>
        <p:spPr>
          <a:xfrm>
            <a:off x="4572000" y="4273373"/>
            <a:ext cx="3103414" cy="8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2 </a:t>
            </a:r>
            <a:r>
              <a:rPr lang="en-US" altLang="zh-CN" dirty="0"/>
              <a:t>direction </a:t>
            </a:r>
            <a:r>
              <a:rPr lang="en-US" altLang="zh-CN" dirty="0" smtClean="0"/>
              <a:t>vectors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which are linear independent</a:t>
            </a:r>
            <a:endParaRPr lang="en-US" altLang="zh-CN" dirty="0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3211902" y="4092156"/>
            <a:ext cx="294941" cy="22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4385064" y="4061840"/>
            <a:ext cx="273266" cy="25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 flipV="1">
            <a:off x="4980001" y="4058535"/>
            <a:ext cx="273266" cy="25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127675"/>
              </p:ext>
            </p:extLst>
          </p:nvPr>
        </p:nvGraphicFramePr>
        <p:xfrm>
          <a:off x="3210708" y="3656013"/>
          <a:ext cx="31194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1" name="Equation" r:id="rId5" imgW="1892160" imgH="228600" progId="Equation.DSMT4">
                  <p:embed/>
                </p:oleObj>
              </mc:Choice>
              <mc:Fallback>
                <p:oleObj name="Equation" r:id="rId5" imgW="1892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0708" y="3656013"/>
                        <a:ext cx="3119438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664370" y="1190663"/>
            <a:ext cx="32068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lines and planes are all linear space. 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021178"/>
              </p:ext>
            </p:extLst>
          </p:nvPr>
        </p:nvGraphicFramePr>
        <p:xfrm>
          <a:off x="3224302" y="1874838"/>
          <a:ext cx="19907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2" name="Equation" r:id="rId7" imgW="1206360" imgH="228600" progId="Equation.DSMT4">
                  <p:embed/>
                </p:oleObj>
              </mc:Choice>
              <mc:Fallback>
                <p:oleObj name="Equation" r:id="rId7" imgW="1206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24302" y="1874838"/>
                        <a:ext cx="199072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2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34256" y="1099335"/>
            <a:ext cx="81165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       In 3D space                            :                           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 a line has 1-df. &lt;=&gt; </a:t>
            </a:r>
            <a:r>
              <a:rPr lang="en-US" altLang="zh-CN" dirty="0"/>
              <a:t>2 different linear </a:t>
            </a:r>
            <a:r>
              <a:rPr lang="en-US" altLang="zh-CN" dirty="0" smtClean="0"/>
              <a:t>relations (equations)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/>
              <a:t>               &lt;=&gt; solution space                          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/>
              <a:t>                                                  &lt;=&gt;  its normal equation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/>
              <a:t>             </a:t>
            </a:r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               a plane has 2-df. &lt;=&gt; 1 different linear relation </a:t>
            </a:r>
            <a:r>
              <a:rPr lang="en-US" altLang="zh-CN" dirty="0"/>
              <a:t>(</a:t>
            </a:r>
            <a:r>
              <a:rPr lang="en-US" altLang="zh-CN" dirty="0" smtClean="0"/>
              <a:t>equation)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 &lt;=&gt; </a:t>
            </a:r>
            <a:r>
              <a:rPr lang="en-US" altLang="zh-CN" dirty="0"/>
              <a:t>solution </a:t>
            </a:r>
            <a:r>
              <a:rPr lang="en-US" altLang="zh-CN" dirty="0" smtClean="0"/>
              <a:t>space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&lt;=&gt;  </a:t>
            </a:r>
            <a:r>
              <a:rPr lang="en-US" altLang="zh-CN" dirty="0"/>
              <a:t>its normal equation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16449"/>
          </a:xfrm>
          <a:prstGeom prst="rect">
            <a:avLst/>
          </a:prstGeom>
          <a:solidFill>
            <a:srgbClr val="990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3454" y="0"/>
            <a:ext cx="450000" cy="616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4824" y="0"/>
            <a:ext cx="151200" cy="6164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67394" y="0"/>
            <a:ext cx="151200" cy="616449"/>
          </a:xfrm>
          <a:prstGeom prst="rect">
            <a:avLst/>
          </a:prstGeom>
          <a:solidFill>
            <a:srgbClr val="621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29903" y="108169"/>
            <a:ext cx="46284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F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rom the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erspective of Linear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lgebra</a:t>
            </a:r>
            <a:endParaRPr lang="en-US" altLang="zh-CN" sz="2000" strike="noStrike" dirty="0" smtClean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/>
          </p:nvPr>
        </p:nvGraphicFramePr>
        <p:xfrm>
          <a:off x="2144768" y="1140269"/>
          <a:ext cx="1362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9" name="Equation" r:id="rId3" imgW="825480" imgH="228600" progId="Equation.DSMT4">
                  <p:embed/>
                </p:oleObj>
              </mc:Choice>
              <mc:Fallback>
                <p:oleObj name="Equation" r:id="rId3" imgW="825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4768" y="1140269"/>
                        <a:ext cx="1362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324183"/>
              </p:ext>
            </p:extLst>
          </p:nvPr>
        </p:nvGraphicFramePr>
        <p:xfrm>
          <a:off x="3224302" y="1874838"/>
          <a:ext cx="19907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0" name="Equation" r:id="rId5" imgW="1206360" imgH="228600" progId="Equation.DSMT4">
                  <p:embed/>
                </p:oleObj>
              </mc:Choice>
              <mc:Fallback>
                <p:oleObj name="Equation" r:id="rId5" imgW="1206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24302" y="1874838"/>
                        <a:ext cx="199072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82223"/>
              </p:ext>
            </p:extLst>
          </p:nvPr>
        </p:nvGraphicFramePr>
        <p:xfrm>
          <a:off x="5598150" y="2064075"/>
          <a:ext cx="242728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1" name="Equation" r:id="rId7" imgW="1473120" imgH="444240" progId="Equation.DSMT4">
                  <p:embed/>
                </p:oleObj>
              </mc:Choice>
              <mc:Fallback>
                <p:oleObj name="Equation" r:id="rId7" imgW="14731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98150" y="2064075"/>
                        <a:ext cx="2427287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205282"/>
              </p:ext>
            </p:extLst>
          </p:nvPr>
        </p:nvGraphicFramePr>
        <p:xfrm>
          <a:off x="4174543" y="4392604"/>
          <a:ext cx="38290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2" name="Equation" r:id="rId9" imgW="2323800" imgH="241200" progId="Equation.DSMT4">
                  <p:embed/>
                </p:oleObj>
              </mc:Choice>
              <mc:Fallback>
                <p:oleObj name="Equation" r:id="rId9" imgW="2323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74543" y="4392604"/>
                        <a:ext cx="382905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1959367" y="5282822"/>
            <a:ext cx="3427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Seems quite different!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 flipV="1">
            <a:off x="2250040" y="4119937"/>
            <a:ext cx="503434" cy="1064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3617830" y="4634805"/>
            <a:ext cx="258566" cy="549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401360"/>
              </p:ext>
            </p:extLst>
          </p:nvPr>
        </p:nvGraphicFramePr>
        <p:xfrm>
          <a:off x="3210708" y="3656013"/>
          <a:ext cx="31194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3" name="Equation" r:id="rId11" imgW="1892160" imgH="228600" progId="Equation.DSMT4">
                  <p:embed/>
                </p:oleObj>
              </mc:Choice>
              <mc:Fallback>
                <p:oleObj name="Equation" r:id="rId11" imgW="1892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10708" y="3656013"/>
                        <a:ext cx="3119438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3664370" y="1190663"/>
            <a:ext cx="32068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lines and planes are all linear space. 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51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6309" y="729467"/>
            <a:ext cx="3444019" cy="405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A Plane: 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/>
              <a:t>solution space</a:t>
            </a:r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We solve last 2 equations:</a:t>
            </a:r>
          </a:p>
          <a:p>
            <a:pPr>
              <a:lnSpc>
                <a:spcPct val="130000"/>
              </a:lnSpc>
            </a:pP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16449"/>
          </a:xfrm>
          <a:prstGeom prst="rect">
            <a:avLst/>
          </a:prstGeom>
          <a:solidFill>
            <a:srgbClr val="990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3454" y="0"/>
            <a:ext cx="450000" cy="616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4824" y="0"/>
            <a:ext cx="151200" cy="6164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67394" y="0"/>
            <a:ext cx="151200" cy="616449"/>
          </a:xfrm>
          <a:prstGeom prst="rect">
            <a:avLst/>
          </a:prstGeom>
          <a:solidFill>
            <a:srgbClr val="621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29903" y="108169"/>
            <a:ext cx="46284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F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rom the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erspective of Linear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lgebra</a:t>
            </a:r>
            <a:endParaRPr lang="en-US" altLang="zh-CN" sz="2000" strike="noStrike" dirty="0" smtClean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/>
          </p:nvPr>
        </p:nvGraphicFramePr>
        <p:xfrm>
          <a:off x="1753282" y="1157307"/>
          <a:ext cx="18859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0" name="Equation" r:id="rId3" imgW="1143000" imgH="228600" progId="Equation.DSMT4">
                  <p:embed/>
                </p:oleObj>
              </mc:Choice>
              <mc:Fallback>
                <p:oleObj name="Equation" r:id="rId3" imgW="1143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3282" y="1157307"/>
                        <a:ext cx="18859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423204"/>
              </p:ext>
            </p:extLst>
          </p:nvPr>
        </p:nvGraphicFramePr>
        <p:xfrm>
          <a:off x="346329" y="1535132"/>
          <a:ext cx="330993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1" name="Equation" r:id="rId5" imgW="2006280" imgH="1473120" progId="Equation.DSMT4">
                  <p:embed/>
                </p:oleObj>
              </mc:Choice>
              <mc:Fallback>
                <p:oleObj name="Equation" r:id="rId5" imgW="2006280" imgH="1473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6329" y="1535132"/>
                        <a:ext cx="3309937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388634"/>
              </p:ext>
            </p:extLst>
          </p:nvPr>
        </p:nvGraphicFramePr>
        <p:xfrm>
          <a:off x="231875" y="4243053"/>
          <a:ext cx="3309937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2" name="Equation" r:id="rId7" imgW="2006280" imgH="1193760" progId="Equation.DSMT4">
                  <p:embed/>
                </p:oleObj>
              </mc:Choice>
              <mc:Fallback>
                <p:oleObj name="Equation" r:id="rId7" imgW="2006280" imgH="1193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1875" y="4243053"/>
                        <a:ext cx="3309937" cy="197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3863082" y="757252"/>
            <a:ext cx="0" cy="591067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984193" y="729467"/>
            <a:ext cx="34440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By Cramer's </a:t>
            </a:r>
            <a:r>
              <a:rPr lang="en-US" altLang="zh-CN" dirty="0" smtClean="0"/>
              <a:t>Rule,</a:t>
            </a:r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Substitute into the 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equation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254818"/>
              </p:ext>
            </p:extLst>
          </p:nvPr>
        </p:nvGraphicFramePr>
        <p:xfrm>
          <a:off x="4088605" y="1157307"/>
          <a:ext cx="2189815" cy="1440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3" name="Equation" r:id="rId9" imgW="1434960" imgH="939600" progId="Equation.DSMT4">
                  <p:embed/>
                </p:oleObj>
              </mc:Choice>
              <mc:Fallback>
                <p:oleObj name="Equation" r:id="rId9" imgW="143496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88605" y="1157307"/>
                        <a:ext cx="2189815" cy="1440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73495"/>
              </p:ext>
            </p:extLst>
          </p:nvPr>
        </p:nvGraphicFramePr>
        <p:xfrm>
          <a:off x="6451966" y="1113526"/>
          <a:ext cx="2256356" cy="148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4" name="Equation" r:id="rId11" imgW="1434960" imgH="939600" progId="Equation.DSMT4">
                  <p:embed/>
                </p:oleObj>
              </mc:Choice>
              <mc:Fallback>
                <p:oleObj name="Equation" r:id="rId11" imgW="143496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51966" y="1113526"/>
                        <a:ext cx="2256356" cy="1484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320956"/>
              </p:ext>
            </p:extLst>
          </p:nvPr>
        </p:nvGraphicFramePr>
        <p:xfrm>
          <a:off x="4136126" y="3497812"/>
          <a:ext cx="4694237" cy="171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5" name="Equation" r:id="rId13" imgW="3073320" imgH="1117440" progId="Equation.DSMT4">
                  <p:embed/>
                </p:oleObj>
              </mc:Choice>
              <mc:Fallback>
                <p:oleObj name="Equation" r:id="rId13" imgW="307332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36126" y="3497812"/>
                        <a:ext cx="4694237" cy="1712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5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95213" y="729467"/>
            <a:ext cx="3791160" cy="423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Substitute into the 1</a:t>
            </a:r>
            <a:r>
              <a:rPr lang="en-US" altLang="zh-CN" baseline="30000" dirty="0"/>
              <a:t>st</a:t>
            </a:r>
            <a:r>
              <a:rPr lang="en-US" altLang="zh-CN" dirty="0"/>
              <a:t> </a:t>
            </a:r>
            <a:r>
              <a:rPr lang="en-US" altLang="zh-CN" dirty="0" smtClean="0"/>
              <a:t>equation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16449"/>
          </a:xfrm>
          <a:prstGeom prst="rect">
            <a:avLst/>
          </a:prstGeom>
          <a:solidFill>
            <a:srgbClr val="990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3454" y="0"/>
            <a:ext cx="450000" cy="616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4824" y="0"/>
            <a:ext cx="151200" cy="6164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67394" y="0"/>
            <a:ext cx="151200" cy="616449"/>
          </a:xfrm>
          <a:prstGeom prst="rect">
            <a:avLst/>
          </a:prstGeom>
          <a:solidFill>
            <a:srgbClr val="621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29903" y="108169"/>
            <a:ext cx="46284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F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rom the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erspective of Linear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lgebra</a:t>
            </a:r>
            <a:endParaRPr lang="en-US" altLang="zh-CN" sz="2000" strike="noStrike" dirty="0" smtClean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866679"/>
              </p:ext>
            </p:extLst>
          </p:nvPr>
        </p:nvGraphicFramePr>
        <p:xfrm>
          <a:off x="4816633" y="1119882"/>
          <a:ext cx="3971149" cy="3224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2" name="Equation" r:id="rId4" imgW="3073320" imgH="2489040" progId="Equation.DSMT4">
                  <p:embed/>
                </p:oleObj>
              </mc:Choice>
              <mc:Fallback>
                <p:oleObj name="Equation" r:id="rId4" imgW="3073320" imgH="248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16633" y="1119882"/>
                        <a:ext cx="3971149" cy="32244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948402"/>
              </p:ext>
            </p:extLst>
          </p:nvPr>
        </p:nvGraphicFramePr>
        <p:xfrm>
          <a:off x="330572" y="1270650"/>
          <a:ext cx="3956985" cy="1125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3" name="Equation" r:id="rId6" imgW="3314520" imgH="939600" progId="Equation.DSMT4">
                  <p:embed/>
                </p:oleObj>
              </mc:Choice>
              <mc:Fallback>
                <p:oleObj name="Equation" r:id="rId6" imgW="331452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0572" y="1270650"/>
                        <a:ext cx="3956985" cy="11254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462343"/>
              </p:ext>
            </p:extLst>
          </p:nvPr>
        </p:nvGraphicFramePr>
        <p:xfrm>
          <a:off x="1012084" y="5352390"/>
          <a:ext cx="68738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4" name="Equation" r:id="rId8" imgW="4775040" imgH="482400" progId="Equation.DSMT4">
                  <p:embed/>
                </p:oleObj>
              </mc:Choice>
              <mc:Fallback>
                <p:oleObj name="Equation" r:id="rId8" imgW="47750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12084" y="5352390"/>
                        <a:ext cx="6873875" cy="696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/>
          <p:cNvCxnSpPr/>
          <p:nvPr/>
        </p:nvCxnSpPr>
        <p:spPr>
          <a:xfrm>
            <a:off x="4366516" y="1833363"/>
            <a:ext cx="287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616556" y="4448710"/>
            <a:ext cx="0" cy="750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766314"/>
              </p:ext>
            </p:extLst>
          </p:nvPr>
        </p:nvGraphicFramePr>
        <p:xfrm>
          <a:off x="576586" y="2954444"/>
          <a:ext cx="3144838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5" name="Equation" r:id="rId10" imgW="2184120" imgH="736560" progId="Equation.DSMT4">
                  <p:embed/>
                </p:oleObj>
              </mc:Choice>
              <mc:Fallback>
                <p:oleObj name="Equation" r:id="rId10" imgW="218412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6586" y="2954444"/>
                        <a:ext cx="3144838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527219" y="4019307"/>
            <a:ext cx="3791160" cy="686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is </a:t>
            </a:r>
            <a:r>
              <a:rPr lang="en-US" altLang="zh-CN" dirty="0">
                <a:solidFill>
                  <a:srgbClr val="FF0000"/>
                </a:solidFill>
              </a:rPr>
              <a:t>exactly the normal </a:t>
            </a:r>
            <a:r>
              <a:rPr lang="en-US" altLang="zh-CN" dirty="0" smtClean="0">
                <a:solidFill>
                  <a:srgbClr val="FF0000"/>
                </a:solidFill>
              </a:rPr>
              <a:t>vector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   of the plane.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1865406" y="4798478"/>
            <a:ext cx="0" cy="37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62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855" y="4087489"/>
            <a:ext cx="1987489" cy="222304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5212" y="729467"/>
            <a:ext cx="7130262" cy="585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Projection: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/>
              <a:t>    We do </a:t>
            </a:r>
            <a:r>
              <a:rPr lang="en-US" altLang="zh-CN" dirty="0"/>
              <a:t>not care </a:t>
            </a:r>
            <a:r>
              <a:rPr lang="en-US" altLang="zh-CN" dirty="0" smtClean="0"/>
              <a:t>some dimensions,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/>
              <a:t>    so the </a:t>
            </a:r>
            <a:r>
              <a:rPr lang="en-US" altLang="zh-CN" dirty="0"/>
              <a:t>corresponding </a:t>
            </a:r>
            <a:r>
              <a:rPr lang="en-US" altLang="zh-CN" dirty="0" smtClean="0"/>
              <a:t>variables can be any values in its domain.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/>
              <a:t>Sometimes, the </a:t>
            </a:r>
            <a:r>
              <a:rPr lang="en-US" altLang="zh-CN" dirty="0"/>
              <a:t>variables</a:t>
            </a:r>
            <a:r>
              <a:rPr lang="en-US" altLang="zh-CN" dirty="0" smtClean="0"/>
              <a:t> can be eliminated from the equations,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then we exactly obtain the equations of its projection.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/>
              <a:t>But sometimes we cannot. </a:t>
            </a:r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Example: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p</a:t>
            </a:r>
            <a:r>
              <a:rPr lang="en-US" altLang="zh-CN" dirty="0" smtClean="0"/>
              <a:t>rojection on </a:t>
            </a:r>
            <a:r>
              <a:rPr lang="en-US" altLang="zh-CN" dirty="0" err="1" smtClean="0"/>
              <a:t>yOz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is </a:t>
            </a:r>
            <a:r>
              <a:rPr lang="en-US" altLang="zh-CN" dirty="0"/>
              <a:t>any line </a:t>
            </a:r>
            <a:r>
              <a:rPr lang="en-US" altLang="zh-CN" dirty="0" smtClean="0"/>
              <a:t>through (y=-1, </a:t>
            </a:r>
            <a:r>
              <a:rPr lang="en-US" altLang="zh-CN" smtClean="0"/>
              <a:t>z=-3</a:t>
            </a:r>
            <a:r>
              <a:rPr lang="en-US" altLang="zh-CN" dirty="0" smtClean="0"/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except the line y=-1</a:t>
            </a:r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endParaRPr lang="en-US" altLang="zh-CN" dirty="0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836960"/>
              </p:ext>
            </p:extLst>
          </p:nvPr>
        </p:nvGraphicFramePr>
        <p:xfrm>
          <a:off x="7027613" y="6222217"/>
          <a:ext cx="82867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1" name="Equation" r:id="rId5" imgW="812520" imgH="253800" progId="Equation.DSMT4">
                  <p:embed/>
                </p:oleObj>
              </mc:Choice>
              <mc:Fallback>
                <p:oleObj name="Equation" r:id="rId5" imgW="8125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27613" y="6222217"/>
                        <a:ext cx="828675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0673" y="4087489"/>
            <a:ext cx="2538584" cy="223256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9144000" cy="616449"/>
          </a:xfrm>
          <a:prstGeom prst="rect">
            <a:avLst/>
          </a:prstGeom>
          <a:solidFill>
            <a:srgbClr val="990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3454" y="0"/>
            <a:ext cx="450000" cy="616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4824" y="0"/>
            <a:ext cx="151200" cy="6164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67394" y="0"/>
            <a:ext cx="151200" cy="616449"/>
          </a:xfrm>
          <a:prstGeom prst="rect">
            <a:avLst/>
          </a:prstGeom>
          <a:solidFill>
            <a:srgbClr val="621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29903" y="108169"/>
            <a:ext cx="2278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For 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the Projection </a:t>
            </a:r>
            <a:endParaRPr lang="en-US" altLang="zh-CN" sz="2000" strike="noStrike" dirty="0" smtClean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66825"/>
              </p:ext>
            </p:extLst>
          </p:nvPr>
        </p:nvGraphicFramePr>
        <p:xfrm>
          <a:off x="1228710" y="3296046"/>
          <a:ext cx="221773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2" name="Equation" r:id="rId8" imgW="1346040" imgH="203040" progId="Equation.DSMT4">
                  <p:embed/>
                </p:oleObj>
              </mc:Choice>
              <mc:Fallback>
                <p:oleObj name="Equation" r:id="rId8" imgW="1346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28710" y="3296046"/>
                        <a:ext cx="2217737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015734"/>
              </p:ext>
            </p:extLst>
          </p:nvPr>
        </p:nvGraphicFramePr>
        <p:xfrm>
          <a:off x="610096" y="4018206"/>
          <a:ext cx="3109150" cy="608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3" name="Equation" r:id="rId10" imgW="2222280" imgH="431640" progId="Equation.DSMT4">
                  <p:embed/>
                </p:oleObj>
              </mc:Choice>
              <mc:Fallback>
                <p:oleObj name="Equation" r:id="rId10" imgW="2222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0096" y="4018206"/>
                        <a:ext cx="3109150" cy="608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63876" y="1953591"/>
            <a:ext cx="2440067" cy="1961863"/>
          </a:xfrm>
          <a:prstGeom prst="rect">
            <a:avLst/>
          </a:prstGeom>
        </p:spPr>
      </p:pic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821304"/>
              </p:ext>
            </p:extLst>
          </p:nvPr>
        </p:nvGraphicFramePr>
        <p:xfrm>
          <a:off x="4808612" y="6234802"/>
          <a:ext cx="684747" cy="259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4" name="Equation" r:id="rId13" imgW="672840" imgH="253800" progId="Equation.DSMT4">
                  <p:embed/>
                </p:oleObj>
              </mc:Choice>
              <mc:Fallback>
                <p:oleObj name="Equation" r:id="rId13" imgW="6728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08612" y="6234802"/>
                        <a:ext cx="684747" cy="259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741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16449"/>
          </a:xfrm>
          <a:prstGeom prst="rect">
            <a:avLst/>
          </a:prstGeom>
          <a:solidFill>
            <a:srgbClr val="990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3454" y="0"/>
            <a:ext cx="450000" cy="616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4824" y="0"/>
            <a:ext cx="151200" cy="6164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67394" y="0"/>
            <a:ext cx="151200" cy="616449"/>
          </a:xfrm>
          <a:prstGeom prst="rect">
            <a:avLst/>
          </a:prstGeom>
          <a:solidFill>
            <a:srgbClr val="621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29903" y="108169"/>
            <a:ext cx="7970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§7.2</a:t>
            </a:r>
            <a:endParaRPr lang="en-US" altLang="zh-CN" sz="2000" strike="noStrike" dirty="0" smtClean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4256" y="1099335"/>
            <a:ext cx="8116584" cy="261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2.  Unit vector is                                               ,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                                                    or                                                   .</a:t>
            </a:r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3.                                .</a:t>
            </a:r>
            <a:endParaRPr lang="zh-CN" altLang="en-US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939831"/>
              </p:ext>
            </p:extLst>
          </p:nvPr>
        </p:nvGraphicFramePr>
        <p:xfrm>
          <a:off x="2209877" y="937061"/>
          <a:ext cx="2300477" cy="8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" name="Equation" r:id="rId3" imgW="1396800" imgH="507960" progId="Equation.DSMT4">
                  <p:embed/>
                </p:oleObj>
              </mc:Choice>
              <mc:Fallback>
                <p:oleObj name="Equation" r:id="rId3" imgW="13968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77" y="937061"/>
                        <a:ext cx="2300477" cy="8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606833"/>
              </p:ext>
            </p:extLst>
          </p:nvPr>
        </p:nvGraphicFramePr>
        <p:xfrm>
          <a:off x="3667876" y="1988545"/>
          <a:ext cx="2468563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" name="Equation" r:id="rId5" imgW="1498320" imgH="507960" progId="Equation.DSMT4">
                  <p:embed/>
                </p:oleObj>
              </mc:Choice>
              <mc:Fallback>
                <p:oleObj name="Equation" r:id="rId5" imgW="14983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67876" y="1988545"/>
                        <a:ext cx="2468563" cy="836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062525"/>
              </p:ext>
            </p:extLst>
          </p:nvPr>
        </p:nvGraphicFramePr>
        <p:xfrm>
          <a:off x="901898" y="3272710"/>
          <a:ext cx="14843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" name="Equation" r:id="rId7" imgW="901440" imgH="253800" progId="Equation.DSMT4">
                  <p:embed/>
                </p:oleObj>
              </mc:Choice>
              <mc:Fallback>
                <p:oleObj name="Equation" r:id="rId7" imgW="901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1898" y="3272710"/>
                        <a:ext cx="1484312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969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16449"/>
          </a:xfrm>
          <a:prstGeom prst="rect">
            <a:avLst/>
          </a:prstGeom>
          <a:solidFill>
            <a:srgbClr val="990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3454" y="0"/>
            <a:ext cx="450000" cy="616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4824" y="0"/>
            <a:ext cx="151200" cy="6164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67394" y="0"/>
            <a:ext cx="151200" cy="616449"/>
          </a:xfrm>
          <a:prstGeom prst="rect">
            <a:avLst/>
          </a:prstGeom>
          <a:solidFill>
            <a:srgbClr val="621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29903" y="108169"/>
            <a:ext cx="7970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§7.3</a:t>
            </a:r>
            <a:endParaRPr lang="en-US" altLang="zh-CN" sz="2000" strike="noStrike" dirty="0" smtClean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4256" y="1099335"/>
            <a:ext cx="8116584" cy="405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1</a:t>
            </a:r>
            <a:r>
              <a:rPr lang="en-US" altLang="zh-CN" dirty="0" smtClean="0"/>
              <a:t>.  (3)                              .</a:t>
            </a:r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     (4)                                                                                 .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2. </a:t>
            </a:r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5.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694913"/>
              </p:ext>
            </p:extLst>
          </p:nvPr>
        </p:nvGraphicFramePr>
        <p:xfrm>
          <a:off x="1356991" y="1132938"/>
          <a:ext cx="133985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8" name="Equation" r:id="rId3" imgW="812520" imgH="241200" progId="Equation.DSMT4">
                  <p:embed/>
                </p:oleObj>
              </mc:Choice>
              <mc:Fallback>
                <p:oleObj name="Equation" r:id="rId3" imgW="812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6991" y="1132938"/>
                        <a:ext cx="1339850" cy="398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874819"/>
              </p:ext>
            </p:extLst>
          </p:nvPr>
        </p:nvGraphicFramePr>
        <p:xfrm>
          <a:off x="1356991" y="1657470"/>
          <a:ext cx="39512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" name="Equation" r:id="rId5" imgW="2400120" imgH="507960" progId="Equation.DSMT4">
                  <p:embed/>
                </p:oleObj>
              </mc:Choice>
              <mc:Fallback>
                <p:oleObj name="Equation" r:id="rId5" imgW="24001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56991" y="1657470"/>
                        <a:ext cx="3951287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645304"/>
              </p:ext>
            </p:extLst>
          </p:nvPr>
        </p:nvGraphicFramePr>
        <p:xfrm>
          <a:off x="942994" y="2861787"/>
          <a:ext cx="3395861" cy="1414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" name="Equation" r:id="rId7" imgW="1739880" imgH="723600" progId="Equation.DSMT4">
                  <p:embed/>
                </p:oleObj>
              </mc:Choice>
              <mc:Fallback>
                <p:oleObj name="Equation" r:id="rId7" imgW="173988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42994" y="2861787"/>
                        <a:ext cx="3395861" cy="1414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040685"/>
              </p:ext>
            </p:extLst>
          </p:nvPr>
        </p:nvGraphicFramePr>
        <p:xfrm>
          <a:off x="998046" y="4726641"/>
          <a:ext cx="758835" cy="357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1" name="Equation" r:id="rId9" imgW="431640" imgH="203040" progId="Equation.DSMT4">
                  <p:embed/>
                </p:oleObj>
              </mc:Choice>
              <mc:Fallback>
                <p:oleObj name="Equation" r:id="rId9" imgW="431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8046" y="4726641"/>
                        <a:ext cx="758835" cy="357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318817"/>
              </p:ext>
            </p:extLst>
          </p:nvPr>
        </p:nvGraphicFramePr>
        <p:xfrm>
          <a:off x="2487255" y="4524375"/>
          <a:ext cx="4373562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2" name="Equation" r:id="rId11" imgW="2489040" imgH="393480" progId="Equation.DSMT4">
                  <p:embed/>
                </p:oleObj>
              </mc:Choice>
              <mc:Fallback>
                <p:oleObj name="Equation" r:id="rId11" imgW="24890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87255" y="4524375"/>
                        <a:ext cx="4373562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808835"/>
              </p:ext>
            </p:extLst>
          </p:nvPr>
        </p:nvGraphicFramePr>
        <p:xfrm>
          <a:off x="2486242" y="5159303"/>
          <a:ext cx="52451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3" name="Equation" r:id="rId13" imgW="2984400" imgH="431640" progId="Equation.DSMT4">
                  <p:embed/>
                </p:oleObj>
              </mc:Choice>
              <mc:Fallback>
                <p:oleObj name="Equation" r:id="rId13" imgW="29844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86242" y="5159303"/>
                        <a:ext cx="5245100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964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16449"/>
          </a:xfrm>
          <a:prstGeom prst="rect">
            <a:avLst/>
          </a:prstGeom>
          <a:solidFill>
            <a:srgbClr val="990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3454" y="0"/>
            <a:ext cx="450000" cy="616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4824" y="0"/>
            <a:ext cx="151200" cy="6164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67394" y="0"/>
            <a:ext cx="151200" cy="616449"/>
          </a:xfrm>
          <a:prstGeom prst="rect">
            <a:avLst/>
          </a:prstGeom>
          <a:solidFill>
            <a:srgbClr val="621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29903" y="108169"/>
            <a:ext cx="7970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§7.3</a:t>
            </a:r>
            <a:endParaRPr lang="en-US" altLang="zh-CN" sz="2000" strike="noStrike" dirty="0" smtClean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4256" y="1099335"/>
            <a:ext cx="8116584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8.  (3)                                                              .</a:t>
            </a:r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     (4)                                .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10.(2)     Three vectors lie in a plane, since                                     .</a:t>
            </a:r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12.  </a:t>
            </a:r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   </a:t>
            </a:r>
          </a:p>
          <a:p>
            <a:pPr>
              <a:lnSpc>
                <a:spcPct val="130000"/>
              </a:lnSpc>
            </a:pPr>
            <a:endParaRPr lang="en-US" altLang="zh-CN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971411"/>
              </p:ext>
            </p:extLst>
          </p:nvPr>
        </p:nvGraphicFramePr>
        <p:xfrm>
          <a:off x="1356991" y="1124168"/>
          <a:ext cx="2973387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" name="Equation" r:id="rId3" imgW="1803240" imgH="241200" progId="Equation.DSMT4">
                  <p:embed/>
                </p:oleObj>
              </mc:Choice>
              <mc:Fallback>
                <p:oleObj name="Equation" r:id="rId3" imgW="1803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6991" y="1124168"/>
                        <a:ext cx="2973387" cy="398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016733"/>
              </p:ext>
            </p:extLst>
          </p:nvPr>
        </p:nvGraphicFramePr>
        <p:xfrm>
          <a:off x="1377463" y="1826834"/>
          <a:ext cx="13620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" name="Equation" r:id="rId5" imgW="825480" imgH="241200" progId="Equation.DSMT4">
                  <p:embed/>
                </p:oleObj>
              </mc:Choice>
              <mc:Fallback>
                <p:oleObj name="Equation" r:id="rId5" imgW="825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7463" y="1826834"/>
                        <a:ext cx="1362075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42473"/>
              </p:ext>
            </p:extLst>
          </p:nvPr>
        </p:nvGraphicFramePr>
        <p:xfrm>
          <a:off x="4545976" y="2873125"/>
          <a:ext cx="19002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" name="Equation" r:id="rId7" imgW="1155600" imgH="330120" progId="Equation.DSMT4">
                  <p:embed/>
                </p:oleObj>
              </mc:Choice>
              <mc:Fallback>
                <p:oleObj name="Equation" r:id="rId7" imgW="11556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45976" y="2873125"/>
                        <a:ext cx="1900237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83674"/>
              </p:ext>
            </p:extLst>
          </p:nvPr>
        </p:nvGraphicFramePr>
        <p:xfrm>
          <a:off x="1377463" y="3878388"/>
          <a:ext cx="3498850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" name="Equation" r:id="rId9" imgW="2120760" imgH="660240" progId="Equation.DSMT4">
                  <p:embed/>
                </p:oleObj>
              </mc:Choice>
              <mc:Fallback>
                <p:oleObj name="Equation" r:id="rId9" imgW="212076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77463" y="3878388"/>
                        <a:ext cx="3498850" cy="1090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300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16449"/>
          </a:xfrm>
          <a:prstGeom prst="rect">
            <a:avLst/>
          </a:prstGeom>
          <a:solidFill>
            <a:srgbClr val="990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3454" y="0"/>
            <a:ext cx="450000" cy="616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4824" y="0"/>
            <a:ext cx="151200" cy="6164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67394" y="0"/>
            <a:ext cx="151200" cy="616449"/>
          </a:xfrm>
          <a:prstGeom prst="rect">
            <a:avLst/>
          </a:prstGeom>
          <a:solidFill>
            <a:srgbClr val="621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29903" y="108169"/>
            <a:ext cx="7970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§7.4</a:t>
            </a:r>
            <a:endParaRPr lang="en-US" altLang="zh-CN" sz="2000" strike="noStrike" dirty="0" smtClean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4256" y="1099335"/>
            <a:ext cx="8116584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1</a:t>
            </a:r>
            <a:r>
              <a:rPr lang="en-US" altLang="zh-CN" dirty="0" smtClean="0"/>
              <a:t>.  (2)                       .</a:t>
            </a:r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     (4)                                       ,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                                                                             .</a:t>
            </a:r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(6)                                                              .</a:t>
            </a:r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     (8)                                           ,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               .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   </a:t>
            </a:r>
          </a:p>
          <a:p>
            <a:pPr>
              <a:lnSpc>
                <a:spcPct val="130000"/>
              </a:lnSpc>
            </a:pPr>
            <a:endParaRPr lang="en-US" altLang="zh-CN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899212"/>
              </p:ext>
            </p:extLst>
          </p:nvPr>
        </p:nvGraphicFramePr>
        <p:xfrm>
          <a:off x="1411185" y="1179751"/>
          <a:ext cx="90011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3" name="Equation" r:id="rId3" imgW="545760" imgH="203040" progId="Equation.DSMT4">
                  <p:embed/>
                </p:oleObj>
              </mc:Choice>
              <mc:Fallback>
                <p:oleObj name="Equation" r:id="rId3" imgW="545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1185" y="1179751"/>
                        <a:ext cx="900113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471858"/>
              </p:ext>
            </p:extLst>
          </p:nvPr>
        </p:nvGraphicFramePr>
        <p:xfrm>
          <a:off x="1400175" y="1892300"/>
          <a:ext cx="173831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4" name="Equation" r:id="rId5" imgW="1054080" imgH="228600" progId="Equation.DSMT4">
                  <p:embed/>
                </p:oleObj>
              </mc:Choice>
              <mc:Fallback>
                <p:oleObj name="Equation" r:id="rId5" imgW="1054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0175" y="1892300"/>
                        <a:ext cx="1738313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024393"/>
              </p:ext>
            </p:extLst>
          </p:nvPr>
        </p:nvGraphicFramePr>
        <p:xfrm>
          <a:off x="1409365" y="2269611"/>
          <a:ext cx="316388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5" name="Equation" r:id="rId7" imgW="1917360" imgH="203040" progId="Equation.DSMT4">
                  <p:embed/>
                </p:oleObj>
              </mc:Choice>
              <mc:Fallback>
                <p:oleObj name="Equation" r:id="rId7" imgW="1917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9365" y="2269611"/>
                        <a:ext cx="3163887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984829"/>
              </p:ext>
            </p:extLst>
          </p:nvPr>
        </p:nvGraphicFramePr>
        <p:xfrm>
          <a:off x="1409213" y="2976420"/>
          <a:ext cx="289083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6" name="Equation" r:id="rId9" imgW="1752480" imgH="203040" progId="Equation.DSMT4">
                  <p:embed/>
                </p:oleObj>
              </mc:Choice>
              <mc:Fallback>
                <p:oleObj name="Equation" r:id="rId9" imgW="1752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09213" y="2976420"/>
                        <a:ext cx="2890837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297212"/>
              </p:ext>
            </p:extLst>
          </p:nvPr>
        </p:nvGraphicFramePr>
        <p:xfrm>
          <a:off x="1400175" y="3635375"/>
          <a:ext cx="19272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" name="Equation" r:id="rId11" imgW="1168200" imgH="253800" progId="Equation.DSMT4">
                  <p:embed/>
                </p:oleObj>
              </mc:Choice>
              <mc:Fallback>
                <p:oleObj name="Equation" r:id="rId11" imgW="1168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00175" y="3635375"/>
                        <a:ext cx="1927225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707734"/>
              </p:ext>
            </p:extLst>
          </p:nvPr>
        </p:nvGraphicFramePr>
        <p:xfrm>
          <a:off x="1409213" y="4059268"/>
          <a:ext cx="303688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" name="Equation" r:id="rId13" imgW="1841400" imgH="203040" progId="Equation.DSMT4">
                  <p:embed/>
                </p:oleObj>
              </mc:Choice>
              <mc:Fallback>
                <p:oleObj name="Equation" r:id="rId13" imgW="1841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09213" y="4059268"/>
                        <a:ext cx="3036888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253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16449"/>
          </a:xfrm>
          <a:prstGeom prst="rect">
            <a:avLst/>
          </a:prstGeom>
          <a:solidFill>
            <a:srgbClr val="990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3454" y="0"/>
            <a:ext cx="450000" cy="616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4824" y="0"/>
            <a:ext cx="151200" cy="6164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67394" y="0"/>
            <a:ext cx="151200" cy="616449"/>
          </a:xfrm>
          <a:prstGeom prst="rect">
            <a:avLst/>
          </a:prstGeom>
          <a:solidFill>
            <a:srgbClr val="621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29903" y="108169"/>
            <a:ext cx="7970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§7.4</a:t>
            </a:r>
            <a:endParaRPr lang="en-US" altLang="zh-CN" sz="2000" strike="noStrike" dirty="0" smtClean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4256" y="1099335"/>
            <a:ext cx="8116584" cy="405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4</a:t>
            </a:r>
            <a:r>
              <a:rPr lang="en-US" altLang="zh-CN" dirty="0" smtClean="0"/>
              <a:t>.                    .</a:t>
            </a:r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/>
              <a:t>6</a:t>
            </a:r>
            <a:r>
              <a:rPr lang="en-US" altLang="zh-CN" dirty="0" smtClean="0"/>
              <a:t>.</a:t>
            </a:r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8.  Assume that  the function of the plane is                                .              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/>
              <a:t>     We have</a:t>
            </a:r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      =&gt;                                   .</a:t>
            </a:r>
            <a:endParaRPr lang="en-US" altLang="zh-CN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180679"/>
              </p:ext>
            </p:extLst>
          </p:nvPr>
        </p:nvGraphicFramePr>
        <p:xfrm>
          <a:off x="904804" y="1169204"/>
          <a:ext cx="8572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6" name="Equation" r:id="rId3" imgW="520560" imgH="203040" progId="Equation.DSMT4">
                  <p:embed/>
                </p:oleObj>
              </mc:Choice>
              <mc:Fallback>
                <p:oleObj name="Equation" r:id="rId3" imgW="520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4804" y="1169204"/>
                        <a:ext cx="85725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437774"/>
              </p:ext>
            </p:extLst>
          </p:nvPr>
        </p:nvGraphicFramePr>
        <p:xfrm>
          <a:off x="915854" y="1861656"/>
          <a:ext cx="13843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7" name="Equation" r:id="rId5" imgW="838080" imgH="482400" progId="Equation.DSMT4">
                  <p:embed/>
                </p:oleObj>
              </mc:Choice>
              <mc:Fallback>
                <p:oleObj name="Equation" r:id="rId5" imgW="838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5854" y="1861656"/>
                        <a:ext cx="13843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767525"/>
              </p:ext>
            </p:extLst>
          </p:nvPr>
        </p:nvGraphicFramePr>
        <p:xfrm>
          <a:off x="4745404" y="2968229"/>
          <a:ext cx="15938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8" name="Equation" r:id="rId7" imgW="965160" imgH="203040" progId="Equation.DSMT4">
                  <p:embed/>
                </p:oleObj>
              </mc:Choice>
              <mc:Fallback>
                <p:oleObj name="Equation" r:id="rId7" imgW="965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45404" y="2968229"/>
                        <a:ext cx="159385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221764"/>
              </p:ext>
            </p:extLst>
          </p:nvPr>
        </p:nvGraphicFramePr>
        <p:xfrm>
          <a:off x="3163665" y="3640440"/>
          <a:ext cx="197167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9" name="Equation" r:id="rId9" imgW="1193760" imgH="457200" progId="Equation.DSMT4">
                  <p:embed/>
                </p:oleObj>
              </mc:Choice>
              <mc:Fallback>
                <p:oleObj name="Equation" r:id="rId9" imgW="1193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63665" y="3640440"/>
                        <a:ext cx="1971675" cy="757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826616"/>
              </p:ext>
            </p:extLst>
          </p:nvPr>
        </p:nvGraphicFramePr>
        <p:xfrm>
          <a:off x="1292333" y="4747695"/>
          <a:ext cx="16573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0" name="Equation" r:id="rId11" imgW="1002960" imgH="203040" progId="Equation.DSMT4">
                  <p:embed/>
                </p:oleObj>
              </mc:Choice>
              <mc:Fallback>
                <p:oleObj name="Equation" r:id="rId11" imgW="1002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92333" y="4747695"/>
                        <a:ext cx="165735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549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16449"/>
          </a:xfrm>
          <a:prstGeom prst="rect">
            <a:avLst/>
          </a:prstGeom>
          <a:solidFill>
            <a:srgbClr val="990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3454" y="0"/>
            <a:ext cx="450000" cy="616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4824" y="0"/>
            <a:ext cx="151200" cy="6164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67394" y="0"/>
            <a:ext cx="151200" cy="616449"/>
          </a:xfrm>
          <a:prstGeom prst="rect">
            <a:avLst/>
          </a:prstGeom>
          <a:solidFill>
            <a:srgbClr val="621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29903" y="108169"/>
            <a:ext cx="7970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§7.5</a:t>
            </a:r>
            <a:endParaRPr lang="en-US" altLang="zh-CN" sz="2000" strike="noStrike" dirty="0" smtClean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4256" y="1099335"/>
            <a:ext cx="8116584" cy="333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1</a:t>
            </a:r>
            <a:r>
              <a:rPr lang="en-US" altLang="zh-CN" dirty="0" smtClean="0"/>
              <a:t>.(1)                                             .</a:t>
            </a:r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   (3)                                               ,                                             .</a:t>
            </a:r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/>
              <a:t>2</a:t>
            </a:r>
            <a:r>
              <a:rPr lang="en-US" altLang="zh-CN" dirty="0" smtClean="0"/>
              <a:t>.(2)    find another vector lies on the plane to compute </a:t>
            </a:r>
            <a:r>
              <a:rPr lang="en-US" altLang="zh-CN" dirty="0"/>
              <a:t>the normal </a:t>
            </a:r>
            <a:r>
              <a:rPr lang="en-US" altLang="zh-CN" dirty="0" smtClean="0"/>
              <a:t>vector.</a:t>
            </a:r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   (4)                                                            .   </a:t>
            </a:r>
            <a:endParaRPr lang="en-US" altLang="zh-CN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568100"/>
              </p:ext>
            </p:extLst>
          </p:nvPr>
        </p:nvGraphicFramePr>
        <p:xfrm>
          <a:off x="1251237" y="1021716"/>
          <a:ext cx="20701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2" name="Equation" r:id="rId3" imgW="1257120" imgH="393480" progId="Equation.DSMT4">
                  <p:embed/>
                </p:oleObj>
              </mc:Choice>
              <mc:Fallback>
                <p:oleObj name="Equation" r:id="rId3" imgW="12571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1237" y="1021716"/>
                        <a:ext cx="2070100" cy="652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063584"/>
              </p:ext>
            </p:extLst>
          </p:nvPr>
        </p:nvGraphicFramePr>
        <p:xfrm>
          <a:off x="1240497" y="1873250"/>
          <a:ext cx="218281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3" name="Equation" r:id="rId5" imgW="1320480" imgH="253800" progId="Equation.DSMT4">
                  <p:embed/>
                </p:oleObj>
              </mc:Choice>
              <mc:Fallback>
                <p:oleObj name="Equation" r:id="rId5" imgW="1320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40497" y="1873250"/>
                        <a:ext cx="2182813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271458"/>
              </p:ext>
            </p:extLst>
          </p:nvPr>
        </p:nvGraphicFramePr>
        <p:xfrm>
          <a:off x="2908587" y="3396050"/>
          <a:ext cx="25368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4" name="Equation" r:id="rId7" imgW="1536480" imgH="203040" progId="Equation.DSMT4">
                  <p:embed/>
                </p:oleObj>
              </mc:Choice>
              <mc:Fallback>
                <p:oleObj name="Equation" r:id="rId7" imgW="1536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08587" y="3396050"/>
                        <a:ext cx="2536825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197161"/>
              </p:ext>
            </p:extLst>
          </p:nvPr>
        </p:nvGraphicFramePr>
        <p:xfrm>
          <a:off x="1251237" y="4048553"/>
          <a:ext cx="281146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5" name="Equation" r:id="rId9" imgW="1701720" imgH="203040" progId="Equation.DSMT4">
                  <p:embed/>
                </p:oleObj>
              </mc:Choice>
              <mc:Fallback>
                <p:oleObj name="Equation" r:id="rId9" imgW="1701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51237" y="4048553"/>
                        <a:ext cx="2811462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364173"/>
              </p:ext>
            </p:extLst>
          </p:nvPr>
        </p:nvGraphicFramePr>
        <p:xfrm>
          <a:off x="3710354" y="1726080"/>
          <a:ext cx="20701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6" name="Equation" r:id="rId11" imgW="1257120" imgH="393480" progId="Equation.DSMT4">
                  <p:embed/>
                </p:oleObj>
              </mc:Choice>
              <mc:Fallback>
                <p:oleObj name="Equation" r:id="rId11" imgW="12571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10354" y="1726080"/>
                        <a:ext cx="2070100" cy="652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195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16449"/>
          </a:xfrm>
          <a:prstGeom prst="rect">
            <a:avLst/>
          </a:prstGeom>
          <a:solidFill>
            <a:srgbClr val="990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3454" y="0"/>
            <a:ext cx="450000" cy="616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4824" y="0"/>
            <a:ext cx="151200" cy="6164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67394" y="0"/>
            <a:ext cx="151200" cy="616449"/>
          </a:xfrm>
          <a:prstGeom prst="rect">
            <a:avLst/>
          </a:prstGeom>
          <a:solidFill>
            <a:srgbClr val="621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29903" y="108169"/>
            <a:ext cx="7970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§7.5</a:t>
            </a:r>
            <a:endParaRPr lang="en-US" altLang="zh-CN" sz="2000" strike="noStrike" dirty="0" smtClean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4256" y="1099335"/>
            <a:ext cx="81165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 startAt="3"/>
            </a:pPr>
            <a:r>
              <a:rPr lang="en-US" altLang="zh-CN" dirty="0" smtClean="0"/>
              <a:t>Let </a:t>
            </a:r>
            <a:r>
              <a:rPr lang="en-US" altLang="zh-CN" dirty="0"/>
              <a:t>P be the projective </a:t>
            </a:r>
            <a:r>
              <a:rPr lang="en-US" altLang="zh-CN" dirty="0" smtClean="0"/>
              <a:t>point of A</a:t>
            </a:r>
          </a:p>
          <a:p>
            <a:pPr marL="342900" indent="-342900">
              <a:lnSpc>
                <a:spcPct val="130000"/>
              </a:lnSpc>
              <a:buAutoNum type="arabicPeriod" startAt="3"/>
            </a:pPr>
            <a:endParaRPr lang="en-US" altLang="zh-CN" dirty="0"/>
          </a:p>
          <a:p>
            <a:pPr marL="342900" indent="-342900">
              <a:lnSpc>
                <a:spcPct val="130000"/>
              </a:lnSpc>
              <a:buAutoNum type="arabicPeriod" startAt="3"/>
            </a:pPr>
            <a:endParaRPr lang="en-US" altLang="zh-CN" dirty="0" smtClean="0"/>
          </a:p>
          <a:p>
            <a:pPr marL="342900" indent="-342900">
              <a:lnSpc>
                <a:spcPct val="130000"/>
              </a:lnSpc>
              <a:buAutoNum type="arabicPeriod" startAt="3"/>
            </a:pPr>
            <a:endParaRPr lang="en-US" altLang="zh-CN" dirty="0"/>
          </a:p>
          <a:p>
            <a:pPr marL="342900" indent="-342900">
              <a:lnSpc>
                <a:spcPct val="130000"/>
              </a:lnSpc>
              <a:buAutoNum type="arabicPeriod" startAt="3"/>
            </a:pPr>
            <a:endParaRPr lang="en-US" altLang="zh-CN" dirty="0" smtClean="0"/>
          </a:p>
          <a:p>
            <a:pPr marL="342900" indent="-342900">
              <a:lnSpc>
                <a:spcPct val="130000"/>
              </a:lnSpc>
              <a:buAutoNum type="arabicPeriod" startAt="3"/>
            </a:pPr>
            <a:endParaRPr lang="en-US" altLang="zh-CN" dirty="0"/>
          </a:p>
          <a:p>
            <a:pPr marL="342900" indent="-342900">
              <a:lnSpc>
                <a:spcPct val="130000"/>
              </a:lnSpc>
              <a:buAutoNum type="arabicPeriod" startAt="3"/>
            </a:pPr>
            <a:endParaRPr lang="en-US" altLang="zh-CN" dirty="0" smtClean="0"/>
          </a:p>
          <a:p>
            <a:pPr marL="342900" indent="-342900">
              <a:lnSpc>
                <a:spcPct val="130000"/>
              </a:lnSpc>
              <a:buAutoNum type="arabicPeriod" startAt="4"/>
            </a:pPr>
            <a:r>
              <a:rPr lang="en-US" altLang="zh-CN" dirty="0" smtClean="0"/>
              <a:t>90</a:t>
            </a:r>
            <a:r>
              <a:rPr lang="en-US" altLang="zh-CN" baseline="30000" dirty="0" smtClean="0"/>
              <a:t>o</a:t>
            </a:r>
          </a:p>
          <a:p>
            <a:pPr marL="342900" indent="-342900">
              <a:lnSpc>
                <a:spcPct val="130000"/>
              </a:lnSpc>
              <a:buAutoNum type="arabicPeriod" startAt="4"/>
            </a:pP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8.   C</a:t>
            </a:r>
            <a:endParaRPr lang="en-US" altLang="zh-CN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206393"/>
              </p:ext>
            </p:extLst>
          </p:nvPr>
        </p:nvGraphicFramePr>
        <p:xfrm>
          <a:off x="1018594" y="1569920"/>
          <a:ext cx="1803400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Equation" r:id="rId3" imgW="1091880" imgH="1104840" progId="Equation.DSMT4">
                  <p:embed/>
                </p:oleObj>
              </mc:Choice>
              <mc:Fallback>
                <p:oleObj name="Equation" r:id="rId3" imgW="1091880" imgH="1104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8594" y="1569920"/>
                        <a:ext cx="1803400" cy="1830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456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16449"/>
          </a:xfrm>
          <a:prstGeom prst="rect">
            <a:avLst/>
          </a:prstGeom>
          <a:solidFill>
            <a:srgbClr val="990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3454" y="0"/>
            <a:ext cx="450000" cy="616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4824" y="0"/>
            <a:ext cx="151200" cy="6164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67394" y="0"/>
            <a:ext cx="151200" cy="616449"/>
          </a:xfrm>
          <a:prstGeom prst="rect">
            <a:avLst/>
          </a:prstGeom>
          <a:solidFill>
            <a:srgbClr val="621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29903" y="108169"/>
            <a:ext cx="7970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§7.7</a:t>
            </a:r>
            <a:endParaRPr lang="en-US" altLang="zh-CN" sz="2000" strike="noStrike" dirty="0" smtClean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4256" y="1099335"/>
            <a:ext cx="81165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2.                            ,  or</a:t>
            </a:r>
          </a:p>
          <a:p>
            <a:pPr marL="342900" indent="-342900">
              <a:lnSpc>
                <a:spcPct val="130000"/>
              </a:lnSpc>
              <a:buAutoNum type="arabicPeriod" startAt="3"/>
            </a:pP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                                                                              .</a:t>
            </a:r>
          </a:p>
          <a:p>
            <a:pPr marL="342900" indent="-342900">
              <a:lnSpc>
                <a:spcPct val="130000"/>
              </a:lnSpc>
              <a:buAutoNum type="arabicPeriod" startAt="3"/>
            </a:pP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 marL="342900" indent="-342900">
              <a:lnSpc>
                <a:spcPct val="130000"/>
              </a:lnSpc>
              <a:buAutoNum type="arabicPeriod" startAt="7"/>
            </a:pPr>
            <a:r>
              <a:rPr lang="en-US" altLang="zh-CN" dirty="0" smtClean="0"/>
              <a:t>We do not </a:t>
            </a:r>
            <a:r>
              <a:rPr lang="en-US" altLang="zh-CN" dirty="0"/>
              <a:t>care the  </a:t>
            </a:r>
            <a:r>
              <a:rPr lang="en-US" altLang="zh-CN" dirty="0" smtClean="0"/>
              <a:t>coordinate z, so </a:t>
            </a:r>
            <a:r>
              <a:rPr lang="en-US" altLang="zh-CN" dirty="0"/>
              <a:t>eliminate </a:t>
            </a:r>
            <a:r>
              <a:rPr lang="en-US" altLang="zh-CN" dirty="0" smtClean="0"/>
              <a:t>the variable z in equations</a:t>
            </a:r>
          </a:p>
          <a:p>
            <a:pPr marL="342900" indent="-342900">
              <a:lnSpc>
                <a:spcPct val="130000"/>
              </a:lnSpc>
              <a:buAutoNum type="arabicPeriod" startAt="7"/>
            </a:pPr>
            <a:endParaRPr lang="en-US" altLang="zh-CN" baseline="30000" dirty="0"/>
          </a:p>
          <a:p>
            <a:pPr marL="342900" indent="-342900">
              <a:lnSpc>
                <a:spcPct val="130000"/>
              </a:lnSpc>
              <a:buAutoNum type="arabicPeriod" startAt="7"/>
            </a:pPr>
            <a:endParaRPr lang="en-US" altLang="zh-CN" baseline="30000" dirty="0" smtClean="0"/>
          </a:p>
          <a:p>
            <a:pPr marL="342900" indent="-342900">
              <a:lnSpc>
                <a:spcPct val="130000"/>
              </a:lnSpc>
              <a:buAutoNum type="arabicPeriod" startAt="7"/>
            </a:pPr>
            <a:endParaRPr lang="en-US" altLang="zh-CN" baseline="30000" dirty="0"/>
          </a:p>
          <a:p>
            <a:pPr>
              <a:lnSpc>
                <a:spcPct val="130000"/>
              </a:lnSpc>
            </a:pPr>
            <a:endParaRPr lang="en-US" altLang="zh-CN" baseline="30000" dirty="0" smtClean="0"/>
          </a:p>
          <a:p>
            <a:pPr>
              <a:lnSpc>
                <a:spcPct val="130000"/>
              </a:lnSpc>
            </a:pPr>
            <a:endParaRPr lang="en-US" altLang="zh-CN" baseline="30000" dirty="0" smtClean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8. Eliminate </a:t>
            </a:r>
            <a:r>
              <a:rPr lang="en-US" altLang="zh-CN" dirty="0"/>
              <a:t>the variable z 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(1)                                  .               (2)                                                .</a:t>
            </a:r>
          </a:p>
          <a:p>
            <a:pPr>
              <a:lnSpc>
                <a:spcPct val="130000"/>
              </a:lnSpc>
            </a:pPr>
            <a:endParaRPr lang="en-US" altLang="zh-CN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166938"/>
              </p:ext>
            </p:extLst>
          </p:nvPr>
        </p:nvGraphicFramePr>
        <p:xfrm>
          <a:off x="937936" y="1171254"/>
          <a:ext cx="13208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" name="Equation" r:id="rId3" imgW="799920" imgH="203040" progId="Equation.DSMT4">
                  <p:embed/>
                </p:oleObj>
              </mc:Choice>
              <mc:Fallback>
                <p:oleObj name="Equation" r:id="rId3" imgW="799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7936" y="1171254"/>
                        <a:ext cx="132080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792263"/>
              </p:ext>
            </p:extLst>
          </p:nvPr>
        </p:nvGraphicFramePr>
        <p:xfrm>
          <a:off x="1752446" y="1507804"/>
          <a:ext cx="2830513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" name="Equation" r:id="rId5" imgW="1714320" imgH="711000" progId="Equation.DSMT4">
                  <p:embed/>
                </p:oleObj>
              </mc:Choice>
              <mc:Fallback>
                <p:oleObj name="Equation" r:id="rId5" imgW="17143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2446" y="1507804"/>
                        <a:ext cx="2830513" cy="1177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882168"/>
              </p:ext>
            </p:extLst>
          </p:nvPr>
        </p:nvGraphicFramePr>
        <p:xfrm>
          <a:off x="3593691" y="3342033"/>
          <a:ext cx="1363662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" name="Equation" r:id="rId7" imgW="825480" imgH="419040" progId="Equation.DSMT4">
                  <p:embed/>
                </p:oleObj>
              </mc:Choice>
              <mc:Fallback>
                <p:oleObj name="Equation" r:id="rId7" imgW="825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93691" y="3342033"/>
                        <a:ext cx="1363662" cy="693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186133"/>
              </p:ext>
            </p:extLst>
          </p:nvPr>
        </p:nvGraphicFramePr>
        <p:xfrm>
          <a:off x="1657688" y="5192070"/>
          <a:ext cx="15732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" name="Equation" r:id="rId9" imgW="952200" imgH="228600" progId="Equation.DSMT4">
                  <p:embed/>
                </p:oleObj>
              </mc:Choice>
              <mc:Fallback>
                <p:oleObj name="Equation" r:id="rId9" imgW="95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57688" y="5192070"/>
                        <a:ext cx="1573212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336778"/>
              </p:ext>
            </p:extLst>
          </p:nvPr>
        </p:nvGraphicFramePr>
        <p:xfrm>
          <a:off x="4559569" y="5191125"/>
          <a:ext cx="22653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" name="Equation" r:id="rId11" imgW="1371600" imgH="228600" progId="Equation.DSMT4">
                  <p:embed/>
                </p:oleObj>
              </mc:Choice>
              <mc:Fallback>
                <p:oleObj name="Equation" r:id="rId11" imgW="1371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59569" y="5191125"/>
                        <a:ext cx="2265362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155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986</TotalTime>
  <Words>513</Words>
  <Application>Microsoft Office PowerPoint</Application>
  <PresentationFormat>全屏显示(4:3)</PresentationFormat>
  <Paragraphs>178</Paragraphs>
  <Slides>15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Arial</vt:lpstr>
      <vt:lpstr>Arial</vt:lpstr>
      <vt:lpstr>Calibri</vt:lpstr>
      <vt:lpstr>Calibri Light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M.Xu</dc:creator>
  <cp:lastModifiedBy>M.Xu</cp:lastModifiedBy>
  <cp:revision>54</cp:revision>
  <dcterms:created xsi:type="dcterms:W3CDTF">2016-10-09T02:12:08Z</dcterms:created>
  <dcterms:modified xsi:type="dcterms:W3CDTF">2016-10-10T12:18:58Z</dcterms:modified>
</cp:coreProperties>
</file>