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"1.0" encoding="UTF-8" standalone="yes"?>
<Relationships xmlns="http://schemas.openxmlformats.org/package/2006/relationships"><Relationship Id="rId5" Type="http://schemas.microsoft.com/office/2011/relationships/webextensiontaskpanes" Target="ppt/webextensions/taskpanes.xml"/><Relationship Id="rId6" Type="http://schemas.openxmlformats.org/officeDocument/2006/relationships/officeDocument" Target="ppt/presentation.xml"/><Relationship Id="rId7" Type="http://schemas.openxmlformats.org/package/2006/relationships/metadata/core-properties" Target="docProps/core.xml"/><Relationship Id="rId8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9" r:id="rId2"/>
    <p:sldId id="260" r:id="rId3"/>
    <p:sldId id="258" r:id="rId4"/>
    <p:sldId id="288" r:id="rId5"/>
    <p:sldId id="263" r:id="rId6"/>
    <p:sldId id="294" r:id="rId7"/>
    <p:sldId id="265" r:id="rId8"/>
    <p:sldId id="266" r:id="rId9"/>
    <p:sldId id="295" r:id="rId10"/>
    <p:sldId id="296" r:id="rId11"/>
    <p:sldId id="297" r:id="rId12"/>
    <p:sldId id="298" r:id="rId13"/>
    <p:sldId id="29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5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1752" userDrawn="1">
          <p15:clr>
            <a:srgbClr val="A4A3A4"/>
          </p15:clr>
        </p15:guide>
        <p15:guide id="6" orient="horz" pos="3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4D39"/>
    <a:srgbClr val="CB7D40"/>
    <a:srgbClr val="6F8683"/>
    <a:srgbClr val="7D755D"/>
    <a:srgbClr val="E6B875"/>
    <a:srgbClr val="A29266"/>
    <a:srgbClr val="A5A5A5"/>
    <a:srgbClr val="CABB8F"/>
    <a:srgbClr val="D7DBDC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>
        <p:scale>
          <a:sx n="122" d="100"/>
          <a:sy n="122" d="100"/>
        </p:scale>
        <p:origin x="240" y="-184"/>
      </p:cViewPr>
      <p:guideLst>
        <p:guide orient="horz" pos="4156"/>
        <p:guide pos="438"/>
        <p:guide pos="3840"/>
        <p:guide pos="7242"/>
        <p:guide orient="horz" pos="1752"/>
        <p:guide orient="horz" pos="30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D40C3-5343-42A2-B3A2-C1A719B72164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106F6-B681-49F5-9246-1FCF63B022C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339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165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740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224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83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46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463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92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88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101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85FD-9353-4447-AAD8-430C140DCD65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FC908-8B1D-4711-8EB1-141F4F0378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21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FDFD"/>
            </a:gs>
            <a:gs pos="100000">
              <a:schemeClr val="bg1">
                <a:lumMod val="95000"/>
              </a:schemeClr>
            </a:gs>
          </a:gsLst>
          <a:path path="circle">
            <a:fillToRect l="100000" t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085FD-9353-4447-AAD8-430C140DCD65}" type="datetimeFigureOut">
              <a:rPr lang="zh-CN" altLang="en-US" smtClean="0"/>
              <a:pPr/>
              <a:t>2017/12/12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FC908-8B1D-4711-8EB1-141F4F0378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741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784432" y="1124248"/>
            <a:ext cx="3119085" cy="2006486"/>
            <a:chOff x="1968283" y="808132"/>
            <a:chExt cx="3119085" cy="2006486"/>
          </a:xfrm>
        </p:grpSpPr>
        <p:sp>
          <p:nvSpPr>
            <p:cNvPr id="44" name="矩形 43"/>
            <p:cNvSpPr/>
            <p:nvPr/>
          </p:nvSpPr>
          <p:spPr>
            <a:xfrm rot="2656728">
              <a:off x="2916744" y="1773523"/>
              <a:ext cx="2170624" cy="1041095"/>
            </a:xfrm>
            <a:prstGeom prst="rect">
              <a:avLst/>
            </a:prstGeom>
            <a:gradFill flip="none" rotWithShape="1">
              <a:gsLst>
                <a:gs pos="0">
                  <a:srgbClr val="FDFDFD">
                    <a:alpha val="6000"/>
                  </a:srgbClr>
                </a:gs>
                <a:gs pos="100000">
                  <a:srgbClr val="D7DBDC"/>
                </a:gs>
              </a:gsLst>
              <a:lin ang="81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1968283" y="808132"/>
              <a:ext cx="1499223" cy="1348030"/>
              <a:chOff x="2525103" y="467671"/>
              <a:chExt cx="2203995" cy="1981727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2525103" y="467671"/>
                <a:ext cx="730654" cy="730654"/>
                <a:chOff x="2544981" y="467671"/>
                <a:chExt cx="730654" cy="730654"/>
              </a:xfrm>
            </p:grpSpPr>
            <p:sp>
              <p:nvSpPr>
                <p:cNvPr id="25" name="任意多边形 24"/>
                <p:cNvSpPr/>
                <p:nvPr/>
              </p:nvSpPr>
              <p:spPr>
                <a:xfrm flipH="1">
                  <a:off x="2910308" y="467671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E6B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任意多边形 25"/>
                <p:cNvSpPr/>
                <p:nvPr/>
              </p:nvSpPr>
              <p:spPr>
                <a:xfrm rot="5400000" flipH="1">
                  <a:off x="2727644" y="650334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CABB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8" name="组合 27"/>
              <p:cNvGrpSpPr/>
              <p:nvPr/>
            </p:nvGrpSpPr>
            <p:grpSpPr>
              <a:xfrm rot="18900000">
                <a:off x="2920247" y="618994"/>
                <a:ext cx="730654" cy="730654"/>
                <a:chOff x="2544981" y="467671"/>
                <a:chExt cx="730654" cy="730654"/>
              </a:xfrm>
            </p:grpSpPr>
            <p:sp>
              <p:nvSpPr>
                <p:cNvPr id="29" name="任意多边形 28"/>
                <p:cNvSpPr/>
                <p:nvPr/>
              </p:nvSpPr>
              <p:spPr>
                <a:xfrm flipH="1">
                  <a:off x="2910308" y="467671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E6B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任意多边形 29"/>
                <p:cNvSpPr/>
                <p:nvPr/>
              </p:nvSpPr>
              <p:spPr>
                <a:xfrm rot="5400000" flipH="1">
                  <a:off x="2727644" y="650334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CABB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1" name="组合 30"/>
              <p:cNvGrpSpPr/>
              <p:nvPr/>
            </p:nvGrpSpPr>
            <p:grpSpPr>
              <a:xfrm rot="13500000">
                <a:off x="3457473" y="1149242"/>
                <a:ext cx="730654" cy="730654"/>
                <a:chOff x="2544981" y="467671"/>
                <a:chExt cx="730654" cy="730654"/>
              </a:xfrm>
            </p:grpSpPr>
            <p:sp>
              <p:nvSpPr>
                <p:cNvPr id="32" name="任意多边形 31"/>
                <p:cNvSpPr/>
                <p:nvPr/>
              </p:nvSpPr>
              <p:spPr>
                <a:xfrm flipH="1">
                  <a:off x="2910308" y="467671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E6B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任意多边形 32"/>
                <p:cNvSpPr/>
                <p:nvPr/>
              </p:nvSpPr>
              <p:spPr>
                <a:xfrm rot="5400000" flipH="1">
                  <a:off x="2727644" y="650334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CABB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4" name="组合 33"/>
              <p:cNvGrpSpPr/>
              <p:nvPr/>
            </p:nvGrpSpPr>
            <p:grpSpPr>
              <a:xfrm rot="2700000">
                <a:off x="3458171" y="1172778"/>
                <a:ext cx="730654" cy="730654"/>
                <a:chOff x="2544981" y="467671"/>
                <a:chExt cx="730654" cy="730654"/>
              </a:xfrm>
            </p:grpSpPr>
            <p:sp>
              <p:nvSpPr>
                <p:cNvPr id="35" name="任意多边形 34"/>
                <p:cNvSpPr/>
                <p:nvPr/>
              </p:nvSpPr>
              <p:spPr>
                <a:xfrm flipH="1">
                  <a:off x="2910308" y="467671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E6B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任意多边形 35"/>
                <p:cNvSpPr/>
                <p:nvPr/>
              </p:nvSpPr>
              <p:spPr>
                <a:xfrm rot="5400000" flipH="1">
                  <a:off x="2727644" y="650334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CABB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7" name="组合 36"/>
              <p:cNvGrpSpPr/>
              <p:nvPr/>
            </p:nvGrpSpPr>
            <p:grpSpPr>
              <a:xfrm rot="2700000">
                <a:off x="3992510" y="624829"/>
                <a:ext cx="730654" cy="730654"/>
                <a:chOff x="2544981" y="467671"/>
                <a:chExt cx="730654" cy="730654"/>
              </a:xfrm>
            </p:grpSpPr>
            <p:sp>
              <p:nvSpPr>
                <p:cNvPr id="38" name="任意多边形 37"/>
                <p:cNvSpPr/>
                <p:nvPr/>
              </p:nvSpPr>
              <p:spPr>
                <a:xfrm flipH="1">
                  <a:off x="2910308" y="467671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CABB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" name="任意多边形 38"/>
                <p:cNvSpPr/>
                <p:nvPr/>
              </p:nvSpPr>
              <p:spPr>
                <a:xfrm rot="5400000" flipH="1">
                  <a:off x="2727644" y="650334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E6B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 rot="8100000">
                <a:off x="3984389" y="1704690"/>
                <a:ext cx="744709" cy="744708"/>
                <a:chOff x="2544981" y="453616"/>
                <a:chExt cx="744709" cy="744708"/>
              </a:xfrm>
            </p:grpSpPr>
            <p:sp>
              <p:nvSpPr>
                <p:cNvPr id="41" name="任意多边形 40"/>
                <p:cNvSpPr/>
                <p:nvPr/>
              </p:nvSpPr>
              <p:spPr>
                <a:xfrm flipH="1">
                  <a:off x="2924363" y="453616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CABB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" name="任意多边形 41"/>
                <p:cNvSpPr/>
                <p:nvPr/>
              </p:nvSpPr>
              <p:spPr>
                <a:xfrm rot="5400000" flipH="1">
                  <a:off x="2727644" y="650334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E6B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20" name="组合 19"/>
          <p:cNvGrpSpPr/>
          <p:nvPr/>
        </p:nvGrpSpPr>
        <p:grpSpPr>
          <a:xfrm>
            <a:off x="784432" y="2797094"/>
            <a:ext cx="3327841" cy="3002757"/>
            <a:chOff x="896918" y="1509391"/>
            <a:chExt cx="4502551" cy="406271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矩形 3"/>
            <p:cNvSpPr/>
            <p:nvPr/>
          </p:nvSpPr>
          <p:spPr>
            <a:xfrm>
              <a:off x="896918" y="1509391"/>
              <a:ext cx="995422" cy="902826"/>
            </a:xfrm>
            <a:prstGeom prst="rect">
              <a:avLst/>
            </a:prstGeom>
            <a:solidFill>
              <a:srgbClr val="CB7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065961" y="1509391"/>
              <a:ext cx="995422" cy="902826"/>
            </a:xfrm>
            <a:prstGeom prst="rect">
              <a:avLst/>
            </a:prstGeom>
            <a:solidFill>
              <a:srgbClr val="A292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235004" y="1509391"/>
              <a:ext cx="995422" cy="902826"/>
            </a:xfrm>
            <a:prstGeom prst="rect">
              <a:avLst/>
            </a:prstGeom>
            <a:solidFill>
              <a:srgbClr val="E6B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404047" y="1509391"/>
              <a:ext cx="995422" cy="902826"/>
            </a:xfrm>
            <a:prstGeom prst="rect">
              <a:avLst/>
            </a:prstGeom>
            <a:solidFill>
              <a:srgbClr val="6F4D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96918" y="2562687"/>
              <a:ext cx="995422" cy="902826"/>
            </a:xfrm>
            <a:prstGeom prst="rect">
              <a:avLst/>
            </a:prstGeom>
            <a:solidFill>
              <a:srgbClr val="6F4D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065961" y="2562687"/>
              <a:ext cx="995422" cy="902826"/>
            </a:xfrm>
            <a:prstGeom prst="rect">
              <a:avLst/>
            </a:prstGeom>
            <a:solidFill>
              <a:srgbClr val="CABB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235004" y="2562687"/>
              <a:ext cx="995422" cy="902826"/>
            </a:xfrm>
            <a:prstGeom prst="rect">
              <a:avLst/>
            </a:prstGeom>
            <a:solidFill>
              <a:srgbClr val="6F86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404047" y="2562687"/>
              <a:ext cx="995422" cy="902826"/>
            </a:xfrm>
            <a:prstGeom prst="rect">
              <a:avLst/>
            </a:prstGeom>
            <a:solidFill>
              <a:srgbClr val="CB7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896918" y="3615983"/>
              <a:ext cx="995422" cy="902826"/>
            </a:xfrm>
            <a:prstGeom prst="rect">
              <a:avLst/>
            </a:prstGeom>
            <a:solidFill>
              <a:srgbClr val="E6B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065961" y="3615983"/>
              <a:ext cx="995422" cy="902826"/>
            </a:xfrm>
            <a:prstGeom prst="rect">
              <a:avLst/>
            </a:prstGeom>
            <a:solidFill>
              <a:srgbClr val="CB7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3235004" y="3615983"/>
              <a:ext cx="995422" cy="902826"/>
            </a:xfrm>
            <a:prstGeom prst="rect">
              <a:avLst/>
            </a:prstGeom>
            <a:solidFill>
              <a:srgbClr val="7D75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4404047" y="3615983"/>
              <a:ext cx="995422" cy="902826"/>
            </a:xfrm>
            <a:prstGeom prst="rect">
              <a:avLst/>
            </a:prstGeom>
            <a:solidFill>
              <a:srgbClr val="CABB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896918" y="4669279"/>
              <a:ext cx="995422" cy="902826"/>
            </a:xfrm>
            <a:prstGeom prst="rect">
              <a:avLst/>
            </a:prstGeom>
            <a:solidFill>
              <a:srgbClr val="6F4D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065961" y="4669279"/>
              <a:ext cx="995422" cy="902826"/>
            </a:xfrm>
            <a:prstGeom prst="rect">
              <a:avLst/>
            </a:prstGeom>
            <a:solidFill>
              <a:srgbClr val="CABB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3235004" y="4669279"/>
              <a:ext cx="995422" cy="902826"/>
            </a:xfrm>
            <a:prstGeom prst="rect">
              <a:avLst/>
            </a:prstGeom>
            <a:solidFill>
              <a:srgbClr val="6F86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4404047" y="4669279"/>
              <a:ext cx="995422" cy="902826"/>
            </a:xfrm>
            <a:prstGeom prst="rect">
              <a:avLst/>
            </a:prstGeom>
            <a:solidFill>
              <a:srgbClr val="CB7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2818205" y="1722943"/>
            <a:ext cx="88024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基于</a:t>
            </a:r>
            <a:r>
              <a:rPr lang="en-US" altLang="zh-CN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BP</a:t>
            </a:r>
            <a:r>
              <a:rPr lang="zh-CN" altLang="en-US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神经网络的手写数字识别</a:t>
            </a:r>
            <a:endParaRPr lang="zh-CN" altLang="en-US"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076406" y="3543054"/>
            <a:ext cx="323678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王若楠 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2015211700</a:t>
            </a:r>
            <a:endParaRPr lang="zh-CN" altLang="en-US" sz="2800" dirty="0" smtClean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刘明月 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2015211694</a:t>
            </a:r>
            <a:endParaRPr lang="zh-CN" altLang="en-US" sz="2800" dirty="0" smtClean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叶浩葳 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2015211685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530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8"/>
          <p:cNvGrpSpPr/>
          <p:nvPr/>
        </p:nvGrpSpPr>
        <p:grpSpPr>
          <a:xfrm>
            <a:off x="363623" y="353866"/>
            <a:ext cx="2428979" cy="1302124"/>
            <a:chOff x="4262245" y="4330203"/>
            <a:chExt cx="3234521" cy="1276708"/>
          </a:xfrm>
          <a:solidFill>
            <a:srgbClr val="A29266"/>
          </a:solidFill>
        </p:grpSpPr>
        <p:sp>
          <p:nvSpPr>
            <p:cNvPr id="18" name="Rectangle 19"/>
            <p:cNvSpPr/>
            <p:nvPr/>
          </p:nvSpPr>
          <p:spPr bwMode="auto">
            <a:xfrm flipH="1">
              <a:off x="4262245" y="4330203"/>
              <a:ext cx="3234521" cy="84916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24347" tIns="62170" rIns="124347" bIns="6217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defTabSz="932319">
                <a:defRPr/>
              </a:pPr>
              <a:r>
                <a:rPr lang="zh-CN" altLang="en-US" sz="3200" kern="0" dirty="0" smtClean="0">
                  <a:solidFill>
                    <a:srgbClr val="FFFFFF"/>
                  </a:solidFill>
                  <a:latin typeface="Wawati SC" charset="-122"/>
                  <a:ea typeface="Wawati SC" charset="-122"/>
                  <a:cs typeface="Wawati SC" charset="-122"/>
                </a:rPr>
                <a:t>结果展示</a:t>
              </a:r>
              <a:endParaRPr lang="en-US" altLang="zh-CN" sz="3200" kern="0" dirty="0">
                <a:solidFill>
                  <a:srgbClr val="FFFFFF"/>
                </a:solidFill>
                <a:latin typeface="Wawati SC" charset="-122"/>
                <a:ea typeface="Wawati SC" charset="-122"/>
                <a:cs typeface="Wawati SC" charset="-122"/>
              </a:endParaRPr>
            </a:p>
          </p:txBody>
        </p:sp>
        <p:sp>
          <p:nvSpPr>
            <p:cNvPr id="19" name="Isosceles Triangle 20"/>
            <p:cNvSpPr/>
            <p:nvPr/>
          </p:nvSpPr>
          <p:spPr bwMode="auto">
            <a:xfrm rot="19903381" flipH="1" flipV="1">
              <a:off x="6498170" y="4908899"/>
              <a:ext cx="518276" cy="698012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24342" tIns="62170" rIns="124342" bIns="62170" numCol="1" rtlCol="0" anchor="t" anchorCtr="0" compatLnSpc="1">
              <a:prstTxWarp prst="textNoShape">
                <a:avLst/>
              </a:prstTxWarp>
            </a:bodyPr>
            <a:lstStyle/>
            <a:p>
              <a:pPr marL="233108" indent="-233108" defTabSz="932119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  <a:tabLst>
                  <a:tab pos="293002" algn="l"/>
                </a:tabLst>
                <a:defRPr/>
              </a:pPr>
              <a:endParaRPr lang="en-US" sz="2312" kern="0" dirty="0">
                <a:solidFill>
                  <a:srgbClr val="FFFFFF"/>
                </a:solidFill>
                <a:latin typeface="Calibri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8403888" y="5010886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点击输入内容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内容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03" y="280502"/>
            <a:ext cx="5969876" cy="32025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159" y="160799"/>
            <a:ext cx="6142123" cy="329499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330" y="3409591"/>
            <a:ext cx="6157779" cy="330339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70" y="3483092"/>
            <a:ext cx="6005111" cy="322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25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8"/>
          <p:cNvGrpSpPr/>
          <p:nvPr/>
        </p:nvGrpSpPr>
        <p:grpSpPr>
          <a:xfrm>
            <a:off x="363623" y="353866"/>
            <a:ext cx="2428979" cy="1302124"/>
            <a:chOff x="4262245" y="4330203"/>
            <a:chExt cx="3234521" cy="1276708"/>
          </a:xfrm>
          <a:solidFill>
            <a:srgbClr val="A29266"/>
          </a:solidFill>
        </p:grpSpPr>
        <p:sp>
          <p:nvSpPr>
            <p:cNvPr id="18" name="Rectangle 19"/>
            <p:cNvSpPr/>
            <p:nvPr/>
          </p:nvSpPr>
          <p:spPr bwMode="auto">
            <a:xfrm flipH="1">
              <a:off x="4262245" y="4330203"/>
              <a:ext cx="3234521" cy="84916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24347" tIns="62170" rIns="124347" bIns="6217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defTabSz="932319">
                <a:defRPr/>
              </a:pPr>
              <a:r>
                <a:rPr lang="zh-CN" altLang="en-US" sz="3200" kern="0" dirty="0" smtClean="0">
                  <a:solidFill>
                    <a:srgbClr val="FFFFFF"/>
                  </a:solidFill>
                  <a:latin typeface="Wawati SC" charset="-122"/>
                  <a:ea typeface="Wawati SC" charset="-122"/>
                  <a:cs typeface="Wawati SC" charset="-122"/>
                </a:rPr>
                <a:t>结果展示</a:t>
              </a:r>
              <a:endParaRPr lang="en-US" altLang="zh-CN" sz="3200" kern="0" dirty="0">
                <a:solidFill>
                  <a:srgbClr val="FFFFFF"/>
                </a:solidFill>
                <a:latin typeface="Wawati SC" charset="-122"/>
                <a:ea typeface="Wawati SC" charset="-122"/>
                <a:cs typeface="Wawati SC" charset="-122"/>
              </a:endParaRPr>
            </a:p>
          </p:txBody>
        </p:sp>
        <p:sp>
          <p:nvSpPr>
            <p:cNvPr id="19" name="Isosceles Triangle 20"/>
            <p:cNvSpPr/>
            <p:nvPr/>
          </p:nvSpPr>
          <p:spPr bwMode="auto">
            <a:xfrm rot="19903381" flipH="1" flipV="1">
              <a:off x="6498170" y="4908899"/>
              <a:ext cx="518276" cy="698012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24342" tIns="62170" rIns="124342" bIns="62170" numCol="1" rtlCol="0" anchor="t" anchorCtr="0" compatLnSpc="1">
              <a:prstTxWarp prst="textNoShape">
                <a:avLst/>
              </a:prstTxWarp>
            </a:bodyPr>
            <a:lstStyle/>
            <a:p>
              <a:pPr marL="233108" indent="-233108" defTabSz="932119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  <a:tabLst>
                  <a:tab pos="293002" algn="l"/>
                </a:tabLst>
                <a:defRPr/>
              </a:pPr>
              <a:endParaRPr lang="en-US" sz="2312" kern="0" dirty="0">
                <a:solidFill>
                  <a:srgbClr val="FFFFFF"/>
                </a:solidFill>
                <a:latin typeface="Calibri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8403888" y="5010886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点击输入内容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内容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12" y="21786"/>
            <a:ext cx="5739059" cy="307876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595" y="-7826"/>
            <a:ext cx="6388302" cy="310837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370" y="3130164"/>
            <a:ext cx="5771965" cy="328152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595" y="2989559"/>
            <a:ext cx="6641217" cy="356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55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8403888" y="5010886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点击输入内容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内容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767"/>
            <a:ext cx="5833241" cy="31292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241" y="99354"/>
            <a:ext cx="6092022" cy="326811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98058"/>
            <a:ext cx="5833241" cy="327090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240" y="3281690"/>
            <a:ext cx="6092023" cy="341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8"/>
          <p:cNvGrpSpPr/>
          <p:nvPr/>
        </p:nvGrpSpPr>
        <p:grpSpPr>
          <a:xfrm>
            <a:off x="363623" y="353866"/>
            <a:ext cx="2428979" cy="1302124"/>
            <a:chOff x="4262245" y="4330203"/>
            <a:chExt cx="3234521" cy="1276708"/>
          </a:xfrm>
          <a:solidFill>
            <a:srgbClr val="A29266"/>
          </a:solidFill>
        </p:grpSpPr>
        <p:sp>
          <p:nvSpPr>
            <p:cNvPr id="18" name="Rectangle 19"/>
            <p:cNvSpPr/>
            <p:nvPr/>
          </p:nvSpPr>
          <p:spPr bwMode="auto">
            <a:xfrm flipH="1">
              <a:off x="4262245" y="4330203"/>
              <a:ext cx="3234521" cy="84916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24347" tIns="62170" rIns="124347" bIns="6217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defTabSz="932319">
                <a:defRPr/>
              </a:pPr>
              <a:r>
                <a:rPr lang="zh-CN" altLang="en-US" sz="3200" kern="0" dirty="0" smtClean="0">
                  <a:solidFill>
                    <a:srgbClr val="FFFFFF"/>
                  </a:solidFill>
                  <a:latin typeface="Wawati SC" charset="-122"/>
                  <a:ea typeface="Wawati SC" charset="-122"/>
                  <a:cs typeface="Wawati SC" charset="-122"/>
                </a:rPr>
                <a:t>结果展示</a:t>
              </a:r>
              <a:endParaRPr lang="en-US" altLang="zh-CN" sz="3200" kern="0" dirty="0">
                <a:solidFill>
                  <a:srgbClr val="FFFFFF"/>
                </a:solidFill>
                <a:latin typeface="Wawati SC" charset="-122"/>
                <a:ea typeface="Wawati SC" charset="-122"/>
                <a:cs typeface="Wawati SC" charset="-122"/>
              </a:endParaRPr>
            </a:p>
          </p:txBody>
        </p:sp>
        <p:sp>
          <p:nvSpPr>
            <p:cNvPr id="19" name="Isosceles Triangle 20"/>
            <p:cNvSpPr/>
            <p:nvPr/>
          </p:nvSpPr>
          <p:spPr bwMode="auto">
            <a:xfrm rot="19903381" flipH="1" flipV="1">
              <a:off x="6498170" y="4908899"/>
              <a:ext cx="518276" cy="698012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24342" tIns="62170" rIns="124342" bIns="62170" numCol="1" rtlCol="0" anchor="t" anchorCtr="0" compatLnSpc="1">
              <a:prstTxWarp prst="textNoShape">
                <a:avLst/>
              </a:prstTxWarp>
            </a:bodyPr>
            <a:lstStyle/>
            <a:p>
              <a:pPr marL="233108" indent="-233108" defTabSz="932119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  <a:tabLst>
                  <a:tab pos="293002" algn="l"/>
                </a:tabLst>
                <a:defRPr/>
              </a:pPr>
              <a:endParaRPr lang="en-US" sz="2312" kern="0" dirty="0">
                <a:solidFill>
                  <a:srgbClr val="FFFFFF"/>
                </a:solidFill>
                <a:latin typeface="Calibri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8403888" y="5010886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点击输入内容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内容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36" y="0"/>
            <a:ext cx="5622933" cy="30164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669" y="0"/>
            <a:ext cx="6064469" cy="301646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36" y="3016468"/>
            <a:ext cx="5622933" cy="369964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443" y="3016466"/>
            <a:ext cx="6176921" cy="369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00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rgbClr val="FDFDFD"/>
            </a:gs>
            <a:gs pos="100000">
              <a:schemeClr val="bg1">
                <a:lumMod val="95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66763" y="1808278"/>
            <a:ext cx="5995750" cy="3857025"/>
            <a:chOff x="1968283" y="808132"/>
            <a:chExt cx="3119085" cy="2006486"/>
          </a:xfrm>
        </p:grpSpPr>
        <p:sp>
          <p:nvSpPr>
            <p:cNvPr id="5" name="矩形 4"/>
            <p:cNvSpPr/>
            <p:nvPr/>
          </p:nvSpPr>
          <p:spPr>
            <a:xfrm rot="2656728">
              <a:off x="2916744" y="1773523"/>
              <a:ext cx="2170624" cy="1041095"/>
            </a:xfrm>
            <a:prstGeom prst="rect">
              <a:avLst/>
            </a:prstGeom>
            <a:gradFill flip="none" rotWithShape="1">
              <a:gsLst>
                <a:gs pos="0">
                  <a:srgbClr val="FDFDFD">
                    <a:alpha val="6000"/>
                  </a:srgbClr>
                </a:gs>
                <a:gs pos="100000">
                  <a:srgbClr val="D7DBDC"/>
                </a:gs>
              </a:gsLst>
              <a:lin ang="81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1968283" y="808132"/>
              <a:ext cx="1499223" cy="1348030"/>
              <a:chOff x="2525103" y="467671"/>
              <a:chExt cx="2203995" cy="1981727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2525103" y="467671"/>
                <a:ext cx="730654" cy="730654"/>
                <a:chOff x="2544981" y="467671"/>
                <a:chExt cx="730654" cy="730654"/>
              </a:xfrm>
            </p:grpSpPr>
            <p:sp>
              <p:nvSpPr>
                <p:cNvPr id="23" name="任意多边形 22"/>
                <p:cNvSpPr/>
                <p:nvPr/>
              </p:nvSpPr>
              <p:spPr>
                <a:xfrm flipH="1">
                  <a:off x="2910308" y="467671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E6B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任意多边形 23"/>
                <p:cNvSpPr/>
                <p:nvPr/>
              </p:nvSpPr>
              <p:spPr>
                <a:xfrm rot="5400000" flipH="1">
                  <a:off x="2727644" y="650334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CABB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" name="组合 7"/>
              <p:cNvGrpSpPr/>
              <p:nvPr/>
            </p:nvGrpSpPr>
            <p:grpSpPr>
              <a:xfrm rot="18900000">
                <a:off x="2920247" y="618994"/>
                <a:ext cx="730654" cy="730654"/>
                <a:chOff x="2544981" y="467671"/>
                <a:chExt cx="730654" cy="730654"/>
              </a:xfrm>
            </p:grpSpPr>
            <p:sp>
              <p:nvSpPr>
                <p:cNvPr id="21" name="任意多边形 20"/>
                <p:cNvSpPr/>
                <p:nvPr/>
              </p:nvSpPr>
              <p:spPr>
                <a:xfrm flipH="1">
                  <a:off x="2910308" y="467671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E6B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任意多边形 21"/>
                <p:cNvSpPr/>
                <p:nvPr/>
              </p:nvSpPr>
              <p:spPr>
                <a:xfrm rot="5400000" flipH="1">
                  <a:off x="2727644" y="650334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CABB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" name="组合 8"/>
              <p:cNvGrpSpPr/>
              <p:nvPr/>
            </p:nvGrpSpPr>
            <p:grpSpPr>
              <a:xfrm rot="13500000">
                <a:off x="3457473" y="1149242"/>
                <a:ext cx="730654" cy="730654"/>
                <a:chOff x="2544981" y="467671"/>
                <a:chExt cx="730654" cy="730654"/>
              </a:xfrm>
            </p:grpSpPr>
            <p:sp>
              <p:nvSpPr>
                <p:cNvPr id="19" name="任意多边形 18"/>
                <p:cNvSpPr/>
                <p:nvPr/>
              </p:nvSpPr>
              <p:spPr>
                <a:xfrm flipH="1">
                  <a:off x="2910308" y="467671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E6B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任意多边形 19"/>
                <p:cNvSpPr/>
                <p:nvPr/>
              </p:nvSpPr>
              <p:spPr>
                <a:xfrm rot="5400000" flipH="1">
                  <a:off x="2727644" y="650334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CABB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" name="组合 9"/>
              <p:cNvGrpSpPr/>
              <p:nvPr/>
            </p:nvGrpSpPr>
            <p:grpSpPr>
              <a:xfrm rot="2700000">
                <a:off x="3458171" y="1172778"/>
                <a:ext cx="730654" cy="730654"/>
                <a:chOff x="2544981" y="467671"/>
                <a:chExt cx="730654" cy="730654"/>
              </a:xfrm>
            </p:grpSpPr>
            <p:sp>
              <p:nvSpPr>
                <p:cNvPr id="17" name="任意多边形 16"/>
                <p:cNvSpPr/>
                <p:nvPr/>
              </p:nvSpPr>
              <p:spPr>
                <a:xfrm flipH="1">
                  <a:off x="2910308" y="467671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E6B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任意多边形 17"/>
                <p:cNvSpPr/>
                <p:nvPr/>
              </p:nvSpPr>
              <p:spPr>
                <a:xfrm rot="5400000" flipH="1">
                  <a:off x="2727644" y="650334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CABB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 rot="2700000">
                <a:off x="3992510" y="624829"/>
                <a:ext cx="730654" cy="730654"/>
                <a:chOff x="2544981" y="467671"/>
                <a:chExt cx="730654" cy="730654"/>
              </a:xfrm>
            </p:grpSpPr>
            <p:sp>
              <p:nvSpPr>
                <p:cNvPr id="15" name="任意多边形 14"/>
                <p:cNvSpPr/>
                <p:nvPr/>
              </p:nvSpPr>
              <p:spPr>
                <a:xfrm flipH="1">
                  <a:off x="2910308" y="467671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CABB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任意多边形 15"/>
                <p:cNvSpPr/>
                <p:nvPr/>
              </p:nvSpPr>
              <p:spPr>
                <a:xfrm rot="5400000" flipH="1">
                  <a:off x="2727644" y="650334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E6B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2" name="组合 11"/>
              <p:cNvGrpSpPr/>
              <p:nvPr/>
            </p:nvGrpSpPr>
            <p:grpSpPr>
              <a:xfrm rot="8100000">
                <a:off x="3984389" y="1704690"/>
                <a:ext cx="744709" cy="744708"/>
                <a:chOff x="2544981" y="453616"/>
                <a:chExt cx="744709" cy="744708"/>
              </a:xfrm>
            </p:grpSpPr>
            <p:sp>
              <p:nvSpPr>
                <p:cNvPr id="13" name="任意多边形 12"/>
                <p:cNvSpPr/>
                <p:nvPr/>
              </p:nvSpPr>
              <p:spPr>
                <a:xfrm flipH="1">
                  <a:off x="2924363" y="453616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CABB8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>
                <a:xfrm rot="5400000" flipH="1">
                  <a:off x="2727644" y="650334"/>
                  <a:ext cx="365327" cy="730654"/>
                </a:xfrm>
                <a:custGeom>
                  <a:avLst/>
                  <a:gdLst>
                    <a:gd name="connsiteX0" fmla="*/ 0 w 925974"/>
                    <a:gd name="connsiteY0" fmla="*/ 0 h 1851948"/>
                    <a:gd name="connsiteX1" fmla="*/ 925974 w 925974"/>
                    <a:gd name="connsiteY1" fmla="*/ 925974 h 1851948"/>
                    <a:gd name="connsiteX2" fmla="*/ 0 w 925974"/>
                    <a:gd name="connsiteY2" fmla="*/ 1851948 h 1851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25974" h="1851948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E6B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43" name="组合 42"/>
          <p:cNvGrpSpPr/>
          <p:nvPr/>
        </p:nvGrpSpPr>
        <p:grpSpPr>
          <a:xfrm>
            <a:off x="5480430" y="1562107"/>
            <a:ext cx="1037979" cy="3739597"/>
            <a:chOff x="5480430" y="1562107"/>
            <a:chExt cx="1037979" cy="3739597"/>
          </a:xfrm>
        </p:grpSpPr>
        <p:sp>
          <p:nvSpPr>
            <p:cNvPr id="25" name="菱形 24"/>
            <p:cNvSpPr/>
            <p:nvPr/>
          </p:nvSpPr>
          <p:spPr>
            <a:xfrm>
              <a:off x="5480430" y="1562107"/>
              <a:ext cx="1037979" cy="1037979"/>
            </a:xfrm>
            <a:prstGeom prst="diamond">
              <a:avLst/>
            </a:prstGeom>
            <a:solidFill>
              <a:srgbClr val="7D755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/>
          </p:nvSpPr>
          <p:spPr>
            <a:xfrm>
              <a:off x="5480430" y="2912916"/>
              <a:ext cx="1037979" cy="1037979"/>
            </a:xfrm>
            <a:prstGeom prst="diamond">
              <a:avLst/>
            </a:prstGeom>
            <a:solidFill>
              <a:srgbClr val="CB7D4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/>
          </p:nvSpPr>
          <p:spPr>
            <a:xfrm>
              <a:off x="5480430" y="4263725"/>
              <a:ext cx="1037979" cy="1037979"/>
            </a:xfrm>
            <a:prstGeom prst="diamond">
              <a:avLst/>
            </a:prstGeom>
            <a:solidFill>
              <a:srgbClr val="6F868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708313" y="1606137"/>
              <a:ext cx="58221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/>
                  </a:solidFill>
                  <a:latin typeface="Broadway" panose="04040905080B02020502" pitchFamily="82" charset="0"/>
                </a:rPr>
                <a:t>1</a:t>
              </a:r>
              <a:endParaRPr lang="zh-CN" altLang="en-US" sz="4800" dirty="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708313" y="2987598"/>
              <a:ext cx="58221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/>
                  </a:solidFill>
                  <a:latin typeface="Broadway" panose="04040905080B02020502" pitchFamily="82" charset="0"/>
                </a:rPr>
                <a:t>2</a:t>
              </a:r>
              <a:endParaRPr lang="zh-CN" altLang="en-US" sz="4800" dirty="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708313" y="4295140"/>
              <a:ext cx="58221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/>
                  </a:solidFill>
                  <a:latin typeface="Broadway" panose="04040905080B02020502" pitchFamily="82" charset="0"/>
                </a:rPr>
                <a:t>3</a:t>
              </a:r>
              <a:endParaRPr lang="zh-CN" altLang="en-US" sz="4800" dirty="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738730" y="1729409"/>
            <a:ext cx="3935896" cy="795416"/>
            <a:chOff x="6738730" y="1729409"/>
            <a:chExt cx="3935896" cy="795416"/>
          </a:xfrm>
        </p:grpSpPr>
        <p:sp>
          <p:nvSpPr>
            <p:cNvPr id="29" name="矩形 28"/>
            <p:cNvSpPr/>
            <p:nvPr/>
          </p:nvSpPr>
          <p:spPr>
            <a:xfrm>
              <a:off x="6738730" y="1729409"/>
              <a:ext cx="3935896" cy="795416"/>
            </a:xfrm>
            <a:prstGeom prst="rect">
              <a:avLst/>
            </a:prstGeom>
            <a:solidFill>
              <a:srgbClr val="7D755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6971048" y="1887937"/>
              <a:ext cx="24449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INTRODUCTION</a:t>
              </a:r>
              <a:endParaRPr lang="zh-CN" altLang="en-US" sz="2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738730" y="3088120"/>
            <a:ext cx="3935896" cy="795416"/>
            <a:chOff x="6738730" y="1729409"/>
            <a:chExt cx="3935896" cy="795416"/>
          </a:xfrm>
          <a:solidFill>
            <a:srgbClr val="CB7D40"/>
          </a:solidFill>
        </p:grpSpPr>
        <p:sp>
          <p:nvSpPr>
            <p:cNvPr id="38" name="矩形 37"/>
            <p:cNvSpPr/>
            <p:nvPr/>
          </p:nvSpPr>
          <p:spPr>
            <a:xfrm>
              <a:off x="6738730" y="1729409"/>
              <a:ext cx="3935896" cy="795416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6971048" y="1887937"/>
              <a:ext cx="17107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</a:lstStyle>
            <a:p>
              <a:r>
                <a:rPr lang="en-US" altLang="zh-CN" dirty="0" smtClean="0"/>
                <a:t>CREATION</a:t>
              </a:r>
              <a:endParaRPr lang="zh-CN" altLang="en-US" dirty="0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738730" y="4385006"/>
            <a:ext cx="3935896" cy="795416"/>
            <a:chOff x="6738730" y="1729409"/>
            <a:chExt cx="3935896" cy="795416"/>
          </a:xfrm>
          <a:solidFill>
            <a:srgbClr val="6F8683"/>
          </a:solidFill>
        </p:grpSpPr>
        <p:sp>
          <p:nvSpPr>
            <p:cNvPr id="41" name="矩形 40"/>
            <p:cNvSpPr/>
            <p:nvPr/>
          </p:nvSpPr>
          <p:spPr>
            <a:xfrm>
              <a:off x="6738730" y="1729409"/>
              <a:ext cx="3935896" cy="795416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6971048" y="1887937"/>
              <a:ext cx="17427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40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</a:lstStyle>
            <a:p>
              <a:r>
                <a:rPr lang="en-US" altLang="zh-CN" dirty="0" smtClean="0"/>
                <a:t>PROBLEMS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0592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62940" y="838855"/>
            <a:ext cx="3577234" cy="281324"/>
            <a:chOff x="8243978" y="3111823"/>
            <a:chExt cx="3577234" cy="281324"/>
          </a:xfrm>
        </p:grpSpPr>
        <p:grpSp>
          <p:nvGrpSpPr>
            <p:cNvPr id="2" name="组合 1"/>
            <p:cNvGrpSpPr/>
            <p:nvPr/>
          </p:nvGrpSpPr>
          <p:grpSpPr>
            <a:xfrm>
              <a:off x="10053924" y="3111823"/>
              <a:ext cx="1767288" cy="281324"/>
              <a:chOff x="306609" y="643766"/>
              <a:chExt cx="5671594" cy="902826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306609" y="643766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475652" y="643766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2644695" y="643766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3813738" y="643766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982781" y="643766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8243978" y="3111823"/>
              <a:ext cx="1767288" cy="281324"/>
              <a:chOff x="306609" y="643766"/>
              <a:chExt cx="5671594" cy="902826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306609" y="643766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1475652" y="643766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644695" y="643766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813738" y="643766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4982781" y="643766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6" name="文本框 5"/>
          <p:cNvSpPr txBox="1"/>
          <p:nvPr/>
        </p:nvSpPr>
        <p:spPr>
          <a:xfrm>
            <a:off x="587272" y="377190"/>
            <a:ext cx="2249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INTRODUCTION</a:t>
            </a:r>
            <a:endParaRPr kumimoji="1"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973117" y="1300520"/>
            <a:ext cx="859081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latin typeface="DengXian" charset="0"/>
                <a:ea typeface="DengXian" charset="0"/>
                <a:cs typeface="DengXian" charset="0"/>
              </a:rPr>
              <a:t>1</a:t>
            </a:r>
            <a:r>
              <a:rPr kumimoji="1" lang="zh-CN" altLang="en-US" dirty="0" smtClean="0">
                <a:latin typeface="DengXian" charset="0"/>
                <a:ea typeface="DengXian" charset="0"/>
                <a:cs typeface="DengXian" charset="0"/>
              </a:rPr>
              <a:t>、前期准备：</a:t>
            </a:r>
            <a:r>
              <a:rPr kumimoji="1" lang="en-US" altLang="zh-CN" dirty="0" smtClean="0">
                <a:latin typeface="DengXian" charset="0"/>
                <a:ea typeface="DengXian" charset="0"/>
                <a:cs typeface="DengXian" charset="0"/>
              </a:rPr>
              <a:t>python</a:t>
            </a:r>
            <a:r>
              <a:rPr kumimoji="1" lang="zh-CN" altLang="en-US" dirty="0" smtClean="0">
                <a:latin typeface="DengXian" charset="0"/>
                <a:ea typeface="DengXian" charset="0"/>
                <a:cs typeface="DengXian" charset="0"/>
              </a:rPr>
              <a:t>的下载和库安装；</a:t>
            </a:r>
          </a:p>
          <a:p>
            <a:r>
              <a:rPr kumimoji="1" lang="zh-CN" altLang="en-US" dirty="0">
                <a:latin typeface="DengXian" charset="0"/>
                <a:ea typeface="DengXian" charset="0"/>
                <a:cs typeface="DengXian" charset="0"/>
              </a:rPr>
              <a:t>	</a:t>
            </a:r>
            <a:r>
              <a:rPr kumimoji="1" lang="zh-CN" altLang="en-US" dirty="0" smtClean="0">
                <a:latin typeface="DengXian" charset="0"/>
                <a:ea typeface="DengXian" charset="0"/>
                <a:cs typeface="DengXian" charset="0"/>
              </a:rPr>
              <a:t>         </a:t>
            </a:r>
            <a:r>
              <a:rPr kumimoji="1" lang="en-US" altLang="zh-CN" dirty="0" smtClean="0">
                <a:latin typeface="DengXian" charset="0"/>
                <a:ea typeface="DengXian" charset="0"/>
                <a:cs typeface="DengXian" charset="0"/>
              </a:rPr>
              <a:t>matrix</a:t>
            </a:r>
            <a:r>
              <a:rPr kumimoji="1" lang="zh-CN" altLang="en-US" dirty="0" smtClean="0">
                <a:latin typeface="DengXian" charset="0"/>
                <a:ea typeface="DengXian" charset="0"/>
                <a:cs typeface="DengXian" charset="0"/>
              </a:rPr>
              <a:t>和</a:t>
            </a:r>
            <a:r>
              <a:rPr kumimoji="1" lang="en-US" altLang="zh-CN" dirty="0" smtClean="0">
                <a:latin typeface="DengXian" charset="0"/>
                <a:ea typeface="DengXian" charset="0"/>
                <a:cs typeface="DengXian" charset="0"/>
              </a:rPr>
              <a:t>array</a:t>
            </a:r>
            <a:r>
              <a:rPr kumimoji="1" lang="zh-CN" altLang="en-US" dirty="0" smtClean="0">
                <a:latin typeface="DengXian" charset="0"/>
                <a:ea typeface="DengXian" charset="0"/>
                <a:cs typeface="DengXian" charset="0"/>
              </a:rPr>
              <a:t>的使用方法；</a:t>
            </a:r>
          </a:p>
          <a:p>
            <a:r>
              <a:rPr kumimoji="1" lang="zh-CN" altLang="en-US" dirty="0">
                <a:latin typeface="DengXian" charset="0"/>
                <a:ea typeface="DengXian" charset="0"/>
                <a:cs typeface="DengXian" charset="0"/>
              </a:rPr>
              <a:t>	 </a:t>
            </a:r>
            <a:r>
              <a:rPr kumimoji="1" lang="zh-CN" altLang="en-US" dirty="0" smtClean="0">
                <a:latin typeface="DengXian" charset="0"/>
                <a:ea typeface="DengXian" charset="0"/>
                <a:cs typeface="DengXian" charset="0"/>
              </a:rPr>
              <a:t>        图片矩阵大小的确定；</a:t>
            </a:r>
          </a:p>
          <a:p>
            <a:r>
              <a:rPr kumimoji="1" lang="en-US" altLang="zh-CN" dirty="0" smtClean="0">
                <a:latin typeface="DengXian" charset="0"/>
                <a:ea typeface="DengXian" charset="0"/>
                <a:cs typeface="DengXian" charset="0"/>
              </a:rPr>
              <a:t>2</a:t>
            </a:r>
            <a:r>
              <a:rPr kumimoji="1" lang="zh-CN" altLang="en-US" dirty="0" smtClean="0">
                <a:latin typeface="DengXian" charset="0"/>
                <a:ea typeface="DengXian" charset="0"/>
                <a:cs typeface="DengXian" charset="0"/>
              </a:rPr>
              <a:t>、图片处理：图片背景非纯白或带有噪声会产生干扰，通过降噪解决；</a:t>
            </a:r>
          </a:p>
          <a:p>
            <a:r>
              <a:rPr kumimoji="1" lang="zh-CN" altLang="en-US" dirty="0">
                <a:latin typeface="DengXian" charset="0"/>
                <a:ea typeface="DengXian" charset="0"/>
                <a:cs typeface="DengXian" charset="0"/>
              </a:rPr>
              <a:t>	 </a:t>
            </a:r>
            <a:r>
              <a:rPr kumimoji="1" lang="zh-CN" altLang="en-US" dirty="0" smtClean="0">
                <a:latin typeface="DengXian" charset="0"/>
                <a:ea typeface="DengXian" charset="0"/>
                <a:cs typeface="DengXian" charset="0"/>
              </a:rPr>
              <a:t>        测试时手写数字位置对识别影响很大，通过图片切割解决；</a:t>
            </a:r>
            <a:endParaRPr kumimoji="1" lang="zh-CN" altLang="en-US" dirty="0">
              <a:latin typeface="DengXian" charset="0"/>
              <a:ea typeface="DengXian" charset="0"/>
              <a:cs typeface="DengXian" charset="0"/>
            </a:endParaRPr>
          </a:p>
          <a:p>
            <a:r>
              <a:rPr kumimoji="1" lang="en-US" altLang="zh-CN" dirty="0" smtClean="0">
                <a:latin typeface="DengXian" charset="0"/>
                <a:ea typeface="DengXian" charset="0"/>
                <a:cs typeface="DengXian" charset="0"/>
              </a:rPr>
              <a:t>3</a:t>
            </a:r>
            <a:r>
              <a:rPr kumimoji="1" lang="zh-CN" altLang="en-US" dirty="0" smtClean="0">
                <a:latin typeface="DengXian" charset="0"/>
                <a:ea typeface="DengXian" charset="0"/>
                <a:cs typeface="DengXian" charset="0"/>
              </a:rPr>
              <a:t>、神经网络的搭建：</a:t>
            </a:r>
          </a:p>
          <a:p>
            <a:r>
              <a:rPr kumimoji="1" lang="zh-CN" altLang="en-US" dirty="0">
                <a:latin typeface="DengXian" charset="0"/>
                <a:ea typeface="DengXian" charset="0"/>
                <a:cs typeface="DengXian" charset="0"/>
              </a:rPr>
              <a:t>	 </a:t>
            </a:r>
            <a:r>
              <a:rPr kumimoji="1" lang="zh-CN" altLang="en-US" dirty="0" smtClean="0">
                <a:latin typeface="DengXian" charset="0"/>
                <a:ea typeface="DengXian" charset="0"/>
                <a:cs typeface="DengXian" charset="0"/>
              </a:rPr>
              <a:t>         无阈值</a:t>
            </a:r>
            <a:r>
              <a:rPr kumimoji="1" lang="en-US" altLang="zh-CN" dirty="0" smtClean="0">
                <a:latin typeface="DengXian" charset="0"/>
                <a:ea typeface="DengXian" charset="0"/>
                <a:cs typeface="DengXian" charset="0"/>
              </a:rPr>
              <a:t>b</a:t>
            </a:r>
            <a:r>
              <a:rPr kumimoji="1" lang="zh-CN" altLang="en-US" dirty="0" smtClean="0">
                <a:latin typeface="DengXian" charset="0"/>
                <a:ea typeface="DengXian" charset="0"/>
                <a:cs typeface="DengXian" charset="0"/>
              </a:rPr>
              <a:t>，训练集正确率</a:t>
            </a:r>
            <a:r>
              <a:rPr kumimoji="1" lang="en-US" altLang="zh-CN" dirty="0" smtClean="0">
                <a:latin typeface="DengXian" charset="0"/>
                <a:ea typeface="DengXian" charset="0"/>
                <a:cs typeface="DengXian" charset="0"/>
              </a:rPr>
              <a:t>83%</a:t>
            </a:r>
            <a:r>
              <a:rPr kumimoji="1" lang="zh-CN" altLang="en-US" dirty="0" smtClean="0">
                <a:latin typeface="DengXian" charset="0"/>
                <a:ea typeface="DengXian" charset="0"/>
                <a:cs typeface="DengXian" charset="0"/>
              </a:rPr>
              <a:t>，测试集正确率</a:t>
            </a:r>
            <a:r>
              <a:rPr kumimoji="1" lang="en-US" altLang="zh-CN" dirty="0" smtClean="0">
                <a:latin typeface="DengXian" charset="0"/>
                <a:ea typeface="DengXian" charset="0"/>
                <a:cs typeface="DengXian" charset="0"/>
              </a:rPr>
              <a:t>62%</a:t>
            </a:r>
            <a:r>
              <a:rPr kumimoji="1" lang="zh-CN" altLang="en-US" dirty="0" smtClean="0">
                <a:latin typeface="DengXian" charset="0"/>
                <a:ea typeface="DengXian" charset="0"/>
                <a:cs typeface="DengXian" charset="0"/>
              </a:rPr>
              <a:t>；</a:t>
            </a:r>
          </a:p>
          <a:p>
            <a:r>
              <a:rPr kumimoji="1" lang="zh-CN" altLang="en-US" dirty="0">
                <a:latin typeface="DengXian" charset="0"/>
                <a:ea typeface="DengXian" charset="0"/>
                <a:cs typeface="DengXian" charset="0"/>
              </a:rPr>
              <a:t>	 </a:t>
            </a:r>
            <a:r>
              <a:rPr kumimoji="1" lang="zh-CN" altLang="en-US" dirty="0" smtClean="0">
                <a:latin typeface="DengXian" charset="0"/>
                <a:ea typeface="DengXian" charset="0"/>
                <a:cs typeface="DengXian" charset="0"/>
              </a:rPr>
              <a:t>         加入阈值</a:t>
            </a:r>
            <a:r>
              <a:rPr kumimoji="1" lang="en-US" altLang="zh-CN" dirty="0" smtClean="0">
                <a:latin typeface="DengXian" charset="0"/>
                <a:ea typeface="DengXian" charset="0"/>
                <a:cs typeface="DengXian" charset="0"/>
              </a:rPr>
              <a:t>b</a:t>
            </a:r>
            <a:r>
              <a:rPr kumimoji="1" lang="zh-CN" altLang="en-US" dirty="0" smtClean="0">
                <a:latin typeface="DengXian" charset="0"/>
                <a:ea typeface="DengXian" charset="0"/>
                <a:cs typeface="DengXian" charset="0"/>
              </a:rPr>
              <a:t>，由于缩进问题，</a:t>
            </a:r>
            <a:r>
              <a:rPr kumimoji="1" lang="en-US" altLang="zh-CN" dirty="0" smtClean="0">
                <a:latin typeface="DengXian" charset="0"/>
                <a:ea typeface="DengXian" charset="0"/>
                <a:cs typeface="DengXian" charset="0"/>
              </a:rPr>
              <a:t>b</a:t>
            </a:r>
            <a:r>
              <a:rPr kumimoji="1" lang="zh-CN" altLang="en-US" dirty="0" smtClean="0">
                <a:latin typeface="DengXian" charset="0"/>
                <a:ea typeface="DengXian" charset="0"/>
                <a:cs typeface="DengXian" charset="0"/>
              </a:rPr>
              <a:t>值错误累加过大，正确率降低到</a:t>
            </a:r>
            <a:r>
              <a:rPr kumimoji="1" lang="en-US" altLang="zh-CN" dirty="0" smtClean="0">
                <a:latin typeface="DengXian" charset="0"/>
                <a:ea typeface="DengXian" charset="0"/>
                <a:cs typeface="DengXian" charset="0"/>
              </a:rPr>
              <a:t>10%</a:t>
            </a:r>
            <a:r>
              <a:rPr kumimoji="1" lang="zh-CN" altLang="en-US" dirty="0" smtClean="0">
                <a:latin typeface="DengXian" charset="0"/>
                <a:ea typeface="DengXian" charset="0"/>
                <a:cs typeface="DengXian" charset="0"/>
              </a:rPr>
              <a:t>；</a:t>
            </a:r>
          </a:p>
          <a:p>
            <a:r>
              <a:rPr kumimoji="1" lang="zh-CN" altLang="en-US" dirty="0">
                <a:latin typeface="DengXian" charset="0"/>
                <a:ea typeface="DengXian" charset="0"/>
                <a:cs typeface="DengXian" charset="0"/>
              </a:rPr>
              <a:t>	 </a:t>
            </a:r>
            <a:r>
              <a:rPr kumimoji="1" lang="zh-CN" altLang="en-US" dirty="0" smtClean="0">
                <a:latin typeface="DengXian" charset="0"/>
                <a:ea typeface="DengXian" charset="0"/>
                <a:cs typeface="DengXian" charset="0"/>
              </a:rPr>
              <a:t>         算法实现方面存在问题，训练过程耗时严重，影响调参工作；</a:t>
            </a:r>
          </a:p>
          <a:p>
            <a:r>
              <a:rPr kumimoji="1" lang="en-US" altLang="zh-CN" dirty="0" smtClean="0">
                <a:latin typeface="DengXian" charset="0"/>
                <a:ea typeface="DengXian" charset="0"/>
                <a:cs typeface="DengXian" charset="0"/>
              </a:rPr>
              <a:t>4</a:t>
            </a:r>
            <a:r>
              <a:rPr kumimoji="1" lang="zh-CN" altLang="en-US" dirty="0" smtClean="0">
                <a:latin typeface="DengXian" charset="0"/>
                <a:ea typeface="DengXian" charset="0"/>
                <a:cs typeface="DengXian" charset="0"/>
              </a:rPr>
              <a:t>、调参</a:t>
            </a:r>
            <a:r>
              <a:rPr kumimoji="1" lang="zh-CN" altLang="en-US" dirty="0" smtClean="0">
                <a:latin typeface="DengXian" charset="0"/>
                <a:ea typeface="DengXian" charset="0"/>
                <a:cs typeface="DengXian" charset="0"/>
              </a:rPr>
              <a:t>过程</a:t>
            </a:r>
            <a:r>
              <a:rPr kumimoji="1" lang="zh-CN" altLang="en-US" dirty="0" smtClean="0">
                <a:latin typeface="DengXian" charset="0"/>
                <a:ea typeface="DengXian" charset="0"/>
                <a:cs typeface="DengXian" charset="0"/>
              </a:rPr>
              <a:t>： </a:t>
            </a:r>
            <a:endParaRPr kumimoji="1" lang="en-US" altLang="zh-CN" dirty="0">
              <a:latin typeface="DengXian" charset="0"/>
              <a:ea typeface="DengXian" charset="0"/>
              <a:cs typeface="DengXi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>
                <a:latin typeface="DengXian" charset="0"/>
                <a:ea typeface="DengXian" charset="0"/>
                <a:cs typeface="DengXian" charset="0"/>
              </a:rPr>
              <a:t>修正</a:t>
            </a:r>
            <a:r>
              <a:rPr kumimoji="1" lang="zh-CN" altLang="en-US" dirty="0" smtClean="0">
                <a:latin typeface="DengXian" charset="0"/>
                <a:ea typeface="DengXian" charset="0"/>
                <a:cs typeface="DengXian" charset="0"/>
              </a:rPr>
              <a:t>学习率，</a:t>
            </a:r>
            <a:r>
              <a:rPr kumimoji="1" lang="zh-CN" altLang="en-US" dirty="0" smtClean="0">
                <a:latin typeface="DengXian" charset="0"/>
                <a:ea typeface="DengXian" charset="0"/>
                <a:cs typeface="DengXian" charset="0"/>
              </a:rPr>
              <a:t>提高</a:t>
            </a:r>
            <a:r>
              <a:rPr kumimoji="1" lang="zh-CN" altLang="en-US" dirty="0" smtClean="0">
                <a:latin typeface="DengXian" charset="0"/>
                <a:ea typeface="DengXian" charset="0"/>
                <a:cs typeface="DengXian" charset="0"/>
              </a:rPr>
              <a:t>正确率</a:t>
            </a:r>
            <a:r>
              <a:rPr kumimoji="1" lang="en-US" altLang="zh-CN" dirty="0" smtClean="0">
                <a:latin typeface="DengXian" charset="0"/>
                <a:ea typeface="DengXian" charset="0"/>
                <a:cs typeface="DengXian" charset="0"/>
              </a:rPr>
              <a:t> </a:t>
            </a:r>
            <a:r>
              <a:rPr kumimoji="1" lang="en-US" altLang="zh-CN" dirty="0" smtClean="0">
                <a:latin typeface="DengXian" charset="0"/>
                <a:ea typeface="DengXian" charset="0"/>
                <a:cs typeface="DengXian" charset="0"/>
              </a:rPr>
              <a:t>[256,25,10]</a:t>
            </a:r>
            <a:endParaRPr kumimoji="1" lang="zh-CN" altLang="en-US" dirty="0" smtClean="0">
              <a:latin typeface="DengXian" charset="0"/>
              <a:ea typeface="DengXian" charset="0"/>
              <a:cs typeface="DengXian" charset="0"/>
            </a:endParaRPr>
          </a:p>
          <a:p>
            <a:endParaRPr kumimoji="1" lang="zh-CN" altLang="en-US" dirty="0" smtClean="0">
              <a:latin typeface="DengXian" charset="0"/>
              <a:ea typeface="DengXian" charset="0"/>
              <a:cs typeface="DengXian" charset="0"/>
            </a:endParaRPr>
          </a:p>
          <a:p>
            <a:r>
              <a:rPr kumimoji="1" lang="zh-CN" altLang="en-US" dirty="0">
                <a:latin typeface="DengXian" charset="0"/>
                <a:ea typeface="DengXian" charset="0"/>
                <a:cs typeface="DengXian" charset="0"/>
              </a:rPr>
              <a:t>	</a:t>
            </a:r>
            <a:endParaRPr kumimoji="1" lang="zh-CN" altLang="en-US" dirty="0" smtClean="0">
              <a:latin typeface="DengXian" charset="0"/>
              <a:ea typeface="DengXian" charset="0"/>
              <a:cs typeface="DengXian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114861"/>
              </p:ext>
            </p:extLst>
          </p:nvPr>
        </p:nvGraphicFramePr>
        <p:xfrm>
          <a:off x="1253700" y="4528404"/>
          <a:ext cx="8128000" cy="222504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4023899"/>
                <a:gridCol w="41041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学习率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正确率（训练集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测试集）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altLang="zh-CN" dirty="0" smtClean="0"/>
                        <a:t>0.998553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pt-BR" altLang="zh-CN" dirty="0" smtClean="0"/>
                        <a:t>0.886905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altLang="zh-CN" dirty="0" smtClean="0"/>
                        <a:t>0.946454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is-IS" altLang="zh-CN" dirty="0" smtClean="0"/>
                        <a:t>0.857143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altLang="zh-CN" dirty="0" smtClean="0"/>
                        <a:t>0.998553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hr-HR" altLang="zh-CN" dirty="0" smtClean="0"/>
                        <a:t>0.880952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rate =0.1+ 1/(</a:t>
                      </a:r>
                      <a:r>
                        <a:rPr lang="en-US" altLang="zh-CN" dirty="0" err="1" smtClean="0"/>
                        <a:t>iter</a:t>
                      </a:r>
                      <a:r>
                        <a:rPr lang="en-US" altLang="zh-CN" dirty="0" smtClean="0"/>
                        <a:t> + 1)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altLang="zh-CN" dirty="0" smtClean="0"/>
                        <a:t>0.998553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hr-HR" altLang="zh-CN" dirty="0" smtClean="0"/>
                        <a:t>0.863095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rate =0.01+ 1/(</a:t>
                      </a:r>
                      <a:r>
                        <a:rPr lang="en-US" altLang="zh-CN" dirty="0" err="1" smtClean="0"/>
                        <a:t>iter</a:t>
                      </a:r>
                      <a:r>
                        <a:rPr lang="en-US" altLang="zh-CN" dirty="0" smtClean="0"/>
                        <a:t> + 1)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altLang="zh-CN" dirty="0" smtClean="0"/>
                        <a:t>0.994211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nb-NO" altLang="zh-CN" dirty="0" smtClean="0"/>
                        <a:t>0.839286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427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587272" y="377190"/>
            <a:ext cx="2249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INTRODUCTION</a:t>
            </a:r>
            <a:endParaRPr kumimoji="1" lang="zh-CN" altLang="en-US" sz="2400" dirty="0"/>
          </a:p>
        </p:txBody>
      </p:sp>
      <p:grpSp>
        <p:nvGrpSpPr>
          <p:cNvPr id="11" name="组合 2"/>
          <p:cNvGrpSpPr/>
          <p:nvPr/>
        </p:nvGrpSpPr>
        <p:grpSpPr>
          <a:xfrm>
            <a:off x="662940" y="838855"/>
            <a:ext cx="3577234" cy="281324"/>
            <a:chOff x="8243978" y="3111823"/>
            <a:chExt cx="3577234" cy="281324"/>
          </a:xfrm>
        </p:grpSpPr>
        <p:grpSp>
          <p:nvGrpSpPr>
            <p:cNvPr id="12" name="组合 1"/>
            <p:cNvGrpSpPr/>
            <p:nvPr/>
          </p:nvGrpSpPr>
          <p:grpSpPr>
            <a:xfrm>
              <a:off x="10053924" y="3111823"/>
              <a:ext cx="1767288" cy="281324"/>
              <a:chOff x="306609" y="643766"/>
              <a:chExt cx="5671594" cy="902826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306609" y="643766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475652" y="643766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644695" y="643766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813738" y="643766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982781" y="643766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22"/>
            <p:cNvGrpSpPr/>
            <p:nvPr/>
          </p:nvGrpSpPr>
          <p:grpSpPr>
            <a:xfrm>
              <a:off x="8243978" y="3111823"/>
              <a:ext cx="1767288" cy="281324"/>
              <a:chOff x="306609" y="643766"/>
              <a:chExt cx="5671594" cy="902826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306609" y="643766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475652" y="643766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2644695" y="643766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3813738" y="643766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4982781" y="643766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788276" y="1460938"/>
                <a:ext cx="11098924" cy="4600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charset="0"/>
                  <a:buChar char="•"/>
                </a:pPr>
                <a:r>
                  <a:rPr kumimoji="1" lang="zh-CN" altLang="en-US" dirty="0">
                    <a:latin typeface="DengXian" charset="0"/>
                    <a:ea typeface="DengXian" charset="0"/>
                    <a:cs typeface="DengXian" charset="0"/>
                  </a:rPr>
                  <a:t>隐含层神经元数量的选取，查阅资料得到以下公式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charset="0"/>
                          <a:ea typeface="DengXian" charset="0"/>
                          <a:cs typeface="DengXian" charset="0"/>
                        </a:rPr>
                        <m:t>𝑚</m:t>
                      </m:r>
                      <m:r>
                        <a:rPr kumimoji="1" lang="en-US" altLang="zh-CN" i="1">
                          <a:latin typeface="Cambria Math" charset="0"/>
                          <a:ea typeface="DengXian" charset="0"/>
                          <a:cs typeface="DengXian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zh-CN" i="1">
                              <a:latin typeface="Cambria Math" charset="0"/>
                              <a:ea typeface="DengXian" charset="0"/>
                              <a:cs typeface="DengXian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zh-CN" i="1">
                              <a:latin typeface="Cambria Math" charset="0"/>
                              <a:ea typeface="DengXian" charset="0"/>
                              <a:cs typeface="DengXian" charset="0"/>
                            </a:rPr>
                            <m:t>𝑛𝑙</m:t>
                          </m:r>
                        </m:e>
                      </m:rad>
                    </m:oMath>
                  </m:oMathPara>
                </a14:m>
                <a:endParaRPr kumimoji="1" lang="en-US" altLang="zh-CN" i="1" dirty="0">
                  <a:latin typeface="Cambria Math" charset="0"/>
                  <a:ea typeface="DengXian" charset="0"/>
                  <a:cs typeface="DengXian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charset="0"/>
                          <a:ea typeface="DengXian" charset="0"/>
                          <a:cs typeface="DengXian" charset="0"/>
                        </a:rPr>
                        <m:t>𝑚</m:t>
                      </m:r>
                      <m:r>
                        <a:rPr kumimoji="1" lang="en-US" altLang="zh-CN" i="1">
                          <a:latin typeface="Cambria Math" charset="0"/>
                          <a:ea typeface="DengXian" charset="0"/>
                          <a:cs typeface="DengXian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charset="0"/>
                              <a:ea typeface="DengXian" charset="0"/>
                              <a:cs typeface="DengXian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charset="0"/>
                              <a:ea typeface="DengXian" charset="0"/>
                              <a:cs typeface="DengXian" charset="0"/>
                            </a:rPr>
                            <m:t>𝑙𝑜𝑔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charset="0"/>
                              <a:ea typeface="DengXian" charset="0"/>
                              <a:cs typeface="DengXian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i="1">
                          <a:latin typeface="Cambria Math" charset="0"/>
                          <a:ea typeface="DengXian" charset="0"/>
                          <a:cs typeface="DengXian" charset="0"/>
                        </a:rPr>
                        <m:t>𝑛</m:t>
                      </m:r>
                    </m:oMath>
                  </m:oMathPara>
                </a14:m>
                <a:endParaRPr kumimoji="1" lang="en-US" altLang="zh-CN" i="1" dirty="0">
                  <a:latin typeface="Cambria Math" charset="0"/>
                  <a:ea typeface="DengXian" charset="0"/>
                  <a:cs typeface="DengXian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charset="0"/>
                          <a:ea typeface="DengXian" charset="0"/>
                          <a:cs typeface="DengXian" charset="0"/>
                        </a:rPr>
                        <m:t>𝑚</m:t>
                      </m:r>
                      <m:r>
                        <a:rPr kumimoji="1" lang="en-US" altLang="zh-CN" i="1">
                          <a:latin typeface="Cambria Math" charset="0"/>
                          <a:ea typeface="DengXian" charset="0"/>
                          <a:cs typeface="DengXian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zh-CN" altLang="en-US" i="1">
                              <a:latin typeface="Cambria Math" charset="0"/>
                              <a:ea typeface="DengXian" charset="0"/>
                              <a:cs typeface="DengXian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zh-CN" i="1">
                              <a:latin typeface="Cambria Math" charset="0"/>
                              <a:ea typeface="DengXian" charset="0"/>
                              <a:cs typeface="DengXian" charset="0"/>
                            </a:rPr>
                            <m:t>𝑛</m:t>
                          </m:r>
                          <m:r>
                            <a:rPr kumimoji="1" lang="en-US" altLang="zh-CN" i="1">
                              <a:latin typeface="Cambria Math" charset="0"/>
                              <a:ea typeface="DengXian" charset="0"/>
                              <a:cs typeface="DengXian" charset="0"/>
                            </a:rPr>
                            <m:t>+</m:t>
                          </m:r>
                          <m:r>
                            <a:rPr kumimoji="1" lang="en-US" altLang="zh-CN" i="1">
                              <a:latin typeface="Cambria Math" charset="0"/>
                              <a:ea typeface="DengXian" charset="0"/>
                              <a:cs typeface="DengXian" charset="0"/>
                            </a:rPr>
                            <m:t>𝑙</m:t>
                          </m:r>
                        </m:e>
                      </m:rad>
                      <m:r>
                        <a:rPr kumimoji="1" lang="en-US" altLang="zh-CN" i="1">
                          <a:latin typeface="Cambria Math" charset="0"/>
                          <a:ea typeface="DengXian" charset="0"/>
                          <a:cs typeface="DengXian" charset="0"/>
                        </a:rPr>
                        <m:t>+</m:t>
                      </m:r>
                      <m:r>
                        <a:rPr kumimoji="1" lang="en-US" altLang="zh-CN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𝛼</m:t>
                      </m:r>
                    </m:oMath>
                  </m:oMathPara>
                </a14:m>
                <a:endParaRPr kumimoji="1" lang="zh-CN" altLang="en-US" dirty="0" smtClean="0">
                  <a:latin typeface="DengXian" charset="0"/>
                  <a:ea typeface="DengXian" charset="0"/>
                  <a:cs typeface="DengXian" charset="0"/>
                </a:endParaRPr>
              </a:p>
              <a:p>
                <a:pPr/>
                <a:endParaRPr kumimoji="1" lang="zh-CN" altLang="en-US" dirty="0" smtClean="0">
                  <a:latin typeface="DengXian" charset="0"/>
                  <a:ea typeface="DengXian" charset="0"/>
                  <a:cs typeface="DengXian" charset="0"/>
                </a:endParaRPr>
              </a:p>
              <a:p>
                <a:pPr/>
                <a:endParaRPr kumimoji="1" lang="zh-CN" altLang="en-US" dirty="0">
                  <a:latin typeface="DengXian" charset="0"/>
                  <a:ea typeface="DengXian" charset="0"/>
                  <a:cs typeface="DengXian" charset="0"/>
                </a:endParaRPr>
              </a:p>
              <a:p>
                <a:pPr/>
                <a:endParaRPr kumimoji="1" lang="zh-CN" altLang="en-US" dirty="0" smtClean="0">
                  <a:latin typeface="DengXian" charset="0"/>
                  <a:ea typeface="DengXian" charset="0"/>
                  <a:cs typeface="DengXian" charset="0"/>
                </a:endParaRPr>
              </a:p>
              <a:p>
                <a:pPr/>
                <a:endParaRPr kumimoji="1" lang="zh-CN" altLang="en-US" dirty="0">
                  <a:latin typeface="DengXian" charset="0"/>
                  <a:ea typeface="DengXian" charset="0"/>
                  <a:cs typeface="DengXian" charset="0"/>
                </a:endParaRPr>
              </a:p>
              <a:p>
                <a:pPr/>
                <a:endParaRPr kumimoji="1" lang="zh-CN" altLang="en-US" dirty="0" smtClean="0">
                  <a:latin typeface="DengXian" charset="0"/>
                  <a:ea typeface="DengXian" charset="0"/>
                  <a:cs typeface="DengXian" charset="0"/>
                </a:endParaRPr>
              </a:p>
              <a:p>
                <a:pPr/>
                <a:endParaRPr kumimoji="1" lang="zh-CN" altLang="en-US" dirty="0">
                  <a:latin typeface="DengXian" charset="0"/>
                  <a:ea typeface="DengXian" charset="0"/>
                  <a:cs typeface="DengXian" charset="0"/>
                </a:endParaRPr>
              </a:p>
              <a:p>
                <a:pPr/>
                <a:endParaRPr kumimoji="1" lang="en-US" altLang="zh-CN" dirty="0">
                  <a:latin typeface="DengXian" charset="0"/>
                  <a:ea typeface="DengXian" charset="0"/>
                  <a:cs typeface="DengXian" charset="0"/>
                </a:endParaRPr>
              </a:p>
              <a:p>
                <a:pPr marL="285750" indent="-285750">
                  <a:buFont typeface="Arial" charset="0"/>
                  <a:buChar char="•"/>
                </a:pPr>
                <a:r>
                  <a:rPr kumimoji="1" lang="zh-CN" altLang="en-US" dirty="0">
                    <a:latin typeface="DengXian" charset="0"/>
                    <a:ea typeface="DengXian" charset="0"/>
                    <a:cs typeface="DengXian" charset="0"/>
                  </a:rPr>
                  <a:t>样本数量</a:t>
                </a:r>
                <a:r>
                  <a:rPr kumimoji="1" lang="en-US" altLang="zh-CN" dirty="0">
                    <a:latin typeface="DengXian" charset="0"/>
                    <a:ea typeface="DengXian" charset="0"/>
                    <a:cs typeface="DengXian" charset="0"/>
                  </a:rPr>
                  <a:t>100</a:t>
                </a:r>
                <a:r>
                  <a:rPr kumimoji="1" lang="zh-CN" altLang="en-US" dirty="0">
                    <a:latin typeface="DengXian" charset="0"/>
                    <a:ea typeface="DengXian" charset="0"/>
                    <a:cs typeface="DengXian" charset="0"/>
                  </a:rPr>
                  <a:t>，不足以进行特征提取，引入</a:t>
                </a:r>
                <a:r>
                  <a:rPr kumimoji="1" lang="en-US" altLang="zh-CN" dirty="0" err="1">
                    <a:latin typeface="DengXian" charset="0"/>
                    <a:ea typeface="DengXian" charset="0"/>
                    <a:cs typeface="DengXian" charset="0"/>
                  </a:rPr>
                  <a:t>minist</a:t>
                </a:r>
                <a:r>
                  <a:rPr kumimoji="1" lang="zh-CN" altLang="en-US" dirty="0">
                    <a:latin typeface="DengXian" charset="0"/>
                    <a:ea typeface="DengXian" charset="0"/>
                    <a:cs typeface="DengXian" charset="0"/>
                  </a:rPr>
                  <a:t>并加入部分手写样本，训练集增加至</a:t>
                </a:r>
                <a:r>
                  <a:rPr kumimoji="1" lang="en-US" altLang="zh-CN" dirty="0">
                    <a:latin typeface="DengXian" charset="0"/>
                    <a:ea typeface="DengXian" charset="0"/>
                    <a:cs typeface="DengXian" charset="0"/>
                  </a:rPr>
                  <a:t>600</a:t>
                </a:r>
                <a:r>
                  <a:rPr kumimoji="1" lang="zh-CN" altLang="en-US" dirty="0">
                    <a:latin typeface="DengXian" charset="0"/>
                    <a:ea typeface="DengXian" charset="0"/>
                    <a:cs typeface="DengXian" charset="0"/>
                  </a:rPr>
                  <a:t>；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kumimoji="1" lang="zh-CN" altLang="en-US" dirty="0" smtClean="0">
                    <a:latin typeface="DengXian" charset="0"/>
                    <a:ea typeface="DengXian" charset="0"/>
                    <a:cs typeface="DengXian" charset="0"/>
                  </a:rPr>
                  <a:t>交互</a:t>
                </a:r>
                <a:r>
                  <a:rPr kumimoji="1" lang="zh-CN" altLang="en-US" dirty="0">
                    <a:latin typeface="DengXian" charset="0"/>
                    <a:ea typeface="DengXian" charset="0"/>
                    <a:cs typeface="DengXian" charset="0"/>
                  </a:rPr>
                  <a:t>测试单个手写数字图片，</a:t>
                </a:r>
                <a:r>
                  <a:rPr kumimoji="1" lang="en-US" altLang="zh-CN" dirty="0" err="1">
                    <a:latin typeface="DengXian" charset="0"/>
                    <a:ea typeface="DengXian" charset="0"/>
                    <a:cs typeface="DengXian" charset="0"/>
                  </a:rPr>
                  <a:t>minist</a:t>
                </a:r>
                <a:r>
                  <a:rPr kumimoji="1" lang="zh-CN" altLang="en-US" dirty="0">
                    <a:latin typeface="DengXian" charset="0"/>
                    <a:ea typeface="DengXian" charset="0"/>
                    <a:cs typeface="DengXian" charset="0"/>
                  </a:rPr>
                  <a:t>部分数字不符合手写习惯，重新筛选</a:t>
                </a:r>
                <a:r>
                  <a:rPr kumimoji="1" lang="zh-CN" altLang="en-US" dirty="0" smtClean="0">
                    <a:latin typeface="DengXian" charset="0"/>
                    <a:ea typeface="DengXian" charset="0"/>
                    <a:cs typeface="DengXian" charset="0"/>
                  </a:rPr>
                  <a:t>；</a:t>
                </a:r>
              </a:p>
              <a:p>
                <a:pPr marL="285750" indent="-285750">
                  <a:buFont typeface="Arial" charset="0"/>
                  <a:buChar char="•"/>
                </a:pPr>
                <a:r>
                  <a:rPr kumimoji="1" lang="en-US" altLang="zh-CN" dirty="0" smtClean="0">
                    <a:latin typeface="DengXian" charset="0"/>
                    <a:ea typeface="DengXian" charset="0"/>
                    <a:cs typeface="DengXian" charset="0"/>
                  </a:rPr>
                  <a:t>1</a:t>
                </a:r>
                <a:r>
                  <a:rPr kumimoji="1" lang="zh-CN" altLang="en-US" dirty="0">
                    <a:latin typeface="DengXian" charset="0"/>
                    <a:ea typeface="DengXian" charset="0"/>
                    <a:cs typeface="DengXian" charset="0"/>
                  </a:rPr>
                  <a:t>、</a:t>
                </a:r>
                <a:r>
                  <a:rPr kumimoji="1" lang="en-US" altLang="zh-CN" dirty="0">
                    <a:latin typeface="DengXian" charset="0"/>
                    <a:ea typeface="DengXian" charset="0"/>
                    <a:cs typeface="DengXian" charset="0"/>
                  </a:rPr>
                  <a:t>3</a:t>
                </a:r>
                <a:r>
                  <a:rPr kumimoji="1" lang="zh-CN" altLang="en-US" dirty="0">
                    <a:latin typeface="DengXian" charset="0"/>
                    <a:ea typeface="DengXian" charset="0"/>
                    <a:cs typeface="DengXian" charset="0"/>
                  </a:rPr>
                  <a:t>、</a:t>
                </a:r>
                <a:r>
                  <a:rPr kumimoji="1" lang="en-US" altLang="zh-CN" dirty="0">
                    <a:latin typeface="DengXian" charset="0"/>
                    <a:ea typeface="DengXian" charset="0"/>
                    <a:cs typeface="DengXian" charset="0"/>
                  </a:rPr>
                  <a:t>5</a:t>
                </a:r>
                <a:r>
                  <a:rPr kumimoji="1" lang="zh-CN" altLang="en-US" dirty="0">
                    <a:latin typeface="DengXian" charset="0"/>
                    <a:ea typeface="DengXian" charset="0"/>
                    <a:cs typeface="DengXian" charset="0"/>
                  </a:rPr>
                  <a:t>、</a:t>
                </a:r>
                <a:r>
                  <a:rPr kumimoji="1" lang="en-US" altLang="zh-CN" dirty="0">
                    <a:latin typeface="DengXian" charset="0"/>
                    <a:ea typeface="DengXian" charset="0"/>
                    <a:cs typeface="DengXian" charset="0"/>
                  </a:rPr>
                  <a:t>8</a:t>
                </a:r>
                <a:r>
                  <a:rPr kumimoji="1" lang="zh-CN" altLang="en-US" dirty="0">
                    <a:latin typeface="DengXian" charset="0"/>
                    <a:ea typeface="DengXian" charset="0"/>
                    <a:cs typeface="DengXian" charset="0"/>
                  </a:rPr>
                  <a:t>的识别效果不好，增加对应训练样本，重新训练；</a:t>
                </a:r>
                <a:endParaRPr kumimoji="1" lang="en-US" altLang="zh-CN" dirty="0">
                  <a:latin typeface="DengXian" charset="0"/>
                  <a:ea typeface="DengXian" charset="0"/>
                  <a:cs typeface="DengXian" charset="0"/>
                </a:endParaRPr>
              </a:p>
              <a:p>
                <a:endParaRPr kumimoji="1" lang="zh-CN" altLang="en-US" dirty="0">
                  <a:latin typeface="DengXian" charset="0"/>
                  <a:ea typeface="DengXian" charset="0"/>
                  <a:cs typeface="DengXian" charset="0"/>
                </a:endParaRPr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76" y="1460938"/>
                <a:ext cx="11098924" cy="4600618"/>
              </a:xfrm>
              <a:prstGeom prst="rect">
                <a:avLst/>
              </a:prstGeom>
              <a:blipFill rotWithShape="0">
                <a:blip r:embed="rId2"/>
                <a:stretch>
                  <a:fillRect l="-329" t="-7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623251"/>
              </p:ext>
            </p:extLst>
          </p:nvPr>
        </p:nvGraphicFramePr>
        <p:xfrm>
          <a:off x="1546584" y="2863777"/>
          <a:ext cx="812800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三层神经元数目（学习率</a:t>
                      </a:r>
                      <a:r>
                        <a:rPr lang="en-US" altLang="zh-CN" dirty="0" smtClean="0"/>
                        <a:t>=0.1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正确率（训练集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测试集）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[256,25,10]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altLang="zh-CN" dirty="0" smtClean="0"/>
                        <a:t>0.998553/</a:t>
                      </a:r>
                      <a:r>
                        <a:rPr lang="pt-BR" altLang="zh-CN" dirty="0" smtClean="0"/>
                        <a:t>0.886905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[256,50,10]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altLang="zh-CN" dirty="0" smtClean="0"/>
                        <a:t>0.998553/0.851190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[256,8,10]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altLang="zh-CN" dirty="0" smtClean="0"/>
                        <a:t>0.984081/0.750000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4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组合 110"/>
          <p:cNvGrpSpPr/>
          <p:nvPr/>
        </p:nvGrpSpPr>
        <p:grpSpPr>
          <a:xfrm>
            <a:off x="702706" y="899007"/>
            <a:ext cx="2117035" cy="165373"/>
            <a:chOff x="2218037" y="6272597"/>
            <a:chExt cx="2734179" cy="2135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92" name="组合 91"/>
            <p:cNvGrpSpPr/>
            <p:nvPr/>
          </p:nvGrpSpPr>
          <p:grpSpPr>
            <a:xfrm flipV="1">
              <a:off x="2218037" y="6272597"/>
              <a:ext cx="1341734" cy="213582"/>
              <a:chOff x="2218037" y="5369771"/>
              <a:chExt cx="5671594" cy="902826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2218037" y="5369771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3387080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4556123" y="5369771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5725166" y="5369771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6894209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3" name="组合 92"/>
            <p:cNvGrpSpPr/>
            <p:nvPr/>
          </p:nvGrpSpPr>
          <p:grpSpPr>
            <a:xfrm flipV="1">
              <a:off x="3610482" y="6272597"/>
              <a:ext cx="1341734" cy="213582"/>
              <a:chOff x="2218037" y="5369771"/>
              <a:chExt cx="5671594" cy="902826"/>
            </a:xfrm>
          </p:grpSpPr>
          <p:sp>
            <p:nvSpPr>
              <p:cNvPr id="94" name="矩形 93"/>
              <p:cNvSpPr/>
              <p:nvPr/>
            </p:nvSpPr>
            <p:spPr>
              <a:xfrm>
                <a:off x="2218037" y="5369771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3387080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4556123" y="5369771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5725166" y="5369771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6894209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24" name="文本框 123"/>
          <p:cNvSpPr txBox="1"/>
          <p:nvPr/>
        </p:nvSpPr>
        <p:spPr>
          <a:xfrm>
            <a:off x="670138" y="37513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CREATION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7" name="任意多边形 126"/>
          <p:cNvSpPr/>
          <p:nvPr/>
        </p:nvSpPr>
        <p:spPr>
          <a:xfrm>
            <a:off x="1201871" y="1479907"/>
            <a:ext cx="347978" cy="347978"/>
          </a:xfrm>
          <a:custGeom>
            <a:avLst/>
            <a:gdLst>
              <a:gd name="connsiteX0" fmla="*/ 547602 w 1095204"/>
              <a:gd name="connsiteY0" fmla="*/ 190258 h 1095204"/>
              <a:gd name="connsiteX1" fmla="*/ 190258 w 1095204"/>
              <a:gd name="connsiteY1" fmla="*/ 547602 h 1095204"/>
              <a:gd name="connsiteX2" fmla="*/ 547602 w 1095204"/>
              <a:gd name="connsiteY2" fmla="*/ 904946 h 1095204"/>
              <a:gd name="connsiteX3" fmla="*/ 904946 w 1095204"/>
              <a:gd name="connsiteY3" fmla="*/ 547602 h 1095204"/>
              <a:gd name="connsiteX4" fmla="*/ 547602 w 1095204"/>
              <a:gd name="connsiteY4" fmla="*/ 190258 h 1095204"/>
              <a:gd name="connsiteX5" fmla="*/ 547602 w 1095204"/>
              <a:gd name="connsiteY5" fmla="*/ 0 h 1095204"/>
              <a:gd name="connsiteX6" fmla="*/ 1095204 w 1095204"/>
              <a:gd name="connsiteY6" fmla="*/ 547602 h 1095204"/>
              <a:gd name="connsiteX7" fmla="*/ 547602 w 1095204"/>
              <a:gd name="connsiteY7" fmla="*/ 1095204 h 1095204"/>
              <a:gd name="connsiteX8" fmla="*/ 0 w 1095204"/>
              <a:gd name="connsiteY8" fmla="*/ 547602 h 1095204"/>
              <a:gd name="connsiteX9" fmla="*/ 547602 w 1095204"/>
              <a:gd name="connsiteY9" fmla="*/ 0 h 1095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95204" h="1095204">
                <a:moveTo>
                  <a:pt x="547602" y="190258"/>
                </a:moveTo>
                <a:cubicBezTo>
                  <a:pt x="350246" y="190258"/>
                  <a:pt x="190258" y="350246"/>
                  <a:pt x="190258" y="547602"/>
                </a:cubicBezTo>
                <a:cubicBezTo>
                  <a:pt x="190258" y="744958"/>
                  <a:pt x="350246" y="904946"/>
                  <a:pt x="547602" y="904946"/>
                </a:cubicBezTo>
                <a:cubicBezTo>
                  <a:pt x="744958" y="904946"/>
                  <a:pt x="904946" y="744958"/>
                  <a:pt x="904946" y="547602"/>
                </a:cubicBezTo>
                <a:cubicBezTo>
                  <a:pt x="904946" y="350246"/>
                  <a:pt x="744958" y="190258"/>
                  <a:pt x="547602" y="190258"/>
                </a:cubicBezTo>
                <a:close/>
                <a:moveTo>
                  <a:pt x="547602" y="0"/>
                </a:moveTo>
                <a:cubicBezTo>
                  <a:pt x="850034" y="0"/>
                  <a:pt x="1095204" y="245170"/>
                  <a:pt x="1095204" y="547602"/>
                </a:cubicBezTo>
                <a:cubicBezTo>
                  <a:pt x="1095204" y="850034"/>
                  <a:pt x="850034" y="1095204"/>
                  <a:pt x="547602" y="1095204"/>
                </a:cubicBezTo>
                <a:cubicBezTo>
                  <a:pt x="245170" y="1095204"/>
                  <a:pt x="0" y="850034"/>
                  <a:pt x="0" y="547602"/>
                </a:cubicBezTo>
                <a:cubicBezTo>
                  <a:pt x="0" y="245170"/>
                  <a:pt x="245170" y="0"/>
                  <a:pt x="547602" y="0"/>
                </a:cubicBezTo>
                <a:close/>
              </a:path>
            </a:pathLst>
          </a:custGeom>
          <a:solidFill>
            <a:srgbClr val="6F868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文本框 127"/>
          <p:cNvSpPr txBox="1"/>
          <p:nvPr/>
        </p:nvSpPr>
        <p:spPr>
          <a:xfrm>
            <a:off x="916844" y="1920246"/>
            <a:ext cx="10595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DengXian" charset="0"/>
                <a:ea typeface="DengXian" charset="0"/>
                <a:cs typeface="DengXian" charset="0"/>
              </a:rPr>
              <a:t>遍历</a:t>
            </a:r>
            <a:r>
              <a:rPr lang="zh-CN" altLang="en-US" dirty="0">
                <a:latin typeface="DengXian" charset="0"/>
                <a:ea typeface="DengXian" charset="0"/>
                <a:cs typeface="DengXian" charset="0"/>
              </a:rPr>
              <a:t>每个像素点周围的八个点，</a:t>
            </a:r>
            <a:r>
              <a:rPr lang="zh-CN" altLang="en-US" dirty="0" smtClean="0">
                <a:latin typeface="DengXian" charset="0"/>
                <a:ea typeface="DengXian" charset="0"/>
                <a:cs typeface="DengXian" charset="0"/>
              </a:rPr>
              <a:t>设定</a:t>
            </a:r>
            <a:r>
              <a:rPr lang="en-US" altLang="zh-CN" dirty="0">
                <a:latin typeface="DengXian" charset="0"/>
                <a:ea typeface="DengXian" charset="0"/>
                <a:cs typeface="DengXian" charset="0"/>
              </a:rPr>
              <a:t>n</a:t>
            </a:r>
            <a:r>
              <a:rPr lang="zh-CN" altLang="en-US" dirty="0" smtClean="0">
                <a:latin typeface="DengXian" charset="0"/>
                <a:ea typeface="DengXian" charset="0"/>
                <a:cs typeface="DengXian" charset="0"/>
              </a:rPr>
              <a:t>，该</a:t>
            </a:r>
            <a:r>
              <a:rPr lang="zh-CN" altLang="en-US" dirty="0">
                <a:latin typeface="DengXian" charset="0"/>
                <a:ea typeface="DengXian" charset="0"/>
                <a:cs typeface="DengXian" charset="0"/>
              </a:rPr>
              <a:t>点与周围</a:t>
            </a:r>
            <a:r>
              <a:rPr lang="en-US" altLang="zh-CN" dirty="0">
                <a:latin typeface="DengXian" charset="0"/>
                <a:ea typeface="DengXian" charset="0"/>
                <a:cs typeface="DengXian" charset="0"/>
              </a:rPr>
              <a:t>8</a:t>
            </a:r>
            <a:r>
              <a:rPr lang="zh-CN" altLang="en-US" dirty="0">
                <a:latin typeface="DengXian" charset="0"/>
                <a:ea typeface="DengXian" charset="0"/>
                <a:cs typeface="DengXian" charset="0"/>
              </a:rPr>
              <a:t>个点相等</a:t>
            </a:r>
            <a:r>
              <a:rPr lang="zh-CN" altLang="en-US" dirty="0" smtClean="0">
                <a:latin typeface="DengXian" charset="0"/>
                <a:ea typeface="DengXian" charset="0"/>
                <a:cs typeface="DengXian" charset="0"/>
              </a:rPr>
              <a:t>时将其判断</a:t>
            </a:r>
            <a:r>
              <a:rPr lang="zh-CN" altLang="en-US" dirty="0">
                <a:latin typeface="DengXian" charset="0"/>
                <a:ea typeface="DengXian" charset="0"/>
                <a:cs typeface="DengXian" charset="0"/>
              </a:rPr>
              <a:t>为噪点</a:t>
            </a:r>
            <a:r>
              <a:rPr lang="zh-CN" altLang="en-US" dirty="0" smtClean="0">
                <a:latin typeface="DengXian" charset="0"/>
                <a:ea typeface="DengXian" charset="0"/>
                <a:cs typeface="DengXian" charset="0"/>
              </a:rPr>
              <a:t>，与</a:t>
            </a:r>
            <a:r>
              <a:rPr lang="zh-CN" altLang="en-US" dirty="0">
                <a:latin typeface="DengXian" charset="0"/>
                <a:ea typeface="DengXian" charset="0"/>
                <a:cs typeface="DengXian" charset="0"/>
              </a:rPr>
              <a:t>上一点进行</a:t>
            </a:r>
            <a:r>
              <a:rPr lang="zh-CN" altLang="en-US" dirty="0" smtClean="0">
                <a:latin typeface="DengXian" charset="0"/>
                <a:ea typeface="DengXian" charset="0"/>
                <a:cs typeface="DengXian" charset="0"/>
              </a:rPr>
              <a:t>替换</a:t>
            </a:r>
          </a:p>
          <a:p>
            <a:endParaRPr lang="zh-CN" altLang="en-US" dirty="0" smtClean="0">
              <a:latin typeface="DengXian" charset="0"/>
              <a:ea typeface="DengXian" charset="0"/>
              <a:cs typeface="DengXian" charset="0"/>
            </a:endParaRPr>
          </a:p>
          <a:p>
            <a:endParaRPr lang="zh-CN" altLang="en-US" dirty="0">
              <a:latin typeface="DengXian" charset="0"/>
              <a:ea typeface="DengXian" charset="0"/>
              <a:cs typeface="DengXian" charset="0"/>
            </a:endParaRPr>
          </a:p>
          <a:p>
            <a:endParaRPr lang="zh-CN" altLang="en-US" dirty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1726460" y="146923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样本图片的降噪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454" y="2409441"/>
            <a:ext cx="3675167" cy="36751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801" y="2409441"/>
            <a:ext cx="3896151" cy="3675167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5244662" y="3776969"/>
            <a:ext cx="928098" cy="73100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208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组合 110"/>
          <p:cNvGrpSpPr/>
          <p:nvPr/>
        </p:nvGrpSpPr>
        <p:grpSpPr>
          <a:xfrm>
            <a:off x="679341" y="705736"/>
            <a:ext cx="2117035" cy="165373"/>
            <a:chOff x="2218037" y="6272597"/>
            <a:chExt cx="2734179" cy="2135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92" name="组合 91"/>
            <p:cNvGrpSpPr/>
            <p:nvPr/>
          </p:nvGrpSpPr>
          <p:grpSpPr>
            <a:xfrm flipV="1">
              <a:off x="2218037" y="6272597"/>
              <a:ext cx="1341734" cy="213582"/>
              <a:chOff x="2218037" y="5369771"/>
              <a:chExt cx="5671594" cy="902826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2218037" y="5369771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3387080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4556123" y="5369771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5725166" y="5369771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6894209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3" name="组合 92"/>
            <p:cNvGrpSpPr/>
            <p:nvPr/>
          </p:nvGrpSpPr>
          <p:grpSpPr>
            <a:xfrm flipV="1">
              <a:off x="3610482" y="6272597"/>
              <a:ext cx="1341734" cy="213582"/>
              <a:chOff x="2218037" y="5369771"/>
              <a:chExt cx="5671594" cy="902826"/>
            </a:xfrm>
          </p:grpSpPr>
          <p:sp>
            <p:nvSpPr>
              <p:cNvPr id="94" name="矩形 93"/>
              <p:cNvSpPr/>
              <p:nvPr/>
            </p:nvSpPr>
            <p:spPr>
              <a:xfrm>
                <a:off x="2218037" y="5369771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3387080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4556123" y="5369771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5725166" y="5369771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6894209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24" name="文本框 123"/>
          <p:cNvSpPr txBox="1"/>
          <p:nvPr/>
        </p:nvSpPr>
        <p:spPr>
          <a:xfrm>
            <a:off x="679341" y="19368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CREATION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7" name="任意多边形 126"/>
          <p:cNvSpPr/>
          <p:nvPr/>
        </p:nvSpPr>
        <p:spPr>
          <a:xfrm>
            <a:off x="1154824" y="1263852"/>
            <a:ext cx="347978" cy="347978"/>
          </a:xfrm>
          <a:custGeom>
            <a:avLst/>
            <a:gdLst>
              <a:gd name="connsiteX0" fmla="*/ 547602 w 1095204"/>
              <a:gd name="connsiteY0" fmla="*/ 190258 h 1095204"/>
              <a:gd name="connsiteX1" fmla="*/ 190258 w 1095204"/>
              <a:gd name="connsiteY1" fmla="*/ 547602 h 1095204"/>
              <a:gd name="connsiteX2" fmla="*/ 547602 w 1095204"/>
              <a:gd name="connsiteY2" fmla="*/ 904946 h 1095204"/>
              <a:gd name="connsiteX3" fmla="*/ 904946 w 1095204"/>
              <a:gd name="connsiteY3" fmla="*/ 547602 h 1095204"/>
              <a:gd name="connsiteX4" fmla="*/ 547602 w 1095204"/>
              <a:gd name="connsiteY4" fmla="*/ 190258 h 1095204"/>
              <a:gd name="connsiteX5" fmla="*/ 547602 w 1095204"/>
              <a:gd name="connsiteY5" fmla="*/ 0 h 1095204"/>
              <a:gd name="connsiteX6" fmla="*/ 1095204 w 1095204"/>
              <a:gd name="connsiteY6" fmla="*/ 547602 h 1095204"/>
              <a:gd name="connsiteX7" fmla="*/ 547602 w 1095204"/>
              <a:gd name="connsiteY7" fmla="*/ 1095204 h 1095204"/>
              <a:gd name="connsiteX8" fmla="*/ 0 w 1095204"/>
              <a:gd name="connsiteY8" fmla="*/ 547602 h 1095204"/>
              <a:gd name="connsiteX9" fmla="*/ 547602 w 1095204"/>
              <a:gd name="connsiteY9" fmla="*/ 0 h 1095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95204" h="1095204">
                <a:moveTo>
                  <a:pt x="547602" y="190258"/>
                </a:moveTo>
                <a:cubicBezTo>
                  <a:pt x="350246" y="190258"/>
                  <a:pt x="190258" y="350246"/>
                  <a:pt x="190258" y="547602"/>
                </a:cubicBezTo>
                <a:cubicBezTo>
                  <a:pt x="190258" y="744958"/>
                  <a:pt x="350246" y="904946"/>
                  <a:pt x="547602" y="904946"/>
                </a:cubicBezTo>
                <a:cubicBezTo>
                  <a:pt x="744958" y="904946"/>
                  <a:pt x="904946" y="744958"/>
                  <a:pt x="904946" y="547602"/>
                </a:cubicBezTo>
                <a:cubicBezTo>
                  <a:pt x="904946" y="350246"/>
                  <a:pt x="744958" y="190258"/>
                  <a:pt x="547602" y="190258"/>
                </a:cubicBezTo>
                <a:close/>
                <a:moveTo>
                  <a:pt x="547602" y="0"/>
                </a:moveTo>
                <a:cubicBezTo>
                  <a:pt x="850034" y="0"/>
                  <a:pt x="1095204" y="245170"/>
                  <a:pt x="1095204" y="547602"/>
                </a:cubicBezTo>
                <a:cubicBezTo>
                  <a:pt x="1095204" y="850034"/>
                  <a:pt x="850034" y="1095204"/>
                  <a:pt x="547602" y="1095204"/>
                </a:cubicBezTo>
                <a:cubicBezTo>
                  <a:pt x="245170" y="1095204"/>
                  <a:pt x="0" y="850034"/>
                  <a:pt x="0" y="547602"/>
                </a:cubicBezTo>
                <a:cubicBezTo>
                  <a:pt x="0" y="245170"/>
                  <a:pt x="245170" y="0"/>
                  <a:pt x="547602" y="0"/>
                </a:cubicBezTo>
                <a:close/>
              </a:path>
            </a:pathLst>
          </a:custGeom>
          <a:solidFill>
            <a:srgbClr val="6F868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文本框 127"/>
          <p:cNvSpPr txBox="1"/>
          <p:nvPr/>
        </p:nvSpPr>
        <p:spPr>
          <a:xfrm>
            <a:off x="916843" y="1730370"/>
            <a:ext cx="10595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DengXian" charset="0"/>
                <a:ea typeface="DengXian" charset="0"/>
                <a:cs typeface="DengXian" charset="0"/>
              </a:rPr>
              <a:t>遍历当前图片的所有</a:t>
            </a:r>
            <a:r>
              <a:rPr lang="zh-CN" altLang="en-US" dirty="0">
                <a:latin typeface="DengXian" charset="0"/>
                <a:ea typeface="DengXian" charset="0"/>
                <a:cs typeface="DengXian" charset="0"/>
              </a:rPr>
              <a:t>像素点，找出值为</a:t>
            </a:r>
            <a:r>
              <a:rPr lang="en-US" altLang="zh-CN" dirty="0">
                <a:latin typeface="DengXian" charset="0"/>
                <a:ea typeface="DengXian" charset="0"/>
                <a:cs typeface="DengXian" charset="0"/>
              </a:rPr>
              <a:t>1</a:t>
            </a:r>
            <a:r>
              <a:rPr lang="zh-CN" altLang="en-US" dirty="0" smtClean="0">
                <a:latin typeface="DengXian" charset="0"/>
                <a:ea typeface="DengXian" charset="0"/>
                <a:cs typeface="DengXian" charset="0"/>
              </a:rPr>
              <a:t>的点的最小</a:t>
            </a:r>
            <a:r>
              <a:rPr lang="en-US" altLang="zh-CN" dirty="0" smtClean="0">
                <a:latin typeface="DengXian" charset="0"/>
                <a:ea typeface="DengXian" charset="0"/>
                <a:cs typeface="DengXian" charset="0"/>
              </a:rPr>
              <a:t>x</a:t>
            </a:r>
            <a:r>
              <a:rPr lang="zh-CN" altLang="en-US" dirty="0" smtClean="0">
                <a:latin typeface="DengXian" charset="0"/>
                <a:ea typeface="DengXian" charset="0"/>
                <a:cs typeface="DengXian" charset="0"/>
              </a:rPr>
              <a:t>、</a:t>
            </a:r>
            <a:r>
              <a:rPr lang="en-US" altLang="zh-CN" dirty="0" smtClean="0">
                <a:latin typeface="DengXian" charset="0"/>
                <a:ea typeface="DengXian" charset="0"/>
                <a:cs typeface="DengXian" charset="0"/>
              </a:rPr>
              <a:t>y</a:t>
            </a:r>
            <a:r>
              <a:rPr lang="zh-CN" altLang="en-US" dirty="0">
                <a:latin typeface="DengXian" charset="0"/>
                <a:ea typeface="DengXian" charset="0"/>
                <a:cs typeface="DengXian" charset="0"/>
              </a:rPr>
              <a:t>和最</a:t>
            </a:r>
            <a:r>
              <a:rPr lang="zh-CN" altLang="en-US" dirty="0" smtClean="0">
                <a:latin typeface="DengXian" charset="0"/>
                <a:ea typeface="DengXian" charset="0"/>
                <a:cs typeface="DengXian" charset="0"/>
              </a:rPr>
              <a:t>大</a:t>
            </a:r>
            <a:r>
              <a:rPr lang="en-US" altLang="zh-CN" dirty="0" smtClean="0">
                <a:latin typeface="DengXian" charset="0"/>
                <a:ea typeface="DengXian" charset="0"/>
                <a:cs typeface="DengXian" charset="0"/>
              </a:rPr>
              <a:t>x</a:t>
            </a:r>
            <a:r>
              <a:rPr lang="zh-CN" altLang="en-US" dirty="0">
                <a:latin typeface="DengXian" charset="0"/>
                <a:ea typeface="DengXian" charset="0"/>
                <a:cs typeface="DengXian" charset="0"/>
              </a:rPr>
              <a:t>、</a:t>
            </a:r>
            <a:r>
              <a:rPr lang="en-US" altLang="zh-CN" dirty="0" smtClean="0">
                <a:latin typeface="DengXian" charset="0"/>
                <a:ea typeface="DengXian" charset="0"/>
                <a:cs typeface="DengXian" charset="0"/>
              </a:rPr>
              <a:t>y</a:t>
            </a:r>
            <a:r>
              <a:rPr lang="zh-CN" altLang="en-US" dirty="0">
                <a:latin typeface="DengXian" charset="0"/>
                <a:ea typeface="DengXian" charset="0"/>
                <a:cs typeface="DengXian" charset="0"/>
              </a:rPr>
              <a:t>，以最小</a:t>
            </a:r>
            <a:r>
              <a:rPr lang="en-US" altLang="zh-CN" dirty="0" err="1">
                <a:latin typeface="DengXian" charset="0"/>
                <a:ea typeface="DengXian" charset="0"/>
                <a:cs typeface="DengXian" charset="0"/>
              </a:rPr>
              <a:t>xy</a:t>
            </a:r>
            <a:r>
              <a:rPr lang="zh-CN" altLang="en-US" dirty="0">
                <a:latin typeface="DengXian" charset="0"/>
                <a:ea typeface="DengXian" charset="0"/>
                <a:cs typeface="DengXian" charset="0"/>
              </a:rPr>
              <a:t>为左下角最大</a:t>
            </a:r>
            <a:r>
              <a:rPr lang="en-US" altLang="zh-CN" dirty="0" err="1">
                <a:latin typeface="DengXian" charset="0"/>
                <a:ea typeface="DengXian" charset="0"/>
                <a:cs typeface="DengXian" charset="0"/>
              </a:rPr>
              <a:t>xy</a:t>
            </a:r>
            <a:r>
              <a:rPr lang="zh-CN" altLang="en-US" dirty="0">
                <a:latin typeface="DengXian" charset="0"/>
                <a:ea typeface="DengXian" charset="0"/>
                <a:cs typeface="DengXian" charset="0"/>
              </a:rPr>
              <a:t>为</a:t>
            </a:r>
            <a:r>
              <a:rPr lang="zh-CN" altLang="en-US" dirty="0" smtClean="0">
                <a:latin typeface="DengXian" charset="0"/>
                <a:ea typeface="DengXian" charset="0"/>
                <a:cs typeface="DengXian" charset="0"/>
              </a:rPr>
              <a:t>右上角，截取出</a:t>
            </a:r>
            <a:r>
              <a:rPr lang="zh-CN" altLang="en-US" dirty="0">
                <a:latin typeface="DengXian" charset="0"/>
                <a:ea typeface="DengXian" charset="0"/>
                <a:cs typeface="DengXian" charset="0"/>
              </a:rPr>
              <a:t>当前区域，作为样本区域</a:t>
            </a:r>
            <a:endParaRPr lang="zh-CN" altLang="en-US" dirty="0" smtClean="0">
              <a:latin typeface="DengXian" charset="0"/>
              <a:ea typeface="DengXian" charset="0"/>
              <a:cs typeface="DengXian" charset="0"/>
            </a:endParaRPr>
          </a:p>
          <a:p>
            <a:endParaRPr lang="zh-CN" altLang="en-US" dirty="0">
              <a:latin typeface="DengXian" charset="0"/>
              <a:ea typeface="DengXian" charset="0"/>
              <a:cs typeface="DengXian" charset="0"/>
            </a:endParaRPr>
          </a:p>
          <a:p>
            <a:endParaRPr lang="zh-CN" altLang="en-US" dirty="0">
              <a:latin typeface="DengXian" charset="0"/>
              <a:ea typeface="DengXian" charset="0"/>
              <a:cs typeface="DengXian" charset="0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1650423" y="130631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样本图片的切割</a:t>
            </a:r>
          </a:p>
        </p:txBody>
      </p:sp>
      <p:sp>
        <p:nvSpPr>
          <p:cNvPr id="25" name="右箭头 24"/>
          <p:cNvSpPr/>
          <p:nvPr/>
        </p:nvSpPr>
        <p:spPr>
          <a:xfrm>
            <a:off x="6125014" y="4101061"/>
            <a:ext cx="928098" cy="73100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112" y="2675533"/>
            <a:ext cx="3417845" cy="3433791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589" y="3414786"/>
            <a:ext cx="5113425" cy="210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63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37" y="1397575"/>
            <a:ext cx="5113559" cy="292652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338" y="1026965"/>
            <a:ext cx="3940382" cy="3915945"/>
          </a:xfrm>
          <a:prstGeom prst="rect">
            <a:avLst/>
          </a:prstGeom>
        </p:spPr>
      </p:pic>
      <p:sp>
        <p:nvSpPr>
          <p:cNvPr id="20" name="右箭头 19"/>
          <p:cNvSpPr/>
          <p:nvPr/>
        </p:nvSpPr>
        <p:spPr>
          <a:xfrm>
            <a:off x="5932396" y="2860840"/>
            <a:ext cx="928098" cy="73100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361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9" name="组合 578"/>
          <p:cNvGrpSpPr/>
          <p:nvPr/>
        </p:nvGrpSpPr>
        <p:grpSpPr>
          <a:xfrm>
            <a:off x="766763" y="857986"/>
            <a:ext cx="2117035" cy="165373"/>
            <a:chOff x="2218037" y="6272597"/>
            <a:chExt cx="2734179" cy="2135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580" name="组合 579"/>
            <p:cNvGrpSpPr/>
            <p:nvPr/>
          </p:nvGrpSpPr>
          <p:grpSpPr>
            <a:xfrm flipV="1">
              <a:off x="2218037" y="6272597"/>
              <a:ext cx="1341734" cy="213582"/>
              <a:chOff x="2218037" y="5369771"/>
              <a:chExt cx="5671594" cy="902826"/>
            </a:xfrm>
          </p:grpSpPr>
          <p:sp>
            <p:nvSpPr>
              <p:cNvPr id="587" name="矩形 586"/>
              <p:cNvSpPr/>
              <p:nvPr/>
            </p:nvSpPr>
            <p:spPr>
              <a:xfrm>
                <a:off x="2218037" y="5369771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8" name="矩形 587"/>
              <p:cNvSpPr/>
              <p:nvPr/>
            </p:nvSpPr>
            <p:spPr>
              <a:xfrm>
                <a:off x="3387080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9" name="矩形 588"/>
              <p:cNvSpPr/>
              <p:nvPr/>
            </p:nvSpPr>
            <p:spPr>
              <a:xfrm>
                <a:off x="4556123" y="5369771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0" name="矩形 589"/>
              <p:cNvSpPr/>
              <p:nvPr/>
            </p:nvSpPr>
            <p:spPr>
              <a:xfrm>
                <a:off x="5725166" y="5369771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1" name="矩形 590"/>
              <p:cNvSpPr/>
              <p:nvPr/>
            </p:nvSpPr>
            <p:spPr>
              <a:xfrm>
                <a:off x="6894209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81" name="组合 580"/>
            <p:cNvGrpSpPr/>
            <p:nvPr/>
          </p:nvGrpSpPr>
          <p:grpSpPr>
            <a:xfrm flipV="1">
              <a:off x="3610482" y="6272597"/>
              <a:ext cx="1341734" cy="213582"/>
              <a:chOff x="2218037" y="5369771"/>
              <a:chExt cx="5671594" cy="902826"/>
            </a:xfrm>
          </p:grpSpPr>
          <p:sp>
            <p:nvSpPr>
              <p:cNvPr id="582" name="矩形 581"/>
              <p:cNvSpPr/>
              <p:nvPr/>
            </p:nvSpPr>
            <p:spPr>
              <a:xfrm>
                <a:off x="2218037" y="5369771"/>
                <a:ext cx="995422" cy="902826"/>
              </a:xfrm>
              <a:prstGeom prst="rect">
                <a:avLst/>
              </a:prstGeom>
              <a:solidFill>
                <a:srgbClr val="CB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3" name="矩形 582"/>
              <p:cNvSpPr/>
              <p:nvPr/>
            </p:nvSpPr>
            <p:spPr>
              <a:xfrm>
                <a:off x="3387080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4" name="矩形 583"/>
              <p:cNvSpPr/>
              <p:nvPr/>
            </p:nvSpPr>
            <p:spPr>
              <a:xfrm>
                <a:off x="4556123" y="5369771"/>
                <a:ext cx="995422" cy="902826"/>
              </a:xfrm>
              <a:prstGeom prst="rect">
                <a:avLst/>
              </a:prstGeom>
              <a:solidFill>
                <a:srgbClr val="E6B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5" name="矩形 584"/>
              <p:cNvSpPr/>
              <p:nvPr/>
            </p:nvSpPr>
            <p:spPr>
              <a:xfrm>
                <a:off x="5725166" y="5369771"/>
                <a:ext cx="995422" cy="902826"/>
              </a:xfrm>
              <a:prstGeom prst="rect">
                <a:avLst/>
              </a:prstGeom>
              <a:solidFill>
                <a:srgbClr val="6F4D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6" name="矩形 585"/>
              <p:cNvSpPr/>
              <p:nvPr/>
            </p:nvSpPr>
            <p:spPr>
              <a:xfrm>
                <a:off x="6894209" y="5369771"/>
                <a:ext cx="995422" cy="902826"/>
              </a:xfrm>
              <a:prstGeom prst="rect">
                <a:avLst/>
              </a:prstGeom>
              <a:solidFill>
                <a:srgbClr val="A292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611" name="任意多边形 610"/>
          <p:cNvSpPr/>
          <p:nvPr/>
        </p:nvSpPr>
        <p:spPr>
          <a:xfrm>
            <a:off x="1009698" y="1299929"/>
            <a:ext cx="347978" cy="347978"/>
          </a:xfrm>
          <a:custGeom>
            <a:avLst/>
            <a:gdLst>
              <a:gd name="connsiteX0" fmla="*/ 547602 w 1095204"/>
              <a:gd name="connsiteY0" fmla="*/ 190258 h 1095204"/>
              <a:gd name="connsiteX1" fmla="*/ 190258 w 1095204"/>
              <a:gd name="connsiteY1" fmla="*/ 547602 h 1095204"/>
              <a:gd name="connsiteX2" fmla="*/ 547602 w 1095204"/>
              <a:gd name="connsiteY2" fmla="*/ 904946 h 1095204"/>
              <a:gd name="connsiteX3" fmla="*/ 904946 w 1095204"/>
              <a:gd name="connsiteY3" fmla="*/ 547602 h 1095204"/>
              <a:gd name="connsiteX4" fmla="*/ 547602 w 1095204"/>
              <a:gd name="connsiteY4" fmla="*/ 190258 h 1095204"/>
              <a:gd name="connsiteX5" fmla="*/ 547602 w 1095204"/>
              <a:gd name="connsiteY5" fmla="*/ 0 h 1095204"/>
              <a:gd name="connsiteX6" fmla="*/ 1095204 w 1095204"/>
              <a:gd name="connsiteY6" fmla="*/ 547602 h 1095204"/>
              <a:gd name="connsiteX7" fmla="*/ 547602 w 1095204"/>
              <a:gd name="connsiteY7" fmla="*/ 1095204 h 1095204"/>
              <a:gd name="connsiteX8" fmla="*/ 0 w 1095204"/>
              <a:gd name="connsiteY8" fmla="*/ 547602 h 1095204"/>
              <a:gd name="connsiteX9" fmla="*/ 547602 w 1095204"/>
              <a:gd name="connsiteY9" fmla="*/ 0 h 1095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95204" h="1095204">
                <a:moveTo>
                  <a:pt x="547602" y="190258"/>
                </a:moveTo>
                <a:cubicBezTo>
                  <a:pt x="350246" y="190258"/>
                  <a:pt x="190258" y="350246"/>
                  <a:pt x="190258" y="547602"/>
                </a:cubicBezTo>
                <a:cubicBezTo>
                  <a:pt x="190258" y="744958"/>
                  <a:pt x="350246" y="904946"/>
                  <a:pt x="547602" y="904946"/>
                </a:cubicBezTo>
                <a:cubicBezTo>
                  <a:pt x="744958" y="904946"/>
                  <a:pt x="904946" y="744958"/>
                  <a:pt x="904946" y="547602"/>
                </a:cubicBezTo>
                <a:cubicBezTo>
                  <a:pt x="904946" y="350246"/>
                  <a:pt x="744958" y="190258"/>
                  <a:pt x="547602" y="190258"/>
                </a:cubicBezTo>
                <a:close/>
                <a:moveTo>
                  <a:pt x="547602" y="0"/>
                </a:moveTo>
                <a:cubicBezTo>
                  <a:pt x="850034" y="0"/>
                  <a:pt x="1095204" y="245170"/>
                  <a:pt x="1095204" y="547602"/>
                </a:cubicBezTo>
                <a:cubicBezTo>
                  <a:pt x="1095204" y="850034"/>
                  <a:pt x="850034" y="1095204"/>
                  <a:pt x="547602" y="1095204"/>
                </a:cubicBezTo>
                <a:cubicBezTo>
                  <a:pt x="245170" y="1095204"/>
                  <a:pt x="0" y="850034"/>
                  <a:pt x="0" y="547602"/>
                </a:cubicBezTo>
                <a:cubicBezTo>
                  <a:pt x="0" y="245170"/>
                  <a:pt x="245170" y="0"/>
                  <a:pt x="547602" y="0"/>
                </a:cubicBezTo>
                <a:close/>
              </a:path>
            </a:pathLst>
          </a:custGeom>
          <a:solidFill>
            <a:srgbClr val="CB7D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2" name="文本框 611"/>
          <p:cNvSpPr txBox="1"/>
          <p:nvPr/>
        </p:nvSpPr>
        <p:spPr>
          <a:xfrm>
            <a:off x="949098" y="1756318"/>
            <a:ext cx="10444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DengXian" charset="0"/>
                <a:ea typeface="DengXian" charset="0"/>
                <a:cs typeface="DengXian" charset="0"/>
              </a:rPr>
              <a:t>无法实时准确</a:t>
            </a:r>
            <a:r>
              <a:rPr lang="zh-CN" altLang="en-US" dirty="0">
                <a:latin typeface="DengXian" charset="0"/>
                <a:ea typeface="DengXian" charset="0"/>
                <a:cs typeface="DengXian" charset="0"/>
              </a:rPr>
              <a:t>获取窗口和各个控件位置</a:t>
            </a:r>
            <a:r>
              <a:rPr lang="zh-CN" altLang="en-US" dirty="0" smtClean="0">
                <a:latin typeface="DengXian" charset="0"/>
                <a:ea typeface="DengXian" charset="0"/>
                <a:cs typeface="DengXian" charset="0"/>
              </a:rPr>
              <a:t>，无法</a:t>
            </a:r>
            <a:r>
              <a:rPr lang="zh-CN" altLang="en-US" dirty="0">
                <a:latin typeface="DengXian" charset="0"/>
                <a:ea typeface="DengXian" charset="0"/>
                <a:cs typeface="DengXian" charset="0"/>
              </a:rPr>
              <a:t>在画布内截图保存，采用</a:t>
            </a:r>
            <a:r>
              <a:rPr lang="en-US" altLang="zh-CN" dirty="0">
                <a:latin typeface="DengXian" charset="0"/>
                <a:ea typeface="DengXian" charset="0"/>
                <a:cs typeface="DengXian" charset="0"/>
              </a:rPr>
              <a:t>python </a:t>
            </a:r>
            <a:r>
              <a:rPr lang="en-US" altLang="zh-CN" dirty="0" err="1" smtClean="0">
                <a:latin typeface="DengXian" charset="0"/>
                <a:ea typeface="DengXian" charset="0"/>
                <a:cs typeface="DengXian" charset="0"/>
              </a:rPr>
              <a:t>imagegrab</a:t>
            </a:r>
            <a:r>
              <a:rPr lang="zh-CN" altLang="en-US" dirty="0" smtClean="0">
                <a:latin typeface="DengXian" charset="0"/>
                <a:ea typeface="DengXian" charset="0"/>
                <a:cs typeface="DengXian" charset="0"/>
              </a:rPr>
              <a:t>包的</a:t>
            </a:r>
            <a:r>
              <a:rPr lang="zh-CN" altLang="en-US" dirty="0">
                <a:latin typeface="DengXian" charset="0"/>
                <a:ea typeface="DengXian" charset="0"/>
                <a:cs typeface="DengXian" charset="0"/>
              </a:rPr>
              <a:t>屏幕截屏函数，导致局限性较</a:t>
            </a:r>
            <a:r>
              <a:rPr lang="zh-CN" altLang="en-US" dirty="0" smtClean="0">
                <a:latin typeface="DengXian" charset="0"/>
                <a:ea typeface="DengXian" charset="0"/>
                <a:cs typeface="DengXian" charset="0"/>
              </a:rPr>
              <a:t>大；</a:t>
            </a:r>
          </a:p>
          <a:p>
            <a:r>
              <a:rPr lang="zh-CN" altLang="en-US" dirty="0" smtClean="0">
                <a:latin typeface="DengXian" charset="0"/>
                <a:ea typeface="DengXian" charset="0"/>
                <a:cs typeface="DengXian" charset="0"/>
              </a:rPr>
              <a:t>界面不够美观大方；</a:t>
            </a:r>
          </a:p>
          <a:p>
            <a:r>
              <a:rPr lang="zh-CN" altLang="en-US" dirty="0" smtClean="0">
                <a:latin typeface="DengXian" charset="0"/>
                <a:ea typeface="DengXian" charset="0"/>
                <a:cs typeface="DengXian" charset="0"/>
              </a:rPr>
              <a:t>界面交互性不够，课下时间我们将优化界面，重新设计；</a:t>
            </a:r>
          </a:p>
        </p:txBody>
      </p:sp>
      <p:sp>
        <p:nvSpPr>
          <p:cNvPr id="613" name="文本框 612"/>
          <p:cNvSpPr txBox="1"/>
          <p:nvPr/>
        </p:nvSpPr>
        <p:spPr>
          <a:xfrm>
            <a:off x="1462940" y="12892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界面部分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4" name="文本框 613"/>
          <p:cNvSpPr txBox="1"/>
          <p:nvPr/>
        </p:nvSpPr>
        <p:spPr>
          <a:xfrm>
            <a:off x="670138" y="37513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PROBLEMS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5" name="任意多边形 610"/>
          <p:cNvSpPr/>
          <p:nvPr/>
        </p:nvSpPr>
        <p:spPr>
          <a:xfrm>
            <a:off x="989247" y="3301158"/>
            <a:ext cx="347978" cy="347978"/>
          </a:xfrm>
          <a:custGeom>
            <a:avLst/>
            <a:gdLst>
              <a:gd name="connsiteX0" fmla="*/ 547602 w 1095204"/>
              <a:gd name="connsiteY0" fmla="*/ 190258 h 1095204"/>
              <a:gd name="connsiteX1" fmla="*/ 190258 w 1095204"/>
              <a:gd name="connsiteY1" fmla="*/ 547602 h 1095204"/>
              <a:gd name="connsiteX2" fmla="*/ 547602 w 1095204"/>
              <a:gd name="connsiteY2" fmla="*/ 904946 h 1095204"/>
              <a:gd name="connsiteX3" fmla="*/ 904946 w 1095204"/>
              <a:gd name="connsiteY3" fmla="*/ 547602 h 1095204"/>
              <a:gd name="connsiteX4" fmla="*/ 547602 w 1095204"/>
              <a:gd name="connsiteY4" fmla="*/ 190258 h 1095204"/>
              <a:gd name="connsiteX5" fmla="*/ 547602 w 1095204"/>
              <a:gd name="connsiteY5" fmla="*/ 0 h 1095204"/>
              <a:gd name="connsiteX6" fmla="*/ 1095204 w 1095204"/>
              <a:gd name="connsiteY6" fmla="*/ 547602 h 1095204"/>
              <a:gd name="connsiteX7" fmla="*/ 547602 w 1095204"/>
              <a:gd name="connsiteY7" fmla="*/ 1095204 h 1095204"/>
              <a:gd name="connsiteX8" fmla="*/ 0 w 1095204"/>
              <a:gd name="connsiteY8" fmla="*/ 547602 h 1095204"/>
              <a:gd name="connsiteX9" fmla="*/ 547602 w 1095204"/>
              <a:gd name="connsiteY9" fmla="*/ 0 h 1095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95204" h="1095204">
                <a:moveTo>
                  <a:pt x="547602" y="190258"/>
                </a:moveTo>
                <a:cubicBezTo>
                  <a:pt x="350246" y="190258"/>
                  <a:pt x="190258" y="350246"/>
                  <a:pt x="190258" y="547602"/>
                </a:cubicBezTo>
                <a:cubicBezTo>
                  <a:pt x="190258" y="744958"/>
                  <a:pt x="350246" y="904946"/>
                  <a:pt x="547602" y="904946"/>
                </a:cubicBezTo>
                <a:cubicBezTo>
                  <a:pt x="744958" y="904946"/>
                  <a:pt x="904946" y="744958"/>
                  <a:pt x="904946" y="547602"/>
                </a:cubicBezTo>
                <a:cubicBezTo>
                  <a:pt x="904946" y="350246"/>
                  <a:pt x="744958" y="190258"/>
                  <a:pt x="547602" y="190258"/>
                </a:cubicBezTo>
                <a:close/>
                <a:moveTo>
                  <a:pt x="547602" y="0"/>
                </a:moveTo>
                <a:cubicBezTo>
                  <a:pt x="850034" y="0"/>
                  <a:pt x="1095204" y="245170"/>
                  <a:pt x="1095204" y="547602"/>
                </a:cubicBezTo>
                <a:cubicBezTo>
                  <a:pt x="1095204" y="850034"/>
                  <a:pt x="850034" y="1095204"/>
                  <a:pt x="547602" y="1095204"/>
                </a:cubicBezTo>
                <a:cubicBezTo>
                  <a:pt x="245170" y="1095204"/>
                  <a:pt x="0" y="850034"/>
                  <a:pt x="0" y="547602"/>
                </a:cubicBezTo>
                <a:cubicBezTo>
                  <a:pt x="0" y="245170"/>
                  <a:pt x="245170" y="0"/>
                  <a:pt x="547602" y="0"/>
                </a:cubicBezTo>
                <a:close/>
              </a:path>
            </a:pathLst>
          </a:custGeom>
          <a:solidFill>
            <a:srgbClr val="CB7D4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6" name="文本框 615"/>
          <p:cNvSpPr txBox="1"/>
          <p:nvPr/>
        </p:nvSpPr>
        <p:spPr>
          <a:xfrm>
            <a:off x="1456556" y="327818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样本特征不足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7" name="文本框 616"/>
          <p:cNvSpPr txBox="1"/>
          <p:nvPr/>
        </p:nvSpPr>
        <p:spPr>
          <a:xfrm>
            <a:off x="980901" y="3842490"/>
            <a:ext cx="1044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DengXian" charset="0"/>
                <a:ea typeface="DengXian" charset="0"/>
                <a:cs typeface="DengXian" charset="0"/>
              </a:rPr>
              <a:t>当前训练集个数为</a:t>
            </a:r>
            <a:r>
              <a:rPr lang="en-US" altLang="zh-CN" dirty="0" smtClean="0">
                <a:latin typeface="DengXian" charset="0"/>
                <a:ea typeface="DengXian" charset="0"/>
                <a:cs typeface="DengXian" charset="0"/>
              </a:rPr>
              <a:t>600</a:t>
            </a:r>
            <a:r>
              <a:rPr lang="zh-CN" altLang="en-US" dirty="0" smtClean="0">
                <a:latin typeface="DengXian" charset="0"/>
                <a:ea typeface="DengXian" charset="0"/>
                <a:cs typeface="DengXian" charset="0"/>
              </a:rPr>
              <a:t>，训练后准确率较高，单个手写样本测试时，数字</a:t>
            </a:r>
            <a:r>
              <a:rPr lang="en-US" altLang="zh-CN" dirty="0" smtClean="0">
                <a:latin typeface="DengXian" charset="0"/>
                <a:ea typeface="DengXian" charset="0"/>
                <a:cs typeface="DengXian" charset="0"/>
              </a:rPr>
              <a:t>1</a:t>
            </a:r>
            <a:r>
              <a:rPr lang="zh-CN" altLang="en-US" dirty="0" smtClean="0">
                <a:latin typeface="DengXian" charset="0"/>
                <a:ea typeface="DengXian" charset="0"/>
                <a:cs typeface="DengXian" charset="0"/>
              </a:rPr>
              <a:t>的识别效果不好；</a:t>
            </a:r>
          </a:p>
        </p:txBody>
      </p:sp>
    </p:spTree>
    <p:extLst>
      <p:ext uri="{BB962C8B-B14F-4D97-AF65-F5344CB8AC3E}">
        <p14:creationId xmlns:p14="http://schemas.microsoft.com/office/powerpoint/2010/main" val="916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8"/>
          <p:cNvGrpSpPr/>
          <p:nvPr/>
        </p:nvGrpSpPr>
        <p:grpSpPr>
          <a:xfrm>
            <a:off x="363623" y="353866"/>
            <a:ext cx="2428979" cy="1302124"/>
            <a:chOff x="4262245" y="4330203"/>
            <a:chExt cx="3234521" cy="1276708"/>
          </a:xfrm>
          <a:solidFill>
            <a:srgbClr val="A29266"/>
          </a:solidFill>
        </p:grpSpPr>
        <p:sp>
          <p:nvSpPr>
            <p:cNvPr id="18" name="Rectangle 19"/>
            <p:cNvSpPr/>
            <p:nvPr/>
          </p:nvSpPr>
          <p:spPr bwMode="auto">
            <a:xfrm flipH="1">
              <a:off x="4262245" y="4330203"/>
              <a:ext cx="3234521" cy="84916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24347" tIns="62170" rIns="124347" bIns="6217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defTabSz="932319">
                <a:defRPr/>
              </a:pPr>
              <a:r>
                <a:rPr lang="zh-CN" altLang="en-US" sz="3200" kern="0" dirty="0" smtClean="0">
                  <a:solidFill>
                    <a:srgbClr val="FFFFFF"/>
                  </a:solidFill>
                  <a:latin typeface="Wawati SC" charset="-122"/>
                  <a:ea typeface="Wawati SC" charset="-122"/>
                  <a:cs typeface="Wawati SC" charset="-122"/>
                </a:rPr>
                <a:t>结果展示</a:t>
              </a:r>
              <a:endParaRPr lang="en-US" altLang="zh-CN" sz="3200" kern="0" dirty="0">
                <a:solidFill>
                  <a:srgbClr val="FFFFFF"/>
                </a:solidFill>
                <a:latin typeface="Wawati SC" charset="-122"/>
                <a:ea typeface="Wawati SC" charset="-122"/>
                <a:cs typeface="Wawati SC" charset="-122"/>
              </a:endParaRPr>
            </a:p>
          </p:txBody>
        </p:sp>
        <p:sp>
          <p:nvSpPr>
            <p:cNvPr id="19" name="Isosceles Triangle 20"/>
            <p:cNvSpPr/>
            <p:nvPr/>
          </p:nvSpPr>
          <p:spPr bwMode="auto">
            <a:xfrm rot="19903381" flipH="1" flipV="1">
              <a:off x="6498170" y="4908899"/>
              <a:ext cx="518276" cy="698012"/>
            </a:xfrm>
            <a:prstGeom prst="triangle">
              <a:avLst/>
            </a:prstGeom>
            <a:grp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24342" tIns="62170" rIns="124342" bIns="62170" numCol="1" rtlCol="0" anchor="t" anchorCtr="0" compatLnSpc="1">
              <a:prstTxWarp prst="textNoShape">
                <a:avLst/>
              </a:prstTxWarp>
            </a:bodyPr>
            <a:lstStyle/>
            <a:p>
              <a:pPr marL="233108" indent="-233108" defTabSz="932119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  <a:tabLst>
                  <a:tab pos="293002" algn="l"/>
                </a:tabLst>
                <a:defRPr/>
              </a:pPr>
              <a:endParaRPr lang="en-US" sz="2312" kern="0" dirty="0">
                <a:solidFill>
                  <a:srgbClr val="FFFFFF"/>
                </a:solidFill>
                <a:latin typeface="Calibri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8403888" y="5010886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点击输入内容</a:t>
            </a:r>
          </a:p>
          <a:p>
            <a:r>
              <a:rPr lang="zh-CN" altLang="en-US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内容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17" y="2007475"/>
            <a:ext cx="5969949" cy="364974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094" y="0"/>
            <a:ext cx="6295493" cy="33772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277" y="3418600"/>
            <a:ext cx="6411310" cy="343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98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8C01639-CAA9-43D5-9EE2-71B884E6FAB8}">
  <we:reference id="wa104038830" version="1.0.0.2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2081</TotalTime>
  <Words>335</Words>
  <Application>Microsoft Macintosh PowerPoint</Application>
  <PresentationFormat>宽屏</PresentationFormat>
  <Paragraphs>87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Broadway</vt:lpstr>
      <vt:lpstr>Calibri</vt:lpstr>
      <vt:lpstr>Calibri Light</vt:lpstr>
      <vt:lpstr>Cambria Math</vt:lpstr>
      <vt:lpstr>DengXian</vt:lpstr>
      <vt:lpstr>Wawati SC</vt:lpstr>
      <vt:lpstr>黑体</vt:lpstr>
      <vt:lpstr>华文细黑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江杰</dc:creator>
  <cp:lastModifiedBy>Microsoft Office 用户</cp:lastModifiedBy>
  <cp:revision>90</cp:revision>
  <dcterms:created xsi:type="dcterms:W3CDTF">2015-07-09T13:49:26Z</dcterms:created>
  <dcterms:modified xsi:type="dcterms:W3CDTF">2017-12-12T14:17:52Z</dcterms:modified>
</cp:coreProperties>
</file>