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1" r:id="rId2"/>
    <p:sldId id="400" r:id="rId3"/>
    <p:sldId id="256" r:id="rId4"/>
    <p:sldId id="288" r:id="rId5"/>
    <p:sldId id="398" r:id="rId6"/>
    <p:sldId id="401" r:id="rId7"/>
    <p:sldId id="397" r:id="rId8"/>
    <p:sldId id="356" r:id="rId9"/>
    <p:sldId id="357" r:id="rId10"/>
    <p:sldId id="354" r:id="rId11"/>
    <p:sldId id="361" r:id="rId12"/>
    <p:sldId id="362" r:id="rId13"/>
    <p:sldId id="366" r:id="rId14"/>
    <p:sldId id="407" r:id="rId15"/>
    <p:sldId id="406" r:id="rId16"/>
    <p:sldId id="408" r:id="rId17"/>
    <p:sldId id="409" r:id="rId18"/>
    <p:sldId id="416" r:id="rId19"/>
    <p:sldId id="413" r:id="rId20"/>
    <p:sldId id="415" r:id="rId21"/>
    <p:sldId id="412" r:id="rId22"/>
    <p:sldId id="396" r:id="rId23"/>
    <p:sldId id="403" r:id="rId24"/>
    <p:sldId id="404" r:id="rId25"/>
    <p:sldId id="40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980"/>
    <a:srgbClr val="0791CB"/>
    <a:srgbClr val="E4896D"/>
    <a:srgbClr val="77D185"/>
    <a:srgbClr val="262626"/>
    <a:srgbClr val="44C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1" autoAdjust="0"/>
    <p:restoredTop sz="94660"/>
  </p:normalViewPr>
  <p:slideViewPr>
    <p:cSldViewPr snapToGrid="0">
      <p:cViewPr>
        <p:scale>
          <a:sx n="75" d="100"/>
          <a:sy n="75" d="100"/>
        </p:scale>
        <p:origin x="-466" y="-230"/>
      </p:cViewPr>
      <p:guideLst>
        <p:guide orient="horz" pos="2217"/>
        <p:guide pos="3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20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F093E-5225-4FA0-B0FF-66FA0A275855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28B3A-BD0D-41A8-BE9A-3DA93FF0B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8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是最受欢迎的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框架，用于开发响应式布局、移动设备优先的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</a:t>
            </a:r>
            <a:r>
              <a:rPr lang="zh-CN" altLang="en-US" sz="1200" dirty="0" smtClean="0"/>
              <a:t>设计师</a:t>
            </a:r>
            <a:r>
              <a:rPr lang="en-US" altLang="en-US" sz="1200" dirty="0" smtClean="0"/>
              <a:t>Mark Otto</a:t>
            </a:r>
            <a:r>
              <a:rPr lang="zh-CN" altLang="en-US" sz="1200" dirty="0" smtClean="0"/>
              <a:t>和</a:t>
            </a:r>
            <a:r>
              <a:rPr lang="en-US" altLang="en-US" sz="1200" dirty="0" smtClean="0"/>
              <a:t>Jacob Thornton</a:t>
            </a:r>
            <a:r>
              <a:rPr lang="zh-CN" altLang="en-US" sz="1200" dirty="0" smtClean="0"/>
              <a:t>合作开发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28B3A-BD0D-41A8-BE9A-3DA93FF0BF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68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.map</a:t>
            </a:r>
            <a:r>
              <a:rPr lang="zh-CN" altLang="en-US" dirty="0" smtClean="0"/>
              <a:t>的属于与处理文件，可以忽略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28B3A-BD0D-41A8-BE9A-3DA93FF0BF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4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考虑到兼容性问题，最好把几种格式的字体全部引入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28B3A-BD0D-41A8-BE9A-3DA93FF0BF4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28B3A-BD0D-41A8-BE9A-3DA93FF0BF4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3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.map</a:t>
            </a:r>
            <a:r>
              <a:rPr lang="zh-CN" altLang="en-US" dirty="0" smtClean="0"/>
              <a:t>的属于与处理文件，可以忽略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28B3A-BD0D-41A8-BE9A-3DA93FF0BF4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4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28B3A-BD0D-41A8-BE9A-3DA93FF0BF4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1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FB2F-D3EF-4DE4-BF20-069BCA56C7D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D39-411E-4628-B57D-1870F8DEB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FB2F-D3EF-4DE4-BF20-069BCA56C7D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D39-411E-4628-B57D-1870F8DEB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FB2F-D3EF-4DE4-BF20-069BCA56C7D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D39-411E-4628-B57D-1870F8DEB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9C1C7EA-A73E-43A9-911B-451D2BED6E5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微软雅黑" panose="020B0503020204020204" charset="-122"/>
                <a:cs typeface="+mn-cs"/>
              </a:rPr>
              <a:t>4/26/2019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微软雅黑" panose="020B0503020204020204" charset="-122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BB176A-3A8A-4CE9-9B6B-7460D32CE04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微软雅黑" panose="020B0503020204020204" charset="-122"/>
                <a:cs typeface="+mn-cs"/>
              </a:rPr>
              <a:t>4/26/2019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微软雅黑" panose="020B0503020204020204" charset="-122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807844"/>
            <a:ext cx="4267200" cy="4189917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06348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43531" y="1807845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680713" y="1807844"/>
            <a:ext cx="2511287" cy="1630018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89A129-BEA4-4DF7-A8C3-D7EEEA120CD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微软雅黑" panose="020B0503020204020204" charset="-122"/>
                <a:cs typeface="+mn-cs"/>
              </a:rPr>
              <a:t>4/26/2019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微软雅黑" panose="020B0503020204020204" charset="-122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526591"/>
            <a:ext cx="5136000" cy="3360000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526591"/>
            <a:ext cx="5136000" cy="3360000"/>
          </a:xfrm>
          <a:prstGeom prst="rect">
            <a:avLst/>
          </a:prstGeo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86F174-6A5B-4FE2-8406-334FB26DF59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微软雅黑" panose="020B0503020204020204" charset="-122"/>
                <a:cs typeface="+mn-cs"/>
              </a:rPr>
              <a:t>4/26/2019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微软雅黑" panose="020B0503020204020204" charset="-122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38200" y="1524000"/>
            <a:ext cx="10632440" cy="3504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1A2839-FE38-40AE-A156-1408EA0A37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Lato Light"/>
                <a:ea typeface="微软雅黑" panose="020B0503020204020204" charset="-122"/>
                <a:cs typeface="+mn-cs"/>
              </a:rPr>
              <a:t>4/26/2019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403860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01570A-8480-497D-96D4-D725A6D7C6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微软雅黑" panose="020B0503020204020204" charset="-122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微软雅黑" panose="020B0503020204020204" charset="-122"/>
              <a:cs typeface="+mn-cs"/>
            </a:endParaRPr>
          </a:p>
        </p:txBody>
      </p:sp>
      <p:sp>
        <p:nvSpPr>
          <p:cNvPr id="6" name="Picture Placeholder 41"/>
          <p:cNvSpPr>
            <a:spLocks noGrp="1"/>
          </p:cNvSpPr>
          <p:nvPr>
            <p:ph type="pic" sz="quarter" idx="14"/>
          </p:nvPr>
        </p:nvSpPr>
        <p:spPr>
          <a:xfrm>
            <a:off x="1055687" y="1989138"/>
            <a:ext cx="4679951" cy="2952750"/>
          </a:xfrm>
          <a:custGeom>
            <a:avLst/>
            <a:gdLst>
              <a:gd name="connsiteX0" fmla="*/ 0 w 4679951"/>
              <a:gd name="connsiteY0" fmla="*/ 0 h 2952750"/>
              <a:gd name="connsiteX1" fmla="*/ 4679951 w 4679951"/>
              <a:gd name="connsiteY1" fmla="*/ 0 h 2952750"/>
              <a:gd name="connsiteX2" fmla="*/ 4679951 w 4679951"/>
              <a:gd name="connsiteY2" fmla="*/ 2952750 h 2952750"/>
              <a:gd name="connsiteX3" fmla="*/ 0 w 4679951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9951" h="2952750">
                <a:moveTo>
                  <a:pt x="0" y="0"/>
                </a:moveTo>
                <a:lnTo>
                  <a:pt x="4679951" y="0"/>
                </a:lnTo>
                <a:lnTo>
                  <a:pt x="4679951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2"/>
          <p:cNvSpPr>
            <a:spLocks noGrp="1"/>
          </p:cNvSpPr>
          <p:nvPr>
            <p:ph type="pic" sz="quarter" idx="15"/>
          </p:nvPr>
        </p:nvSpPr>
        <p:spPr>
          <a:xfrm>
            <a:off x="6456363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3"/>
          <p:cNvSpPr>
            <a:spLocks noGrp="1"/>
          </p:cNvSpPr>
          <p:nvPr>
            <p:ph type="pic" sz="quarter" idx="16"/>
          </p:nvPr>
        </p:nvSpPr>
        <p:spPr>
          <a:xfrm>
            <a:off x="8796338" y="1989138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4"/>
          <p:cNvSpPr>
            <a:spLocks noGrp="1"/>
          </p:cNvSpPr>
          <p:nvPr>
            <p:ph type="pic" sz="quarter" idx="17"/>
          </p:nvPr>
        </p:nvSpPr>
        <p:spPr>
          <a:xfrm>
            <a:off x="6456364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5"/>
          <p:cNvSpPr>
            <a:spLocks noGrp="1"/>
          </p:cNvSpPr>
          <p:nvPr>
            <p:ph type="pic" sz="quarter" idx="18"/>
          </p:nvPr>
        </p:nvSpPr>
        <p:spPr>
          <a:xfrm>
            <a:off x="8796338" y="3465513"/>
            <a:ext cx="2339975" cy="1476375"/>
          </a:xfrm>
          <a:custGeom>
            <a:avLst/>
            <a:gdLst>
              <a:gd name="connsiteX0" fmla="*/ 0 w 2339975"/>
              <a:gd name="connsiteY0" fmla="*/ 0 h 1476375"/>
              <a:gd name="connsiteX1" fmla="*/ 2339975 w 2339975"/>
              <a:gd name="connsiteY1" fmla="*/ 0 h 1476375"/>
              <a:gd name="connsiteX2" fmla="*/ 2339975 w 2339975"/>
              <a:gd name="connsiteY2" fmla="*/ 1476375 h 1476375"/>
              <a:gd name="connsiteX3" fmla="*/ 0 w 2339975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975" h="1476375">
                <a:moveTo>
                  <a:pt x="0" y="0"/>
                </a:moveTo>
                <a:lnTo>
                  <a:pt x="2339975" y="0"/>
                </a:lnTo>
                <a:lnTo>
                  <a:pt x="2339975" y="1476375"/>
                </a:lnTo>
                <a:lnTo>
                  <a:pt x="0" y="1476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/>
          <p:bldP spid="10" grpId="0"/>
          <p:bldP spid="13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FB2F-D3EF-4DE4-BF20-069BCA56C7D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D39-411E-4628-B57D-1870F8DEB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FB2F-D3EF-4DE4-BF20-069BCA56C7D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D39-411E-4628-B57D-1870F8DEB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FB2F-D3EF-4DE4-BF20-069BCA56C7D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D39-411E-4628-B57D-1870F8DEB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FB2F-D3EF-4DE4-BF20-069BCA56C7D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D39-411E-4628-B57D-1870F8DEB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FB2F-D3EF-4DE4-BF20-069BCA56C7D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D39-411E-4628-B57D-1870F8DEB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FB2F-D3EF-4DE4-BF20-069BCA56C7D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D39-411E-4628-B57D-1870F8DEB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FB2F-D3EF-4DE4-BF20-069BCA56C7D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CD39-411E-4628-B57D-1870F8DEB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FB2F-D3EF-4DE4-BF20-069BCA56C7DA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CD39-411E-4628-B57D-1870F8DEB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ld.lesscss.net/article/document.html" TargetMode="External"/><Relationship Id="rId2" Type="http://schemas.openxmlformats.org/officeDocument/2006/relationships/hyperlink" Target="http://lesscss.ne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koala-app.com/index-zh.html" TargetMode="External"/><Relationship Id="rId5" Type="http://schemas.openxmlformats.org/officeDocument/2006/relationships/hyperlink" Target="https://www.sass.hk/install/" TargetMode="External"/><Relationship Id="rId4" Type="http://schemas.openxmlformats.org/officeDocument/2006/relationships/hyperlink" Target="https://sass-lang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www.iconfont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comoon.io/app/#/sel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ant.design/docs/react/introduce" TargetMode="External"/><Relationship Id="rId3" Type="http://schemas.openxmlformats.org/officeDocument/2006/relationships/hyperlink" Target="https://www.primefaces.org/primeng/#/setup" TargetMode="External"/><Relationship Id="rId7" Type="http://schemas.openxmlformats.org/officeDocument/2006/relationships/hyperlink" Target="https://vue.ant.design/docs/vue/introduc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lement.eleme.cn/#/zh-CN" TargetMode="External"/><Relationship Id="rId5" Type="http://schemas.openxmlformats.org/officeDocument/2006/relationships/hyperlink" Target="https://element.eleme.cn/#/en-US" TargetMode="External"/><Relationship Id="rId4" Type="http://schemas.openxmlformats.org/officeDocument/2006/relationships/hyperlink" Target="https://material.angular.io/components/" TargetMode="External"/><Relationship Id="rId9" Type="http://schemas.openxmlformats.org/officeDocument/2006/relationships/hyperlink" Target="https://www.primefaces.org/showcas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35245" y="4869957"/>
            <a:ext cx="1731816" cy="471505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ym typeface="+mn-ea"/>
              </a:rPr>
              <a:t>演讲者</a:t>
            </a:r>
            <a:r>
              <a:rPr lang="zh-CN" altLang="en-US" sz="1100" dirty="0" smtClean="0"/>
              <a:t>：</a:t>
            </a:r>
            <a:r>
              <a:rPr lang="zh-CN" altLang="en-US" sz="1100" dirty="0"/>
              <a:t>刘冰</a:t>
            </a:r>
            <a:endParaRPr lang="en-US" altLang="zh-CN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9685655" y="60820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医疗信息事业部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95600" y="95885"/>
            <a:ext cx="623570" cy="33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2762885" y="0"/>
            <a:ext cx="1092200" cy="2033905"/>
          </a:xfrm>
          <a:custGeom>
            <a:avLst/>
            <a:gdLst>
              <a:gd name="connsiteX0" fmla="*/ 0 w 1357546"/>
              <a:gd name="connsiteY0" fmla="*/ 0 h 2527300"/>
              <a:gd name="connsiteX1" fmla="*/ 1357546 w 1357546"/>
              <a:gd name="connsiteY1" fmla="*/ 0 h 2527300"/>
              <a:gd name="connsiteX2" fmla="*/ 1357546 w 1357546"/>
              <a:gd name="connsiteY2" fmla="*/ 1848527 h 2527300"/>
              <a:gd name="connsiteX3" fmla="*/ 678773 w 1357546"/>
              <a:gd name="connsiteY3" fmla="*/ 2527300 h 2527300"/>
              <a:gd name="connsiteX4" fmla="*/ 0 w 1357546"/>
              <a:gd name="connsiteY4" fmla="*/ 1848527 h 2527300"/>
              <a:gd name="connsiteX5" fmla="*/ 0 w 1357546"/>
              <a:gd name="connsiteY5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7546" h="2527300">
                <a:moveTo>
                  <a:pt x="0" y="0"/>
                </a:moveTo>
                <a:lnTo>
                  <a:pt x="1357546" y="0"/>
                </a:lnTo>
                <a:lnTo>
                  <a:pt x="1357546" y="1848527"/>
                </a:lnTo>
                <a:cubicBezTo>
                  <a:pt x="1357546" y="2223403"/>
                  <a:pt x="1053649" y="2527300"/>
                  <a:pt x="678773" y="2527300"/>
                </a:cubicBezTo>
                <a:cubicBezTo>
                  <a:pt x="303897" y="2527300"/>
                  <a:pt x="0" y="2223403"/>
                  <a:pt x="0" y="1848527"/>
                </a:cubicBezTo>
                <a:lnTo>
                  <a:pt x="0" y="0"/>
                </a:lnTo>
                <a:close/>
              </a:path>
            </a:pathLst>
          </a:custGeom>
          <a:solidFill>
            <a:srgbClr val="77D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4566285" y="0"/>
            <a:ext cx="1092200" cy="2033905"/>
          </a:xfrm>
          <a:custGeom>
            <a:avLst/>
            <a:gdLst>
              <a:gd name="connsiteX0" fmla="*/ 0 w 1357546"/>
              <a:gd name="connsiteY0" fmla="*/ 0 h 2527300"/>
              <a:gd name="connsiteX1" fmla="*/ 1357546 w 1357546"/>
              <a:gd name="connsiteY1" fmla="*/ 0 h 2527300"/>
              <a:gd name="connsiteX2" fmla="*/ 1357546 w 1357546"/>
              <a:gd name="connsiteY2" fmla="*/ 1848527 h 2527300"/>
              <a:gd name="connsiteX3" fmla="*/ 678773 w 1357546"/>
              <a:gd name="connsiteY3" fmla="*/ 2527300 h 2527300"/>
              <a:gd name="connsiteX4" fmla="*/ 0 w 1357546"/>
              <a:gd name="connsiteY4" fmla="*/ 1848527 h 2527300"/>
              <a:gd name="connsiteX5" fmla="*/ 0 w 1357546"/>
              <a:gd name="connsiteY5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7546" h="2527300">
                <a:moveTo>
                  <a:pt x="0" y="0"/>
                </a:moveTo>
                <a:lnTo>
                  <a:pt x="1357546" y="0"/>
                </a:lnTo>
                <a:lnTo>
                  <a:pt x="1357546" y="1848527"/>
                </a:lnTo>
                <a:cubicBezTo>
                  <a:pt x="1357546" y="2223403"/>
                  <a:pt x="1053649" y="2527300"/>
                  <a:pt x="678773" y="2527300"/>
                </a:cubicBezTo>
                <a:cubicBezTo>
                  <a:pt x="303897" y="2527300"/>
                  <a:pt x="0" y="2223403"/>
                  <a:pt x="0" y="1848527"/>
                </a:cubicBezTo>
                <a:lnTo>
                  <a:pt x="0" y="0"/>
                </a:lnTo>
                <a:close/>
              </a:path>
            </a:pathLst>
          </a:custGeom>
          <a:solidFill>
            <a:srgbClr val="77D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369685" y="0"/>
            <a:ext cx="1092200" cy="2033905"/>
          </a:xfrm>
          <a:custGeom>
            <a:avLst/>
            <a:gdLst>
              <a:gd name="connsiteX0" fmla="*/ 0 w 1357546"/>
              <a:gd name="connsiteY0" fmla="*/ 0 h 2527300"/>
              <a:gd name="connsiteX1" fmla="*/ 1357546 w 1357546"/>
              <a:gd name="connsiteY1" fmla="*/ 0 h 2527300"/>
              <a:gd name="connsiteX2" fmla="*/ 1357546 w 1357546"/>
              <a:gd name="connsiteY2" fmla="*/ 1848527 h 2527300"/>
              <a:gd name="connsiteX3" fmla="*/ 678773 w 1357546"/>
              <a:gd name="connsiteY3" fmla="*/ 2527300 h 2527300"/>
              <a:gd name="connsiteX4" fmla="*/ 0 w 1357546"/>
              <a:gd name="connsiteY4" fmla="*/ 1848527 h 2527300"/>
              <a:gd name="connsiteX5" fmla="*/ 0 w 1357546"/>
              <a:gd name="connsiteY5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7546" h="2527300">
                <a:moveTo>
                  <a:pt x="0" y="0"/>
                </a:moveTo>
                <a:lnTo>
                  <a:pt x="1357546" y="0"/>
                </a:lnTo>
                <a:lnTo>
                  <a:pt x="1357546" y="1848527"/>
                </a:lnTo>
                <a:cubicBezTo>
                  <a:pt x="1357546" y="2223403"/>
                  <a:pt x="1053649" y="2527300"/>
                  <a:pt x="678773" y="2527300"/>
                </a:cubicBezTo>
                <a:cubicBezTo>
                  <a:pt x="303897" y="2527300"/>
                  <a:pt x="0" y="2223403"/>
                  <a:pt x="0" y="1848527"/>
                </a:cubicBezTo>
                <a:lnTo>
                  <a:pt x="0" y="0"/>
                </a:lnTo>
                <a:close/>
              </a:path>
            </a:pathLst>
          </a:custGeom>
          <a:solidFill>
            <a:srgbClr val="77D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94000" y="968375"/>
            <a:ext cx="1043305" cy="1043305"/>
          </a:xfrm>
          <a:prstGeom prst="ellipse">
            <a:avLst/>
          </a:prstGeom>
          <a:solidFill>
            <a:srgbClr val="77D185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tx1"/>
                </a:solidFill>
              </a:rPr>
              <a:t>技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597400" y="968375"/>
            <a:ext cx="1043305" cy="1043305"/>
          </a:xfrm>
          <a:prstGeom prst="ellipse">
            <a:avLst/>
          </a:prstGeom>
          <a:solidFill>
            <a:srgbClr val="77D185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sym typeface="+mn-ea"/>
              </a:rPr>
              <a:t>术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400800" y="968375"/>
            <a:ext cx="1043305" cy="1043305"/>
          </a:xfrm>
          <a:prstGeom prst="ellipse">
            <a:avLst/>
          </a:prstGeom>
          <a:solidFill>
            <a:srgbClr val="77D185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tx1"/>
                </a:solidFill>
              </a:rPr>
              <a:t>分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8173085" y="0"/>
            <a:ext cx="1092200" cy="2033905"/>
          </a:xfrm>
          <a:custGeom>
            <a:avLst/>
            <a:gdLst>
              <a:gd name="connsiteX0" fmla="*/ 0 w 1357546"/>
              <a:gd name="connsiteY0" fmla="*/ 0 h 2527300"/>
              <a:gd name="connsiteX1" fmla="*/ 1357546 w 1357546"/>
              <a:gd name="connsiteY1" fmla="*/ 0 h 2527300"/>
              <a:gd name="connsiteX2" fmla="*/ 1357546 w 1357546"/>
              <a:gd name="connsiteY2" fmla="*/ 1848527 h 2527300"/>
              <a:gd name="connsiteX3" fmla="*/ 678773 w 1357546"/>
              <a:gd name="connsiteY3" fmla="*/ 2527300 h 2527300"/>
              <a:gd name="connsiteX4" fmla="*/ 0 w 1357546"/>
              <a:gd name="connsiteY4" fmla="*/ 1848527 h 2527300"/>
              <a:gd name="connsiteX5" fmla="*/ 0 w 1357546"/>
              <a:gd name="connsiteY5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7546" h="2527300">
                <a:moveTo>
                  <a:pt x="0" y="0"/>
                </a:moveTo>
                <a:lnTo>
                  <a:pt x="1357546" y="0"/>
                </a:lnTo>
                <a:lnTo>
                  <a:pt x="1357546" y="1848527"/>
                </a:lnTo>
                <a:cubicBezTo>
                  <a:pt x="1357546" y="2223403"/>
                  <a:pt x="1053649" y="2527300"/>
                  <a:pt x="678773" y="2527300"/>
                </a:cubicBezTo>
                <a:cubicBezTo>
                  <a:pt x="303897" y="2527300"/>
                  <a:pt x="0" y="2223403"/>
                  <a:pt x="0" y="1848527"/>
                </a:cubicBezTo>
                <a:lnTo>
                  <a:pt x="0" y="0"/>
                </a:lnTo>
                <a:close/>
              </a:path>
            </a:pathLst>
          </a:custGeom>
          <a:solidFill>
            <a:srgbClr val="77D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204200" y="968375"/>
            <a:ext cx="1043305" cy="1043305"/>
          </a:xfrm>
          <a:prstGeom prst="ellipse">
            <a:avLst/>
          </a:prstGeom>
          <a:solidFill>
            <a:srgbClr val="77D185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solidFill>
                  <a:schemeClr val="tx1"/>
                </a:solidFill>
                <a:sym typeface="+mn-ea"/>
              </a:rPr>
              <a:t>享</a:t>
            </a:r>
            <a:endParaRPr lang="zh-CN" altLang="en-US" sz="4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03212" y="6466840"/>
            <a:ext cx="976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2019.04.24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1372" y="3111493"/>
            <a:ext cx="70984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77D185"/>
                </a:solidFill>
              </a:rPr>
              <a:t>Bootstrap</a:t>
            </a:r>
            <a:r>
              <a:rPr lang="zh-CN" altLang="en-US" sz="6000" b="1" dirty="0">
                <a:solidFill>
                  <a:srgbClr val="77D185"/>
                </a:solidFill>
              </a:rPr>
              <a:t>可爱之处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21" grpId="0" bldLvl="0" animBg="1"/>
      <p:bldP spid="20" grpId="0" bldLvl="0" animBg="1"/>
      <p:bldP spid="19" grpId="0" bldLvl="0" animBg="1"/>
      <p:bldP spid="7" grpId="0" bldLvl="0" animBg="1"/>
      <p:bldP spid="9" grpId="0" bldLvl="0" animBg="1"/>
      <p:bldP spid="10" grpId="0" bldLvl="0" animBg="1"/>
      <p:bldP spid="18" grpId="0" bldLvl="0" animBg="1"/>
      <p:bldP spid="11" grpId="0" bldLvl="0" animBg="1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484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pc="400" dirty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伟大的</a:t>
            </a:r>
            <a:r>
              <a:rPr lang="en-US" altLang="zh-CN" sz="2800" b="1" spc="400" dirty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UI</a:t>
            </a:r>
            <a:r>
              <a:rPr lang="zh-CN" altLang="en-US" sz="2800" b="1" spc="400" dirty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时代</a:t>
            </a:r>
          </a:p>
        </p:txBody>
      </p:sp>
      <p:sp>
        <p:nvSpPr>
          <p:cNvPr id="11" name="椭圆 10"/>
          <p:cNvSpPr/>
          <p:nvPr/>
        </p:nvSpPr>
        <p:spPr>
          <a:xfrm>
            <a:off x="4702175" y="2636520"/>
            <a:ext cx="2245995" cy="2246630"/>
          </a:xfrm>
          <a:prstGeom prst="ellipse">
            <a:avLst/>
          </a:prstGeom>
          <a:solidFill>
            <a:srgbClr val="77D185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22095" y="3355340"/>
            <a:ext cx="24707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65085" y="3355340"/>
            <a:ext cx="301307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1"/>
                </a:solidFill>
              </a:rPr>
              <a:t>Interface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99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11" grpId="0" bldLvl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484441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 b="1" spc="400" dirty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我们的目标</a:t>
            </a:r>
          </a:p>
          <a:p>
            <a:pPr algn="l"/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069340" y="2305685"/>
            <a:ext cx="2245995" cy="2246630"/>
          </a:xfrm>
          <a:prstGeom prst="ellipse">
            <a:avLst/>
          </a:prstGeom>
          <a:solidFill>
            <a:srgbClr val="77D185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视觉</a:t>
            </a:r>
          </a:p>
        </p:txBody>
      </p:sp>
      <p:sp>
        <p:nvSpPr>
          <p:cNvPr id="2" name="椭圆 1"/>
          <p:cNvSpPr/>
          <p:nvPr/>
        </p:nvSpPr>
        <p:spPr>
          <a:xfrm>
            <a:off x="8859520" y="2305685"/>
            <a:ext cx="2245995" cy="2246630"/>
          </a:xfrm>
          <a:prstGeom prst="ellipse">
            <a:avLst/>
          </a:prstGeom>
          <a:solidFill>
            <a:srgbClr val="77D185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品质</a:t>
            </a:r>
          </a:p>
        </p:txBody>
      </p:sp>
      <p:sp>
        <p:nvSpPr>
          <p:cNvPr id="4" name="椭圆 3"/>
          <p:cNvSpPr/>
          <p:nvPr/>
        </p:nvSpPr>
        <p:spPr>
          <a:xfrm>
            <a:off x="4972685" y="2305685"/>
            <a:ext cx="2245995" cy="2246630"/>
          </a:xfrm>
          <a:prstGeom prst="ellipse">
            <a:avLst/>
          </a:prstGeom>
          <a:solidFill>
            <a:srgbClr val="77D185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精致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38" grpId="0" bldLvl="0" animBg="1"/>
      <p:bldP spid="2" grpId="0" bldLvl="0" animBg="1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646811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pc="400" dirty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How to make it better</a:t>
            </a:r>
            <a:r>
              <a:rPr lang="zh-CN" altLang="en-US" sz="2800" b="1" spc="400" dirty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？</a:t>
            </a:r>
          </a:p>
        </p:txBody>
      </p:sp>
      <p:pic>
        <p:nvPicPr>
          <p:cNvPr id="2" name="图片 1" descr="路由器——原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70" y="1134745"/>
            <a:ext cx="8441055" cy="5517515"/>
          </a:xfrm>
          <a:prstGeom prst="rect">
            <a:avLst/>
          </a:prstGeom>
        </p:spPr>
      </p:pic>
      <p:pic>
        <p:nvPicPr>
          <p:cNvPr id="4" name="图片 3" descr="fe20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20" y="1031875"/>
            <a:ext cx="9754870" cy="5620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e20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90" y="494665"/>
            <a:ext cx="9802495" cy="60185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484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SASS</a:t>
            </a:r>
            <a:r>
              <a:rPr lang="zh-CN" altLang="en-US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和</a:t>
            </a:r>
            <a:r>
              <a:rPr lang="en-US" altLang="zh-CN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LESS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2473" y="1148080"/>
            <a:ext cx="10823511" cy="5608319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72320" y="1334204"/>
            <a:ext cx="103052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rgbClr val="77D185"/>
              </a:solidFill>
            </a:endParaRPr>
          </a:p>
          <a:p>
            <a:r>
              <a:rPr lang="en-US" altLang="zh-CN" sz="2000" b="1" dirty="0">
                <a:solidFill>
                  <a:srgbClr val="77D185"/>
                </a:solidFill>
              </a:rPr>
              <a:t>Less</a:t>
            </a:r>
            <a:r>
              <a:rPr lang="zh-CN" altLang="en-US" sz="2000" b="1" dirty="0">
                <a:solidFill>
                  <a:srgbClr val="77D185"/>
                </a:solidFill>
              </a:rPr>
              <a:t>和</a:t>
            </a:r>
            <a:r>
              <a:rPr lang="en-US" altLang="zh-CN" sz="2000" b="1" dirty="0">
                <a:solidFill>
                  <a:srgbClr val="77D185"/>
                </a:solidFill>
              </a:rPr>
              <a:t>Sass</a:t>
            </a:r>
            <a:r>
              <a:rPr lang="zh-CN" altLang="en-US" sz="2000" b="1" dirty="0">
                <a:solidFill>
                  <a:srgbClr val="77D185"/>
                </a:solidFill>
              </a:rPr>
              <a:t>都是 </a:t>
            </a:r>
            <a:r>
              <a:rPr lang="en-US" altLang="zh-CN" sz="2000" b="1" dirty="0">
                <a:solidFill>
                  <a:srgbClr val="77D185"/>
                </a:solidFill>
              </a:rPr>
              <a:t>CSS </a:t>
            </a:r>
            <a:r>
              <a:rPr lang="zh-CN" altLang="en-US" sz="2000" b="1" dirty="0">
                <a:solidFill>
                  <a:srgbClr val="77D185"/>
                </a:solidFill>
              </a:rPr>
              <a:t>预处理语言，它扩展了 </a:t>
            </a:r>
            <a:r>
              <a:rPr lang="en-US" altLang="zh-CN" sz="2000" b="1" dirty="0">
                <a:solidFill>
                  <a:srgbClr val="77D185"/>
                </a:solidFill>
              </a:rPr>
              <a:t>CSS </a:t>
            </a:r>
            <a:r>
              <a:rPr lang="zh-CN" altLang="en-US" sz="2000" b="1" dirty="0">
                <a:solidFill>
                  <a:srgbClr val="77D185"/>
                </a:solidFill>
              </a:rPr>
              <a:t>语言。</a:t>
            </a:r>
            <a:endParaRPr lang="en-US" altLang="zh-CN" sz="2000" b="1" dirty="0">
              <a:solidFill>
                <a:srgbClr val="77D185"/>
              </a:solidFill>
            </a:endParaRPr>
          </a:p>
          <a:p>
            <a:r>
              <a:rPr lang="zh-CN" altLang="en-US" sz="2000" b="1" dirty="0">
                <a:solidFill>
                  <a:srgbClr val="77D185"/>
                </a:solidFill>
              </a:rPr>
              <a:t>增加了变量、混合、嵌套、函数等特性，使 </a:t>
            </a:r>
            <a:r>
              <a:rPr lang="en-US" altLang="zh-CN" sz="2000" b="1" dirty="0">
                <a:solidFill>
                  <a:srgbClr val="77D185"/>
                </a:solidFill>
              </a:rPr>
              <a:t>CSS </a:t>
            </a:r>
            <a:r>
              <a:rPr lang="zh-CN" altLang="en-US" sz="2000" b="1" dirty="0">
                <a:solidFill>
                  <a:srgbClr val="77D185"/>
                </a:solidFill>
              </a:rPr>
              <a:t>更易维护和扩展</a:t>
            </a:r>
            <a:r>
              <a:rPr lang="zh-CN" altLang="en-US" sz="2000" b="1" dirty="0" smtClean="0">
                <a:solidFill>
                  <a:srgbClr val="77D185"/>
                </a:solidFill>
              </a:rPr>
              <a:t>。</a:t>
            </a:r>
            <a:endParaRPr lang="en-US" altLang="zh-CN" sz="2000" b="1" dirty="0" smtClean="0">
              <a:solidFill>
                <a:srgbClr val="77D185"/>
              </a:solidFill>
            </a:endParaRPr>
          </a:p>
          <a:p>
            <a:endParaRPr lang="en-US" altLang="zh-CN" sz="2000" b="1" dirty="0">
              <a:solidFill>
                <a:srgbClr val="77D185"/>
              </a:solidFill>
            </a:endParaRPr>
          </a:p>
          <a:p>
            <a:r>
              <a:rPr lang="en-US" altLang="zh-CN" sz="2000" b="1" dirty="0">
                <a:solidFill>
                  <a:srgbClr val="77D185"/>
                </a:solidFill>
              </a:rPr>
              <a:t>Less</a:t>
            </a:r>
            <a:r>
              <a:rPr lang="zh-CN" altLang="en-US" sz="2000" b="1" dirty="0">
                <a:solidFill>
                  <a:srgbClr val="77D185"/>
                </a:solidFill>
              </a:rPr>
              <a:t>中英文网站：</a:t>
            </a:r>
            <a:endParaRPr lang="en-US" altLang="zh-CN" sz="2000" b="1" dirty="0">
              <a:solidFill>
                <a:srgbClr val="77D185"/>
              </a:solidFill>
            </a:endParaRPr>
          </a:p>
          <a:p>
            <a:r>
              <a:rPr lang="en-US" altLang="zh-CN" sz="2000" dirty="0">
                <a:latin typeface="仿宋" pitchFamily="49" charset="-122"/>
                <a:ea typeface="仿宋" pitchFamily="49" charset="-122"/>
                <a:hlinkClick r:id="rId2"/>
              </a:rPr>
              <a:t>http://lesscss.net</a:t>
            </a:r>
            <a:endParaRPr lang="en-US" altLang="zh-CN" sz="2000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dirty="0">
                <a:latin typeface="仿宋" pitchFamily="49" charset="-122"/>
                <a:ea typeface="仿宋" pitchFamily="49" charset="-122"/>
                <a:hlinkClick r:id="rId3"/>
              </a:rPr>
              <a:t>http://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  <a:hlinkClick r:id="rId3"/>
              </a:rPr>
              <a:t>old.lesscss.net/article/document.html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sz="2000" dirty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 smtClean="0">
                <a:solidFill>
                  <a:srgbClr val="77D185"/>
                </a:solidFill>
              </a:rPr>
              <a:t>SASS</a:t>
            </a:r>
            <a:r>
              <a:rPr lang="zh-CN" altLang="en-US" sz="2000" b="1" dirty="0" smtClean="0">
                <a:solidFill>
                  <a:srgbClr val="77D185"/>
                </a:solidFill>
              </a:rPr>
              <a:t>中英文网站：</a:t>
            </a:r>
            <a:endParaRPr lang="en-US" altLang="zh-CN" sz="2000" b="1" dirty="0" smtClean="0">
              <a:solidFill>
                <a:srgbClr val="77D185"/>
              </a:solidFill>
            </a:endParaRPr>
          </a:p>
          <a:p>
            <a:r>
              <a:rPr lang="en-US" altLang="zh-CN" sz="2000" dirty="0">
                <a:hlinkClick r:id="rId4"/>
              </a:rPr>
              <a:t>https://sass-lang.com</a:t>
            </a:r>
            <a:r>
              <a:rPr lang="en-US" altLang="zh-CN" sz="2000" dirty="0" smtClean="0">
                <a:hlinkClick r:id="rId4"/>
              </a:rPr>
              <a:t>/</a:t>
            </a:r>
            <a:endParaRPr lang="en-US" altLang="zh-CN" sz="2000" dirty="0" smtClean="0"/>
          </a:p>
          <a:p>
            <a:r>
              <a:rPr lang="en-US" altLang="zh-CN" sz="2000" dirty="0">
                <a:hlinkClick r:id="rId5"/>
              </a:rPr>
              <a:t>https://www.sass.hk/install/</a:t>
            </a:r>
            <a:endParaRPr lang="en-US" altLang="zh-CN" sz="2000" b="1" dirty="0" smtClean="0">
              <a:solidFill>
                <a:srgbClr val="77D185"/>
              </a:solidFill>
            </a:endParaRPr>
          </a:p>
          <a:p>
            <a:endParaRPr lang="en-US" altLang="zh-CN" sz="2000" b="1" dirty="0">
              <a:solidFill>
                <a:srgbClr val="77D185"/>
              </a:solidFill>
            </a:endParaRPr>
          </a:p>
          <a:p>
            <a:r>
              <a:rPr lang="zh-CN" altLang="en-US" sz="2000" b="1" dirty="0">
                <a:solidFill>
                  <a:srgbClr val="77D185"/>
                </a:solidFill>
              </a:rPr>
              <a:t>编译工具：</a:t>
            </a:r>
            <a:r>
              <a:rPr lang="en-US" altLang="zh-CN" sz="2000" b="1" dirty="0">
                <a:solidFill>
                  <a:srgbClr val="77D185"/>
                </a:solidFill>
              </a:rPr>
              <a:t>koala</a:t>
            </a:r>
          </a:p>
          <a:p>
            <a:r>
              <a:rPr lang="en-US" altLang="zh-CN" sz="2000" dirty="0">
                <a:hlinkClick r:id="rId6"/>
              </a:rPr>
              <a:t>http://koala-app.com/index-zh.html</a:t>
            </a:r>
            <a:endParaRPr lang="zh-CN" altLang="en-US" sz="2000" dirty="0"/>
          </a:p>
          <a:p>
            <a:endParaRPr lang="en-US" altLang="zh-CN" sz="2000" b="1" dirty="0">
              <a:solidFill>
                <a:srgbClr val="77D185"/>
              </a:solidFill>
            </a:endParaRPr>
          </a:p>
          <a:p>
            <a:r>
              <a:rPr lang="zh-CN" altLang="en-US" sz="2000" b="1" dirty="0">
                <a:solidFill>
                  <a:srgbClr val="77D185"/>
                </a:solidFill>
              </a:rPr>
              <a:t>可以将我们编写</a:t>
            </a:r>
            <a:r>
              <a:rPr lang="zh-CN" altLang="en-US" sz="2000" b="1" dirty="0" smtClean="0">
                <a:solidFill>
                  <a:srgbClr val="77D185"/>
                </a:solidFill>
              </a:rPr>
              <a:t>的</a:t>
            </a:r>
            <a:r>
              <a:rPr lang="en-US" altLang="zh-CN" sz="2000" b="1" dirty="0" smtClean="0">
                <a:solidFill>
                  <a:srgbClr val="77D185"/>
                </a:solidFill>
              </a:rPr>
              <a:t>SASS|LESS</a:t>
            </a:r>
            <a:r>
              <a:rPr lang="zh-CN" altLang="en-US" sz="2000" b="1" dirty="0" smtClean="0">
                <a:solidFill>
                  <a:srgbClr val="77D185"/>
                </a:solidFill>
              </a:rPr>
              <a:t>转成</a:t>
            </a:r>
            <a:r>
              <a:rPr lang="en-US" altLang="zh-CN" sz="2000" b="1" dirty="0" smtClean="0">
                <a:solidFill>
                  <a:srgbClr val="77D185"/>
                </a:solidFill>
              </a:rPr>
              <a:t>CSS</a:t>
            </a:r>
            <a:endParaRPr lang="en-US" altLang="zh-CN" sz="2000" b="1" dirty="0">
              <a:solidFill>
                <a:srgbClr val="77D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6" grpId="10" animBg="1"/>
      <p:bldP spid="6" grpId="11" animBg="1"/>
      <p:bldP spid="6" grpId="12" bldLvl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484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字体图标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2473" y="1148080"/>
            <a:ext cx="10823511" cy="5608319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72320" y="1425644"/>
            <a:ext cx="10305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rgbClr val="77D185"/>
              </a:solidFill>
            </a:endParaRPr>
          </a:p>
          <a:p>
            <a:r>
              <a:rPr lang="zh-CN" altLang="en-US" sz="2000" b="1" dirty="0" smtClean="0">
                <a:solidFill>
                  <a:srgbClr val="77D185"/>
                </a:solidFill>
              </a:rPr>
              <a:t>字体</a:t>
            </a:r>
            <a:r>
              <a:rPr lang="zh-CN" altLang="en-US" sz="2000" b="1" dirty="0">
                <a:solidFill>
                  <a:srgbClr val="77D185"/>
                </a:solidFill>
              </a:rPr>
              <a:t>图标简单的说，就是一种特殊的字体，通过这种字体，显示给用户的就像一个个图片一样。如下图</a:t>
            </a:r>
            <a:r>
              <a:rPr lang="zh-CN" altLang="en-US" sz="2000" b="1" dirty="0" smtClean="0">
                <a:solidFill>
                  <a:srgbClr val="77D185"/>
                </a:solidFill>
              </a:rPr>
              <a:t>：</a:t>
            </a:r>
            <a:endParaRPr lang="en-US" altLang="zh-CN" sz="2000" b="1" dirty="0" smtClean="0">
              <a:solidFill>
                <a:srgbClr val="77D185"/>
              </a:solidFill>
            </a:endParaRPr>
          </a:p>
          <a:p>
            <a:endParaRPr lang="en-US" altLang="zh-CN" sz="2000" b="1" dirty="0">
              <a:solidFill>
                <a:srgbClr val="77D18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255" y="2260341"/>
            <a:ext cx="5405120" cy="437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5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6" grpId="10" animBg="1"/>
      <p:bldP spid="6" grpId="11" animBg="1"/>
      <p:bldP spid="6" grpId="12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484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字体图标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2473" y="1148080"/>
            <a:ext cx="10823511" cy="5608319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72320" y="1425644"/>
            <a:ext cx="103052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7D185"/>
                </a:solidFill>
              </a:rPr>
              <a:t>为什么要用字体图标：</a:t>
            </a:r>
            <a:endParaRPr lang="en-US" altLang="zh-CN" sz="2000" b="1" dirty="0" smtClean="0">
              <a:solidFill>
                <a:srgbClr val="77D185"/>
              </a:solidFill>
            </a:endParaRPr>
          </a:p>
          <a:p>
            <a:endParaRPr lang="en-US" altLang="zh-CN" sz="2000" b="1" dirty="0">
              <a:solidFill>
                <a:srgbClr val="77D18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77D185"/>
                </a:solidFill>
              </a:rPr>
              <a:t>灵活性：轻松地改变图标的颜色或其他</a:t>
            </a:r>
            <a:r>
              <a:rPr lang="en-US" altLang="zh-CN" b="1" dirty="0" smtClean="0">
                <a:solidFill>
                  <a:srgbClr val="77D185"/>
                </a:solidFill>
              </a:rPr>
              <a:t>CSS</a:t>
            </a:r>
            <a:r>
              <a:rPr lang="zh-CN" altLang="en-US" b="1" dirty="0" smtClean="0">
                <a:solidFill>
                  <a:srgbClr val="77D185"/>
                </a:solidFill>
              </a:rPr>
              <a:t>效果</a:t>
            </a:r>
            <a:endParaRPr lang="en-US" altLang="zh-CN" b="1" dirty="0" smtClean="0">
              <a:solidFill>
                <a:srgbClr val="77D18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77D185"/>
                </a:solidFill>
              </a:rPr>
              <a:t>可</a:t>
            </a:r>
            <a:r>
              <a:rPr lang="zh-CN" altLang="en-US" b="1" dirty="0" smtClean="0">
                <a:solidFill>
                  <a:srgbClr val="77D185"/>
                </a:solidFill>
              </a:rPr>
              <a:t>扩展：改变图标的大小，像改变字体大小一样容易</a:t>
            </a:r>
            <a:endParaRPr lang="en-US" altLang="zh-CN" b="1" dirty="0" smtClean="0">
              <a:solidFill>
                <a:srgbClr val="77D18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77D185"/>
                </a:solidFill>
              </a:rPr>
              <a:t>矢量性：图标是矢量的，与像素无关。缩放不失真</a:t>
            </a:r>
            <a:endParaRPr lang="en-US" altLang="zh-CN" b="1" dirty="0">
              <a:solidFill>
                <a:srgbClr val="77D18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77D185"/>
                </a:solidFill>
              </a:rPr>
              <a:t>兼容性：字体图标支持所有现代浏览器（包括</a:t>
            </a:r>
            <a:r>
              <a:rPr lang="en-US" altLang="zh-CN" b="1" dirty="0" smtClean="0">
                <a:solidFill>
                  <a:srgbClr val="77D185"/>
                </a:solidFill>
              </a:rPr>
              <a:t>IE6</a:t>
            </a:r>
            <a:r>
              <a:rPr lang="zh-CN" altLang="en-US" b="1" dirty="0" smtClean="0">
                <a:solidFill>
                  <a:srgbClr val="77D185"/>
                </a:solidFill>
              </a:rPr>
              <a:t>）</a:t>
            </a:r>
            <a:endParaRPr lang="en-US" altLang="zh-CN" b="1" dirty="0" smtClean="0">
              <a:solidFill>
                <a:srgbClr val="77D18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77D185"/>
                </a:solidFill>
              </a:rPr>
              <a:t>本地</a:t>
            </a:r>
            <a:r>
              <a:rPr lang="zh-CN" altLang="en-US" b="1" dirty="0" smtClean="0">
                <a:solidFill>
                  <a:srgbClr val="77D185"/>
                </a:solidFill>
              </a:rPr>
              <a:t>使用：可以导入导出，方便在不同设计和编辑应用中使用</a:t>
            </a:r>
            <a:endParaRPr lang="en-US" altLang="zh-CN" b="1" dirty="0" smtClean="0">
              <a:solidFill>
                <a:srgbClr val="77D185"/>
              </a:solidFill>
            </a:endParaRPr>
          </a:p>
          <a:p>
            <a:endParaRPr lang="en-US" altLang="zh-CN" b="1" dirty="0" smtClean="0">
              <a:solidFill>
                <a:srgbClr val="77D185"/>
              </a:solidFill>
            </a:endParaRPr>
          </a:p>
          <a:p>
            <a:r>
              <a:rPr lang="zh-CN" altLang="en-US" sz="2000" b="1" dirty="0" smtClean="0">
                <a:solidFill>
                  <a:srgbClr val="77D185"/>
                </a:solidFill>
              </a:rPr>
              <a:t>字体图标的格式：</a:t>
            </a:r>
            <a:endParaRPr lang="en-US" altLang="zh-CN" sz="2000" b="1" dirty="0">
              <a:solidFill>
                <a:srgbClr val="77D185"/>
              </a:solidFill>
            </a:endParaRPr>
          </a:p>
          <a:p>
            <a:endParaRPr lang="en-US" altLang="zh-CN" sz="2000" b="1" dirty="0" smtClean="0">
              <a:solidFill>
                <a:srgbClr val="77D185"/>
              </a:solidFill>
            </a:endParaRPr>
          </a:p>
          <a:p>
            <a:endParaRPr lang="en-US" altLang="zh-CN" sz="2000" b="1" dirty="0">
              <a:solidFill>
                <a:srgbClr val="77D185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28" y="4055267"/>
            <a:ext cx="4876800" cy="252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69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6" grpId="10" animBg="1"/>
      <p:bldP spid="6" grpId="11" animBg="1"/>
      <p:bldP spid="6" grpId="12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484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字体图标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2473" y="1148080"/>
            <a:ext cx="10823511" cy="5608319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09625" y="1212284"/>
            <a:ext cx="10467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rgbClr val="77D185"/>
              </a:solidFill>
            </a:endParaRPr>
          </a:p>
          <a:p>
            <a:r>
              <a:rPr lang="zh-CN" altLang="en-US" sz="2000" b="1" dirty="0">
                <a:solidFill>
                  <a:srgbClr val="77D185"/>
                </a:solidFill>
              </a:rPr>
              <a:t>体图标简单的说，就是一种特殊的字体，通过这种字体，显示给用户的就像一个个图片一样。如下图</a:t>
            </a:r>
            <a:r>
              <a:rPr lang="zh-CN" altLang="en-US" sz="2000" b="1" dirty="0" smtClean="0">
                <a:solidFill>
                  <a:srgbClr val="77D185"/>
                </a:solidFill>
              </a:rPr>
              <a:t>：</a:t>
            </a:r>
            <a:endParaRPr lang="en-US" altLang="zh-CN" sz="2000" b="1" dirty="0" smtClean="0">
              <a:solidFill>
                <a:srgbClr val="77D185"/>
              </a:solidFill>
            </a:endParaRPr>
          </a:p>
          <a:p>
            <a:endParaRPr lang="en-US" altLang="zh-CN" sz="2000" b="1" dirty="0" smtClean="0">
              <a:solidFill>
                <a:srgbClr val="77D185"/>
              </a:solidFill>
            </a:endParaRPr>
          </a:p>
          <a:p>
            <a:endParaRPr lang="en-US" altLang="zh-CN" sz="2000" b="1" dirty="0" smtClean="0">
              <a:solidFill>
                <a:srgbClr val="77D185"/>
              </a:solidFill>
            </a:endParaRPr>
          </a:p>
          <a:p>
            <a:endParaRPr lang="en-US" altLang="zh-CN" sz="2000" b="1" dirty="0" smtClean="0">
              <a:solidFill>
                <a:srgbClr val="77D185"/>
              </a:solidFill>
            </a:endParaRPr>
          </a:p>
          <a:p>
            <a:endParaRPr lang="en-US" altLang="zh-CN" sz="2000" b="1" dirty="0">
              <a:solidFill>
                <a:srgbClr val="77D185"/>
              </a:solidFill>
            </a:endParaRPr>
          </a:p>
          <a:p>
            <a:endParaRPr lang="en-US" altLang="zh-CN" sz="2000" b="1" dirty="0" smtClean="0">
              <a:solidFill>
                <a:srgbClr val="77D185"/>
              </a:solidFill>
            </a:endParaRPr>
          </a:p>
          <a:p>
            <a:endParaRPr lang="en-US" altLang="zh-CN" sz="2000" b="1" dirty="0">
              <a:solidFill>
                <a:srgbClr val="77D185"/>
              </a:solidFill>
            </a:endParaRPr>
          </a:p>
          <a:p>
            <a:endParaRPr lang="en-US" altLang="zh-CN" sz="2000" b="1" dirty="0" smtClean="0">
              <a:solidFill>
                <a:srgbClr val="77D185"/>
              </a:solidFill>
            </a:endParaRPr>
          </a:p>
          <a:p>
            <a:endParaRPr lang="en-US" altLang="zh-CN" sz="2000" b="1" dirty="0" smtClean="0">
              <a:solidFill>
                <a:srgbClr val="77D185"/>
              </a:solidFill>
            </a:endParaRPr>
          </a:p>
          <a:p>
            <a:r>
              <a:rPr lang="zh-CN" altLang="en-US" sz="2000" b="1" dirty="0" smtClean="0">
                <a:solidFill>
                  <a:srgbClr val="77D185"/>
                </a:solidFill>
              </a:rPr>
              <a:t>对浏览器支持：</a:t>
            </a:r>
            <a:endParaRPr lang="en-US" altLang="zh-CN" sz="2000" b="1" dirty="0" smtClean="0">
              <a:solidFill>
                <a:srgbClr val="77D185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46750" y="5132863"/>
            <a:ext cx="8193723" cy="152939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40" y="2112285"/>
            <a:ext cx="2788920" cy="2356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55" y="2812754"/>
            <a:ext cx="5984905" cy="165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69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6" grpId="10" animBg="1"/>
      <p:bldP spid="6" grpId="11" animBg="1"/>
      <p:bldP spid="6" grpId="12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658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字体图标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73" y="1587818"/>
            <a:ext cx="1958975" cy="465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59" y="5061690"/>
            <a:ext cx="6906767" cy="140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59" y="1396682"/>
            <a:ext cx="5181600" cy="33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13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484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字体图标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2473" y="1148080"/>
            <a:ext cx="10823511" cy="5608319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72320" y="1425644"/>
            <a:ext cx="10305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rgbClr val="77D185"/>
              </a:solidFill>
            </a:endParaRPr>
          </a:p>
          <a:p>
            <a:r>
              <a:rPr lang="zh-CN" altLang="en-US" sz="2000" b="1" dirty="0" smtClean="0">
                <a:solidFill>
                  <a:srgbClr val="77D185"/>
                </a:solidFill>
              </a:rPr>
              <a:t>画字体图标的三种方法：</a:t>
            </a:r>
            <a:r>
              <a:rPr lang="en-US" altLang="zh-CN" sz="2000" b="1" dirty="0" smtClean="0">
                <a:solidFill>
                  <a:srgbClr val="77D185"/>
                </a:solidFill>
              </a:rPr>
              <a:t/>
            </a:r>
            <a:br>
              <a:rPr lang="en-US" altLang="zh-CN" sz="2000" b="1" dirty="0" smtClean="0">
                <a:solidFill>
                  <a:srgbClr val="77D185"/>
                </a:solidFill>
              </a:rPr>
            </a:br>
            <a:endParaRPr lang="en-US" altLang="zh-CN" b="1" dirty="0" smtClean="0">
              <a:solidFill>
                <a:srgbClr val="77D185"/>
              </a:solidFill>
            </a:endParaRPr>
          </a:p>
          <a:p>
            <a:r>
              <a:rPr lang="en-US" altLang="zh-CN" b="1" dirty="0" smtClean="0">
                <a:solidFill>
                  <a:srgbClr val="77D185"/>
                </a:solidFill>
              </a:rPr>
              <a:t>1</a:t>
            </a:r>
            <a:r>
              <a:rPr lang="zh-CN" altLang="en-US" b="1" dirty="0" smtClean="0">
                <a:solidFill>
                  <a:srgbClr val="77D185"/>
                </a:solidFill>
              </a:rPr>
              <a:t>、</a:t>
            </a:r>
            <a:r>
              <a:rPr lang="en-US" altLang="zh-CN" b="1" dirty="0" smtClean="0">
                <a:solidFill>
                  <a:srgbClr val="77D185"/>
                </a:solidFill>
              </a:rPr>
              <a:t>CSS Sprite(CSS</a:t>
            </a:r>
            <a:r>
              <a:rPr lang="zh-CN" altLang="en-US" b="1" dirty="0" smtClean="0">
                <a:solidFill>
                  <a:srgbClr val="77D185"/>
                </a:solidFill>
              </a:rPr>
              <a:t>雪碧</a:t>
            </a:r>
            <a:r>
              <a:rPr lang="en-US" altLang="zh-CN" b="1" dirty="0" smtClean="0">
                <a:solidFill>
                  <a:srgbClr val="77D185"/>
                </a:solidFill>
              </a:rPr>
              <a:t>|CSS</a:t>
            </a:r>
            <a:r>
              <a:rPr lang="zh-CN" altLang="en-US" b="1" dirty="0" smtClean="0">
                <a:solidFill>
                  <a:srgbClr val="77D185"/>
                </a:solidFill>
              </a:rPr>
              <a:t>精灵</a:t>
            </a:r>
            <a:r>
              <a:rPr lang="en-US" altLang="zh-CN" b="1" dirty="0" smtClean="0">
                <a:solidFill>
                  <a:srgbClr val="77D185"/>
                </a:solidFill>
              </a:rPr>
              <a:t>) </a:t>
            </a:r>
            <a:r>
              <a:rPr lang="zh-CN" altLang="en-US" b="1" dirty="0" smtClean="0">
                <a:solidFill>
                  <a:srgbClr val="77D185"/>
                </a:solidFill>
              </a:rPr>
              <a:t>是把网页中背景图片整合到一张图片文件中，利用</a:t>
            </a:r>
            <a:r>
              <a:rPr lang="en-US" altLang="zh-CN" b="1" dirty="0" smtClean="0">
                <a:solidFill>
                  <a:srgbClr val="77D185"/>
                </a:solidFill>
              </a:rPr>
              <a:t>CSS</a:t>
            </a:r>
            <a:r>
              <a:rPr lang="zh-CN" altLang="en-US" b="1" dirty="0" smtClean="0">
                <a:solidFill>
                  <a:srgbClr val="77D185"/>
                </a:solidFill>
              </a:rPr>
              <a:t>的背景图片定位功能，显示该图标。较传统做法，好处减少文件体积和服务器请求次数。缺点要计算每个小图标的位置大小，比较耗精力，细心和有耐心的人可以尝试</a:t>
            </a:r>
            <a:endParaRPr lang="en-US" altLang="zh-CN" b="1" dirty="0" smtClean="0">
              <a:solidFill>
                <a:srgbClr val="77D185"/>
              </a:solidFill>
            </a:endParaRPr>
          </a:p>
          <a:p>
            <a:r>
              <a:rPr lang="en-US" altLang="zh-CN" b="1" dirty="0" smtClean="0">
                <a:solidFill>
                  <a:srgbClr val="77D185"/>
                </a:solidFill>
              </a:rPr>
              <a:t>2</a:t>
            </a:r>
            <a:r>
              <a:rPr lang="zh-CN" altLang="en-US" b="1" dirty="0" smtClean="0">
                <a:solidFill>
                  <a:srgbClr val="77D185"/>
                </a:solidFill>
              </a:rPr>
              <a:t>、</a:t>
            </a:r>
            <a:r>
              <a:rPr lang="en-US" altLang="zh-CN" b="1" dirty="0" smtClean="0">
                <a:solidFill>
                  <a:srgbClr val="77D185"/>
                </a:solidFill>
              </a:rPr>
              <a:t>Font + HTML</a:t>
            </a:r>
          </a:p>
          <a:p>
            <a:r>
              <a:rPr lang="en-US" altLang="zh-CN" b="1" dirty="0" smtClean="0">
                <a:solidFill>
                  <a:srgbClr val="77D185"/>
                </a:solidFill>
              </a:rPr>
              <a:t>3</a:t>
            </a:r>
            <a:r>
              <a:rPr lang="zh-CN" altLang="en-US" b="1" dirty="0" smtClean="0">
                <a:solidFill>
                  <a:srgbClr val="77D185"/>
                </a:solidFill>
              </a:rPr>
              <a:t>、</a:t>
            </a:r>
            <a:r>
              <a:rPr lang="en-US" altLang="zh-CN" b="1" dirty="0" smtClean="0">
                <a:solidFill>
                  <a:srgbClr val="77D185"/>
                </a:solidFill>
              </a:rPr>
              <a:t>Font + CSS</a:t>
            </a:r>
          </a:p>
          <a:p>
            <a:r>
              <a:rPr lang="en-US" altLang="zh-CN" sz="2000" b="1" dirty="0">
                <a:solidFill>
                  <a:srgbClr val="77D185"/>
                </a:solidFill>
              </a:rPr>
              <a:t>	</a:t>
            </a:r>
            <a:endParaRPr lang="en-US" altLang="zh-CN" sz="2000" b="1" dirty="0" smtClean="0">
              <a:solidFill>
                <a:srgbClr val="77D185"/>
              </a:solidFill>
            </a:endParaRPr>
          </a:p>
          <a:p>
            <a:r>
              <a:rPr lang="zh-CN" altLang="en-US" sz="2000" b="1" dirty="0" smtClean="0">
                <a:solidFill>
                  <a:srgbClr val="77D185"/>
                </a:solidFill>
              </a:rPr>
              <a:t>常用的图标库网站：</a:t>
            </a:r>
            <a:endParaRPr lang="en-US" altLang="zh-CN" sz="2000" b="1" dirty="0" smtClean="0">
              <a:solidFill>
                <a:srgbClr val="77D185"/>
              </a:solidFill>
            </a:endParaRPr>
          </a:p>
          <a:p>
            <a:r>
              <a:rPr lang="en-US" altLang="zh-CN" sz="2000" b="1" dirty="0" smtClean="0">
                <a:solidFill>
                  <a:srgbClr val="77D185"/>
                </a:solidFill>
              </a:rPr>
              <a:t/>
            </a:r>
            <a:br>
              <a:rPr lang="en-US" altLang="zh-CN" sz="2000" b="1" dirty="0" smtClean="0">
                <a:solidFill>
                  <a:srgbClr val="77D185"/>
                </a:solidFill>
              </a:rPr>
            </a:b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www.iconfont.cn</a:t>
            </a:r>
            <a:endParaRPr lang="en-US" altLang="zh-CN" sz="2000" dirty="0" smtClean="0"/>
          </a:p>
          <a:p>
            <a:r>
              <a:rPr lang="en-US" altLang="zh-CN" sz="2000" dirty="0">
                <a:hlinkClick r:id="rId3"/>
              </a:rPr>
              <a:t>https://fontawesome.com/</a:t>
            </a:r>
            <a:endParaRPr lang="en-US" altLang="zh-CN" sz="2000" b="1" dirty="0">
              <a:solidFill>
                <a:srgbClr val="77D185"/>
              </a:solidFill>
            </a:endParaRPr>
          </a:p>
          <a:p>
            <a:r>
              <a:rPr lang="en-US" altLang="zh-CN" sz="2000" u="sng" dirty="0">
                <a:hlinkClick r:id="rId4"/>
              </a:rPr>
              <a:t>https://icomoon.io/app/#/select</a:t>
            </a:r>
            <a:endParaRPr lang="zh-CN" altLang="zh-CN" sz="2000" dirty="0"/>
          </a:p>
          <a:p>
            <a:endParaRPr lang="en-US" altLang="zh-CN" sz="2000" b="1" dirty="0">
              <a:solidFill>
                <a:srgbClr val="77D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58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6" grpId="10" animBg="1"/>
      <p:bldP spid="6" grpId="11" animBg="1"/>
      <p:bldP spid="6" grpId="12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5685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Bootstrap-Happy Journey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466115" y="1419790"/>
            <a:ext cx="4590662" cy="5141167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933061" y="1419791"/>
            <a:ext cx="4394720" cy="5141167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8" name="文本框 4"/>
          <p:cNvSpPr txBox="1"/>
          <p:nvPr/>
        </p:nvSpPr>
        <p:spPr>
          <a:xfrm>
            <a:off x="1116048" y="1475335"/>
            <a:ext cx="4068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77D185"/>
                </a:solidFill>
              </a:rPr>
              <a:t>basic</a:t>
            </a:r>
            <a:endParaRPr lang="en-US" altLang="zh-CN" sz="4000" b="1" dirty="0">
              <a:solidFill>
                <a:srgbClr val="77D185"/>
              </a:solidFill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6727372" y="1461392"/>
            <a:ext cx="4068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77D185"/>
                </a:solidFill>
              </a:rPr>
              <a:t>extend</a:t>
            </a:r>
            <a:endParaRPr lang="en-US" altLang="zh-CN" sz="4000" b="1" dirty="0">
              <a:solidFill>
                <a:srgbClr val="77D185"/>
              </a:solidFill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1116048" y="2872922"/>
            <a:ext cx="40681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zh-CN" sz="3200" b="1" dirty="0" smtClean="0">
                <a:solidFill>
                  <a:srgbClr val="77D185"/>
                </a:solidFill>
              </a:rPr>
              <a:t>Bootstrap</a:t>
            </a:r>
            <a:r>
              <a:rPr lang="zh-CN" altLang="en-US" sz="3200" b="1" dirty="0" smtClean="0">
                <a:solidFill>
                  <a:srgbClr val="77D185"/>
                </a:solidFill>
              </a:rPr>
              <a:t>结构</a:t>
            </a:r>
            <a:endParaRPr lang="en-US" altLang="zh-CN" sz="3200" b="1" dirty="0" smtClean="0">
              <a:solidFill>
                <a:srgbClr val="77D185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b="1" dirty="0" smtClean="0">
                <a:solidFill>
                  <a:srgbClr val="77D185"/>
                </a:solidFill>
              </a:rPr>
              <a:t>Bootstrap</a:t>
            </a:r>
            <a:r>
              <a:rPr lang="zh-CN" altLang="en-US" sz="3200" b="1" dirty="0" smtClean="0">
                <a:solidFill>
                  <a:srgbClr val="77D185"/>
                </a:solidFill>
              </a:rPr>
              <a:t>样式</a:t>
            </a:r>
            <a:endParaRPr lang="en-US" altLang="zh-CN" sz="3200" b="1" dirty="0" smtClean="0">
              <a:solidFill>
                <a:srgbClr val="77D185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b="1" dirty="0" smtClean="0">
                <a:solidFill>
                  <a:srgbClr val="77D185"/>
                </a:solidFill>
              </a:rPr>
              <a:t>Bootstrap</a:t>
            </a:r>
            <a:r>
              <a:rPr lang="zh-CN" altLang="en-US" sz="3200" b="1" dirty="0" smtClean="0">
                <a:solidFill>
                  <a:srgbClr val="77D185"/>
                </a:solidFill>
              </a:rPr>
              <a:t>标签</a:t>
            </a:r>
            <a:endParaRPr lang="en-US" altLang="zh-CN" sz="3200" b="1" dirty="0" smtClean="0">
              <a:solidFill>
                <a:srgbClr val="77D185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b="1" dirty="0" smtClean="0">
                <a:solidFill>
                  <a:srgbClr val="77D185"/>
                </a:solidFill>
              </a:rPr>
              <a:t>Bootstrap</a:t>
            </a:r>
            <a:r>
              <a:rPr lang="zh-CN" altLang="en-US" sz="3200" b="1" dirty="0" smtClean="0">
                <a:solidFill>
                  <a:srgbClr val="77D185"/>
                </a:solidFill>
              </a:rPr>
              <a:t>组件</a:t>
            </a:r>
            <a:endParaRPr lang="en-US" altLang="zh-CN" sz="3200" b="1" dirty="0" smtClean="0">
              <a:solidFill>
                <a:srgbClr val="77D185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b="1" dirty="0" smtClean="0">
                <a:solidFill>
                  <a:srgbClr val="77D185"/>
                </a:solidFill>
              </a:rPr>
              <a:t>Bootstrap</a:t>
            </a:r>
            <a:r>
              <a:rPr lang="zh-CN" altLang="en-US" sz="3200" b="1" dirty="0" smtClean="0">
                <a:solidFill>
                  <a:srgbClr val="77D185"/>
                </a:solidFill>
              </a:rPr>
              <a:t>插件</a:t>
            </a:r>
            <a:endParaRPr lang="en-US" altLang="zh-CN" sz="3200" b="1" dirty="0">
              <a:solidFill>
                <a:srgbClr val="77D185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6866608" y="2872921"/>
            <a:ext cx="40681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zh-CN" sz="3200" b="1" dirty="0" smtClean="0">
                <a:solidFill>
                  <a:srgbClr val="77D185"/>
                </a:solidFill>
              </a:rPr>
              <a:t>Sass</a:t>
            </a:r>
            <a:r>
              <a:rPr lang="zh-CN" altLang="en-US" sz="3200" b="1" dirty="0" smtClean="0">
                <a:solidFill>
                  <a:srgbClr val="77D185"/>
                </a:solidFill>
              </a:rPr>
              <a:t>和</a:t>
            </a:r>
            <a:r>
              <a:rPr lang="en-US" altLang="zh-CN" sz="3200" b="1" dirty="0" smtClean="0">
                <a:solidFill>
                  <a:srgbClr val="77D185"/>
                </a:solidFill>
              </a:rPr>
              <a:t>less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b="1" dirty="0">
                <a:solidFill>
                  <a:srgbClr val="77D185"/>
                </a:solidFill>
              </a:rPr>
              <a:t>字体</a:t>
            </a:r>
            <a:r>
              <a:rPr lang="zh-CN" altLang="en-US" sz="3200" b="1" dirty="0" smtClean="0">
                <a:solidFill>
                  <a:srgbClr val="77D185"/>
                </a:solidFill>
              </a:rPr>
              <a:t>图标好处</a:t>
            </a:r>
            <a:endParaRPr lang="en-US" altLang="zh-CN" sz="3200" b="1" dirty="0" smtClean="0">
              <a:solidFill>
                <a:srgbClr val="77D185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b="1" dirty="0">
                <a:solidFill>
                  <a:srgbClr val="77D185"/>
                </a:solidFill>
              </a:rPr>
              <a:t>字体</a:t>
            </a:r>
            <a:r>
              <a:rPr lang="zh-CN" altLang="en-US" sz="3200" b="1" dirty="0" smtClean="0">
                <a:solidFill>
                  <a:srgbClr val="77D185"/>
                </a:solidFill>
              </a:rPr>
              <a:t>图标应用</a:t>
            </a:r>
            <a:endParaRPr lang="en-US" altLang="zh-CN" sz="3200" b="1" dirty="0" smtClean="0">
              <a:solidFill>
                <a:srgbClr val="77D185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77D185"/>
                </a:solidFill>
              </a:rPr>
              <a:t>常用的</a:t>
            </a:r>
            <a:r>
              <a:rPr lang="en-US" altLang="zh-CN" sz="3200" b="1" dirty="0" smtClean="0">
                <a:solidFill>
                  <a:srgbClr val="77D185"/>
                </a:solidFill>
              </a:rPr>
              <a:t>UI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77D185"/>
                </a:solidFill>
              </a:rPr>
              <a:t>总结讨论</a:t>
            </a:r>
            <a:endParaRPr lang="en-US" altLang="zh-CN" sz="3200" b="1" dirty="0">
              <a:solidFill>
                <a:srgbClr val="77D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7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9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3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bldLvl="0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0" grpId="10" animBg="1"/>
      <p:bldP spid="10" grpId="11" animBg="1"/>
      <p:bldP spid="10" grpId="12" bldLvl="0" animBg="1"/>
      <p:bldP spid="8" grpId="0"/>
      <p:bldP spid="9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484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常用</a:t>
            </a:r>
            <a:r>
              <a:rPr lang="en-US" altLang="zh-CN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UI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2473" y="1148080"/>
            <a:ext cx="10823511" cy="5608319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72320" y="1425644"/>
            <a:ext cx="103052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77D185"/>
                </a:solidFill>
              </a:rPr>
              <a:t>AngularJS</a:t>
            </a:r>
            <a:r>
              <a:rPr lang="zh-CN" altLang="en-US" sz="2000" b="1" dirty="0" smtClean="0">
                <a:solidFill>
                  <a:srgbClr val="77D185"/>
                </a:solidFill>
              </a:rPr>
              <a:t>（</a:t>
            </a:r>
            <a:r>
              <a:rPr lang="en-US" altLang="zh-CN" sz="2000" b="1" dirty="0" err="1" smtClean="0">
                <a:solidFill>
                  <a:srgbClr val="77D185"/>
                </a:solidFill>
              </a:rPr>
              <a:t>PrimNg</a:t>
            </a:r>
            <a:r>
              <a:rPr lang="en-US" altLang="zh-CN" sz="2000" b="1" dirty="0" smtClean="0">
                <a:solidFill>
                  <a:srgbClr val="77D185"/>
                </a:solidFill>
              </a:rPr>
              <a:t> &amp; </a:t>
            </a:r>
            <a:r>
              <a:rPr lang="en-US" altLang="zh-CN" sz="2000" b="1" dirty="0" err="1" smtClean="0">
                <a:solidFill>
                  <a:srgbClr val="77D185"/>
                </a:solidFill>
              </a:rPr>
              <a:t>Matiral</a:t>
            </a:r>
            <a:r>
              <a:rPr lang="zh-CN" altLang="en-US" sz="2000" b="1" dirty="0" smtClean="0">
                <a:solidFill>
                  <a:srgbClr val="77D185"/>
                </a:solidFill>
              </a:rPr>
              <a:t>）</a:t>
            </a:r>
            <a:endParaRPr lang="en-US" altLang="zh-CN" sz="2000" b="1" dirty="0" smtClean="0">
              <a:solidFill>
                <a:srgbClr val="77D185"/>
              </a:solidFill>
            </a:endParaRPr>
          </a:p>
          <a:p>
            <a:r>
              <a:rPr lang="en-US" altLang="zh-CN" sz="2000" b="1" dirty="0">
                <a:solidFill>
                  <a:srgbClr val="77D185"/>
                </a:solidFill>
              </a:rPr>
              <a:t>	</a:t>
            </a:r>
            <a:r>
              <a:rPr lang="en-US" altLang="zh-CN" sz="2000" dirty="0">
                <a:hlinkClick r:id="rId3"/>
              </a:rPr>
              <a:t>https://www.primefaces.org/primeng/#/</a:t>
            </a:r>
            <a:r>
              <a:rPr lang="en-US" altLang="zh-CN" sz="2000" dirty="0" smtClean="0">
                <a:hlinkClick r:id="rId3"/>
              </a:rPr>
              <a:t>setup</a:t>
            </a:r>
            <a:endParaRPr lang="en-US" altLang="zh-CN" sz="2000" dirty="0" smtClean="0"/>
          </a:p>
          <a:p>
            <a:r>
              <a:rPr lang="en-US" altLang="zh-CN" sz="2000" b="1" dirty="0">
                <a:solidFill>
                  <a:srgbClr val="77D185"/>
                </a:solidFill>
              </a:rPr>
              <a:t>	</a:t>
            </a:r>
            <a:r>
              <a:rPr lang="en-US" altLang="zh-CN" sz="2000" dirty="0">
                <a:hlinkClick r:id="rId4"/>
              </a:rPr>
              <a:t>https://material.angular.io/components</a:t>
            </a:r>
            <a:r>
              <a:rPr lang="en-US" altLang="zh-CN" sz="2000" dirty="0" smtClean="0">
                <a:hlinkClick r:id="rId4"/>
              </a:rPr>
              <a:t>/</a:t>
            </a:r>
            <a:endParaRPr lang="en-US" altLang="zh-CN" sz="2000" b="1" dirty="0">
              <a:solidFill>
                <a:srgbClr val="77D185"/>
              </a:solidFill>
            </a:endParaRPr>
          </a:p>
          <a:p>
            <a:endParaRPr lang="en-US" altLang="zh-CN" sz="2000" b="1" dirty="0" smtClean="0">
              <a:solidFill>
                <a:srgbClr val="77D185"/>
              </a:solidFill>
            </a:endParaRPr>
          </a:p>
          <a:p>
            <a:r>
              <a:rPr lang="en-US" altLang="zh-CN" sz="2000" b="1" dirty="0" err="1" smtClean="0">
                <a:solidFill>
                  <a:srgbClr val="77D185"/>
                </a:solidFill>
              </a:rPr>
              <a:t>Vue</a:t>
            </a:r>
            <a:r>
              <a:rPr lang="zh-CN" altLang="en-US" sz="2000" b="1" dirty="0" smtClean="0">
                <a:solidFill>
                  <a:srgbClr val="77D185"/>
                </a:solidFill>
              </a:rPr>
              <a:t>（</a:t>
            </a:r>
            <a:r>
              <a:rPr lang="en-US" altLang="zh-CN" sz="2000" b="1" dirty="0" err="1" smtClean="0">
                <a:solidFill>
                  <a:srgbClr val="77D185"/>
                </a:solidFill>
              </a:rPr>
              <a:t>ElementUI</a:t>
            </a:r>
            <a:r>
              <a:rPr lang="zh-CN" altLang="en-US" sz="2000" b="1" dirty="0" smtClean="0">
                <a:solidFill>
                  <a:srgbClr val="77D185"/>
                </a:solidFill>
              </a:rPr>
              <a:t>）</a:t>
            </a:r>
            <a:endParaRPr lang="en-US" altLang="zh-CN" sz="2000" b="1" dirty="0" smtClean="0">
              <a:solidFill>
                <a:srgbClr val="77D185"/>
              </a:solidFill>
            </a:endParaRPr>
          </a:p>
          <a:p>
            <a:r>
              <a:rPr lang="en-US" altLang="zh-CN" sz="2000" b="1" dirty="0">
                <a:solidFill>
                  <a:srgbClr val="77D185"/>
                </a:solidFill>
              </a:rPr>
              <a:t>	</a:t>
            </a:r>
            <a:r>
              <a:rPr lang="en-US" altLang="zh-CN" sz="2000" dirty="0">
                <a:hlinkClick r:id="rId5"/>
              </a:rPr>
              <a:t>https://element.eleme.cn/#/</a:t>
            </a:r>
            <a:r>
              <a:rPr lang="en-US" altLang="zh-CN" sz="2000" dirty="0" smtClean="0">
                <a:hlinkClick r:id="rId5"/>
              </a:rPr>
              <a:t>en-US</a:t>
            </a:r>
            <a:endParaRPr lang="en-US" altLang="zh-CN" sz="2000" dirty="0" smtClean="0"/>
          </a:p>
          <a:p>
            <a:r>
              <a:rPr lang="en-US" altLang="zh-CN" sz="2000" b="1" dirty="0">
                <a:solidFill>
                  <a:srgbClr val="77D185"/>
                </a:solidFill>
              </a:rPr>
              <a:t>	</a:t>
            </a:r>
            <a:r>
              <a:rPr lang="en-US" altLang="zh-CN" sz="2000" dirty="0" smtClean="0">
                <a:hlinkClick r:id="rId6"/>
              </a:rPr>
              <a:t>https</a:t>
            </a:r>
            <a:r>
              <a:rPr lang="en-US" altLang="zh-CN" sz="2000" dirty="0">
                <a:hlinkClick r:id="rId6"/>
              </a:rPr>
              <a:t>://element.eleme.cn/#/</a:t>
            </a:r>
            <a:r>
              <a:rPr lang="en-US" altLang="zh-CN" sz="2000" dirty="0" smtClean="0">
                <a:hlinkClick r:id="rId6"/>
              </a:rPr>
              <a:t>zh-CN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smtClean="0">
                <a:hlinkClick r:id="rId7"/>
              </a:rPr>
              <a:t>https</a:t>
            </a:r>
            <a:r>
              <a:rPr lang="en-US" altLang="zh-CN" sz="2000" dirty="0">
                <a:hlinkClick r:id="rId7"/>
              </a:rPr>
              <a:t>://vue.ant.design/docs/vue/introduce/</a:t>
            </a:r>
            <a:endParaRPr lang="en-US" altLang="zh-CN" sz="2000" b="1" dirty="0">
              <a:solidFill>
                <a:srgbClr val="77D185"/>
              </a:solidFill>
            </a:endParaRPr>
          </a:p>
          <a:p>
            <a:endParaRPr lang="en-US" altLang="zh-CN" sz="2000" b="1" dirty="0" smtClean="0">
              <a:solidFill>
                <a:srgbClr val="77D185"/>
              </a:solidFill>
            </a:endParaRPr>
          </a:p>
          <a:p>
            <a:r>
              <a:rPr lang="en-US" altLang="zh-CN" sz="2000" b="1" dirty="0" smtClean="0">
                <a:solidFill>
                  <a:srgbClr val="77D185"/>
                </a:solidFill>
              </a:rPr>
              <a:t>React (</a:t>
            </a:r>
            <a:r>
              <a:rPr lang="en-US" altLang="zh-CN" sz="2000" b="1" dirty="0" err="1" smtClean="0">
                <a:solidFill>
                  <a:srgbClr val="77D185"/>
                </a:solidFill>
              </a:rPr>
              <a:t>antd</a:t>
            </a:r>
            <a:r>
              <a:rPr lang="en-US" altLang="zh-CN" sz="2000" b="1" dirty="0" smtClean="0">
                <a:solidFill>
                  <a:srgbClr val="77D185"/>
                </a:solidFill>
              </a:rPr>
              <a:t>)</a:t>
            </a:r>
          </a:p>
          <a:p>
            <a:r>
              <a:rPr lang="en-US" altLang="zh-CN" sz="2000" b="1" dirty="0" smtClean="0">
                <a:solidFill>
                  <a:srgbClr val="77D185"/>
                </a:solidFill>
              </a:rPr>
              <a:t>	</a:t>
            </a:r>
            <a:r>
              <a:rPr lang="en-US" altLang="zh-CN" sz="2000" dirty="0">
                <a:hlinkClick r:id="rId8"/>
              </a:rPr>
              <a:t> https://</a:t>
            </a:r>
            <a:r>
              <a:rPr lang="en-US" altLang="zh-CN" sz="2000" dirty="0" smtClean="0">
                <a:hlinkClick r:id="rId8"/>
              </a:rPr>
              <a:t>ant.design/docs/react/introduce</a:t>
            </a:r>
            <a:endParaRPr lang="en-US" altLang="zh-CN" sz="2000" b="1" dirty="0">
              <a:solidFill>
                <a:srgbClr val="77D185"/>
              </a:solidFill>
            </a:endParaRPr>
          </a:p>
          <a:p>
            <a:r>
              <a:rPr lang="en-US" altLang="zh-CN" sz="2000" b="1" dirty="0" smtClean="0">
                <a:solidFill>
                  <a:srgbClr val="77D185"/>
                </a:solidFill>
              </a:rPr>
              <a:t>	</a:t>
            </a:r>
          </a:p>
          <a:p>
            <a:r>
              <a:rPr lang="en-US" altLang="zh-CN" sz="2000" b="1" dirty="0" smtClean="0">
                <a:solidFill>
                  <a:srgbClr val="77D185"/>
                </a:solidFill>
              </a:rPr>
              <a:t>JSF </a:t>
            </a:r>
            <a:r>
              <a:rPr lang="zh-CN" altLang="en-US" sz="2000" b="1" dirty="0" smtClean="0">
                <a:solidFill>
                  <a:srgbClr val="77D185"/>
                </a:solidFill>
              </a:rPr>
              <a:t>（</a:t>
            </a:r>
            <a:r>
              <a:rPr lang="en-US" altLang="zh-CN" sz="2000" b="1" dirty="0" err="1" smtClean="0">
                <a:solidFill>
                  <a:srgbClr val="77D185"/>
                </a:solidFill>
              </a:rPr>
              <a:t>primface</a:t>
            </a:r>
            <a:r>
              <a:rPr lang="zh-CN" altLang="en-US" sz="2000" b="1" dirty="0" smtClean="0">
                <a:solidFill>
                  <a:srgbClr val="77D185"/>
                </a:solidFill>
              </a:rPr>
              <a:t>）</a:t>
            </a:r>
            <a:endParaRPr lang="en-US" altLang="zh-CN" sz="2000" b="1" dirty="0">
              <a:solidFill>
                <a:srgbClr val="77D185"/>
              </a:solidFill>
            </a:endParaRPr>
          </a:p>
          <a:p>
            <a:r>
              <a:rPr lang="en-US" altLang="zh-CN" sz="2000" b="1" dirty="0" smtClean="0">
                <a:solidFill>
                  <a:srgbClr val="77D185"/>
                </a:solidFill>
              </a:rPr>
              <a:t>	</a:t>
            </a:r>
            <a:r>
              <a:rPr lang="en-US" altLang="zh-CN" sz="2000" dirty="0">
                <a:hlinkClick r:id="rId9"/>
              </a:rPr>
              <a:t> https://www.primefaces.org/showcase/</a:t>
            </a:r>
            <a:endParaRPr lang="en-US" altLang="zh-CN" sz="2000" b="1" dirty="0" smtClean="0">
              <a:solidFill>
                <a:srgbClr val="77D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6" grpId="10" animBg="1"/>
      <p:bldP spid="6" grpId="11" animBg="1"/>
      <p:bldP spid="6" grpId="12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738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pc="400" dirty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字体</a:t>
            </a:r>
            <a:r>
              <a:rPr lang="zh-CN" altLang="en-US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图标怎么制作，怎么使用？？？</a:t>
            </a:r>
            <a:endParaRPr lang="en-US" altLang="zh-CN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07385" y="1783080"/>
            <a:ext cx="54902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rgbClr val="77D185"/>
                </a:solidFill>
              </a:rPr>
              <a:t>Follow </a:t>
            </a:r>
            <a:r>
              <a:rPr lang="en-US" altLang="zh-CN" sz="6000" b="1" dirty="0" smtClean="0">
                <a:solidFill>
                  <a:srgbClr val="77D185"/>
                </a:solidFill>
              </a:rPr>
              <a:t>ME </a:t>
            </a:r>
            <a:endParaRPr lang="en-US" altLang="zh-CN" sz="8000" b="1" dirty="0">
              <a:solidFill>
                <a:srgbClr val="77D18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8000" b="1" dirty="0" smtClean="0">
                <a:solidFill>
                  <a:srgbClr val="77D185"/>
                </a:solidFill>
              </a:rPr>
              <a:t>START</a:t>
            </a:r>
            <a:endParaRPr lang="en-US" altLang="zh-CN" sz="8000" b="1" dirty="0">
              <a:solidFill>
                <a:srgbClr val="77D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25323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spc="400" dirty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Thanks</a:t>
            </a:r>
            <a:r>
              <a:rPr lang="zh-CN" altLang="en-US" sz="2800" b="1" spc="400" dirty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66875" y="2220595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77D185"/>
                </a:solidFill>
              </a:rPr>
              <a:t>乐于学习，勇于创新</a:t>
            </a:r>
            <a:endParaRPr lang="zh-CN" sz="6000" b="1" dirty="0">
              <a:solidFill>
                <a:srgbClr val="77D185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35245" y="4869957"/>
            <a:ext cx="1731816" cy="471505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演讲者</a:t>
            </a:r>
            <a:r>
              <a:rPr lang="zh-CN" altLang="en-US" sz="1100" dirty="0" smtClean="0"/>
              <a:t>：</a:t>
            </a:r>
            <a:r>
              <a:rPr lang="zh-CN" altLang="en-US" sz="1100" dirty="0"/>
              <a:t>刘冰</a:t>
            </a:r>
            <a:endParaRPr lang="en-US" altLang="zh-CN" sz="1100" dirty="0"/>
          </a:p>
        </p:txBody>
      </p:sp>
      <p:sp>
        <p:nvSpPr>
          <p:cNvPr id="3" name="文本框 2"/>
          <p:cNvSpPr txBox="1"/>
          <p:nvPr/>
        </p:nvSpPr>
        <p:spPr>
          <a:xfrm>
            <a:off x="9685655" y="60820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医疗信息事业部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03212" y="6466840"/>
            <a:ext cx="976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2019.04.24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8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8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2" grpId="1"/>
      <p:bldP spid="2" grpId="2"/>
      <p:bldP spid="2" grpId="3"/>
      <p:bldP spid="4" grpId="0" bldLvl="0" animBg="1"/>
      <p:bldP spid="3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253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FE-</a:t>
            </a:r>
            <a:r>
              <a:rPr lang="zh-CN" altLang="en-US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切图仔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pic>
        <p:nvPicPr>
          <p:cNvPr id="5121" name="Picture 1" descr="C:\Users\liubing\Documents\Tencent Files\1296221913\Image\C2C\ICHTMDLCO%J`[}6H@(%__G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2133599"/>
            <a:ext cx="5413248" cy="321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6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253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FE-</a:t>
            </a:r>
            <a:r>
              <a:rPr lang="zh-CN" altLang="en-US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顽固派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pic>
        <p:nvPicPr>
          <p:cNvPr id="7170" name="Picture 2" descr="C:\Users\liubing\Documents\Tencent Files\1296221913\Image\C2C\)VTV(TW04O_Q48[Z``9$DJ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160" y="1849120"/>
            <a:ext cx="4765040" cy="41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25323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pc="400" dirty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FE</a:t>
            </a:r>
            <a:r>
              <a:rPr lang="zh-CN" altLang="en-US" sz="2800" b="1" spc="400" dirty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的内心</a:t>
            </a:r>
          </a:p>
        </p:txBody>
      </p:sp>
      <p:pic>
        <p:nvPicPr>
          <p:cNvPr id="3" name="图片 2" descr="宝宝心里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371" y="1485900"/>
            <a:ext cx="4693285" cy="46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41773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77D185"/>
                </a:solidFill>
              </a:rPr>
              <a:t>Bootstrap </a:t>
            </a:r>
            <a:r>
              <a:rPr lang="en-US" altLang="zh-CN" sz="4000" b="1" dirty="0">
                <a:solidFill>
                  <a:srgbClr val="77D185"/>
                </a:solidFill>
              </a:rPr>
              <a:t>is the most popular HTML, CSS, and JS framework in the world for building responsive, mobile-first projects on the web</a:t>
            </a:r>
            <a:r>
              <a:rPr lang="en-US" altLang="zh-CN" sz="4000" dirty="0" smtClean="0"/>
              <a:t>.</a:t>
            </a:r>
            <a:endParaRPr lang="en-US" altLang="zh-CN" sz="4000" b="1" dirty="0">
              <a:solidFill>
                <a:srgbClr val="77D185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93"/>
          <p:cNvSpPr txBox="1"/>
          <p:nvPr/>
        </p:nvSpPr>
        <p:spPr>
          <a:xfrm>
            <a:off x="1041400" y="425450"/>
            <a:ext cx="5685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Bootstrap-what is?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526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Bootstrap-include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84250" y="2506980"/>
            <a:ext cx="2245995" cy="2246630"/>
          </a:xfrm>
          <a:prstGeom prst="ellipse">
            <a:avLst/>
          </a:prstGeom>
          <a:solidFill>
            <a:srgbClr val="E4896D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>
                <a:solidFill>
                  <a:srgbClr val="262626"/>
                </a:solidFill>
              </a:rPr>
              <a:t>css</a:t>
            </a:r>
            <a:endParaRPr lang="zh-CN" altLang="en-US" sz="4800" dirty="0">
              <a:solidFill>
                <a:srgbClr val="262626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034280" y="2506980"/>
            <a:ext cx="2245995" cy="2246630"/>
          </a:xfrm>
          <a:prstGeom prst="ellipse">
            <a:avLst/>
          </a:prstGeom>
          <a:solidFill>
            <a:srgbClr val="77D185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rgbClr val="262626"/>
                </a:solidFill>
              </a:rPr>
              <a:t>font</a:t>
            </a:r>
            <a:endParaRPr lang="zh-CN" altLang="en-US" sz="4800" dirty="0">
              <a:solidFill>
                <a:srgbClr val="262626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008745" y="2506980"/>
            <a:ext cx="2245995" cy="2246630"/>
          </a:xfrm>
          <a:prstGeom prst="ellipse">
            <a:avLst/>
          </a:prstGeom>
          <a:solidFill>
            <a:srgbClr val="0791CB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>
                <a:solidFill>
                  <a:srgbClr val="262626"/>
                </a:solidFill>
              </a:rPr>
              <a:t>js</a:t>
            </a:r>
            <a:endParaRPr lang="zh-CN" altLang="en-US" sz="4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37" grpId="0" animBg="1"/>
      <p:bldP spid="37" grpId="1" bldLvl="0" animBg="1"/>
      <p:bldP spid="37" grpId="2" animBg="1"/>
      <p:bldP spid="38" grpId="0" bldLvl="0" animBg="1"/>
      <p:bldP spid="39" grpId="0" bldLvl="0" animBg="1"/>
      <p:bldP spid="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658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Bootstrap-Precompiled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466115" y="1419790"/>
            <a:ext cx="4590662" cy="5141167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933061" y="1419791"/>
            <a:ext cx="4394720" cy="5141167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1025" name="Picture 1" descr="C:\Users\liubing\Documents\Tencent Files\1296221913\Image\C2C\2S6P0{}D]{DS9C1M81N}2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888" y="1782147"/>
            <a:ext cx="2931432" cy="454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iubing\Documents\Tencent Files\1296221913\Image\C2C\OKMYWYX452JGDDUUW0$[F1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93" y="1782147"/>
            <a:ext cx="3115898" cy="456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3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bldLvl="0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0" grpId="10" animBg="1"/>
      <p:bldP spid="10" grpId="11" animBg="1"/>
      <p:bldP spid="10" grpId="12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399" y="425450"/>
            <a:ext cx="6720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Bootstrap-Source Code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2473" y="1148080"/>
            <a:ext cx="10823511" cy="5608319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2049" name="Picture 1" descr="C:\Users\liubing\AppData\Roaming\Tencent\Users\1296221913\QQ\WinTemp\RichOle\]N{E16YSP2HUH9RT}I0IS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40" y="1418253"/>
            <a:ext cx="8943975" cy="514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41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399" y="425450"/>
            <a:ext cx="4556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Bootstrap-CSS</a:t>
            </a:r>
            <a:r>
              <a:rPr lang="zh-CN" altLang="en-US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样式样</a:t>
            </a:r>
            <a:endParaRPr lang="zh-CN" altLang="en-US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2473" y="1418253"/>
            <a:ext cx="10823511" cy="5141167"/>
          </a:xfrm>
          <a:prstGeom prst="roundRect">
            <a:avLst/>
          </a:prstGeom>
          <a:noFill/>
          <a:ln w="25400">
            <a:solidFill>
              <a:srgbClr val="77D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9023" y="1602095"/>
            <a:ext cx="2841929" cy="461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1441343" y="2185261"/>
            <a:ext cx="2934759" cy="333695"/>
            <a:chOff x="785786" y="1192403"/>
            <a:chExt cx="2214578" cy="307777"/>
          </a:xfrm>
        </p:grpSpPr>
        <p:sp>
          <p:nvSpPr>
            <p:cNvPr id="10" name="TextBox 9"/>
            <p:cNvSpPr txBox="1"/>
            <p:nvPr/>
          </p:nvSpPr>
          <p:spPr>
            <a:xfrm>
              <a:off x="785786" y="1192403"/>
              <a:ext cx="1699686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核心变量和方法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500298" y="1335279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441343" y="3239146"/>
            <a:ext cx="2934759" cy="301967"/>
            <a:chOff x="785786" y="1192403"/>
            <a:chExt cx="2214578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785786" y="1192403"/>
              <a:ext cx="1699686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第三方依赖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500298" y="1335279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563432" y="2185261"/>
            <a:ext cx="3285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bg1"/>
                </a:solidFill>
              </a:rPr>
              <a:t>基于</a:t>
            </a:r>
            <a:r>
              <a:rPr lang="en-US" sz="1600" b="1" dirty="0" smtClean="0">
                <a:solidFill>
                  <a:schemeClr val="bg1"/>
                </a:solidFill>
              </a:rPr>
              <a:t>normalize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浏览器差异消除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打印样式重设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sz="1600" b="1" dirty="0" err="1" smtClean="0">
                <a:solidFill>
                  <a:schemeClr val="bg1"/>
                </a:solidFill>
              </a:rPr>
              <a:t>Glyphicons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字体图标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86550" y="4159457"/>
            <a:ext cx="28593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bg1"/>
                </a:solidFill>
              </a:rPr>
              <a:t>全局框架样式定义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排版类型样式定义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bg1"/>
                </a:solidFill>
              </a:rPr>
              <a:t>编码类型样式定义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栅格系统样式定义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bg1"/>
                </a:solidFill>
              </a:rPr>
              <a:t>表格类型样式定义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bg1"/>
                </a:solidFill>
              </a:rPr>
              <a:t>表单类型样式定义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600" b="1" dirty="0" smtClean="0">
                <a:solidFill>
                  <a:schemeClr val="bg1"/>
                </a:solidFill>
              </a:rPr>
              <a:t>按钮类型样式定义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41343" y="4990454"/>
            <a:ext cx="2934760" cy="265171"/>
            <a:chOff x="785786" y="1192403"/>
            <a:chExt cx="2214578" cy="307777"/>
          </a:xfrm>
        </p:grpSpPr>
        <p:sp>
          <p:nvSpPr>
            <p:cNvPr id="18" name="TextBox 17"/>
            <p:cNvSpPr txBox="1"/>
            <p:nvPr/>
          </p:nvSpPr>
          <p:spPr>
            <a:xfrm>
              <a:off x="785786" y="1192403"/>
              <a:ext cx="1699686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核心板式和组件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2500298" y="1335279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06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4844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But </a:t>
            </a:r>
            <a:r>
              <a:rPr lang="zh-CN" altLang="en-US" sz="2800" b="1" spc="400" dirty="0" smtClean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如何应用到项目中</a:t>
            </a:r>
            <a:endParaRPr lang="en-US" altLang="zh-CN" sz="2800" b="1" spc="400" dirty="0">
              <a:solidFill>
                <a:srgbClr val="77D185"/>
              </a:solidFill>
              <a:latin typeface="方正兰亭细黑_GBK" pitchFamily="2" charset="-122"/>
              <a:ea typeface="方正兰亭细黑_GBK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07385" y="1783080"/>
            <a:ext cx="54902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rgbClr val="77D185"/>
                </a:solidFill>
              </a:rPr>
              <a:t>Follow </a:t>
            </a:r>
            <a:r>
              <a:rPr lang="en-US" altLang="zh-CN" sz="6000" b="1" dirty="0" smtClean="0">
                <a:solidFill>
                  <a:srgbClr val="77D185"/>
                </a:solidFill>
              </a:rPr>
              <a:t>ME </a:t>
            </a:r>
            <a:endParaRPr lang="en-US" altLang="zh-CN" sz="8000" b="1" dirty="0">
              <a:solidFill>
                <a:srgbClr val="77D18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8000" b="1" dirty="0" smtClean="0">
                <a:solidFill>
                  <a:srgbClr val="77D185"/>
                </a:solidFill>
              </a:rPr>
              <a:t>START</a:t>
            </a:r>
            <a:endParaRPr lang="en-US" altLang="zh-CN" sz="8000" b="1" dirty="0">
              <a:solidFill>
                <a:srgbClr val="77D18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49910" y="429260"/>
            <a:ext cx="519430" cy="519430"/>
          </a:xfrm>
          <a:prstGeom prst="ellipse">
            <a:avLst/>
          </a:prstGeom>
          <a:solidFill>
            <a:srgbClr val="59B72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93"/>
          <p:cNvSpPr txBox="1"/>
          <p:nvPr/>
        </p:nvSpPr>
        <p:spPr>
          <a:xfrm>
            <a:off x="1041400" y="425450"/>
            <a:ext cx="484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spc="400" dirty="0">
                <a:solidFill>
                  <a:srgbClr val="77D185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悲催的美工时代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45" y="1262380"/>
            <a:ext cx="7458075" cy="5443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7D185"/>
        </a:solidFill>
      </a:spPr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617</Words>
  <Application>Microsoft Office PowerPoint</Application>
  <PresentationFormat>自定义</PresentationFormat>
  <Paragraphs>168</Paragraphs>
  <Slides>25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liubing</cp:lastModifiedBy>
  <cp:revision>560</cp:revision>
  <dcterms:created xsi:type="dcterms:W3CDTF">2017-01-19T08:22:00Z</dcterms:created>
  <dcterms:modified xsi:type="dcterms:W3CDTF">2019-04-26T00:50:41Z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