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2" r:id="rId3"/>
    <p:sldId id="303" r:id="rId4"/>
    <p:sldId id="304" r:id="rId5"/>
    <p:sldId id="305" r:id="rId6"/>
    <p:sldId id="307" r:id="rId7"/>
    <p:sldId id="306" r:id="rId8"/>
    <p:sldId id="308" r:id="rId9"/>
    <p:sldId id="311" r:id="rId10"/>
    <p:sldId id="310" r:id="rId11"/>
    <p:sldId id="312" r:id="rId12"/>
    <p:sldId id="313" r:id="rId13"/>
    <p:sldId id="314" r:id="rId14"/>
  </p:sldIdLst>
  <p:sldSz cx="9144000" cy="6858000" type="screen4x3"/>
  <p:notesSz cx="9305925" cy="7019925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orient="horz" pos="984" userDrawn="1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1464" userDrawn="1">
          <p15:clr>
            <a:srgbClr val="A4A3A4"/>
          </p15:clr>
        </p15:guide>
        <p15:guide id="5" pos="4272" userDrawn="1">
          <p15:clr>
            <a:srgbClr val="A4A3A4"/>
          </p15:clr>
        </p15:guide>
        <p15:guide id="6" pos="4344" userDrawn="1">
          <p15:clr>
            <a:srgbClr val="A4A3A4"/>
          </p15:clr>
        </p15:guide>
        <p15:guide id="7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e Ann Pentecost" initials="SAP" lastIdx="17" clrIdx="0"/>
  <p:cmAuthor id="1" name="Louise Grant" initials="L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FDA"/>
    <a:srgbClr val="5BBF21"/>
    <a:srgbClr val="47126D"/>
    <a:srgbClr val="FFFFFF"/>
    <a:srgbClr val="FDEF48"/>
    <a:srgbClr val="C4E2C6"/>
    <a:srgbClr val="49256B"/>
    <a:srgbClr val="4E2C81"/>
    <a:srgbClr val="3C0F5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6270" autoAdjust="0"/>
    <p:restoredTop sz="68624" autoAdjust="0"/>
  </p:normalViewPr>
  <p:slideViewPr>
    <p:cSldViewPr snapToGrid="0" showGuides="1">
      <p:cViewPr varScale="1">
        <p:scale>
          <a:sx n="78" d="100"/>
          <a:sy n="78" d="100"/>
        </p:scale>
        <p:origin x="2172" y="90"/>
      </p:cViewPr>
      <p:guideLst>
        <p:guide orient="horz" pos="456"/>
        <p:guide orient="horz" pos="984"/>
        <p:guide pos="2880"/>
        <p:guide orient="horz" pos="1464"/>
        <p:guide pos="4272"/>
        <p:guide pos="4344"/>
        <p:guide pos="4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4680"/>
    </p:cViewPr>
  </p:sorterViewPr>
  <p:notesViewPr>
    <p:cSldViewPr snapToGrid="0" showGuides="1">
      <p:cViewPr varScale="1">
        <p:scale>
          <a:sx n="63" d="100"/>
          <a:sy n="63" d="100"/>
        </p:scale>
        <p:origin x="1853" y="58"/>
      </p:cViewPr>
      <p:guideLst>
        <p:guide orient="horz" pos="2211"/>
        <p:guide pos="2931"/>
      </p:guideLst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032567" cy="350996"/>
          </a:xfrm>
          <a:prstGeom prst="rect">
            <a:avLst/>
          </a:prstGeom>
        </p:spPr>
        <p:txBody>
          <a:bodyPr vert="horz" lIns="93284" tIns="46641" rIns="93284" bIns="46641" rtlCol="0"/>
          <a:lstStyle>
            <a:lvl1pPr algn="l">
              <a:defRPr sz="1200"/>
            </a:lvl1pPr>
          </a:lstStyle>
          <a:p>
            <a:endParaRPr 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6" y="2"/>
            <a:ext cx="4032567" cy="350996"/>
          </a:xfrm>
          <a:prstGeom prst="rect">
            <a:avLst/>
          </a:prstGeom>
        </p:spPr>
        <p:txBody>
          <a:bodyPr vert="horz" lIns="93284" tIns="46641" rIns="93284" bIns="46641" rtlCol="0"/>
          <a:lstStyle>
            <a:lvl1pPr algn="r">
              <a:defRPr sz="1200"/>
            </a:lvl1pPr>
          </a:lstStyle>
          <a:p>
            <a:fld id="{D9DEE843-50CF-4A90-9EC4-80FC6F9CD26E}" type="datetimeFigureOut">
              <a:rPr lang="en-US" smtClean="0">
                <a:latin typeface="Verdana" panose="020B0604030504040204" pitchFamily="34" charset="0"/>
                <a:cs typeface="Verdana" panose="020B0604030504040204" pitchFamily="34" charset="0"/>
              </a:rPr>
              <a:pPr/>
              <a:t>11/8/2018</a:t>
            </a:fld>
            <a:endParaRPr 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6" y="6667711"/>
            <a:ext cx="4032567" cy="350996"/>
          </a:xfrm>
          <a:prstGeom prst="rect">
            <a:avLst/>
          </a:prstGeom>
        </p:spPr>
        <p:txBody>
          <a:bodyPr vert="horz" lIns="93284" tIns="46641" rIns="93284" bIns="46641" rtlCol="0" anchor="b"/>
          <a:lstStyle>
            <a:lvl1pPr algn="r">
              <a:defRPr sz="1200"/>
            </a:lvl1pPr>
          </a:lstStyle>
          <a:p>
            <a:fld id="{56A41526-17FD-4A83-99AD-8BF262C55C76}" type="slidenum">
              <a:rPr lang="en-US" smtClean="0">
                <a:latin typeface="Verdana" panose="020B0604030504040204" pitchFamily="34" charset="0"/>
                <a:cs typeface="Verdana" panose="020B0604030504040204" pitchFamily="34" charset="0"/>
              </a:rPr>
              <a:pPr/>
              <a:t>‹#›</a:t>
            </a:fld>
            <a:endParaRPr 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67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032567" cy="350996"/>
          </a:xfrm>
          <a:prstGeom prst="rect">
            <a:avLst/>
          </a:prstGeom>
        </p:spPr>
        <p:txBody>
          <a:bodyPr vert="horz" lIns="93284" tIns="46641" rIns="93284" bIns="46641" rtlCol="0"/>
          <a:lstStyle>
            <a:lvl1pPr algn="l">
              <a:defRPr sz="120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1206" y="2"/>
            <a:ext cx="4032567" cy="350996"/>
          </a:xfrm>
          <a:prstGeom prst="rect">
            <a:avLst/>
          </a:prstGeom>
        </p:spPr>
        <p:txBody>
          <a:bodyPr vert="horz" lIns="93284" tIns="46641" rIns="93284" bIns="46641" rtlCol="0"/>
          <a:lstStyle>
            <a:lvl1pPr algn="r">
              <a:defRPr sz="120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82168E8-5A7C-4672-9A3B-BA14F7331558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527050"/>
            <a:ext cx="3508375" cy="2632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4" tIns="46641" rIns="93284" bIns="4664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593" y="3334466"/>
            <a:ext cx="7444740" cy="3158966"/>
          </a:xfrm>
          <a:prstGeom prst="rect">
            <a:avLst/>
          </a:prstGeom>
        </p:spPr>
        <p:txBody>
          <a:bodyPr vert="horz" lIns="93284" tIns="46641" rIns="93284" bIns="4664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1206" y="6667711"/>
            <a:ext cx="4032567" cy="350996"/>
          </a:xfrm>
          <a:prstGeom prst="rect">
            <a:avLst/>
          </a:prstGeom>
        </p:spPr>
        <p:txBody>
          <a:bodyPr vert="horz" lIns="93284" tIns="46641" rIns="93284" bIns="46641" rtlCol="0" anchor="b"/>
          <a:lstStyle>
            <a:lvl1pPr algn="r">
              <a:defRPr sz="120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BA1A982F-05DF-4110-8B37-AC23CDDE2D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5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Verdana" panose="020B060403050404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2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When true RR = 5 (for example, in Scenario 1 and PBO in all scenarios), the estimated posterior RR for PBO and PW are all around 12% which does not make sense. The model settings and code are all correct. The bias is due to extreme probability (close to 0 or 1, in our case, 0.05 close to 0).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15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17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 model with single </a:t>
            </a:r>
            <a:r>
              <a:rPr lang="en-US" dirty="0" err="1"/>
              <a:t>itnercept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91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+"/>
            </a:pPr>
            <a:r>
              <a:rPr lang="en-US" sz="1200" dirty="0">
                <a:solidFill>
                  <a:srgbClr val="000000"/>
                </a:solidFill>
              </a:rPr>
              <a:t>primary efficacy objective is to select an efficacious dose level and dosing regimen as determined by the primary endpoint, response rate (RR)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+"/>
            </a:pPr>
            <a:r>
              <a:rPr lang="en-US" sz="1200" dirty="0">
                <a:solidFill>
                  <a:srgbClr val="000000"/>
                </a:solidFill>
              </a:rPr>
              <a:t>A model based probability inference approach in Bayesian framework will be used for decision-making.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7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Since it is not expected to have any responder in the placebo arm, posterior distribution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RRs is generated separately from a Beta distribution using uniform prior, i.e., Beta(1,1).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Placebo injections will be given in different dosing regimens (according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corresponding active treatment group) for the purpose of maintaining the blind. However,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all placebo subjects across dosing regimens will be combined in 1 group for this analysis,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since no difference in RR is expected if placebo is administered in different dosing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regimens.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An active treatment group will be declared efficacious if the posterior probability that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difference in the RRs between that active group and the placebo is positive, is high (at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least 80%), i.e., P (RRACT &gt; RRPBO) 80%, where RRACT is the RR in the active group,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RRPBO is the RR in the placebo group, and P is the posterior probability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Verdana" panose="020B0604030504040204" pitchFamily="34" charset="0"/>
              <a:ea typeface="+mn-ea"/>
              <a:cs typeface="Verdana" panose="020B0604030504040204" pitchFamily="34" charset="0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A large set of posterior mean of RRs for each treatment group will be generated by using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MCMC samples from the posterior distribution using BLRM (for active) or beta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distribution (placebo). Then the difference between posterior mean of each active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treatment group and placebo (active – placebo) will be calculated for each of the MCMC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sample. The number of times the difference greater than 0 over the parameter space (i.e.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number of MCMC samples) provides the posterior probability of the difference in RRs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between that active group and the placebo group is positive.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9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Purpose: 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imulations are performed to calculate the operating characteristics of this model and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understand the model performance under each of the scenarios described</a:t>
            </a:r>
            <a:endParaRPr lang="en-US" dirty="0"/>
          </a:p>
          <a:p>
            <a:endParaRPr lang="en-US" dirty="0"/>
          </a:p>
          <a:p>
            <a:r>
              <a:rPr lang="en-US" dirty="0"/>
              <a:t>A RR of 5% or below is considered for placebo or no treatment effect. A 30% or more absolute in the RRs is considered an important treatment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8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probability of success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PoS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40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1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A982F-05DF-4110-8B37-AC23CDDE2D2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 bwMode="auto">
          <a:xfrm>
            <a:off x="457200" y="5381626"/>
            <a:ext cx="6172200" cy="626436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anchor="b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kumimoji="0" sz="2400" b="1" i="0" u="none" cap="none" baseline="0">
                <a:solidFill>
                  <a:schemeClr val="bg2"/>
                </a:solidFill>
                <a:latin typeface="Verdana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7241178" y="5747113"/>
            <a:ext cx="1535050" cy="457200"/>
            <a:chOff x="-3359150" y="2039938"/>
            <a:chExt cx="3235325" cy="963612"/>
          </a:xfrm>
          <a:solidFill>
            <a:schemeClr val="bg2"/>
          </a:solidFill>
        </p:grpSpPr>
        <p:sp>
          <p:nvSpPr>
            <p:cNvPr id="31" name="Freeform 5"/>
            <p:cNvSpPr>
              <a:spLocks noEditPoints="1"/>
            </p:cNvSpPr>
            <p:nvPr userDrawn="1"/>
          </p:nvSpPr>
          <p:spPr bwMode="auto">
            <a:xfrm>
              <a:off x="-3359150" y="2039938"/>
              <a:ext cx="1112838" cy="958850"/>
            </a:xfrm>
            <a:custGeom>
              <a:avLst/>
              <a:gdLst>
                <a:gd name="T0" fmla="*/ 208 w 296"/>
                <a:gd name="T1" fmla="*/ 24 h 253"/>
                <a:gd name="T2" fmla="*/ 169 w 296"/>
                <a:gd name="T3" fmla="*/ 140 h 253"/>
                <a:gd name="T4" fmla="*/ 150 w 296"/>
                <a:gd name="T5" fmla="*/ 150 h 253"/>
                <a:gd name="T6" fmla="*/ 122 w 296"/>
                <a:gd name="T7" fmla="*/ 151 h 253"/>
                <a:gd name="T8" fmla="*/ 167 w 296"/>
                <a:gd name="T9" fmla="*/ 18 h 253"/>
                <a:gd name="T10" fmla="*/ 202 w 296"/>
                <a:gd name="T11" fmla="*/ 18 h 253"/>
                <a:gd name="T12" fmla="*/ 208 w 296"/>
                <a:gd name="T13" fmla="*/ 24 h 253"/>
                <a:gd name="T14" fmla="*/ 254 w 296"/>
                <a:gd name="T15" fmla="*/ 0 h 253"/>
                <a:gd name="T16" fmla="*/ 54 w 296"/>
                <a:gd name="T17" fmla="*/ 0 h 253"/>
                <a:gd name="T18" fmla="*/ 50 w 296"/>
                <a:gd name="T19" fmla="*/ 5 h 253"/>
                <a:gd name="T20" fmla="*/ 56 w 296"/>
                <a:gd name="T21" fmla="*/ 8 h 253"/>
                <a:gd name="T22" fmla="*/ 72 w 296"/>
                <a:gd name="T23" fmla="*/ 10 h 253"/>
                <a:gd name="T24" fmla="*/ 77 w 296"/>
                <a:gd name="T25" fmla="*/ 21 h 253"/>
                <a:gd name="T26" fmla="*/ 0 w 296"/>
                <a:gd name="T27" fmla="*/ 253 h 253"/>
                <a:gd name="T28" fmla="*/ 88 w 296"/>
                <a:gd name="T29" fmla="*/ 253 h 253"/>
                <a:gd name="T30" fmla="*/ 117 w 296"/>
                <a:gd name="T31" fmla="*/ 169 h 253"/>
                <a:gd name="T32" fmla="*/ 177 w 296"/>
                <a:gd name="T33" fmla="*/ 167 h 253"/>
                <a:gd name="T34" fmla="*/ 219 w 296"/>
                <a:gd name="T35" fmla="*/ 158 h 253"/>
                <a:gd name="T36" fmla="*/ 263 w 296"/>
                <a:gd name="T37" fmla="*/ 127 h 253"/>
                <a:gd name="T38" fmla="*/ 295 w 296"/>
                <a:gd name="T39" fmla="*/ 27 h 253"/>
                <a:gd name="T40" fmla="*/ 254 w 296"/>
                <a:gd name="T4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53">
                  <a:moveTo>
                    <a:pt x="208" y="24"/>
                  </a:moveTo>
                  <a:cubicBezTo>
                    <a:pt x="207" y="32"/>
                    <a:pt x="173" y="135"/>
                    <a:pt x="169" y="140"/>
                  </a:cubicBezTo>
                  <a:cubicBezTo>
                    <a:pt x="166" y="145"/>
                    <a:pt x="164" y="148"/>
                    <a:pt x="150" y="150"/>
                  </a:cubicBezTo>
                  <a:cubicBezTo>
                    <a:pt x="139" y="152"/>
                    <a:pt x="132" y="153"/>
                    <a:pt x="122" y="15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202" y="18"/>
                    <a:pt x="202" y="18"/>
                    <a:pt x="202" y="18"/>
                  </a:cubicBezTo>
                  <a:cubicBezTo>
                    <a:pt x="202" y="18"/>
                    <a:pt x="209" y="19"/>
                    <a:pt x="208" y="24"/>
                  </a:cubicBezTo>
                  <a:moveTo>
                    <a:pt x="2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0"/>
                    <a:pt x="50" y="5"/>
                  </a:cubicBezTo>
                  <a:cubicBezTo>
                    <a:pt x="51" y="9"/>
                    <a:pt x="56" y="8"/>
                    <a:pt x="56" y="8"/>
                  </a:cubicBezTo>
                  <a:cubicBezTo>
                    <a:pt x="56" y="8"/>
                    <a:pt x="64" y="7"/>
                    <a:pt x="72" y="10"/>
                  </a:cubicBezTo>
                  <a:cubicBezTo>
                    <a:pt x="80" y="14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8" y="171"/>
                    <a:pt x="167" y="168"/>
                    <a:pt x="177" y="167"/>
                  </a:cubicBezTo>
                  <a:cubicBezTo>
                    <a:pt x="191" y="166"/>
                    <a:pt x="202" y="163"/>
                    <a:pt x="219" y="158"/>
                  </a:cubicBezTo>
                  <a:cubicBezTo>
                    <a:pt x="232" y="153"/>
                    <a:pt x="254" y="142"/>
                    <a:pt x="263" y="127"/>
                  </a:cubicBezTo>
                  <a:cubicBezTo>
                    <a:pt x="268" y="119"/>
                    <a:pt x="295" y="45"/>
                    <a:pt x="295" y="27"/>
                  </a:cubicBezTo>
                  <a:cubicBezTo>
                    <a:pt x="296" y="1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/>
            <p:cNvSpPr>
              <a:spLocks noEditPoints="1"/>
            </p:cNvSpPr>
            <p:nvPr userDrawn="1"/>
          </p:nvSpPr>
          <p:spPr bwMode="auto">
            <a:xfrm>
              <a:off x="-2389188" y="2043113"/>
              <a:ext cx="1114425" cy="960437"/>
            </a:xfrm>
            <a:custGeom>
              <a:avLst/>
              <a:gdLst>
                <a:gd name="T0" fmla="*/ 208 w 296"/>
                <a:gd name="T1" fmla="*/ 24 h 253"/>
                <a:gd name="T2" fmla="*/ 170 w 296"/>
                <a:gd name="T3" fmla="*/ 140 h 253"/>
                <a:gd name="T4" fmla="*/ 151 w 296"/>
                <a:gd name="T5" fmla="*/ 150 h 253"/>
                <a:gd name="T6" fmla="*/ 122 w 296"/>
                <a:gd name="T7" fmla="*/ 151 h 253"/>
                <a:gd name="T8" fmla="*/ 167 w 296"/>
                <a:gd name="T9" fmla="*/ 18 h 253"/>
                <a:gd name="T10" fmla="*/ 203 w 296"/>
                <a:gd name="T11" fmla="*/ 18 h 253"/>
                <a:gd name="T12" fmla="*/ 208 w 296"/>
                <a:gd name="T13" fmla="*/ 24 h 253"/>
                <a:gd name="T14" fmla="*/ 254 w 296"/>
                <a:gd name="T15" fmla="*/ 0 h 253"/>
                <a:gd name="T16" fmla="*/ 54 w 296"/>
                <a:gd name="T17" fmla="*/ 0 h 253"/>
                <a:gd name="T18" fmla="*/ 51 w 296"/>
                <a:gd name="T19" fmla="*/ 5 h 253"/>
                <a:gd name="T20" fmla="*/ 56 w 296"/>
                <a:gd name="T21" fmla="*/ 8 h 253"/>
                <a:gd name="T22" fmla="*/ 72 w 296"/>
                <a:gd name="T23" fmla="*/ 10 h 253"/>
                <a:gd name="T24" fmla="*/ 77 w 296"/>
                <a:gd name="T25" fmla="*/ 21 h 253"/>
                <a:gd name="T26" fmla="*/ 0 w 296"/>
                <a:gd name="T27" fmla="*/ 253 h 253"/>
                <a:gd name="T28" fmla="*/ 89 w 296"/>
                <a:gd name="T29" fmla="*/ 253 h 253"/>
                <a:gd name="T30" fmla="*/ 117 w 296"/>
                <a:gd name="T31" fmla="*/ 169 h 253"/>
                <a:gd name="T32" fmla="*/ 177 w 296"/>
                <a:gd name="T33" fmla="*/ 167 h 253"/>
                <a:gd name="T34" fmla="*/ 219 w 296"/>
                <a:gd name="T35" fmla="*/ 158 h 253"/>
                <a:gd name="T36" fmla="*/ 263 w 296"/>
                <a:gd name="T37" fmla="*/ 127 h 253"/>
                <a:gd name="T38" fmla="*/ 295 w 296"/>
                <a:gd name="T39" fmla="*/ 27 h 253"/>
                <a:gd name="T40" fmla="*/ 254 w 296"/>
                <a:gd name="T4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53">
                  <a:moveTo>
                    <a:pt x="208" y="24"/>
                  </a:moveTo>
                  <a:cubicBezTo>
                    <a:pt x="207" y="32"/>
                    <a:pt x="173" y="135"/>
                    <a:pt x="170" y="140"/>
                  </a:cubicBezTo>
                  <a:cubicBezTo>
                    <a:pt x="166" y="145"/>
                    <a:pt x="164" y="148"/>
                    <a:pt x="151" y="150"/>
                  </a:cubicBezTo>
                  <a:cubicBezTo>
                    <a:pt x="140" y="152"/>
                    <a:pt x="132" y="153"/>
                    <a:pt x="122" y="15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09" y="19"/>
                    <a:pt x="208" y="24"/>
                  </a:cubicBezTo>
                  <a:moveTo>
                    <a:pt x="2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0"/>
                    <a:pt x="51" y="5"/>
                  </a:cubicBezTo>
                  <a:cubicBezTo>
                    <a:pt x="51" y="9"/>
                    <a:pt x="56" y="8"/>
                    <a:pt x="56" y="8"/>
                  </a:cubicBezTo>
                  <a:cubicBezTo>
                    <a:pt x="56" y="8"/>
                    <a:pt x="64" y="7"/>
                    <a:pt x="72" y="10"/>
                  </a:cubicBezTo>
                  <a:cubicBezTo>
                    <a:pt x="81" y="14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8" y="171"/>
                    <a:pt x="167" y="168"/>
                    <a:pt x="177" y="167"/>
                  </a:cubicBezTo>
                  <a:cubicBezTo>
                    <a:pt x="192" y="166"/>
                    <a:pt x="203" y="163"/>
                    <a:pt x="219" y="158"/>
                  </a:cubicBezTo>
                  <a:cubicBezTo>
                    <a:pt x="233" y="153"/>
                    <a:pt x="254" y="142"/>
                    <a:pt x="263" y="127"/>
                  </a:cubicBezTo>
                  <a:cubicBezTo>
                    <a:pt x="268" y="119"/>
                    <a:pt x="295" y="45"/>
                    <a:pt x="295" y="27"/>
                  </a:cubicBezTo>
                  <a:cubicBezTo>
                    <a:pt x="296" y="1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auto">
            <a:xfrm>
              <a:off x="-1433513" y="2043113"/>
              <a:ext cx="1125538" cy="960437"/>
            </a:xfrm>
            <a:custGeom>
              <a:avLst/>
              <a:gdLst>
                <a:gd name="T0" fmla="*/ 209 w 299"/>
                <a:gd name="T1" fmla="*/ 24 h 253"/>
                <a:gd name="T2" fmla="*/ 144 w 299"/>
                <a:gd name="T3" fmla="*/ 224 h 253"/>
                <a:gd name="T4" fmla="*/ 125 w 299"/>
                <a:gd name="T5" fmla="*/ 234 h 253"/>
                <a:gd name="T6" fmla="*/ 97 w 299"/>
                <a:gd name="T7" fmla="*/ 236 h 253"/>
                <a:gd name="T8" fmla="*/ 168 w 299"/>
                <a:gd name="T9" fmla="*/ 18 h 253"/>
                <a:gd name="T10" fmla="*/ 203 w 299"/>
                <a:gd name="T11" fmla="*/ 18 h 253"/>
                <a:gd name="T12" fmla="*/ 209 w 299"/>
                <a:gd name="T13" fmla="*/ 24 h 253"/>
                <a:gd name="T14" fmla="*/ 255 w 299"/>
                <a:gd name="T15" fmla="*/ 1 h 253"/>
                <a:gd name="T16" fmla="*/ 54 w 299"/>
                <a:gd name="T17" fmla="*/ 0 h 253"/>
                <a:gd name="T18" fmla="*/ 51 w 299"/>
                <a:gd name="T19" fmla="*/ 5 h 253"/>
                <a:gd name="T20" fmla="*/ 57 w 299"/>
                <a:gd name="T21" fmla="*/ 9 h 253"/>
                <a:gd name="T22" fmla="*/ 73 w 299"/>
                <a:gd name="T23" fmla="*/ 11 h 253"/>
                <a:gd name="T24" fmla="*/ 77 w 299"/>
                <a:gd name="T25" fmla="*/ 21 h 253"/>
                <a:gd name="T26" fmla="*/ 0 w 299"/>
                <a:gd name="T27" fmla="*/ 253 h 253"/>
                <a:gd name="T28" fmla="*/ 89 w 299"/>
                <a:gd name="T29" fmla="*/ 253 h 253"/>
                <a:gd name="T30" fmla="*/ 144 w 299"/>
                <a:gd name="T31" fmla="*/ 253 h 253"/>
                <a:gd name="T32" fmla="*/ 210 w 299"/>
                <a:gd name="T33" fmla="*/ 233 h 253"/>
                <a:gd name="T34" fmla="*/ 245 w 299"/>
                <a:gd name="T35" fmla="*/ 197 h 253"/>
                <a:gd name="T36" fmla="*/ 298 w 299"/>
                <a:gd name="T37" fmla="*/ 31 h 253"/>
                <a:gd name="T38" fmla="*/ 255 w 299"/>
                <a:gd name="T39" fmla="*/ 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253">
                  <a:moveTo>
                    <a:pt x="209" y="24"/>
                  </a:moveTo>
                  <a:cubicBezTo>
                    <a:pt x="207" y="32"/>
                    <a:pt x="148" y="220"/>
                    <a:pt x="144" y="224"/>
                  </a:cubicBezTo>
                  <a:cubicBezTo>
                    <a:pt x="140" y="229"/>
                    <a:pt x="131" y="233"/>
                    <a:pt x="125" y="234"/>
                  </a:cubicBezTo>
                  <a:cubicBezTo>
                    <a:pt x="114" y="237"/>
                    <a:pt x="107" y="238"/>
                    <a:pt x="97" y="236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10" y="19"/>
                    <a:pt x="209" y="24"/>
                  </a:cubicBezTo>
                  <a:moveTo>
                    <a:pt x="255" y="1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1"/>
                    <a:pt x="51" y="5"/>
                  </a:cubicBezTo>
                  <a:cubicBezTo>
                    <a:pt x="51" y="10"/>
                    <a:pt x="57" y="9"/>
                    <a:pt x="57" y="9"/>
                  </a:cubicBezTo>
                  <a:cubicBezTo>
                    <a:pt x="57" y="9"/>
                    <a:pt x="65" y="7"/>
                    <a:pt x="73" y="11"/>
                  </a:cubicBezTo>
                  <a:cubicBezTo>
                    <a:pt x="81" y="15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44" y="253"/>
                    <a:pt x="144" y="253"/>
                    <a:pt x="144" y="253"/>
                  </a:cubicBezTo>
                  <a:cubicBezTo>
                    <a:pt x="160" y="253"/>
                    <a:pt x="195" y="240"/>
                    <a:pt x="210" y="233"/>
                  </a:cubicBezTo>
                  <a:cubicBezTo>
                    <a:pt x="226" y="225"/>
                    <a:pt x="241" y="210"/>
                    <a:pt x="245" y="197"/>
                  </a:cubicBezTo>
                  <a:cubicBezTo>
                    <a:pt x="248" y="188"/>
                    <a:pt x="298" y="48"/>
                    <a:pt x="298" y="31"/>
                  </a:cubicBezTo>
                  <a:cubicBezTo>
                    <a:pt x="299" y="5"/>
                    <a:pt x="255" y="1"/>
                    <a:pt x="25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/>
            <p:cNvSpPr>
              <a:spLocks noEditPoints="1"/>
            </p:cNvSpPr>
            <p:nvPr userDrawn="1"/>
          </p:nvSpPr>
          <p:spPr bwMode="auto">
            <a:xfrm>
              <a:off x="-277813" y="2089150"/>
              <a:ext cx="153988" cy="147637"/>
            </a:xfrm>
            <a:custGeom>
              <a:avLst/>
              <a:gdLst>
                <a:gd name="T0" fmla="*/ 17 w 41"/>
                <a:gd name="T1" fmla="*/ 18 h 39"/>
                <a:gd name="T2" fmla="*/ 17 w 41"/>
                <a:gd name="T3" fmla="*/ 11 h 39"/>
                <a:gd name="T4" fmla="*/ 21 w 41"/>
                <a:gd name="T5" fmla="*/ 11 h 39"/>
                <a:gd name="T6" fmla="*/ 26 w 41"/>
                <a:gd name="T7" fmla="*/ 14 h 39"/>
                <a:gd name="T8" fmla="*/ 21 w 41"/>
                <a:gd name="T9" fmla="*/ 18 h 39"/>
                <a:gd name="T10" fmla="*/ 17 w 41"/>
                <a:gd name="T11" fmla="*/ 18 h 39"/>
                <a:gd name="T12" fmla="*/ 17 w 41"/>
                <a:gd name="T13" fmla="*/ 21 h 39"/>
                <a:gd name="T14" fmla="*/ 21 w 41"/>
                <a:gd name="T15" fmla="*/ 21 h 39"/>
                <a:gd name="T16" fmla="*/ 27 w 41"/>
                <a:gd name="T17" fmla="*/ 31 h 39"/>
                <a:gd name="T18" fmla="*/ 31 w 41"/>
                <a:gd name="T19" fmla="*/ 31 h 39"/>
                <a:gd name="T20" fmla="*/ 24 w 41"/>
                <a:gd name="T21" fmla="*/ 21 h 39"/>
                <a:gd name="T22" fmla="*/ 30 w 41"/>
                <a:gd name="T23" fmla="*/ 14 h 39"/>
                <a:gd name="T24" fmla="*/ 22 w 41"/>
                <a:gd name="T25" fmla="*/ 8 h 39"/>
                <a:gd name="T26" fmla="*/ 13 w 41"/>
                <a:gd name="T27" fmla="*/ 8 h 39"/>
                <a:gd name="T28" fmla="*/ 13 w 41"/>
                <a:gd name="T29" fmla="*/ 31 h 39"/>
                <a:gd name="T30" fmla="*/ 17 w 41"/>
                <a:gd name="T31" fmla="*/ 31 h 39"/>
                <a:gd name="T32" fmla="*/ 17 w 41"/>
                <a:gd name="T33" fmla="*/ 21 h 39"/>
                <a:gd name="T34" fmla="*/ 21 w 41"/>
                <a:gd name="T35" fmla="*/ 39 h 39"/>
                <a:gd name="T36" fmla="*/ 41 w 41"/>
                <a:gd name="T37" fmla="*/ 19 h 39"/>
                <a:gd name="T38" fmla="*/ 21 w 41"/>
                <a:gd name="T39" fmla="*/ 0 h 39"/>
                <a:gd name="T40" fmla="*/ 0 w 41"/>
                <a:gd name="T41" fmla="*/ 19 h 39"/>
                <a:gd name="T42" fmla="*/ 21 w 41"/>
                <a:gd name="T43" fmla="*/ 39 h 39"/>
                <a:gd name="T44" fmla="*/ 4 w 41"/>
                <a:gd name="T45" fmla="*/ 19 h 39"/>
                <a:gd name="T46" fmla="*/ 21 w 41"/>
                <a:gd name="T47" fmla="*/ 3 h 39"/>
                <a:gd name="T48" fmla="*/ 37 w 41"/>
                <a:gd name="T49" fmla="*/ 19 h 39"/>
                <a:gd name="T50" fmla="*/ 21 w 41"/>
                <a:gd name="T51" fmla="*/ 36 h 39"/>
                <a:gd name="T52" fmla="*/ 4 w 41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39">
                  <a:moveTo>
                    <a:pt x="17" y="18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4" y="11"/>
                    <a:pt x="26" y="11"/>
                    <a:pt x="26" y="14"/>
                  </a:cubicBezTo>
                  <a:cubicBezTo>
                    <a:pt x="26" y="18"/>
                    <a:pt x="24" y="18"/>
                    <a:pt x="21" y="18"/>
                  </a:cubicBezTo>
                  <a:lnTo>
                    <a:pt x="17" y="18"/>
                  </a:lnTo>
                  <a:close/>
                  <a:moveTo>
                    <a:pt x="17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8" y="20"/>
                    <a:pt x="30" y="19"/>
                    <a:pt x="30" y="14"/>
                  </a:cubicBezTo>
                  <a:cubicBezTo>
                    <a:pt x="30" y="10"/>
                    <a:pt x="27" y="8"/>
                    <a:pt x="22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21" y="39"/>
                  </a:moveTo>
                  <a:cubicBezTo>
                    <a:pt x="32" y="39"/>
                    <a:pt x="41" y="31"/>
                    <a:pt x="41" y="19"/>
                  </a:cubicBezTo>
                  <a:cubicBezTo>
                    <a:pt x="41" y="8"/>
                    <a:pt x="32" y="0"/>
                    <a:pt x="21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31"/>
                    <a:pt x="10" y="39"/>
                    <a:pt x="21" y="39"/>
                  </a:cubicBezTo>
                  <a:moveTo>
                    <a:pt x="4" y="19"/>
                  </a:moveTo>
                  <a:cubicBezTo>
                    <a:pt x="4" y="10"/>
                    <a:pt x="12" y="3"/>
                    <a:pt x="21" y="3"/>
                  </a:cubicBezTo>
                  <a:cubicBezTo>
                    <a:pt x="30" y="3"/>
                    <a:pt x="37" y="10"/>
                    <a:pt x="37" y="19"/>
                  </a:cubicBezTo>
                  <a:cubicBezTo>
                    <a:pt x="37" y="29"/>
                    <a:pt x="30" y="36"/>
                    <a:pt x="21" y="36"/>
                  </a:cubicBezTo>
                  <a:cubicBezTo>
                    <a:pt x="12" y="36"/>
                    <a:pt x="4" y="29"/>
                    <a:pt x="4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 Placeholder 3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6052458"/>
            <a:ext cx="6172200" cy="41148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5374279"/>
            <a:ext cx="9144000" cy="1202869"/>
            <a:chOff x="0" y="5374279"/>
            <a:chExt cx="9144000" cy="1202869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0" y="5374279"/>
              <a:ext cx="91440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0" y="6577148"/>
              <a:ext cx="91440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 userDrawn="1"/>
        </p:nvSpPr>
        <p:spPr>
          <a:xfrm>
            <a:off x="-2" y="6585858"/>
            <a:ext cx="9144001" cy="272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24" name="Rectangle 23"/>
          <p:cNvSpPr/>
          <p:nvPr userDrawn="1"/>
        </p:nvSpPr>
        <p:spPr>
          <a:xfrm>
            <a:off x="66440" y="577850"/>
            <a:ext cx="2202951" cy="2188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5" name="Rectangle 24"/>
          <p:cNvSpPr/>
          <p:nvPr userDrawn="1"/>
        </p:nvSpPr>
        <p:spPr>
          <a:xfrm>
            <a:off x="2335830" y="577850"/>
            <a:ext cx="2202951" cy="21882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7" name="Rectangle 26"/>
          <p:cNvSpPr/>
          <p:nvPr userDrawn="1"/>
        </p:nvSpPr>
        <p:spPr>
          <a:xfrm>
            <a:off x="4605220" y="577850"/>
            <a:ext cx="2202951" cy="2188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8" name="Rectangle 27"/>
          <p:cNvSpPr/>
          <p:nvPr userDrawn="1"/>
        </p:nvSpPr>
        <p:spPr>
          <a:xfrm>
            <a:off x="6874610" y="577850"/>
            <a:ext cx="2202951" cy="21882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7470864" y="910700"/>
            <a:ext cx="1010443" cy="1522510"/>
            <a:chOff x="7625557" y="897644"/>
            <a:chExt cx="1010443" cy="1522510"/>
          </a:xfrm>
        </p:grpSpPr>
        <p:sp>
          <p:nvSpPr>
            <p:cNvPr id="66" name="Freeform 5"/>
            <p:cNvSpPr>
              <a:spLocks noEditPoints="1"/>
            </p:cNvSpPr>
            <p:nvPr userDrawn="1"/>
          </p:nvSpPr>
          <p:spPr bwMode="auto">
            <a:xfrm>
              <a:off x="7625557" y="897644"/>
              <a:ext cx="1010443" cy="1189804"/>
            </a:xfrm>
            <a:custGeom>
              <a:avLst/>
              <a:gdLst>
                <a:gd name="T0" fmla="*/ 264 w 312"/>
                <a:gd name="T1" fmla="*/ 43 h 366"/>
                <a:gd name="T2" fmla="*/ 156 w 312"/>
                <a:gd name="T3" fmla="*/ 0 h 366"/>
                <a:gd name="T4" fmla="*/ 47 w 312"/>
                <a:gd name="T5" fmla="*/ 43 h 366"/>
                <a:gd name="T6" fmla="*/ 27 w 312"/>
                <a:gd name="T7" fmla="*/ 249 h 366"/>
                <a:gd name="T8" fmla="*/ 67 w 312"/>
                <a:gd name="T9" fmla="*/ 324 h 366"/>
                <a:gd name="T10" fmla="*/ 245 w 312"/>
                <a:gd name="T11" fmla="*/ 366 h 366"/>
                <a:gd name="T12" fmla="*/ 270 w 312"/>
                <a:gd name="T13" fmla="*/ 274 h 366"/>
                <a:gd name="T14" fmla="*/ 311 w 312"/>
                <a:gd name="T15" fmla="*/ 158 h 366"/>
                <a:gd name="T16" fmla="*/ 135 w 312"/>
                <a:gd name="T17" fmla="*/ 189 h 366"/>
                <a:gd name="T18" fmla="*/ 130 w 312"/>
                <a:gd name="T19" fmla="*/ 184 h 366"/>
                <a:gd name="T20" fmla="*/ 135 w 312"/>
                <a:gd name="T21" fmla="*/ 159 h 366"/>
                <a:gd name="T22" fmla="*/ 135 w 312"/>
                <a:gd name="T23" fmla="*/ 189 h 366"/>
                <a:gd name="T24" fmla="*/ 155 w 312"/>
                <a:gd name="T25" fmla="*/ 210 h 366"/>
                <a:gd name="T26" fmla="*/ 197 w 312"/>
                <a:gd name="T27" fmla="*/ 210 h 366"/>
                <a:gd name="T28" fmla="*/ 166 w 312"/>
                <a:gd name="T29" fmla="*/ 338 h 366"/>
                <a:gd name="T30" fmla="*/ 145 w 312"/>
                <a:gd name="T31" fmla="*/ 266 h 366"/>
                <a:gd name="T32" fmla="*/ 134 w 312"/>
                <a:gd name="T33" fmla="*/ 201 h 366"/>
                <a:gd name="T34" fmla="*/ 179 w 312"/>
                <a:gd name="T35" fmla="*/ 187 h 366"/>
                <a:gd name="T36" fmla="*/ 169 w 312"/>
                <a:gd name="T37" fmla="*/ 174 h 366"/>
                <a:gd name="T38" fmla="*/ 182 w 312"/>
                <a:gd name="T39" fmla="*/ 174 h 366"/>
                <a:gd name="T40" fmla="*/ 260 w 312"/>
                <a:gd name="T41" fmla="*/ 236 h 366"/>
                <a:gd name="T42" fmla="*/ 217 w 312"/>
                <a:gd name="T43" fmla="*/ 324 h 366"/>
                <a:gd name="T44" fmla="*/ 186 w 312"/>
                <a:gd name="T45" fmla="*/ 338 h 366"/>
                <a:gd name="T46" fmla="*/ 222 w 312"/>
                <a:gd name="T47" fmla="*/ 206 h 366"/>
                <a:gd name="T48" fmla="*/ 204 w 312"/>
                <a:gd name="T49" fmla="*/ 196 h 366"/>
                <a:gd name="T50" fmla="*/ 182 w 312"/>
                <a:gd name="T51" fmla="*/ 195 h 366"/>
                <a:gd name="T52" fmla="*/ 186 w 312"/>
                <a:gd name="T53" fmla="*/ 190 h 366"/>
                <a:gd name="T54" fmla="*/ 187 w 312"/>
                <a:gd name="T55" fmla="*/ 189 h 366"/>
                <a:gd name="T56" fmla="*/ 187 w 312"/>
                <a:gd name="T57" fmla="*/ 187 h 366"/>
                <a:gd name="T58" fmla="*/ 175 w 312"/>
                <a:gd name="T59" fmla="*/ 151 h 366"/>
                <a:gd name="T60" fmla="*/ 163 w 312"/>
                <a:gd name="T61" fmla="*/ 187 h 366"/>
                <a:gd name="T62" fmla="*/ 155 w 312"/>
                <a:gd name="T63" fmla="*/ 202 h 366"/>
                <a:gd name="T64" fmla="*/ 147 w 312"/>
                <a:gd name="T65" fmla="*/ 187 h 366"/>
                <a:gd name="T66" fmla="*/ 135 w 312"/>
                <a:gd name="T67" fmla="*/ 151 h 366"/>
                <a:gd name="T68" fmla="*/ 123 w 312"/>
                <a:gd name="T69" fmla="*/ 187 h 366"/>
                <a:gd name="T70" fmla="*/ 124 w 312"/>
                <a:gd name="T71" fmla="*/ 189 h 366"/>
                <a:gd name="T72" fmla="*/ 124 w 312"/>
                <a:gd name="T73" fmla="*/ 190 h 366"/>
                <a:gd name="T74" fmla="*/ 128 w 312"/>
                <a:gd name="T75" fmla="*/ 195 h 366"/>
                <a:gd name="T76" fmla="*/ 107 w 312"/>
                <a:gd name="T77" fmla="*/ 196 h 366"/>
                <a:gd name="T78" fmla="*/ 90 w 312"/>
                <a:gd name="T79" fmla="*/ 206 h 366"/>
                <a:gd name="T80" fmla="*/ 125 w 312"/>
                <a:gd name="T81" fmla="*/ 338 h 366"/>
                <a:gd name="T82" fmla="*/ 95 w 312"/>
                <a:gd name="T83" fmla="*/ 324 h 366"/>
                <a:gd name="T84" fmla="*/ 51 w 312"/>
                <a:gd name="T85" fmla="*/ 236 h 366"/>
                <a:gd name="T86" fmla="*/ 66 w 312"/>
                <a:gd name="T87" fmla="*/ 64 h 366"/>
                <a:gd name="T88" fmla="*/ 245 w 312"/>
                <a:gd name="T89" fmla="*/ 64 h 366"/>
                <a:gd name="T90" fmla="*/ 260 w 312"/>
                <a:gd name="T91" fmla="*/ 23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2" h="366">
                  <a:moveTo>
                    <a:pt x="264" y="43"/>
                  </a:moveTo>
                  <a:cubicBezTo>
                    <a:pt x="264" y="43"/>
                    <a:pt x="264" y="43"/>
                    <a:pt x="264" y="43"/>
                  </a:cubicBezTo>
                  <a:cubicBezTo>
                    <a:pt x="235" y="16"/>
                    <a:pt x="199" y="1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13" y="1"/>
                    <a:pt x="77" y="16"/>
                    <a:pt x="47" y="43"/>
                  </a:cubicBezTo>
                  <a:cubicBezTo>
                    <a:pt x="16" y="73"/>
                    <a:pt x="0" y="112"/>
                    <a:pt x="1" y="158"/>
                  </a:cubicBezTo>
                  <a:cubicBezTo>
                    <a:pt x="1" y="195"/>
                    <a:pt x="14" y="223"/>
                    <a:pt x="27" y="249"/>
                  </a:cubicBezTo>
                  <a:cubicBezTo>
                    <a:pt x="30" y="256"/>
                    <a:pt x="36" y="265"/>
                    <a:pt x="42" y="274"/>
                  </a:cubicBezTo>
                  <a:cubicBezTo>
                    <a:pt x="52" y="290"/>
                    <a:pt x="67" y="314"/>
                    <a:pt x="67" y="324"/>
                  </a:cubicBezTo>
                  <a:cubicBezTo>
                    <a:pt x="67" y="366"/>
                    <a:pt x="67" y="366"/>
                    <a:pt x="67" y="366"/>
                  </a:cubicBezTo>
                  <a:cubicBezTo>
                    <a:pt x="245" y="366"/>
                    <a:pt x="245" y="366"/>
                    <a:pt x="245" y="366"/>
                  </a:cubicBezTo>
                  <a:cubicBezTo>
                    <a:pt x="245" y="324"/>
                    <a:pt x="245" y="324"/>
                    <a:pt x="245" y="324"/>
                  </a:cubicBezTo>
                  <a:cubicBezTo>
                    <a:pt x="245" y="314"/>
                    <a:pt x="260" y="290"/>
                    <a:pt x="270" y="274"/>
                  </a:cubicBezTo>
                  <a:cubicBezTo>
                    <a:pt x="276" y="265"/>
                    <a:pt x="282" y="256"/>
                    <a:pt x="285" y="249"/>
                  </a:cubicBezTo>
                  <a:cubicBezTo>
                    <a:pt x="298" y="223"/>
                    <a:pt x="310" y="195"/>
                    <a:pt x="311" y="158"/>
                  </a:cubicBezTo>
                  <a:cubicBezTo>
                    <a:pt x="312" y="112"/>
                    <a:pt x="296" y="73"/>
                    <a:pt x="264" y="43"/>
                  </a:cubicBezTo>
                  <a:close/>
                  <a:moveTo>
                    <a:pt x="135" y="189"/>
                  </a:moveTo>
                  <a:cubicBezTo>
                    <a:pt x="134" y="189"/>
                    <a:pt x="133" y="188"/>
                    <a:pt x="132" y="187"/>
                  </a:cubicBezTo>
                  <a:cubicBezTo>
                    <a:pt x="131" y="186"/>
                    <a:pt x="131" y="185"/>
                    <a:pt x="130" y="184"/>
                  </a:cubicBezTo>
                  <a:cubicBezTo>
                    <a:pt x="129" y="182"/>
                    <a:pt x="128" y="178"/>
                    <a:pt x="128" y="174"/>
                  </a:cubicBezTo>
                  <a:cubicBezTo>
                    <a:pt x="128" y="165"/>
                    <a:pt x="132" y="159"/>
                    <a:pt x="135" y="159"/>
                  </a:cubicBezTo>
                  <a:cubicBezTo>
                    <a:pt x="138" y="159"/>
                    <a:pt x="142" y="165"/>
                    <a:pt x="142" y="174"/>
                  </a:cubicBezTo>
                  <a:cubicBezTo>
                    <a:pt x="142" y="183"/>
                    <a:pt x="138" y="189"/>
                    <a:pt x="135" y="189"/>
                  </a:cubicBezTo>
                  <a:close/>
                  <a:moveTo>
                    <a:pt x="134" y="201"/>
                  </a:moveTo>
                  <a:cubicBezTo>
                    <a:pt x="139" y="206"/>
                    <a:pt x="146" y="210"/>
                    <a:pt x="155" y="210"/>
                  </a:cubicBezTo>
                  <a:cubicBezTo>
                    <a:pt x="164" y="210"/>
                    <a:pt x="172" y="206"/>
                    <a:pt x="177" y="201"/>
                  </a:cubicBezTo>
                  <a:cubicBezTo>
                    <a:pt x="181" y="204"/>
                    <a:pt x="188" y="207"/>
                    <a:pt x="197" y="210"/>
                  </a:cubicBezTo>
                  <a:cubicBezTo>
                    <a:pt x="166" y="266"/>
                    <a:pt x="166" y="266"/>
                    <a:pt x="166" y="266"/>
                  </a:cubicBezTo>
                  <a:cubicBezTo>
                    <a:pt x="166" y="338"/>
                    <a:pt x="166" y="338"/>
                    <a:pt x="166" y="338"/>
                  </a:cubicBezTo>
                  <a:cubicBezTo>
                    <a:pt x="145" y="338"/>
                    <a:pt x="145" y="338"/>
                    <a:pt x="145" y="338"/>
                  </a:cubicBezTo>
                  <a:cubicBezTo>
                    <a:pt x="145" y="266"/>
                    <a:pt x="145" y="266"/>
                    <a:pt x="145" y="266"/>
                  </a:cubicBezTo>
                  <a:cubicBezTo>
                    <a:pt x="115" y="210"/>
                    <a:pt x="115" y="210"/>
                    <a:pt x="115" y="210"/>
                  </a:cubicBezTo>
                  <a:cubicBezTo>
                    <a:pt x="123" y="207"/>
                    <a:pt x="129" y="204"/>
                    <a:pt x="134" y="201"/>
                  </a:cubicBezTo>
                  <a:close/>
                  <a:moveTo>
                    <a:pt x="180" y="184"/>
                  </a:moveTo>
                  <a:cubicBezTo>
                    <a:pt x="180" y="185"/>
                    <a:pt x="179" y="186"/>
                    <a:pt x="179" y="187"/>
                  </a:cubicBezTo>
                  <a:cubicBezTo>
                    <a:pt x="177" y="188"/>
                    <a:pt x="176" y="189"/>
                    <a:pt x="175" y="189"/>
                  </a:cubicBezTo>
                  <a:cubicBezTo>
                    <a:pt x="173" y="189"/>
                    <a:pt x="169" y="183"/>
                    <a:pt x="169" y="174"/>
                  </a:cubicBezTo>
                  <a:cubicBezTo>
                    <a:pt x="169" y="165"/>
                    <a:pt x="173" y="159"/>
                    <a:pt x="175" y="159"/>
                  </a:cubicBezTo>
                  <a:cubicBezTo>
                    <a:pt x="178" y="159"/>
                    <a:pt x="182" y="165"/>
                    <a:pt x="182" y="174"/>
                  </a:cubicBezTo>
                  <a:cubicBezTo>
                    <a:pt x="182" y="178"/>
                    <a:pt x="181" y="182"/>
                    <a:pt x="180" y="184"/>
                  </a:cubicBezTo>
                  <a:close/>
                  <a:moveTo>
                    <a:pt x="260" y="236"/>
                  </a:moveTo>
                  <a:cubicBezTo>
                    <a:pt x="257" y="242"/>
                    <a:pt x="252" y="250"/>
                    <a:pt x="246" y="259"/>
                  </a:cubicBezTo>
                  <a:cubicBezTo>
                    <a:pt x="232" y="282"/>
                    <a:pt x="217" y="306"/>
                    <a:pt x="217" y="324"/>
                  </a:cubicBezTo>
                  <a:cubicBezTo>
                    <a:pt x="217" y="338"/>
                    <a:pt x="217" y="338"/>
                    <a:pt x="217" y="338"/>
                  </a:cubicBezTo>
                  <a:cubicBezTo>
                    <a:pt x="186" y="338"/>
                    <a:pt x="186" y="338"/>
                    <a:pt x="186" y="338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222" y="206"/>
                    <a:pt x="222" y="206"/>
                    <a:pt x="222" y="206"/>
                  </a:cubicBezTo>
                  <a:cubicBezTo>
                    <a:pt x="224" y="201"/>
                    <a:pt x="223" y="195"/>
                    <a:pt x="218" y="192"/>
                  </a:cubicBezTo>
                  <a:cubicBezTo>
                    <a:pt x="213" y="190"/>
                    <a:pt x="207" y="191"/>
                    <a:pt x="204" y="196"/>
                  </a:cubicBezTo>
                  <a:cubicBezTo>
                    <a:pt x="200" y="203"/>
                    <a:pt x="200" y="203"/>
                    <a:pt x="200" y="203"/>
                  </a:cubicBezTo>
                  <a:cubicBezTo>
                    <a:pt x="192" y="201"/>
                    <a:pt x="187" y="198"/>
                    <a:pt x="182" y="195"/>
                  </a:cubicBezTo>
                  <a:cubicBezTo>
                    <a:pt x="184" y="193"/>
                    <a:pt x="185" y="192"/>
                    <a:pt x="186" y="190"/>
                  </a:cubicBezTo>
                  <a:cubicBezTo>
                    <a:pt x="186" y="190"/>
                    <a:pt x="186" y="190"/>
                    <a:pt x="186" y="190"/>
                  </a:cubicBezTo>
                  <a:cubicBezTo>
                    <a:pt x="186" y="190"/>
                    <a:pt x="186" y="190"/>
                    <a:pt x="186" y="189"/>
                  </a:cubicBezTo>
                  <a:cubicBezTo>
                    <a:pt x="187" y="189"/>
                    <a:pt x="187" y="189"/>
                    <a:pt x="187" y="189"/>
                  </a:cubicBezTo>
                  <a:cubicBezTo>
                    <a:pt x="187" y="188"/>
                    <a:pt x="187" y="187"/>
                    <a:pt x="187" y="187"/>
                  </a:cubicBezTo>
                  <a:cubicBezTo>
                    <a:pt x="187" y="187"/>
                    <a:pt x="187" y="187"/>
                    <a:pt x="187" y="187"/>
                  </a:cubicBezTo>
                  <a:cubicBezTo>
                    <a:pt x="189" y="184"/>
                    <a:pt x="190" y="179"/>
                    <a:pt x="190" y="174"/>
                  </a:cubicBezTo>
                  <a:cubicBezTo>
                    <a:pt x="190" y="161"/>
                    <a:pt x="184" y="151"/>
                    <a:pt x="175" y="151"/>
                  </a:cubicBezTo>
                  <a:cubicBezTo>
                    <a:pt x="167" y="151"/>
                    <a:pt x="161" y="161"/>
                    <a:pt x="161" y="174"/>
                  </a:cubicBezTo>
                  <a:cubicBezTo>
                    <a:pt x="161" y="179"/>
                    <a:pt x="162" y="183"/>
                    <a:pt x="163" y="187"/>
                  </a:cubicBezTo>
                  <a:cubicBezTo>
                    <a:pt x="164" y="188"/>
                    <a:pt x="165" y="192"/>
                    <a:pt x="170" y="196"/>
                  </a:cubicBezTo>
                  <a:cubicBezTo>
                    <a:pt x="166" y="199"/>
                    <a:pt x="161" y="202"/>
                    <a:pt x="155" y="202"/>
                  </a:cubicBezTo>
                  <a:cubicBezTo>
                    <a:pt x="149" y="202"/>
                    <a:pt x="144" y="199"/>
                    <a:pt x="140" y="196"/>
                  </a:cubicBezTo>
                  <a:cubicBezTo>
                    <a:pt x="145" y="192"/>
                    <a:pt x="147" y="188"/>
                    <a:pt x="147" y="187"/>
                  </a:cubicBezTo>
                  <a:cubicBezTo>
                    <a:pt x="149" y="183"/>
                    <a:pt x="150" y="179"/>
                    <a:pt x="150" y="174"/>
                  </a:cubicBezTo>
                  <a:cubicBezTo>
                    <a:pt x="150" y="161"/>
                    <a:pt x="143" y="151"/>
                    <a:pt x="135" y="151"/>
                  </a:cubicBezTo>
                  <a:cubicBezTo>
                    <a:pt x="127" y="151"/>
                    <a:pt x="120" y="161"/>
                    <a:pt x="120" y="174"/>
                  </a:cubicBezTo>
                  <a:cubicBezTo>
                    <a:pt x="120" y="179"/>
                    <a:pt x="121" y="184"/>
                    <a:pt x="123" y="187"/>
                  </a:cubicBezTo>
                  <a:cubicBezTo>
                    <a:pt x="123" y="187"/>
                    <a:pt x="123" y="187"/>
                    <a:pt x="123" y="187"/>
                  </a:cubicBezTo>
                  <a:cubicBezTo>
                    <a:pt x="123" y="187"/>
                    <a:pt x="123" y="188"/>
                    <a:pt x="124" y="189"/>
                  </a:cubicBezTo>
                  <a:cubicBezTo>
                    <a:pt x="124" y="189"/>
                    <a:pt x="124" y="189"/>
                    <a:pt x="124" y="189"/>
                  </a:cubicBezTo>
                  <a:cubicBezTo>
                    <a:pt x="124" y="190"/>
                    <a:pt x="124" y="190"/>
                    <a:pt x="124" y="190"/>
                  </a:cubicBezTo>
                  <a:cubicBezTo>
                    <a:pt x="124" y="190"/>
                    <a:pt x="125" y="190"/>
                    <a:pt x="125" y="190"/>
                  </a:cubicBezTo>
                  <a:cubicBezTo>
                    <a:pt x="125" y="192"/>
                    <a:pt x="127" y="193"/>
                    <a:pt x="128" y="195"/>
                  </a:cubicBezTo>
                  <a:cubicBezTo>
                    <a:pt x="124" y="198"/>
                    <a:pt x="118" y="200"/>
                    <a:pt x="111" y="203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05" y="191"/>
                    <a:pt x="99" y="190"/>
                    <a:pt x="94" y="192"/>
                  </a:cubicBezTo>
                  <a:cubicBezTo>
                    <a:pt x="89" y="195"/>
                    <a:pt x="87" y="201"/>
                    <a:pt x="90" y="206"/>
                  </a:cubicBezTo>
                  <a:cubicBezTo>
                    <a:pt x="125" y="272"/>
                    <a:pt x="125" y="272"/>
                    <a:pt x="125" y="272"/>
                  </a:cubicBezTo>
                  <a:cubicBezTo>
                    <a:pt x="125" y="338"/>
                    <a:pt x="125" y="338"/>
                    <a:pt x="125" y="338"/>
                  </a:cubicBezTo>
                  <a:cubicBezTo>
                    <a:pt x="95" y="338"/>
                    <a:pt x="95" y="338"/>
                    <a:pt x="95" y="338"/>
                  </a:cubicBezTo>
                  <a:cubicBezTo>
                    <a:pt x="95" y="324"/>
                    <a:pt x="95" y="324"/>
                    <a:pt x="95" y="324"/>
                  </a:cubicBezTo>
                  <a:cubicBezTo>
                    <a:pt x="95" y="306"/>
                    <a:pt x="80" y="282"/>
                    <a:pt x="65" y="259"/>
                  </a:cubicBezTo>
                  <a:cubicBezTo>
                    <a:pt x="60" y="250"/>
                    <a:pt x="55" y="242"/>
                    <a:pt x="51" y="236"/>
                  </a:cubicBezTo>
                  <a:cubicBezTo>
                    <a:pt x="41" y="215"/>
                    <a:pt x="29" y="190"/>
                    <a:pt x="29" y="158"/>
                  </a:cubicBezTo>
                  <a:cubicBezTo>
                    <a:pt x="28" y="120"/>
                    <a:pt x="41" y="88"/>
                    <a:pt x="66" y="64"/>
                  </a:cubicBezTo>
                  <a:cubicBezTo>
                    <a:pt x="91" y="41"/>
                    <a:pt x="121" y="29"/>
                    <a:pt x="156" y="28"/>
                  </a:cubicBezTo>
                  <a:cubicBezTo>
                    <a:pt x="191" y="29"/>
                    <a:pt x="221" y="41"/>
                    <a:pt x="245" y="64"/>
                  </a:cubicBezTo>
                  <a:cubicBezTo>
                    <a:pt x="271" y="88"/>
                    <a:pt x="284" y="120"/>
                    <a:pt x="283" y="158"/>
                  </a:cubicBezTo>
                  <a:cubicBezTo>
                    <a:pt x="282" y="190"/>
                    <a:pt x="271" y="215"/>
                    <a:pt x="260" y="2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/>
            <p:cNvSpPr>
              <a:spLocks/>
            </p:cNvSpPr>
            <p:nvPr userDrawn="1"/>
          </p:nvSpPr>
          <p:spPr bwMode="auto">
            <a:xfrm>
              <a:off x="7843254" y="2123045"/>
              <a:ext cx="576418" cy="297109"/>
            </a:xfrm>
            <a:custGeom>
              <a:avLst/>
              <a:gdLst>
                <a:gd name="T0" fmla="*/ 178 w 178"/>
                <a:gd name="T1" fmla="*/ 14 h 91"/>
                <a:gd name="T2" fmla="*/ 178 w 178"/>
                <a:gd name="T3" fmla="*/ 0 h 91"/>
                <a:gd name="T4" fmla="*/ 0 w 178"/>
                <a:gd name="T5" fmla="*/ 0 h 91"/>
                <a:gd name="T6" fmla="*/ 0 w 178"/>
                <a:gd name="T7" fmla="*/ 14 h 91"/>
                <a:gd name="T8" fmla="*/ 13 w 178"/>
                <a:gd name="T9" fmla="*/ 14 h 91"/>
                <a:gd name="T10" fmla="*/ 13 w 178"/>
                <a:gd name="T11" fmla="*/ 24 h 91"/>
                <a:gd name="T12" fmla="*/ 0 w 178"/>
                <a:gd name="T13" fmla="*/ 24 h 91"/>
                <a:gd name="T14" fmla="*/ 0 w 178"/>
                <a:gd name="T15" fmla="*/ 38 h 91"/>
                <a:gd name="T16" fmla="*/ 13 w 178"/>
                <a:gd name="T17" fmla="*/ 38 h 91"/>
                <a:gd name="T18" fmla="*/ 13 w 178"/>
                <a:gd name="T19" fmla="*/ 48 h 91"/>
                <a:gd name="T20" fmla="*/ 0 w 178"/>
                <a:gd name="T21" fmla="*/ 48 h 91"/>
                <a:gd name="T22" fmla="*/ 0 w 178"/>
                <a:gd name="T23" fmla="*/ 62 h 91"/>
                <a:gd name="T24" fmla="*/ 13 w 178"/>
                <a:gd name="T25" fmla="*/ 62 h 91"/>
                <a:gd name="T26" fmla="*/ 13 w 178"/>
                <a:gd name="T27" fmla="*/ 67 h 91"/>
                <a:gd name="T28" fmla="*/ 60 w 178"/>
                <a:gd name="T29" fmla="*/ 91 h 91"/>
                <a:gd name="T30" fmla="*/ 89 w 178"/>
                <a:gd name="T31" fmla="*/ 91 h 91"/>
                <a:gd name="T32" fmla="*/ 89 w 178"/>
                <a:gd name="T33" fmla="*/ 91 h 91"/>
                <a:gd name="T34" fmla="*/ 118 w 178"/>
                <a:gd name="T35" fmla="*/ 91 h 91"/>
                <a:gd name="T36" fmla="*/ 164 w 178"/>
                <a:gd name="T37" fmla="*/ 67 h 91"/>
                <a:gd name="T38" fmla="*/ 164 w 178"/>
                <a:gd name="T39" fmla="*/ 62 h 91"/>
                <a:gd name="T40" fmla="*/ 178 w 178"/>
                <a:gd name="T41" fmla="*/ 62 h 91"/>
                <a:gd name="T42" fmla="*/ 178 w 178"/>
                <a:gd name="T43" fmla="*/ 48 h 91"/>
                <a:gd name="T44" fmla="*/ 164 w 178"/>
                <a:gd name="T45" fmla="*/ 48 h 91"/>
                <a:gd name="T46" fmla="*/ 164 w 178"/>
                <a:gd name="T47" fmla="*/ 38 h 91"/>
                <a:gd name="T48" fmla="*/ 178 w 178"/>
                <a:gd name="T49" fmla="*/ 38 h 91"/>
                <a:gd name="T50" fmla="*/ 178 w 178"/>
                <a:gd name="T51" fmla="*/ 24 h 91"/>
                <a:gd name="T52" fmla="*/ 164 w 178"/>
                <a:gd name="T53" fmla="*/ 24 h 91"/>
                <a:gd name="T54" fmla="*/ 164 w 178"/>
                <a:gd name="T55" fmla="*/ 14 h 91"/>
                <a:gd name="T56" fmla="*/ 178 w 178"/>
                <a:gd name="T57" fmla="*/ 1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8" h="91">
                  <a:moveTo>
                    <a:pt x="178" y="14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3" y="67"/>
                    <a:pt x="29" y="85"/>
                    <a:pt x="60" y="91"/>
                  </a:cubicBezTo>
                  <a:cubicBezTo>
                    <a:pt x="74" y="91"/>
                    <a:pt x="88" y="91"/>
                    <a:pt x="89" y="91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0" y="91"/>
                    <a:pt x="104" y="91"/>
                    <a:pt x="118" y="91"/>
                  </a:cubicBezTo>
                  <a:cubicBezTo>
                    <a:pt x="149" y="85"/>
                    <a:pt x="164" y="67"/>
                    <a:pt x="164" y="67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4" y="38"/>
                    <a:pt x="164" y="38"/>
                    <a:pt x="164" y="38"/>
                  </a:cubicBezTo>
                  <a:cubicBezTo>
                    <a:pt x="178" y="38"/>
                    <a:pt x="178" y="38"/>
                    <a:pt x="178" y="38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4" y="14"/>
                    <a:pt x="164" y="14"/>
                    <a:pt x="164" y="14"/>
                  </a:cubicBezTo>
                  <a:lnTo>
                    <a:pt x="178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Freeform 7"/>
          <p:cNvSpPr>
            <a:spLocks noEditPoints="1"/>
          </p:cNvSpPr>
          <p:nvPr userDrawn="1"/>
        </p:nvSpPr>
        <p:spPr bwMode="auto">
          <a:xfrm>
            <a:off x="5156292" y="1081846"/>
            <a:ext cx="1100807" cy="1180219"/>
          </a:xfrm>
          <a:custGeom>
            <a:avLst/>
            <a:gdLst>
              <a:gd name="T0" fmla="*/ 323 w 340"/>
              <a:gd name="T1" fmla="*/ 182 h 363"/>
              <a:gd name="T2" fmla="*/ 313 w 340"/>
              <a:gd name="T3" fmla="*/ 139 h 363"/>
              <a:gd name="T4" fmla="*/ 271 w 340"/>
              <a:gd name="T5" fmla="*/ 34 h 363"/>
              <a:gd name="T6" fmla="*/ 235 w 340"/>
              <a:gd name="T7" fmla="*/ 48 h 363"/>
              <a:gd name="T8" fmla="*/ 185 w 340"/>
              <a:gd name="T9" fmla="*/ 41 h 363"/>
              <a:gd name="T10" fmla="*/ 110 w 340"/>
              <a:gd name="T11" fmla="*/ 37 h 363"/>
              <a:gd name="T12" fmla="*/ 43 w 340"/>
              <a:gd name="T13" fmla="*/ 69 h 363"/>
              <a:gd name="T14" fmla="*/ 21 w 340"/>
              <a:gd name="T15" fmla="*/ 151 h 363"/>
              <a:gd name="T16" fmla="*/ 14 w 340"/>
              <a:gd name="T17" fmla="*/ 195 h 363"/>
              <a:gd name="T18" fmla="*/ 57 w 340"/>
              <a:gd name="T19" fmla="*/ 304 h 363"/>
              <a:gd name="T20" fmla="*/ 151 w 340"/>
              <a:gd name="T21" fmla="*/ 363 h 363"/>
              <a:gd name="T22" fmla="*/ 228 w 340"/>
              <a:gd name="T23" fmla="*/ 358 h 363"/>
              <a:gd name="T24" fmla="*/ 265 w 340"/>
              <a:gd name="T25" fmla="*/ 316 h 363"/>
              <a:gd name="T26" fmla="*/ 339 w 340"/>
              <a:gd name="T27" fmla="*/ 260 h 363"/>
              <a:gd name="T28" fmla="*/ 211 w 340"/>
              <a:gd name="T29" fmla="*/ 186 h 363"/>
              <a:gd name="T30" fmla="*/ 235 w 340"/>
              <a:gd name="T31" fmla="*/ 211 h 363"/>
              <a:gd name="T32" fmla="*/ 328 w 340"/>
              <a:gd name="T33" fmla="*/ 161 h 363"/>
              <a:gd name="T34" fmla="*/ 307 w 340"/>
              <a:gd name="T35" fmla="*/ 161 h 363"/>
              <a:gd name="T36" fmla="*/ 297 w 340"/>
              <a:gd name="T37" fmla="*/ 72 h 363"/>
              <a:gd name="T38" fmla="*/ 245 w 340"/>
              <a:gd name="T39" fmla="*/ 72 h 363"/>
              <a:gd name="T40" fmla="*/ 212 w 340"/>
              <a:gd name="T41" fmla="*/ 38 h 363"/>
              <a:gd name="T42" fmla="*/ 212 w 340"/>
              <a:gd name="T43" fmla="*/ 58 h 363"/>
              <a:gd name="T44" fmla="*/ 212 w 340"/>
              <a:gd name="T45" fmla="*/ 38 h 363"/>
              <a:gd name="T46" fmla="*/ 155 w 340"/>
              <a:gd name="T47" fmla="*/ 118 h 363"/>
              <a:gd name="T48" fmla="*/ 122 w 340"/>
              <a:gd name="T49" fmla="*/ 37 h 363"/>
              <a:gd name="T50" fmla="*/ 173 w 340"/>
              <a:gd name="T51" fmla="*/ 40 h 363"/>
              <a:gd name="T52" fmla="*/ 122 w 340"/>
              <a:gd name="T53" fmla="*/ 37 h 363"/>
              <a:gd name="T54" fmla="*/ 106 w 340"/>
              <a:gd name="T55" fmla="*/ 106 h 363"/>
              <a:gd name="T56" fmla="*/ 18 w 340"/>
              <a:gd name="T57" fmla="*/ 107 h 363"/>
              <a:gd name="T58" fmla="*/ 69 w 340"/>
              <a:gd name="T59" fmla="*/ 107 h 363"/>
              <a:gd name="T60" fmla="*/ 18 w 340"/>
              <a:gd name="T61" fmla="*/ 107 h 363"/>
              <a:gd name="T62" fmla="*/ 22 w 340"/>
              <a:gd name="T63" fmla="*/ 163 h 363"/>
              <a:gd name="T64" fmla="*/ 15 w 340"/>
              <a:gd name="T65" fmla="*/ 180 h 363"/>
              <a:gd name="T66" fmla="*/ 47 w 340"/>
              <a:gd name="T67" fmla="*/ 290 h 363"/>
              <a:gd name="T68" fmla="*/ 57 w 340"/>
              <a:gd name="T69" fmla="*/ 241 h 363"/>
              <a:gd name="T70" fmla="*/ 99 w 340"/>
              <a:gd name="T71" fmla="*/ 203 h 363"/>
              <a:gd name="T72" fmla="*/ 120 w 340"/>
              <a:gd name="T73" fmla="*/ 183 h 363"/>
              <a:gd name="T74" fmla="*/ 139 w 340"/>
              <a:gd name="T75" fmla="*/ 254 h 363"/>
              <a:gd name="T76" fmla="*/ 118 w 340"/>
              <a:gd name="T77" fmla="*/ 275 h 363"/>
              <a:gd name="T78" fmla="*/ 141 w 340"/>
              <a:gd name="T79" fmla="*/ 341 h 363"/>
              <a:gd name="T80" fmla="*/ 158 w 340"/>
              <a:gd name="T81" fmla="*/ 349 h 363"/>
              <a:gd name="T82" fmla="*/ 188 w 340"/>
              <a:gd name="T83" fmla="*/ 228 h 363"/>
              <a:gd name="T84" fmla="*/ 177 w 340"/>
              <a:gd name="T85" fmla="*/ 240 h 363"/>
              <a:gd name="T86" fmla="*/ 202 w 340"/>
              <a:gd name="T87" fmla="*/ 320 h 363"/>
              <a:gd name="T88" fmla="*/ 253 w 340"/>
              <a:gd name="T89" fmla="*/ 325 h 363"/>
              <a:gd name="T90" fmla="*/ 295 w 340"/>
              <a:gd name="T91" fmla="*/ 284 h 363"/>
              <a:gd name="T92" fmla="*/ 317 w 340"/>
              <a:gd name="T93" fmla="*/ 24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0" h="363">
                <a:moveTo>
                  <a:pt x="320" y="227"/>
                </a:moveTo>
                <a:cubicBezTo>
                  <a:pt x="323" y="217"/>
                  <a:pt x="324" y="206"/>
                  <a:pt x="324" y="195"/>
                </a:cubicBezTo>
                <a:cubicBezTo>
                  <a:pt x="324" y="191"/>
                  <a:pt x="324" y="187"/>
                  <a:pt x="323" y="182"/>
                </a:cubicBezTo>
                <a:cubicBezTo>
                  <a:pt x="333" y="180"/>
                  <a:pt x="340" y="171"/>
                  <a:pt x="340" y="161"/>
                </a:cubicBezTo>
                <a:cubicBezTo>
                  <a:pt x="340" y="149"/>
                  <a:pt x="330" y="139"/>
                  <a:pt x="317" y="139"/>
                </a:cubicBezTo>
                <a:cubicBezTo>
                  <a:pt x="316" y="139"/>
                  <a:pt x="315" y="139"/>
                  <a:pt x="313" y="139"/>
                </a:cubicBezTo>
                <a:cubicBezTo>
                  <a:pt x="308" y="126"/>
                  <a:pt x="301" y="113"/>
                  <a:pt x="293" y="102"/>
                </a:cubicBezTo>
                <a:cubicBezTo>
                  <a:pt x="302" y="95"/>
                  <a:pt x="309" y="84"/>
                  <a:pt x="309" y="72"/>
                </a:cubicBezTo>
                <a:cubicBezTo>
                  <a:pt x="309" y="51"/>
                  <a:pt x="292" y="34"/>
                  <a:pt x="271" y="34"/>
                </a:cubicBezTo>
                <a:cubicBezTo>
                  <a:pt x="256" y="34"/>
                  <a:pt x="243" y="43"/>
                  <a:pt x="237" y="56"/>
                </a:cubicBezTo>
                <a:cubicBezTo>
                  <a:pt x="236" y="55"/>
                  <a:pt x="235" y="55"/>
                  <a:pt x="234" y="54"/>
                </a:cubicBezTo>
                <a:cubicBezTo>
                  <a:pt x="234" y="52"/>
                  <a:pt x="235" y="50"/>
                  <a:pt x="235" y="48"/>
                </a:cubicBezTo>
                <a:cubicBezTo>
                  <a:pt x="235" y="36"/>
                  <a:pt x="225" y="26"/>
                  <a:pt x="212" y="26"/>
                </a:cubicBezTo>
                <a:cubicBezTo>
                  <a:pt x="202" y="26"/>
                  <a:pt x="194" y="33"/>
                  <a:pt x="191" y="42"/>
                </a:cubicBezTo>
                <a:cubicBezTo>
                  <a:pt x="189" y="41"/>
                  <a:pt x="187" y="41"/>
                  <a:pt x="185" y="41"/>
                </a:cubicBezTo>
                <a:cubicBezTo>
                  <a:pt x="185" y="40"/>
                  <a:pt x="185" y="38"/>
                  <a:pt x="185" y="37"/>
                </a:cubicBezTo>
                <a:cubicBezTo>
                  <a:pt x="185" y="16"/>
                  <a:pt x="168" y="0"/>
                  <a:pt x="147" y="0"/>
                </a:cubicBezTo>
                <a:cubicBezTo>
                  <a:pt x="127" y="0"/>
                  <a:pt x="110" y="16"/>
                  <a:pt x="110" y="37"/>
                </a:cubicBezTo>
                <a:cubicBezTo>
                  <a:pt x="110" y="42"/>
                  <a:pt x="111" y="47"/>
                  <a:pt x="112" y="51"/>
                </a:cubicBezTo>
                <a:cubicBezTo>
                  <a:pt x="96" y="57"/>
                  <a:pt x="81" y="66"/>
                  <a:pt x="68" y="78"/>
                </a:cubicBezTo>
                <a:cubicBezTo>
                  <a:pt x="61" y="72"/>
                  <a:pt x="53" y="69"/>
                  <a:pt x="43" y="69"/>
                </a:cubicBezTo>
                <a:cubicBezTo>
                  <a:pt x="23" y="69"/>
                  <a:pt x="6" y="86"/>
                  <a:pt x="6" y="107"/>
                </a:cubicBezTo>
                <a:cubicBezTo>
                  <a:pt x="6" y="121"/>
                  <a:pt x="13" y="133"/>
                  <a:pt x="25" y="139"/>
                </a:cubicBezTo>
                <a:cubicBezTo>
                  <a:pt x="23" y="143"/>
                  <a:pt x="22" y="147"/>
                  <a:pt x="21" y="151"/>
                </a:cubicBezTo>
                <a:cubicBezTo>
                  <a:pt x="9" y="151"/>
                  <a:pt x="0" y="161"/>
                  <a:pt x="0" y="173"/>
                </a:cubicBezTo>
                <a:cubicBezTo>
                  <a:pt x="0" y="182"/>
                  <a:pt x="6" y="191"/>
                  <a:pt x="14" y="194"/>
                </a:cubicBezTo>
                <a:cubicBezTo>
                  <a:pt x="14" y="195"/>
                  <a:pt x="14" y="195"/>
                  <a:pt x="14" y="195"/>
                </a:cubicBezTo>
                <a:cubicBezTo>
                  <a:pt x="14" y="214"/>
                  <a:pt x="18" y="232"/>
                  <a:pt x="24" y="248"/>
                </a:cubicBezTo>
                <a:cubicBezTo>
                  <a:pt x="21" y="254"/>
                  <a:pt x="19" y="260"/>
                  <a:pt x="19" y="266"/>
                </a:cubicBezTo>
                <a:cubicBezTo>
                  <a:pt x="19" y="287"/>
                  <a:pt x="36" y="304"/>
                  <a:pt x="57" y="304"/>
                </a:cubicBezTo>
                <a:cubicBezTo>
                  <a:pt x="58" y="304"/>
                  <a:pt x="59" y="304"/>
                  <a:pt x="59" y="304"/>
                </a:cubicBezTo>
                <a:cubicBezTo>
                  <a:pt x="78" y="323"/>
                  <a:pt x="102" y="337"/>
                  <a:pt x="129" y="344"/>
                </a:cubicBezTo>
                <a:cubicBezTo>
                  <a:pt x="131" y="355"/>
                  <a:pt x="140" y="363"/>
                  <a:pt x="151" y="363"/>
                </a:cubicBezTo>
                <a:cubicBezTo>
                  <a:pt x="160" y="363"/>
                  <a:pt x="168" y="358"/>
                  <a:pt x="172" y="349"/>
                </a:cubicBezTo>
                <a:cubicBezTo>
                  <a:pt x="182" y="349"/>
                  <a:pt x="191" y="348"/>
                  <a:pt x="201" y="346"/>
                </a:cubicBezTo>
                <a:cubicBezTo>
                  <a:pt x="208" y="353"/>
                  <a:pt x="217" y="358"/>
                  <a:pt x="228" y="358"/>
                </a:cubicBezTo>
                <a:cubicBezTo>
                  <a:pt x="249" y="358"/>
                  <a:pt x="265" y="341"/>
                  <a:pt x="265" y="320"/>
                </a:cubicBezTo>
                <a:cubicBezTo>
                  <a:pt x="265" y="319"/>
                  <a:pt x="265" y="317"/>
                  <a:pt x="265" y="316"/>
                </a:cubicBezTo>
                <a:cubicBezTo>
                  <a:pt x="265" y="316"/>
                  <a:pt x="265" y="316"/>
                  <a:pt x="265" y="316"/>
                </a:cubicBezTo>
                <a:cubicBezTo>
                  <a:pt x="273" y="310"/>
                  <a:pt x="281" y="302"/>
                  <a:pt x="287" y="295"/>
                </a:cubicBezTo>
                <a:cubicBezTo>
                  <a:pt x="292" y="296"/>
                  <a:pt x="296" y="297"/>
                  <a:pt x="301" y="297"/>
                </a:cubicBezTo>
                <a:cubicBezTo>
                  <a:pt x="322" y="297"/>
                  <a:pt x="339" y="280"/>
                  <a:pt x="339" y="260"/>
                </a:cubicBezTo>
                <a:cubicBezTo>
                  <a:pt x="339" y="246"/>
                  <a:pt x="331" y="234"/>
                  <a:pt x="320" y="227"/>
                </a:cubicBezTo>
                <a:close/>
                <a:moveTo>
                  <a:pt x="235" y="211"/>
                </a:moveTo>
                <a:cubicBezTo>
                  <a:pt x="222" y="211"/>
                  <a:pt x="211" y="200"/>
                  <a:pt x="211" y="186"/>
                </a:cubicBezTo>
                <a:cubicBezTo>
                  <a:pt x="211" y="173"/>
                  <a:pt x="222" y="162"/>
                  <a:pt x="235" y="162"/>
                </a:cubicBezTo>
                <a:cubicBezTo>
                  <a:pt x="249" y="162"/>
                  <a:pt x="259" y="173"/>
                  <a:pt x="259" y="186"/>
                </a:cubicBezTo>
                <a:cubicBezTo>
                  <a:pt x="259" y="200"/>
                  <a:pt x="249" y="211"/>
                  <a:pt x="235" y="211"/>
                </a:cubicBezTo>
                <a:close/>
                <a:moveTo>
                  <a:pt x="317" y="151"/>
                </a:moveTo>
                <a:cubicBezTo>
                  <a:pt x="317" y="151"/>
                  <a:pt x="317" y="151"/>
                  <a:pt x="317" y="151"/>
                </a:cubicBezTo>
                <a:cubicBezTo>
                  <a:pt x="323" y="151"/>
                  <a:pt x="328" y="156"/>
                  <a:pt x="328" y="161"/>
                </a:cubicBezTo>
                <a:cubicBezTo>
                  <a:pt x="328" y="165"/>
                  <a:pt x="325" y="169"/>
                  <a:pt x="322" y="170"/>
                </a:cubicBezTo>
                <a:cubicBezTo>
                  <a:pt x="320" y="171"/>
                  <a:pt x="319" y="171"/>
                  <a:pt x="317" y="171"/>
                </a:cubicBezTo>
                <a:cubicBezTo>
                  <a:pt x="312" y="171"/>
                  <a:pt x="307" y="167"/>
                  <a:pt x="307" y="161"/>
                </a:cubicBezTo>
                <a:cubicBezTo>
                  <a:pt x="307" y="155"/>
                  <a:pt x="312" y="151"/>
                  <a:pt x="317" y="151"/>
                </a:cubicBezTo>
                <a:close/>
                <a:moveTo>
                  <a:pt x="271" y="46"/>
                </a:moveTo>
                <a:cubicBezTo>
                  <a:pt x="285" y="46"/>
                  <a:pt x="297" y="58"/>
                  <a:pt x="297" y="72"/>
                </a:cubicBezTo>
                <a:cubicBezTo>
                  <a:pt x="297" y="80"/>
                  <a:pt x="292" y="88"/>
                  <a:pt x="285" y="93"/>
                </a:cubicBezTo>
                <a:cubicBezTo>
                  <a:pt x="281" y="96"/>
                  <a:pt x="276" y="97"/>
                  <a:pt x="271" y="97"/>
                </a:cubicBezTo>
                <a:cubicBezTo>
                  <a:pt x="257" y="97"/>
                  <a:pt x="245" y="86"/>
                  <a:pt x="245" y="72"/>
                </a:cubicBezTo>
                <a:cubicBezTo>
                  <a:pt x="245" y="68"/>
                  <a:pt x="246" y="64"/>
                  <a:pt x="247" y="61"/>
                </a:cubicBezTo>
                <a:cubicBezTo>
                  <a:pt x="251" y="52"/>
                  <a:pt x="260" y="46"/>
                  <a:pt x="271" y="46"/>
                </a:cubicBezTo>
                <a:close/>
                <a:moveTo>
                  <a:pt x="212" y="38"/>
                </a:moveTo>
                <a:cubicBezTo>
                  <a:pt x="218" y="38"/>
                  <a:pt x="223" y="43"/>
                  <a:pt x="223" y="48"/>
                </a:cubicBezTo>
                <a:cubicBezTo>
                  <a:pt x="223" y="49"/>
                  <a:pt x="222" y="49"/>
                  <a:pt x="222" y="49"/>
                </a:cubicBezTo>
                <a:cubicBezTo>
                  <a:pt x="222" y="55"/>
                  <a:pt x="218" y="58"/>
                  <a:pt x="212" y="58"/>
                </a:cubicBezTo>
                <a:cubicBezTo>
                  <a:pt x="207" y="58"/>
                  <a:pt x="202" y="54"/>
                  <a:pt x="202" y="48"/>
                </a:cubicBezTo>
                <a:cubicBezTo>
                  <a:pt x="202" y="47"/>
                  <a:pt x="202" y="45"/>
                  <a:pt x="203" y="44"/>
                </a:cubicBezTo>
                <a:cubicBezTo>
                  <a:pt x="205" y="40"/>
                  <a:pt x="208" y="38"/>
                  <a:pt x="212" y="38"/>
                </a:cubicBezTo>
                <a:close/>
                <a:moveTo>
                  <a:pt x="203" y="118"/>
                </a:moveTo>
                <a:cubicBezTo>
                  <a:pt x="203" y="132"/>
                  <a:pt x="192" y="143"/>
                  <a:pt x="179" y="143"/>
                </a:cubicBezTo>
                <a:cubicBezTo>
                  <a:pt x="166" y="143"/>
                  <a:pt x="155" y="132"/>
                  <a:pt x="155" y="118"/>
                </a:cubicBezTo>
                <a:cubicBezTo>
                  <a:pt x="155" y="105"/>
                  <a:pt x="166" y="94"/>
                  <a:pt x="179" y="94"/>
                </a:cubicBezTo>
                <a:cubicBezTo>
                  <a:pt x="192" y="94"/>
                  <a:pt x="203" y="105"/>
                  <a:pt x="203" y="118"/>
                </a:cubicBezTo>
                <a:close/>
                <a:moveTo>
                  <a:pt x="122" y="37"/>
                </a:moveTo>
                <a:cubicBezTo>
                  <a:pt x="122" y="23"/>
                  <a:pt x="133" y="12"/>
                  <a:pt x="147" y="12"/>
                </a:cubicBezTo>
                <a:cubicBezTo>
                  <a:pt x="162" y="12"/>
                  <a:pt x="173" y="23"/>
                  <a:pt x="173" y="37"/>
                </a:cubicBezTo>
                <a:cubicBezTo>
                  <a:pt x="173" y="38"/>
                  <a:pt x="173" y="39"/>
                  <a:pt x="173" y="40"/>
                </a:cubicBezTo>
                <a:cubicBezTo>
                  <a:pt x="171" y="53"/>
                  <a:pt x="161" y="63"/>
                  <a:pt x="147" y="63"/>
                </a:cubicBezTo>
                <a:cubicBezTo>
                  <a:pt x="137" y="63"/>
                  <a:pt x="127" y="56"/>
                  <a:pt x="124" y="47"/>
                </a:cubicBezTo>
                <a:cubicBezTo>
                  <a:pt x="122" y="44"/>
                  <a:pt x="122" y="41"/>
                  <a:pt x="122" y="37"/>
                </a:cubicBezTo>
                <a:close/>
                <a:moveTo>
                  <a:pt x="106" y="79"/>
                </a:moveTo>
                <a:cubicBezTo>
                  <a:pt x="114" y="79"/>
                  <a:pt x="120" y="85"/>
                  <a:pt x="120" y="92"/>
                </a:cubicBezTo>
                <a:cubicBezTo>
                  <a:pt x="120" y="100"/>
                  <a:pt x="114" y="106"/>
                  <a:pt x="106" y="106"/>
                </a:cubicBezTo>
                <a:cubicBezTo>
                  <a:pt x="99" y="106"/>
                  <a:pt x="93" y="100"/>
                  <a:pt x="93" y="92"/>
                </a:cubicBezTo>
                <a:cubicBezTo>
                  <a:pt x="93" y="85"/>
                  <a:pt x="99" y="79"/>
                  <a:pt x="106" y="79"/>
                </a:cubicBezTo>
                <a:close/>
                <a:moveTo>
                  <a:pt x="18" y="107"/>
                </a:moveTo>
                <a:cubicBezTo>
                  <a:pt x="18" y="93"/>
                  <a:pt x="29" y="81"/>
                  <a:pt x="43" y="81"/>
                </a:cubicBezTo>
                <a:cubicBezTo>
                  <a:pt x="49" y="81"/>
                  <a:pt x="54" y="83"/>
                  <a:pt x="59" y="86"/>
                </a:cubicBezTo>
                <a:cubicBezTo>
                  <a:pt x="65" y="91"/>
                  <a:pt x="69" y="98"/>
                  <a:pt x="69" y="107"/>
                </a:cubicBezTo>
                <a:cubicBezTo>
                  <a:pt x="69" y="121"/>
                  <a:pt x="57" y="132"/>
                  <a:pt x="43" y="132"/>
                </a:cubicBezTo>
                <a:cubicBezTo>
                  <a:pt x="38" y="132"/>
                  <a:pt x="33" y="131"/>
                  <a:pt x="29" y="128"/>
                </a:cubicBezTo>
                <a:cubicBezTo>
                  <a:pt x="22" y="124"/>
                  <a:pt x="18" y="116"/>
                  <a:pt x="18" y="107"/>
                </a:cubicBezTo>
                <a:close/>
                <a:moveTo>
                  <a:pt x="12" y="173"/>
                </a:moveTo>
                <a:cubicBezTo>
                  <a:pt x="12" y="169"/>
                  <a:pt x="14" y="165"/>
                  <a:pt x="17" y="164"/>
                </a:cubicBezTo>
                <a:cubicBezTo>
                  <a:pt x="19" y="163"/>
                  <a:pt x="20" y="163"/>
                  <a:pt x="22" y="163"/>
                </a:cubicBezTo>
                <a:cubicBezTo>
                  <a:pt x="27" y="163"/>
                  <a:pt x="32" y="167"/>
                  <a:pt x="32" y="173"/>
                </a:cubicBezTo>
                <a:cubicBezTo>
                  <a:pt x="32" y="178"/>
                  <a:pt x="27" y="183"/>
                  <a:pt x="22" y="183"/>
                </a:cubicBezTo>
                <a:cubicBezTo>
                  <a:pt x="19" y="183"/>
                  <a:pt x="17" y="182"/>
                  <a:pt x="15" y="180"/>
                </a:cubicBezTo>
                <a:cubicBezTo>
                  <a:pt x="13" y="179"/>
                  <a:pt x="12" y="176"/>
                  <a:pt x="12" y="173"/>
                </a:cubicBezTo>
                <a:close/>
                <a:moveTo>
                  <a:pt x="57" y="292"/>
                </a:moveTo>
                <a:cubicBezTo>
                  <a:pt x="53" y="292"/>
                  <a:pt x="50" y="291"/>
                  <a:pt x="47" y="290"/>
                </a:cubicBezTo>
                <a:cubicBezTo>
                  <a:pt x="38" y="286"/>
                  <a:pt x="31" y="277"/>
                  <a:pt x="31" y="266"/>
                </a:cubicBezTo>
                <a:cubicBezTo>
                  <a:pt x="31" y="266"/>
                  <a:pt x="31" y="266"/>
                  <a:pt x="31" y="265"/>
                </a:cubicBezTo>
                <a:cubicBezTo>
                  <a:pt x="32" y="252"/>
                  <a:pt x="43" y="241"/>
                  <a:pt x="57" y="241"/>
                </a:cubicBezTo>
                <a:cubicBezTo>
                  <a:pt x="71" y="241"/>
                  <a:pt x="82" y="252"/>
                  <a:pt x="82" y="266"/>
                </a:cubicBezTo>
                <a:cubicBezTo>
                  <a:pt x="82" y="281"/>
                  <a:pt x="71" y="292"/>
                  <a:pt x="57" y="292"/>
                </a:cubicBezTo>
                <a:close/>
                <a:moveTo>
                  <a:pt x="99" y="203"/>
                </a:moveTo>
                <a:cubicBezTo>
                  <a:pt x="88" y="203"/>
                  <a:pt x="79" y="194"/>
                  <a:pt x="79" y="183"/>
                </a:cubicBezTo>
                <a:cubicBezTo>
                  <a:pt x="79" y="171"/>
                  <a:pt x="88" y="162"/>
                  <a:pt x="99" y="162"/>
                </a:cubicBezTo>
                <a:cubicBezTo>
                  <a:pt x="111" y="162"/>
                  <a:pt x="120" y="171"/>
                  <a:pt x="120" y="183"/>
                </a:cubicBezTo>
                <a:cubicBezTo>
                  <a:pt x="120" y="194"/>
                  <a:pt x="111" y="203"/>
                  <a:pt x="99" y="203"/>
                </a:cubicBezTo>
                <a:close/>
                <a:moveTo>
                  <a:pt x="118" y="275"/>
                </a:moveTo>
                <a:cubicBezTo>
                  <a:pt x="118" y="263"/>
                  <a:pt x="127" y="254"/>
                  <a:pt x="139" y="254"/>
                </a:cubicBezTo>
                <a:cubicBezTo>
                  <a:pt x="150" y="254"/>
                  <a:pt x="160" y="263"/>
                  <a:pt x="160" y="275"/>
                </a:cubicBezTo>
                <a:cubicBezTo>
                  <a:pt x="160" y="286"/>
                  <a:pt x="150" y="296"/>
                  <a:pt x="139" y="296"/>
                </a:cubicBezTo>
                <a:cubicBezTo>
                  <a:pt x="127" y="296"/>
                  <a:pt x="118" y="286"/>
                  <a:pt x="118" y="275"/>
                </a:cubicBezTo>
                <a:close/>
                <a:moveTo>
                  <a:pt x="151" y="351"/>
                </a:moveTo>
                <a:cubicBezTo>
                  <a:pt x="148" y="351"/>
                  <a:pt x="145" y="350"/>
                  <a:pt x="143" y="347"/>
                </a:cubicBezTo>
                <a:cubicBezTo>
                  <a:pt x="142" y="346"/>
                  <a:pt x="141" y="343"/>
                  <a:pt x="141" y="341"/>
                </a:cubicBezTo>
                <a:cubicBezTo>
                  <a:pt x="141" y="336"/>
                  <a:pt x="145" y="331"/>
                  <a:pt x="151" y="331"/>
                </a:cubicBezTo>
                <a:cubicBezTo>
                  <a:pt x="157" y="331"/>
                  <a:pt x="161" y="336"/>
                  <a:pt x="161" y="341"/>
                </a:cubicBezTo>
                <a:cubicBezTo>
                  <a:pt x="161" y="344"/>
                  <a:pt x="160" y="347"/>
                  <a:pt x="158" y="349"/>
                </a:cubicBezTo>
                <a:cubicBezTo>
                  <a:pt x="156" y="351"/>
                  <a:pt x="154" y="351"/>
                  <a:pt x="151" y="351"/>
                </a:cubicBezTo>
                <a:close/>
                <a:moveTo>
                  <a:pt x="177" y="240"/>
                </a:moveTo>
                <a:cubicBezTo>
                  <a:pt x="177" y="233"/>
                  <a:pt x="182" y="228"/>
                  <a:pt x="188" y="228"/>
                </a:cubicBezTo>
                <a:cubicBezTo>
                  <a:pt x="195" y="228"/>
                  <a:pt x="200" y="233"/>
                  <a:pt x="200" y="240"/>
                </a:cubicBezTo>
                <a:cubicBezTo>
                  <a:pt x="200" y="246"/>
                  <a:pt x="195" y="251"/>
                  <a:pt x="188" y="251"/>
                </a:cubicBezTo>
                <a:cubicBezTo>
                  <a:pt x="182" y="251"/>
                  <a:pt x="177" y="246"/>
                  <a:pt x="177" y="240"/>
                </a:cubicBezTo>
                <a:close/>
                <a:moveTo>
                  <a:pt x="228" y="346"/>
                </a:moveTo>
                <a:cubicBezTo>
                  <a:pt x="223" y="346"/>
                  <a:pt x="219" y="344"/>
                  <a:pt x="215" y="342"/>
                </a:cubicBezTo>
                <a:cubicBezTo>
                  <a:pt x="208" y="338"/>
                  <a:pt x="202" y="330"/>
                  <a:pt x="202" y="320"/>
                </a:cubicBezTo>
                <a:cubicBezTo>
                  <a:pt x="202" y="306"/>
                  <a:pt x="214" y="294"/>
                  <a:pt x="228" y="294"/>
                </a:cubicBezTo>
                <a:cubicBezTo>
                  <a:pt x="242" y="294"/>
                  <a:pt x="253" y="306"/>
                  <a:pt x="253" y="320"/>
                </a:cubicBezTo>
                <a:cubicBezTo>
                  <a:pt x="253" y="322"/>
                  <a:pt x="253" y="323"/>
                  <a:pt x="253" y="325"/>
                </a:cubicBezTo>
                <a:cubicBezTo>
                  <a:pt x="251" y="337"/>
                  <a:pt x="240" y="346"/>
                  <a:pt x="228" y="346"/>
                </a:cubicBezTo>
                <a:close/>
                <a:moveTo>
                  <a:pt x="301" y="285"/>
                </a:moveTo>
                <a:cubicBezTo>
                  <a:pt x="299" y="285"/>
                  <a:pt x="297" y="285"/>
                  <a:pt x="295" y="284"/>
                </a:cubicBezTo>
                <a:cubicBezTo>
                  <a:pt x="284" y="282"/>
                  <a:pt x="275" y="272"/>
                  <a:pt x="275" y="260"/>
                </a:cubicBezTo>
                <a:cubicBezTo>
                  <a:pt x="275" y="245"/>
                  <a:pt x="287" y="234"/>
                  <a:pt x="301" y="234"/>
                </a:cubicBezTo>
                <a:cubicBezTo>
                  <a:pt x="307" y="234"/>
                  <a:pt x="313" y="236"/>
                  <a:pt x="317" y="240"/>
                </a:cubicBezTo>
                <a:cubicBezTo>
                  <a:pt x="323" y="244"/>
                  <a:pt x="327" y="251"/>
                  <a:pt x="327" y="260"/>
                </a:cubicBezTo>
                <a:cubicBezTo>
                  <a:pt x="327" y="274"/>
                  <a:pt x="315" y="285"/>
                  <a:pt x="301" y="2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2784899" y="1016126"/>
            <a:ext cx="1304813" cy="1311659"/>
            <a:chOff x="2782826" y="1014022"/>
            <a:chExt cx="1304813" cy="1311659"/>
          </a:xfrm>
        </p:grpSpPr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2782826" y="1014022"/>
              <a:ext cx="1304813" cy="1311659"/>
            </a:xfrm>
            <a:custGeom>
              <a:avLst/>
              <a:gdLst>
                <a:gd name="T0" fmla="*/ 202 w 403"/>
                <a:gd name="T1" fmla="*/ 0 h 403"/>
                <a:gd name="T2" fmla="*/ 0 w 403"/>
                <a:gd name="T3" fmla="*/ 202 h 403"/>
                <a:gd name="T4" fmla="*/ 202 w 403"/>
                <a:gd name="T5" fmla="*/ 403 h 403"/>
                <a:gd name="T6" fmla="*/ 403 w 403"/>
                <a:gd name="T7" fmla="*/ 202 h 403"/>
                <a:gd name="T8" fmla="*/ 202 w 403"/>
                <a:gd name="T9" fmla="*/ 0 h 403"/>
                <a:gd name="T10" fmla="*/ 330 w 403"/>
                <a:gd name="T11" fmla="*/ 319 h 403"/>
                <a:gd name="T12" fmla="*/ 312 w 403"/>
                <a:gd name="T13" fmla="*/ 301 h 403"/>
                <a:gd name="T14" fmla="*/ 301 w 403"/>
                <a:gd name="T15" fmla="*/ 301 h 403"/>
                <a:gd name="T16" fmla="*/ 301 w 403"/>
                <a:gd name="T17" fmla="*/ 312 h 403"/>
                <a:gd name="T18" fmla="*/ 318 w 403"/>
                <a:gd name="T19" fmla="*/ 330 h 403"/>
                <a:gd name="T20" fmla="*/ 210 w 403"/>
                <a:gd name="T21" fmla="*/ 375 h 403"/>
                <a:gd name="T22" fmla="*/ 210 w 403"/>
                <a:gd name="T23" fmla="*/ 350 h 403"/>
                <a:gd name="T24" fmla="*/ 202 w 403"/>
                <a:gd name="T25" fmla="*/ 342 h 403"/>
                <a:gd name="T26" fmla="*/ 194 w 403"/>
                <a:gd name="T27" fmla="*/ 350 h 403"/>
                <a:gd name="T28" fmla="*/ 194 w 403"/>
                <a:gd name="T29" fmla="*/ 375 h 403"/>
                <a:gd name="T30" fmla="*/ 85 w 403"/>
                <a:gd name="T31" fmla="*/ 330 h 403"/>
                <a:gd name="T32" fmla="*/ 102 w 403"/>
                <a:gd name="T33" fmla="*/ 312 h 403"/>
                <a:gd name="T34" fmla="*/ 102 w 403"/>
                <a:gd name="T35" fmla="*/ 301 h 403"/>
                <a:gd name="T36" fmla="*/ 91 w 403"/>
                <a:gd name="T37" fmla="*/ 301 h 403"/>
                <a:gd name="T38" fmla="*/ 73 w 403"/>
                <a:gd name="T39" fmla="*/ 319 h 403"/>
                <a:gd name="T40" fmla="*/ 28 w 403"/>
                <a:gd name="T41" fmla="*/ 210 h 403"/>
                <a:gd name="T42" fmla="*/ 53 w 403"/>
                <a:gd name="T43" fmla="*/ 210 h 403"/>
                <a:gd name="T44" fmla="*/ 61 w 403"/>
                <a:gd name="T45" fmla="*/ 202 h 403"/>
                <a:gd name="T46" fmla="*/ 53 w 403"/>
                <a:gd name="T47" fmla="*/ 194 h 403"/>
                <a:gd name="T48" fmla="*/ 28 w 403"/>
                <a:gd name="T49" fmla="*/ 194 h 403"/>
                <a:gd name="T50" fmla="*/ 73 w 403"/>
                <a:gd name="T51" fmla="*/ 85 h 403"/>
                <a:gd name="T52" fmla="*/ 91 w 403"/>
                <a:gd name="T53" fmla="*/ 103 h 403"/>
                <a:gd name="T54" fmla="*/ 97 w 403"/>
                <a:gd name="T55" fmla="*/ 105 h 403"/>
                <a:gd name="T56" fmla="*/ 102 w 403"/>
                <a:gd name="T57" fmla="*/ 103 h 403"/>
                <a:gd name="T58" fmla="*/ 102 w 403"/>
                <a:gd name="T59" fmla="*/ 91 h 403"/>
                <a:gd name="T60" fmla="*/ 85 w 403"/>
                <a:gd name="T61" fmla="*/ 74 h 403"/>
                <a:gd name="T62" fmla="*/ 194 w 403"/>
                <a:gd name="T63" fmla="*/ 28 h 403"/>
                <a:gd name="T64" fmla="*/ 194 w 403"/>
                <a:gd name="T65" fmla="*/ 54 h 403"/>
                <a:gd name="T66" fmla="*/ 202 w 403"/>
                <a:gd name="T67" fmla="*/ 62 h 403"/>
                <a:gd name="T68" fmla="*/ 210 w 403"/>
                <a:gd name="T69" fmla="*/ 54 h 403"/>
                <a:gd name="T70" fmla="*/ 210 w 403"/>
                <a:gd name="T71" fmla="*/ 28 h 403"/>
                <a:gd name="T72" fmla="*/ 318 w 403"/>
                <a:gd name="T73" fmla="*/ 74 h 403"/>
                <a:gd name="T74" fmla="*/ 301 w 403"/>
                <a:gd name="T75" fmla="*/ 91 h 403"/>
                <a:gd name="T76" fmla="*/ 301 w 403"/>
                <a:gd name="T77" fmla="*/ 103 h 403"/>
                <a:gd name="T78" fmla="*/ 306 w 403"/>
                <a:gd name="T79" fmla="*/ 105 h 403"/>
                <a:gd name="T80" fmla="*/ 312 w 403"/>
                <a:gd name="T81" fmla="*/ 103 h 403"/>
                <a:gd name="T82" fmla="*/ 330 w 403"/>
                <a:gd name="T83" fmla="*/ 85 h 403"/>
                <a:gd name="T84" fmla="*/ 375 w 403"/>
                <a:gd name="T85" fmla="*/ 194 h 403"/>
                <a:gd name="T86" fmla="*/ 350 w 403"/>
                <a:gd name="T87" fmla="*/ 194 h 403"/>
                <a:gd name="T88" fmla="*/ 342 w 403"/>
                <a:gd name="T89" fmla="*/ 202 h 403"/>
                <a:gd name="T90" fmla="*/ 350 w 403"/>
                <a:gd name="T91" fmla="*/ 210 h 403"/>
                <a:gd name="T92" fmla="*/ 375 w 403"/>
                <a:gd name="T93" fmla="*/ 210 h 403"/>
                <a:gd name="T94" fmla="*/ 330 w 403"/>
                <a:gd name="T95" fmla="*/ 31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3" h="403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3"/>
                    <a:pt x="90" y="403"/>
                    <a:pt x="202" y="403"/>
                  </a:cubicBezTo>
                  <a:cubicBezTo>
                    <a:pt x="313" y="403"/>
                    <a:pt x="403" y="313"/>
                    <a:pt x="403" y="202"/>
                  </a:cubicBezTo>
                  <a:cubicBezTo>
                    <a:pt x="403" y="91"/>
                    <a:pt x="313" y="0"/>
                    <a:pt x="202" y="0"/>
                  </a:cubicBezTo>
                  <a:close/>
                  <a:moveTo>
                    <a:pt x="330" y="319"/>
                  </a:moveTo>
                  <a:cubicBezTo>
                    <a:pt x="312" y="301"/>
                    <a:pt x="312" y="301"/>
                    <a:pt x="312" y="301"/>
                  </a:cubicBezTo>
                  <a:cubicBezTo>
                    <a:pt x="309" y="298"/>
                    <a:pt x="304" y="298"/>
                    <a:pt x="301" y="301"/>
                  </a:cubicBezTo>
                  <a:cubicBezTo>
                    <a:pt x="297" y="304"/>
                    <a:pt x="297" y="309"/>
                    <a:pt x="301" y="312"/>
                  </a:cubicBezTo>
                  <a:cubicBezTo>
                    <a:pt x="318" y="330"/>
                    <a:pt x="318" y="330"/>
                    <a:pt x="318" y="330"/>
                  </a:cubicBezTo>
                  <a:cubicBezTo>
                    <a:pt x="289" y="356"/>
                    <a:pt x="251" y="373"/>
                    <a:pt x="210" y="375"/>
                  </a:cubicBezTo>
                  <a:cubicBezTo>
                    <a:pt x="210" y="350"/>
                    <a:pt x="210" y="350"/>
                    <a:pt x="210" y="350"/>
                  </a:cubicBezTo>
                  <a:cubicBezTo>
                    <a:pt x="210" y="345"/>
                    <a:pt x="206" y="342"/>
                    <a:pt x="202" y="342"/>
                  </a:cubicBezTo>
                  <a:cubicBezTo>
                    <a:pt x="197" y="342"/>
                    <a:pt x="194" y="345"/>
                    <a:pt x="194" y="350"/>
                  </a:cubicBezTo>
                  <a:cubicBezTo>
                    <a:pt x="194" y="375"/>
                    <a:pt x="194" y="375"/>
                    <a:pt x="194" y="375"/>
                  </a:cubicBezTo>
                  <a:cubicBezTo>
                    <a:pt x="152" y="373"/>
                    <a:pt x="114" y="356"/>
                    <a:pt x="85" y="330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106" y="309"/>
                    <a:pt x="106" y="304"/>
                    <a:pt x="102" y="301"/>
                  </a:cubicBezTo>
                  <a:cubicBezTo>
                    <a:pt x="99" y="298"/>
                    <a:pt x="94" y="298"/>
                    <a:pt x="91" y="301"/>
                  </a:cubicBezTo>
                  <a:cubicBezTo>
                    <a:pt x="73" y="319"/>
                    <a:pt x="73" y="319"/>
                    <a:pt x="73" y="319"/>
                  </a:cubicBezTo>
                  <a:cubicBezTo>
                    <a:pt x="47" y="290"/>
                    <a:pt x="30" y="252"/>
                    <a:pt x="28" y="210"/>
                  </a:cubicBezTo>
                  <a:cubicBezTo>
                    <a:pt x="53" y="210"/>
                    <a:pt x="53" y="210"/>
                    <a:pt x="53" y="210"/>
                  </a:cubicBezTo>
                  <a:cubicBezTo>
                    <a:pt x="58" y="210"/>
                    <a:pt x="61" y="206"/>
                    <a:pt x="61" y="202"/>
                  </a:cubicBezTo>
                  <a:cubicBezTo>
                    <a:pt x="61" y="197"/>
                    <a:pt x="58" y="194"/>
                    <a:pt x="53" y="194"/>
                  </a:cubicBezTo>
                  <a:cubicBezTo>
                    <a:pt x="28" y="194"/>
                    <a:pt x="28" y="194"/>
                    <a:pt x="28" y="194"/>
                  </a:cubicBezTo>
                  <a:cubicBezTo>
                    <a:pt x="30" y="152"/>
                    <a:pt x="47" y="114"/>
                    <a:pt x="73" y="85"/>
                  </a:cubicBezTo>
                  <a:cubicBezTo>
                    <a:pt x="91" y="103"/>
                    <a:pt x="91" y="103"/>
                    <a:pt x="91" y="103"/>
                  </a:cubicBezTo>
                  <a:cubicBezTo>
                    <a:pt x="93" y="104"/>
                    <a:pt x="95" y="105"/>
                    <a:pt x="97" y="105"/>
                  </a:cubicBezTo>
                  <a:cubicBezTo>
                    <a:pt x="99" y="105"/>
                    <a:pt x="101" y="104"/>
                    <a:pt x="102" y="103"/>
                  </a:cubicBezTo>
                  <a:cubicBezTo>
                    <a:pt x="106" y="100"/>
                    <a:pt x="106" y="95"/>
                    <a:pt x="102" y="91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114" y="47"/>
                    <a:pt x="152" y="30"/>
                    <a:pt x="194" y="28"/>
                  </a:cubicBezTo>
                  <a:cubicBezTo>
                    <a:pt x="194" y="54"/>
                    <a:pt x="194" y="54"/>
                    <a:pt x="194" y="54"/>
                  </a:cubicBezTo>
                  <a:cubicBezTo>
                    <a:pt x="194" y="58"/>
                    <a:pt x="197" y="62"/>
                    <a:pt x="202" y="62"/>
                  </a:cubicBezTo>
                  <a:cubicBezTo>
                    <a:pt x="206" y="62"/>
                    <a:pt x="210" y="58"/>
                    <a:pt x="210" y="54"/>
                  </a:cubicBezTo>
                  <a:cubicBezTo>
                    <a:pt x="210" y="28"/>
                    <a:pt x="210" y="28"/>
                    <a:pt x="210" y="28"/>
                  </a:cubicBezTo>
                  <a:cubicBezTo>
                    <a:pt x="251" y="30"/>
                    <a:pt x="289" y="47"/>
                    <a:pt x="318" y="74"/>
                  </a:cubicBezTo>
                  <a:cubicBezTo>
                    <a:pt x="301" y="91"/>
                    <a:pt x="301" y="91"/>
                    <a:pt x="301" y="91"/>
                  </a:cubicBezTo>
                  <a:cubicBezTo>
                    <a:pt x="297" y="95"/>
                    <a:pt x="297" y="100"/>
                    <a:pt x="301" y="103"/>
                  </a:cubicBezTo>
                  <a:cubicBezTo>
                    <a:pt x="302" y="104"/>
                    <a:pt x="304" y="105"/>
                    <a:pt x="306" y="105"/>
                  </a:cubicBezTo>
                  <a:cubicBezTo>
                    <a:pt x="308" y="105"/>
                    <a:pt x="310" y="104"/>
                    <a:pt x="312" y="103"/>
                  </a:cubicBezTo>
                  <a:cubicBezTo>
                    <a:pt x="330" y="85"/>
                    <a:pt x="330" y="85"/>
                    <a:pt x="330" y="85"/>
                  </a:cubicBezTo>
                  <a:cubicBezTo>
                    <a:pt x="356" y="114"/>
                    <a:pt x="373" y="152"/>
                    <a:pt x="375" y="194"/>
                  </a:cubicBezTo>
                  <a:cubicBezTo>
                    <a:pt x="350" y="194"/>
                    <a:pt x="350" y="194"/>
                    <a:pt x="350" y="194"/>
                  </a:cubicBezTo>
                  <a:cubicBezTo>
                    <a:pt x="345" y="194"/>
                    <a:pt x="342" y="197"/>
                    <a:pt x="342" y="202"/>
                  </a:cubicBezTo>
                  <a:cubicBezTo>
                    <a:pt x="342" y="206"/>
                    <a:pt x="345" y="210"/>
                    <a:pt x="350" y="210"/>
                  </a:cubicBezTo>
                  <a:cubicBezTo>
                    <a:pt x="375" y="210"/>
                    <a:pt x="375" y="210"/>
                    <a:pt x="375" y="210"/>
                  </a:cubicBezTo>
                  <a:cubicBezTo>
                    <a:pt x="373" y="252"/>
                    <a:pt x="356" y="290"/>
                    <a:pt x="330" y="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"/>
            <p:cNvSpPr>
              <a:spLocks noEditPoints="1"/>
            </p:cNvSpPr>
            <p:nvPr userDrawn="1"/>
          </p:nvSpPr>
          <p:spPr bwMode="auto">
            <a:xfrm>
              <a:off x="3333229" y="1228982"/>
              <a:ext cx="301216" cy="487422"/>
            </a:xfrm>
            <a:custGeom>
              <a:avLst/>
              <a:gdLst>
                <a:gd name="T0" fmla="*/ 18 w 93"/>
                <a:gd name="T1" fmla="*/ 144 h 150"/>
                <a:gd name="T2" fmla="*/ 53 w 93"/>
                <a:gd name="T3" fmla="*/ 133 h 150"/>
                <a:gd name="T4" fmla="*/ 93 w 93"/>
                <a:gd name="T5" fmla="*/ 0 h 150"/>
                <a:gd name="T6" fmla="*/ 7 w 93"/>
                <a:gd name="T7" fmla="*/ 109 h 150"/>
                <a:gd name="T8" fmla="*/ 18 w 93"/>
                <a:gd name="T9" fmla="*/ 144 h 150"/>
                <a:gd name="T10" fmla="*/ 14 w 93"/>
                <a:gd name="T11" fmla="*/ 112 h 150"/>
                <a:gd name="T12" fmla="*/ 38 w 93"/>
                <a:gd name="T13" fmla="*/ 105 h 150"/>
                <a:gd name="T14" fmla="*/ 46 w 93"/>
                <a:gd name="T15" fmla="*/ 129 h 150"/>
                <a:gd name="T16" fmla="*/ 21 w 93"/>
                <a:gd name="T17" fmla="*/ 137 h 150"/>
                <a:gd name="T18" fmla="*/ 14 w 93"/>
                <a:gd name="T19" fmla="*/ 11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50">
                  <a:moveTo>
                    <a:pt x="18" y="144"/>
                  </a:moveTo>
                  <a:cubicBezTo>
                    <a:pt x="30" y="150"/>
                    <a:pt x="46" y="146"/>
                    <a:pt x="53" y="133"/>
                  </a:cubicBezTo>
                  <a:cubicBezTo>
                    <a:pt x="59" y="120"/>
                    <a:pt x="93" y="0"/>
                    <a:pt x="93" y="0"/>
                  </a:cubicBezTo>
                  <a:cubicBezTo>
                    <a:pt x="93" y="0"/>
                    <a:pt x="13" y="96"/>
                    <a:pt x="7" y="109"/>
                  </a:cubicBezTo>
                  <a:cubicBezTo>
                    <a:pt x="0" y="121"/>
                    <a:pt x="5" y="137"/>
                    <a:pt x="18" y="144"/>
                  </a:cubicBezTo>
                  <a:close/>
                  <a:moveTo>
                    <a:pt x="14" y="112"/>
                  </a:moveTo>
                  <a:cubicBezTo>
                    <a:pt x="18" y="103"/>
                    <a:pt x="29" y="100"/>
                    <a:pt x="38" y="105"/>
                  </a:cubicBezTo>
                  <a:cubicBezTo>
                    <a:pt x="47" y="109"/>
                    <a:pt x="50" y="120"/>
                    <a:pt x="46" y="129"/>
                  </a:cubicBezTo>
                  <a:cubicBezTo>
                    <a:pt x="41" y="138"/>
                    <a:pt x="30" y="142"/>
                    <a:pt x="21" y="137"/>
                  </a:cubicBezTo>
                  <a:cubicBezTo>
                    <a:pt x="12" y="132"/>
                    <a:pt x="9" y="121"/>
                    <a:pt x="14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Freeform 10"/>
          <p:cNvSpPr>
            <a:spLocks noEditPoints="1"/>
          </p:cNvSpPr>
          <p:nvPr userDrawn="1"/>
        </p:nvSpPr>
        <p:spPr bwMode="auto">
          <a:xfrm>
            <a:off x="584652" y="1086638"/>
            <a:ext cx="1166527" cy="1170635"/>
          </a:xfrm>
          <a:custGeom>
            <a:avLst/>
            <a:gdLst>
              <a:gd name="T0" fmla="*/ 76 w 360"/>
              <a:gd name="T1" fmla="*/ 163 h 360"/>
              <a:gd name="T2" fmla="*/ 46 w 360"/>
              <a:gd name="T3" fmla="*/ 145 h 360"/>
              <a:gd name="T4" fmla="*/ 35 w 360"/>
              <a:gd name="T5" fmla="*/ 121 h 360"/>
              <a:gd name="T6" fmla="*/ 52 w 360"/>
              <a:gd name="T7" fmla="*/ 82 h 360"/>
              <a:gd name="T8" fmla="*/ 73 w 360"/>
              <a:gd name="T9" fmla="*/ 65 h 360"/>
              <a:gd name="T10" fmla="*/ 105 w 360"/>
              <a:gd name="T11" fmla="*/ 54 h 360"/>
              <a:gd name="T12" fmla="*/ 130 w 360"/>
              <a:gd name="T13" fmla="*/ 46 h 360"/>
              <a:gd name="T14" fmla="*/ 144 w 360"/>
              <a:gd name="T15" fmla="*/ 37 h 360"/>
              <a:gd name="T16" fmla="*/ 154 w 360"/>
              <a:gd name="T17" fmla="*/ 54 h 360"/>
              <a:gd name="T18" fmla="*/ 142 w 360"/>
              <a:gd name="T19" fmla="*/ 68 h 360"/>
              <a:gd name="T20" fmla="*/ 155 w 360"/>
              <a:gd name="T21" fmla="*/ 76 h 360"/>
              <a:gd name="T22" fmla="*/ 148 w 360"/>
              <a:gd name="T23" fmla="*/ 93 h 360"/>
              <a:gd name="T24" fmla="*/ 95 w 360"/>
              <a:gd name="T25" fmla="*/ 118 h 360"/>
              <a:gd name="T26" fmla="*/ 83 w 360"/>
              <a:gd name="T27" fmla="*/ 125 h 360"/>
              <a:gd name="T28" fmla="*/ 78 w 360"/>
              <a:gd name="T29" fmla="*/ 151 h 360"/>
              <a:gd name="T30" fmla="*/ 160 w 360"/>
              <a:gd name="T31" fmla="*/ 209 h 360"/>
              <a:gd name="T32" fmla="*/ 156 w 360"/>
              <a:gd name="T33" fmla="*/ 235 h 360"/>
              <a:gd name="T34" fmla="*/ 148 w 360"/>
              <a:gd name="T35" fmla="*/ 251 h 360"/>
              <a:gd name="T36" fmla="*/ 145 w 360"/>
              <a:gd name="T37" fmla="*/ 265 h 360"/>
              <a:gd name="T38" fmla="*/ 145 w 360"/>
              <a:gd name="T39" fmla="*/ 291 h 360"/>
              <a:gd name="T40" fmla="*/ 141 w 360"/>
              <a:gd name="T41" fmla="*/ 295 h 360"/>
              <a:gd name="T42" fmla="*/ 102 w 360"/>
              <a:gd name="T43" fmla="*/ 227 h 360"/>
              <a:gd name="T44" fmla="*/ 85 w 360"/>
              <a:gd name="T45" fmla="*/ 205 h 360"/>
              <a:gd name="T46" fmla="*/ 104 w 360"/>
              <a:gd name="T47" fmla="*/ 171 h 360"/>
              <a:gd name="T48" fmla="*/ 124 w 360"/>
              <a:gd name="T49" fmla="*/ 178 h 360"/>
              <a:gd name="T50" fmla="*/ 134 w 360"/>
              <a:gd name="T51" fmla="*/ 187 h 360"/>
              <a:gd name="T52" fmla="*/ 161 w 360"/>
              <a:gd name="T53" fmla="*/ 200 h 360"/>
              <a:gd name="T54" fmla="*/ 293 w 360"/>
              <a:gd name="T55" fmla="*/ 266 h 360"/>
              <a:gd name="T56" fmla="*/ 280 w 360"/>
              <a:gd name="T57" fmla="*/ 257 h 360"/>
              <a:gd name="T58" fmla="*/ 295 w 360"/>
              <a:gd name="T59" fmla="*/ 222 h 360"/>
              <a:gd name="T60" fmla="*/ 317 w 360"/>
              <a:gd name="T61" fmla="*/ 226 h 360"/>
              <a:gd name="T62" fmla="*/ 335 w 360"/>
              <a:gd name="T63" fmla="*/ 148 h 360"/>
              <a:gd name="T64" fmla="*/ 327 w 360"/>
              <a:gd name="T65" fmla="*/ 158 h 360"/>
              <a:gd name="T66" fmla="*/ 317 w 360"/>
              <a:gd name="T67" fmla="*/ 145 h 360"/>
              <a:gd name="T68" fmla="*/ 304 w 360"/>
              <a:gd name="T69" fmla="*/ 166 h 360"/>
              <a:gd name="T70" fmla="*/ 287 w 360"/>
              <a:gd name="T71" fmla="*/ 148 h 360"/>
              <a:gd name="T72" fmla="*/ 255 w 360"/>
              <a:gd name="T73" fmla="*/ 122 h 360"/>
              <a:gd name="T74" fmla="*/ 249 w 360"/>
              <a:gd name="T75" fmla="*/ 131 h 360"/>
              <a:gd name="T76" fmla="*/ 266 w 360"/>
              <a:gd name="T77" fmla="*/ 161 h 360"/>
              <a:gd name="T78" fmla="*/ 268 w 360"/>
              <a:gd name="T79" fmla="*/ 190 h 360"/>
              <a:gd name="T80" fmla="*/ 257 w 360"/>
              <a:gd name="T81" fmla="*/ 221 h 360"/>
              <a:gd name="T82" fmla="*/ 227 w 360"/>
              <a:gd name="T83" fmla="*/ 238 h 360"/>
              <a:gd name="T84" fmla="*/ 220 w 360"/>
              <a:gd name="T85" fmla="*/ 193 h 360"/>
              <a:gd name="T86" fmla="*/ 188 w 360"/>
              <a:gd name="T87" fmla="*/ 178 h 360"/>
              <a:gd name="T88" fmla="*/ 170 w 360"/>
              <a:gd name="T89" fmla="*/ 146 h 360"/>
              <a:gd name="T90" fmla="*/ 196 w 360"/>
              <a:gd name="T91" fmla="*/ 117 h 360"/>
              <a:gd name="T92" fmla="*/ 214 w 360"/>
              <a:gd name="T93" fmla="*/ 107 h 360"/>
              <a:gd name="T94" fmla="*/ 202 w 360"/>
              <a:gd name="T95" fmla="*/ 107 h 360"/>
              <a:gd name="T96" fmla="*/ 177 w 360"/>
              <a:gd name="T97" fmla="*/ 106 h 360"/>
              <a:gd name="T98" fmla="*/ 173 w 360"/>
              <a:gd name="T99" fmla="*/ 79 h 360"/>
              <a:gd name="T100" fmla="*/ 197 w 360"/>
              <a:gd name="T101" fmla="*/ 60 h 360"/>
              <a:gd name="T102" fmla="*/ 236 w 360"/>
              <a:gd name="T103" fmla="*/ 51 h 360"/>
              <a:gd name="T104" fmla="*/ 259 w 360"/>
              <a:gd name="T105" fmla="*/ 50 h 360"/>
              <a:gd name="T106" fmla="*/ 276 w 360"/>
              <a:gd name="T107" fmla="*/ 4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0" h="360">
                <a:moveTo>
                  <a:pt x="180" y="0"/>
                </a:moveTo>
                <a:cubicBezTo>
                  <a:pt x="81" y="0"/>
                  <a:pt x="0" y="81"/>
                  <a:pt x="0" y="180"/>
                </a:cubicBezTo>
                <a:cubicBezTo>
                  <a:pt x="0" y="280"/>
                  <a:pt x="81" y="360"/>
                  <a:pt x="180" y="360"/>
                </a:cubicBezTo>
                <a:cubicBezTo>
                  <a:pt x="279" y="360"/>
                  <a:pt x="360" y="280"/>
                  <a:pt x="360" y="180"/>
                </a:cubicBezTo>
                <a:cubicBezTo>
                  <a:pt x="360" y="81"/>
                  <a:pt x="279" y="0"/>
                  <a:pt x="180" y="0"/>
                </a:cubicBezTo>
                <a:close/>
                <a:moveTo>
                  <a:pt x="76" y="163"/>
                </a:moveTo>
                <a:cubicBezTo>
                  <a:pt x="75" y="162"/>
                  <a:pt x="74" y="161"/>
                  <a:pt x="72" y="161"/>
                </a:cubicBezTo>
                <a:cubicBezTo>
                  <a:pt x="67" y="160"/>
                  <a:pt x="65" y="157"/>
                  <a:pt x="65" y="156"/>
                </a:cubicBezTo>
                <a:cubicBezTo>
                  <a:pt x="66" y="155"/>
                  <a:pt x="67" y="156"/>
                  <a:pt x="60" y="155"/>
                </a:cubicBezTo>
                <a:cubicBezTo>
                  <a:pt x="56" y="155"/>
                  <a:pt x="53" y="154"/>
                  <a:pt x="51" y="153"/>
                </a:cubicBezTo>
                <a:cubicBezTo>
                  <a:pt x="50" y="152"/>
                  <a:pt x="48" y="151"/>
                  <a:pt x="48" y="150"/>
                </a:cubicBezTo>
                <a:cubicBezTo>
                  <a:pt x="47" y="149"/>
                  <a:pt x="46" y="146"/>
                  <a:pt x="46" y="145"/>
                </a:cubicBezTo>
                <a:cubicBezTo>
                  <a:pt x="46" y="142"/>
                  <a:pt x="46" y="142"/>
                  <a:pt x="46" y="142"/>
                </a:cubicBezTo>
                <a:cubicBezTo>
                  <a:pt x="46" y="140"/>
                  <a:pt x="45" y="137"/>
                  <a:pt x="44" y="136"/>
                </a:cubicBezTo>
                <a:cubicBezTo>
                  <a:pt x="42" y="130"/>
                  <a:pt x="42" y="130"/>
                  <a:pt x="42" y="130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0" y="127"/>
                  <a:pt x="39" y="125"/>
                  <a:pt x="38" y="125"/>
                </a:cubicBezTo>
                <a:cubicBezTo>
                  <a:pt x="37" y="124"/>
                  <a:pt x="36" y="122"/>
                  <a:pt x="35" y="121"/>
                </a:cubicBezTo>
                <a:cubicBezTo>
                  <a:pt x="35" y="120"/>
                  <a:pt x="35" y="120"/>
                  <a:pt x="35" y="120"/>
                </a:cubicBezTo>
                <a:cubicBezTo>
                  <a:pt x="35" y="119"/>
                  <a:pt x="34" y="116"/>
                  <a:pt x="35" y="114"/>
                </a:cubicBezTo>
                <a:cubicBezTo>
                  <a:pt x="35" y="112"/>
                  <a:pt x="37" y="108"/>
                  <a:pt x="42" y="101"/>
                </a:cubicBezTo>
                <a:cubicBezTo>
                  <a:pt x="46" y="96"/>
                  <a:pt x="49" y="93"/>
                  <a:pt x="50" y="91"/>
                </a:cubicBezTo>
                <a:cubicBezTo>
                  <a:pt x="51" y="90"/>
                  <a:pt x="52" y="88"/>
                  <a:pt x="52" y="86"/>
                </a:cubicBezTo>
                <a:cubicBezTo>
                  <a:pt x="52" y="85"/>
                  <a:pt x="52" y="83"/>
                  <a:pt x="52" y="82"/>
                </a:cubicBezTo>
                <a:cubicBezTo>
                  <a:pt x="52" y="81"/>
                  <a:pt x="52" y="80"/>
                  <a:pt x="52" y="80"/>
                </a:cubicBezTo>
                <a:cubicBezTo>
                  <a:pt x="54" y="78"/>
                  <a:pt x="56" y="76"/>
                  <a:pt x="57" y="74"/>
                </a:cubicBezTo>
                <a:cubicBezTo>
                  <a:pt x="59" y="72"/>
                  <a:pt x="61" y="72"/>
                  <a:pt x="62" y="72"/>
                </a:cubicBezTo>
                <a:cubicBezTo>
                  <a:pt x="64" y="72"/>
                  <a:pt x="64" y="72"/>
                  <a:pt x="64" y="71"/>
                </a:cubicBezTo>
                <a:cubicBezTo>
                  <a:pt x="64" y="70"/>
                  <a:pt x="64" y="70"/>
                  <a:pt x="65" y="70"/>
                </a:cubicBezTo>
                <a:cubicBezTo>
                  <a:pt x="67" y="70"/>
                  <a:pt x="73" y="65"/>
                  <a:pt x="73" y="65"/>
                </a:cubicBezTo>
                <a:cubicBezTo>
                  <a:pt x="73" y="65"/>
                  <a:pt x="82" y="60"/>
                  <a:pt x="87" y="54"/>
                </a:cubicBezTo>
                <a:cubicBezTo>
                  <a:pt x="88" y="53"/>
                  <a:pt x="91" y="52"/>
                  <a:pt x="92" y="53"/>
                </a:cubicBezTo>
                <a:cubicBezTo>
                  <a:pt x="94" y="53"/>
                  <a:pt x="94" y="53"/>
                  <a:pt x="94" y="53"/>
                </a:cubicBezTo>
                <a:cubicBezTo>
                  <a:pt x="96" y="54"/>
                  <a:pt x="98" y="54"/>
                  <a:pt x="100" y="53"/>
                </a:cubicBezTo>
                <a:cubicBezTo>
                  <a:pt x="101" y="53"/>
                  <a:pt x="103" y="52"/>
                  <a:pt x="104" y="53"/>
                </a:cubicBezTo>
                <a:cubicBezTo>
                  <a:pt x="104" y="53"/>
                  <a:pt x="105" y="53"/>
                  <a:pt x="105" y="54"/>
                </a:cubicBezTo>
                <a:cubicBezTo>
                  <a:pt x="107" y="57"/>
                  <a:pt x="109" y="55"/>
                  <a:pt x="109" y="51"/>
                </a:cubicBezTo>
                <a:cubicBezTo>
                  <a:pt x="109" y="50"/>
                  <a:pt x="109" y="49"/>
                  <a:pt x="109" y="48"/>
                </a:cubicBezTo>
                <a:cubicBezTo>
                  <a:pt x="110" y="46"/>
                  <a:pt x="111" y="43"/>
                  <a:pt x="112" y="42"/>
                </a:cubicBezTo>
                <a:cubicBezTo>
                  <a:pt x="114" y="42"/>
                  <a:pt x="117" y="42"/>
                  <a:pt x="120" y="48"/>
                </a:cubicBezTo>
                <a:cubicBezTo>
                  <a:pt x="125" y="54"/>
                  <a:pt x="126" y="53"/>
                  <a:pt x="127" y="51"/>
                </a:cubicBezTo>
                <a:cubicBezTo>
                  <a:pt x="127" y="49"/>
                  <a:pt x="128" y="47"/>
                  <a:pt x="130" y="46"/>
                </a:cubicBezTo>
                <a:cubicBezTo>
                  <a:pt x="131" y="45"/>
                  <a:pt x="133" y="44"/>
                  <a:pt x="133" y="44"/>
                </a:cubicBezTo>
                <a:cubicBezTo>
                  <a:pt x="135" y="42"/>
                  <a:pt x="135" y="42"/>
                  <a:pt x="135" y="42"/>
                </a:cubicBezTo>
                <a:cubicBezTo>
                  <a:pt x="136" y="41"/>
                  <a:pt x="135" y="40"/>
                  <a:pt x="135" y="39"/>
                </a:cubicBezTo>
                <a:cubicBezTo>
                  <a:pt x="135" y="38"/>
                  <a:pt x="136" y="38"/>
                  <a:pt x="136" y="37"/>
                </a:cubicBezTo>
                <a:cubicBezTo>
                  <a:pt x="137" y="36"/>
                  <a:pt x="138" y="36"/>
                  <a:pt x="139" y="36"/>
                </a:cubicBezTo>
                <a:cubicBezTo>
                  <a:pt x="140" y="36"/>
                  <a:pt x="143" y="37"/>
                  <a:pt x="144" y="37"/>
                </a:cubicBezTo>
                <a:cubicBezTo>
                  <a:pt x="145" y="38"/>
                  <a:pt x="146" y="38"/>
                  <a:pt x="146" y="39"/>
                </a:cubicBezTo>
                <a:cubicBezTo>
                  <a:pt x="147" y="40"/>
                  <a:pt x="148" y="41"/>
                  <a:pt x="149" y="41"/>
                </a:cubicBezTo>
                <a:cubicBezTo>
                  <a:pt x="151" y="42"/>
                  <a:pt x="153" y="43"/>
                  <a:pt x="154" y="44"/>
                </a:cubicBezTo>
                <a:cubicBezTo>
                  <a:pt x="155" y="44"/>
                  <a:pt x="157" y="45"/>
                  <a:pt x="157" y="47"/>
                </a:cubicBezTo>
                <a:cubicBezTo>
                  <a:pt x="157" y="47"/>
                  <a:pt x="157" y="48"/>
                  <a:pt x="156" y="50"/>
                </a:cubicBezTo>
                <a:cubicBezTo>
                  <a:pt x="153" y="53"/>
                  <a:pt x="153" y="51"/>
                  <a:pt x="154" y="54"/>
                </a:cubicBezTo>
                <a:cubicBezTo>
                  <a:pt x="154" y="54"/>
                  <a:pt x="154" y="55"/>
                  <a:pt x="154" y="55"/>
                </a:cubicBezTo>
                <a:cubicBezTo>
                  <a:pt x="153" y="56"/>
                  <a:pt x="152" y="57"/>
                  <a:pt x="152" y="57"/>
                </a:cubicBezTo>
                <a:cubicBezTo>
                  <a:pt x="151" y="57"/>
                  <a:pt x="151" y="57"/>
                  <a:pt x="151" y="57"/>
                </a:cubicBezTo>
                <a:cubicBezTo>
                  <a:pt x="149" y="57"/>
                  <a:pt x="149" y="57"/>
                  <a:pt x="149" y="57"/>
                </a:cubicBezTo>
                <a:cubicBezTo>
                  <a:pt x="148" y="57"/>
                  <a:pt x="146" y="58"/>
                  <a:pt x="145" y="59"/>
                </a:cubicBezTo>
                <a:cubicBezTo>
                  <a:pt x="142" y="62"/>
                  <a:pt x="138" y="67"/>
                  <a:pt x="142" y="68"/>
                </a:cubicBezTo>
                <a:cubicBezTo>
                  <a:pt x="144" y="68"/>
                  <a:pt x="145" y="68"/>
                  <a:pt x="146" y="68"/>
                </a:cubicBezTo>
                <a:cubicBezTo>
                  <a:pt x="148" y="69"/>
                  <a:pt x="149" y="69"/>
                  <a:pt x="149" y="70"/>
                </a:cubicBezTo>
                <a:cubicBezTo>
                  <a:pt x="149" y="71"/>
                  <a:pt x="150" y="72"/>
                  <a:pt x="150" y="72"/>
                </a:cubicBezTo>
                <a:cubicBezTo>
                  <a:pt x="151" y="73"/>
                  <a:pt x="152" y="73"/>
                  <a:pt x="153" y="73"/>
                </a:cubicBezTo>
                <a:cubicBezTo>
                  <a:pt x="153" y="73"/>
                  <a:pt x="154" y="73"/>
                  <a:pt x="154" y="74"/>
                </a:cubicBezTo>
                <a:cubicBezTo>
                  <a:pt x="154" y="75"/>
                  <a:pt x="154" y="75"/>
                  <a:pt x="155" y="76"/>
                </a:cubicBezTo>
                <a:cubicBezTo>
                  <a:pt x="155" y="78"/>
                  <a:pt x="155" y="80"/>
                  <a:pt x="155" y="81"/>
                </a:cubicBezTo>
                <a:cubicBezTo>
                  <a:pt x="156" y="81"/>
                  <a:pt x="156" y="81"/>
                  <a:pt x="157" y="82"/>
                </a:cubicBezTo>
                <a:cubicBezTo>
                  <a:pt x="159" y="84"/>
                  <a:pt x="160" y="87"/>
                  <a:pt x="157" y="88"/>
                </a:cubicBezTo>
                <a:cubicBezTo>
                  <a:pt x="156" y="89"/>
                  <a:pt x="155" y="90"/>
                  <a:pt x="153" y="90"/>
                </a:cubicBezTo>
                <a:cubicBezTo>
                  <a:pt x="152" y="91"/>
                  <a:pt x="150" y="92"/>
                  <a:pt x="149" y="92"/>
                </a:cubicBezTo>
                <a:cubicBezTo>
                  <a:pt x="149" y="93"/>
                  <a:pt x="148" y="93"/>
                  <a:pt x="148" y="93"/>
                </a:cubicBezTo>
                <a:cubicBezTo>
                  <a:pt x="148" y="93"/>
                  <a:pt x="141" y="97"/>
                  <a:pt x="142" y="93"/>
                </a:cubicBezTo>
                <a:cubicBezTo>
                  <a:pt x="143" y="92"/>
                  <a:pt x="142" y="90"/>
                  <a:pt x="140" y="91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7" y="91"/>
                  <a:pt x="117" y="89"/>
                  <a:pt x="106" y="105"/>
                </a:cubicBezTo>
                <a:cubicBezTo>
                  <a:pt x="105" y="107"/>
                  <a:pt x="103" y="109"/>
                  <a:pt x="102" y="110"/>
                </a:cubicBezTo>
                <a:cubicBezTo>
                  <a:pt x="101" y="113"/>
                  <a:pt x="98" y="116"/>
                  <a:pt x="95" y="118"/>
                </a:cubicBezTo>
                <a:cubicBezTo>
                  <a:pt x="93" y="119"/>
                  <a:pt x="92" y="121"/>
                  <a:pt x="92" y="123"/>
                </a:cubicBezTo>
                <a:cubicBezTo>
                  <a:pt x="92" y="124"/>
                  <a:pt x="92" y="126"/>
                  <a:pt x="92" y="126"/>
                </a:cubicBezTo>
                <a:cubicBezTo>
                  <a:pt x="91" y="131"/>
                  <a:pt x="91" y="131"/>
                  <a:pt x="91" y="131"/>
                </a:cubicBezTo>
                <a:cubicBezTo>
                  <a:pt x="91" y="131"/>
                  <a:pt x="91" y="135"/>
                  <a:pt x="89" y="133"/>
                </a:cubicBezTo>
                <a:cubicBezTo>
                  <a:pt x="88" y="132"/>
                  <a:pt x="88" y="129"/>
                  <a:pt x="87" y="127"/>
                </a:cubicBezTo>
                <a:cubicBezTo>
                  <a:pt x="87" y="126"/>
                  <a:pt x="86" y="124"/>
                  <a:pt x="83" y="125"/>
                </a:cubicBezTo>
                <a:cubicBezTo>
                  <a:pt x="80" y="126"/>
                  <a:pt x="77" y="126"/>
                  <a:pt x="74" y="127"/>
                </a:cubicBezTo>
                <a:cubicBezTo>
                  <a:pt x="73" y="127"/>
                  <a:pt x="70" y="127"/>
                  <a:pt x="68" y="128"/>
                </a:cubicBezTo>
                <a:cubicBezTo>
                  <a:pt x="65" y="130"/>
                  <a:pt x="61" y="135"/>
                  <a:pt x="62" y="145"/>
                </a:cubicBezTo>
                <a:cubicBezTo>
                  <a:pt x="63" y="147"/>
                  <a:pt x="62" y="152"/>
                  <a:pt x="66" y="151"/>
                </a:cubicBezTo>
                <a:cubicBezTo>
                  <a:pt x="67" y="151"/>
                  <a:pt x="70" y="149"/>
                  <a:pt x="72" y="149"/>
                </a:cubicBezTo>
                <a:cubicBezTo>
                  <a:pt x="73" y="149"/>
                  <a:pt x="79" y="148"/>
                  <a:pt x="78" y="151"/>
                </a:cubicBezTo>
                <a:cubicBezTo>
                  <a:pt x="77" y="156"/>
                  <a:pt x="81" y="164"/>
                  <a:pt x="81" y="166"/>
                </a:cubicBezTo>
                <a:cubicBezTo>
                  <a:pt x="81" y="167"/>
                  <a:pt x="88" y="168"/>
                  <a:pt x="88" y="168"/>
                </a:cubicBezTo>
                <a:cubicBezTo>
                  <a:pt x="89" y="167"/>
                  <a:pt x="87" y="175"/>
                  <a:pt x="85" y="173"/>
                </a:cubicBezTo>
                <a:cubicBezTo>
                  <a:pt x="84" y="172"/>
                  <a:pt x="81" y="169"/>
                  <a:pt x="79" y="168"/>
                </a:cubicBezTo>
                <a:cubicBezTo>
                  <a:pt x="78" y="166"/>
                  <a:pt x="77" y="164"/>
                  <a:pt x="76" y="163"/>
                </a:cubicBezTo>
                <a:close/>
                <a:moveTo>
                  <a:pt x="160" y="209"/>
                </a:moveTo>
                <a:cubicBezTo>
                  <a:pt x="160" y="211"/>
                  <a:pt x="159" y="213"/>
                  <a:pt x="158" y="214"/>
                </a:cubicBezTo>
                <a:cubicBezTo>
                  <a:pt x="158" y="215"/>
                  <a:pt x="157" y="217"/>
                  <a:pt x="157" y="219"/>
                </a:cubicBezTo>
                <a:cubicBezTo>
                  <a:pt x="158" y="222"/>
                  <a:pt x="158" y="222"/>
                  <a:pt x="158" y="222"/>
                </a:cubicBezTo>
                <a:cubicBezTo>
                  <a:pt x="158" y="223"/>
                  <a:pt x="158" y="226"/>
                  <a:pt x="158" y="227"/>
                </a:cubicBezTo>
                <a:cubicBezTo>
                  <a:pt x="158" y="229"/>
                  <a:pt x="158" y="231"/>
                  <a:pt x="158" y="232"/>
                </a:cubicBezTo>
                <a:cubicBezTo>
                  <a:pt x="158" y="233"/>
                  <a:pt x="157" y="234"/>
                  <a:pt x="156" y="235"/>
                </a:cubicBezTo>
                <a:cubicBezTo>
                  <a:pt x="156" y="236"/>
                  <a:pt x="154" y="237"/>
                  <a:pt x="153" y="237"/>
                </a:cubicBezTo>
                <a:cubicBezTo>
                  <a:pt x="152" y="237"/>
                  <a:pt x="151" y="238"/>
                  <a:pt x="150" y="239"/>
                </a:cubicBezTo>
                <a:cubicBezTo>
                  <a:pt x="149" y="241"/>
                  <a:pt x="149" y="243"/>
                  <a:pt x="149" y="244"/>
                </a:cubicBezTo>
                <a:cubicBezTo>
                  <a:pt x="149" y="245"/>
                  <a:pt x="149" y="246"/>
                  <a:pt x="149" y="246"/>
                </a:cubicBezTo>
                <a:cubicBezTo>
                  <a:pt x="149" y="248"/>
                  <a:pt x="149" y="248"/>
                  <a:pt x="149" y="248"/>
                </a:cubicBezTo>
                <a:cubicBezTo>
                  <a:pt x="149" y="249"/>
                  <a:pt x="148" y="251"/>
                  <a:pt x="148" y="251"/>
                </a:cubicBezTo>
                <a:cubicBezTo>
                  <a:pt x="147" y="252"/>
                  <a:pt x="147" y="253"/>
                  <a:pt x="147" y="254"/>
                </a:cubicBezTo>
                <a:cubicBezTo>
                  <a:pt x="147" y="255"/>
                  <a:pt x="147" y="255"/>
                  <a:pt x="147" y="255"/>
                </a:cubicBezTo>
                <a:cubicBezTo>
                  <a:pt x="148" y="256"/>
                  <a:pt x="148" y="256"/>
                  <a:pt x="148" y="256"/>
                </a:cubicBezTo>
                <a:cubicBezTo>
                  <a:pt x="148" y="257"/>
                  <a:pt x="147" y="258"/>
                  <a:pt x="147" y="259"/>
                </a:cubicBezTo>
                <a:cubicBezTo>
                  <a:pt x="146" y="260"/>
                  <a:pt x="145" y="261"/>
                  <a:pt x="145" y="262"/>
                </a:cubicBezTo>
                <a:cubicBezTo>
                  <a:pt x="145" y="263"/>
                  <a:pt x="144" y="264"/>
                  <a:pt x="145" y="265"/>
                </a:cubicBezTo>
                <a:cubicBezTo>
                  <a:pt x="145" y="266"/>
                  <a:pt x="144" y="267"/>
                  <a:pt x="142" y="268"/>
                </a:cubicBezTo>
                <a:cubicBezTo>
                  <a:pt x="141" y="268"/>
                  <a:pt x="139" y="270"/>
                  <a:pt x="139" y="272"/>
                </a:cubicBezTo>
                <a:cubicBezTo>
                  <a:pt x="139" y="273"/>
                  <a:pt x="139" y="276"/>
                  <a:pt x="139" y="277"/>
                </a:cubicBezTo>
                <a:cubicBezTo>
                  <a:pt x="139" y="279"/>
                  <a:pt x="140" y="281"/>
                  <a:pt x="141" y="282"/>
                </a:cubicBezTo>
                <a:cubicBezTo>
                  <a:pt x="142" y="283"/>
                  <a:pt x="143" y="286"/>
                  <a:pt x="143" y="287"/>
                </a:cubicBezTo>
                <a:cubicBezTo>
                  <a:pt x="143" y="288"/>
                  <a:pt x="144" y="290"/>
                  <a:pt x="145" y="291"/>
                </a:cubicBezTo>
                <a:cubicBezTo>
                  <a:pt x="146" y="292"/>
                  <a:pt x="148" y="293"/>
                  <a:pt x="149" y="293"/>
                </a:cubicBezTo>
                <a:cubicBezTo>
                  <a:pt x="149" y="294"/>
                  <a:pt x="149" y="294"/>
                  <a:pt x="149" y="294"/>
                </a:cubicBezTo>
                <a:cubicBezTo>
                  <a:pt x="151" y="294"/>
                  <a:pt x="152" y="295"/>
                  <a:pt x="151" y="296"/>
                </a:cubicBezTo>
                <a:cubicBezTo>
                  <a:pt x="151" y="297"/>
                  <a:pt x="149" y="297"/>
                  <a:pt x="147" y="297"/>
                </a:cubicBezTo>
                <a:cubicBezTo>
                  <a:pt x="146" y="297"/>
                  <a:pt x="146" y="297"/>
                  <a:pt x="146" y="297"/>
                </a:cubicBezTo>
                <a:cubicBezTo>
                  <a:pt x="145" y="297"/>
                  <a:pt x="142" y="296"/>
                  <a:pt x="141" y="295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3" y="287"/>
                  <a:pt x="131" y="285"/>
                  <a:pt x="130" y="284"/>
                </a:cubicBezTo>
                <a:cubicBezTo>
                  <a:pt x="126" y="278"/>
                  <a:pt x="116" y="261"/>
                  <a:pt x="113" y="237"/>
                </a:cubicBezTo>
                <a:cubicBezTo>
                  <a:pt x="113" y="236"/>
                  <a:pt x="110" y="233"/>
                  <a:pt x="108" y="231"/>
                </a:cubicBezTo>
                <a:cubicBezTo>
                  <a:pt x="107" y="230"/>
                  <a:pt x="105" y="228"/>
                  <a:pt x="103" y="227"/>
                </a:cubicBezTo>
                <a:cubicBezTo>
                  <a:pt x="102" y="227"/>
                  <a:pt x="102" y="227"/>
                  <a:pt x="102" y="227"/>
                </a:cubicBezTo>
                <a:cubicBezTo>
                  <a:pt x="101" y="226"/>
                  <a:pt x="98" y="225"/>
                  <a:pt x="97" y="224"/>
                </a:cubicBezTo>
                <a:cubicBezTo>
                  <a:pt x="96" y="223"/>
                  <a:pt x="95" y="221"/>
                  <a:pt x="94" y="218"/>
                </a:cubicBezTo>
                <a:cubicBezTo>
                  <a:pt x="93" y="217"/>
                  <a:pt x="92" y="215"/>
                  <a:pt x="91" y="213"/>
                </a:cubicBezTo>
                <a:cubicBezTo>
                  <a:pt x="90" y="213"/>
                  <a:pt x="90" y="212"/>
                  <a:pt x="90" y="212"/>
                </a:cubicBezTo>
                <a:cubicBezTo>
                  <a:pt x="88" y="210"/>
                  <a:pt x="87" y="209"/>
                  <a:pt x="86" y="207"/>
                </a:cubicBezTo>
                <a:cubicBezTo>
                  <a:pt x="85" y="206"/>
                  <a:pt x="85" y="205"/>
                  <a:pt x="85" y="205"/>
                </a:cubicBezTo>
                <a:cubicBezTo>
                  <a:pt x="85" y="205"/>
                  <a:pt x="82" y="202"/>
                  <a:pt x="87" y="189"/>
                </a:cubicBezTo>
                <a:cubicBezTo>
                  <a:pt x="88" y="188"/>
                  <a:pt x="89" y="183"/>
                  <a:pt x="88" y="179"/>
                </a:cubicBezTo>
                <a:cubicBezTo>
                  <a:pt x="88" y="177"/>
                  <a:pt x="88" y="176"/>
                  <a:pt x="89" y="175"/>
                </a:cubicBezTo>
                <a:cubicBezTo>
                  <a:pt x="90" y="175"/>
                  <a:pt x="91" y="173"/>
                  <a:pt x="92" y="171"/>
                </a:cubicBezTo>
                <a:cubicBezTo>
                  <a:pt x="94" y="169"/>
                  <a:pt x="96" y="166"/>
                  <a:pt x="99" y="169"/>
                </a:cubicBezTo>
                <a:cubicBezTo>
                  <a:pt x="101" y="171"/>
                  <a:pt x="103" y="171"/>
                  <a:pt x="104" y="171"/>
                </a:cubicBezTo>
                <a:cubicBezTo>
                  <a:pt x="105" y="171"/>
                  <a:pt x="108" y="170"/>
                  <a:pt x="110" y="170"/>
                </a:cubicBezTo>
                <a:cubicBezTo>
                  <a:pt x="111" y="170"/>
                  <a:pt x="113" y="170"/>
                  <a:pt x="115" y="171"/>
                </a:cubicBezTo>
                <a:cubicBezTo>
                  <a:pt x="116" y="172"/>
                  <a:pt x="118" y="174"/>
                  <a:pt x="119" y="175"/>
                </a:cubicBezTo>
                <a:cubicBezTo>
                  <a:pt x="120" y="175"/>
                  <a:pt x="120" y="177"/>
                  <a:pt x="120" y="177"/>
                </a:cubicBezTo>
                <a:cubicBezTo>
                  <a:pt x="120" y="178"/>
                  <a:pt x="122" y="178"/>
                  <a:pt x="124" y="178"/>
                </a:cubicBezTo>
                <a:cubicBezTo>
                  <a:pt x="124" y="178"/>
                  <a:pt x="124" y="178"/>
                  <a:pt x="124" y="178"/>
                </a:cubicBezTo>
                <a:cubicBezTo>
                  <a:pt x="126" y="178"/>
                  <a:pt x="128" y="178"/>
                  <a:pt x="128" y="179"/>
                </a:cubicBezTo>
                <a:cubicBezTo>
                  <a:pt x="129" y="179"/>
                  <a:pt x="130" y="180"/>
                  <a:pt x="130" y="180"/>
                </a:cubicBezTo>
                <a:cubicBezTo>
                  <a:pt x="130" y="180"/>
                  <a:pt x="131" y="180"/>
                  <a:pt x="131" y="181"/>
                </a:cubicBezTo>
                <a:cubicBezTo>
                  <a:pt x="132" y="181"/>
                  <a:pt x="132" y="182"/>
                  <a:pt x="133" y="183"/>
                </a:cubicBezTo>
                <a:cubicBezTo>
                  <a:pt x="133" y="184"/>
                  <a:pt x="133" y="184"/>
                  <a:pt x="133" y="184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5" y="188"/>
                  <a:pt x="137" y="189"/>
                  <a:pt x="139" y="190"/>
                </a:cubicBezTo>
                <a:cubicBezTo>
                  <a:pt x="142" y="191"/>
                  <a:pt x="142" y="191"/>
                  <a:pt x="142" y="191"/>
                </a:cubicBezTo>
                <a:cubicBezTo>
                  <a:pt x="143" y="191"/>
                  <a:pt x="146" y="192"/>
                  <a:pt x="148" y="192"/>
                </a:cubicBezTo>
                <a:cubicBezTo>
                  <a:pt x="149" y="193"/>
                  <a:pt x="152" y="194"/>
                  <a:pt x="153" y="194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59" y="197"/>
                  <a:pt x="161" y="199"/>
                  <a:pt x="161" y="200"/>
                </a:cubicBezTo>
                <a:cubicBezTo>
                  <a:pt x="161" y="202"/>
                  <a:pt x="162" y="204"/>
                  <a:pt x="162" y="205"/>
                </a:cubicBezTo>
                <a:cubicBezTo>
                  <a:pt x="162" y="206"/>
                  <a:pt x="161" y="208"/>
                  <a:pt x="160" y="209"/>
                </a:cubicBezTo>
                <a:close/>
                <a:moveTo>
                  <a:pt x="320" y="249"/>
                </a:moveTo>
                <a:cubicBezTo>
                  <a:pt x="318" y="253"/>
                  <a:pt x="313" y="260"/>
                  <a:pt x="308" y="267"/>
                </a:cubicBezTo>
                <a:cubicBezTo>
                  <a:pt x="303" y="275"/>
                  <a:pt x="300" y="272"/>
                  <a:pt x="298" y="269"/>
                </a:cubicBezTo>
                <a:cubicBezTo>
                  <a:pt x="297" y="268"/>
                  <a:pt x="295" y="266"/>
                  <a:pt x="293" y="266"/>
                </a:cubicBezTo>
                <a:cubicBezTo>
                  <a:pt x="290" y="266"/>
                  <a:pt x="288" y="268"/>
                  <a:pt x="283" y="272"/>
                </a:cubicBezTo>
                <a:cubicBezTo>
                  <a:pt x="282" y="273"/>
                  <a:pt x="280" y="275"/>
                  <a:pt x="278" y="275"/>
                </a:cubicBezTo>
                <a:cubicBezTo>
                  <a:pt x="275" y="277"/>
                  <a:pt x="274" y="275"/>
                  <a:pt x="275" y="273"/>
                </a:cubicBezTo>
                <a:cubicBezTo>
                  <a:pt x="275" y="271"/>
                  <a:pt x="275" y="268"/>
                  <a:pt x="275" y="267"/>
                </a:cubicBezTo>
                <a:cubicBezTo>
                  <a:pt x="276" y="265"/>
                  <a:pt x="276" y="264"/>
                  <a:pt x="277" y="262"/>
                </a:cubicBezTo>
                <a:cubicBezTo>
                  <a:pt x="278" y="261"/>
                  <a:pt x="280" y="259"/>
                  <a:pt x="280" y="257"/>
                </a:cubicBezTo>
                <a:cubicBezTo>
                  <a:pt x="281" y="254"/>
                  <a:pt x="282" y="249"/>
                  <a:pt x="282" y="249"/>
                </a:cubicBezTo>
                <a:cubicBezTo>
                  <a:pt x="281" y="244"/>
                  <a:pt x="283" y="240"/>
                  <a:pt x="284" y="237"/>
                </a:cubicBezTo>
                <a:cubicBezTo>
                  <a:pt x="285" y="236"/>
                  <a:pt x="286" y="234"/>
                  <a:pt x="287" y="232"/>
                </a:cubicBezTo>
                <a:cubicBezTo>
                  <a:pt x="291" y="227"/>
                  <a:pt x="291" y="227"/>
                  <a:pt x="291" y="227"/>
                </a:cubicBezTo>
                <a:cubicBezTo>
                  <a:pt x="294" y="223"/>
                  <a:pt x="294" y="223"/>
                  <a:pt x="294" y="223"/>
                </a:cubicBezTo>
                <a:cubicBezTo>
                  <a:pt x="295" y="222"/>
                  <a:pt x="295" y="222"/>
                  <a:pt x="295" y="222"/>
                </a:cubicBezTo>
                <a:cubicBezTo>
                  <a:pt x="295" y="221"/>
                  <a:pt x="297" y="220"/>
                  <a:pt x="298" y="220"/>
                </a:cubicBezTo>
                <a:cubicBezTo>
                  <a:pt x="299" y="219"/>
                  <a:pt x="301" y="217"/>
                  <a:pt x="302" y="216"/>
                </a:cubicBezTo>
                <a:cubicBezTo>
                  <a:pt x="305" y="215"/>
                  <a:pt x="308" y="215"/>
                  <a:pt x="310" y="215"/>
                </a:cubicBezTo>
                <a:cubicBezTo>
                  <a:pt x="312" y="215"/>
                  <a:pt x="315" y="215"/>
                  <a:pt x="316" y="216"/>
                </a:cubicBezTo>
                <a:cubicBezTo>
                  <a:pt x="317" y="217"/>
                  <a:pt x="318" y="218"/>
                  <a:pt x="318" y="220"/>
                </a:cubicBezTo>
                <a:cubicBezTo>
                  <a:pt x="318" y="221"/>
                  <a:pt x="318" y="224"/>
                  <a:pt x="317" y="226"/>
                </a:cubicBezTo>
                <a:cubicBezTo>
                  <a:pt x="316" y="230"/>
                  <a:pt x="317" y="232"/>
                  <a:pt x="318" y="233"/>
                </a:cubicBezTo>
                <a:cubicBezTo>
                  <a:pt x="319" y="235"/>
                  <a:pt x="320" y="237"/>
                  <a:pt x="321" y="238"/>
                </a:cubicBezTo>
                <a:cubicBezTo>
                  <a:pt x="323" y="240"/>
                  <a:pt x="323" y="242"/>
                  <a:pt x="323" y="243"/>
                </a:cubicBezTo>
                <a:cubicBezTo>
                  <a:pt x="323" y="245"/>
                  <a:pt x="321" y="248"/>
                  <a:pt x="320" y="249"/>
                </a:cubicBezTo>
                <a:close/>
                <a:moveTo>
                  <a:pt x="334" y="143"/>
                </a:moveTo>
                <a:cubicBezTo>
                  <a:pt x="335" y="144"/>
                  <a:pt x="335" y="146"/>
                  <a:pt x="335" y="148"/>
                </a:cubicBezTo>
                <a:cubicBezTo>
                  <a:pt x="334" y="149"/>
                  <a:pt x="334" y="149"/>
                  <a:pt x="334" y="149"/>
                </a:cubicBezTo>
                <a:cubicBezTo>
                  <a:pt x="334" y="151"/>
                  <a:pt x="334" y="154"/>
                  <a:pt x="334" y="155"/>
                </a:cubicBezTo>
                <a:cubicBezTo>
                  <a:pt x="334" y="157"/>
                  <a:pt x="334" y="157"/>
                  <a:pt x="334" y="157"/>
                </a:cubicBezTo>
                <a:cubicBezTo>
                  <a:pt x="334" y="158"/>
                  <a:pt x="334" y="160"/>
                  <a:pt x="333" y="161"/>
                </a:cubicBezTo>
                <a:cubicBezTo>
                  <a:pt x="332" y="162"/>
                  <a:pt x="331" y="161"/>
                  <a:pt x="330" y="160"/>
                </a:cubicBezTo>
                <a:cubicBezTo>
                  <a:pt x="330" y="160"/>
                  <a:pt x="328" y="158"/>
                  <a:pt x="327" y="158"/>
                </a:cubicBezTo>
                <a:cubicBezTo>
                  <a:pt x="326" y="157"/>
                  <a:pt x="325" y="157"/>
                  <a:pt x="325" y="158"/>
                </a:cubicBezTo>
                <a:cubicBezTo>
                  <a:pt x="325" y="159"/>
                  <a:pt x="324" y="160"/>
                  <a:pt x="324" y="160"/>
                </a:cubicBezTo>
                <a:cubicBezTo>
                  <a:pt x="323" y="160"/>
                  <a:pt x="322" y="159"/>
                  <a:pt x="321" y="158"/>
                </a:cubicBezTo>
                <a:cubicBezTo>
                  <a:pt x="321" y="156"/>
                  <a:pt x="320" y="154"/>
                  <a:pt x="320" y="154"/>
                </a:cubicBezTo>
                <a:cubicBezTo>
                  <a:pt x="320" y="153"/>
                  <a:pt x="319" y="151"/>
                  <a:pt x="319" y="149"/>
                </a:cubicBezTo>
                <a:cubicBezTo>
                  <a:pt x="318" y="148"/>
                  <a:pt x="318" y="147"/>
                  <a:pt x="317" y="145"/>
                </a:cubicBezTo>
                <a:cubicBezTo>
                  <a:pt x="317" y="143"/>
                  <a:pt x="314" y="143"/>
                  <a:pt x="313" y="142"/>
                </a:cubicBezTo>
                <a:cubicBezTo>
                  <a:pt x="310" y="140"/>
                  <a:pt x="309" y="141"/>
                  <a:pt x="308" y="142"/>
                </a:cubicBezTo>
                <a:cubicBezTo>
                  <a:pt x="307" y="143"/>
                  <a:pt x="307" y="146"/>
                  <a:pt x="307" y="148"/>
                </a:cubicBezTo>
                <a:cubicBezTo>
                  <a:pt x="306" y="151"/>
                  <a:pt x="306" y="151"/>
                  <a:pt x="306" y="151"/>
                </a:cubicBezTo>
                <a:cubicBezTo>
                  <a:pt x="305" y="153"/>
                  <a:pt x="305" y="155"/>
                  <a:pt x="304" y="157"/>
                </a:cubicBezTo>
                <a:cubicBezTo>
                  <a:pt x="304" y="159"/>
                  <a:pt x="303" y="162"/>
                  <a:pt x="304" y="166"/>
                </a:cubicBezTo>
                <a:cubicBezTo>
                  <a:pt x="304" y="169"/>
                  <a:pt x="304" y="170"/>
                  <a:pt x="303" y="171"/>
                </a:cubicBezTo>
                <a:cubicBezTo>
                  <a:pt x="302" y="172"/>
                  <a:pt x="300" y="169"/>
                  <a:pt x="299" y="168"/>
                </a:cubicBezTo>
                <a:cubicBezTo>
                  <a:pt x="296" y="163"/>
                  <a:pt x="296" y="163"/>
                  <a:pt x="296" y="163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0" y="153"/>
                  <a:pt x="290" y="153"/>
                  <a:pt x="290" y="153"/>
                </a:cubicBezTo>
                <a:cubicBezTo>
                  <a:pt x="289" y="152"/>
                  <a:pt x="288" y="149"/>
                  <a:pt x="287" y="148"/>
                </a:cubicBezTo>
                <a:cubicBezTo>
                  <a:pt x="286" y="146"/>
                  <a:pt x="286" y="146"/>
                  <a:pt x="286" y="146"/>
                </a:cubicBezTo>
                <a:cubicBezTo>
                  <a:pt x="285" y="145"/>
                  <a:pt x="283" y="143"/>
                  <a:pt x="281" y="142"/>
                </a:cubicBezTo>
                <a:cubicBezTo>
                  <a:pt x="278" y="140"/>
                  <a:pt x="278" y="140"/>
                  <a:pt x="278" y="140"/>
                </a:cubicBezTo>
                <a:cubicBezTo>
                  <a:pt x="277" y="139"/>
                  <a:pt x="275" y="137"/>
                  <a:pt x="274" y="136"/>
                </a:cubicBezTo>
                <a:cubicBezTo>
                  <a:pt x="272" y="133"/>
                  <a:pt x="268" y="128"/>
                  <a:pt x="264" y="124"/>
                </a:cubicBezTo>
                <a:cubicBezTo>
                  <a:pt x="260" y="120"/>
                  <a:pt x="257" y="121"/>
                  <a:pt x="255" y="122"/>
                </a:cubicBezTo>
                <a:cubicBezTo>
                  <a:pt x="254" y="123"/>
                  <a:pt x="252" y="124"/>
                  <a:pt x="252" y="124"/>
                </a:cubicBezTo>
                <a:cubicBezTo>
                  <a:pt x="251" y="124"/>
                  <a:pt x="249" y="124"/>
                  <a:pt x="248" y="124"/>
                </a:cubicBezTo>
                <a:cubicBezTo>
                  <a:pt x="247" y="123"/>
                  <a:pt x="245" y="122"/>
                  <a:pt x="243" y="123"/>
                </a:cubicBezTo>
                <a:cubicBezTo>
                  <a:pt x="241" y="123"/>
                  <a:pt x="241" y="123"/>
                  <a:pt x="241" y="124"/>
                </a:cubicBezTo>
                <a:cubicBezTo>
                  <a:pt x="242" y="126"/>
                  <a:pt x="245" y="127"/>
                  <a:pt x="246" y="128"/>
                </a:cubicBezTo>
                <a:cubicBezTo>
                  <a:pt x="249" y="131"/>
                  <a:pt x="249" y="131"/>
                  <a:pt x="249" y="131"/>
                </a:cubicBezTo>
                <a:cubicBezTo>
                  <a:pt x="249" y="131"/>
                  <a:pt x="259" y="138"/>
                  <a:pt x="267" y="143"/>
                </a:cubicBezTo>
                <a:cubicBezTo>
                  <a:pt x="268" y="144"/>
                  <a:pt x="271" y="145"/>
                  <a:pt x="272" y="146"/>
                </a:cubicBezTo>
                <a:cubicBezTo>
                  <a:pt x="273" y="146"/>
                  <a:pt x="274" y="147"/>
                  <a:pt x="274" y="147"/>
                </a:cubicBezTo>
                <a:cubicBezTo>
                  <a:pt x="275" y="149"/>
                  <a:pt x="274" y="151"/>
                  <a:pt x="273" y="152"/>
                </a:cubicBezTo>
                <a:cubicBezTo>
                  <a:pt x="273" y="153"/>
                  <a:pt x="272" y="155"/>
                  <a:pt x="271" y="156"/>
                </a:cubicBezTo>
                <a:cubicBezTo>
                  <a:pt x="269" y="157"/>
                  <a:pt x="268" y="159"/>
                  <a:pt x="266" y="161"/>
                </a:cubicBezTo>
                <a:cubicBezTo>
                  <a:pt x="265" y="162"/>
                  <a:pt x="265" y="164"/>
                  <a:pt x="266" y="165"/>
                </a:cubicBezTo>
                <a:cubicBezTo>
                  <a:pt x="271" y="169"/>
                  <a:pt x="272" y="171"/>
                  <a:pt x="272" y="174"/>
                </a:cubicBezTo>
                <a:cubicBezTo>
                  <a:pt x="271" y="176"/>
                  <a:pt x="271" y="178"/>
                  <a:pt x="270" y="180"/>
                </a:cubicBezTo>
                <a:cubicBezTo>
                  <a:pt x="269" y="181"/>
                  <a:pt x="269" y="182"/>
                  <a:pt x="270" y="184"/>
                </a:cubicBezTo>
                <a:cubicBezTo>
                  <a:pt x="271" y="185"/>
                  <a:pt x="272" y="187"/>
                  <a:pt x="272" y="189"/>
                </a:cubicBezTo>
                <a:cubicBezTo>
                  <a:pt x="270" y="191"/>
                  <a:pt x="268" y="190"/>
                  <a:pt x="268" y="190"/>
                </a:cubicBezTo>
                <a:cubicBezTo>
                  <a:pt x="268" y="190"/>
                  <a:pt x="267" y="190"/>
                  <a:pt x="266" y="189"/>
                </a:cubicBezTo>
                <a:cubicBezTo>
                  <a:pt x="265" y="189"/>
                  <a:pt x="263" y="190"/>
                  <a:pt x="262" y="191"/>
                </a:cubicBezTo>
                <a:cubicBezTo>
                  <a:pt x="259" y="196"/>
                  <a:pt x="258" y="200"/>
                  <a:pt x="258" y="202"/>
                </a:cubicBezTo>
                <a:cubicBezTo>
                  <a:pt x="258" y="203"/>
                  <a:pt x="259" y="206"/>
                  <a:pt x="259" y="208"/>
                </a:cubicBezTo>
                <a:cubicBezTo>
                  <a:pt x="259" y="210"/>
                  <a:pt x="259" y="212"/>
                  <a:pt x="259" y="216"/>
                </a:cubicBezTo>
                <a:cubicBezTo>
                  <a:pt x="259" y="217"/>
                  <a:pt x="258" y="220"/>
                  <a:pt x="257" y="221"/>
                </a:cubicBezTo>
                <a:cubicBezTo>
                  <a:pt x="255" y="222"/>
                  <a:pt x="255" y="223"/>
                  <a:pt x="254" y="224"/>
                </a:cubicBezTo>
                <a:cubicBezTo>
                  <a:pt x="254" y="226"/>
                  <a:pt x="254" y="228"/>
                  <a:pt x="254" y="230"/>
                </a:cubicBezTo>
                <a:cubicBezTo>
                  <a:pt x="253" y="233"/>
                  <a:pt x="251" y="239"/>
                  <a:pt x="248" y="247"/>
                </a:cubicBezTo>
                <a:cubicBezTo>
                  <a:pt x="244" y="256"/>
                  <a:pt x="237" y="254"/>
                  <a:pt x="233" y="251"/>
                </a:cubicBezTo>
                <a:cubicBezTo>
                  <a:pt x="231" y="251"/>
                  <a:pt x="230" y="248"/>
                  <a:pt x="229" y="247"/>
                </a:cubicBezTo>
                <a:cubicBezTo>
                  <a:pt x="229" y="245"/>
                  <a:pt x="228" y="242"/>
                  <a:pt x="227" y="238"/>
                </a:cubicBezTo>
                <a:cubicBezTo>
                  <a:pt x="227" y="236"/>
                  <a:pt x="226" y="233"/>
                  <a:pt x="225" y="232"/>
                </a:cubicBezTo>
                <a:cubicBezTo>
                  <a:pt x="223" y="226"/>
                  <a:pt x="222" y="221"/>
                  <a:pt x="222" y="218"/>
                </a:cubicBezTo>
                <a:cubicBezTo>
                  <a:pt x="222" y="217"/>
                  <a:pt x="223" y="214"/>
                  <a:pt x="223" y="212"/>
                </a:cubicBezTo>
                <a:cubicBezTo>
                  <a:pt x="224" y="204"/>
                  <a:pt x="224" y="204"/>
                  <a:pt x="224" y="204"/>
                </a:cubicBezTo>
                <a:cubicBezTo>
                  <a:pt x="224" y="202"/>
                  <a:pt x="223" y="200"/>
                  <a:pt x="222" y="198"/>
                </a:cubicBezTo>
                <a:cubicBezTo>
                  <a:pt x="221" y="197"/>
                  <a:pt x="220" y="195"/>
                  <a:pt x="220" y="193"/>
                </a:cubicBezTo>
                <a:cubicBezTo>
                  <a:pt x="220" y="192"/>
                  <a:pt x="220" y="190"/>
                  <a:pt x="219" y="189"/>
                </a:cubicBezTo>
                <a:cubicBezTo>
                  <a:pt x="219" y="187"/>
                  <a:pt x="218" y="185"/>
                  <a:pt x="217" y="184"/>
                </a:cubicBezTo>
                <a:cubicBezTo>
                  <a:pt x="214" y="182"/>
                  <a:pt x="210" y="180"/>
                  <a:pt x="204" y="182"/>
                </a:cubicBezTo>
                <a:cubicBezTo>
                  <a:pt x="202" y="182"/>
                  <a:pt x="200" y="183"/>
                  <a:pt x="198" y="184"/>
                </a:cubicBezTo>
                <a:cubicBezTo>
                  <a:pt x="191" y="186"/>
                  <a:pt x="189" y="180"/>
                  <a:pt x="189" y="180"/>
                </a:cubicBezTo>
                <a:cubicBezTo>
                  <a:pt x="188" y="178"/>
                  <a:pt x="188" y="178"/>
                  <a:pt x="188" y="178"/>
                </a:cubicBezTo>
                <a:cubicBezTo>
                  <a:pt x="187" y="176"/>
                  <a:pt x="186" y="175"/>
                  <a:pt x="185" y="174"/>
                </a:cubicBezTo>
                <a:cubicBezTo>
                  <a:pt x="184" y="173"/>
                  <a:pt x="183" y="172"/>
                  <a:pt x="182" y="170"/>
                </a:cubicBezTo>
                <a:cubicBezTo>
                  <a:pt x="180" y="166"/>
                  <a:pt x="178" y="163"/>
                  <a:pt x="177" y="162"/>
                </a:cubicBezTo>
                <a:cubicBezTo>
                  <a:pt x="177" y="160"/>
                  <a:pt x="175" y="158"/>
                  <a:pt x="174" y="156"/>
                </a:cubicBezTo>
                <a:cubicBezTo>
                  <a:pt x="174" y="155"/>
                  <a:pt x="173" y="154"/>
                  <a:pt x="172" y="152"/>
                </a:cubicBezTo>
                <a:cubicBezTo>
                  <a:pt x="171" y="150"/>
                  <a:pt x="170" y="148"/>
                  <a:pt x="170" y="146"/>
                </a:cubicBezTo>
                <a:cubicBezTo>
                  <a:pt x="165" y="128"/>
                  <a:pt x="173" y="120"/>
                  <a:pt x="177" y="117"/>
                </a:cubicBezTo>
                <a:cubicBezTo>
                  <a:pt x="179" y="116"/>
                  <a:pt x="181" y="115"/>
                  <a:pt x="183" y="115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6" y="114"/>
                  <a:pt x="189" y="114"/>
                  <a:pt x="190" y="114"/>
                </a:cubicBezTo>
                <a:cubicBezTo>
                  <a:pt x="191" y="114"/>
                  <a:pt x="192" y="114"/>
                  <a:pt x="193" y="115"/>
                </a:cubicBezTo>
                <a:cubicBezTo>
                  <a:pt x="194" y="116"/>
                  <a:pt x="195" y="117"/>
                  <a:pt x="196" y="117"/>
                </a:cubicBezTo>
                <a:cubicBezTo>
                  <a:pt x="196" y="118"/>
                  <a:pt x="198" y="118"/>
                  <a:pt x="199" y="118"/>
                </a:cubicBezTo>
                <a:cubicBezTo>
                  <a:pt x="200" y="119"/>
                  <a:pt x="202" y="118"/>
                  <a:pt x="203" y="118"/>
                </a:cubicBezTo>
                <a:cubicBezTo>
                  <a:pt x="204" y="118"/>
                  <a:pt x="206" y="117"/>
                  <a:pt x="208" y="117"/>
                </a:cubicBezTo>
                <a:cubicBezTo>
                  <a:pt x="210" y="117"/>
                  <a:pt x="212" y="116"/>
                  <a:pt x="216" y="115"/>
                </a:cubicBezTo>
                <a:cubicBezTo>
                  <a:pt x="217" y="114"/>
                  <a:pt x="219" y="112"/>
                  <a:pt x="218" y="111"/>
                </a:cubicBezTo>
                <a:cubicBezTo>
                  <a:pt x="218" y="106"/>
                  <a:pt x="216" y="107"/>
                  <a:pt x="214" y="107"/>
                </a:cubicBezTo>
                <a:cubicBezTo>
                  <a:pt x="212" y="108"/>
                  <a:pt x="209" y="108"/>
                  <a:pt x="208" y="108"/>
                </a:cubicBezTo>
                <a:cubicBezTo>
                  <a:pt x="207" y="108"/>
                  <a:pt x="206" y="106"/>
                  <a:pt x="205" y="105"/>
                </a:cubicBezTo>
                <a:cubicBezTo>
                  <a:pt x="205" y="105"/>
                  <a:pt x="205" y="104"/>
                  <a:pt x="204" y="103"/>
                </a:cubicBezTo>
                <a:cubicBezTo>
                  <a:pt x="204" y="102"/>
                  <a:pt x="204" y="102"/>
                  <a:pt x="203" y="102"/>
                </a:cubicBezTo>
                <a:cubicBezTo>
                  <a:pt x="203" y="102"/>
                  <a:pt x="202" y="102"/>
                  <a:pt x="202" y="103"/>
                </a:cubicBezTo>
                <a:cubicBezTo>
                  <a:pt x="202" y="104"/>
                  <a:pt x="202" y="106"/>
                  <a:pt x="202" y="107"/>
                </a:cubicBezTo>
                <a:cubicBezTo>
                  <a:pt x="203" y="108"/>
                  <a:pt x="202" y="108"/>
                  <a:pt x="200" y="107"/>
                </a:cubicBezTo>
                <a:cubicBezTo>
                  <a:pt x="200" y="106"/>
                  <a:pt x="199" y="105"/>
                  <a:pt x="198" y="103"/>
                </a:cubicBezTo>
                <a:cubicBezTo>
                  <a:pt x="196" y="100"/>
                  <a:pt x="192" y="99"/>
                  <a:pt x="190" y="98"/>
                </a:cubicBezTo>
                <a:cubicBezTo>
                  <a:pt x="188" y="98"/>
                  <a:pt x="186" y="99"/>
                  <a:pt x="184" y="99"/>
                </a:cubicBezTo>
                <a:cubicBezTo>
                  <a:pt x="183" y="100"/>
                  <a:pt x="182" y="101"/>
                  <a:pt x="181" y="102"/>
                </a:cubicBezTo>
                <a:cubicBezTo>
                  <a:pt x="179" y="103"/>
                  <a:pt x="178" y="105"/>
                  <a:pt x="177" y="106"/>
                </a:cubicBezTo>
                <a:cubicBezTo>
                  <a:pt x="173" y="112"/>
                  <a:pt x="172" y="111"/>
                  <a:pt x="171" y="109"/>
                </a:cubicBezTo>
                <a:cubicBezTo>
                  <a:pt x="171" y="108"/>
                  <a:pt x="171" y="105"/>
                  <a:pt x="171" y="103"/>
                </a:cubicBezTo>
                <a:cubicBezTo>
                  <a:pt x="170" y="97"/>
                  <a:pt x="170" y="97"/>
                  <a:pt x="170" y="97"/>
                </a:cubicBezTo>
                <a:cubicBezTo>
                  <a:pt x="170" y="96"/>
                  <a:pt x="170" y="93"/>
                  <a:pt x="170" y="91"/>
                </a:cubicBezTo>
                <a:cubicBezTo>
                  <a:pt x="172" y="84"/>
                  <a:pt x="172" y="84"/>
                  <a:pt x="172" y="84"/>
                </a:cubicBezTo>
                <a:cubicBezTo>
                  <a:pt x="173" y="79"/>
                  <a:pt x="173" y="79"/>
                  <a:pt x="173" y="79"/>
                </a:cubicBezTo>
                <a:cubicBezTo>
                  <a:pt x="174" y="77"/>
                  <a:pt x="175" y="75"/>
                  <a:pt x="176" y="73"/>
                </a:cubicBezTo>
                <a:cubicBezTo>
                  <a:pt x="177" y="72"/>
                  <a:pt x="179" y="69"/>
                  <a:pt x="180" y="66"/>
                </a:cubicBezTo>
                <a:cubicBezTo>
                  <a:pt x="181" y="65"/>
                  <a:pt x="183" y="63"/>
                  <a:pt x="184" y="62"/>
                </a:cubicBezTo>
                <a:cubicBezTo>
                  <a:pt x="185" y="61"/>
                  <a:pt x="185" y="61"/>
                  <a:pt x="185" y="61"/>
                </a:cubicBezTo>
                <a:cubicBezTo>
                  <a:pt x="187" y="60"/>
                  <a:pt x="189" y="59"/>
                  <a:pt x="191" y="60"/>
                </a:cubicBezTo>
                <a:cubicBezTo>
                  <a:pt x="197" y="60"/>
                  <a:pt x="197" y="60"/>
                  <a:pt x="197" y="60"/>
                </a:cubicBezTo>
                <a:cubicBezTo>
                  <a:pt x="199" y="61"/>
                  <a:pt x="199" y="61"/>
                  <a:pt x="199" y="61"/>
                </a:cubicBezTo>
                <a:cubicBezTo>
                  <a:pt x="201" y="61"/>
                  <a:pt x="203" y="61"/>
                  <a:pt x="204" y="61"/>
                </a:cubicBezTo>
                <a:cubicBezTo>
                  <a:pt x="205" y="61"/>
                  <a:pt x="207" y="60"/>
                  <a:pt x="209" y="59"/>
                </a:cubicBezTo>
                <a:cubicBezTo>
                  <a:pt x="211" y="58"/>
                  <a:pt x="214" y="56"/>
                  <a:pt x="217" y="54"/>
                </a:cubicBezTo>
                <a:cubicBezTo>
                  <a:pt x="222" y="50"/>
                  <a:pt x="227" y="50"/>
                  <a:pt x="230" y="51"/>
                </a:cubicBezTo>
                <a:cubicBezTo>
                  <a:pt x="232" y="51"/>
                  <a:pt x="234" y="52"/>
                  <a:pt x="236" y="51"/>
                </a:cubicBezTo>
                <a:cubicBezTo>
                  <a:pt x="237" y="51"/>
                  <a:pt x="238" y="51"/>
                  <a:pt x="238" y="51"/>
                </a:cubicBezTo>
                <a:cubicBezTo>
                  <a:pt x="243" y="51"/>
                  <a:pt x="243" y="51"/>
                  <a:pt x="243" y="51"/>
                </a:cubicBezTo>
                <a:cubicBezTo>
                  <a:pt x="245" y="50"/>
                  <a:pt x="247" y="51"/>
                  <a:pt x="248" y="51"/>
                </a:cubicBezTo>
                <a:cubicBezTo>
                  <a:pt x="249" y="52"/>
                  <a:pt x="251" y="52"/>
                  <a:pt x="252" y="51"/>
                </a:cubicBezTo>
                <a:cubicBezTo>
                  <a:pt x="253" y="50"/>
                  <a:pt x="253" y="50"/>
                  <a:pt x="253" y="50"/>
                </a:cubicBezTo>
                <a:cubicBezTo>
                  <a:pt x="255" y="50"/>
                  <a:pt x="257" y="49"/>
                  <a:pt x="259" y="50"/>
                </a:cubicBezTo>
                <a:cubicBezTo>
                  <a:pt x="263" y="50"/>
                  <a:pt x="263" y="50"/>
                  <a:pt x="263" y="50"/>
                </a:cubicBezTo>
                <a:cubicBezTo>
                  <a:pt x="265" y="50"/>
                  <a:pt x="268" y="50"/>
                  <a:pt x="269" y="50"/>
                </a:cubicBezTo>
                <a:cubicBezTo>
                  <a:pt x="272" y="50"/>
                  <a:pt x="272" y="50"/>
                  <a:pt x="272" y="50"/>
                </a:cubicBezTo>
                <a:cubicBezTo>
                  <a:pt x="274" y="49"/>
                  <a:pt x="277" y="50"/>
                  <a:pt x="278" y="51"/>
                </a:cubicBezTo>
                <a:cubicBezTo>
                  <a:pt x="277" y="50"/>
                  <a:pt x="276" y="50"/>
                  <a:pt x="276" y="49"/>
                </a:cubicBezTo>
                <a:cubicBezTo>
                  <a:pt x="276" y="49"/>
                  <a:pt x="276" y="49"/>
                  <a:pt x="276" y="49"/>
                </a:cubicBezTo>
                <a:cubicBezTo>
                  <a:pt x="304" y="70"/>
                  <a:pt x="325" y="100"/>
                  <a:pt x="335" y="134"/>
                </a:cubicBezTo>
                <a:cubicBezTo>
                  <a:pt x="336" y="136"/>
                  <a:pt x="336" y="137"/>
                  <a:pt x="336" y="138"/>
                </a:cubicBezTo>
                <a:cubicBezTo>
                  <a:pt x="335" y="140"/>
                  <a:pt x="334" y="141"/>
                  <a:pt x="332" y="142"/>
                </a:cubicBezTo>
                <a:cubicBezTo>
                  <a:pt x="331" y="143"/>
                  <a:pt x="333" y="142"/>
                  <a:pt x="334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571015" y="2845403"/>
            <a:ext cx="8228416" cy="340140"/>
            <a:chOff x="571015" y="3434016"/>
            <a:chExt cx="8228416" cy="340140"/>
          </a:xfrm>
        </p:grpSpPr>
        <p:pic>
          <p:nvPicPr>
            <p:cNvPr id="42" name="Picture 41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8" r="81235"/>
            <a:stretch/>
          </p:blipFill>
          <p:spPr>
            <a:xfrm>
              <a:off x="571015" y="3436275"/>
              <a:ext cx="1193800" cy="32004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7" r="52615"/>
            <a:stretch/>
          </p:blipFill>
          <p:spPr>
            <a:xfrm>
              <a:off x="2646730" y="3443621"/>
              <a:ext cx="1581150" cy="32004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88" r="22978"/>
            <a:stretch/>
          </p:blipFill>
          <p:spPr>
            <a:xfrm>
              <a:off x="4608145" y="3454115"/>
              <a:ext cx="2197100" cy="3200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63"/>
            <a:stretch/>
          </p:blipFill>
          <p:spPr>
            <a:xfrm>
              <a:off x="7152740" y="3434016"/>
              <a:ext cx="1646691" cy="32004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Placeholder 76"/>
          <p:cNvSpPr>
            <a:spLocks noGrp="1" noChangeAspect="1"/>
          </p:cNvSpPr>
          <p:nvPr>
            <p:ph type="body" sz="quarter" idx="35"/>
          </p:nvPr>
        </p:nvSpPr>
        <p:spPr>
          <a:xfrm>
            <a:off x="493776" y="1424795"/>
            <a:ext cx="475488" cy="475488"/>
          </a:xfrm>
          <a:prstGeom prst="ellipse">
            <a:avLst/>
          </a:prstGeom>
          <a:solidFill>
            <a:schemeClr val="bg2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00" b="1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9" name="Text Placeholder 76"/>
          <p:cNvSpPr>
            <a:spLocks noGrp="1" noChangeAspect="1"/>
          </p:cNvSpPr>
          <p:nvPr>
            <p:ph type="body" sz="quarter" idx="37"/>
          </p:nvPr>
        </p:nvSpPr>
        <p:spPr>
          <a:xfrm>
            <a:off x="493776" y="2130685"/>
            <a:ext cx="475488" cy="475488"/>
          </a:xfrm>
          <a:prstGeom prst="ellipse">
            <a:avLst/>
          </a:prstGeom>
          <a:solidFill>
            <a:schemeClr val="bg2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00" b="1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1" name="Text Placeholder 76"/>
          <p:cNvSpPr>
            <a:spLocks noGrp="1" noChangeAspect="1"/>
          </p:cNvSpPr>
          <p:nvPr>
            <p:ph type="body" sz="quarter" idx="39"/>
          </p:nvPr>
        </p:nvSpPr>
        <p:spPr>
          <a:xfrm>
            <a:off x="493776" y="2836575"/>
            <a:ext cx="475488" cy="475488"/>
          </a:xfrm>
          <a:prstGeom prst="ellipse">
            <a:avLst/>
          </a:prstGeom>
          <a:solidFill>
            <a:schemeClr val="bg2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00" b="1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3" name="Text Placeholder 76"/>
          <p:cNvSpPr>
            <a:spLocks noGrp="1" noChangeAspect="1"/>
          </p:cNvSpPr>
          <p:nvPr>
            <p:ph type="body" sz="quarter" idx="41"/>
          </p:nvPr>
        </p:nvSpPr>
        <p:spPr>
          <a:xfrm>
            <a:off x="493776" y="3542465"/>
            <a:ext cx="475488" cy="475488"/>
          </a:xfrm>
          <a:prstGeom prst="ellipse">
            <a:avLst/>
          </a:prstGeom>
          <a:solidFill>
            <a:schemeClr val="bg2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00" b="1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5" name="Text Placeholder 76"/>
          <p:cNvSpPr>
            <a:spLocks noGrp="1" noChangeAspect="1"/>
          </p:cNvSpPr>
          <p:nvPr>
            <p:ph type="body" sz="quarter" idx="43"/>
          </p:nvPr>
        </p:nvSpPr>
        <p:spPr>
          <a:xfrm>
            <a:off x="493776" y="4248355"/>
            <a:ext cx="475488" cy="475488"/>
          </a:xfrm>
          <a:prstGeom prst="ellipse">
            <a:avLst/>
          </a:prstGeom>
          <a:solidFill>
            <a:schemeClr val="bg2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00" b="1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7" name="Text Placeholder 76"/>
          <p:cNvSpPr>
            <a:spLocks noGrp="1" noChangeAspect="1"/>
          </p:cNvSpPr>
          <p:nvPr>
            <p:ph type="body" sz="quarter" idx="45"/>
          </p:nvPr>
        </p:nvSpPr>
        <p:spPr>
          <a:xfrm>
            <a:off x="493776" y="4954245"/>
            <a:ext cx="475488" cy="475488"/>
          </a:xfrm>
          <a:prstGeom prst="ellipse">
            <a:avLst/>
          </a:prstGeom>
          <a:solidFill>
            <a:schemeClr val="bg2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00" b="1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9" name="Text Placeholder 76"/>
          <p:cNvSpPr>
            <a:spLocks noGrp="1" noChangeAspect="1"/>
          </p:cNvSpPr>
          <p:nvPr>
            <p:ph type="body" sz="quarter" idx="47"/>
          </p:nvPr>
        </p:nvSpPr>
        <p:spPr>
          <a:xfrm>
            <a:off x="493776" y="5660136"/>
            <a:ext cx="475488" cy="475488"/>
          </a:xfrm>
          <a:prstGeom prst="ellipse">
            <a:avLst/>
          </a:prstGeom>
          <a:solidFill>
            <a:schemeClr val="bg2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00" b="1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8" name="Text Placeholder 76"/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457200" y="1388219"/>
            <a:ext cx="548640" cy="548640"/>
          </a:xfrm>
          <a:prstGeom prst="donut">
            <a:avLst>
              <a:gd name="adj" fmla="val 15440"/>
            </a:avLst>
          </a:prstGeom>
          <a:solidFill>
            <a:schemeClr val="bg2">
              <a:lumMod val="60000"/>
              <a:lumOff val="40000"/>
              <a:alpha val="3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0" name="Text Placeholder 76"/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457200" y="2094109"/>
            <a:ext cx="548640" cy="548640"/>
          </a:xfrm>
          <a:prstGeom prst="donut">
            <a:avLst>
              <a:gd name="adj" fmla="val 15440"/>
            </a:avLst>
          </a:prstGeom>
          <a:solidFill>
            <a:schemeClr val="bg2">
              <a:lumMod val="60000"/>
              <a:lumOff val="40000"/>
              <a:alpha val="3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 kumimoji="0" lang="en-US" sz="2000" b="1" i="0" u="non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2" name="Text Placeholder 76"/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457200" y="2799999"/>
            <a:ext cx="548640" cy="548640"/>
          </a:xfrm>
          <a:prstGeom prst="donut">
            <a:avLst>
              <a:gd name="adj" fmla="val 15440"/>
            </a:avLst>
          </a:prstGeom>
          <a:solidFill>
            <a:schemeClr val="bg2">
              <a:lumMod val="60000"/>
              <a:lumOff val="40000"/>
              <a:alpha val="3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 kumimoji="0" lang="en-US" sz="2000" b="1" i="0" u="non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4" name="Text Placeholder 76"/>
          <p:cNvSpPr>
            <a:spLocks noGrp="1" noChangeAspect="1"/>
          </p:cNvSpPr>
          <p:nvPr>
            <p:ph type="body" sz="quarter" idx="42" hasCustomPrompt="1"/>
          </p:nvPr>
        </p:nvSpPr>
        <p:spPr>
          <a:xfrm>
            <a:off x="457200" y="3505889"/>
            <a:ext cx="548640" cy="548640"/>
          </a:xfrm>
          <a:prstGeom prst="donut">
            <a:avLst>
              <a:gd name="adj" fmla="val 15440"/>
            </a:avLst>
          </a:prstGeom>
          <a:solidFill>
            <a:schemeClr val="bg2">
              <a:lumMod val="60000"/>
              <a:lumOff val="40000"/>
              <a:alpha val="3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 kumimoji="0" lang="en-US" sz="2000" b="1" i="0" u="non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6" name="Text Placeholder 76"/>
          <p:cNvSpPr>
            <a:spLocks noGrp="1" noChangeAspect="1"/>
          </p:cNvSpPr>
          <p:nvPr>
            <p:ph type="body" sz="quarter" idx="44" hasCustomPrompt="1"/>
          </p:nvPr>
        </p:nvSpPr>
        <p:spPr>
          <a:xfrm>
            <a:off x="457200" y="4211779"/>
            <a:ext cx="548640" cy="548640"/>
          </a:xfrm>
          <a:prstGeom prst="donut">
            <a:avLst>
              <a:gd name="adj" fmla="val 15440"/>
            </a:avLst>
          </a:prstGeom>
          <a:solidFill>
            <a:schemeClr val="bg2">
              <a:lumMod val="60000"/>
              <a:lumOff val="40000"/>
              <a:alpha val="3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 kumimoji="0" lang="en-US" sz="2000" b="1" i="0" u="non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8" name="Text Placeholder 76"/>
          <p:cNvSpPr>
            <a:spLocks noGrp="1" noChangeAspect="1"/>
          </p:cNvSpPr>
          <p:nvPr>
            <p:ph type="body" sz="quarter" idx="46" hasCustomPrompt="1"/>
          </p:nvPr>
        </p:nvSpPr>
        <p:spPr>
          <a:xfrm>
            <a:off x="457200" y="4917669"/>
            <a:ext cx="548640" cy="548640"/>
          </a:xfrm>
          <a:prstGeom prst="donut">
            <a:avLst>
              <a:gd name="adj" fmla="val 15440"/>
            </a:avLst>
          </a:prstGeom>
          <a:solidFill>
            <a:schemeClr val="bg2">
              <a:lumMod val="60000"/>
              <a:lumOff val="40000"/>
              <a:alpha val="3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 kumimoji="0" lang="en-US" sz="2000" b="1" i="0" u="non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0" name="Text Placeholder 76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457200" y="5623560"/>
            <a:ext cx="548640" cy="548640"/>
          </a:xfrm>
          <a:prstGeom prst="donut">
            <a:avLst>
              <a:gd name="adj" fmla="val 15440"/>
            </a:avLst>
          </a:prstGeom>
          <a:solidFill>
            <a:schemeClr val="bg2">
              <a:lumMod val="60000"/>
              <a:lumOff val="40000"/>
              <a:alpha val="3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 kumimoji="0" lang="en-US" sz="2000" b="1" i="0" u="non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1472833"/>
            <a:ext cx="7543800" cy="379413"/>
          </a:xfrm>
        </p:spPr>
        <p:txBody>
          <a:bodyPr lIns="0" tIns="0" rIns="0" bIns="0" anchor="ctr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2178723"/>
            <a:ext cx="7543800" cy="379413"/>
          </a:xfrm>
        </p:spPr>
        <p:txBody>
          <a:bodyPr lIns="0" tIns="0" rIns="0" bIns="0" anchor="ctr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2884613"/>
            <a:ext cx="7543800" cy="379413"/>
          </a:xfrm>
        </p:spPr>
        <p:txBody>
          <a:bodyPr lIns="0" tIns="0" rIns="0" bIns="0" anchor="ctr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590503"/>
            <a:ext cx="7543800" cy="379413"/>
          </a:xfrm>
        </p:spPr>
        <p:txBody>
          <a:bodyPr lIns="0" tIns="0" rIns="0" bIns="0" anchor="ctr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296393"/>
            <a:ext cx="7543800" cy="379413"/>
          </a:xfrm>
        </p:spPr>
        <p:txBody>
          <a:bodyPr lIns="0" tIns="0" rIns="0" bIns="0" anchor="ctr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5002283"/>
            <a:ext cx="7543800" cy="379413"/>
          </a:xfrm>
        </p:spPr>
        <p:txBody>
          <a:bodyPr lIns="0" tIns="0" rIns="0" bIns="0" anchor="ctr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5708174"/>
            <a:ext cx="7543800" cy="379413"/>
          </a:xfrm>
        </p:spPr>
        <p:txBody>
          <a:bodyPr lIns="0" tIns="0" rIns="0" bIns="0" anchor="ctr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agenda item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086032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8803" y="3232914"/>
            <a:ext cx="910461" cy="910461"/>
            <a:chOff x="458803" y="3232914"/>
            <a:chExt cx="1077973" cy="1077973"/>
          </a:xfrm>
        </p:grpSpPr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>
              <a:off x="458803" y="3232914"/>
              <a:ext cx="1077973" cy="1077973"/>
              <a:chOff x="458804" y="1181100"/>
              <a:chExt cx="737114" cy="737114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07712" y="1230008"/>
                <a:ext cx="639298" cy="63929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30" name="Donut 29"/>
              <p:cNvSpPr/>
              <p:nvPr/>
            </p:nvSpPr>
            <p:spPr>
              <a:xfrm>
                <a:off x="458804" y="1181100"/>
                <a:ext cx="737114" cy="737114"/>
              </a:xfrm>
              <a:prstGeom prst="donut">
                <a:avLst>
                  <a:gd name="adj" fmla="val 12955"/>
                </a:avLst>
              </a:prstGeom>
              <a:solidFill>
                <a:schemeClr val="bg2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722269" y="3579648"/>
              <a:ext cx="528484" cy="361950"/>
            </a:xfrm>
            <a:custGeom>
              <a:avLst/>
              <a:gdLst>
                <a:gd name="T0" fmla="*/ 321 w 725"/>
                <a:gd name="T1" fmla="*/ 0 h 496"/>
                <a:gd name="T2" fmla="*/ 321 w 725"/>
                <a:gd name="T3" fmla="*/ 127 h 496"/>
                <a:gd name="T4" fmla="*/ 243 w 725"/>
                <a:gd name="T5" fmla="*/ 141 h 496"/>
                <a:gd name="T6" fmla="*/ 209 w 725"/>
                <a:gd name="T7" fmla="*/ 178 h 496"/>
                <a:gd name="T8" fmla="*/ 201 w 725"/>
                <a:gd name="T9" fmla="*/ 260 h 496"/>
                <a:gd name="T10" fmla="*/ 321 w 725"/>
                <a:gd name="T11" fmla="*/ 260 h 496"/>
                <a:gd name="T12" fmla="*/ 321 w 725"/>
                <a:gd name="T13" fmla="*/ 496 h 496"/>
                <a:gd name="T14" fmla="*/ 0 w 725"/>
                <a:gd name="T15" fmla="*/ 496 h 496"/>
                <a:gd name="T16" fmla="*/ 0 w 725"/>
                <a:gd name="T17" fmla="*/ 295 h 496"/>
                <a:gd name="T18" fmla="*/ 7 w 725"/>
                <a:gd name="T19" fmla="*/ 147 h 496"/>
                <a:gd name="T20" fmla="*/ 52 w 725"/>
                <a:gd name="T21" fmla="*/ 67 h 496"/>
                <a:gd name="T22" fmla="*/ 143 w 725"/>
                <a:gd name="T23" fmla="*/ 14 h 496"/>
                <a:gd name="T24" fmla="*/ 321 w 725"/>
                <a:gd name="T25" fmla="*/ 0 h 496"/>
                <a:gd name="T26" fmla="*/ 725 w 725"/>
                <a:gd name="T27" fmla="*/ 0 h 496"/>
                <a:gd name="T28" fmla="*/ 725 w 725"/>
                <a:gd name="T29" fmla="*/ 127 h 496"/>
                <a:gd name="T30" fmla="*/ 647 w 725"/>
                <a:gd name="T31" fmla="*/ 141 h 496"/>
                <a:gd name="T32" fmla="*/ 612 w 725"/>
                <a:gd name="T33" fmla="*/ 178 h 496"/>
                <a:gd name="T34" fmla="*/ 605 w 725"/>
                <a:gd name="T35" fmla="*/ 260 h 496"/>
                <a:gd name="T36" fmla="*/ 725 w 725"/>
                <a:gd name="T37" fmla="*/ 260 h 496"/>
                <a:gd name="T38" fmla="*/ 725 w 725"/>
                <a:gd name="T39" fmla="*/ 496 h 496"/>
                <a:gd name="T40" fmla="*/ 403 w 725"/>
                <a:gd name="T41" fmla="*/ 496 h 496"/>
                <a:gd name="T42" fmla="*/ 403 w 725"/>
                <a:gd name="T43" fmla="*/ 295 h 496"/>
                <a:gd name="T44" fmla="*/ 411 w 725"/>
                <a:gd name="T45" fmla="*/ 147 h 496"/>
                <a:gd name="T46" fmla="*/ 456 w 725"/>
                <a:gd name="T47" fmla="*/ 67 h 496"/>
                <a:gd name="T48" fmla="*/ 547 w 725"/>
                <a:gd name="T49" fmla="*/ 14 h 496"/>
                <a:gd name="T50" fmla="*/ 725 w 725"/>
                <a:gd name="T51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5" h="496">
                  <a:moveTo>
                    <a:pt x="321" y="0"/>
                  </a:moveTo>
                  <a:cubicBezTo>
                    <a:pt x="321" y="127"/>
                    <a:pt x="321" y="127"/>
                    <a:pt x="321" y="127"/>
                  </a:cubicBezTo>
                  <a:cubicBezTo>
                    <a:pt x="287" y="127"/>
                    <a:pt x="260" y="132"/>
                    <a:pt x="243" y="141"/>
                  </a:cubicBezTo>
                  <a:cubicBezTo>
                    <a:pt x="225" y="152"/>
                    <a:pt x="213" y="165"/>
                    <a:pt x="209" y="178"/>
                  </a:cubicBezTo>
                  <a:cubicBezTo>
                    <a:pt x="204" y="192"/>
                    <a:pt x="202" y="219"/>
                    <a:pt x="201" y="260"/>
                  </a:cubicBezTo>
                  <a:cubicBezTo>
                    <a:pt x="321" y="260"/>
                    <a:pt x="321" y="260"/>
                    <a:pt x="321" y="260"/>
                  </a:cubicBezTo>
                  <a:cubicBezTo>
                    <a:pt x="321" y="496"/>
                    <a:pt x="321" y="496"/>
                    <a:pt x="321" y="496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22"/>
                    <a:pt x="2" y="173"/>
                    <a:pt x="7" y="147"/>
                  </a:cubicBezTo>
                  <a:cubicBezTo>
                    <a:pt x="12" y="120"/>
                    <a:pt x="27" y="94"/>
                    <a:pt x="52" y="67"/>
                  </a:cubicBezTo>
                  <a:cubicBezTo>
                    <a:pt x="77" y="42"/>
                    <a:pt x="108" y="24"/>
                    <a:pt x="143" y="14"/>
                  </a:cubicBezTo>
                  <a:cubicBezTo>
                    <a:pt x="178" y="5"/>
                    <a:pt x="238" y="0"/>
                    <a:pt x="321" y="0"/>
                  </a:cubicBezTo>
                  <a:close/>
                  <a:moveTo>
                    <a:pt x="725" y="0"/>
                  </a:moveTo>
                  <a:cubicBezTo>
                    <a:pt x="725" y="127"/>
                    <a:pt x="725" y="127"/>
                    <a:pt x="725" y="127"/>
                  </a:cubicBezTo>
                  <a:cubicBezTo>
                    <a:pt x="690" y="127"/>
                    <a:pt x="664" y="132"/>
                    <a:pt x="647" y="141"/>
                  </a:cubicBezTo>
                  <a:cubicBezTo>
                    <a:pt x="628" y="152"/>
                    <a:pt x="617" y="164"/>
                    <a:pt x="612" y="178"/>
                  </a:cubicBezTo>
                  <a:cubicBezTo>
                    <a:pt x="608" y="192"/>
                    <a:pt x="605" y="220"/>
                    <a:pt x="605" y="260"/>
                  </a:cubicBezTo>
                  <a:cubicBezTo>
                    <a:pt x="725" y="260"/>
                    <a:pt x="725" y="260"/>
                    <a:pt x="725" y="260"/>
                  </a:cubicBezTo>
                  <a:cubicBezTo>
                    <a:pt x="725" y="496"/>
                    <a:pt x="725" y="496"/>
                    <a:pt x="725" y="496"/>
                  </a:cubicBezTo>
                  <a:cubicBezTo>
                    <a:pt x="403" y="496"/>
                    <a:pt x="403" y="496"/>
                    <a:pt x="403" y="496"/>
                  </a:cubicBezTo>
                  <a:cubicBezTo>
                    <a:pt x="403" y="295"/>
                    <a:pt x="403" y="295"/>
                    <a:pt x="403" y="295"/>
                  </a:cubicBezTo>
                  <a:cubicBezTo>
                    <a:pt x="403" y="222"/>
                    <a:pt x="406" y="173"/>
                    <a:pt x="411" y="147"/>
                  </a:cubicBezTo>
                  <a:cubicBezTo>
                    <a:pt x="416" y="120"/>
                    <a:pt x="431" y="94"/>
                    <a:pt x="456" y="67"/>
                  </a:cubicBezTo>
                  <a:cubicBezTo>
                    <a:pt x="481" y="42"/>
                    <a:pt x="512" y="24"/>
                    <a:pt x="547" y="14"/>
                  </a:cubicBezTo>
                  <a:cubicBezTo>
                    <a:pt x="582" y="5"/>
                    <a:pt x="641" y="0"/>
                    <a:pt x="7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371600"/>
            <a:ext cx="6858000" cy="4800600"/>
          </a:xfrm>
        </p:spPr>
        <p:txBody>
          <a:bodyPr anchor="ctr" anchorCtr="0"/>
          <a:lstStyle>
            <a:lvl1pPr marL="0" indent="0">
              <a:buNone/>
              <a:defRPr/>
            </a:lvl1pPr>
            <a:lvl2pPr marL="0" indent="0">
              <a:spcBef>
                <a:spcPts val="1800"/>
              </a:spcBef>
              <a:buNone/>
              <a:defRPr sz="1400" i="0" cap="all" baseline="0"/>
            </a:lvl2pPr>
          </a:lstStyle>
          <a:p>
            <a:pPr lvl="0"/>
            <a:r>
              <a:rPr lang="en-US" dirty="0"/>
              <a:t>Click to edit quote</a:t>
            </a:r>
          </a:p>
          <a:p>
            <a:pPr lvl="1"/>
            <a:r>
              <a:rPr lang="en-US" dirty="0"/>
              <a:t>Click here to edit attribution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199059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 Left Tex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-1" y="1371600"/>
            <a:ext cx="3429000" cy="4800600"/>
          </a:xfrm>
          <a:solidFill>
            <a:srgbClr val="FFFFFF">
              <a:alpha val="69804"/>
            </a:srgbClr>
          </a:solidFill>
          <a:ln w="34925">
            <a:noFill/>
          </a:ln>
        </p:spPr>
        <p:txBody>
          <a:bodyPr lIns="457200" tIns="228600" rIns="228600" bIns="228600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383279" y="1371600"/>
            <a:ext cx="45720" cy="48006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1500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 Right Tex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715000" y="1371600"/>
            <a:ext cx="3429000" cy="4800600"/>
          </a:xfrm>
          <a:solidFill>
            <a:srgbClr val="FFFFFF">
              <a:alpha val="69804"/>
            </a:srgbClr>
          </a:solidFill>
          <a:ln w="34925">
            <a:noFill/>
          </a:ln>
        </p:spPr>
        <p:txBody>
          <a:bodyPr lIns="228600" tIns="228600" rIns="457200" bIns="228600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715000" y="1371600"/>
            <a:ext cx="45720" cy="48006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9475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371600"/>
            <a:ext cx="4005072" cy="48006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4681728" y="1371600"/>
            <a:ext cx="4005072" cy="48006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11461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371600"/>
            <a:ext cx="2587752" cy="48006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278124" y="1371600"/>
            <a:ext cx="2587752" cy="48006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6099048" y="1371600"/>
            <a:ext cx="2587752" cy="48006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148091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371600"/>
            <a:ext cx="1883664" cy="48006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3"/>
          </p:nvPr>
        </p:nvSpPr>
        <p:spPr>
          <a:xfrm>
            <a:off x="2572512" y="1371600"/>
            <a:ext cx="1883664" cy="48006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687824" y="1371600"/>
            <a:ext cx="1883664" cy="48006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/>
          </p:nvPr>
        </p:nvSpPr>
        <p:spPr>
          <a:xfrm>
            <a:off x="6803136" y="1371600"/>
            <a:ext cx="1883664" cy="48006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00641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371600"/>
            <a:ext cx="4005072" cy="22860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4681728" y="1371600"/>
            <a:ext cx="4005072" cy="22860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57200" y="3886200"/>
            <a:ext cx="4005072" cy="22860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681728" y="3886200"/>
            <a:ext cx="4005072" cy="228600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669728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83607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157728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 bwMode="auto">
          <a:xfrm>
            <a:off x="4069080" y="1188720"/>
            <a:ext cx="4572000" cy="950976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anchor="b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kumimoji="0" sz="2800" b="1" i="0" u="none" cap="none" baseline="0">
                <a:solidFill>
                  <a:schemeClr val="bg2"/>
                </a:solidFill>
                <a:latin typeface="Verdana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0" name="Text Placeholder 3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69080" y="2352525"/>
            <a:ext cx="4572000" cy="82296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0" name="Rectangle 69"/>
          <p:cNvSpPr/>
          <p:nvPr userDrawn="1"/>
        </p:nvSpPr>
        <p:spPr>
          <a:xfrm>
            <a:off x="0" y="5029199"/>
            <a:ext cx="9143999" cy="18288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72" name="Group 71"/>
          <p:cNvGrpSpPr>
            <a:grpSpLocks noChangeAspect="1"/>
          </p:cNvGrpSpPr>
          <p:nvPr userDrawn="1"/>
        </p:nvGrpSpPr>
        <p:grpSpPr>
          <a:xfrm>
            <a:off x="6843586" y="5714999"/>
            <a:ext cx="1535050" cy="457200"/>
            <a:chOff x="-3359149" y="2039940"/>
            <a:chExt cx="3235324" cy="963612"/>
          </a:xfrm>
          <a:solidFill>
            <a:schemeClr val="bg1"/>
          </a:solidFill>
        </p:grpSpPr>
        <p:sp>
          <p:nvSpPr>
            <p:cNvPr id="79" name="Freeform 5"/>
            <p:cNvSpPr>
              <a:spLocks noEditPoints="1"/>
            </p:cNvSpPr>
            <p:nvPr userDrawn="1"/>
          </p:nvSpPr>
          <p:spPr bwMode="auto">
            <a:xfrm>
              <a:off x="-3359149" y="2039940"/>
              <a:ext cx="1112837" cy="958851"/>
            </a:xfrm>
            <a:custGeom>
              <a:avLst/>
              <a:gdLst>
                <a:gd name="T0" fmla="*/ 208 w 296"/>
                <a:gd name="T1" fmla="*/ 24 h 253"/>
                <a:gd name="T2" fmla="*/ 169 w 296"/>
                <a:gd name="T3" fmla="*/ 140 h 253"/>
                <a:gd name="T4" fmla="*/ 150 w 296"/>
                <a:gd name="T5" fmla="*/ 150 h 253"/>
                <a:gd name="T6" fmla="*/ 122 w 296"/>
                <a:gd name="T7" fmla="*/ 151 h 253"/>
                <a:gd name="T8" fmla="*/ 167 w 296"/>
                <a:gd name="T9" fmla="*/ 18 h 253"/>
                <a:gd name="T10" fmla="*/ 202 w 296"/>
                <a:gd name="T11" fmla="*/ 18 h 253"/>
                <a:gd name="T12" fmla="*/ 208 w 296"/>
                <a:gd name="T13" fmla="*/ 24 h 253"/>
                <a:gd name="T14" fmla="*/ 254 w 296"/>
                <a:gd name="T15" fmla="*/ 0 h 253"/>
                <a:gd name="T16" fmla="*/ 54 w 296"/>
                <a:gd name="T17" fmla="*/ 0 h 253"/>
                <a:gd name="T18" fmla="*/ 50 w 296"/>
                <a:gd name="T19" fmla="*/ 5 h 253"/>
                <a:gd name="T20" fmla="*/ 56 w 296"/>
                <a:gd name="T21" fmla="*/ 8 h 253"/>
                <a:gd name="T22" fmla="*/ 72 w 296"/>
                <a:gd name="T23" fmla="*/ 10 h 253"/>
                <a:gd name="T24" fmla="*/ 77 w 296"/>
                <a:gd name="T25" fmla="*/ 21 h 253"/>
                <a:gd name="T26" fmla="*/ 0 w 296"/>
                <a:gd name="T27" fmla="*/ 253 h 253"/>
                <a:gd name="T28" fmla="*/ 88 w 296"/>
                <a:gd name="T29" fmla="*/ 253 h 253"/>
                <a:gd name="T30" fmla="*/ 117 w 296"/>
                <a:gd name="T31" fmla="*/ 169 h 253"/>
                <a:gd name="T32" fmla="*/ 177 w 296"/>
                <a:gd name="T33" fmla="*/ 167 h 253"/>
                <a:gd name="T34" fmla="*/ 219 w 296"/>
                <a:gd name="T35" fmla="*/ 158 h 253"/>
                <a:gd name="T36" fmla="*/ 263 w 296"/>
                <a:gd name="T37" fmla="*/ 127 h 253"/>
                <a:gd name="T38" fmla="*/ 295 w 296"/>
                <a:gd name="T39" fmla="*/ 27 h 253"/>
                <a:gd name="T40" fmla="*/ 254 w 296"/>
                <a:gd name="T4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53">
                  <a:moveTo>
                    <a:pt x="208" y="24"/>
                  </a:moveTo>
                  <a:cubicBezTo>
                    <a:pt x="207" y="32"/>
                    <a:pt x="173" y="135"/>
                    <a:pt x="169" y="140"/>
                  </a:cubicBezTo>
                  <a:cubicBezTo>
                    <a:pt x="166" y="145"/>
                    <a:pt x="164" y="148"/>
                    <a:pt x="150" y="150"/>
                  </a:cubicBezTo>
                  <a:cubicBezTo>
                    <a:pt x="139" y="152"/>
                    <a:pt x="132" y="153"/>
                    <a:pt x="122" y="15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202" y="18"/>
                    <a:pt x="202" y="18"/>
                    <a:pt x="202" y="18"/>
                  </a:cubicBezTo>
                  <a:cubicBezTo>
                    <a:pt x="202" y="18"/>
                    <a:pt x="209" y="19"/>
                    <a:pt x="208" y="24"/>
                  </a:cubicBezTo>
                  <a:moveTo>
                    <a:pt x="2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0"/>
                    <a:pt x="50" y="5"/>
                  </a:cubicBezTo>
                  <a:cubicBezTo>
                    <a:pt x="51" y="9"/>
                    <a:pt x="56" y="8"/>
                    <a:pt x="56" y="8"/>
                  </a:cubicBezTo>
                  <a:cubicBezTo>
                    <a:pt x="56" y="8"/>
                    <a:pt x="64" y="7"/>
                    <a:pt x="72" y="10"/>
                  </a:cubicBezTo>
                  <a:cubicBezTo>
                    <a:pt x="80" y="14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8" y="171"/>
                    <a:pt x="167" y="168"/>
                    <a:pt x="177" y="167"/>
                  </a:cubicBezTo>
                  <a:cubicBezTo>
                    <a:pt x="191" y="166"/>
                    <a:pt x="202" y="163"/>
                    <a:pt x="219" y="158"/>
                  </a:cubicBezTo>
                  <a:cubicBezTo>
                    <a:pt x="232" y="153"/>
                    <a:pt x="254" y="142"/>
                    <a:pt x="263" y="127"/>
                  </a:cubicBezTo>
                  <a:cubicBezTo>
                    <a:pt x="268" y="119"/>
                    <a:pt x="295" y="45"/>
                    <a:pt x="295" y="27"/>
                  </a:cubicBezTo>
                  <a:cubicBezTo>
                    <a:pt x="296" y="1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/>
            <p:cNvSpPr>
              <a:spLocks noEditPoints="1"/>
            </p:cNvSpPr>
            <p:nvPr userDrawn="1"/>
          </p:nvSpPr>
          <p:spPr bwMode="auto">
            <a:xfrm>
              <a:off x="-2389188" y="2043114"/>
              <a:ext cx="1114424" cy="960438"/>
            </a:xfrm>
            <a:custGeom>
              <a:avLst/>
              <a:gdLst>
                <a:gd name="T0" fmla="*/ 208 w 296"/>
                <a:gd name="T1" fmla="*/ 24 h 253"/>
                <a:gd name="T2" fmla="*/ 170 w 296"/>
                <a:gd name="T3" fmla="*/ 140 h 253"/>
                <a:gd name="T4" fmla="*/ 151 w 296"/>
                <a:gd name="T5" fmla="*/ 150 h 253"/>
                <a:gd name="T6" fmla="*/ 122 w 296"/>
                <a:gd name="T7" fmla="*/ 151 h 253"/>
                <a:gd name="T8" fmla="*/ 167 w 296"/>
                <a:gd name="T9" fmla="*/ 18 h 253"/>
                <a:gd name="T10" fmla="*/ 203 w 296"/>
                <a:gd name="T11" fmla="*/ 18 h 253"/>
                <a:gd name="T12" fmla="*/ 208 w 296"/>
                <a:gd name="T13" fmla="*/ 24 h 253"/>
                <a:gd name="T14" fmla="*/ 254 w 296"/>
                <a:gd name="T15" fmla="*/ 0 h 253"/>
                <a:gd name="T16" fmla="*/ 54 w 296"/>
                <a:gd name="T17" fmla="*/ 0 h 253"/>
                <a:gd name="T18" fmla="*/ 51 w 296"/>
                <a:gd name="T19" fmla="*/ 5 h 253"/>
                <a:gd name="T20" fmla="*/ 56 w 296"/>
                <a:gd name="T21" fmla="*/ 8 h 253"/>
                <a:gd name="T22" fmla="*/ 72 w 296"/>
                <a:gd name="T23" fmla="*/ 10 h 253"/>
                <a:gd name="T24" fmla="*/ 77 w 296"/>
                <a:gd name="T25" fmla="*/ 21 h 253"/>
                <a:gd name="T26" fmla="*/ 0 w 296"/>
                <a:gd name="T27" fmla="*/ 253 h 253"/>
                <a:gd name="T28" fmla="*/ 89 w 296"/>
                <a:gd name="T29" fmla="*/ 253 h 253"/>
                <a:gd name="T30" fmla="*/ 117 w 296"/>
                <a:gd name="T31" fmla="*/ 169 h 253"/>
                <a:gd name="T32" fmla="*/ 177 w 296"/>
                <a:gd name="T33" fmla="*/ 167 h 253"/>
                <a:gd name="T34" fmla="*/ 219 w 296"/>
                <a:gd name="T35" fmla="*/ 158 h 253"/>
                <a:gd name="T36" fmla="*/ 263 w 296"/>
                <a:gd name="T37" fmla="*/ 127 h 253"/>
                <a:gd name="T38" fmla="*/ 295 w 296"/>
                <a:gd name="T39" fmla="*/ 27 h 253"/>
                <a:gd name="T40" fmla="*/ 254 w 296"/>
                <a:gd name="T4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53">
                  <a:moveTo>
                    <a:pt x="208" y="24"/>
                  </a:moveTo>
                  <a:cubicBezTo>
                    <a:pt x="207" y="32"/>
                    <a:pt x="173" y="135"/>
                    <a:pt x="170" y="140"/>
                  </a:cubicBezTo>
                  <a:cubicBezTo>
                    <a:pt x="166" y="145"/>
                    <a:pt x="164" y="148"/>
                    <a:pt x="151" y="150"/>
                  </a:cubicBezTo>
                  <a:cubicBezTo>
                    <a:pt x="140" y="152"/>
                    <a:pt x="132" y="153"/>
                    <a:pt x="122" y="15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09" y="19"/>
                    <a:pt x="208" y="24"/>
                  </a:cubicBezTo>
                  <a:moveTo>
                    <a:pt x="2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0"/>
                    <a:pt x="51" y="5"/>
                  </a:cubicBezTo>
                  <a:cubicBezTo>
                    <a:pt x="51" y="9"/>
                    <a:pt x="56" y="8"/>
                    <a:pt x="56" y="8"/>
                  </a:cubicBezTo>
                  <a:cubicBezTo>
                    <a:pt x="56" y="8"/>
                    <a:pt x="64" y="7"/>
                    <a:pt x="72" y="10"/>
                  </a:cubicBezTo>
                  <a:cubicBezTo>
                    <a:pt x="81" y="14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8" y="171"/>
                    <a:pt x="167" y="168"/>
                    <a:pt x="177" y="167"/>
                  </a:cubicBezTo>
                  <a:cubicBezTo>
                    <a:pt x="192" y="166"/>
                    <a:pt x="203" y="163"/>
                    <a:pt x="219" y="158"/>
                  </a:cubicBezTo>
                  <a:cubicBezTo>
                    <a:pt x="233" y="153"/>
                    <a:pt x="254" y="142"/>
                    <a:pt x="263" y="127"/>
                  </a:cubicBezTo>
                  <a:cubicBezTo>
                    <a:pt x="268" y="119"/>
                    <a:pt x="295" y="45"/>
                    <a:pt x="295" y="27"/>
                  </a:cubicBezTo>
                  <a:cubicBezTo>
                    <a:pt x="296" y="1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"/>
            <p:cNvSpPr>
              <a:spLocks noEditPoints="1"/>
            </p:cNvSpPr>
            <p:nvPr userDrawn="1"/>
          </p:nvSpPr>
          <p:spPr bwMode="auto">
            <a:xfrm>
              <a:off x="-1433513" y="2043114"/>
              <a:ext cx="1125538" cy="960438"/>
            </a:xfrm>
            <a:custGeom>
              <a:avLst/>
              <a:gdLst>
                <a:gd name="T0" fmla="*/ 209 w 299"/>
                <a:gd name="T1" fmla="*/ 24 h 253"/>
                <a:gd name="T2" fmla="*/ 144 w 299"/>
                <a:gd name="T3" fmla="*/ 224 h 253"/>
                <a:gd name="T4" fmla="*/ 125 w 299"/>
                <a:gd name="T5" fmla="*/ 234 h 253"/>
                <a:gd name="T6" fmla="*/ 97 w 299"/>
                <a:gd name="T7" fmla="*/ 236 h 253"/>
                <a:gd name="T8" fmla="*/ 168 w 299"/>
                <a:gd name="T9" fmla="*/ 18 h 253"/>
                <a:gd name="T10" fmla="*/ 203 w 299"/>
                <a:gd name="T11" fmla="*/ 18 h 253"/>
                <a:gd name="T12" fmla="*/ 209 w 299"/>
                <a:gd name="T13" fmla="*/ 24 h 253"/>
                <a:gd name="T14" fmla="*/ 255 w 299"/>
                <a:gd name="T15" fmla="*/ 1 h 253"/>
                <a:gd name="T16" fmla="*/ 54 w 299"/>
                <a:gd name="T17" fmla="*/ 0 h 253"/>
                <a:gd name="T18" fmla="*/ 51 w 299"/>
                <a:gd name="T19" fmla="*/ 5 h 253"/>
                <a:gd name="T20" fmla="*/ 57 w 299"/>
                <a:gd name="T21" fmla="*/ 9 h 253"/>
                <a:gd name="T22" fmla="*/ 73 w 299"/>
                <a:gd name="T23" fmla="*/ 11 h 253"/>
                <a:gd name="T24" fmla="*/ 77 w 299"/>
                <a:gd name="T25" fmla="*/ 21 h 253"/>
                <a:gd name="T26" fmla="*/ 0 w 299"/>
                <a:gd name="T27" fmla="*/ 253 h 253"/>
                <a:gd name="T28" fmla="*/ 89 w 299"/>
                <a:gd name="T29" fmla="*/ 253 h 253"/>
                <a:gd name="T30" fmla="*/ 144 w 299"/>
                <a:gd name="T31" fmla="*/ 253 h 253"/>
                <a:gd name="T32" fmla="*/ 210 w 299"/>
                <a:gd name="T33" fmla="*/ 233 h 253"/>
                <a:gd name="T34" fmla="*/ 245 w 299"/>
                <a:gd name="T35" fmla="*/ 197 h 253"/>
                <a:gd name="T36" fmla="*/ 298 w 299"/>
                <a:gd name="T37" fmla="*/ 31 h 253"/>
                <a:gd name="T38" fmla="*/ 255 w 299"/>
                <a:gd name="T39" fmla="*/ 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253">
                  <a:moveTo>
                    <a:pt x="209" y="24"/>
                  </a:moveTo>
                  <a:cubicBezTo>
                    <a:pt x="207" y="32"/>
                    <a:pt x="148" y="220"/>
                    <a:pt x="144" y="224"/>
                  </a:cubicBezTo>
                  <a:cubicBezTo>
                    <a:pt x="140" y="229"/>
                    <a:pt x="131" y="233"/>
                    <a:pt x="125" y="234"/>
                  </a:cubicBezTo>
                  <a:cubicBezTo>
                    <a:pt x="114" y="237"/>
                    <a:pt x="107" y="238"/>
                    <a:pt x="97" y="236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10" y="19"/>
                    <a:pt x="209" y="24"/>
                  </a:cubicBezTo>
                  <a:moveTo>
                    <a:pt x="255" y="1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1"/>
                    <a:pt x="51" y="5"/>
                  </a:cubicBezTo>
                  <a:cubicBezTo>
                    <a:pt x="51" y="10"/>
                    <a:pt x="57" y="9"/>
                    <a:pt x="57" y="9"/>
                  </a:cubicBezTo>
                  <a:cubicBezTo>
                    <a:pt x="57" y="9"/>
                    <a:pt x="65" y="7"/>
                    <a:pt x="73" y="11"/>
                  </a:cubicBezTo>
                  <a:cubicBezTo>
                    <a:pt x="81" y="15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44" y="253"/>
                    <a:pt x="144" y="253"/>
                    <a:pt x="144" y="253"/>
                  </a:cubicBezTo>
                  <a:cubicBezTo>
                    <a:pt x="160" y="253"/>
                    <a:pt x="195" y="240"/>
                    <a:pt x="210" y="233"/>
                  </a:cubicBezTo>
                  <a:cubicBezTo>
                    <a:pt x="226" y="225"/>
                    <a:pt x="241" y="210"/>
                    <a:pt x="245" y="197"/>
                  </a:cubicBezTo>
                  <a:cubicBezTo>
                    <a:pt x="248" y="188"/>
                    <a:pt x="298" y="48"/>
                    <a:pt x="298" y="31"/>
                  </a:cubicBezTo>
                  <a:cubicBezTo>
                    <a:pt x="299" y="5"/>
                    <a:pt x="255" y="1"/>
                    <a:pt x="25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"/>
            <p:cNvSpPr>
              <a:spLocks noEditPoints="1"/>
            </p:cNvSpPr>
            <p:nvPr userDrawn="1"/>
          </p:nvSpPr>
          <p:spPr bwMode="auto">
            <a:xfrm>
              <a:off x="-277813" y="2089149"/>
              <a:ext cx="153988" cy="147638"/>
            </a:xfrm>
            <a:custGeom>
              <a:avLst/>
              <a:gdLst>
                <a:gd name="T0" fmla="*/ 17 w 41"/>
                <a:gd name="T1" fmla="*/ 18 h 39"/>
                <a:gd name="T2" fmla="*/ 17 w 41"/>
                <a:gd name="T3" fmla="*/ 11 h 39"/>
                <a:gd name="T4" fmla="*/ 21 w 41"/>
                <a:gd name="T5" fmla="*/ 11 h 39"/>
                <a:gd name="T6" fmla="*/ 26 w 41"/>
                <a:gd name="T7" fmla="*/ 14 h 39"/>
                <a:gd name="T8" fmla="*/ 21 w 41"/>
                <a:gd name="T9" fmla="*/ 18 h 39"/>
                <a:gd name="T10" fmla="*/ 17 w 41"/>
                <a:gd name="T11" fmla="*/ 18 h 39"/>
                <a:gd name="T12" fmla="*/ 17 w 41"/>
                <a:gd name="T13" fmla="*/ 21 h 39"/>
                <a:gd name="T14" fmla="*/ 21 w 41"/>
                <a:gd name="T15" fmla="*/ 21 h 39"/>
                <a:gd name="T16" fmla="*/ 27 w 41"/>
                <a:gd name="T17" fmla="*/ 31 h 39"/>
                <a:gd name="T18" fmla="*/ 31 w 41"/>
                <a:gd name="T19" fmla="*/ 31 h 39"/>
                <a:gd name="T20" fmla="*/ 24 w 41"/>
                <a:gd name="T21" fmla="*/ 21 h 39"/>
                <a:gd name="T22" fmla="*/ 30 w 41"/>
                <a:gd name="T23" fmla="*/ 14 h 39"/>
                <a:gd name="T24" fmla="*/ 22 w 41"/>
                <a:gd name="T25" fmla="*/ 8 h 39"/>
                <a:gd name="T26" fmla="*/ 13 w 41"/>
                <a:gd name="T27" fmla="*/ 8 h 39"/>
                <a:gd name="T28" fmla="*/ 13 w 41"/>
                <a:gd name="T29" fmla="*/ 31 h 39"/>
                <a:gd name="T30" fmla="*/ 17 w 41"/>
                <a:gd name="T31" fmla="*/ 31 h 39"/>
                <a:gd name="T32" fmla="*/ 17 w 41"/>
                <a:gd name="T33" fmla="*/ 21 h 39"/>
                <a:gd name="T34" fmla="*/ 21 w 41"/>
                <a:gd name="T35" fmla="*/ 39 h 39"/>
                <a:gd name="T36" fmla="*/ 41 w 41"/>
                <a:gd name="T37" fmla="*/ 19 h 39"/>
                <a:gd name="T38" fmla="*/ 21 w 41"/>
                <a:gd name="T39" fmla="*/ 0 h 39"/>
                <a:gd name="T40" fmla="*/ 0 w 41"/>
                <a:gd name="T41" fmla="*/ 19 h 39"/>
                <a:gd name="T42" fmla="*/ 21 w 41"/>
                <a:gd name="T43" fmla="*/ 39 h 39"/>
                <a:gd name="T44" fmla="*/ 4 w 41"/>
                <a:gd name="T45" fmla="*/ 19 h 39"/>
                <a:gd name="T46" fmla="*/ 21 w 41"/>
                <a:gd name="T47" fmla="*/ 3 h 39"/>
                <a:gd name="T48" fmla="*/ 37 w 41"/>
                <a:gd name="T49" fmla="*/ 19 h 39"/>
                <a:gd name="T50" fmla="*/ 21 w 41"/>
                <a:gd name="T51" fmla="*/ 36 h 39"/>
                <a:gd name="T52" fmla="*/ 4 w 41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39">
                  <a:moveTo>
                    <a:pt x="17" y="18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4" y="11"/>
                    <a:pt x="26" y="11"/>
                    <a:pt x="26" y="14"/>
                  </a:cubicBezTo>
                  <a:cubicBezTo>
                    <a:pt x="26" y="18"/>
                    <a:pt x="24" y="18"/>
                    <a:pt x="21" y="18"/>
                  </a:cubicBezTo>
                  <a:lnTo>
                    <a:pt x="17" y="18"/>
                  </a:lnTo>
                  <a:close/>
                  <a:moveTo>
                    <a:pt x="17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8" y="20"/>
                    <a:pt x="30" y="19"/>
                    <a:pt x="30" y="14"/>
                  </a:cubicBezTo>
                  <a:cubicBezTo>
                    <a:pt x="30" y="10"/>
                    <a:pt x="27" y="8"/>
                    <a:pt x="22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21" y="39"/>
                  </a:moveTo>
                  <a:cubicBezTo>
                    <a:pt x="32" y="39"/>
                    <a:pt x="41" y="31"/>
                    <a:pt x="41" y="19"/>
                  </a:cubicBezTo>
                  <a:cubicBezTo>
                    <a:pt x="41" y="8"/>
                    <a:pt x="32" y="0"/>
                    <a:pt x="21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31"/>
                    <a:pt x="10" y="39"/>
                    <a:pt x="21" y="39"/>
                  </a:cubicBezTo>
                  <a:moveTo>
                    <a:pt x="4" y="19"/>
                  </a:moveTo>
                  <a:cubicBezTo>
                    <a:pt x="4" y="10"/>
                    <a:pt x="12" y="3"/>
                    <a:pt x="21" y="3"/>
                  </a:cubicBezTo>
                  <a:cubicBezTo>
                    <a:pt x="30" y="3"/>
                    <a:pt x="37" y="10"/>
                    <a:pt x="37" y="19"/>
                  </a:cubicBezTo>
                  <a:cubicBezTo>
                    <a:pt x="37" y="29"/>
                    <a:pt x="30" y="36"/>
                    <a:pt x="21" y="36"/>
                  </a:cubicBezTo>
                  <a:cubicBezTo>
                    <a:pt x="12" y="36"/>
                    <a:pt x="4" y="29"/>
                    <a:pt x="4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 72"/>
          <p:cNvSpPr/>
          <p:nvPr userDrawn="1"/>
        </p:nvSpPr>
        <p:spPr>
          <a:xfrm>
            <a:off x="8932332" y="5271515"/>
            <a:ext cx="211667" cy="1344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6289890" y="5271515"/>
            <a:ext cx="0" cy="1344168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 userDrawn="1"/>
        </p:nvGrpSpPr>
        <p:grpSpPr>
          <a:xfrm>
            <a:off x="0" y="5272087"/>
            <a:ext cx="9144000" cy="1343025"/>
            <a:chOff x="0" y="5374279"/>
            <a:chExt cx="9144000" cy="1202869"/>
          </a:xfrm>
        </p:grpSpPr>
        <p:cxnSp>
          <p:nvCxnSpPr>
            <p:cNvPr id="77" name="Straight Connector 76"/>
            <p:cNvCxnSpPr/>
            <p:nvPr userDrawn="1"/>
          </p:nvCxnSpPr>
          <p:spPr>
            <a:xfrm>
              <a:off x="0" y="5374279"/>
              <a:ext cx="91440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0" y="6577148"/>
              <a:ext cx="91440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lowerywm\Desktop\Picture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5" y="5440614"/>
            <a:ext cx="5900738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3822433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pos="36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157728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 bwMode="auto">
          <a:xfrm>
            <a:off x="4069080" y="1188720"/>
            <a:ext cx="4572000" cy="950976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anchor="b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kumimoji="0" sz="2800" b="1" i="0" u="none" cap="none" baseline="0">
                <a:solidFill>
                  <a:schemeClr val="bg2"/>
                </a:solidFill>
                <a:latin typeface="Verdana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0" name="Text Placeholder 3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69080" y="2352525"/>
            <a:ext cx="4572000" cy="82296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0" name="Rectangle 69"/>
          <p:cNvSpPr/>
          <p:nvPr userDrawn="1"/>
        </p:nvSpPr>
        <p:spPr>
          <a:xfrm>
            <a:off x="0" y="5029199"/>
            <a:ext cx="9143999" cy="18288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72" name="Group 71"/>
          <p:cNvGrpSpPr>
            <a:grpSpLocks noChangeAspect="1"/>
          </p:cNvGrpSpPr>
          <p:nvPr userDrawn="1"/>
        </p:nvGrpSpPr>
        <p:grpSpPr>
          <a:xfrm>
            <a:off x="6843586" y="5714999"/>
            <a:ext cx="1535050" cy="457200"/>
            <a:chOff x="-3359149" y="2039940"/>
            <a:chExt cx="3235324" cy="963612"/>
          </a:xfrm>
          <a:solidFill>
            <a:schemeClr val="bg1"/>
          </a:solidFill>
        </p:grpSpPr>
        <p:sp>
          <p:nvSpPr>
            <p:cNvPr id="79" name="Freeform 5"/>
            <p:cNvSpPr>
              <a:spLocks noEditPoints="1"/>
            </p:cNvSpPr>
            <p:nvPr userDrawn="1"/>
          </p:nvSpPr>
          <p:spPr bwMode="auto">
            <a:xfrm>
              <a:off x="-3359149" y="2039940"/>
              <a:ext cx="1112837" cy="958851"/>
            </a:xfrm>
            <a:custGeom>
              <a:avLst/>
              <a:gdLst>
                <a:gd name="T0" fmla="*/ 208 w 296"/>
                <a:gd name="T1" fmla="*/ 24 h 253"/>
                <a:gd name="T2" fmla="*/ 169 w 296"/>
                <a:gd name="T3" fmla="*/ 140 h 253"/>
                <a:gd name="T4" fmla="*/ 150 w 296"/>
                <a:gd name="T5" fmla="*/ 150 h 253"/>
                <a:gd name="T6" fmla="*/ 122 w 296"/>
                <a:gd name="T7" fmla="*/ 151 h 253"/>
                <a:gd name="T8" fmla="*/ 167 w 296"/>
                <a:gd name="T9" fmla="*/ 18 h 253"/>
                <a:gd name="T10" fmla="*/ 202 w 296"/>
                <a:gd name="T11" fmla="*/ 18 h 253"/>
                <a:gd name="T12" fmla="*/ 208 w 296"/>
                <a:gd name="T13" fmla="*/ 24 h 253"/>
                <a:gd name="T14" fmla="*/ 254 w 296"/>
                <a:gd name="T15" fmla="*/ 0 h 253"/>
                <a:gd name="T16" fmla="*/ 54 w 296"/>
                <a:gd name="T17" fmla="*/ 0 h 253"/>
                <a:gd name="T18" fmla="*/ 50 w 296"/>
                <a:gd name="T19" fmla="*/ 5 h 253"/>
                <a:gd name="T20" fmla="*/ 56 w 296"/>
                <a:gd name="T21" fmla="*/ 8 h 253"/>
                <a:gd name="T22" fmla="*/ 72 w 296"/>
                <a:gd name="T23" fmla="*/ 10 h 253"/>
                <a:gd name="T24" fmla="*/ 77 w 296"/>
                <a:gd name="T25" fmla="*/ 21 h 253"/>
                <a:gd name="T26" fmla="*/ 0 w 296"/>
                <a:gd name="T27" fmla="*/ 253 h 253"/>
                <a:gd name="T28" fmla="*/ 88 w 296"/>
                <a:gd name="T29" fmla="*/ 253 h 253"/>
                <a:gd name="T30" fmla="*/ 117 w 296"/>
                <a:gd name="T31" fmla="*/ 169 h 253"/>
                <a:gd name="T32" fmla="*/ 177 w 296"/>
                <a:gd name="T33" fmla="*/ 167 h 253"/>
                <a:gd name="T34" fmla="*/ 219 w 296"/>
                <a:gd name="T35" fmla="*/ 158 h 253"/>
                <a:gd name="T36" fmla="*/ 263 w 296"/>
                <a:gd name="T37" fmla="*/ 127 h 253"/>
                <a:gd name="T38" fmla="*/ 295 w 296"/>
                <a:gd name="T39" fmla="*/ 27 h 253"/>
                <a:gd name="T40" fmla="*/ 254 w 296"/>
                <a:gd name="T4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53">
                  <a:moveTo>
                    <a:pt x="208" y="24"/>
                  </a:moveTo>
                  <a:cubicBezTo>
                    <a:pt x="207" y="32"/>
                    <a:pt x="173" y="135"/>
                    <a:pt x="169" y="140"/>
                  </a:cubicBezTo>
                  <a:cubicBezTo>
                    <a:pt x="166" y="145"/>
                    <a:pt x="164" y="148"/>
                    <a:pt x="150" y="150"/>
                  </a:cubicBezTo>
                  <a:cubicBezTo>
                    <a:pt x="139" y="152"/>
                    <a:pt x="132" y="153"/>
                    <a:pt x="122" y="15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202" y="18"/>
                    <a:pt x="202" y="18"/>
                    <a:pt x="202" y="18"/>
                  </a:cubicBezTo>
                  <a:cubicBezTo>
                    <a:pt x="202" y="18"/>
                    <a:pt x="209" y="19"/>
                    <a:pt x="208" y="24"/>
                  </a:cubicBezTo>
                  <a:moveTo>
                    <a:pt x="2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0"/>
                    <a:pt x="50" y="5"/>
                  </a:cubicBezTo>
                  <a:cubicBezTo>
                    <a:pt x="51" y="9"/>
                    <a:pt x="56" y="8"/>
                    <a:pt x="56" y="8"/>
                  </a:cubicBezTo>
                  <a:cubicBezTo>
                    <a:pt x="56" y="8"/>
                    <a:pt x="64" y="7"/>
                    <a:pt x="72" y="10"/>
                  </a:cubicBezTo>
                  <a:cubicBezTo>
                    <a:pt x="80" y="14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8" y="171"/>
                    <a:pt x="167" y="168"/>
                    <a:pt x="177" y="167"/>
                  </a:cubicBezTo>
                  <a:cubicBezTo>
                    <a:pt x="191" y="166"/>
                    <a:pt x="202" y="163"/>
                    <a:pt x="219" y="158"/>
                  </a:cubicBezTo>
                  <a:cubicBezTo>
                    <a:pt x="232" y="153"/>
                    <a:pt x="254" y="142"/>
                    <a:pt x="263" y="127"/>
                  </a:cubicBezTo>
                  <a:cubicBezTo>
                    <a:pt x="268" y="119"/>
                    <a:pt x="295" y="45"/>
                    <a:pt x="295" y="27"/>
                  </a:cubicBezTo>
                  <a:cubicBezTo>
                    <a:pt x="296" y="1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/>
            <p:cNvSpPr>
              <a:spLocks noEditPoints="1"/>
            </p:cNvSpPr>
            <p:nvPr userDrawn="1"/>
          </p:nvSpPr>
          <p:spPr bwMode="auto">
            <a:xfrm>
              <a:off x="-2389188" y="2043114"/>
              <a:ext cx="1114424" cy="960438"/>
            </a:xfrm>
            <a:custGeom>
              <a:avLst/>
              <a:gdLst>
                <a:gd name="T0" fmla="*/ 208 w 296"/>
                <a:gd name="T1" fmla="*/ 24 h 253"/>
                <a:gd name="T2" fmla="*/ 170 w 296"/>
                <a:gd name="T3" fmla="*/ 140 h 253"/>
                <a:gd name="T4" fmla="*/ 151 w 296"/>
                <a:gd name="T5" fmla="*/ 150 h 253"/>
                <a:gd name="T6" fmla="*/ 122 w 296"/>
                <a:gd name="T7" fmla="*/ 151 h 253"/>
                <a:gd name="T8" fmla="*/ 167 w 296"/>
                <a:gd name="T9" fmla="*/ 18 h 253"/>
                <a:gd name="T10" fmla="*/ 203 w 296"/>
                <a:gd name="T11" fmla="*/ 18 h 253"/>
                <a:gd name="T12" fmla="*/ 208 w 296"/>
                <a:gd name="T13" fmla="*/ 24 h 253"/>
                <a:gd name="T14" fmla="*/ 254 w 296"/>
                <a:gd name="T15" fmla="*/ 0 h 253"/>
                <a:gd name="T16" fmla="*/ 54 w 296"/>
                <a:gd name="T17" fmla="*/ 0 h 253"/>
                <a:gd name="T18" fmla="*/ 51 w 296"/>
                <a:gd name="T19" fmla="*/ 5 h 253"/>
                <a:gd name="T20" fmla="*/ 56 w 296"/>
                <a:gd name="T21" fmla="*/ 8 h 253"/>
                <a:gd name="T22" fmla="*/ 72 w 296"/>
                <a:gd name="T23" fmla="*/ 10 h 253"/>
                <a:gd name="T24" fmla="*/ 77 w 296"/>
                <a:gd name="T25" fmla="*/ 21 h 253"/>
                <a:gd name="T26" fmla="*/ 0 w 296"/>
                <a:gd name="T27" fmla="*/ 253 h 253"/>
                <a:gd name="T28" fmla="*/ 89 w 296"/>
                <a:gd name="T29" fmla="*/ 253 h 253"/>
                <a:gd name="T30" fmla="*/ 117 w 296"/>
                <a:gd name="T31" fmla="*/ 169 h 253"/>
                <a:gd name="T32" fmla="*/ 177 w 296"/>
                <a:gd name="T33" fmla="*/ 167 h 253"/>
                <a:gd name="T34" fmla="*/ 219 w 296"/>
                <a:gd name="T35" fmla="*/ 158 h 253"/>
                <a:gd name="T36" fmla="*/ 263 w 296"/>
                <a:gd name="T37" fmla="*/ 127 h 253"/>
                <a:gd name="T38" fmla="*/ 295 w 296"/>
                <a:gd name="T39" fmla="*/ 27 h 253"/>
                <a:gd name="T40" fmla="*/ 254 w 296"/>
                <a:gd name="T4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53">
                  <a:moveTo>
                    <a:pt x="208" y="24"/>
                  </a:moveTo>
                  <a:cubicBezTo>
                    <a:pt x="207" y="32"/>
                    <a:pt x="173" y="135"/>
                    <a:pt x="170" y="140"/>
                  </a:cubicBezTo>
                  <a:cubicBezTo>
                    <a:pt x="166" y="145"/>
                    <a:pt x="164" y="148"/>
                    <a:pt x="151" y="150"/>
                  </a:cubicBezTo>
                  <a:cubicBezTo>
                    <a:pt x="140" y="152"/>
                    <a:pt x="132" y="153"/>
                    <a:pt x="122" y="15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09" y="19"/>
                    <a:pt x="208" y="24"/>
                  </a:cubicBezTo>
                  <a:moveTo>
                    <a:pt x="2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0"/>
                    <a:pt x="51" y="5"/>
                  </a:cubicBezTo>
                  <a:cubicBezTo>
                    <a:pt x="51" y="9"/>
                    <a:pt x="56" y="8"/>
                    <a:pt x="56" y="8"/>
                  </a:cubicBezTo>
                  <a:cubicBezTo>
                    <a:pt x="56" y="8"/>
                    <a:pt x="64" y="7"/>
                    <a:pt x="72" y="10"/>
                  </a:cubicBezTo>
                  <a:cubicBezTo>
                    <a:pt x="81" y="14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8" y="171"/>
                    <a:pt x="167" y="168"/>
                    <a:pt x="177" y="167"/>
                  </a:cubicBezTo>
                  <a:cubicBezTo>
                    <a:pt x="192" y="166"/>
                    <a:pt x="203" y="163"/>
                    <a:pt x="219" y="158"/>
                  </a:cubicBezTo>
                  <a:cubicBezTo>
                    <a:pt x="233" y="153"/>
                    <a:pt x="254" y="142"/>
                    <a:pt x="263" y="127"/>
                  </a:cubicBezTo>
                  <a:cubicBezTo>
                    <a:pt x="268" y="119"/>
                    <a:pt x="295" y="45"/>
                    <a:pt x="295" y="27"/>
                  </a:cubicBezTo>
                  <a:cubicBezTo>
                    <a:pt x="296" y="1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"/>
            <p:cNvSpPr>
              <a:spLocks noEditPoints="1"/>
            </p:cNvSpPr>
            <p:nvPr userDrawn="1"/>
          </p:nvSpPr>
          <p:spPr bwMode="auto">
            <a:xfrm>
              <a:off x="-1433513" y="2043114"/>
              <a:ext cx="1125538" cy="960438"/>
            </a:xfrm>
            <a:custGeom>
              <a:avLst/>
              <a:gdLst>
                <a:gd name="T0" fmla="*/ 209 w 299"/>
                <a:gd name="T1" fmla="*/ 24 h 253"/>
                <a:gd name="T2" fmla="*/ 144 w 299"/>
                <a:gd name="T3" fmla="*/ 224 h 253"/>
                <a:gd name="T4" fmla="*/ 125 w 299"/>
                <a:gd name="T5" fmla="*/ 234 h 253"/>
                <a:gd name="T6" fmla="*/ 97 w 299"/>
                <a:gd name="T7" fmla="*/ 236 h 253"/>
                <a:gd name="T8" fmla="*/ 168 w 299"/>
                <a:gd name="T9" fmla="*/ 18 h 253"/>
                <a:gd name="T10" fmla="*/ 203 w 299"/>
                <a:gd name="T11" fmla="*/ 18 h 253"/>
                <a:gd name="T12" fmla="*/ 209 w 299"/>
                <a:gd name="T13" fmla="*/ 24 h 253"/>
                <a:gd name="T14" fmla="*/ 255 w 299"/>
                <a:gd name="T15" fmla="*/ 1 h 253"/>
                <a:gd name="T16" fmla="*/ 54 w 299"/>
                <a:gd name="T17" fmla="*/ 0 h 253"/>
                <a:gd name="T18" fmla="*/ 51 w 299"/>
                <a:gd name="T19" fmla="*/ 5 h 253"/>
                <a:gd name="T20" fmla="*/ 57 w 299"/>
                <a:gd name="T21" fmla="*/ 9 h 253"/>
                <a:gd name="T22" fmla="*/ 73 w 299"/>
                <a:gd name="T23" fmla="*/ 11 h 253"/>
                <a:gd name="T24" fmla="*/ 77 w 299"/>
                <a:gd name="T25" fmla="*/ 21 h 253"/>
                <a:gd name="T26" fmla="*/ 0 w 299"/>
                <a:gd name="T27" fmla="*/ 253 h 253"/>
                <a:gd name="T28" fmla="*/ 89 w 299"/>
                <a:gd name="T29" fmla="*/ 253 h 253"/>
                <a:gd name="T30" fmla="*/ 144 w 299"/>
                <a:gd name="T31" fmla="*/ 253 h 253"/>
                <a:gd name="T32" fmla="*/ 210 w 299"/>
                <a:gd name="T33" fmla="*/ 233 h 253"/>
                <a:gd name="T34" fmla="*/ 245 w 299"/>
                <a:gd name="T35" fmla="*/ 197 h 253"/>
                <a:gd name="T36" fmla="*/ 298 w 299"/>
                <a:gd name="T37" fmla="*/ 31 h 253"/>
                <a:gd name="T38" fmla="*/ 255 w 299"/>
                <a:gd name="T39" fmla="*/ 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253">
                  <a:moveTo>
                    <a:pt x="209" y="24"/>
                  </a:moveTo>
                  <a:cubicBezTo>
                    <a:pt x="207" y="32"/>
                    <a:pt x="148" y="220"/>
                    <a:pt x="144" y="224"/>
                  </a:cubicBezTo>
                  <a:cubicBezTo>
                    <a:pt x="140" y="229"/>
                    <a:pt x="131" y="233"/>
                    <a:pt x="125" y="234"/>
                  </a:cubicBezTo>
                  <a:cubicBezTo>
                    <a:pt x="114" y="237"/>
                    <a:pt x="107" y="238"/>
                    <a:pt x="97" y="236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10" y="19"/>
                    <a:pt x="209" y="24"/>
                  </a:cubicBezTo>
                  <a:moveTo>
                    <a:pt x="255" y="1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1"/>
                    <a:pt x="51" y="5"/>
                  </a:cubicBezTo>
                  <a:cubicBezTo>
                    <a:pt x="51" y="10"/>
                    <a:pt x="57" y="9"/>
                    <a:pt x="57" y="9"/>
                  </a:cubicBezTo>
                  <a:cubicBezTo>
                    <a:pt x="57" y="9"/>
                    <a:pt x="65" y="7"/>
                    <a:pt x="73" y="11"/>
                  </a:cubicBezTo>
                  <a:cubicBezTo>
                    <a:pt x="81" y="15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44" y="253"/>
                    <a:pt x="144" y="253"/>
                    <a:pt x="144" y="253"/>
                  </a:cubicBezTo>
                  <a:cubicBezTo>
                    <a:pt x="160" y="253"/>
                    <a:pt x="195" y="240"/>
                    <a:pt x="210" y="233"/>
                  </a:cubicBezTo>
                  <a:cubicBezTo>
                    <a:pt x="226" y="225"/>
                    <a:pt x="241" y="210"/>
                    <a:pt x="245" y="197"/>
                  </a:cubicBezTo>
                  <a:cubicBezTo>
                    <a:pt x="248" y="188"/>
                    <a:pt x="298" y="48"/>
                    <a:pt x="298" y="31"/>
                  </a:cubicBezTo>
                  <a:cubicBezTo>
                    <a:pt x="299" y="5"/>
                    <a:pt x="255" y="1"/>
                    <a:pt x="25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"/>
            <p:cNvSpPr>
              <a:spLocks noEditPoints="1"/>
            </p:cNvSpPr>
            <p:nvPr userDrawn="1"/>
          </p:nvSpPr>
          <p:spPr bwMode="auto">
            <a:xfrm>
              <a:off x="-277813" y="2089149"/>
              <a:ext cx="153988" cy="147638"/>
            </a:xfrm>
            <a:custGeom>
              <a:avLst/>
              <a:gdLst>
                <a:gd name="T0" fmla="*/ 17 w 41"/>
                <a:gd name="T1" fmla="*/ 18 h 39"/>
                <a:gd name="T2" fmla="*/ 17 w 41"/>
                <a:gd name="T3" fmla="*/ 11 h 39"/>
                <a:gd name="T4" fmla="*/ 21 w 41"/>
                <a:gd name="T5" fmla="*/ 11 h 39"/>
                <a:gd name="T6" fmla="*/ 26 w 41"/>
                <a:gd name="T7" fmla="*/ 14 h 39"/>
                <a:gd name="T8" fmla="*/ 21 w 41"/>
                <a:gd name="T9" fmla="*/ 18 h 39"/>
                <a:gd name="T10" fmla="*/ 17 w 41"/>
                <a:gd name="T11" fmla="*/ 18 h 39"/>
                <a:gd name="T12" fmla="*/ 17 w 41"/>
                <a:gd name="T13" fmla="*/ 21 h 39"/>
                <a:gd name="T14" fmla="*/ 21 w 41"/>
                <a:gd name="T15" fmla="*/ 21 h 39"/>
                <a:gd name="T16" fmla="*/ 27 w 41"/>
                <a:gd name="T17" fmla="*/ 31 h 39"/>
                <a:gd name="T18" fmla="*/ 31 w 41"/>
                <a:gd name="T19" fmla="*/ 31 h 39"/>
                <a:gd name="T20" fmla="*/ 24 w 41"/>
                <a:gd name="T21" fmla="*/ 21 h 39"/>
                <a:gd name="T22" fmla="*/ 30 w 41"/>
                <a:gd name="T23" fmla="*/ 14 h 39"/>
                <a:gd name="T24" fmla="*/ 22 w 41"/>
                <a:gd name="T25" fmla="*/ 8 h 39"/>
                <a:gd name="T26" fmla="*/ 13 w 41"/>
                <a:gd name="T27" fmla="*/ 8 h 39"/>
                <a:gd name="T28" fmla="*/ 13 w 41"/>
                <a:gd name="T29" fmla="*/ 31 h 39"/>
                <a:gd name="T30" fmla="*/ 17 w 41"/>
                <a:gd name="T31" fmla="*/ 31 h 39"/>
                <a:gd name="T32" fmla="*/ 17 w 41"/>
                <a:gd name="T33" fmla="*/ 21 h 39"/>
                <a:gd name="T34" fmla="*/ 21 w 41"/>
                <a:gd name="T35" fmla="*/ 39 h 39"/>
                <a:gd name="T36" fmla="*/ 41 w 41"/>
                <a:gd name="T37" fmla="*/ 19 h 39"/>
                <a:gd name="T38" fmla="*/ 21 w 41"/>
                <a:gd name="T39" fmla="*/ 0 h 39"/>
                <a:gd name="T40" fmla="*/ 0 w 41"/>
                <a:gd name="T41" fmla="*/ 19 h 39"/>
                <a:gd name="T42" fmla="*/ 21 w 41"/>
                <a:gd name="T43" fmla="*/ 39 h 39"/>
                <a:gd name="T44" fmla="*/ 4 w 41"/>
                <a:gd name="T45" fmla="*/ 19 h 39"/>
                <a:gd name="T46" fmla="*/ 21 w 41"/>
                <a:gd name="T47" fmla="*/ 3 h 39"/>
                <a:gd name="T48" fmla="*/ 37 w 41"/>
                <a:gd name="T49" fmla="*/ 19 h 39"/>
                <a:gd name="T50" fmla="*/ 21 w 41"/>
                <a:gd name="T51" fmla="*/ 36 h 39"/>
                <a:gd name="T52" fmla="*/ 4 w 41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39">
                  <a:moveTo>
                    <a:pt x="17" y="18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4" y="11"/>
                    <a:pt x="26" y="11"/>
                    <a:pt x="26" y="14"/>
                  </a:cubicBezTo>
                  <a:cubicBezTo>
                    <a:pt x="26" y="18"/>
                    <a:pt x="24" y="18"/>
                    <a:pt x="21" y="18"/>
                  </a:cubicBezTo>
                  <a:lnTo>
                    <a:pt x="17" y="18"/>
                  </a:lnTo>
                  <a:close/>
                  <a:moveTo>
                    <a:pt x="17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8" y="20"/>
                    <a:pt x="30" y="19"/>
                    <a:pt x="30" y="14"/>
                  </a:cubicBezTo>
                  <a:cubicBezTo>
                    <a:pt x="30" y="10"/>
                    <a:pt x="27" y="8"/>
                    <a:pt x="22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21" y="39"/>
                  </a:moveTo>
                  <a:cubicBezTo>
                    <a:pt x="32" y="39"/>
                    <a:pt x="41" y="31"/>
                    <a:pt x="41" y="19"/>
                  </a:cubicBezTo>
                  <a:cubicBezTo>
                    <a:pt x="41" y="8"/>
                    <a:pt x="32" y="0"/>
                    <a:pt x="21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31"/>
                    <a:pt x="10" y="39"/>
                    <a:pt x="21" y="39"/>
                  </a:cubicBezTo>
                  <a:moveTo>
                    <a:pt x="4" y="19"/>
                  </a:moveTo>
                  <a:cubicBezTo>
                    <a:pt x="4" y="10"/>
                    <a:pt x="12" y="3"/>
                    <a:pt x="21" y="3"/>
                  </a:cubicBezTo>
                  <a:cubicBezTo>
                    <a:pt x="30" y="3"/>
                    <a:pt x="37" y="10"/>
                    <a:pt x="37" y="19"/>
                  </a:cubicBezTo>
                  <a:cubicBezTo>
                    <a:pt x="37" y="29"/>
                    <a:pt x="30" y="36"/>
                    <a:pt x="21" y="36"/>
                  </a:cubicBezTo>
                  <a:cubicBezTo>
                    <a:pt x="12" y="36"/>
                    <a:pt x="4" y="29"/>
                    <a:pt x="4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 72"/>
          <p:cNvSpPr/>
          <p:nvPr userDrawn="1"/>
        </p:nvSpPr>
        <p:spPr>
          <a:xfrm>
            <a:off x="8932332" y="5271515"/>
            <a:ext cx="211667" cy="1344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6289890" y="5271515"/>
            <a:ext cx="0" cy="1344168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 userDrawn="1"/>
        </p:nvGrpSpPr>
        <p:grpSpPr>
          <a:xfrm>
            <a:off x="0" y="5272087"/>
            <a:ext cx="9144000" cy="1343025"/>
            <a:chOff x="0" y="5374279"/>
            <a:chExt cx="9144000" cy="1202869"/>
          </a:xfrm>
        </p:grpSpPr>
        <p:cxnSp>
          <p:nvCxnSpPr>
            <p:cNvPr id="77" name="Straight Connector 76"/>
            <p:cNvCxnSpPr/>
            <p:nvPr userDrawn="1"/>
          </p:nvCxnSpPr>
          <p:spPr>
            <a:xfrm>
              <a:off x="0" y="5374279"/>
              <a:ext cx="91440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0" y="6577148"/>
              <a:ext cx="91440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3" descr="C:\Users\lowerywm\Desktop\Picture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5" y="5440614"/>
            <a:ext cx="5900738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3297090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pos="36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157728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 bwMode="auto">
          <a:xfrm>
            <a:off x="4069080" y="1188720"/>
            <a:ext cx="4572000" cy="950976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anchor="b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kumimoji="0" sz="2800" b="1" i="0" u="none" cap="none" baseline="0">
                <a:solidFill>
                  <a:schemeClr val="bg2"/>
                </a:solidFill>
                <a:latin typeface="Verdana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0" name="Text Placeholder 3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69080" y="2352525"/>
            <a:ext cx="4572000" cy="82296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0" name="Rectangle 69"/>
          <p:cNvSpPr/>
          <p:nvPr userDrawn="1"/>
        </p:nvSpPr>
        <p:spPr>
          <a:xfrm>
            <a:off x="0" y="5029199"/>
            <a:ext cx="9143999" cy="18288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72" name="Group 71"/>
          <p:cNvGrpSpPr>
            <a:grpSpLocks noChangeAspect="1"/>
          </p:cNvGrpSpPr>
          <p:nvPr userDrawn="1"/>
        </p:nvGrpSpPr>
        <p:grpSpPr>
          <a:xfrm>
            <a:off x="6843586" y="5714999"/>
            <a:ext cx="1535050" cy="457200"/>
            <a:chOff x="-3359149" y="2039940"/>
            <a:chExt cx="3235324" cy="963612"/>
          </a:xfrm>
          <a:solidFill>
            <a:schemeClr val="bg1"/>
          </a:solidFill>
        </p:grpSpPr>
        <p:sp>
          <p:nvSpPr>
            <p:cNvPr id="79" name="Freeform 5"/>
            <p:cNvSpPr>
              <a:spLocks noEditPoints="1"/>
            </p:cNvSpPr>
            <p:nvPr userDrawn="1"/>
          </p:nvSpPr>
          <p:spPr bwMode="auto">
            <a:xfrm>
              <a:off x="-3359149" y="2039940"/>
              <a:ext cx="1112837" cy="958851"/>
            </a:xfrm>
            <a:custGeom>
              <a:avLst/>
              <a:gdLst>
                <a:gd name="T0" fmla="*/ 208 w 296"/>
                <a:gd name="T1" fmla="*/ 24 h 253"/>
                <a:gd name="T2" fmla="*/ 169 w 296"/>
                <a:gd name="T3" fmla="*/ 140 h 253"/>
                <a:gd name="T4" fmla="*/ 150 w 296"/>
                <a:gd name="T5" fmla="*/ 150 h 253"/>
                <a:gd name="T6" fmla="*/ 122 w 296"/>
                <a:gd name="T7" fmla="*/ 151 h 253"/>
                <a:gd name="T8" fmla="*/ 167 w 296"/>
                <a:gd name="T9" fmla="*/ 18 h 253"/>
                <a:gd name="T10" fmla="*/ 202 w 296"/>
                <a:gd name="T11" fmla="*/ 18 h 253"/>
                <a:gd name="T12" fmla="*/ 208 w 296"/>
                <a:gd name="T13" fmla="*/ 24 h 253"/>
                <a:gd name="T14" fmla="*/ 254 w 296"/>
                <a:gd name="T15" fmla="*/ 0 h 253"/>
                <a:gd name="T16" fmla="*/ 54 w 296"/>
                <a:gd name="T17" fmla="*/ 0 h 253"/>
                <a:gd name="T18" fmla="*/ 50 w 296"/>
                <a:gd name="T19" fmla="*/ 5 h 253"/>
                <a:gd name="T20" fmla="*/ 56 w 296"/>
                <a:gd name="T21" fmla="*/ 8 h 253"/>
                <a:gd name="T22" fmla="*/ 72 w 296"/>
                <a:gd name="T23" fmla="*/ 10 h 253"/>
                <a:gd name="T24" fmla="*/ 77 w 296"/>
                <a:gd name="T25" fmla="*/ 21 h 253"/>
                <a:gd name="T26" fmla="*/ 0 w 296"/>
                <a:gd name="T27" fmla="*/ 253 h 253"/>
                <a:gd name="T28" fmla="*/ 88 w 296"/>
                <a:gd name="T29" fmla="*/ 253 h 253"/>
                <a:gd name="T30" fmla="*/ 117 w 296"/>
                <a:gd name="T31" fmla="*/ 169 h 253"/>
                <a:gd name="T32" fmla="*/ 177 w 296"/>
                <a:gd name="T33" fmla="*/ 167 h 253"/>
                <a:gd name="T34" fmla="*/ 219 w 296"/>
                <a:gd name="T35" fmla="*/ 158 h 253"/>
                <a:gd name="T36" fmla="*/ 263 w 296"/>
                <a:gd name="T37" fmla="*/ 127 h 253"/>
                <a:gd name="T38" fmla="*/ 295 w 296"/>
                <a:gd name="T39" fmla="*/ 27 h 253"/>
                <a:gd name="T40" fmla="*/ 254 w 296"/>
                <a:gd name="T4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53">
                  <a:moveTo>
                    <a:pt x="208" y="24"/>
                  </a:moveTo>
                  <a:cubicBezTo>
                    <a:pt x="207" y="32"/>
                    <a:pt x="173" y="135"/>
                    <a:pt x="169" y="140"/>
                  </a:cubicBezTo>
                  <a:cubicBezTo>
                    <a:pt x="166" y="145"/>
                    <a:pt x="164" y="148"/>
                    <a:pt x="150" y="150"/>
                  </a:cubicBezTo>
                  <a:cubicBezTo>
                    <a:pt x="139" y="152"/>
                    <a:pt x="132" y="153"/>
                    <a:pt x="122" y="15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202" y="18"/>
                    <a:pt x="202" y="18"/>
                    <a:pt x="202" y="18"/>
                  </a:cubicBezTo>
                  <a:cubicBezTo>
                    <a:pt x="202" y="18"/>
                    <a:pt x="209" y="19"/>
                    <a:pt x="208" y="24"/>
                  </a:cubicBezTo>
                  <a:moveTo>
                    <a:pt x="2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0"/>
                    <a:pt x="50" y="5"/>
                  </a:cubicBezTo>
                  <a:cubicBezTo>
                    <a:pt x="51" y="9"/>
                    <a:pt x="56" y="8"/>
                    <a:pt x="56" y="8"/>
                  </a:cubicBezTo>
                  <a:cubicBezTo>
                    <a:pt x="56" y="8"/>
                    <a:pt x="64" y="7"/>
                    <a:pt x="72" y="10"/>
                  </a:cubicBezTo>
                  <a:cubicBezTo>
                    <a:pt x="80" y="14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8" y="171"/>
                    <a:pt x="167" y="168"/>
                    <a:pt x="177" y="167"/>
                  </a:cubicBezTo>
                  <a:cubicBezTo>
                    <a:pt x="191" y="166"/>
                    <a:pt x="202" y="163"/>
                    <a:pt x="219" y="158"/>
                  </a:cubicBezTo>
                  <a:cubicBezTo>
                    <a:pt x="232" y="153"/>
                    <a:pt x="254" y="142"/>
                    <a:pt x="263" y="127"/>
                  </a:cubicBezTo>
                  <a:cubicBezTo>
                    <a:pt x="268" y="119"/>
                    <a:pt x="295" y="45"/>
                    <a:pt x="295" y="27"/>
                  </a:cubicBezTo>
                  <a:cubicBezTo>
                    <a:pt x="296" y="1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/>
            <p:cNvSpPr>
              <a:spLocks noEditPoints="1"/>
            </p:cNvSpPr>
            <p:nvPr userDrawn="1"/>
          </p:nvSpPr>
          <p:spPr bwMode="auto">
            <a:xfrm>
              <a:off x="-2389188" y="2043114"/>
              <a:ext cx="1114424" cy="960438"/>
            </a:xfrm>
            <a:custGeom>
              <a:avLst/>
              <a:gdLst>
                <a:gd name="T0" fmla="*/ 208 w 296"/>
                <a:gd name="T1" fmla="*/ 24 h 253"/>
                <a:gd name="T2" fmla="*/ 170 w 296"/>
                <a:gd name="T3" fmla="*/ 140 h 253"/>
                <a:gd name="T4" fmla="*/ 151 w 296"/>
                <a:gd name="T5" fmla="*/ 150 h 253"/>
                <a:gd name="T6" fmla="*/ 122 w 296"/>
                <a:gd name="T7" fmla="*/ 151 h 253"/>
                <a:gd name="T8" fmla="*/ 167 w 296"/>
                <a:gd name="T9" fmla="*/ 18 h 253"/>
                <a:gd name="T10" fmla="*/ 203 w 296"/>
                <a:gd name="T11" fmla="*/ 18 h 253"/>
                <a:gd name="T12" fmla="*/ 208 w 296"/>
                <a:gd name="T13" fmla="*/ 24 h 253"/>
                <a:gd name="T14" fmla="*/ 254 w 296"/>
                <a:gd name="T15" fmla="*/ 0 h 253"/>
                <a:gd name="T16" fmla="*/ 54 w 296"/>
                <a:gd name="T17" fmla="*/ 0 h 253"/>
                <a:gd name="T18" fmla="*/ 51 w 296"/>
                <a:gd name="T19" fmla="*/ 5 h 253"/>
                <a:gd name="T20" fmla="*/ 56 w 296"/>
                <a:gd name="T21" fmla="*/ 8 h 253"/>
                <a:gd name="T22" fmla="*/ 72 w 296"/>
                <a:gd name="T23" fmla="*/ 10 h 253"/>
                <a:gd name="T24" fmla="*/ 77 w 296"/>
                <a:gd name="T25" fmla="*/ 21 h 253"/>
                <a:gd name="T26" fmla="*/ 0 w 296"/>
                <a:gd name="T27" fmla="*/ 253 h 253"/>
                <a:gd name="T28" fmla="*/ 89 w 296"/>
                <a:gd name="T29" fmla="*/ 253 h 253"/>
                <a:gd name="T30" fmla="*/ 117 w 296"/>
                <a:gd name="T31" fmla="*/ 169 h 253"/>
                <a:gd name="T32" fmla="*/ 177 w 296"/>
                <a:gd name="T33" fmla="*/ 167 h 253"/>
                <a:gd name="T34" fmla="*/ 219 w 296"/>
                <a:gd name="T35" fmla="*/ 158 h 253"/>
                <a:gd name="T36" fmla="*/ 263 w 296"/>
                <a:gd name="T37" fmla="*/ 127 h 253"/>
                <a:gd name="T38" fmla="*/ 295 w 296"/>
                <a:gd name="T39" fmla="*/ 27 h 253"/>
                <a:gd name="T40" fmla="*/ 254 w 296"/>
                <a:gd name="T4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53">
                  <a:moveTo>
                    <a:pt x="208" y="24"/>
                  </a:moveTo>
                  <a:cubicBezTo>
                    <a:pt x="207" y="32"/>
                    <a:pt x="173" y="135"/>
                    <a:pt x="170" y="140"/>
                  </a:cubicBezTo>
                  <a:cubicBezTo>
                    <a:pt x="166" y="145"/>
                    <a:pt x="164" y="148"/>
                    <a:pt x="151" y="150"/>
                  </a:cubicBezTo>
                  <a:cubicBezTo>
                    <a:pt x="140" y="152"/>
                    <a:pt x="132" y="153"/>
                    <a:pt x="122" y="15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09" y="19"/>
                    <a:pt x="208" y="24"/>
                  </a:cubicBezTo>
                  <a:moveTo>
                    <a:pt x="2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0"/>
                    <a:pt x="51" y="5"/>
                  </a:cubicBezTo>
                  <a:cubicBezTo>
                    <a:pt x="51" y="9"/>
                    <a:pt x="56" y="8"/>
                    <a:pt x="56" y="8"/>
                  </a:cubicBezTo>
                  <a:cubicBezTo>
                    <a:pt x="56" y="8"/>
                    <a:pt x="64" y="7"/>
                    <a:pt x="72" y="10"/>
                  </a:cubicBezTo>
                  <a:cubicBezTo>
                    <a:pt x="81" y="14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8" y="171"/>
                    <a:pt x="167" y="168"/>
                    <a:pt x="177" y="167"/>
                  </a:cubicBezTo>
                  <a:cubicBezTo>
                    <a:pt x="192" y="166"/>
                    <a:pt x="203" y="163"/>
                    <a:pt x="219" y="158"/>
                  </a:cubicBezTo>
                  <a:cubicBezTo>
                    <a:pt x="233" y="153"/>
                    <a:pt x="254" y="142"/>
                    <a:pt x="263" y="127"/>
                  </a:cubicBezTo>
                  <a:cubicBezTo>
                    <a:pt x="268" y="119"/>
                    <a:pt x="295" y="45"/>
                    <a:pt x="295" y="27"/>
                  </a:cubicBezTo>
                  <a:cubicBezTo>
                    <a:pt x="296" y="1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"/>
            <p:cNvSpPr>
              <a:spLocks noEditPoints="1"/>
            </p:cNvSpPr>
            <p:nvPr userDrawn="1"/>
          </p:nvSpPr>
          <p:spPr bwMode="auto">
            <a:xfrm>
              <a:off x="-1433513" y="2043114"/>
              <a:ext cx="1125538" cy="960438"/>
            </a:xfrm>
            <a:custGeom>
              <a:avLst/>
              <a:gdLst>
                <a:gd name="T0" fmla="*/ 209 w 299"/>
                <a:gd name="T1" fmla="*/ 24 h 253"/>
                <a:gd name="T2" fmla="*/ 144 w 299"/>
                <a:gd name="T3" fmla="*/ 224 h 253"/>
                <a:gd name="T4" fmla="*/ 125 w 299"/>
                <a:gd name="T5" fmla="*/ 234 h 253"/>
                <a:gd name="T6" fmla="*/ 97 w 299"/>
                <a:gd name="T7" fmla="*/ 236 h 253"/>
                <a:gd name="T8" fmla="*/ 168 w 299"/>
                <a:gd name="T9" fmla="*/ 18 h 253"/>
                <a:gd name="T10" fmla="*/ 203 w 299"/>
                <a:gd name="T11" fmla="*/ 18 h 253"/>
                <a:gd name="T12" fmla="*/ 209 w 299"/>
                <a:gd name="T13" fmla="*/ 24 h 253"/>
                <a:gd name="T14" fmla="*/ 255 w 299"/>
                <a:gd name="T15" fmla="*/ 1 h 253"/>
                <a:gd name="T16" fmla="*/ 54 w 299"/>
                <a:gd name="T17" fmla="*/ 0 h 253"/>
                <a:gd name="T18" fmla="*/ 51 w 299"/>
                <a:gd name="T19" fmla="*/ 5 h 253"/>
                <a:gd name="T20" fmla="*/ 57 w 299"/>
                <a:gd name="T21" fmla="*/ 9 h 253"/>
                <a:gd name="T22" fmla="*/ 73 w 299"/>
                <a:gd name="T23" fmla="*/ 11 h 253"/>
                <a:gd name="T24" fmla="*/ 77 w 299"/>
                <a:gd name="T25" fmla="*/ 21 h 253"/>
                <a:gd name="T26" fmla="*/ 0 w 299"/>
                <a:gd name="T27" fmla="*/ 253 h 253"/>
                <a:gd name="T28" fmla="*/ 89 w 299"/>
                <a:gd name="T29" fmla="*/ 253 h 253"/>
                <a:gd name="T30" fmla="*/ 144 w 299"/>
                <a:gd name="T31" fmla="*/ 253 h 253"/>
                <a:gd name="T32" fmla="*/ 210 w 299"/>
                <a:gd name="T33" fmla="*/ 233 h 253"/>
                <a:gd name="T34" fmla="*/ 245 w 299"/>
                <a:gd name="T35" fmla="*/ 197 h 253"/>
                <a:gd name="T36" fmla="*/ 298 w 299"/>
                <a:gd name="T37" fmla="*/ 31 h 253"/>
                <a:gd name="T38" fmla="*/ 255 w 299"/>
                <a:gd name="T39" fmla="*/ 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253">
                  <a:moveTo>
                    <a:pt x="209" y="24"/>
                  </a:moveTo>
                  <a:cubicBezTo>
                    <a:pt x="207" y="32"/>
                    <a:pt x="148" y="220"/>
                    <a:pt x="144" y="224"/>
                  </a:cubicBezTo>
                  <a:cubicBezTo>
                    <a:pt x="140" y="229"/>
                    <a:pt x="131" y="233"/>
                    <a:pt x="125" y="234"/>
                  </a:cubicBezTo>
                  <a:cubicBezTo>
                    <a:pt x="114" y="237"/>
                    <a:pt x="107" y="238"/>
                    <a:pt x="97" y="236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10" y="19"/>
                    <a:pt x="209" y="24"/>
                  </a:cubicBezTo>
                  <a:moveTo>
                    <a:pt x="255" y="1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1"/>
                    <a:pt x="51" y="5"/>
                  </a:cubicBezTo>
                  <a:cubicBezTo>
                    <a:pt x="51" y="10"/>
                    <a:pt x="57" y="9"/>
                    <a:pt x="57" y="9"/>
                  </a:cubicBezTo>
                  <a:cubicBezTo>
                    <a:pt x="57" y="9"/>
                    <a:pt x="65" y="7"/>
                    <a:pt x="73" y="11"/>
                  </a:cubicBezTo>
                  <a:cubicBezTo>
                    <a:pt x="81" y="15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44" y="253"/>
                    <a:pt x="144" y="253"/>
                    <a:pt x="144" y="253"/>
                  </a:cubicBezTo>
                  <a:cubicBezTo>
                    <a:pt x="160" y="253"/>
                    <a:pt x="195" y="240"/>
                    <a:pt x="210" y="233"/>
                  </a:cubicBezTo>
                  <a:cubicBezTo>
                    <a:pt x="226" y="225"/>
                    <a:pt x="241" y="210"/>
                    <a:pt x="245" y="197"/>
                  </a:cubicBezTo>
                  <a:cubicBezTo>
                    <a:pt x="248" y="188"/>
                    <a:pt x="298" y="48"/>
                    <a:pt x="298" y="31"/>
                  </a:cubicBezTo>
                  <a:cubicBezTo>
                    <a:pt x="299" y="5"/>
                    <a:pt x="255" y="1"/>
                    <a:pt x="25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"/>
            <p:cNvSpPr>
              <a:spLocks noEditPoints="1"/>
            </p:cNvSpPr>
            <p:nvPr userDrawn="1"/>
          </p:nvSpPr>
          <p:spPr bwMode="auto">
            <a:xfrm>
              <a:off x="-277813" y="2089149"/>
              <a:ext cx="153988" cy="147638"/>
            </a:xfrm>
            <a:custGeom>
              <a:avLst/>
              <a:gdLst>
                <a:gd name="T0" fmla="*/ 17 w 41"/>
                <a:gd name="T1" fmla="*/ 18 h 39"/>
                <a:gd name="T2" fmla="*/ 17 w 41"/>
                <a:gd name="T3" fmla="*/ 11 h 39"/>
                <a:gd name="T4" fmla="*/ 21 w 41"/>
                <a:gd name="T5" fmla="*/ 11 h 39"/>
                <a:gd name="T6" fmla="*/ 26 w 41"/>
                <a:gd name="T7" fmla="*/ 14 h 39"/>
                <a:gd name="T8" fmla="*/ 21 w 41"/>
                <a:gd name="T9" fmla="*/ 18 h 39"/>
                <a:gd name="T10" fmla="*/ 17 w 41"/>
                <a:gd name="T11" fmla="*/ 18 h 39"/>
                <a:gd name="T12" fmla="*/ 17 w 41"/>
                <a:gd name="T13" fmla="*/ 21 h 39"/>
                <a:gd name="T14" fmla="*/ 21 w 41"/>
                <a:gd name="T15" fmla="*/ 21 h 39"/>
                <a:gd name="T16" fmla="*/ 27 w 41"/>
                <a:gd name="T17" fmla="*/ 31 h 39"/>
                <a:gd name="T18" fmla="*/ 31 w 41"/>
                <a:gd name="T19" fmla="*/ 31 h 39"/>
                <a:gd name="T20" fmla="*/ 24 w 41"/>
                <a:gd name="T21" fmla="*/ 21 h 39"/>
                <a:gd name="T22" fmla="*/ 30 w 41"/>
                <a:gd name="T23" fmla="*/ 14 h 39"/>
                <a:gd name="T24" fmla="*/ 22 w 41"/>
                <a:gd name="T25" fmla="*/ 8 h 39"/>
                <a:gd name="T26" fmla="*/ 13 w 41"/>
                <a:gd name="T27" fmla="*/ 8 h 39"/>
                <a:gd name="T28" fmla="*/ 13 w 41"/>
                <a:gd name="T29" fmla="*/ 31 h 39"/>
                <a:gd name="T30" fmla="*/ 17 w 41"/>
                <a:gd name="T31" fmla="*/ 31 h 39"/>
                <a:gd name="T32" fmla="*/ 17 w 41"/>
                <a:gd name="T33" fmla="*/ 21 h 39"/>
                <a:gd name="T34" fmla="*/ 21 w 41"/>
                <a:gd name="T35" fmla="*/ 39 h 39"/>
                <a:gd name="T36" fmla="*/ 41 w 41"/>
                <a:gd name="T37" fmla="*/ 19 h 39"/>
                <a:gd name="T38" fmla="*/ 21 w 41"/>
                <a:gd name="T39" fmla="*/ 0 h 39"/>
                <a:gd name="T40" fmla="*/ 0 w 41"/>
                <a:gd name="T41" fmla="*/ 19 h 39"/>
                <a:gd name="T42" fmla="*/ 21 w 41"/>
                <a:gd name="T43" fmla="*/ 39 h 39"/>
                <a:gd name="T44" fmla="*/ 4 w 41"/>
                <a:gd name="T45" fmla="*/ 19 h 39"/>
                <a:gd name="T46" fmla="*/ 21 w 41"/>
                <a:gd name="T47" fmla="*/ 3 h 39"/>
                <a:gd name="T48" fmla="*/ 37 w 41"/>
                <a:gd name="T49" fmla="*/ 19 h 39"/>
                <a:gd name="T50" fmla="*/ 21 w 41"/>
                <a:gd name="T51" fmla="*/ 36 h 39"/>
                <a:gd name="T52" fmla="*/ 4 w 41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39">
                  <a:moveTo>
                    <a:pt x="17" y="18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4" y="11"/>
                    <a:pt x="26" y="11"/>
                    <a:pt x="26" y="14"/>
                  </a:cubicBezTo>
                  <a:cubicBezTo>
                    <a:pt x="26" y="18"/>
                    <a:pt x="24" y="18"/>
                    <a:pt x="21" y="18"/>
                  </a:cubicBezTo>
                  <a:lnTo>
                    <a:pt x="17" y="18"/>
                  </a:lnTo>
                  <a:close/>
                  <a:moveTo>
                    <a:pt x="17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8" y="20"/>
                    <a:pt x="30" y="19"/>
                    <a:pt x="30" y="14"/>
                  </a:cubicBezTo>
                  <a:cubicBezTo>
                    <a:pt x="30" y="10"/>
                    <a:pt x="27" y="8"/>
                    <a:pt x="22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21" y="39"/>
                  </a:moveTo>
                  <a:cubicBezTo>
                    <a:pt x="32" y="39"/>
                    <a:pt x="41" y="31"/>
                    <a:pt x="41" y="19"/>
                  </a:cubicBezTo>
                  <a:cubicBezTo>
                    <a:pt x="41" y="8"/>
                    <a:pt x="32" y="0"/>
                    <a:pt x="21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31"/>
                    <a:pt x="10" y="39"/>
                    <a:pt x="21" y="39"/>
                  </a:cubicBezTo>
                  <a:moveTo>
                    <a:pt x="4" y="19"/>
                  </a:moveTo>
                  <a:cubicBezTo>
                    <a:pt x="4" y="10"/>
                    <a:pt x="12" y="3"/>
                    <a:pt x="21" y="3"/>
                  </a:cubicBezTo>
                  <a:cubicBezTo>
                    <a:pt x="30" y="3"/>
                    <a:pt x="37" y="10"/>
                    <a:pt x="37" y="19"/>
                  </a:cubicBezTo>
                  <a:cubicBezTo>
                    <a:pt x="37" y="29"/>
                    <a:pt x="30" y="36"/>
                    <a:pt x="21" y="36"/>
                  </a:cubicBezTo>
                  <a:cubicBezTo>
                    <a:pt x="12" y="36"/>
                    <a:pt x="4" y="29"/>
                    <a:pt x="4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 72"/>
          <p:cNvSpPr/>
          <p:nvPr userDrawn="1"/>
        </p:nvSpPr>
        <p:spPr>
          <a:xfrm>
            <a:off x="8932332" y="5271515"/>
            <a:ext cx="211667" cy="1344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6289890" y="5271515"/>
            <a:ext cx="0" cy="1344168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 userDrawn="1"/>
        </p:nvGrpSpPr>
        <p:grpSpPr>
          <a:xfrm>
            <a:off x="0" y="5272087"/>
            <a:ext cx="9144000" cy="1343025"/>
            <a:chOff x="0" y="5374279"/>
            <a:chExt cx="9144000" cy="1202869"/>
          </a:xfrm>
        </p:grpSpPr>
        <p:cxnSp>
          <p:nvCxnSpPr>
            <p:cNvPr id="77" name="Straight Connector 76"/>
            <p:cNvCxnSpPr/>
            <p:nvPr userDrawn="1"/>
          </p:nvCxnSpPr>
          <p:spPr>
            <a:xfrm>
              <a:off x="0" y="5374279"/>
              <a:ext cx="91440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0" y="6577148"/>
              <a:ext cx="91440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3" descr="C:\Users\lowerywm\Desktop\Picture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5" y="5440614"/>
            <a:ext cx="5900738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022969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pos="36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157728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 bwMode="auto">
          <a:xfrm>
            <a:off x="4069080" y="1188720"/>
            <a:ext cx="4572000" cy="950976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anchor="b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kumimoji="0" sz="2800" b="1" i="0" u="none" cap="none" baseline="0">
                <a:solidFill>
                  <a:schemeClr val="bg2"/>
                </a:solidFill>
                <a:latin typeface="Verdana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0" name="Text Placeholder 3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69080" y="2352525"/>
            <a:ext cx="4572000" cy="82296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029199"/>
            <a:ext cx="9143999" cy="18288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0" name="Rectangle 69"/>
          <p:cNvSpPr/>
          <p:nvPr userDrawn="1"/>
        </p:nvSpPr>
        <p:spPr>
          <a:xfrm>
            <a:off x="0" y="5029199"/>
            <a:ext cx="9143999" cy="18288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9" name="Rectangle 18"/>
          <p:cNvSpPr/>
          <p:nvPr userDrawn="1"/>
        </p:nvSpPr>
        <p:spPr>
          <a:xfrm>
            <a:off x="-1" y="5043638"/>
            <a:ext cx="9143999" cy="18288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1" name="Group 20"/>
          <p:cNvGrpSpPr>
            <a:grpSpLocks noChangeAspect="1"/>
          </p:cNvGrpSpPr>
          <p:nvPr userDrawn="1"/>
        </p:nvGrpSpPr>
        <p:grpSpPr>
          <a:xfrm>
            <a:off x="6843586" y="5714999"/>
            <a:ext cx="1535050" cy="457200"/>
            <a:chOff x="-3359149" y="2039940"/>
            <a:chExt cx="3235324" cy="963612"/>
          </a:xfrm>
          <a:solidFill>
            <a:schemeClr val="bg1"/>
          </a:solidFill>
        </p:grpSpPr>
        <p:sp>
          <p:nvSpPr>
            <p:cNvPr id="28" name="Freeform 5"/>
            <p:cNvSpPr>
              <a:spLocks noEditPoints="1"/>
            </p:cNvSpPr>
            <p:nvPr userDrawn="1"/>
          </p:nvSpPr>
          <p:spPr bwMode="auto">
            <a:xfrm>
              <a:off x="-3359149" y="2039940"/>
              <a:ext cx="1112837" cy="958851"/>
            </a:xfrm>
            <a:custGeom>
              <a:avLst/>
              <a:gdLst>
                <a:gd name="T0" fmla="*/ 208 w 296"/>
                <a:gd name="T1" fmla="*/ 24 h 253"/>
                <a:gd name="T2" fmla="*/ 169 w 296"/>
                <a:gd name="T3" fmla="*/ 140 h 253"/>
                <a:gd name="T4" fmla="*/ 150 w 296"/>
                <a:gd name="T5" fmla="*/ 150 h 253"/>
                <a:gd name="T6" fmla="*/ 122 w 296"/>
                <a:gd name="T7" fmla="*/ 151 h 253"/>
                <a:gd name="T8" fmla="*/ 167 w 296"/>
                <a:gd name="T9" fmla="*/ 18 h 253"/>
                <a:gd name="T10" fmla="*/ 202 w 296"/>
                <a:gd name="T11" fmla="*/ 18 h 253"/>
                <a:gd name="T12" fmla="*/ 208 w 296"/>
                <a:gd name="T13" fmla="*/ 24 h 253"/>
                <a:gd name="T14" fmla="*/ 254 w 296"/>
                <a:gd name="T15" fmla="*/ 0 h 253"/>
                <a:gd name="T16" fmla="*/ 54 w 296"/>
                <a:gd name="T17" fmla="*/ 0 h 253"/>
                <a:gd name="T18" fmla="*/ 50 w 296"/>
                <a:gd name="T19" fmla="*/ 5 h 253"/>
                <a:gd name="T20" fmla="*/ 56 w 296"/>
                <a:gd name="T21" fmla="*/ 8 h 253"/>
                <a:gd name="T22" fmla="*/ 72 w 296"/>
                <a:gd name="T23" fmla="*/ 10 h 253"/>
                <a:gd name="T24" fmla="*/ 77 w 296"/>
                <a:gd name="T25" fmla="*/ 21 h 253"/>
                <a:gd name="T26" fmla="*/ 0 w 296"/>
                <a:gd name="T27" fmla="*/ 253 h 253"/>
                <a:gd name="T28" fmla="*/ 88 w 296"/>
                <a:gd name="T29" fmla="*/ 253 h 253"/>
                <a:gd name="T30" fmla="*/ 117 w 296"/>
                <a:gd name="T31" fmla="*/ 169 h 253"/>
                <a:gd name="T32" fmla="*/ 177 w 296"/>
                <a:gd name="T33" fmla="*/ 167 h 253"/>
                <a:gd name="T34" fmla="*/ 219 w 296"/>
                <a:gd name="T35" fmla="*/ 158 h 253"/>
                <a:gd name="T36" fmla="*/ 263 w 296"/>
                <a:gd name="T37" fmla="*/ 127 h 253"/>
                <a:gd name="T38" fmla="*/ 295 w 296"/>
                <a:gd name="T39" fmla="*/ 27 h 253"/>
                <a:gd name="T40" fmla="*/ 254 w 296"/>
                <a:gd name="T4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53">
                  <a:moveTo>
                    <a:pt x="208" y="24"/>
                  </a:moveTo>
                  <a:cubicBezTo>
                    <a:pt x="207" y="32"/>
                    <a:pt x="173" y="135"/>
                    <a:pt x="169" y="140"/>
                  </a:cubicBezTo>
                  <a:cubicBezTo>
                    <a:pt x="166" y="145"/>
                    <a:pt x="164" y="148"/>
                    <a:pt x="150" y="150"/>
                  </a:cubicBezTo>
                  <a:cubicBezTo>
                    <a:pt x="139" y="152"/>
                    <a:pt x="132" y="153"/>
                    <a:pt x="122" y="15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202" y="18"/>
                    <a:pt x="202" y="18"/>
                    <a:pt x="202" y="18"/>
                  </a:cubicBezTo>
                  <a:cubicBezTo>
                    <a:pt x="202" y="18"/>
                    <a:pt x="209" y="19"/>
                    <a:pt x="208" y="24"/>
                  </a:cubicBezTo>
                  <a:moveTo>
                    <a:pt x="2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0"/>
                    <a:pt x="50" y="5"/>
                  </a:cubicBezTo>
                  <a:cubicBezTo>
                    <a:pt x="51" y="9"/>
                    <a:pt x="56" y="8"/>
                    <a:pt x="56" y="8"/>
                  </a:cubicBezTo>
                  <a:cubicBezTo>
                    <a:pt x="56" y="8"/>
                    <a:pt x="64" y="7"/>
                    <a:pt x="72" y="10"/>
                  </a:cubicBezTo>
                  <a:cubicBezTo>
                    <a:pt x="80" y="14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8" y="171"/>
                    <a:pt x="167" y="168"/>
                    <a:pt x="177" y="167"/>
                  </a:cubicBezTo>
                  <a:cubicBezTo>
                    <a:pt x="191" y="166"/>
                    <a:pt x="202" y="163"/>
                    <a:pt x="219" y="158"/>
                  </a:cubicBezTo>
                  <a:cubicBezTo>
                    <a:pt x="232" y="153"/>
                    <a:pt x="254" y="142"/>
                    <a:pt x="263" y="127"/>
                  </a:cubicBezTo>
                  <a:cubicBezTo>
                    <a:pt x="268" y="119"/>
                    <a:pt x="295" y="45"/>
                    <a:pt x="295" y="27"/>
                  </a:cubicBezTo>
                  <a:cubicBezTo>
                    <a:pt x="296" y="1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 noEditPoints="1"/>
            </p:cNvSpPr>
            <p:nvPr userDrawn="1"/>
          </p:nvSpPr>
          <p:spPr bwMode="auto">
            <a:xfrm>
              <a:off x="-2389188" y="2043114"/>
              <a:ext cx="1114424" cy="960438"/>
            </a:xfrm>
            <a:custGeom>
              <a:avLst/>
              <a:gdLst>
                <a:gd name="T0" fmla="*/ 208 w 296"/>
                <a:gd name="T1" fmla="*/ 24 h 253"/>
                <a:gd name="T2" fmla="*/ 170 w 296"/>
                <a:gd name="T3" fmla="*/ 140 h 253"/>
                <a:gd name="T4" fmla="*/ 151 w 296"/>
                <a:gd name="T5" fmla="*/ 150 h 253"/>
                <a:gd name="T6" fmla="*/ 122 w 296"/>
                <a:gd name="T7" fmla="*/ 151 h 253"/>
                <a:gd name="T8" fmla="*/ 167 w 296"/>
                <a:gd name="T9" fmla="*/ 18 h 253"/>
                <a:gd name="T10" fmla="*/ 203 w 296"/>
                <a:gd name="T11" fmla="*/ 18 h 253"/>
                <a:gd name="T12" fmla="*/ 208 w 296"/>
                <a:gd name="T13" fmla="*/ 24 h 253"/>
                <a:gd name="T14" fmla="*/ 254 w 296"/>
                <a:gd name="T15" fmla="*/ 0 h 253"/>
                <a:gd name="T16" fmla="*/ 54 w 296"/>
                <a:gd name="T17" fmla="*/ 0 h 253"/>
                <a:gd name="T18" fmla="*/ 51 w 296"/>
                <a:gd name="T19" fmla="*/ 5 h 253"/>
                <a:gd name="T20" fmla="*/ 56 w 296"/>
                <a:gd name="T21" fmla="*/ 8 h 253"/>
                <a:gd name="T22" fmla="*/ 72 w 296"/>
                <a:gd name="T23" fmla="*/ 10 h 253"/>
                <a:gd name="T24" fmla="*/ 77 w 296"/>
                <a:gd name="T25" fmla="*/ 21 h 253"/>
                <a:gd name="T26" fmla="*/ 0 w 296"/>
                <a:gd name="T27" fmla="*/ 253 h 253"/>
                <a:gd name="T28" fmla="*/ 89 w 296"/>
                <a:gd name="T29" fmla="*/ 253 h 253"/>
                <a:gd name="T30" fmla="*/ 117 w 296"/>
                <a:gd name="T31" fmla="*/ 169 h 253"/>
                <a:gd name="T32" fmla="*/ 177 w 296"/>
                <a:gd name="T33" fmla="*/ 167 h 253"/>
                <a:gd name="T34" fmla="*/ 219 w 296"/>
                <a:gd name="T35" fmla="*/ 158 h 253"/>
                <a:gd name="T36" fmla="*/ 263 w 296"/>
                <a:gd name="T37" fmla="*/ 127 h 253"/>
                <a:gd name="T38" fmla="*/ 295 w 296"/>
                <a:gd name="T39" fmla="*/ 27 h 253"/>
                <a:gd name="T40" fmla="*/ 254 w 296"/>
                <a:gd name="T4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53">
                  <a:moveTo>
                    <a:pt x="208" y="24"/>
                  </a:moveTo>
                  <a:cubicBezTo>
                    <a:pt x="207" y="32"/>
                    <a:pt x="173" y="135"/>
                    <a:pt x="170" y="140"/>
                  </a:cubicBezTo>
                  <a:cubicBezTo>
                    <a:pt x="166" y="145"/>
                    <a:pt x="164" y="148"/>
                    <a:pt x="151" y="150"/>
                  </a:cubicBezTo>
                  <a:cubicBezTo>
                    <a:pt x="140" y="152"/>
                    <a:pt x="132" y="153"/>
                    <a:pt x="122" y="15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09" y="19"/>
                    <a:pt x="208" y="24"/>
                  </a:cubicBezTo>
                  <a:moveTo>
                    <a:pt x="2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0"/>
                    <a:pt x="51" y="5"/>
                  </a:cubicBezTo>
                  <a:cubicBezTo>
                    <a:pt x="51" y="9"/>
                    <a:pt x="56" y="8"/>
                    <a:pt x="56" y="8"/>
                  </a:cubicBezTo>
                  <a:cubicBezTo>
                    <a:pt x="56" y="8"/>
                    <a:pt x="64" y="7"/>
                    <a:pt x="72" y="10"/>
                  </a:cubicBezTo>
                  <a:cubicBezTo>
                    <a:pt x="81" y="14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8" y="171"/>
                    <a:pt x="167" y="168"/>
                    <a:pt x="177" y="167"/>
                  </a:cubicBezTo>
                  <a:cubicBezTo>
                    <a:pt x="192" y="166"/>
                    <a:pt x="203" y="163"/>
                    <a:pt x="219" y="158"/>
                  </a:cubicBezTo>
                  <a:cubicBezTo>
                    <a:pt x="233" y="153"/>
                    <a:pt x="254" y="142"/>
                    <a:pt x="263" y="127"/>
                  </a:cubicBezTo>
                  <a:cubicBezTo>
                    <a:pt x="268" y="119"/>
                    <a:pt x="295" y="45"/>
                    <a:pt x="295" y="27"/>
                  </a:cubicBezTo>
                  <a:cubicBezTo>
                    <a:pt x="296" y="1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 noEditPoints="1"/>
            </p:cNvSpPr>
            <p:nvPr userDrawn="1"/>
          </p:nvSpPr>
          <p:spPr bwMode="auto">
            <a:xfrm>
              <a:off x="-1433513" y="2043114"/>
              <a:ext cx="1125538" cy="960438"/>
            </a:xfrm>
            <a:custGeom>
              <a:avLst/>
              <a:gdLst>
                <a:gd name="T0" fmla="*/ 209 w 299"/>
                <a:gd name="T1" fmla="*/ 24 h 253"/>
                <a:gd name="T2" fmla="*/ 144 w 299"/>
                <a:gd name="T3" fmla="*/ 224 h 253"/>
                <a:gd name="T4" fmla="*/ 125 w 299"/>
                <a:gd name="T5" fmla="*/ 234 h 253"/>
                <a:gd name="T6" fmla="*/ 97 w 299"/>
                <a:gd name="T7" fmla="*/ 236 h 253"/>
                <a:gd name="T8" fmla="*/ 168 w 299"/>
                <a:gd name="T9" fmla="*/ 18 h 253"/>
                <a:gd name="T10" fmla="*/ 203 w 299"/>
                <a:gd name="T11" fmla="*/ 18 h 253"/>
                <a:gd name="T12" fmla="*/ 209 w 299"/>
                <a:gd name="T13" fmla="*/ 24 h 253"/>
                <a:gd name="T14" fmla="*/ 255 w 299"/>
                <a:gd name="T15" fmla="*/ 1 h 253"/>
                <a:gd name="T16" fmla="*/ 54 w 299"/>
                <a:gd name="T17" fmla="*/ 0 h 253"/>
                <a:gd name="T18" fmla="*/ 51 w 299"/>
                <a:gd name="T19" fmla="*/ 5 h 253"/>
                <a:gd name="T20" fmla="*/ 57 w 299"/>
                <a:gd name="T21" fmla="*/ 9 h 253"/>
                <a:gd name="T22" fmla="*/ 73 w 299"/>
                <a:gd name="T23" fmla="*/ 11 h 253"/>
                <a:gd name="T24" fmla="*/ 77 w 299"/>
                <a:gd name="T25" fmla="*/ 21 h 253"/>
                <a:gd name="T26" fmla="*/ 0 w 299"/>
                <a:gd name="T27" fmla="*/ 253 h 253"/>
                <a:gd name="T28" fmla="*/ 89 w 299"/>
                <a:gd name="T29" fmla="*/ 253 h 253"/>
                <a:gd name="T30" fmla="*/ 144 w 299"/>
                <a:gd name="T31" fmla="*/ 253 h 253"/>
                <a:gd name="T32" fmla="*/ 210 w 299"/>
                <a:gd name="T33" fmla="*/ 233 h 253"/>
                <a:gd name="T34" fmla="*/ 245 w 299"/>
                <a:gd name="T35" fmla="*/ 197 h 253"/>
                <a:gd name="T36" fmla="*/ 298 w 299"/>
                <a:gd name="T37" fmla="*/ 31 h 253"/>
                <a:gd name="T38" fmla="*/ 255 w 299"/>
                <a:gd name="T39" fmla="*/ 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253">
                  <a:moveTo>
                    <a:pt x="209" y="24"/>
                  </a:moveTo>
                  <a:cubicBezTo>
                    <a:pt x="207" y="32"/>
                    <a:pt x="148" y="220"/>
                    <a:pt x="144" y="224"/>
                  </a:cubicBezTo>
                  <a:cubicBezTo>
                    <a:pt x="140" y="229"/>
                    <a:pt x="131" y="233"/>
                    <a:pt x="125" y="234"/>
                  </a:cubicBezTo>
                  <a:cubicBezTo>
                    <a:pt x="114" y="237"/>
                    <a:pt x="107" y="238"/>
                    <a:pt x="97" y="236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10" y="19"/>
                    <a:pt x="209" y="24"/>
                  </a:cubicBezTo>
                  <a:moveTo>
                    <a:pt x="255" y="1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1"/>
                    <a:pt x="51" y="5"/>
                  </a:cubicBezTo>
                  <a:cubicBezTo>
                    <a:pt x="51" y="10"/>
                    <a:pt x="57" y="9"/>
                    <a:pt x="57" y="9"/>
                  </a:cubicBezTo>
                  <a:cubicBezTo>
                    <a:pt x="57" y="9"/>
                    <a:pt x="65" y="7"/>
                    <a:pt x="73" y="11"/>
                  </a:cubicBezTo>
                  <a:cubicBezTo>
                    <a:pt x="81" y="15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44" y="253"/>
                    <a:pt x="144" y="253"/>
                    <a:pt x="144" y="253"/>
                  </a:cubicBezTo>
                  <a:cubicBezTo>
                    <a:pt x="160" y="253"/>
                    <a:pt x="195" y="240"/>
                    <a:pt x="210" y="233"/>
                  </a:cubicBezTo>
                  <a:cubicBezTo>
                    <a:pt x="226" y="225"/>
                    <a:pt x="241" y="210"/>
                    <a:pt x="245" y="197"/>
                  </a:cubicBezTo>
                  <a:cubicBezTo>
                    <a:pt x="248" y="188"/>
                    <a:pt x="298" y="48"/>
                    <a:pt x="298" y="31"/>
                  </a:cubicBezTo>
                  <a:cubicBezTo>
                    <a:pt x="299" y="5"/>
                    <a:pt x="255" y="1"/>
                    <a:pt x="25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-277813" y="2089149"/>
              <a:ext cx="153988" cy="147638"/>
            </a:xfrm>
            <a:custGeom>
              <a:avLst/>
              <a:gdLst>
                <a:gd name="T0" fmla="*/ 17 w 41"/>
                <a:gd name="T1" fmla="*/ 18 h 39"/>
                <a:gd name="T2" fmla="*/ 17 w 41"/>
                <a:gd name="T3" fmla="*/ 11 h 39"/>
                <a:gd name="T4" fmla="*/ 21 w 41"/>
                <a:gd name="T5" fmla="*/ 11 h 39"/>
                <a:gd name="T6" fmla="*/ 26 w 41"/>
                <a:gd name="T7" fmla="*/ 14 h 39"/>
                <a:gd name="T8" fmla="*/ 21 w 41"/>
                <a:gd name="T9" fmla="*/ 18 h 39"/>
                <a:gd name="T10" fmla="*/ 17 w 41"/>
                <a:gd name="T11" fmla="*/ 18 h 39"/>
                <a:gd name="T12" fmla="*/ 17 w 41"/>
                <a:gd name="T13" fmla="*/ 21 h 39"/>
                <a:gd name="T14" fmla="*/ 21 w 41"/>
                <a:gd name="T15" fmla="*/ 21 h 39"/>
                <a:gd name="T16" fmla="*/ 27 w 41"/>
                <a:gd name="T17" fmla="*/ 31 h 39"/>
                <a:gd name="T18" fmla="*/ 31 w 41"/>
                <a:gd name="T19" fmla="*/ 31 h 39"/>
                <a:gd name="T20" fmla="*/ 24 w 41"/>
                <a:gd name="T21" fmla="*/ 21 h 39"/>
                <a:gd name="T22" fmla="*/ 30 w 41"/>
                <a:gd name="T23" fmla="*/ 14 h 39"/>
                <a:gd name="T24" fmla="*/ 22 w 41"/>
                <a:gd name="T25" fmla="*/ 8 h 39"/>
                <a:gd name="T26" fmla="*/ 13 w 41"/>
                <a:gd name="T27" fmla="*/ 8 h 39"/>
                <a:gd name="T28" fmla="*/ 13 w 41"/>
                <a:gd name="T29" fmla="*/ 31 h 39"/>
                <a:gd name="T30" fmla="*/ 17 w 41"/>
                <a:gd name="T31" fmla="*/ 31 h 39"/>
                <a:gd name="T32" fmla="*/ 17 w 41"/>
                <a:gd name="T33" fmla="*/ 21 h 39"/>
                <a:gd name="T34" fmla="*/ 21 w 41"/>
                <a:gd name="T35" fmla="*/ 39 h 39"/>
                <a:gd name="T36" fmla="*/ 41 w 41"/>
                <a:gd name="T37" fmla="*/ 19 h 39"/>
                <a:gd name="T38" fmla="*/ 21 w 41"/>
                <a:gd name="T39" fmla="*/ 0 h 39"/>
                <a:gd name="T40" fmla="*/ 0 w 41"/>
                <a:gd name="T41" fmla="*/ 19 h 39"/>
                <a:gd name="T42" fmla="*/ 21 w 41"/>
                <a:gd name="T43" fmla="*/ 39 h 39"/>
                <a:gd name="T44" fmla="*/ 4 w 41"/>
                <a:gd name="T45" fmla="*/ 19 h 39"/>
                <a:gd name="T46" fmla="*/ 21 w 41"/>
                <a:gd name="T47" fmla="*/ 3 h 39"/>
                <a:gd name="T48" fmla="*/ 37 w 41"/>
                <a:gd name="T49" fmla="*/ 19 h 39"/>
                <a:gd name="T50" fmla="*/ 21 w 41"/>
                <a:gd name="T51" fmla="*/ 36 h 39"/>
                <a:gd name="T52" fmla="*/ 4 w 41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39">
                  <a:moveTo>
                    <a:pt x="17" y="18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4" y="11"/>
                    <a:pt x="26" y="11"/>
                    <a:pt x="26" y="14"/>
                  </a:cubicBezTo>
                  <a:cubicBezTo>
                    <a:pt x="26" y="18"/>
                    <a:pt x="24" y="18"/>
                    <a:pt x="21" y="18"/>
                  </a:cubicBezTo>
                  <a:lnTo>
                    <a:pt x="17" y="18"/>
                  </a:lnTo>
                  <a:close/>
                  <a:moveTo>
                    <a:pt x="17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8" y="20"/>
                    <a:pt x="30" y="19"/>
                    <a:pt x="30" y="14"/>
                  </a:cubicBezTo>
                  <a:cubicBezTo>
                    <a:pt x="30" y="10"/>
                    <a:pt x="27" y="8"/>
                    <a:pt x="22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21" y="39"/>
                  </a:moveTo>
                  <a:cubicBezTo>
                    <a:pt x="32" y="39"/>
                    <a:pt x="41" y="31"/>
                    <a:pt x="41" y="19"/>
                  </a:cubicBezTo>
                  <a:cubicBezTo>
                    <a:pt x="41" y="8"/>
                    <a:pt x="32" y="0"/>
                    <a:pt x="21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31"/>
                    <a:pt x="10" y="39"/>
                    <a:pt x="21" y="39"/>
                  </a:cubicBezTo>
                  <a:moveTo>
                    <a:pt x="4" y="19"/>
                  </a:moveTo>
                  <a:cubicBezTo>
                    <a:pt x="4" y="10"/>
                    <a:pt x="12" y="3"/>
                    <a:pt x="21" y="3"/>
                  </a:cubicBezTo>
                  <a:cubicBezTo>
                    <a:pt x="30" y="3"/>
                    <a:pt x="37" y="10"/>
                    <a:pt x="37" y="19"/>
                  </a:cubicBezTo>
                  <a:cubicBezTo>
                    <a:pt x="37" y="29"/>
                    <a:pt x="30" y="36"/>
                    <a:pt x="21" y="36"/>
                  </a:cubicBezTo>
                  <a:cubicBezTo>
                    <a:pt x="12" y="36"/>
                    <a:pt x="4" y="29"/>
                    <a:pt x="4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 userDrawn="1"/>
        </p:nvSpPr>
        <p:spPr>
          <a:xfrm>
            <a:off x="8932332" y="5271515"/>
            <a:ext cx="211667" cy="1344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289890" y="5271515"/>
            <a:ext cx="0" cy="1344168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 userDrawn="1"/>
        </p:nvGrpSpPr>
        <p:grpSpPr>
          <a:xfrm>
            <a:off x="0" y="5272087"/>
            <a:ext cx="9144000" cy="1343025"/>
            <a:chOff x="0" y="5374279"/>
            <a:chExt cx="9144000" cy="1202869"/>
          </a:xfrm>
        </p:grpSpPr>
        <p:cxnSp>
          <p:nvCxnSpPr>
            <p:cNvPr id="26" name="Straight Connector 25"/>
            <p:cNvCxnSpPr/>
            <p:nvPr userDrawn="1"/>
          </p:nvCxnSpPr>
          <p:spPr>
            <a:xfrm>
              <a:off x="0" y="5374279"/>
              <a:ext cx="91440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0" y="6577148"/>
              <a:ext cx="91440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" descr="C:\Users\lowerywm\Desktop\Picture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5" y="5440614"/>
            <a:ext cx="5900738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0646843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pos="36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157728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 bwMode="auto">
          <a:xfrm>
            <a:off x="4069080" y="1188720"/>
            <a:ext cx="4572000" cy="950976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anchor="b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kumimoji="0" sz="2800" b="1" i="0" u="none" cap="none" baseline="0">
                <a:solidFill>
                  <a:schemeClr val="bg2"/>
                </a:solidFill>
                <a:latin typeface="Verdana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0" name="Text Placeholder 3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69080" y="2352525"/>
            <a:ext cx="4572000" cy="82296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029199"/>
            <a:ext cx="9143999" cy="18288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6843586" y="5714999"/>
            <a:ext cx="1535050" cy="457200"/>
            <a:chOff x="-3359149" y="2039940"/>
            <a:chExt cx="3235324" cy="963612"/>
          </a:xfrm>
          <a:solidFill>
            <a:schemeClr val="bg1"/>
          </a:solidFill>
        </p:grpSpPr>
        <p:sp>
          <p:nvSpPr>
            <p:cNvPr id="31" name="Freeform 5"/>
            <p:cNvSpPr>
              <a:spLocks noEditPoints="1"/>
            </p:cNvSpPr>
            <p:nvPr userDrawn="1"/>
          </p:nvSpPr>
          <p:spPr bwMode="auto">
            <a:xfrm>
              <a:off x="-3359149" y="2039940"/>
              <a:ext cx="1112837" cy="958851"/>
            </a:xfrm>
            <a:custGeom>
              <a:avLst/>
              <a:gdLst>
                <a:gd name="T0" fmla="*/ 208 w 296"/>
                <a:gd name="T1" fmla="*/ 24 h 253"/>
                <a:gd name="T2" fmla="*/ 169 w 296"/>
                <a:gd name="T3" fmla="*/ 140 h 253"/>
                <a:gd name="T4" fmla="*/ 150 w 296"/>
                <a:gd name="T5" fmla="*/ 150 h 253"/>
                <a:gd name="T6" fmla="*/ 122 w 296"/>
                <a:gd name="T7" fmla="*/ 151 h 253"/>
                <a:gd name="T8" fmla="*/ 167 w 296"/>
                <a:gd name="T9" fmla="*/ 18 h 253"/>
                <a:gd name="T10" fmla="*/ 202 w 296"/>
                <a:gd name="T11" fmla="*/ 18 h 253"/>
                <a:gd name="T12" fmla="*/ 208 w 296"/>
                <a:gd name="T13" fmla="*/ 24 h 253"/>
                <a:gd name="T14" fmla="*/ 254 w 296"/>
                <a:gd name="T15" fmla="*/ 0 h 253"/>
                <a:gd name="T16" fmla="*/ 54 w 296"/>
                <a:gd name="T17" fmla="*/ 0 h 253"/>
                <a:gd name="T18" fmla="*/ 50 w 296"/>
                <a:gd name="T19" fmla="*/ 5 h 253"/>
                <a:gd name="T20" fmla="*/ 56 w 296"/>
                <a:gd name="T21" fmla="*/ 8 h 253"/>
                <a:gd name="T22" fmla="*/ 72 w 296"/>
                <a:gd name="T23" fmla="*/ 10 h 253"/>
                <a:gd name="T24" fmla="*/ 77 w 296"/>
                <a:gd name="T25" fmla="*/ 21 h 253"/>
                <a:gd name="T26" fmla="*/ 0 w 296"/>
                <a:gd name="T27" fmla="*/ 253 h 253"/>
                <a:gd name="T28" fmla="*/ 88 w 296"/>
                <a:gd name="T29" fmla="*/ 253 h 253"/>
                <a:gd name="T30" fmla="*/ 117 w 296"/>
                <a:gd name="T31" fmla="*/ 169 h 253"/>
                <a:gd name="T32" fmla="*/ 177 w 296"/>
                <a:gd name="T33" fmla="*/ 167 h 253"/>
                <a:gd name="T34" fmla="*/ 219 w 296"/>
                <a:gd name="T35" fmla="*/ 158 h 253"/>
                <a:gd name="T36" fmla="*/ 263 w 296"/>
                <a:gd name="T37" fmla="*/ 127 h 253"/>
                <a:gd name="T38" fmla="*/ 295 w 296"/>
                <a:gd name="T39" fmla="*/ 27 h 253"/>
                <a:gd name="T40" fmla="*/ 254 w 296"/>
                <a:gd name="T4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53">
                  <a:moveTo>
                    <a:pt x="208" y="24"/>
                  </a:moveTo>
                  <a:cubicBezTo>
                    <a:pt x="207" y="32"/>
                    <a:pt x="173" y="135"/>
                    <a:pt x="169" y="140"/>
                  </a:cubicBezTo>
                  <a:cubicBezTo>
                    <a:pt x="166" y="145"/>
                    <a:pt x="164" y="148"/>
                    <a:pt x="150" y="150"/>
                  </a:cubicBezTo>
                  <a:cubicBezTo>
                    <a:pt x="139" y="152"/>
                    <a:pt x="132" y="153"/>
                    <a:pt x="122" y="15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202" y="18"/>
                    <a:pt x="202" y="18"/>
                    <a:pt x="202" y="18"/>
                  </a:cubicBezTo>
                  <a:cubicBezTo>
                    <a:pt x="202" y="18"/>
                    <a:pt x="209" y="19"/>
                    <a:pt x="208" y="24"/>
                  </a:cubicBezTo>
                  <a:moveTo>
                    <a:pt x="2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0"/>
                    <a:pt x="50" y="5"/>
                  </a:cubicBezTo>
                  <a:cubicBezTo>
                    <a:pt x="51" y="9"/>
                    <a:pt x="56" y="8"/>
                    <a:pt x="56" y="8"/>
                  </a:cubicBezTo>
                  <a:cubicBezTo>
                    <a:pt x="56" y="8"/>
                    <a:pt x="64" y="7"/>
                    <a:pt x="72" y="10"/>
                  </a:cubicBezTo>
                  <a:cubicBezTo>
                    <a:pt x="80" y="14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8" y="171"/>
                    <a:pt x="167" y="168"/>
                    <a:pt x="177" y="167"/>
                  </a:cubicBezTo>
                  <a:cubicBezTo>
                    <a:pt x="191" y="166"/>
                    <a:pt x="202" y="163"/>
                    <a:pt x="219" y="158"/>
                  </a:cubicBezTo>
                  <a:cubicBezTo>
                    <a:pt x="232" y="153"/>
                    <a:pt x="254" y="142"/>
                    <a:pt x="263" y="127"/>
                  </a:cubicBezTo>
                  <a:cubicBezTo>
                    <a:pt x="268" y="119"/>
                    <a:pt x="295" y="45"/>
                    <a:pt x="295" y="27"/>
                  </a:cubicBezTo>
                  <a:cubicBezTo>
                    <a:pt x="296" y="1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/>
            <p:cNvSpPr>
              <a:spLocks noEditPoints="1"/>
            </p:cNvSpPr>
            <p:nvPr userDrawn="1"/>
          </p:nvSpPr>
          <p:spPr bwMode="auto">
            <a:xfrm>
              <a:off x="-2389188" y="2043114"/>
              <a:ext cx="1114424" cy="960438"/>
            </a:xfrm>
            <a:custGeom>
              <a:avLst/>
              <a:gdLst>
                <a:gd name="T0" fmla="*/ 208 w 296"/>
                <a:gd name="T1" fmla="*/ 24 h 253"/>
                <a:gd name="T2" fmla="*/ 170 w 296"/>
                <a:gd name="T3" fmla="*/ 140 h 253"/>
                <a:gd name="T4" fmla="*/ 151 w 296"/>
                <a:gd name="T5" fmla="*/ 150 h 253"/>
                <a:gd name="T6" fmla="*/ 122 w 296"/>
                <a:gd name="T7" fmla="*/ 151 h 253"/>
                <a:gd name="T8" fmla="*/ 167 w 296"/>
                <a:gd name="T9" fmla="*/ 18 h 253"/>
                <a:gd name="T10" fmla="*/ 203 w 296"/>
                <a:gd name="T11" fmla="*/ 18 h 253"/>
                <a:gd name="T12" fmla="*/ 208 w 296"/>
                <a:gd name="T13" fmla="*/ 24 h 253"/>
                <a:gd name="T14" fmla="*/ 254 w 296"/>
                <a:gd name="T15" fmla="*/ 0 h 253"/>
                <a:gd name="T16" fmla="*/ 54 w 296"/>
                <a:gd name="T17" fmla="*/ 0 h 253"/>
                <a:gd name="T18" fmla="*/ 51 w 296"/>
                <a:gd name="T19" fmla="*/ 5 h 253"/>
                <a:gd name="T20" fmla="*/ 56 w 296"/>
                <a:gd name="T21" fmla="*/ 8 h 253"/>
                <a:gd name="T22" fmla="*/ 72 w 296"/>
                <a:gd name="T23" fmla="*/ 10 h 253"/>
                <a:gd name="T24" fmla="*/ 77 w 296"/>
                <a:gd name="T25" fmla="*/ 21 h 253"/>
                <a:gd name="T26" fmla="*/ 0 w 296"/>
                <a:gd name="T27" fmla="*/ 253 h 253"/>
                <a:gd name="T28" fmla="*/ 89 w 296"/>
                <a:gd name="T29" fmla="*/ 253 h 253"/>
                <a:gd name="T30" fmla="*/ 117 w 296"/>
                <a:gd name="T31" fmla="*/ 169 h 253"/>
                <a:gd name="T32" fmla="*/ 177 w 296"/>
                <a:gd name="T33" fmla="*/ 167 h 253"/>
                <a:gd name="T34" fmla="*/ 219 w 296"/>
                <a:gd name="T35" fmla="*/ 158 h 253"/>
                <a:gd name="T36" fmla="*/ 263 w 296"/>
                <a:gd name="T37" fmla="*/ 127 h 253"/>
                <a:gd name="T38" fmla="*/ 295 w 296"/>
                <a:gd name="T39" fmla="*/ 27 h 253"/>
                <a:gd name="T40" fmla="*/ 254 w 296"/>
                <a:gd name="T4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53">
                  <a:moveTo>
                    <a:pt x="208" y="24"/>
                  </a:moveTo>
                  <a:cubicBezTo>
                    <a:pt x="207" y="32"/>
                    <a:pt x="173" y="135"/>
                    <a:pt x="170" y="140"/>
                  </a:cubicBezTo>
                  <a:cubicBezTo>
                    <a:pt x="166" y="145"/>
                    <a:pt x="164" y="148"/>
                    <a:pt x="151" y="150"/>
                  </a:cubicBezTo>
                  <a:cubicBezTo>
                    <a:pt x="140" y="152"/>
                    <a:pt x="132" y="153"/>
                    <a:pt x="122" y="15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09" y="19"/>
                    <a:pt x="208" y="24"/>
                  </a:cubicBezTo>
                  <a:moveTo>
                    <a:pt x="2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0"/>
                    <a:pt x="51" y="5"/>
                  </a:cubicBezTo>
                  <a:cubicBezTo>
                    <a:pt x="51" y="9"/>
                    <a:pt x="56" y="8"/>
                    <a:pt x="56" y="8"/>
                  </a:cubicBezTo>
                  <a:cubicBezTo>
                    <a:pt x="56" y="8"/>
                    <a:pt x="64" y="7"/>
                    <a:pt x="72" y="10"/>
                  </a:cubicBezTo>
                  <a:cubicBezTo>
                    <a:pt x="81" y="14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8" y="171"/>
                    <a:pt x="167" y="168"/>
                    <a:pt x="177" y="167"/>
                  </a:cubicBezTo>
                  <a:cubicBezTo>
                    <a:pt x="192" y="166"/>
                    <a:pt x="203" y="163"/>
                    <a:pt x="219" y="158"/>
                  </a:cubicBezTo>
                  <a:cubicBezTo>
                    <a:pt x="233" y="153"/>
                    <a:pt x="254" y="142"/>
                    <a:pt x="263" y="127"/>
                  </a:cubicBezTo>
                  <a:cubicBezTo>
                    <a:pt x="268" y="119"/>
                    <a:pt x="295" y="45"/>
                    <a:pt x="295" y="27"/>
                  </a:cubicBezTo>
                  <a:cubicBezTo>
                    <a:pt x="296" y="1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auto">
            <a:xfrm>
              <a:off x="-1433513" y="2043114"/>
              <a:ext cx="1125538" cy="960438"/>
            </a:xfrm>
            <a:custGeom>
              <a:avLst/>
              <a:gdLst>
                <a:gd name="T0" fmla="*/ 209 w 299"/>
                <a:gd name="T1" fmla="*/ 24 h 253"/>
                <a:gd name="T2" fmla="*/ 144 w 299"/>
                <a:gd name="T3" fmla="*/ 224 h 253"/>
                <a:gd name="T4" fmla="*/ 125 w 299"/>
                <a:gd name="T5" fmla="*/ 234 h 253"/>
                <a:gd name="T6" fmla="*/ 97 w 299"/>
                <a:gd name="T7" fmla="*/ 236 h 253"/>
                <a:gd name="T8" fmla="*/ 168 w 299"/>
                <a:gd name="T9" fmla="*/ 18 h 253"/>
                <a:gd name="T10" fmla="*/ 203 w 299"/>
                <a:gd name="T11" fmla="*/ 18 h 253"/>
                <a:gd name="T12" fmla="*/ 209 w 299"/>
                <a:gd name="T13" fmla="*/ 24 h 253"/>
                <a:gd name="T14" fmla="*/ 255 w 299"/>
                <a:gd name="T15" fmla="*/ 1 h 253"/>
                <a:gd name="T16" fmla="*/ 54 w 299"/>
                <a:gd name="T17" fmla="*/ 0 h 253"/>
                <a:gd name="T18" fmla="*/ 51 w 299"/>
                <a:gd name="T19" fmla="*/ 5 h 253"/>
                <a:gd name="T20" fmla="*/ 57 w 299"/>
                <a:gd name="T21" fmla="*/ 9 h 253"/>
                <a:gd name="T22" fmla="*/ 73 w 299"/>
                <a:gd name="T23" fmla="*/ 11 h 253"/>
                <a:gd name="T24" fmla="*/ 77 w 299"/>
                <a:gd name="T25" fmla="*/ 21 h 253"/>
                <a:gd name="T26" fmla="*/ 0 w 299"/>
                <a:gd name="T27" fmla="*/ 253 h 253"/>
                <a:gd name="T28" fmla="*/ 89 w 299"/>
                <a:gd name="T29" fmla="*/ 253 h 253"/>
                <a:gd name="T30" fmla="*/ 144 w 299"/>
                <a:gd name="T31" fmla="*/ 253 h 253"/>
                <a:gd name="T32" fmla="*/ 210 w 299"/>
                <a:gd name="T33" fmla="*/ 233 h 253"/>
                <a:gd name="T34" fmla="*/ 245 w 299"/>
                <a:gd name="T35" fmla="*/ 197 h 253"/>
                <a:gd name="T36" fmla="*/ 298 w 299"/>
                <a:gd name="T37" fmla="*/ 31 h 253"/>
                <a:gd name="T38" fmla="*/ 255 w 299"/>
                <a:gd name="T39" fmla="*/ 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253">
                  <a:moveTo>
                    <a:pt x="209" y="24"/>
                  </a:moveTo>
                  <a:cubicBezTo>
                    <a:pt x="207" y="32"/>
                    <a:pt x="148" y="220"/>
                    <a:pt x="144" y="224"/>
                  </a:cubicBezTo>
                  <a:cubicBezTo>
                    <a:pt x="140" y="229"/>
                    <a:pt x="131" y="233"/>
                    <a:pt x="125" y="234"/>
                  </a:cubicBezTo>
                  <a:cubicBezTo>
                    <a:pt x="114" y="237"/>
                    <a:pt x="107" y="238"/>
                    <a:pt x="97" y="236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10" y="19"/>
                    <a:pt x="209" y="24"/>
                  </a:cubicBezTo>
                  <a:moveTo>
                    <a:pt x="255" y="1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1"/>
                    <a:pt x="51" y="5"/>
                  </a:cubicBezTo>
                  <a:cubicBezTo>
                    <a:pt x="51" y="10"/>
                    <a:pt x="57" y="9"/>
                    <a:pt x="57" y="9"/>
                  </a:cubicBezTo>
                  <a:cubicBezTo>
                    <a:pt x="57" y="9"/>
                    <a:pt x="65" y="7"/>
                    <a:pt x="73" y="11"/>
                  </a:cubicBezTo>
                  <a:cubicBezTo>
                    <a:pt x="81" y="15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44" y="253"/>
                    <a:pt x="144" y="253"/>
                    <a:pt x="144" y="253"/>
                  </a:cubicBezTo>
                  <a:cubicBezTo>
                    <a:pt x="160" y="253"/>
                    <a:pt x="195" y="240"/>
                    <a:pt x="210" y="233"/>
                  </a:cubicBezTo>
                  <a:cubicBezTo>
                    <a:pt x="226" y="225"/>
                    <a:pt x="241" y="210"/>
                    <a:pt x="245" y="197"/>
                  </a:cubicBezTo>
                  <a:cubicBezTo>
                    <a:pt x="248" y="188"/>
                    <a:pt x="298" y="48"/>
                    <a:pt x="298" y="31"/>
                  </a:cubicBezTo>
                  <a:cubicBezTo>
                    <a:pt x="299" y="5"/>
                    <a:pt x="255" y="1"/>
                    <a:pt x="25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/>
            <p:cNvSpPr>
              <a:spLocks noEditPoints="1"/>
            </p:cNvSpPr>
            <p:nvPr userDrawn="1"/>
          </p:nvSpPr>
          <p:spPr bwMode="auto">
            <a:xfrm>
              <a:off x="-277813" y="2089149"/>
              <a:ext cx="153988" cy="147638"/>
            </a:xfrm>
            <a:custGeom>
              <a:avLst/>
              <a:gdLst>
                <a:gd name="T0" fmla="*/ 17 w 41"/>
                <a:gd name="T1" fmla="*/ 18 h 39"/>
                <a:gd name="T2" fmla="*/ 17 w 41"/>
                <a:gd name="T3" fmla="*/ 11 h 39"/>
                <a:gd name="T4" fmla="*/ 21 w 41"/>
                <a:gd name="T5" fmla="*/ 11 h 39"/>
                <a:gd name="T6" fmla="*/ 26 w 41"/>
                <a:gd name="T7" fmla="*/ 14 h 39"/>
                <a:gd name="T8" fmla="*/ 21 w 41"/>
                <a:gd name="T9" fmla="*/ 18 h 39"/>
                <a:gd name="T10" fmla="*/ 17 w 41"/>
                <a:gd name="T11" fmla="*/ 18 h 39"/>
                <a:gd name="T12" fmla="*/ 17 w 41"/>
                <a:gd name="T13" fmla="*/ 21 h 39"/>
                <a:gd name="T14" fmla="*/ 21 w 41"/>
                <a:gd name="T15" fmla="*/ 21 h 39"/>
                <a:gd name="T16" fmla="*/ 27 w 41"/>
                <a:gd name="T17" fmla="*/ 31 h 39"/>
                <a:gd name="T18" fmla="*/ 31 w 41"/>
                <a:gd name="T19" fmla="*/ 31 h 39"/>
                <a:gd name="T20" fmla="*/ 24 w 41"/>
                <a:gd name="T21" fmla="*/ 21 h 39"/>
                <a:gd name="T22" fmla="*/ 30 w 41"/>
                <a:gd name="T23" fmla="*/ 14 h 39"/>
                <a:gd name="T24" fmla="*/ 22 w 41"/>
                <a:gd name="T25" fmla="*/ 8 h 39"/>
                <a:gd name="T26" fmla="*/ 13 w 41"/>
                <a:gd name="T27" fmla="*/ 8 h 39"/>
                <a:gd name="T28" fmla="*/ 13 w 41"/>
                <a:gd name="T29" fmla="*/ 31 h 39"/>
                <a:gd name="T30" fmla="*/ 17 w 41"/>
                <a:gd name="T31" fmla="*/ 31 h 39"/>
                <a:gd name="T32" fmla="*/ 17 w 41"/>
                <a:gd name="T33" fmla="*/ 21 h 39"/>
                <a:gd name="T34" fmla="*/ 21 w 41"/>
                <a:gd name="T35" fmla="*/ 39 h 39"/>
                <a:gd name="T36" fmla="*/ 41 w 41"/>
                <a:gd name="T37" fmla="*/ 19 h 39"/>
                <a:gd name="T38" fmla="*/ 21 w 41"/>
                <a:gd name="T39" fmla="*/ 0 h 39"/>
                <a:gd name="T40" fmla="*/ 0 w 41"/>
                <a:gd name="T41" fmla="*/ 19 h 39"/>
                <a:gd name="T42" fmla="*/ 21 w 41"/>
                <a:gd name="T43" fmla="*/ 39 h 39"/>
                <a:gd name="T44" fmla="*/ 4 w 41"/>
                <a:gd name="T45" fmla="*/ 19 h 39"/>
                <a:gd name="T46" fmla="*/ 21 w 41"/>
                <a:gd name="T47" fmla="*/ 3 h 39"/>
                <a:gd name="T48" fmla="*/ 37 w 41"/>
                <a:gd name="T49" fmla="*/ 19 h 39"/>
                <a:gd name="T50" fmla="*/ 21 w 41"/>
                <a:gd name="T51" fmla="*/ 36 h 39"/>
                <a:gd name="T52" fmla="*/ 4 w 41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39">
                  <a:moveTo>
                    <a:pt x="17" y="18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4" y="11"/>
                    <a:pt x="26" y="11"/>
                    <a:pt x="26" y="14"/>
                  </a:cubicBezTo>
                  <a:cubicBezTo>
                    <a:pt x="26" y="18"/>
                    <a:pt x="24" y="18"/>
                    <a:pt x="21" y="18"/>
                  </a:cubicBezTo>
                  <a:lnTo>
                    <a:pt x="17" y="18"/>
                  </a:lnTo>
                  <a:close/>
                  <a:moveTo>
                    <a:pt x="17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8" y="20"/>
                    <a:pt x="30" y="19"/>
                    <a:pt x="30" y="14"/>
                  </a:cubicBezTo>
                  <a:cubicBezTo>
                    <a:pt x="30" y="10"/>
                    <a:pt x="27" y="8"/>
                    <a:pt x="22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21" y="39"/>
                  </a:moveTo>
                  <a:cubicBezTo>
                    <a:pt x="32" y="39"/>
                    <a:pt x="41" y="31"/>
                    <a:pt x="41" y="19"/>
                  </a:cubicBezTo>
                  <a:cubicBezTo>
                    <a:pt x="41" y="8"/>
                    <a:pt x="32" y="0"/>
                    <a:pt x="21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31"/>
                    <a:pt x="10" y="39"/>
                    <a:pt x="21" y="39"/>
                  </a:cubicBezTo>
                  <a:moveTo>
                    <a:pt x="4" y="19"/>
                  </a:moveTo>
                  <a:cubicBezTo>
                    <a:pt x="4" y="10"/>
                    <a:pt x="12" y="3"/>
                    <a:pt x="21" y="3"/>
                  </a:cubicBezTo>
                  <a:cubicBezTo>
                    <a:pt x="30" y="3"/>
                    <a:pt x="37" y="10"/>
                    <a:pt x="37" y="19"/>
                  </a:cubicBezTo>
                  <a:cubicBezTo>
                    <a:pt x="37" y="29"/>
                    <a:pt x="30" y="36"/>
                    <a:pt x="21" y="36"/>
                  </a:cubicBezTo>
                  <a:cubicBezTo>
                    <a:pt x="12" y="36"/>
                    <a:pt x="4" y="29"/>
                    <a:pt x="4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8932332" y="5271515"/>
            <a:ext cx="211667" cy="1344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137" name="Straight Connector 136"/>
          <p:cNvCxnSpPr/>
          <p:nvPr userDrawn="1"/>
        </p:nvCxnSpPr>
        <p:spPr>
          <a:xfrm>
            <a:off x="6289890" y="5271515"/>
            <a:ext cx="0" cy="1344168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0" y="5272087"/>
            <a:ext cx="9144000" cy="1343025"/>
            <a:chOff x="0" y="5374279"/>
            <a:chExt cx="9144000" cy="1202869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0" y="5374279"/>
              <a:ext cx="91440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0" y="6577148"/>
              <a:ext cx="91440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3" descr="C:\Users\lowerywm\Desktop\Picture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5" y="5440614"/>
            <a:ext cx="5900738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3898345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pos="36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9525" y="6381750"/>
            <a:ext cx="6905625" cy="476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076950"/>
            <a:ext cx="9144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06" t="2853" r="27766" b="17235"/>
          <a:stretch/>
        </p:blipFill>
        <p:spPr bwMode="auto">
          <a:xfrm>
            <a:off x="1" y="-1"/>
            <a:ext cx="7098224" cy="590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055280" y="0"/>
            <a:ext cx="208872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168013" y="3607388"/>
            <a:ext cx="4512188" cy="433953"/>
          </a:xfrm>
        </p:spPr>
        <p:txBody>
          <a:bodyPr anchor="t">
            <a:noAutofit/>
          </a:bodyPr>
          <a:lstStyle>
            <a:lvl1pPr marL="0" indent="0" algn="l">
              <a:buNone/>
              <a:defRPr sz="2000" b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" y="1897530"/>
            <a:ext cx="6912244" cy="1270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0274" y="1885276"/>
            <a:ext cx="6660772" cy="1279313"/>
          </a:xfrm>
        </p:spPr>
        <p:txBody>
          <a:bodyPr>
            <a:noAutofit/>
          </a:bodyPr>
          <a:lstStyle>
            <a:lvl1pPr algn="l"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189" y="6081148"/>
            <a:ext cx="1041637" cy="31771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6896745" y="0"/>
            <a:ext cx="2184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lowerywm\Desktop\Picture3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5" y="6240006"/>
            <a:ext cx="6600825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02440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247775"/>
            <a:ext cx="9144000" cy="3124200"/>
          </a:xfrm>
          <a:prstGeom prst="rect">
            <a:avLst/>
          </a:prstGeom>
          <a:solidFill>
            <a:srgbClr val="5BB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9" name="Rectangle 18"/>
          <p:cNvSpPr/>
          <p:nvPr userDrawn="1"/>
        </p:nvSpPr>
        <p:spPr>
          <a:xfrm>
            <a:off x="0" y="2038350"/>
            <a:ext cx="9144000" cy="2124075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0" name="Rectangle 19"/>
          <p:cNvSpPr/>
          <p:nvPr userDrawn="1"/>
        </p:nvSpPr>
        <p:spPr>
          <a:xfrm>
            <a:off x="0" y="2236279"/>
            <a:ext cx="9144000" cy="1728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 bwMode="auto">
          <a:xfrm>
            <a:off x="429768" y="2441257"/>
            <a:ext cx="6400800" cy="1280160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kumimoji="0" sz="2400" b="1" i="0" u="none" baseline="0">
                <a:solidFill>
                  <a:schemeClr val="bg2"/>
                </a:solidFill>
                <a:latin typeface="Verdana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3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4565334"/>
            <a:ext cx="6200775" cy="660270"/>
          </a:xfrm>
        </p:spPr>
        <p:txBody>
          <a:bodyPr anchor="ctr" anchorCtr="0"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2460307"/>
            <a:ext cx="9144000" cy="1280160"/>
            <a:chOff x="0" y="1714364"/>
            <a:chExt cx="9144000" cy="1463040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0" y="1714364"/>
              <a:ext cx="91440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0" y="3177404"/>
              <a:ext cx="914400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 userDrawn="1"/>
        </p:nvSpPr>
        <p:spPr>
          <a:xfrm>
            <a:off x="7036230" y="0"/>
            <a:ext cx="210777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189" y="6081148"/>
            <a:ext cx="1041637" cy="3177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299969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757851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 bwMode="auto">
          <a:xfrm>
            <a:off x="457201" y="226307"/>
            <a:ext cx="8229599" cy="789172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457201" y="1371600"/>
            <a:ext cx="8229600" cy="4800600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7974590" y="6515100"/>
            <a:ext cx="767524" cy="228600"/>
            <a:chOff x="-3359150" y="2039938"/>
            <a:chExt cx="3235325" cy="963612"/>
          </a:xfrm>
          <a:solidFill>
            <a:schemeClr val="bg2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-3359150" y="2039938"/>
              <a:ext cx="1112838" cy="958850"/>
            </a:xfrm>
            <a:custGeom>
              <a:avLst/>
              <a:gdLst>
                <a:gd name="T0" fmla="*/ 208 w 296"/>
                <a:gd name="T1" fmla="*/ 24 h 253"/>
                <a:gd name="T2" fmla="*/ 169 w 296"/>
                <a:gd name="T3" fmla="*/ 140 h 253"/>
                <a:gd name="T4" fmla="*/ 150 w 296"/>
                <a:gd name="T5" fmla="*/ 150 h 253"/>
                <a:gd name="T6" fmla="*/ 122 w 296"/>
                <a:gd name="T7" fmla="*/ 151 h 253"/>
                <a:gd name="T8" fmla="*/ 167 w 296"/>
                <a:gd name="T9" fmla="*/ 18 h 253"/>
                <a:gd name="T10" fmla="*/ 202 w 296"/>
                <a:gd name="T11" fmla="*/ 18 h 253"/>
                <a:gd name="T12" fmla="*/ 208 w 296"/>
                <a:gd name="T13" fmla="*/ 24 h 253"/>
                <a:gd name="T14" fmla="*/ 254 w 296"/>
                <a:gd name="T15" fmla="*/ 0 h 253"/>
                <a:gd name="T16" fmla="*/ 54 w 296"/>
                <a:gd name="T17" fmla="*/ 0 h 253"/>
                <a:gd name="T18" fmla="*/ 50 w 296"/>
                <a:gd name="T19" fmla="*/ 5 h 253"/>
                <a:gd name="T20" fmla="*/ 56 w 296"/>
                <a:gd name="T21" fmla="*/ 8 h 253"/>
                <a:gd name="T22" fmla="*/ 72 w 296"/>
                <a:gd name="T23" fmla="*/ 10 h 253"/>
                <a:gd name="T24" fmla="*/ 77 w 296"/>
                <a:gd name="T25" fmla="*/ 21 h 253"/>
                <a:gd name="T26" fmla="*/ 0 w 296"/>
                <a:gd name="T27" fmla="*/ 253 h 253"/>
                <a:gd name="T28" fmla="*/ 88 w 296"/>
                <a:gd name="T29" fmla="*/ 253 h 253"/>
                <a:gd name="T30" fmla="*/ 117 w 296"/>
                <a:gd name="T31" fmla="*/ 169 h 253"/>
                <a:gd name="T32" fmla="*/ 177 w 296"/>
                <a:gd name="T33" fmla="*/ 167 h 253"/>
                <a:gd name="T34" fmla="*/ 219 w 296"/>
                <a:gd name="T35" fmla="*/ 158 h 253"/>
                <a:gd name="T36" fmla="*/ 263 w 296"/>
                <a:gd name="T37" fmla="*/ 127 h 253"/>
                <a:gd name="T38" fmla="*/ 295 w 296"/>
                <a:gd name="T39" fmla="*/ 27 h 253"/>
                <a:gd name="T40" fmla="*/ 254 w 296"/>
                <a:gd name="T4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53">
                  <a:moveTo>
                    <a:pt x="208" y="24"/>
                  </a:moveTo>
                  <a:cubicBezTo>
                    <a:pt x="207" y="32"/>
                    <a:pt x="173" y="135"/>
                    <a:pt x="169" y="140"/>
                  </a:cubicBezTo>
                  <a:cubicBezTo>
                    <a:pt x="166" y="145"/>
                    <a:pt x="164" y="148"/>
                    <a:pt x="150" y="150"/>
                  </a:cubicBezTo>
                  <a:cubicBezTo>
                    <a:pt x="139" y="152"/>
                    <a:pt x="132" y="153"/>
                    <a:pt x="122" y="15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202" y="18"/>
                    <a:pt x="202" y="18"/>
                    <a:pt x="202" y="18"/>
                  </a:cubicBezTo>
                  <a:cubicBezTo>
                    <a:pt x="202" y="18"/>
                    <a:pt x="209" y="19"/>
                    <a:pt x="208" y="24"/>
                  </a:cubicBezTo>
                  <a:moveTo>
                    <a:pt x="2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0"/>
                    <a:pt x="50" y="5"/>
                  </a:cubicBezTo>
                  <a:cubicBezTo>
                    <a:pt x="51" y="9"/>
                    <a:pt x="56" y="8"/>
                    <a:pt x="56" y="8"/>
                  </a:cubicBezTo>
                  <a:cubicBezTo>
                    <a:pt x="56" y="8"/>
                    <a:pt x="64" y="7"/>
                    <a:pt x="72" y="10"/>
                  </a:cubicBezTo>
                  <a:cubicBezTo>
                    <a:pt x="80" y="14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8" y="171"/>
                    <a:pt x="167" y="168"/>
                    <a:pt x="177" y="167"/>
                  </a:cubicBezTo>
                  <a:cubicBezTo>
                    <a:pt x="191" y="166"/>
                    <a:pt x="202" y="163"/>
                    <a:pt x="219" y="158"/>
                  </a:cubicBezTo>
                  <a:cubicBezTo>
                    <a:pt x="232" y="153"/>
                    <a:pt x="254" y="142"/>
                    <a:pt x="263" y="127"/>
                  </a:cubicBezTo>
                  <a:cubicBezTo>
                    <a:pt x="268" y="119"/>
                    <a:pt x="295" y="45"/>
                    <a:pt x="295" y="27"/>
                  </a:cubicBezTo>
                  <a:cubicBezTo>
                    <a:pt x="296" y="1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-2389188" y="2043113"/>
              <a:ext cx="1114425" cy="960437"/>
            </a:xfrm>
            <a:custGeom>
              <a:avLst/>
              <a:gdLst>
                <a:gd name="T0" fmla="*/ 208 w 296"/>
                <a:gd name="T1" fmla="*/ 24 h 253"/>
                <a:gd name="T2" fmla="*/ 170 w 296"/>
                <a:gd name="T3" fmla="*/ 140 h 253"/>
                <a:gd name="T4" fmla="*/ 151 w 296"/>
                <a:gd name="T5" fmla="*/ 150 h 253"/>
                <a:gd name="T6" fmla="*/ 122 w 296"/>
                <a:gd name="T7" fmla="*/ 151 h 253"/>
                <a:gd name="T8" fmla="*/ 167 w 296"/>
                <a:gd name="T9" fmla="*/ 18 h 253"/>
                <a:gd name="T10" fmla="*/ 203 w 296"/>
                <a:gd name="T11" fmla="*/ 18 h 253"/>
                <a:gd name="T12" fmla="*/ 208 w 296"/>
                <a:gd name="T13" fmla="*/ 24 h 253"/>
                <a:gd name="T14" fmla="*/ 254 w 296"/>
                <a:gd name="T15" fmla="*/ 0 h 253"/>
                <a:gd name="T16" fmla="*/ 54 w 296"/>
                <a:gd name="T17" fmla="*/ 0 h 253"/>
                <a:gd name="T18" fmla="*/ 51 w 296"/>
                <a:gd name="T19" fmla="*/ 5 h 253"/>
                <a:gd name="T20" fmla="*/ 56 w 296"/>
                <a:gd name="T21" fmla="*/ 8 h 253"/>
                <a:gd name="T22" fmla="*/ 72 w 296"/>
                <a:gd name="T23" fmla="*/ 10 h 253"/>
                <a:gd name="T24" fmla="*/ 77 w 296"/>
                <a:gd name="T25" fmla="*/ 21 h 253"/>
                <a:gd name="T26" fmla="*/ 0 w 296"/>
                <a:gd name="T27" fmla="*/ 253 h 253"/>
                <a:gd name="T28" fmla="*/ 89 w 296"/>
                <a:gd name="T29" fmla="*/ 253 h 253"/>
                <a:gd name="T30" fmla="*/ 117 w 296"/>
                <a:gd name="T31" fmla="*/ 169 h 253"/>
                <a:gd name="T32" fmla="*/ 177 w 296"/>
                <a:gd name="T33" fmla="*/ 167 h 253"/>
                <a:gd name="T34" fmla="*/ 219 w 296"/>
                <a:gd name="T35" fmla="*/ 158 h 253"/>
                <a:gd name="T36" fmla="*/ 263 w 296"/>
                <a:gd name="T37" fmla="*/ 127 h 253"/>
                <a:gd name="T38" fmla="*/ 295 w 296"/>
                <a:gd name="T39" fmla="*/ 27 h 253"/>
                <a:gd name="T40" fmla="*/ 254 w 296"/>
                <a:gd name="T4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53">
                  <a:moveTo>
                    <a:pt x="208" y="24"/>
                  </a:moveTo>
                  <a:cubicBezTo>
                    <a:pt x="207" y="32"/>
                    <a:pt x="173" y="135"/>
                    <a:pt x="170" y="140"/>
                  </a:cubicBezTo>
                  <a:cubicBezTo>
                    <a:pt x="166" y="145"/>
                    <a:pt x="164" y="148"/>
                    <a:pt x="151" y="150"/>
                  </a:cubicBezTo>
                  <a:cubicBezTo>
                    <a:pt x="140" y="152"/>
                    <a:pt x="132" y="153"/>
                    <a:pt x="122" y="151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09" y="19"/>
                    <a:pt x="208" y="24"/>
                  </a:cubicBezTo>
                  <a:moveTo>
                    <a:pt x="2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0"/>
                    <a:pt x="51" y="5"/>
                  </a:cubicBezTo>
                  <a:cubicBezTo>
                    <a:pt x="51" y="9"/>
                    <a:pt x="56" y="8"/>
                    <a:pt x="56" y="8"/>
                  </a:cubicBezTo>
                  <a:cubicBezTo>
                    <a:pt x="56" y="8"/>
                    <a:pt x="64" y="7"/>
                    <a:pt x="72" y="10"/>
                  </a:cubicBezTo>
                  <a:cubicBezTo>
                    <a:pt x="81" y="14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8" y="171"/>
                    <a:pt x="167" y="168"/>
                    <a:pt x="177" y="167"/>
                  </a:cubicBezTo>
                  <a:cubicBezTo>
                    <a:pt x="192" y="166"/>
                    <a:pt x="203" y="163"/>
                    <a:pt x="219" y="158"/>
                  </a:cubicBezTo>
                  <a:cubicBezTo>
                    <a:pt x="233" y="153"/>
                    <a:pt x="254" y="142"/>
                    <a:pt x="263" y="127"/>
                  </a:cubicBezTo>
                  <a:cubicBezTo>
                    <a:pt x="268" y="119"/>
                    <a:pt x="295" y="45"/>
                    <a:pt x="295" y="27"/>
                  </a:cubicBezTo>
                  <a:cubicBezTo>
                    <a:pt x="296" y="1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-1433513" y="2043113"/>
              <a:ext cx="1125538" cy="960437"/>
            </a:xfrm>
            <a:custGeom>
              <a:avLst/>
              <a:gdLst>
                <a:gd name="T0" fmla="*/ 209 w 299"/>
                <a:gd name="T1" fmla="*/ 24 h 253"/>
                <a:gd name="T2" fmla="*/ 144 w 299"/>
                <a:gd name="T3" fmla="*/ 224 h 253"/>
                <a:gd name="T4" fmla="*/ 125 w 299"/>
                <a:gd name="T5" fmla="*/ 234 h 253"/>
                <a:gd name="T6" fmla="*/ 97 w 299"/>
                <a:gd name="T7" fmla="*/ 236 h 253"/>
                <a:gd name="T8" fmla="*/ 168 w 299"/>
                <a:gd name="T9" fmla="*/ 18 h 253"/>
                <a:gd name="T10" fmla="*/ 203 w 299"/>
                <a:gd name="T11" fmla="*/ 18 h 253"/>
                <a:gd name="T12" fmla="*/ 209 w 299"/>
                <a:gd name="T13" fmla="*/ 24 h 253"/>
                <a:gd name="T14" fmla="*/ 255 w 299"/>
                <a:gd name="T15" fmla="*/ 1 h 253"/>
                <a:gd name="T16" fmla="*/ 54 w 299"/>
                <a:gd name="T17" fmla="*/ 0 h 253"/>
                <a:gd name="T18" fmla="*/ 51 w 299"/>
                <a:gd name="T19" fmla="*/ 5 h 253"/>
                <a:gd name="T20" fmla="*/ 57 w 299"/>
                <a:gd name="T21" fmla="*/ 9 h 253"/>
                <a:gd name="T22" fmla="*/ 73 w 299"/>
                <a:gd name="T23" fmla="*/ 11 h 253"/>
                <a:gd name="T24" fmla="*/ 77 w 299"/>
                <a:gd name="T25" fmla="*/ 21 h 253"/>
                <a:gd name="T26" fmla="*/ 0 w 299"/>
                <a:gd name="T27" fmla="*/ 253 h 253"/>
                <a:gd name="T28" fmla="*/ 89 w 299"/>
                <a:gd name="T29" fmla="*/ 253 h 253"/>
                <a:gd name="T30" fmla="*/ 144 w 299"/>
                <a:gd name="T31" fmla="*/ 253 h 253"/>
                <a:gd name="T32" fmla="*/ 210 w 299"/>
                <a:gd name="T33" fmla="*/ 233 h 253"/>
                <a:gd name="T34" fmla="*/ 245 w 299"/>
                <a:gd name="T35" fmla="*/ 197 h 253"/>
                <a:gd name="T36" fmla="*/ 298 w 299"/>
                <a:gd name="T37" fmla="*/ 31 h 253"/>
                <a:gd name="T38" fmla="*/ 255 w 299"/>
                <a:gd name="T39" fmla="*/ 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253">
                  <a:moveTo>
                    <a:pt x="209" y="24"/>
                  </a:moveTo>
                  <a:cubicBezTo>
                    <a:pt x="207" y="32"/>
                    <a:pt x="148" y="220"/>
                    <a:pt x="144" y="224"/>
                  </a:cubicBezTo>
                  <a:cubicBezTo>
                    <a:pt x="140" y="229"/>
                    <a:pt x="131" y="233"/>
                    <a:pt x="125" y="234"/>
                  </a:cubicBezTo>
                  <a:cubicBezTo>
                    <a:pt x="114" y="237"/>
                    <a:pt x="107" y="238"/>
                    <a:pt x="97" y="236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10" y="19"/>
                    <a:pt x="209" y="24"/>
                  </a:cubicBezTo>
                  <a:moveTo>
                    <a:pt x="255" y="1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0" y="1"/>
                    <a:pt x="51" y="5"/>
                  </a:cubicBezTo>
                  <a:cubicBezTo>
                    <a:pt x="51" y="10"/>
                    <a:pt x="57" y="9"/>
                    <a:pt x="57" y="9"/>
                  </a:cubicBezTo>
                  <a:cubicBezTo>
                    <a:pt x="57" y="9"/>
                    <a:pt x="65" y="7"/>
                    <a:pt x="73" y="11"/>
                  </a:cubicBezTo>
                  <a:cubicBezTo>
                    <a:pt x="81" y="15"/>
                    <a:pt x="77" y="21"/>
                    <a:pt x="77" y="2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144" y="253"/>
                    <a:pt x="144" y="253"/>
                    <a:pt x="144" y="253"/>
                  </a:cubicBezTo>
                  <a:cubicBezTo>
                    <a:pt x="160" y="253"/>
                    <a:pt x="195" y="240"/>
                    <a:pt x="210" y="233"/>
                  </a:cubicBezTo>
                  <a:cubicBezTo>
                    <a:pt x="226" y="225"/>
                    <a:pt x="241" y="210"/>
                    <a:pt x="245" y="197"/>
                  </a:cubicBezTo>
                  <a:cubicBezTo>
                    <a:pt x="248" y="188"/>
                    <a:pt x="298" y="48"/>
                    <a:pt x="298" y="31"/>
                  </a:cubicBezTo>
                  <a:cubicBezTo>
                    <a:pt x="299" y="5"/>
                    <a:pt x="255" y="1"/>
                    <a:pt x="25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-277813" y="2089150"/>
              <a:ext cx="153988" cy="147637"/>
            </a:xfrm>
            <a:custGeom>
              <a:avLst/>
              <a:gdLst>
                <a:gd name="T0" fmla="*/ 17 w 41"/>
                <a:gd name="T1" fmla="*/ 18 h 39"/>
                <a:gd name="T2" fmla="*/ 17 w 41"/>
                <a:gd name="T3" fmla="*/ 11 h 39"/>
                <a:gd name="T4" fmla="*/ 21 w 41"/>
                <a:gd name="T5" fmla="*/ 11 h 39"/>
                <a:gd name="T6" fmla="*/ 26 w 41"/>
                <a:gd name="T7" fmla="*/ 14 h 39"/>
                <a:gd name="T8" fmla="*/ 21 w 41"/>
                <a:gd name="T9" fmla="*/ 18 h 39"/>
                <a:gd name="T10" fmla="*/ 17 w 41"/>
                <a:gd name="T11" fmla="*/ 18 h 39"/>
                <a:gd name="T12" fmla="*/ 17 w 41"/>
                <a:gd name="T13" fmla="*/ 21 h 39"/>
                <a:gd name="T14" fmla="*/ 21 w 41"/>
                <a:gd name="T15" fmla="*/ 21 h 39"/>
                <a:gd name="T16" fmla="*/ 27 w 41"/>
                <a:gd name="T17" fmla="*/ 31 h 39"/>
                <a:gd name="T18" fmla="*/ 31 w 41"/>
                <a:gd name="T19" fmla="*/ 31 h 39"/>
                <a:gd name="T20" fmla="*/ 24 w 41"/>
                <a:gd name="T21" fmla="*/ 21 h 39"/>
                <a:gd name="T22" fmla="*/ 30 w 41"/>
                <a:gd name="T23" fmla="*/ 14 h 39"/>
                <a:gd name="T24" fmla="*/ 22 w 41"/>
                <a:gd name="T25" fmla="*/ 8 h 39"/>
                <a:gd name="T26" fmla="*/ 13 w 41"/>
                <a:gd name="T27" fmla="*/ 8 h 39"/>
                <a:gd name="T28" fmla="*/ 13 w 41"/>
                <a:gd name="T29" fmla="*/ 31 h 39"/>
                <a:gd name="T30" fmla="*/ 17 w 41"/>
                <a:gd name="T31" fmla="*/ 31 h 39"/>
                <a:gd name="T32" fmla="*/ 17 w 41"/>
                <a:gd name="T33" fmla="*/ 21 h 39"/>
                <a:gd name="T34" fmla="*/ 21 w 41"/>
                <a:gd name="T35" fmla="*/ 39 h 39"/>
                <a:gd name="T36" fmla="*/ 41 w 41"/>
                <a:gd name="T37" fmla="*/ 19 h 39"/>
                <a:gd name="T38" fmla="*/ 21 w 41"/>
                <a:gd name="T39" fmla="*/ 0 h 39"/>
                <a:gd name="T40" fmla="*/ 0 w 41"/>
                <a:gd name="T41" fmla="*/ 19 h 39"/>
                <a:gd name="T42" fmla="*/ 21 w 41"/>
                <a:gd name="T43" fmla="*/ 39 h 39"/>
                <a:gd name="T44" fmla="*/ 4 w 41"/>
                <a:gd name="T45" fmla="*/ 19 h 39"/>
                <a:gd name="T46" fmla="*/ 21 w 41"/>
                <a:gd name="T47" fmla="*/ 3 h 39"/>
                <a:gd name="T48" fmla="*/ 37 w 41"/>
                <a:gd name="T49" fmla="*/ 19 h 39"/>
                <a:gd name="T50" fmla="*/ 21 w 41"/>
                <a:gd name="T51" fmla="*/ 36 h 39"/>
                <a:gd name="T52" fmla="*/ 4 w 41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39">
                  <a:moveTo>
                    <a:pt x="17" y="18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4" y="11"/>
                    <a:pt x="26" y="11"/>
                    <a:pt x="26" y="14"/>
                  </a:cubicBezTo>
                  <a:cubicBezTo>
                    <a:pt x="26" y="18"/>
                    <a:pt x="24" y="18"/>
                    <a:pt x="21" y="18"/>
                  </a:cubicBezTo>
                  <a:lnTo>
                    <a:pt x="17" y="18"/>
                  </a:lnTo>
                  <a:close/>
                  <a:moveTo>
                    <a:pt x="17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8" y="20"/>
                    <a:pt x="30" y="19"/>
                    <a:pt x="30" y="14"/>
                  </a:cubicBezTo>
                  <a:cubicBezTo>
                    <a:pt x="30" y="10"/>
                    <a:pt x="27" y="8"/>
                    <a:pt x="22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21" y="39"/>
                  </a:moveTo>
                  <a:cubicBezTo>
                    <a:pt x="32" y="39"/>
                    <a:pt x="41" y="31"/>
                    <a:pt x="41" y="19"/>
                  </a:cubicBezTo>
                  <a:cubicBezTo>
                    <a:pt x="41" y="8"/>
                    <a:pt x="32" y="0"/>
                    <a:pt x="21" y="0"/>
                  </a:cubicBezTo>
                  <a:cubicBezTo>
                    <a:pt x="10" y="0"/>
                    <a:pt x="0" y="8"/>
                    <a:pt x="0" y="19"/>
                  </a:cubicBezTo>
                  <a:cubicBezTo>
                    <a:pt x="0" y="31"/>
                    <a:pt x="10" y="39"/>
                    <a:pt x="21" y="39"/>
                  </a:cubicBezTo>
                  <a:moveTo>
                    <a:pt x="4" y="19"/>
                  </a:moveTo>
                  <a:cubicBezTo>
                    <a:pt x="4" y="10"/>
                    <a:pt x="12" y="3"/>
                    <a:pt x="21" y="3"/>
                  </a:cubicBezTo>
                  <a:cubicBezTo>
                    <a:pt x="30" y="3"/>
                    <a:pt x="37" y="10"/>
                    <a:pt x="37" y="19"/>
                  </a:cubicBezTo>
                  <a:cubicBezTo>
                    <a:pt x="37" y="29"/>
                    <a:pt x="30" y="36"/>
                    <a:pt x="21" y="36"/>
                  </a:cubicBezTo>
                  <a:cubicBezTo>
                    <a:pt x="12" y="36"/>
                    <a:pt x="4" y="29"/>
                    <a:pt x="4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447675" y="6515100"/>
            <a:ext cx="390525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5821A57F-3C0D-4C99-BD6F-D35E74D4C9E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7576214" y="6400800"/>
            <a:ext cx="0" cy="45720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lowerywm\Desktop\Picture4.png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32" y="6461125"/>
            <a:ext cx="463867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666" r:id="rId8"/>
    <p:sldLayoutId id="2147483697" r:id="rId9"/>
    <p:sldLayoutId id="2147483683" r:id="rId10"/>
    <p:sldLayoutId id="2147483684" r:id="rId11"/>
    <p:sldLayoutId id="2147483678" r:id="rId12"/>
    <p:sldLayoutId id="2147483681" r:id="rId13"/>
    <p:sldLayoutId id="2147483673" r:id="rId14"/>
    <p:sldLayoutId id="2147483671" r:id="rId15"/>
    <p:sldLayoutId id="2147483672" r:id="rId16"/>
    <p:sldLayoutId id="2147483674" r:id="rId17"/>
    <p:sldLayoutId id="2147483658" r:id="rId18"/>
    <p:sldLayoutId id="2147483662" r:id="rId19"/>
  </p:sldLayoutIdLst>
  <p:transition spd="med">
    <p:fade/>
  </p:transition>
  <p:hf hdr="0" ftr="0" dt="0"/>
  <p:txStyles>
    <p:title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ct val="0"/>
        </a:spcAft>
        <a:buNone/>
        <a:defRPr kumimoji="0" sz="2400" b="1" i="0" u="none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+"/>
        <a:defRPr kumimoji="0"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150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+"/>
        <a:defRPr kumimoji="0"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8572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+"/>
        <a:defRPr kumimoji="0" sz="16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4300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+"/>
        <a:defRPr kumimoji="0"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287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+"/>
        <a:defRPr kumimoji="0" sz="1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5472" userDrawn="1">
          <p15:clr>
            <a:srgbClr val="F26B43"/>
          </p15:clr>
        </p15:guide>
        <p15:guide id="6" orient="horz" pos="2376" userDrawn="1">
          <p15:clr>
            <a:srgbClr val="F26B43"/>
          </p15:clr>
        </p15:guide>
        <p15:guide id="7" orient="horz" pos="720" userDrawn="1">
          <p15:clr>
            <a:srgbClr val="F26B43"/>
          </p15:clr>
        </p15:guide>
        <p15:guide id="8" orient="horz" pos="4032" userDrawn="1">
          <p15:clr>
            <a:srgbClr val="F26B43"/>
          </p15:clr>
        </p15:guide>
        <p15:guide id="9" pos="2736" userDrawn="1">
          <p15:clr>
            <a:srgbClr val="F26B43"/>
          </p15:clr>
        </p15:guide>
        <p15:guide id="10" pos="3024" userDrawn="1">
          <p15:clr>
            <a:srgbClr val="F26B43"/>
          </p15:clr>
        </p15:guide>
        <p15:guide id="11" orient="horz" pos="3888" userDrawn="1">
          <p15:clr>
            <a:srgbClr val="F26B43"/>
          </p15:clr>
        </p15:guide>
        <p15:guide id="12" orient="horz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.xml"/><Relationship Id="rId4" Type="http://schemas.openxmlformats.org/officeDocument/2006/relationships/image" Target="../media/image1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.xml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2.xml"/><Relationship Id="rId4" Type="http://schemas.openxmlformats.org/officeDocument/2006/relationships/image" Target="../media/image1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Flaw in a Case Study with Bayesian Model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Minzhao Liu, 2018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36700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226307"/>
            <a:ext cx="8229599" cy="789172"/>
          </a:xfrm>
        </p:spPr>
        <p:txBody>
          <a:bodyPr/>
          <a:lstStyle/>
          <a:p>
            <a:r>
              <a:rPr lang="en-US" dirty="0"/>
              <a:t>What’s Weird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AF40B-34D9-45FA-BF38-79C37F4DAFAB}"/>
              </a:ext>
            </a:extLst>
          </p:cNvPr>
          <p:cNvSpPr txBox="1"/>
          <p:nvPr/>
        </p:nvSpPr>
        <p:spPr bwMode="auto">
          <a:xfrm>
            <a:off x="457201" y="1015479"/>
            <a:ext cx="7759874" cy="5022066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“ Since it is not expected to have any responder in the placebo arm, posterior distribution of RRs is generated separately from a Beta distribution using uniform prior, i.e., Beta(1,1).”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Sample size of 10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5% of RR for Placebo in simulated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18746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226307"/>
            <a:ext cx="8229599" cy="789172"/>
          </a:xfrm>
        </p:spPr>
        <p:txBody>
          <a:bodyPr/>
          <a:lstStyle/>
          <a:p>
            <a:r>
              <a:rPr lang="en-US" dirty="0"/>
              <a:t>Recall for Placebo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5AF40B-34D9-45FA-BF38-79C37F4DAFAB}"/>
                  </a:ext>
                </a:extLst>
              </p:cNvPr>
              <p:cNvSpPr txBox="1"/>
              <p:nvPr/>
            </p:nvSpPr>
            <p:spPr bwMode="auto">
              <a:xfrm>
                <a:off x="457201" y="1015479"/>
                <a:ext cx="7759874" cy="5022066"/>
              </a:xfrm>
              <a:prstGeom prst="rect">
                <a:avLst/>
              </a:prstGeom>
              <a:noFill/>
              <a:ln w="9525">
                <a:noFill/>
                <a:prstDash val="solid"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wrap="square" lIns="0" tIns="0" rIns="0" bIns="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i="1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i="1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∝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</a:endParaRPr>
              </a:p>
              <a:p>
                <a:endParaRPr lang="en-US" sz="2000" i="1" dirty="0">
                  <a:solidFill>
                    <a:srgbClr val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rgbClr val="000000"/>
                    </a:solidFill>
                  </a:rPr>
                  <a:t>Posterior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i="1" dirty="0">
                  <a:solidFill>
                    <a:srgbClr val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rgbClr val="000000"/>
                    </a:solidFill>
                  </a:rPr>
                  <a:t>If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=10</m:t>
                    </m:r>
                  </m:oMath>
                </a14:m>
                <a:endParaRPr lang="en-US" sz="2000" i="1" dirty="0">
                  <a:solidFill>
                    <a:srgbClr val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rgbClr val="000000"/>
                    </a:solidFill>
                  </a:rPr>
                  <a:t>Posterior mean is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rgbClr val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rgbClr val="000000"/>
                    </a:solidFill>
                  </a:rPr>
                  <a:t>Extreme case, Y = 0 or Y = 1 =&gt; we get 1/12 = 0.083 or 2/12 = 0.1</a:t>
                </a:r>
                <a:r>
                  <a:rPr lang="en-US" altLang="zh-CN" sz="2000" i="1" dirty="0">
                    <a:solidFill>
                      <a:srgbClr val="000000"/>
                    </a:solidFill>
                  </a:rPr>
                  <a:t>7</a:t>
                </a:r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5AF40B-34D9-45FA-BF38-79C37F4DA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1" y="1015479"/>
                <a:ext cx="7759874" cy="5022066"/>
              </a:xfrm>
              <a:prstGeom prst="rect">
                <a:avLst/>
              </a:prstGeom>
              <a:blipFill>
                <a:blip r:embed="rId4"/>
                <a:stretch>
                  <a:fillRect l="-1885" t="-243" r="-2435"/>
                </a:stretch>
              </a:blipFill>
              <a:ln w="9525">
                <a:noFill/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2081931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226307"/>
            <a:ext cx="8229599" cy="789172"/>
          </a:xfrm>
        </p:spPr>
        <p:txBody>
          <a:bodyPr/>
          <a:lstStyle/>
          <a:p>
            <a:r>
              <a:rPr lang="en-US" dirty="0"/>
              <a:t>Suggestion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5AF40B-34D9-45FA-BF38-79C37F4DAFAB}"/>
                  </a:ext>
                </a:extLst>
              </p:cNvPr>
              <p:cNvSpPr txBox="1"/>
              <p:nvPr/>
            </p:nvSpPr>
            <p:spPr bwMode="auto">
              <a:xfrm>
                <a:off x="457201" y="1015479"/>
                <a:ext cx="7759874" cy="5022066"/>
              </a:xfrm>
              <a:prstGeom prst="rect">
                <a:avLst/>
              </a:prstGeom>
              <a:noFill/>
              <a:ln w="9525">
                <a:noFill/>
                <a:prstDash val="solid"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wrap="square" lIns="0" tIns="0" rIns="0" bIns="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=100)</m:t>
                      </m:r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𝑙𝑜𝑔𝑖𝑠𝑡𝑖𝑐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</a:endParaRPr>
              </a:p>
              <a:p>
                <a:endParaRPr lang="en-US" sz="2000" i="1" dirty="0">
                  <a:solidFill>
                    <a:srgbClr val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rgbClr val="000000"/>
                    </a:solidFill>
                  </a:rPr>
                  <a:t>May not have conjugate prior any more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rgbClr val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rgbClr val="000000"/>
                    </a:solidFill>
                  </a:rPr>
                  <a:t>But can capture extreme cases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i="1" dirty="0">
                    <a:solidFill>
                      <a:srgbClr val="000000"/>
                    </a:solidFill>
                  </a:rPr>
                  <a:t> close to 0 or 1)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5AF40B-34D9-45FA-BF38-79C37F4DA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1" y="1015479"/>
                <a:ext cx="7759874" cy="5022066"/>
              </a:xfrm>
              <a:prstGeom prst="rect">
                <a:avLst/>
              </a:prstGeom>
              <a:blipFill>
                <a:blip r:embed="rId4"/>
                <a:stretch>
                  <a:fillRect l="-1885"/>
                </a:stretch>
              </a:blipFill>
              <a:ln w="9525">
                <a:noFill/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9027443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226307"/>
            <a:ext cx="8229599" cy="789172"/>
          </a:xfrm>
        </p:spPr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AF40B-34D9-45FA-BF38-79C37F4DAFAB}"/>
              </a:ext>
            </a:extLst>
          </p:cNvPr>
          <p:cNvSpPr txBox="1"/>
          <p:nvPr/>
        </p:nvSpPr>
        <p:spPr bwMode="auto">
          <a:xfrm>
            <a:off x="457201" y="1015479"/>
            <a:ext cx="7759874" cy="5022066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Without a firm training basis in decision theory, even the Bayesian statistician is poorly equipped to steer drug development away from the frequentist mindset &amp; towards reasoning that could—at least theoretically—maximize expected net 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Be aware of sample size, prior uses, model settings when doing Bayesian analysis.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063608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226307"/>
            <a:ext cx="8229599" cy="789172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AF40B-34D9-45FA-BF38-79C37F4DAFAB}"/>
              </a:ext>
            </a:extLst>
          </p:cNvPr>
          <p:cNvSpPr txBox="1"/>
          <p:nvPr/>
        </p:nvSpPr>
        <p:spPr bwMode="auto">
          <a:xfrm>
            <a:off x="457201" y="1254256"/>
            <a:ext cx="7759874" cy="5022066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+"/>
            </a:pPr>
            <a:r>
              <a:rPr lang="en-US" sz="2000" dirty="0">
                <a:solidFill>
                  <a:srgbClr val="000000"/>
                </a:solidFill>
              </a:rPr>
              <a:t>Primary endpoint: response rate (RR)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+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+"/>
            </a:pPr>
            <a:r>
              <a:rPr lang="en-US" sz="2000" dirty="0">
                <a:solidFill>
                  <a:srgbClr val="000000"/>
                </a:solidFill>
              </a:rPr>
              <a:t>Bayesian framework will be used for decision-making.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+"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100000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C0C4792C-0B33-4E78-BD27-E1ACF165CB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8"/>
          <a:stretch/>
        </p:blipFill>
        <p:spPr>
          <a:xfrm>
            <a:off x="632389" y="2876505"/>
            <a:ext cx="7409497" cy="22895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508228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226307"/>
            <a:ext cx="8229599" cy="789172"/>
          </a:xfrm>
        </p:spPr>
        <p:txBody>
          <a:bodyPr/>
          <a:lstStyle/>
          <a:p>
            <a:r>
              <a:rPr lang="en-US" dirty="0"/>
              <a:t>Model for Active Treatment Arm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5AF40B-34D9-45FA-BF38-79C37F4DAFAB}"/>
                  </a:ext>
                </a:extLst>
              </p:cNvPr>
              <p:cNvSpPr txBox="1"/>
              <p:nvPr/>
            </p:nvSpPr>
            <p:spPr bwMode="auto">
              <a:xfrm>
                <a:off x="448734" y="1254256"/>
                <a:ext cx="7759874" cy="5022066"/>
              </a:xfrm>
              <a:prstGeom prst="rect">
                <a:avLst/>
              </a:prstGeom>
              <a:noFill/>
              <a:ln w="9525">
                <a:noFill/>
                <a:prstDash val="solid"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wrap="square" lIns="0" tIns="0" rIns="0" bIns="0" rtlCol="0" anchor="t" anchorCtr="0">
                <a:noAutofit/>
              </a:bodyPr>
              <a:lstStyle/>
              <a:p>
                <a:pPr marL="285750" indent="-285750"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+"/>
                </a:pPr>
                <a:r>
                  <a:rPr lang="en-US" sz="2000" dirty="0">
                    <a:solidFill>
                      <a:srgbClr val="000000"/>
                    </a:solidFill>
                  </a:rPr>
                  <a:t>Bayesian logistic regression model (BLRM) [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Neuenschwander</a:t>
                </a:r>
                <a:r>
                  <a:rPr lang="en-US" sz="2000" dirty="0">
                    <a:solidFill>
                      <a:srgbClr val="000000"/>
                    </a:solidFill>
                  </a:rPr>
                  <a:t>, 2008]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+"/>
                </a:pPr>
                <a:r>
                  <a:rPr lang="en-US" sz="2000" dirty="0">
                    <a:solidFill>
                      <a:srgbClr val="000000"/>
                    </a:solidFill>
                  </a:rPr>
                  <a:t>For dose 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d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and regimen 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r</a:t>
                </a:r>
                <a:r>
                  <a:rPr lang="en-US" sz="2000" dirty="0">
                    <a:solidFill>
                      <a:srgbClr val="000000"/>
                    </a:solidFill>
                  </a:rPr>
                  <a:t>, the number of subjects with a response 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𝒅𝒓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0000"/>
                    </a:solidFill>
                  </a:rPr>
                  <a:t>)</a:t>
                </a:r>
                <a:r>
                  <a:rPr lang="en-US" sz="2000" dirty="0">
                    <a:solidFill>
                      <a:srgbClr val="000000"/>
                    </a:solidFill>
                  </a:rPr>
                  <a:t> in a treatment arm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is binomial,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3">
                  <a:spcBef>
                    <a:spcPts val="600"/>
                  </a:spcBef>
                  <a:buClr>
                    <a:schemeClr val="accent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+"/>
                </a:pPr>
                <a:r>
                  <a:rPr lang="en-US" sz="2000" dirty="0">
                    <a:solidFill>
                      <a:srgbClr val="000000"/>
                    </a:solidFill>
                  </a:rPr>
                  <a:t>where 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d</a:t>
                </a:r>
                <a:r>
                  <a:rPr lang="en-US" sz="2000" dirty="0">
                    <a:solidFill>
                      <a:srgbClr val="000000"/>
                    </a:solidFill>
                  </a:rPr>
                  <a:t> is the active dose; 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r</a:t>
                </a:r>
                <a:r>
                  <a:rPr lang="en-US" sz="2000" dirty="0">
                    <a:solidFill>
                      <a:srgbClr val="000000"/>
                    </a:solidFill>
                  </a:rPr>
                  <a:t> is the regimen (R=1 for regimen 1 and R=0 for regimen 2);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is the reference dose.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+"/>
                </a:pP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+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  <a:buClr>
                    <a:schemeClr val="accent1"/>
                  </a:buClr>
                  <a:buSzPct val="100000"/>
                </a:pPr>
                <a:endParaRPr lang="en-US" sz="200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  <a:buClr>
                    <a:schemeClr val="accent1"/>
                  </a:buClr>
                  <a:buSzPct val="100000"/>
                </a:pP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5AF40B-34D9-45FA-BF38-79C37F4DA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734" y="1254256"/>
                <a:ext cx="7759874" cy="5022066"/>
              </a:xfrm>
              <a:prstGeom prst="rect">
                <a:avLst/>
              </a:prstGeom>
              <a:blipFill>
                <a:blip r:embed="rId4"/>
                <a:stretch>
                  <a:fillRect l="-2042" t="-1699" r="-1178"/>
                </a:stretch>
              </a:blipFill>
              <a:ln w="9525">
                <a:noFill/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8999274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226307"/>
            <a:ext cx="8229599" cy="789172"/>
          </a:xfrm>
        </p:spPr>
        <p:txBody>
          <a:bodyPr/>
          <a:lstStyle/>
          <a:p>
            <a:r>
              <a:rPr lang="en-US" dirty="0"/>
              <a:t>Model for Placebo Arm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AF40B-34D9-45FA-BF38-79C37F4DAFAB}"/>
              </a:ext>
            </a:extLst>
          </p:cNvPr>
          <p:cNvSpPr txBox="1"/>
          <p:nvPr/>
        </p:nvSpPr>
        <p:spPr bwMode="auto">
          <a:xfrm>
            <a:off x="692063" y="1615280"/>
            <a:ext cx="7759874" cy="5022066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100000"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i="1" dirty="0"/>
              <a:t>“ Since it is not expected to have any responder in the placebo arm, posterior distribution of RRs is generated separately from a Beta distribution using uniform prior, i.e., Beta(1,1).”</a:t>
            </a:r>
          </a:p>
          <a:p>
            <a:endParaRPr lang="en-US" sz="2000" i="1" dirty="0">
              <a:solidFill>
                <a:srgbClr val="000000"/>
              </a:solidFill>
            </a:endParaRPr>
          </a:p>
          <a:p>
            <a:endParaRPr lang="en-US" sz="2000" i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381466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226307"/>
            <a:ext cx="8229599" cy="789172"/>
          </a:xfrm>
        </p:spPr>
        <p:txBody>
          <a:bodyPr/>
          <a:lstStyle/>
          <a:p>
            <a:r>
              <a:rPr lang="en-US" dirty="0"/>
              <a:t>Success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5AF40B-34D9-45FA-BF38-79C37F4DAFAB}"/>
                  </a:ext>
                </a:extLst>
              </p:cNvPr>
              <p:cNvSpPr txBox="1"/>
              <p:nvPr/>
            </p:nvSpPr>
            <p:spPr bwMode="auto">
              <a:xfrm>
                <a:off x="448734" y="1007012"/>
                <a:ext cx="7759874" cy="5022066"/>
              </a:xfrm>
              <a:prstGeom prst="rect">
                <a:avLst/>
              </a:prstGeom>
              <a:noFill/>
              <a:ln w="9525">
                <a:noFill/>
                <a:prstDash val="solid"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wrap="square" lIns="0" tIns="0" rIns="0" bIns="0" rtlCol="0" anchor="t" anchorCtr="0">
                <a:noAutofit/>
              </a:bodyPr>
              <a:lstStyle/>
              <a:p>
                <a:r>
                  <a:rPr lang="en-US" sz="2000" dirty="0">
                    <a:latin typeface="Verdana" panose="020B0604030504040204" pitchFamily="34" charset="0"/>
                    <a:cs typeface="Verdana" panose="020B0604030504040204" pitchFamily="34" charset="0"/>
                  </a:rPr>
                  <a:t>- An active treatment group will be declared efficacious if </a:t>
                </a:r>
                <a:endParaRPr lang="en-US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𝑝𝑏𝑜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≥80%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5AF40B-34D9-45FA-BF38-79C37F4DA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734" y="1007012"/>
                <a:ext cx="7759874" cy="5022066"/>
              </a:xfrm>
              <a:prstGeom prst="rect">
                <a:avLst/>
              </a:prstGeom>
              <a:blipFill>
                <a:blip r:embed="rId4"/>
                <a:stretch>
                  <a:fillRect l="-2042" t="-1578"/>
                </a:stretch>
              </a:blipFill>
              <a:ln w="9525">
                <a:noFill/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3343678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226307"/>
            <a:ext cx="8229599" cy="789172"/>
          </a:xfrm>
        </p:spPr>
        <p:txBody>
          <a:bodyPr/>
          <a:lstStyle/>
          <a:p>
            <a:r>
              <a:rPr lang="en-US" dirty="0"/>
              <a:t>Scenarios for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AF40B-34D9-45FA-BF38-79C37F4DAFAB}"/>
              </a:ext>
            </a:extLst>
          </p:cNvPr>
          <p:cNvSpPr txBox="1"/>
          <p:nvPr/>
        </p:nvSpPr>
        <p:spPr bwMode="auto">
          <a:xfrm>
            <a:off x="457201" y="1015479"/>
            <a:ext cx="7759874" cy="5022066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sz="2000" i="1" dirty="0">
              <a:solidFill>
                <a:srgbClr val="000000"/>
              </a:solidFill>
            </a:endParaRP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3DD24FF4-9771-4FD3-8990-47C37C9C8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34" y="1093142"/>
            <a:ext cx="6750397" cy="45531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768974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226307"/>
            <a:ext cx="8229599" cy="789172"/>
          </a:xfrm>
        </p:spPr>
        <p:txBody>
          <a:bodyPr/>
          <a:lstStyle/>
          <a:p>
            <a:r>
              <a:rPr lang="en-US" dirty="0"/>
              <a:t>Scenarios for Simulation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AF40B-34D9-45FA-BF38-79C37F4DAFAB}"/>
              </a:ext>
            </a:extLst>
          </p:cNvPr>
          <p:cNvSpPr txBox="1"/>
          <p:nvPr/>
        </p:nvSpPr>
        <p:spPr bwMode="auto">
          <a:xfrm>
            <a:off x="527732" y="3477662"/>
            <a:ext cx="7759874" cy="2734776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set of 1000 datasets were simulated for each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</a:t>
            </a:r>
            <a:r>
              <a:rPr lang="en-US" dirty="0" err="1"/>
              <a:t>PoS</a:t>
            </a:r>
            <a:r>
              <a:rPr lang="en-US" dirty="0"/>
              <a:t>, and probability of selecting a dose group</a:t>
            </a:r>
          </a:p>
          <a:p>
            <a:r>
              <a:rPr lang="en-US" dirty="0"/>
              <a:t>based on </a:t>
            </a:r>
            <a:r>
              <a:rPr lang="en-US" dirty="0" err="1"/>
              <a:t>PoS</a:t>
            </a:r>
            <a:r>
              <a:rPr lang="en-US" dirty="0"/>
              <a:t> are calculated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different cutoff points for </a:t>
            </a:r>
            <a:r>
              <a:rPr lang="en-US" dirty="0" err="1"/>
              <a:t>PoS</a:t>
            </a:r>
            <a:r>
              <a:rPr lang="en-US" dirty="0"/>
              <a:t> (e.g. 75%, 80%, 85%</a:t>
            </a:r>
          </a:p>
          <a:p>
            <a:r>
              <a:rPr lang="en-US" dirty="0"/>
              <a:t>and 90%).</a:t>
            </a:r>
            <a:endParaRPr lang="en-US" sz="2000" i="1" dirty="0">
              <a:solidFill>
                <a:srgbClr val="000000"/>
              </a:solidFill>
            </a:endParaRP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9941EA60-9944-463B-AC93-D358A5D2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2" y="1210690"/>
            <a:ext cx="7924206" cy="19643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897389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226307"/>
            <a:ext cx="8229599" cy="789172"/>
          </a:xfrm>
        </p:spPr>
        <p:txBody>
          <a:bodyPr/>
          <a:lstStyle/>
          <a:p>
            <a:r>
              <a:rPr lang="en-US" dirty="0"/>
              <a:t>Simulation Results From 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AF40B-34D9-45FA-BF38-79C37F4DAFAB}"/>
              </a:ext>
            </a:extLst>
          </p:cNvPr>
          <p:cNvSpPr txBox="1"/>
          <p:nvPr/>
        </p:nvSpPr>
        <p:spPr bwMode="auto">
          <a:xfrm>
            <a:off x="447675" y="1015479"/>
            <a:ext cx="7759874" cy="5022066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sz="2000" i="1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F3490-F2C2-479B-AFDF-FCC6FAB15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6138"/>
            <a:ext cx="9144000" cy="49607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250002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1A57F-3C0D-4C99-BD6F-D35E74D4C9E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226307"/>
            <a:ext cx="8229599" cy="789172"/>
          </a:xfrm>
        </p:spPr>
        <p:txBody>
          <a:bodyPr/>
          <a:lstStyle/>
          <a:p>
            <a:r>
              <a:rPr lang="en-US" dirty="0"/>
              <a:t>Simulation Results From Scenario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AF40B-34D9-45FA-BF38-79C37F4DAFAB}"/>
              </a:ext>
            </a:extLst>
          </p:cNvPr>
          <p:cNvSpPr txBox="1"/>
          <p:nvPr/>
        </p:nvSpPr>
        <p:spPr bwMode="auto">
          <a:xfrm>
            <a:off x="447675" y="1015479"/>
            <a:ext cx="7759874" cy="5022066"/>
          </a:xfrm>
          <a:prstGeom prst="rect">
            <a:avLst/>
          </a:prstGeom>
          <a:noFill/>
          <a:ln w="952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sz="2000" i="1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47FEC-0DAD-4945-BDDB-AFCC7A41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3785"/>
            <a:ext cx="9144000" cy="5170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3228706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8357&quot;&gt;&lt;property id=&quot;20148&quot; value=&quot;5&quot;/&gt;&lt;property id=&quot;20300&quot; value=&quot;Slide 1 - &amp;quot;PPD General Capabilities&amp;quot;&quot;/&gt;&lt;property id=&quot;20307&quot; value=&quot;258&quot;/&gt;&lt;/object&gt;&lt;object type=&quot;3&quot; unique_id=&quot;18358&quot;&gt;&lt;property id=&quot;20148&quot; value=&quot;5&quot;/&gt;&lt;property id=&quot;20300&quot; value=&quot;Slide 2 - &amp;quot;PPD Overview&amp;quot;&quot;/&gt;&lt;property id=&quot;20307&quot; value=&quot;259&quot;/&gt;&lt;/object&gt;&lt;object type=&quot;3&quot; unique_id=&quot;18359&quot;&gt;&lt;property id=&quot;20148&quot; value=&quot;5&quot;/&gt;&lt;property id=&quot;20300&quot; value=&quot;Slide 3 - &amp;quot;Corporate Milestones&amp;quot;&quot;/&gt;&lt;property id=&quot;20307&quot; value=&quot;260&quot;/&gt;&lt;/object&gt;&lt;object type=&quot;3&quot; unique_id=&quot;18360&quot;&gt;&lt;property id=&quot;20148&quot; value=&quot;5&quot;/&gt;&lt;property id=&quot;20300&quot; value=&quot;Slide 4 - &amp;quot;2011-12 PPD Awards and Recognition&amp;quot;&quot;/&gt;&lt;property id=&quot;20307&quot; value=&quot;261&quot;/&gt;&lt;/object&gt;&lt;object type=&quot;3&quot; unique_id=&quot;18361&quot;&gt;&lt;property id=&quot;20148&quot; value=&quot;5&quot;/&gt;&lt;property id=&quot;20300&quot; value=&quot;Slide 5 - &amp;quot;Industry Expertise&amp;quot;&quot;/&gt;&lt;property id=&quot;20307&quot; value=&quot;262&quot;/&gt;&lt;/object&gt;&lt;object type=&quot;3&quot; unique_id=&quot;18362&quot;&gt;&lt;property id=&quot;20148&quot; value=&quot;5&quot;/&gt;&lt;property id=&quot;20300&quot; value=&quot;Slide 6 - &amp;quot;Global Infrastructure&amp;quot;&quot;/&gt;&lt;property id=&quot;20307&quot; value=&quot;263&quot;/&gt;&lt;/object&gt;&lt;object type=&quot;3&quot; unique_id=&quot;18363&quot;&gt;&lt;property id=&quot;20148&quot; value=&quot;5&quot;/&gt;&lt;property id=&quot;20300&quot; value=&quot;Slide 7 - &amp;quot;The Americas – North America&amp;quot;&quot;/&gt;&lt;property id=&quot;20307&quot; value=&quot;264&quot;/&gt;&lt;/object&gt;&lt;object type=&quot;3&quot; unique_id=&quot;18364&quot;&gt;&lt;property id=&quot;20148&quot; value=&quot;5&quot;/&gt;&lt;property id=&quot;20300&quot; value=&quot;Slide 8 - &amp;quot;EMEA&amp;quot;&quot;/&gt;&lt;property id=&quot;20307&quot; value=&quot;265&quot;/&gt;&lt;/object&gt;&lt;object type=&quot;3&quot; unique_id=&quot;18365&quot;&gt;&lt;property id=&quot;20148&quot; value=&quot;5&quot;/&gt;&lt;property id=&quot;20300&quot; value=&quot;Slide 9 - &amp;quot;Asia Pacific&amp;quot;&quot;/&gt;&lt;property id=&quot;20307&quot; value=&quot;266&quot;/&gt;&lt;/object&gt;&lt;object type=&quot;3&quot; unique_id=&quot;18366&quot;&gt;&lt;property id=&quot;20148&quot; value=&quot;5&quot;/&gt;&lt;property id=&quot;20300&quot; value=&quot;Slide 10 - &amp;quot;The Americas – Latin America&amp;quot;&quot;/&gt;&lt;property id=&quot;20307&quot; value=&quot;267&quot;/&gt;&lt;/object&gt;&lt;object type=&quot;3&quot; unique_id=&quot;18367&quot;&gt;&lt;property id=&quot;20148&quot; value=&quot;5&quot;/&gt;&lt;property id=&quot;20300&quot; value=&quot;Slide 11 - &amp;quot;PPD Services&amp;quot;&quot;/&gt;&lt;property id=&quot;20307&quot; value=&quot;268&quot;/&gt;&lt;/object&gt;&lt;object type=&quot;3&quot; unique_id=&quot;18368&quot;&gt;&lt;property id=&quot;20148&quot; value=&quot;5&quot;/&gt;&lt;property id=&quot;20300&quot; value=&quot;Slide 12&quot;/&gt;&lt;property id=&quot;20307&quot; value=&quot;269&quot;/&gt;&lt;/object&gt;&lt;object type=&quot;3&quot; unique_id=&quot;18369&quot;&gt;&lt;property id=&quot;20148&quot; value=&quot;5&quot;/&gt;&lt;property id=&quot;20300&quot; value=&quot;Slide 13 - &amp;quot;Discovery Services&amp;quot;&quot;/&gt;&lt;property id=&quot;20307&quot; value=&quot;270&quot;/&gt;&lt;/object&gt;&lt;object type=&quot;3&quot; unique_id=&quot;18370&quot;&gt;&lt;property id=&quot;20148&quot; value=&quot;5&quot;/&gt;&lt;property id=&quot;20300&quot; value=&quot;Slide 14 - &amp;quot;BioDuro, A PPD® Company&amp;quot;&quot;/&gt;&lt;property id=&quot;20307&quot; value=&quot;271&quot;/&gt;&lt;/object&gt;&lt;object type=&quot;3&quot; unique_id=&quot;18371&quot;&gt;&lt;property id=&quot;20148&quot; value=&quot;5&quot;/&gt;&lt;property id=&quot;20300&quot; value=&quot;Slide 15&quot;/&gt;&lt;property id=&quot;20307&quot; value=&quot;272&quot;/&gt;&lt;/object&gt;&lt;object type=&quot;3&quot; unique_id=&quot;18372&quot;&gt;&lt;property id=&quot;20148&quot; value=&quot;5&quot;/&gt;&lt;property id=&quot;20300&quot; value=&quot;Slide 16 - &amp;quot;Phase I Clinical Services&amp;quot;&quot;/&gt;&lt;property id=&quot;20307&quot; value=&quot;273&quot;/&gt;&lt;/object&gt;&lt;object type=&quot;3&quot; unique_id=&quot;18373&quot;&gt;&lt;property id=&quot;20148&quot; value=&quot;5&quot;/&gt;&lt;property id=&quot;20300&quot; value=&quot;Slide 17 - &amp;quot;PPD Clinics&amp;quot;&quot;/&gt;&lt;property id=&quot;20307&quot; value=&quot;274&quot;/&gt;&lt;/object&gt;&lt;object type=&quot;3&quot; unique_id=&quot;18374&quot;&gt;&lt;property id=&quot;20148&quot; value=&quot;5&quot;/&gt;&lt;property id=&quot;20300&quot; value=&quot;Slide 18&quot;/&gt;&lt;property id=&quot;20307&quot; value=&quot;275&quot;/&gt;&lt;/object&gt;&lt;object type=&quot;3&quot; unique_id=&quot;18375&quot;&gt;&lt;property id=&quot;20148&quot; value=&quot;5&quot;/&gt;&lt;property id=&quot;20300&quot; value=&quot;Slide 19 - &amp;quot;Clinical Development Services&amp;quot;&quot;/&gt;&lt;property id=&quot;20307&quot; value=&quot;276&quot;/&gt;&lt;/object&gt;&lt;object type=&quot;3&quot; unique_id=&quot;18376&quot;&gt;&lt;property id=&quot;20148&quot; value=&quot;5&quot;/&gt;&lt;property id=&quot;20300&quot; value=&quot;Slide 20 - &amp;quot;Global Therapeutic Areas&amp;quot;&quot;/&gt;&lt;property id=&quot;20307&quot; value=&quot;277&quot;/&gt;&lt;/object&gt;&lt;object type=&quot;3&quot; unique_id=&quot;18377&quot;&gt;&lt;property id=&quot;20148&quot; value=&quot;5&quot;/&gt;&lt;property id=&quot;20300&quot; value=&quot;Slide 21 - &amp;quot;Therapeutic Experience: January 2007-Present&amp;quot;&quot;/&gt;&lt;property id=&quot;20307&quot; value=&quot;278&quot;/&gt;&lt;/object&gt;&lt;object type=&quot;3&quot; unique_id=&quot;18378&quot;&gt;&lt;property id=&quot;20148&quot; value=&quot;5&quot;/&gt;&lt;property id=&quot;20300&quot; value=&quot;Slide 22 - &amp;quot;Global Clinical Development Structure&amp;quot;&quot;/&gt;&lt;property id=&quot;20307&quot; value=&quot;279&quot;/&gt;&lt;/object&gt;&lt;object type=&quot;3&quot; unique_id=&quot;18379&quot;&gt;&lt;property id=&quot;20148&quot; value=&quot;5&quot;/&gt;&lt;property id=&quot;20300&quot; value=&quot;Slide 23 - &amp;quot;Project Team Structure&amp;quot;&quot;/&gt;&lt;property id=&quot;20307&quot; value=&quot;280&quot;/&gt;&lt;/object&gt;&lt;object type=&quot;3&quot; unique_id=&quot;18380&quot;&gt;&lt;property id=&quot;20148&quot; value=&quot;5&quot;/&gt;&lt;property id=&quot;20300&quot; value=&quot;Slide 24 - &amp;quot;Risk Escalation Process&amp;quot;&quot;/&gt;&lt;property id=&quot;20307&quot; value=&quot;281&quot;/&gt;&lt;/object&gt;&lt;object type=&quot;3&quot; unique_id=&quot;18381&quot;&gt;&lt;property id=&quot;20148&quot; value=&quot;5&quot;/&gt;&lt;property id=&quot;20300&quot; value=&quot;Slide 25 - &amp;quot;Project Management  &amp;quot;&quot;/&gt;&lt;property id=&quot;20307&quot; value=&quot;282&quot;/&gt;&lt;/object&gt;&lt;object type=&quot;3&quot; unique_id=&quot;18382&quot;&gt;&lt;property id=&quot;20148&quot; value=&quot;5&quot;/&gt;&lt;property id=&quot;20300&quot; value=&quot;Slide 26 - &amp;quot;PPD Global Trials Growth&amp;quot;&quot;/&gt;&lt;property id=&quot;20307&quot; value=&quot;283&quot;/&gt;&lt;/object&gt;&lt;object type=&quot;3&quot; unique_id=&quot;18383&quot;&gt;&lt;property id=&quot;20148&quot; value=&quot;5&quot;/&gt;&lt;property id=&quot;20300&quot; value=&quot;Slide 27 - &amp;quot;Global CRO Partner Network&amp;quot;&quot;/&gt;&lt;property id=&quot;20307&quot; value=&quot;284&quot;/&gt;&lt;/object&gt;&lt;object type=&quot;3&quot; unique_id=&quot;18384&quot;&gt;&lt;property id=&quot;20148&quot; value=&quot;5&quot;/&gt;&lt;property id=&quot;20300&quot; value=&quot;Slide 28 - &amp;quot;Patient Recruitment and Feasibility  &amp;quot;&quot;/&gt;&lt;property id=&quot;20307&quot; value=&quot;285&quot;/&gt;&lt;/object&gt;&lt;object type=&quot;3&quot; unique_id=&quot;18385&quot;&gt;&lt;property id=&quot;20148&quot; value=&quot;5&quot;/&gt;&lt;property id=&quot;20300&quot; value=&quot;Slide 29 - &amp;quot;Investigator Directory System (IDS)&amp;quot;&quot;/&gt;&lt;property id=&quot;20307&quot; value=&quot;286&quot;/&gt;&lt;/object&gt;&lt;object type=&quot;3&quot; unique_id=&quot;18386&quot;&gt;&lt;property id=&quot;20148&quot; value=&quot;5&quot;/&gt;&lt;property id=&quot;20300&quot; value=&quot;Slide 30 - &amp;quot;PPD/CitelineTM Clinical Data Intelligence&amp;quot;&quot;/&gt;&lt;property id=&quot;20307&quot; value=&quot;287&quot;/&gt;&lt;/object&gt;&lt;object type=&quot;3&quot; unique_id=&quot;18387&quot;&gt;&lt;property id=&quot;20148&quot; value=&quot;5&quot;/&gt;&lt;property id=&quot;20300&quot; value=&quot;Slide 31 - &amp;quot;PPD® Project View&amp;quot;&quot;/&gt;&lt;property id=&quot;20307&quot; value=&quot;288&quot;/&gt;&lt;/object&gt;&lt;object type=&quot;3&quot; unique_id=&quot;18388&quot;&gt;&lt;property id=&quot;20148&quot; value=&quot;5&quot;/&gt;&lt;property id=&quot;20300&quot; value=&quot;Slide 32 - &amp;quot;PPD® SponsorView&amp;quot;&quot;/&gt;&lt;property id=&quot;20307&quot; value=&quot;289&quot;/&gt;&lt;/object&gt;&lt;object type=&quot;3&quot; unique_id=&quot;18389&quot;&gt;&lt;property id=&quot;20148&quot; value=&quot;5&quot;/&gt;&lt;property id=&quot;20300&quot; value=&quot;Slide 33 - &amp;quot;Data Management&amp;quot;&quot;/&gt;&lt;property id=&quot;20307&quot; value=&quot;290&quot;/&gt;&lt;/object&gt;&lt;object type=&quot;3&quot; unique_id=&quot;18390&quot;&gt;&lt;property id=&quot;20148&quot; value=&quot;5&quot;/&gt;&lt;property id=&quot;20300&quot; value=&quot;Slide 34 - &amp;quot;Global Clinical Supplies&amp;quot;&quot;/&gt;&lt;property id=&quot;20307&quot; value=&quot;291&quot;/&gt;&lt;/object&gt;&lt;object type=&quot;3&quot; unique_id=&quot;18391&quot;&gt;&lt;property id=&quot;20148&quot; value=&quot;5&quot;/&gt;&lt;property id=&quot;20300&quot; value=&quot;Slide 35 - &amp;quot;Biostatistics Core Products and Services&amp;quot;&quot;/&gt;&lt;property id=&quot;20307&quot; value=&quot;292&quot;/&gt;&lt;/object&gt;&lt;object type=&quot;3&quot; unique_id=&quot;18392&quot;&gt;&lt;property id=&quot;20148&quot; value=&quot;5&quot;/&gt;&lt;property id=&quot;20300&quot; value=&quot;Slide 36 - &amp;quot;IVR Systems&amp;quot;&quot;/&gt;&lt;property id=&quot;20307&quot; value=&quot;293&quot;/&gt;&lt;/object&gt;&lt;object type=&quot;3&quot; unique_id=&quot;18393&quot;&gt;&lt;property id=&quot;20148&quot; value=&quot;5&quot;/&gt;&lt;property id=&quot;20300&quot; value=&quot;Slide 37 - &amp;quot;Global Medical Writing Services&amp;quot;&quot;/&gt;&lt;property id=&quot;20307&quot; value=&quot;294&quot;/&gt;&lt;/object&gt;&lt;object type=&quot;3&quot; unique_id=&quot;18394&quot;&gt;&lt;property id=&quot;20148&quot; value=&quot;5&quot;/&gt;&lt;property id=&quot;20300&quot; value=&quot;Slide 38 - &amp;quot;Global Medical Writing Services&amp;quot;&quot;/&gt;&lt;property id=&quot;20307&quot; value=&quot;295&quot;/&gt;&lt;/object&gt;&lt;object type=&quot;3&quot; unique_id=&quot;18395&quot;&gt;&lt;property id=&quot;20148&quot; value=&quot;5&quot;/&gt;&lt;property id=&quot;20300&quot; value=&quot;Slide 39 - &amp;quot;Global Quality Review&amp;quot;&quot;/&gt;&lt;property id=&quot;20307&quot; value=&quot;296&quot;/&gt;&lt;/object&gt;&lt;object type=&quot;3&quot; unique_id=&quot;18396&quot;&gt;&lt;property id=&quot;20148&quot; value=&quot;5&quot;/&gt;&lt;property id=&quot;20300&quot; value=&quot;Slide 40 - &amp;quot;Global Regulatory Affairs&amp;quot;&quot;/&gt;&lt;property id=&quot;20307&quot; value=&quot;297&quot;/&gt;&lt;/object&gt;&lt;object type=&quot;3&quot; unique_id=&quot;18397&quot;&gt;&lt;property id=&quot;20148&quot; value=&quot;5&quot;/&gt;&lt;property id=&quot;20300&quot; value=&quot;Slide 41 - &amp;quot;Global Regulatory Affairs Expertise&amp;quot;&quot;/&gt;&lt;property id=&quot;20307&quot; value=&quot;298&quot;/&gt;&lt;/object&gt;&lt;object type=&quot;3&quot; unique_id=&quot;18398&quot;&gt;&lt;property id=&quot;20148&quot; value=&quot;5&quot;/&gt;&lt;property id=&quot;20300&quot; value=&quot;Slide 42 - &amp;quot;Pre-Approval Pharmacovigilance&amp;quot;&quot;/&gt;&lt;property id=&quot;20307&quot; value=&quot;299&quot;/&gt;&lt;/object&gt;&lt;object type=&quot;3&quot; unique_id=&quot;18399&quot;&gt;&lt;property id=&quot;20148&quot; value=&quot;5&quot;/&gt;&lt;property id=&quot;20300&quot; value=&quot;Slide 43 - &amp;quot;Medical Monitoring Services&amp;quot;&quot;/&gt;&lt;property id=&quot;20307&quot; value=&quot;300&quot;/&gt;&lt;/object&gt;&lt;object type=&quot;3&quot; unique_id=&quot;18400&quot;&gt;&lt;property id=&quot;20148&quot; value=&quot;5&quot;/&gt;&lt;property id=&quot;20300&quot; value=&quot;Slide 44 - &amp;quot;Quality Assurance Services&amp;quot;&quot;/&gt;&lt;property id=&quot;20307&quot; value=&quot;301&quot;/&gt;&lt;/object&gt;&lt;object type=&quot;3&quot; unique_id=&quot;18401&quot;&gt;&lt;property id=&quot;20148&quot; value=&quot;5&quot;/&gt;&lt;property id=&quot;20300&quot; value=&quot;Slide 45&quot;/&gt;&lt;property id=&quot;20307&quot; value=&quot;302&quot;/&gt;&lt;/object&gt;&lt;object type=&quot;3&quot; unique_id=&quot;18402&quot;&gt;&lt;property id=&quot;20148&quot; value=&quot;5&quot;/&gt;&lt;property id=&quot;20300&quot; value=&quot;Slide 46 - &amp;quot;PPD Laboratories&amp;quot;&quot;/&gt;&lt;property id=&quot;20307&quot; value=&quot;303&quot;/&gt;&lt;/object&gt;&lt;object type=&quot;3&quot; unique_id=&quot;18403&quot;&gt;&lt;property id=&quot;20148&quot; value=&quot;5&quot;/&gt;&lt;property id=&quot;20300&quot; value=&quot;Slide 47 - &amp;quot;Bioanalytical Laboratory Services&amp;quot;&quot;/&gt;&lt;property id=&quot;20307&quot; value=&quot;304&quot;/&gt;&lt;/object&gt;&lt;object type=&quot;3&quot; unique_id=&quot;18404&quot;&gt;&lt;property id=&quot;20148&quot; value=&quot;5&quot;/&gt;&lt;property id=&quot;20300&quot; value=&quot;Slide 48 - &amp;quot;cGMP Laboratory Services&amp;quot;&quot;/&gt;&lt;property id=&quot;20307&quot; value=&quot;305&quot;/&gt;&lt;/object&gt;&lt;object type=&quot;3&quot; unique_id=&quot;18405&quot;&gt;&lt;property id=&quot;20148&quot; value=&quot;5&quot;/&gt;&lt;property id=&quot;20300&quot; value=&quot;Slide 49 - &amp;quot;Central Labs Services&amp;quot;&quot;/&gt;&lt;property id=&quot;20307&quot; value=&quot;306&quot;/&gt;&lt;/object&gt;&lt;object type=&quot;3&quot; unique_id=&quot;18406&quot;&gt;&lt;property id=&quot;20148&quot; value=&quot;5&quot;/&gt;&lt;property id=&quot;20300&quot; value=&quot;Slide 50 - &amp;quot;GCL Technology That Speeds Decisions&amp;quot;&quot;/&gt;&lt;property id=&quot;20307&quot; value=&quot;307&quot;/&gt;&lt;/object&gt;&lt;object type=&quot;3&quot; unique_id=&quot;18407&quot;&gt;&lt;property id=&quot;20148&quot; value=&quot;5&quot;/&gt;&lt;property id=&quot;20300&quot; value=&quot;Slide 51 - &amp;quot;Vaccines and Biologics Lab&amp;quot;&quot;/&gt;&lt;property id=&quot;20307&quot; value=&quot;308&quot;/&gt;&lt;/object&gt;&lt;object type=&quot;3&quot; unique_id=&quot;18408&quot;&gt;&lt;property id=&quot;20148&quot; value=&quot;5&quot;/&gt;&lt;property id=&quot;20300&quot; value=&quot;Slide 52&quot;/&gt;&lt;property id=&quot;20307&quot; value=&quot;309&quot;/&gt;&lt;/object&gt;&lt;object type=&quot;3&quot; unique_id=&quot;18409&quot;&gt;&lt;property id=&quot;20148&quot; value=&quot;5&quot;/&gt;&lt;property id=&quot;20300&quot; value=&quot;Slide 53 - &amp;quot;Post-Approval Services&amp;quot;&quot;/&gt;&lt;property id=&quot;20307&quot; value=&quot;310&quot;/&gt;&lt;/object&gt;&lt;object type=&quot;3&quot; unique_id=&quot;18410&quot;&gt;&lt;property id=&quot;20148&quot; value=&quot;5&quot;/&gt;&lt;property id=&quot;20300&quot; value=&quot;Slide 54 - &amp;quot;Post-Approval Pharmacovigilance&amp;quot;&quot;/&gt;&lt;property id=&quot;20307&quot; value=&quot;311&quot;/&gt;&lt;/object&gt;&lt;object type=&quot;3&quot; unique_id=&quot;18411&quot;&gt;&lt;property id=&quot;20148&quot; value=&quot;5&quot;/&gt;&lt;property id=&quot;20300&quot; value=&quot;Slide 55 - &amp;quot;Medical Communications&amp;quot;&quot;/&gt;&lt;property id=&quot;20307&quot; value=&quot;312&quot;/&gt;&lt;/object&gt;&lt;object type=&quot;3&quot; unique_id=&quot;18412&quot;&gt;&lt;property id=&quot;20148&quot; value=&quot;5&quot;/&gt;&lt;property id=&quot;20300&quot; value=&quot;Slide 56 - &amp;quot;Global Late Stage Research&amp;quot;&quot;/&gt;&lt;property id=&quot;20307&quot; value=&quot;313&quot;/&gt;&lt;/object&gt;&lt;object type=&quot;3&quot; unique_id=&quot;18413&quot;&gt;&lt;property id=&quot;20148&quot; value=&quot;5&quot;/&gt;&lt;property id=&quot;20300&quot; value=&quot;Slide 57 - &amp;quot;Global Late Stage Expertise&amp;quot;&quot;/&gt;&lt;property id=&quot;20307&quot; value=&quot;314&quot;/&gt;&lt;/object&gt;&lt;object type=&quot;3&quot; unique_id=&quot;18414&quot;&gt;&lt;property id=&quot;20148&quot; value=&quot;5&quot;/&gt;&lt;property id=&quot;20300&quot; value=&quot;Slide 58&quot;/&gt;&lt;property id=&quot;20307&quot; value=&quot;315&quot;/&gt;&lt;/object&gt;&lt;object type=&quot;3&quot; unique_id=&quot;18415&quot;&gt;&lt;property id=&quot;20148&quot; value=&quot;5&quot;/&gt;&lt;property id=&quot;20300&quot; value=&quot;Slide 59 - &amp;quot;PPD® Consulting&amp;quot;&quot;/&gt;&lt;property id=&quot;20307&quot; value=&quot;316&quot;/&gt;&lt;/object&gt;&lt;object type=&quot;3&quot; unique_id=&quot;18416&quot;&gt;&lt;property id=&quot;20148&quot; value=&quot;5&quot;/&gt;&lt;property id=&quot;20300&quot; value=&quot;Slide 60 - &amp;quot;Why Partner With PPD?&amp;quot;&quot;/&gt;&lt;property id=&quot;20307&quot; value=&quot;317&quot;/&gt;&lt;/object&gt;&lt;object type=&quot;3&quot; unique_id=&quot;18417&quot;&gt;&lt;property id=&quot;20148&quot; value=&quot;5&quot;/&gt;&lt;property id=&quot;20300&quot; value=&quot;Slide 61&quot;/&gt;&lt;property id=&quot;20307&quot; value=&quot;318&quot;/&gt;&lt;/object&gt;&lt;/object&gt;&lt;/object&gt;&lt;/database&gt;"/>
  <p:tag name="SECTOMILLISECCONVERTED" val="1"/>
  <p:tag name="ARTICULATE_PROJECT_OPEN" val="0"/>
  <p:tag name="ARTICULATE_SLIDE_COUNT" val="3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ICKYSTYLE" val="sub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ICKYSTYLE" val="sub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ICKYSTYLE" val="sub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ICKYSTYLE" val="sub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ICKYSTYLE" val="heading"/>
  <p:tag name="RNRSTYLE" val="head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ICKYSTYLE" val="body"/>
  <p:tag name="RNRSTYLE" val="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ICKYSTYLE" val="sub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ICKYSTYLE" val="sub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ICKYSTYLE" val="subtitle"/>
</p:tagLst>
</file>

<file path=ppt/theme/theme1.xml><?xml version="1.0" encoding="utf-8"?>
<a:theme xmlns:a="http://schemas.openxmlformats.org/drawingml/2006/main" name="PPD Corporate">
  <a:themeElements>
    <a:clrScheme name="PPD Corporate">
      <a:dk1>
        <a:srgbClr val="000000"/>
      </a:dk1>
      <a:lt1>
        <a:srgbClr val="FFFFFF"/>
      </a:lt1>
      <a:dk2>
        <a:srgbClr val="FFC61E"/>
      </a:dk2>
      <a:lt2>
        <a:srgbClr val="47136D"/>
      </a:lt2>
      <a:accent1>
        <a:srgbClr val="5BBF21"/>
      </a:accent1>
      <a:accent2>
        <a:srgbClr val="80A1B6"/>
      </a:accent2>
      <a:accent3>
        <a:srgbClr val="DB452C"/>
      </a:accent3>
      <a:accent4>
        <a:srgbClr val="47136D"/>
      </a:accent4>
      <a:accent5>
        <a:srgbClr val="A0A0A0"/>
      </a:accent5>
      <a:accent6>
        <a:srgbClr val="515151"/>
      </a:accent6>
      <a:hlink>
        <a:srgbClr val="7590A3"/>
      </a:hlink>
      <a:folHlink>
        <a:srgbClr val="EDE8E6"/>
      </a:folHlink>
    </a:clrScheme>
    <a:fontScheme name="PP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 w="9525">
          <a:noFill/>
          <a:prstDash val="soli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0" tIns="0" rIns="0" bIns="0" rtlCol="0" anchor="t" anchorCtr="0">
        <a:noAutofit/>
      </a:bodyPr>
      <a:lstStyle>
        <a:defPPr marL="285750" indent="-285750">
          <a:spcBef>
            <a:spcPts val="600"/>
          </a:spcBef>
          <a:buClr>
            <a:schemeClr val="accent1"/>
          </a:buClr>
          <a:buSzPct val="100000"/>
          <a:buFont typeface="Verdana" panose="020B0604030504040204" pitchFamily="34" charset="0"/>
          <a:buChar char="+"/>
          <a:defRPr sz="2000" dirty="0" err="1">
            <a:solidFill>
              <a:srgbClr val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20225</TotalTime>
  <Words>962</Words>
  <Application>Microsoft Office PowerPoint</Application>
  <PresentationFormat>On-screen Show (4:3)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Verdana</vt:lpstr>
      <vt:lpstr>PPD Corporate</vt:lpstr>
      <vt:lpstr>Simulation Flaw in a Case Study with Bayesian Model</vt:lpstr>
      <vt:lpstr>Background</vt:lpstr>
      <vt:lpstr>Model for Active Treatment Arm</vt:lpstr>
      <vt:lpstr>Model for Placebo Arm</vt:lpstr>
      <vt:lpstr>Success Criteria</vt:lpstr>
      <vt:lpstr>Scenarios for Simulation</vt:lpstr>
      <vt:lpstr>Scenarios for Simulation (Cont.)</vt:lpstr>
      <vt:lpstr>Simulation Results From Scenario 1</vt:lpstr>
      <vt:lpstr>Simulation Results From Scenario 5</vt:lpstr>
      <vt:lpstr>What’s Weird</vt:lpstr>
      <vt:lpstr>Recall for Placebo</vt:lpstr>
      <vt:lpstr>Suggestion</vt:lpstr>
      <vt:lpstr>Lesson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RobN</dc:creator>
  <cp:lastModifiedBy>Minzhao Liu</cp:lastModifiedBy>
  <cp:revision>1264</cp:revision>
  <cp:lastPrinted>2015-08-11T21:41:42Z</cp:lastPrinted>
  <dcterms:created xsi:type="dcterms:W3CDTF">2008-09-15T20:03:26Z</dcterms:created>
  <dcterms:modified xsi:type="dcterms:W3CDTF">2018-11-09T04:31:50Z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E09DB514-0568-4C54-9E48-66455BF4F8EC</vt:lpwstr>
  </property>
  <property fmtid="{D5CDD505-2E9C-101B-9397-08002B2CF9AE}" pid="3" name="ArticulatePath">
    <vt:lpwstr>PP128200_Template_Corporate_E</vt:lpwstr>
  </property>
</Properties>
</file>