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61" r:id="rId4"/>
    <p:sldId id="258" r:id="rId5"/>
    <p:sldId id="264" r:id="rId6"/>
    <p:sldId id="265" r:id="rId7"/>
    <p:sldId id="263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75" d="100"/>
          <a:sy n="75" d="100"/>
        </p:scale>
        <p:origin x="20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 Liu" userId="e9c7212a1ac174da" providerId="LiveId" clId="{658BC7FF-7D28-453A-9765-B1C4F7B6C263}"/>
    <pc:docChg chg="custSel addSld delSld modSld">
      <pc:chgData name="Mo Liu" userId="e9c7212a1ac174da" providerId="LiveId" clId="{658BC7FF-7D28-453A-9765-B1C4F7B6C263}" dt="2025-10-17T04:29:58.143" v="718" actId="1076"/>
      <pc:docMkLst>
        <pc:docMk/>
      </pc:docMkLst>
      <pc:sldChg chg="del">
        <pc:chgData name="Mo Liu" userId="e9c7212a1ac174da" providerId="LiveId" clId="{658BC7FF-7D28-453A-9765-B1C4F7B6C263}" dt="2025-10-17T04:26:58.861" v="712" actId="47"/>
        <pc:sldMkLst>
          <pc:docMk/>
          <pc:sldMk cId="1991859108" sldId="256"/>
        </pc:sldMkLst>
      </pc:sldChg>
      <pc:sldChg chg="modSp new mod">
        <pc:chgData name="Mo Liu" userId="e9c7212a1ac174da" providerId="LiveId" clId="{658BC7FF-7D28-453A-9765-B1C4F7B6C263}" dt="2025-10-17T04:27:27.954" v="717" actId="20577"/>
        <pc:sldMkLst>
          <pc:docMk/>
          <pc:sldMk cId="2085064190" sldId="267"/>
        </pc:sldMkLst>
        <pc:spChg chg="mod">
          <ac:chgData name="Mo Liu" userId="e9c7212a1ac174da" providerId="LiveId" clId="{658BC7FF-7D28-453A-9765-B1C4F7B6C263}" dt="2025-10-14T13:23:34.265" v="54" actId="20577"/>
          <ac:spMkLst>
            <pc:docMk/>
            <pc:sldMk cId="2085064190" sldId="267"/>
            <ac:spMk id="2" creationId="{681473BE-6185-E5E3-02C5-F7AAC14CAA70}"/>
          </ac:spMkLst>
        </pc:spChg>
        <pc:spChg chg="mod">
          <ac:chgData name="Mo Liu" userId="e9c7212a1ac174da" providerId="LiveId" clId="{658BC7FF-7D28-453A-9765-B1C4F7B6C263}" dt="2025-10-17T04:27:27.954" v="717" actId="20577"/>
          <ac:spMkLst>
            <pc:docMk/>
            <pc:sldMk cId="2085064190" sldId="267"/>
            <ac:spMk id="3" creationId="{E8412DCB-F74A-4EDD-06DD-23E43A9BE48A}"/>
          </ac:spMkLst>
        </pc:spChg>
      </pc:sldChg>
      <pc:sldChg chg="addSp delSp modSp new mod">
        <pc:chgData name="Mo Liu" userId="e9c7212a1ac174da" providerId="LiveId" clId="{658BC7FF-7D28-453A-9765-B1C4F7B6C263}" dt="2025-10-17T04:29:58.143" v="718" actId="1076"/>
        <pc:sldMkLst>
          <pc:docMk/>
          <pc:sldMk cId="1894164691" sldId="268"/>
        </pc:sldMkLst>
        <pc:spChg chg="mod">
          <ac:chgData name="Mo Liu" userId="e9c7212a1ac174da" providerId="LiveId" clId="{658BC7FF-7D28-453A-9765-B1C4F7B6C263}" dt="2025-10-17T04:29:58.143" v="718" actId="1076"/>
          <ac:spMkLst>
            <pc:docMk/>
            <pc:sldMk cId="1894164691" sldId="268"/>
            <ac:spMk id="2" creationId="{6AAA6172-F97D-8C69-9C71-E1BA883039C5}"/>
          </ac:spMkLst>
        </pc:spChg>
        <pc:picChg chg="add mod">
          <ac:chgData name="Mo Liu" userId="e9c7212a1ac174da" providerId="LiveId" clId="{658BC7FF-7D28-453A-9765-B1C4F7B6C263}" dt="2025-10-14T13:41:54.482" v="615" actId="1076"/>
          <ac:picMkLst>
            <pc:docMk/>
            <pc:sldMk cId="1894164691" sldId="268"/>
            <ac:picMk id="5" creationId="{33C91E89-C95A-59E2-DF8A-F53B3C0BCCBE}"/>
          </ac:picMkLst>
        </pc:picChg>
        <pc:picChg chg="add mod">
          <ac:chgData name="Mo Liu" userId="e9c7212a1ac174da" providerId="LiveId" clId="{658BC7FF-7D28-453A-9765-B1C4F7B6C263}" dt="2025-10-14T13:41:51.498" v="614" actId="1076"/>
          <ac:picMkLst>
            <pc:docMk/>
            <pc:sldMk cId="1894164691" sldId="268"/>
            <ac:picMk id="7" creationId="{0111D495-073E-0048-11E9-73C1DCA98FD1}"/>
          </ac:picMkLst>
        </pc:picChg>
        <pc:picChg chg="add mod">
          <ac:chgData name="Mo Liu" userId="e9c7212a1ac174da" providerId="LiveId" clId="{658BC7FF-7D28-453A-9765-B1C4F7B6C263}" dt="2025-10-17T00:10:39.358" v="705" actId="1076"/>
          <ac:picMkLst>
            <pc:docMk/>
            <pc:sldMk cId="1894164691" sldId="268"/>
            <ac:picMk id="9" creationId="{9D760722-4BF7-7350-BDCA-511895254DD8}"/>
          </ac:picMkLst>
        </pc:picChg>
        <pc:picChg chg="add mod">
          <ac:chgData name="Mo Liu" userId="e9c7212a1ac174da" providerId="LiveId" clId="{658BC7FF-7D28-453A-9765-B1C4F7B6C263}" dt="2025-10-17T00:10:55.169" v="711" actId="1076"/>
          <ac:picMkLst>
            <pc:docMk/>
            <pc:sldMk cId="1894164691" sldId="268"/>
            <ac:picMk id="11" creationId="{0B7D40B6-A639-DAFD-B9B0-050D2A2D2A71}"/>
          </ac:picMkLst>
        </pc:picChg>
      </pc:sldChg>
      <pc:sldChg chg="addSp delSp modSp add mod">
        <pc:chgData name="Mo Liu" userId="e9c7212a1ac174da" providerId="LiveId" clId="{658BC7FF-7D28-453A-9765-B1C4F7B6C263}" dt="2025-10-14T13:45:45.295" v="643" actId="1076"/>
        <pc:sldMkLst>
          <pc:docMk/>
          <pc:sldMk cId="3272827009" sldId="269"/>
        </pc:sldMkLst>
        <pc:picChg chg="add mod">
          <ac:chgData name="Mo Liu" userId="e9c7212a1ac174da" providerId="LiveId" clId="{658BC7FF-7D28-453A-9765-B1C4F7B6C263}" dt="2025-10-14T13:45:09.244" v="636" actId="1076"/>
          <ac:picMkLst>
            <pc:docMk/>
            <pc:sldMk cId="3272827009" sldId="269"/>
            <ac:picMk id="12" creationId="{11A55119-CBFA-1975-E0F8-5EFCF793D0E5}"/>
          </ac:picMkLst>
        </pc:picChg>
        <pc:picChg chg="add mod">
          <ac:chgData name="Mo Liu" userId="e9c7212a1ac174da" providerId="LiveId" clId="{658BC7FF-7D28-453A-9765-B1C4F7B6C263}" dt="2025-10-14T13:45:27.298" v="640" actId="1076"/>
          <ac:picMkLst>
            <pc:docMk/>
            <pc:sldMk cId="3272827009" sldId="269"/>
            <ac:picMk id="14" creationId="{3F532667-74F1-F011-A74B-35436D09515F}"/>
          </ac:picMkLst>
        </pc:picChg>
        <pc:picChg chg="add mod">
          <ac:chgData name="Mo Liu" userId="e9c7212a1ac174da" providerId="LiveId" clId="{658BC7FF-7D28-453A-9765-B1C4F7B6C263}" dt="2025-10-14T13:45:45.295" v="643" actId="1076"/>
          <ac:picMkLst>
            <pc:docMk/>
            <pc:sldMk cId="3272827009" sldId="269"/>
            <ac:picMk id="16" creationId="{5E5D4B98-B9BB-1806-862A-C78166423919}"/>
          </ac:picMkLst>
        </pc:picChg>
      </pc:sldChg>
      <pc:sldChg chg="new del">
        <pc:chgData name="Mo Liu" userId="e9c7212a1ac174da" providerId="LiveId" clId="{658BC7FF-7D28-453A-9765-B1C4F7B6C263}" dt="2025-10-16T14:05:16.467" v="656" actId="47"/>
        <pc:sldMkLst>
          <pc:docMk/>
          <pc:sldMk cId="1459283814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C5811-2DE2-4B84-ADDD-AA18B668D868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8237BA-4CD9-4D6A-82CB-B50BBBABC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 err="1"/>
              <a:t>illumina</a:t>
            </a:r>
            <a:r>
              <a:rPr lang="zh-CN" altLang="en-US" dirty="0"/>
              <a:t>找到了，但是</a:t>
            </a:r>
            <a:r>
              <a:rPr lang="en-US" altLang="zh-CN" dirty="0"/>
              <a:t>BGI</a:t>
            </a:r>
            <a:r>
              <a:rPr lang="zh-CN" altLang="en-US" dirty="0"/>
              <a:t>没找到，</a:t>
            </a:r>
            <a:r>
              <a:rPr lang="en-US" altLang="zh-CN" dirty="0"/>
              <a:t>IGV</a:t>
            </a:r>
            <a:r>
              <a:rPr lang="zh-CN" altLang="en-US" dirty="0"/>
              <a:t>会怎么显示？</a:t>
            </a:r>
            <a:r>
              <a:rPr lang="en-US" altLang="zh-CN" dirty="0"/>
              <a:t>Screenshot, concordant or non-concordant</a:t>
            </a:r>
            <a:r>
              <a:rPr lang="zh-CN" altLang="en-US" dirty="0"/>
              <a:t>，</a:t>
            </a:r>
            <a:r>
              <a:rPr lang="en-US" altLang="zh-CN" dirty="0"/>
              <a:t>for both cases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8237BA-4CD9-4D6A-82CB-B50BBBABCBD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6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CC68-1502-998F-980C-0AC03882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3B8CF-7AEC-FEF0-8501-4F2FC6A950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8FF7-AFA7-0DD0-513C-29C8DEFC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62C2-E3BE-A075-4E0C-4303990E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BE56B-75B2-4A21-4724-B28A1E3C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D30F-3E4B-9B01-3723-E2730E14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477C64-720C-03A4-516D-26157879A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48123-48D2-61FF-06B3-46E9DE3C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609BC-94FF-51E7-8E86-B73501B00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6C91-F65C-3A94-DB28-1401A233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691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0ED8A-46E3-3C78-4461-BC982899E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706B50-13B7-DF26-C84F-B6484B7F9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D00A7-380B-897A-4F22-B7E69983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B0D9-619C-6474-8BB5-183B4A84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87F-37F0-E059-3359-C7D59FB9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35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58F9-64DA-FAF5-5539-0D1A4BBA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96CC-EA4E-3241-4E50-B5AF314DD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457EA-3972-C494-7F28-EB973DD6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E5DEF-B2EE-7973-0143-BBAB568D8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29F1C-5E71-96C2-86E9-1ED5A773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433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6478-D31F-334E-056F-6E3F72C62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48800-68E4-9AED-9880-17DA17C37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E2CB8-1EAA-A9EB-048F-4A5AE2EE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6F32D-BD8B-D968-5E27-D9548D5A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7E43-8613-0774-2D57-AE88E026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333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4965-B903-7791-EE44-B7D62BE8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6B0B-11EE-EF56-76F6-ED1EDDDCB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98BA4-E139-8EF1-B1B9-A8A3A6B08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DC41C-61A4-0054-5ED4-65812410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7A7C1-1DC7-EAB5-A81D-2BDD3068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87F3C-315B-F541-1931-731D0269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45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6D11-AF25-BDF7-319F-185C43E2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E0E21-4E91-CF29-B78E-1FC2FCD73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3A88-1BC8-DBB8-23FF-C9D1D066F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22C15-3D8D-8212-F78B-70F16011F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8647D-2EBD-F75F-BDA2-601667B268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F0B825-469C-D58A-BC00-5FB89EF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6601E5-8F11-4B10-2C1D-53A2054B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CAFDC-844C-EEAC-EF6B-579B7ED9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27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6C186-D684-947E-E3BF-17C98C07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2F8A09-44F2-6158-6C4E-64676A00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28E76-AD83-B6FE-2D00-0A3E85124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1D4E9-8DD3-4F6F-14D2-70D39426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0D839-D4C5-4B8C-EFB3-B161AD6C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00111-FE27-890F-5BF0-01E7CE15E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D92F0-1A48-8067-1D18-3FAC8009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6704-C0C7-3779-4A57-AE66F791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3DDB1-B440-2785-F88D-95ED0D0F0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21B5A-73F8-DB23-4A41-698002438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0CFF7-A52D-7045-19A0-14DD0984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9C73-7177-685F-B665-B81858AE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CE210-C2DC-FE50-3495-500ACC2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53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5F8A-45CF-BBA2-C772-BF96B736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0ED73-71F2-D67E-83EE-D5E7FE1B1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zh-CN"/>
              <a:t>Click icon to add picture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18A-00E6-0EFF-E961-393B91085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03D3F-CD24-BA7A-D035-AA64D15F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862BD-82B9-A000-8EBE-386723E23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4EC03-1878-A0F1-DE7B-5F269E04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82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59DFD2-B3DC-F615-5CF2-986F4F0F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8CFDA-724E-EC05-1834-DBFC93C39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9A9E-B28B-1D28-8122-22550AD73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31CEB-93DF-4E52-9577-BE779FD85A6A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9C8E-6A64-9E9A-7A63-3982829C1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BF8A-729C-E1CE-2B70-911418353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8E3EB-F742-4537-B574-C60F51719B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5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80940-B2F2-4253-506C-79B759CA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SigProfiler</a:t>
            </a:r>
            <a:r>
              <a:rPr lang="en-US" altLang="zh-CN" dirty="0"/>
              <a:t> runs – ID83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AA19-3A4C-C687-2284-0068670AB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For all tumors (k from 10-40, optimal=12) , each </a:t>
            </a:r>
            <a:r>
              <a:rPr lang="en-US" altLang="zh-CN" dirty="0" err="1"/>
              <a:t>cancertype</a:t>
            </a:r>
            <a:r>
              <a:rPr lang="en-US" altLang="zh-CN" dirty="0"/>
              <a:t>, and MSIs (k from 3-15)</a:t>
            </a:r>
          </a:p>
          <a:p>
            <a:r>
              <a:rPr lang="en-US" altLang="zh-CN" dirty="0"/>
              <a:t>Then match if </a:t>
            </a:r>
            <a:r>
              <a:rPr lang="en-US" altLang="zh-CN" dirty="0" err="1"/>
              <a:t>hdp</a:t>
            </a:r>
            <a:r>
              <a:rPr lang="en-US" altLang="zh-CN" dirty="0"/>
              <a:t> signatures can be found in </a:t>
            </a:r>
            <a:r>
              <a:rPr lang="en-US" altLang="zh-CN" dirty="0" err="1"/>
              <a:t>SigProfiler</a:t>
            </a:r>
            <a:r>
              <a:rPr lang="en-US" altLang="zh-CN" dirty="0"/>
              <a:t> runs (cosine &gt; 0.85)</a:t>
            </a:r>
          </a:p>
          <a:p>
            <a:endParaRPr lang="en-US" altLang="zh-CN" dirty="0"/>
          </a:p>
          <a:p>
            <a:r>
              <a:rPr lang="en-US" altLang="zh-CN" dirty="0" err="1"/>
              <a:t>SigPro</a:t>
            </a:r>
            <a:r>
              <a:rPr lang="en-US" altLang="zh-CN" dirty="0"/>
              <a:t> doesn’t find </a:t>
            </a:r>
            <a:r>
              <a:rPr lang="en-US" altLang="zh-CN" u="sng" dirty="0"/>
              <a:t>ID7</a:t>
            </a:r>
            <a:r>
              <a:rPr lang="en-US" altLang="zh-CN" dirty="0"/>
              <a:t>, ID12, H_ID26,H_ID31,H_ID32, </a:t>
            </a:r>
            <a:r>
              <a:rPr lang="en-US" altLang="zh-CN" u="sng" dirty="0"/>
              <a:t>H_ID34</a:t>
            </a:r>
            <a:r>
              <a:rPr lang="en-US" altLang="zh-CN" dirty="0"/>
              <a:t>, H_ID35, </a:t>
            </a:r>
            <a:r>
              <a:rPr lang="en-US" altLang="zh-CN" u="sng" dirty="0"/>
              <a:t>H_ID36, H_ID37, H_ID38</a:t>
            </a:r>
          </a:p>
          <a:p>
            <a:endParaRPr lang="en-US" altLang="zh-CN" dirty="0"/>
          </a:p>
          <a:p>
            <a:r>
              <a:rPr lang="en-US" altLang="zh-CN" dirty="0"/>
              <a:t>Then I removed </a:t>
            </a:r>
            <a:r>
              <a:rPr lang="en-US" altLang="zh-CN" dirty="0" err="1"/>
              <a:t>PolyT</a:t>
            </a:r>
            <a:r>
              <a:rPr lang="en-US" altLang="zh-CN" dirty="0"/>
              <a:t> peaks and re-run for MSIs</a:t>
            </a:r>
          </a:p>
          <a:p>
            <a:r>
              <a:rPr lang="en-US" altLang="zh-CN" dirty="0" err="1"/>
              <a:t>SigPro</a:t>
            </a:r>
            <a:r>
              <a:rPr lang="en-US" altLang="zh-CN" dirty="0"/>
              <a:t> can’t find ID12 (in prostate, found one signature with low similarity to ID12), H_ID26, H_ID32,H_ID36 (only supported by one sample)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9485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6172-F97D-8C69-9C71-E1BA88303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65" y="0"/>
            <a:ext cx="10515600" cy="1325563"/>
          </a:xfrm>
        </p:spPr>
        <p:txBody>
          <a:bodyPr/>
          <a:lstStyle/>
          <a:p>
            <a:r>
              <a:rPr lang="en-US" altLang="zh-CN" dirty="0"/>
              <a:t>New plot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91E89-C95A-59E2-DF8A-F53B3C0B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01" y="1497559"/>
            <a:ext cx="4964035" cy="1618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11D495-073E-0048-11E9-73C1DCA9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65" y="1497559"/>
            <a:ext cx="5309111" cy="1549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760722-4BF7-7350-BDCA-511895254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152" y="3653382"/>
            <a:ext cx="12192000" cy="1544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7D40B6-A639-DAFD-B9B0-050D2A2D2A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102" y="3429000"/>
            <a:ext cx="2941318" cy="342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19584-490E-9FEC-203F-BB095D39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6BDE-E108-305F-F105-D7F0A432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plot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A55119-CBFA-1975-E0F8-5EFCF793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97" y="1927408"/>
            <a:ext cx="6401693" cy="10097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532667-74F1-F011-A74B-35436D09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09" y="1879776"/>
            <a:ext cx="3625958" cy="1105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5D4B98-B9BB-1806-862A-C78166423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12192000" cy="318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82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E9EC-78E7-D290-3E54-43E6E285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SigPro</a:t>
            </a:r>
            <a:r>
              <a:rPr lang="en-US" altLang="zh-CN" dirty="0"/>
              <a:t> ID12-like signatures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F5DB9-20AB-1493-FCF9-16D876C35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94" y="2049066"/>
            <a:ext cx="5673969" cy="1545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793239-E0A1-6387-9E52-92934DE45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4" y="4019097"/>
            <a:ext cx="5726722" cy="1814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99E5C4-0EC3-FD68-B37B-783F85C00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0839" y="2002039"/>
            <a:ext cx="5661161" cy="154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7DDAC6-C55C-6E52-DC4C-B3410C4F0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790" y="3447554"/>
            <a:ext cx="1585341" cy="34104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8EEE9F-6106-A0F4-AF13-3F7CFB3DB627}"/>
              </a:ext>
            </a:extLst>
          </p:cNvPr>
          <p:cNvSpPr txBox="1"/>
          <p:nvPr/>
        </p:nvSpPr>
        <p:spPr>
          <a:xfrm>
            <a:off x="1344068" y="230089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Cosine = 0.80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249AB-86A2-0C29-B144-FE8C0DD07FB3}"/>
              </a:ext>
            </a:extLst>
          </p:cNvPr>
          <p:cNvSpPr txBox="1"/>
          <p:nvPr/>
        </p:nvSpPr>
        <p:spPr>
          <a:xfrm>
            <a:off x="2098430" y="432898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Cosine = 0.95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73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8F44-4824-2699-76C2-8BF5160F1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183C-F017-909E-94A0-97DF7EC3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SigProfiler</a:t>
            </a:r>
            <a:r>
              <a:rPr lang="en-US" altLang="zh-CN" dirty="0"/>
              <a:t> runs – ID89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A4828-BEC1-E5D0-5016-F85C2D4F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For all tumors (k from 10-50, optimal=19), each </a:t>
            </a:r>
            <a:r>
              <a:rPr lang="en-US" altLang="zh-CN" dirty="0" err="1"/>
              <a:t>cancertype</a:t>
            </a:r>
            <a:r>
              <a:rPr lang="en-US" altLang="zh-CN" dirty="0"/>
              <a:t>, and MSIs(k from 3-15)</a:t>
            </a:r>
          </a:p>
          <a:p>
            <a:endParaRPr lang="en-US" altLang="zh-CN" dirty="0"/>
          </a:p>
          <a:p>
            <a:r>
              <a:rPr lang="en-US" altLang="zh-CN" dirty="0" err="1"/>
              <a:t>SigPro</a:t>
            </a:r>
            <a:r>
              <a:rPr lang="en-US" altLang="zh-CN" dirty="0"/>
              <a:t> doesn’t find 7 signatures: InsDel10,InsDel12, InsDel32,InsDel34a,InsDel34b, InsDel35,InsDel36,</a:t>
            </a:r>
          </a:p>
          <a:p>
            <a:endParaRPr lang="en-US" altLang="zh-CN" dirty="0"/>
          </a:p>
          <a:p>
            <a:r>
              <a:rPr lang="en-US" altLang="zh-CN" dirty="0"/>
              <a:t>InsDel32, InsDel36, driven by 1 sample</a:t>
            </a:r>
          </a:p>
          <a:p>
            <a:r>
              <a:rPr lang="en-US" altLang="zh-CN" dirty="0"/>
              <a:t>InsDel34a,InsDel34b are merged of </a:t>
            </a:r>
            <a:r>
              <a:rPr lang="en-US" altLang="zh-CN" dirty="0" err="1"/>
              <a:t>SigPro</a:t>
            </a:r>
            <a:r>
              <a:rPr lang="en-US" altLang="zh-CN" dirty="0"/>
              <a:t> signatures (</a:t>
            </a:r>
            <a:r>
              <a:rPr lang="en-US" altLang="zh-CN" dirty="0" err="1"/>
              <a:t>reconstructed.cosine</a:t>
            </a:r>
            <a:r>
              <a:rPr lang="en-US" altLang="zh-CN" dirty="0"/>
              <a:t>&gt;0.9)</a:t>
            </a:r>
          </a:p>
          <a:p>
            <a:r>
              <a:rPr lang="en-US" altLang="zh-CN" dirty="0"/>
              <a:t>InsDel10, InsDel12 and InsDel35, no clue.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458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1D54-E102-6D10-DDF3-D193B087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FCFC-9B59-ABFC-D7C5-52C9FFB83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Nearly all HDP ID83 signatures can be reproduced in </a:t>
            </a:r>
            <a:r>
              <a:rPr lang="en-US" altLang="zh-CN" dirty="0" err="1"/>
              <a:t>SigProfilerExtractor</a:t>
            </a:r>
            <a:r>
              <a:rPr lang="en-US" altLang="zh-CN" dirty="0"/>
              <a:t>, with a few exceptions including ID12 and 3 signatures only driven by one sample. </a:t>
            </a:r>
            <a:r>
              <a:rPr lang="en-US" altLang="zh-CN" b="1" dirty="0"/>
              <a:t>(29 out of 33 can be reproduced)</a:t>
            </a:r>
          </a:p>
          <a:p>
            <a:endParaRPr lang="en-US" altLang="zh-CN" dirty="0"/>
          </a:p>
          <a:p>
            <a:r>
              <a:rPr lang="en-US" altLang="zh-CN" dirty="0"/>
              <a:t>Nearly all HDP ID89 signatures can be reproduced in </a:t>
            </a:r>
            <a:r>
              <a:rPr lang="en-US" altLang="zh-CN" dirty="0" err="1"/>
              <a:t>SigProfilerExtractor</a:t>
            </a:r>
            <a:r>
              <a:rPr lang="en-US" altLang="zh-CN" dirty="0"/>
              <a:t>, with 5 signatures as exceptions: 2 only driven by one sample, InsDel12, and two other </a:t>
            </a:r>
            <a:r>
              <a:rPr lang="en-US" altLang="zh-CN" dirty="0" err="1"/>
              <a:t>sigantures</a:t>
            </a:r>
            <a:r>
              <a:rPr lang="en-US" altLang="zh-CN" dirty="0"/>
              <a:t> InsDel10 and 35. Probably because they are spiky? </a:t>
            </a:r>
            <a:r>
              <a:rPr lang="en-US" altLang="zh-CN" b="1" dirty="0"/>
              <a:t>(36 out of 41 can be reproduced)</a:t>
            </a:r>
          </a:p>
          <a:p>
            <a:endParaRPr lang="en-US" altLang="zh-CN" dirty="0"/>
          </a:p>
          <a:p>
            <a:r>
              <a:rPr lang="en-US" altLang="zh-CN" dirty="0"/>
              <a:t>Interestingly, </a:t>
            </a:r>
            <a:r>
              <a:rPr lang="en-US" altLang="zh-CN" dirty="0" err="1"/>
              <a:t>SigProfiler</a:t>
            </a:r>
            <a:r>
              <a:rPr lang="en-US" altLang="zh-CN" dirty="0"/>
              <a:t> seems have problems in getting C_ID12 and InsDel12. don’t know why. Our vignette can support the signatures that not found by </a:t>
            </a:r>
            <a:r>
              <a:rPr lang="en-US" altLang="zh-CN" dirty="0" err="1"/>
              <a:t>sigpro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mSigAct2 done</a:t>
            </a:r>
          </a:p>
          <a:p>
            <a:endParaRPr lang="en-US" altLang="zh-CN" dirty="0"/>
          </a:p>
          <a:p>
            <a:r>
              <a:rPr lang="en-US" altLang="zh-CN" dirty="0"/>
              <a:t>Indel476 running (note)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78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23A0-D5C6-9FD3-99B9-E45535E0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 example of one indel476 class mapped to multiple indel83 class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D18AE-0750-308D-FDBF-03060EC12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14"/>
          <a:stretch>
            <a:fillRect/>
          </a:stretch>
        </p:blipFill>
        <p:spPr>
          <a:xfrm>
            <a:off x="289996" y="1639664"/>
            <a:ext cx="11434354" cy="19066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A9220-8C43-3C55-FBDE-0794E9BF0E55}"/>
              </a:ext>
            </a:extLst>
          </p:cNvPr>
          <p:cNvSpPr txBox="1"/>
          <p:nvPr/>
        </p:nvSpPr>
        <p:spPr>
          <a:xfrm>
            <a:off x="500453" y="4461550"/>
            <a:ext cx="110134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SP1003: GAG&gt;G.   In larger context: TATAA </a:t>
            </a:r>
            <a:r>
              <a:rPr lang="en-US" altLang="zh-CN" dirty="0">
                <a:solidFill>
                  <a:srgbClr val="006BBC"/>
                </a:solidFill>
              </a:rPr>
              <a:t>GAG </a:t>
            </a:r>
            <a:r>
              <a:rPr lang="en-US" altLang="zh-CN" dirty="0"/>
              <a:t>TAA &gt; </a:t>
            </a:r>
          </a:p>
          <a:p>
            <a:r>
              <a:rPr lang="en-US" altLang="zh-CN" dirty="0"/>
              <a:t>                                                            TATA      AG TAA</a:t>
            </a:r>
          </a:p>
          <a:p>
            <a:r>
              <a:rPr lang="en-US" altLang="zh-CN" dirty="0"/>
              <a:t>TATAA G TAA.   It is AGAG to AG</a:t>
            </a:r>
          </a:p>
          <a:p>
            <a:r>
              <a:rPr lang="en-US" altLang="zh-CN" dirty="0"/>
              <a:t>SP111066: TCT&gt;T.  In larger context: TCTC </a:t>
            </a:r>
            <a:r>
              <a:rPr lang="en-US" altLang="zh-CN" dirty="0">
                <a:solidFill>
                  <a:srgbClr val="006BBC"/>
                </a:solidFill>
              </a:rPr>
              <a:t>TCT </a:t>
            </a:r>
            <a:r>
              <a:rPr lang="en-US" altLang="zh-CN" dirty="0"/>
              <a:t>AATA .</a:t>
            </a:r>
          </a:p>
          <a:p>
            <a:endParaRPr lang="en-US" altLang="zh-CN" dirty="0"/>
          </a:p>
          <a:p>
            <a:r>
              <a:rPr lang="en-US" altLang="zh-CN" dirty="0"/>
              <a:t>It seems that serena’s code only look for the repeats after the mutation site.</a:t>
            </a:r>
          </a:p>
          <a:p>
            <a:endParaRPr lang="en-US" altLang="zh-CN" dirty="0"/>
          </a:p>
          <a:p>
            <a:r>
              <a:rPr lang="en-US" altLang="zh-CN" dirty="0"/>
              <a:t>Deletion and insertions cause discrepancies between indel476 and indel89.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89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6633-209D-4D21-673C-703C47E4D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 example of one indel476 class mapped to multiple indel89 class (but this is rare)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BFFC6-13C1-ACFC-10A4-C3900812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" y="1690688"/>
            <a:ext cx="12192000" cy="889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BF3DE-A64F-BDDC-9CBD-3CF469A08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064" y="2839309"/>
            <a:ext cx="2772862" cy="10116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8344F8-B319-B992-FC2B-354E6661A190}"/>
              </a:ext>
            </a:extLst>
          </p:cNvPr>
          <p:cNvSpPr txBox="1"/>
          <p:nvPr/>
        </p:nvSpPr>
        <p:spPr>
          <a:xfrm>
            <a:off x="1212233" y="4848933"/>
            <a:ext cx="5605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differences resulted from the number of repeats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05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BE5F-E13C-6662-E37B-6E59B7FD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192405"/>
            <a:ext cx="10515600" cy="1325563"/>
          </a:xfrm>
        </p:spPr>
        <p:txBody>
          <a:bodyPr/>
          <a:lstStyle/>
          <a:p>
            <a:r>
              <a:rPr lang="en-US" altLang="zh-CN" dirty="0"/>
              <a:t>More type of indels were found due to a larger dataset.</a:t>
            </a:r>
            <a:r>
              <a:rPr lang="zh-CN" altLang="en-US" dirty="0"/>
              <a:t> </a:t>
            </a:r>
            <a:r>
              <a:rPr lang="en-US" altLang="zh-CN" dirty="0"/>
              <a:t>Mainly</a:t>
            </a:r>
            <a:r>
              <a:rPr lang="zh-CN" altLang="en-US" dirty="0"/>
              <a:t> </a:t>
            </a:r>
            <a:r>
              <a:rPr lang="en-US" altLang="zh-CN" dirty="0"/>
              <a:t>longer</a:t>
            </a:r>
            <a:r>
              <a:rPr lang="zh-CN" altLang="en-US" dirty="0"/>
              <a:t> </a:t>
            </a:r>
            <a:r>
              <a:rPr lang="en-US" altLang="zh-CN" dirty="0"/>
              <a:t>repeats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33786-DA2C-5F6E-9864-6DCD069B2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04" y="1431607"/>
            <a:ext cx="9079136" cy="5219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BDF2D0-E051-2F35-547E-CAC1BF754E18}"/>
              </a:ext>
            </a:extLst>
          </p:cNvPr>
          <p:cNvSpPr txBox="1"/>
          <p:nvPr/>
        </p:nvSpPr>
        <p:spPr>
          <a:xfrm>
            <a:off x="10190480" y="3183374"/>
            <a:ext cx="1823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TTTTT</a:t>
            </a:r>
          </a:p>
          <a:p>
            <a:endParaRPr lang="en-US" altLang="zh-CN" dirty="0"/>
          </a:p>
          <a:p>
            <a:r>
              <a:rPr lang="en-US" altLang="zh-CN" dirty="0"/>
              <a:t>-</a:t>
            </a:r>
          </a:p>
          <a:p>
            <a:r>
              <a:rPr lang="en-US" altLang="zh-CN" dirty="0"/>
              <a:t>DEL:5+:0</a:t>
            </a:r>
          </a:p>
          <a:p>
            <a:endParaRPr lang="en-US" altLang="zh-CN" dirty="0"/>
          </a:p>
          <a:p>
            <a:r>
              <a:rPr lang="en-US" altLang="zh-CN" dirty="0"/>
              <a:t>TTTTTTTT</a:t>
            </a:r>
          </a:p>
          <a:p>
            <a:r>
              <a:rPr lang="en-US" altLang="zh-CN" dirty="0"/>
              <a:t>TTT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119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9AB3-4443-31BF-6A1B-4BA3088A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Indel476 signature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C7C92-8752-098F-B9D3-851289AC6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Finished running </a:t>
            </a:r>
            <a:r>
              <a:rPr lang="en-US" altLang="zh-CN" dirty="0" err="1"/>
              <a:t>sigpro</a:t>
            </a:r>
            <a:r>
              <a:rPr lang="en-US" altLang="zh-CN" dirty="0"/>
              <a:t> and </a:t>
            </a:r>
            <a:r>
              <a:rPr lang="en-US" altLang="zh-CN" dirty="0" err="1"/>
              <a:t>mSigHdp</a:t>
            </a:r>
            <a:r>
              <a:rPr lang="en-US" altLang="zh-CN" dirty="0"/>
              <a:t> for indel476. all tumors, each </a:t>
            </a:r>
            <a:r>
              <a:rPr lang="en-US" altLang="zh-CN" dirty="0" err="1"/>
              <a:t>cancertype</a:t>
            </a:r>
            <a:r>
              <a:rPr lang="en-US" altLang="zh-CN" dirty="0"/>
              <a:t> and MSI.</a:t>
            </a:r>
          </a:p>
          <a:p>
            <a:r>
              <a:rPr lang="en-US" altLang="zh-CN" dirty="0"/>
              <a:t>We provide a higher resolution of ID89 signatures. </a:t>
            </a:r>
          </a:p>
          <a:p>
            <a:pPr lvl="1"/>
            <a:r>
              <a:rPr lang="en-US" altLang="zh-CN" dirty="0"/>
              <a:t>It is difficult to use indel476 as a bridge between Koh89 and COSMIC83.</a:t>
            </a:r>
          </a:p>
          <a:p>
            <a:pPr lvl="1"/>
            <a:r>
              <a:rPr lang="en-US" altLang="zh-CN" dirty="0"/>
              <a:t>Do we have space to report indel476?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09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73BE-6185-E5E3-02C5-F7AAC14C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Indel476 extraction in </a:t>
            </a:r>
            <a:r>
              <a:rPr lang="en-US" altLang="zh-CN" dirty="0" err="1"/>
              <a:t>mSigHdp</a:t>
            </a:r>
            <a:r>
              <a:rPr lang="en-US" altLang="zh-CN" dirty="0"/>
              <a:t> and </a:t>
            </a:r>
            <a:r>
              <a:rPr lang="en-US" altLang="zh-CN" dirty="0" err="1"/>
              <a:t>SigProfiler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2DCB-F74A-4EDD-06DD-23E43A9B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De novo extraction aims to provide a higher resolution of the indel signatures we found in COSMIC83 and Koh89</a:t>
            </a:r>
          </a:p>
          <a:p>
            <a:r>
              <a:rPr lang="en-US" altLang="zh-CN" dirty="0"/>
              <a:t>Among 41 Koh89 signatures</a:t>
            </a:r>
          </a:p>
          <a:p>
            <a:r>
              <a:rPr lang="en-US" altLang="zh-CN" dirty="0" err="1"/>
              <a:t>mSigHdp</a:t>
            </a:r>
            <a:r>
              <a:rPr lang="en-US" altLang="zh-CN" dirty="0"/>
              <a:t> result can be mapped to 32 signatures</a:t>
            </a:r>
          </a:p>
          <a:p>
            <a:r>
              <a:rPr lang="en-US" altLang="zh-CN" dirty="0" err="1"/>
              <a:t>SigProfiler</a:t>
            </a:r>
            <a:r>
              <a:rPr lang="en-US" altLang="zh-CN" dirty="0"/>
              <a:t> result can be mapped 31 signatures</a:t>
            </a:r>
          </a:p>
          <a:p>
            <a:endParaRPr lang="en-US" altLang="zh-CN" dirty="0"/>
          </a:p>
          <a:p>
            <a:r>
              <a:rPr lang="en-US" altLang="zh-CN" dirty="0"/>
              <a:t>After mapping to Koh89 signatures, Insdel10, 23, 24b, 34a, 34b, 32, 35, 36 couldn’t be found by either</a:t>
            </a:r>
          </a:p>
          <a:p>
            <a:r>
              <a:rPr lang="en-US" altLang="zh-CN" dirty="0"/>
              <a:t>InsDel1d couldn’t be found in </a:t>
            </a:r>
            <a:r>
              <a:rPr lang="en-US" altLang="zh-CN" dirty="0" err="1"/>
              <a:t>mSigHdp</a:t>
            </a:r>
            <a:r>
              <a:rPr lang="en-US" altLang="zh-CN" dirty="0"/>
              <a:t>; InsDel12 and InsDel39 couldn’t be found in </a:t>
            </a:r>
            <a:r>
              <a:rPr lang="en-US" altLang="zh-CN" dirty="0" err="1"/>
              <a:t>SigPro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06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lank" id="{5817FC2E-B88C-451D-BF08-BCB7D71853A1}" vid="{1EF9F098-7EBF-45FB-A571-A7D64C2986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17781</TotalTime>
  <Words>623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等线</vt:lpstr>
      <vt:lpstr>Arial</vt:lpstr>
      <vt:lpstr>Office Theme</vt:lpstr>
      <vt:lpstr>SigProfiler runs – ID83</vt:lpstr>
      <vt:lpstr>SigPro ID12-like signatures</vt:lpstr>
      <vt:lpstr>SigProfiler runs – ID89</vt:lpstr>
      <vt:lpstr>Conclusion</vt:lpstr>
      <vt:lpstr>An example of one indel476 class mapped to multiple indel83 class</vt:lpstr>
      <vt:lpstr>An example of one indel476 class mapped to multiple indel89 class (but this is rare)</vt:lpstr>
      <vt:lpstr>More type of indels were found due to a larger dataset. Mainly longer repeats</vt:lpstr>
      <vt:lpstr>Indel476 signature</vt:lpstr>
      <vt:lpstr>Indel476 extraction in mSigHdp and SigProfiler</vt:lpstr>
      <vt:lpstr>New plot</vt:lpstr>
      <vt:lpstr>New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 Liu</dc:creator>
  <cp:lastModifiedBy>Mo Liu</cp:lastModifiedBy>
  <cp:revision>1</cp:revision>
  <dcterms:created xsi:type="dcterms:W3CDTF">2025-09-30T07:00:04Z</dcterms:created>
  <dcterms:modified xsi:type="dcterms:W3CDTF">2025-10-17T04:30:08Z</dcterms:modified>
</cp:coreProperties>
</file>