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1EF5-AA00-C84F-85CA-978FCAD96569}" type="datetimeFigureOut">
              <a:rPr kumimoji="1" lang="zh-CN" altLang="en-US" smtClean="0"/>
              <a:t>17/1/22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02CD3-B4A2-BC49-8596-B08B339A3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0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825501"/>
            <a:ext cx="8357345" cy="1066800"/>
          </a:xfrm>
        </p:spPr>
        <p:txBody>
          <a:bodyPr/>
          <a:lstStyle/>
          <a:p>
            <a:r>
              <a:rPr kumimoji="1" lang="en-US" altLang="zh-CN" dirty="0" smtClean="0"/>
              <a:t>    Spring-</a:t>
            </a:r>
            <a:r>
              <a:rPr kumimoji="1" lang="en-US" altLang="zh-CN" dirty="0" err="1" smtClean="0"/>
              <a:t>aop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3468" y="2260600"/>
            <a:ext cx="10972800" cy="3860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800" dirty="0" err="1"/>
              <a:t>aop</a:t>
            </a:r>
            <a:r>
              <a:rPr kumimoji="1" lang="zh-CN" altLang="en-US" sz="2800" dirty="0"/>
              <a:t>方式</a:t>
            </a:r>
            <a:r>
              <a:rPr kumimoji="1" lang="en-US" altLang="zh-CN" sz="2800" dirty="0"/>
              <a:t>: 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1.spring </a:t>
            </a:r>
            <a:r>
              <a:rPr kumimoji="1" lang="en-US" altLang="zh-CN" sz="2800" dirty="0" err="1" smtClean="0"/>
              <a:t>beanProxyFactory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使用拦截器</a:t>
            </a:r>
            <a:r>
              <a:rPr kumimoji="1" lang="en-US" altLang="zh-CN" sz="2800" dirty="0" smtClean="0"/>
              <a:t>(interceptor)</a:t>
            </a:r>
            <a:r>
              <a:rPr kumimoji="1" lang="zh-CN" altLang="en-US" sz="2800" dirty="0" smtClean="0"/>
              <a:t>的机制实现，</a:t>
            </a:r>
            <a:r>
              <a:rPr kumimoji="1" lang="en-US" altLang="zh-CN" sz="2800" dirty="0" smtClean="0"/>
              <a:t>spring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aop</a:t>
            </a:r>
            <a:r>
              <a:rPr kumimoji="1" lang="zh-CN" altLang="en-US" sz="2800" dirty="0" smtClean="0"/>
              <a:t>的核心也是</a:t>
            </a:r>
            <a:r>
              <a:rPr kumimoji="1" lang="en-US" altLang="zh-CN" sz="2800" dirty="0" smtClean="0"/>
              <a:t>interceptor.</a:t>
            </a:r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2. </a:t>
            </a:r>
            <a:r>
              <a:rPr kumimoji="1" lang="en-US" altLang="zh-CN" sz="2800" dirty="0" err="1"/>
              <a:t>aspectJ</a:t>
            </a:r>
            <a:r>
              <a:rPr kumimoji="1" lang="en-US" altLang="zh-CN" sz="2800" dirty="0"/>
              <a:t> 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通过代码织入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617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2289" cy="1083982"/>
          </a:xfrm>
        </p:spPr>
        <p:txBody>
          <a:bodyPr/>
          <a:lstStyle/>
          <a:p>
            <a:pPr lvl="0"/>
            <a:r>
              <a:rPr kumimoji="1" lang="zh-CN" altLang="en-US" dirty="0" smtClean="0"/>
              <a:t>代理对象调用</a:t>
            </a:r>
            <a:r>
              <a:rPr kumimoji="1" lang="en-US" altLang="zh-CN" dirty="0" smtClean="0"/>
              <a:t>-</a:t>
            </a:r>
            <a:r>
              <a:rPr kumimoji="1" lang="zh-CN" altLang="en-US" sz="2400" dirty="0" smtClean="0"/>
              <a:t>获取拦截器</a:t>
            </a:r>
            <a:r>
              <a:rPr kumimoji="1" lang="en-US" altLang="zh-CN" sz="2400" dirty="0"/>
              <a:t/>
            </a:r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536701"/>
            <a:ext cx="11544300" cy="4610100"/>
          </a:xfrm>
        </p:spPr>
        <p:txBody>
          <a:bodyPr>
            <a:normAutofit lnSpcReduction="10000"/>
          </a:bodyPr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zh-CN" altLang="en-US" dirty="0" smtClean="0"/>
              <a:t>遍历全部的拦截器，调用</a:t>
            </a:r>
            <a:r>
              <a:rPr lang="en-US" altLang="zh-CN" dirty="0" err="1" smtClean="0"/>
              <a:t>PointCut.ClassFilter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探测方法是否需要被增强，匹配的拦截器构成了当前方法的拦截器列表</a:t>
            </a:r>
            <a:r>
              <a:rPr lang="zh-CN" altLang="en-US" dirty="0"/>
              <a:t>。</a:t>
            </a:r>
            <a:r>
              <a:rPr lang="en-US" altLang="zh-CN" dirty="0" err="1" smtClean="0"/>
              <a:t>PointCut</a:t>
            </a:r>
            <a:r>
              <a:rPr lang="zh-CN" altLang="en-US" dirty="0" smtClean="0"/>
              <a:t>有以下三种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1.JdkRegexpMethodPointcut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的正则对方法签名进行匹配，方法签名为</a:t>
            </a:r>
            <a:r>
              <a:rPr lang="en-US" altLang="zh-CN" dirty="0" err="1" smtClean="0"/>
              <a:t>class.method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2.NameMatchMethodPointcut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只匹配方法名称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 smtClean="0"/>
              <a:t>AspectJExpressionPointcut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aspectJ</a:t>
            </a:r>
            <a:r>
              <a:rPr lang="zh-CN" altLang="en-US" dirty="0" smtClean="0"/>
              <a:t>的表达式语法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zh-CN" altLang="en-US" dirty="0" smtClean="0"/>
              <a:t>拦截器</a:t>
            </a:r>
            <a:r>
              <a:rPr lang="en-US" altLang="zh-CN" dirty="0"/>
              <a:t>Advisor </a:t>
            </a:r>
            <a:r>
              <a:rPr lang="zh-CN" altLang="en-US" dirty="0" smtClean="0"/>
              <a:t>会被统一转换成</a:t>
            </a:r>
            <a:r>
              <a:rPr lang="en-US" altLang="zh-CN" dirty="0" err="1" smtClean="0"/>
              <a:t>MethodInterceptor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Advice</a:t>
            </a:r>
            <a:r>
              <a:rPr lang="zh-CN" altLang="en-US" dirty="0" smtClean="0"/>
              <a:t>会被</a:t>
            </a:r>
            <a:r>
              <a:rPr lang="en-US" altLang="zh-CN" sz="1800" dirty="0" err="1" smtClean="0"/>
              <a:t>AfterReturningAdviceAdapter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MethodBeforeAdviceAdapter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ThrowsAdviceAdapter</a:t>
            </a:r>
            <a:r>
              <a:rPr lang="zh-CN" altLang="en-US" sz="1800" dirty="0" smtClean="0"/>
              <a:t>适配成对应的</a:t>
            </a:r>
            <a:r>
              <a:rPr lang="en-US" altLang="zh-CN" sz="1800" dirty="0" err="1" smtClean="0"/>
              <a:t>MethodInterceptor</a:t>
            </a:r>
            <a:r>
              <a:rPr lang="zh-CN" altLang="en-US" sz="1800" dirty="0" smtClean="0"/>
              <a:t>，如</a:t>
            </a:r>
            <a:r>
              <a:rPr lang="en-US" altLang="zh-CN" sz="1800" dirty="0" err="1" smtClean="0"/>
              <a:t>MethodBeforeAdvice</a:t>
            </a:r>
            <a:r>
              <a:rPr lang="zh-CN" altLang="en-US" sz="1800" dirty="0" smtClean="0"/>
              <a:t>  被是配成</a:t>
            </a:r>
            <a:r>
              <a:rPr lang="en-US" altLang="zh-CN" sz="1800" dirty="0" err="1"/>
              <a:t>MethodBeforeAdviceInterceptor</a:t>
            </a:r>
            <a:endParaRPr lang="en-US" altLang="zh-CN" sz="1800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2289" cy="1083982"/>
          </a:xfrm>
        </p:spPr>
        <p:txBody>
          <a:bodyPr/>
          <a:lstStyle/>
          <a:p>
            <a:pPr lvl="0"/>
            <a:r>
              <a:rPr kumimoji="1" lang="zh-CN" altLang="en-US" dirty="0" smtClean="0"/>
              <a:t>代理对象调用</a:t>
            </a:r>
            <a:r>
              <a:rPr kumimoji="1" lang="en-US" altLang="zh-CN" dirty="0" smtClean="0"/>
              <a:t>-</a:t>
            </a:r>
            <a:r>
              <a:rPr lang="zh-CN" altLang="en-US" sz="2400" dirty="0"/>
              <a:t>触发调用器</a:t>
            </a:r>
            <a:r>
              <a:rPr kumimoji="1" lang="en-US" altLang="zh-CN" sz="2400" dirty="0"/>
              <a:t/>
            </a:r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536700"/>
            <a:ext cx="11188700" cy="5029200"/>
          </a:xfrm>
        </p:spPr>
        <p:txBody>
          <a:bodyPr>
            <a:normAutofit/>
          </a:bodyPr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zh-CN" altLang="en-US" dirty="0" smtClean="0"/>
              <a:t>遍历拦截器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如果拦截器列表为空，调用目标方法，否则对拦截器进行调用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各种拦截器调用过程：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AutoNum type="arabicPeriod"/>
            </a:pPr>
            <a:r>
              <a:rPr lang="en-US" altLang="zh-CN" dirty="0" err="1" smtClean="0"/>
              <a:t>MethodBeforeAdviceInterceptor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zh-CN" altLang="en-US" b="1" dirty="0" smtClean="0"/>
              <a:t>      先回调</a:t>
            </a:r>
            <a:r>
              <a:rPr lang="en-US" altLang="zh-CN" b="1" dirty="0" smtClean="0"/>
              <a:t>advice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before</a:t>
            </a:r>
            <a:r>
              <a:rPr lang="zh-CN" altLang="en-US" b="1" dirty="0" smtClean="0"/>
              <a:t>方法，然后接着遍历拦截器调用 </a:t>
            </a:r>
            <a:r>
              <a:rPr lang="en-US" altLang="zh-CN" b="1" dirty="0" smtClean="0"/>
              <a:t> 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	</a:t>
            </a:r>
            <a:r>
              <a:rPr lang="en-US" altLang="zh-CN" sz="1800" b="1" dirty="0" err="1" smtClean="0">
                <a:solidFill>
                  <a:srgbClr val="FFFF00"/>
                </a:solidFill>
              </a:rPr>
              <a:t>this</a:t>
            </a:r>
            <a:r>
              <a:rPr lang="en-US" altLang="zh-CN" sz="1800" dirty="0" err="1" smtClean="0">
                <a:solidFill>
                  <a:srgbClr val="FFFF00"/>
                </a:solidFill>
              </a:rPr>
              <a:t>.</a:t>
            </a:r>
            <a:r>
              <a:rPr lang="en-US" altLang="zh-CN" sz="1800" b="1" dirty="0" err="1" smtClean="0">
                <a:solidFill>
                  <a:srgbClr val="FFFF00"/>
                </a:solidFill>
              </a:rPr>
              <a:t>advice</a:t>
            </a:r>
            <a:r>
              <a:rPr lang="en-US" altLang="zh-CN" sz="1800" dirty="0" err="1" smtClean="0">
                <a:solidFill>
                  <a:srgbClr val="FFFF00"/>
                </a:solidFill>
              </a:rPr>
              <a:t>.before</a:t>
            </a:r>
            <a:r>
              <a:rPr lang="en-US" altLang="zh-CN" sz="1800" dirty="0" smtClean="0">
                <a:solidFill>
                  <a:srgbClr val="FFFF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FF00"/>
                </a:solidFill>
              </a:rPr>
              <a:t>mi.getMethod</a:t>
            </a:r>
            <a:r>
              <a:rPr lang="en-US" altLang="zh-CN" sz="1800" dirty="0">
                <a:solidFill>
                  <a:srgbClr val="FFFF00"/>
                </a:solidFill>
              </a:rPr>
              <a:t>(), </a:t>
            </a:r>
            <a:r>
              <a:rPr lang="en-US" altLang="zh-CN" sz="1800" dirty="0" err="1">
                <a:solidFill>
                  <a:srgbClr val="FFFF00"/>
                </a:solidFill>
              </a:rPr>
              <a:t>mi.getArguments</a:t>
            </a:r>
            <a:r>
              <a:rPr lang="en-US" altLang="zh-CN" sz="1800" dirty="0">
                <a:solidFill>
                  <a:srgbClr val="FFFF00"/>
                </a:solidFill>
              </a:rPr>
              <a:t>(), </a:t>
            </a:r>
            <a:r>
              <a:rPr lang="en-US" altLang="zh-CN" sz="1800" dirty="0" err="1">
                <a:solidFill>
                  <a:srgbClr val="FFFF00"/>
                </a:solidFill>
              </a:rPr>
              <a:t>mi.getThis</a:t>
            </a:r>
            <a:r>
              <a:rPr lang="en-US" altLang="zh-CN" sz="1800" dirty="0">
                <a:solidFill>
                  <a:srgbClr val="FFFF00"/>
                </a:solidFill>
              </a:rPr>
              <a:t>() );</a:t>
            </a:r>
            <a:br>
              <a:rPr lang="en-US" altLang="zh-CN" sz="1800" dirty="0">
                <a:solidFill>
                  <a:srgbClr val="FFFF00"/>
                </a:solidFill>
              </a:rPr>
            </a:br>
            <a:r>
              <a:rPr lang="zh-CN" altLang="en-US" sz="1800" dirty="0" smtClean="0">
                <a:solidFill>
                  <a:srgbClr val="FFFF00"/>
                </a:solidFill>
              </a:rPr>
              <a:t> </a:t>
            </a:r>
            <a:r>
              <a:rPr lang="en-US" altLang="zh-CN" sz="1800" b="1" dirty="0" smtClean="0">
                <a:solidFill>
                  <a:srgbClr val="FFFF00"/>
                </a:solidFill>
              </a:rPr>
              <a:t>return </a:t>
            </a:r>
            <a:r>
              <a:rPr lang="en-US" altLang="zh-CN" sz="1800" dirty="0" err="1">
                <a:solidFill>
                  <a:srgbClr val="FFFF00"/>
                </a:solidFill>
              </a:rPr>
              <a:t>mi.proceed</a:t>
            </a:r>
            <a:r>
              <a:rPr lang="en-US" altLang="zh-CN" sz="1800" dirty="0">
                <a:solidFill>
                  <a:srgbClr val="FFFF00"/>
                </a:solidFill>
              </a:rPr>
              <a:t>();</a:t>
            </a:r>
            <a:endParaRPr lang="en-US" altLang="zh-CN" sz="1800" dirty="0" smtClean="0">
              <a:solidFill>
                <a:srgbClr val="FFFF00"/>
              </a:solidFill>
            </a:endParaRP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/>
              <a:t>AfterReturningAdviceInterceptor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先接着遍历拦截器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最后回调</a:t>
            </a:r>
            <a:r>
              <a:rPr lang="en-US" altLang="zh-CN" dirty="0" smtClean="0"/>
              <a:t>advice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afterRuting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FFFF00"/>
                </a:solidFill>
              </a:rPr>
              <a:t>	</a:t>
            </a:r>
            <a:r>
              <a:rPr lang="en-US" altLang="zh-CN" sz="1800" dirty="0" smtClean="0">
                <a:solidFill>
                  <a:srgbClr val="FFFF00"/>
                </a:solidFill>
              </a:rPr>
              <a:t>Object </a:t>
            </a:r>
            <a:r>
              <a:rPr lang="en-US" altLang="zh-CN" sz="1800" dirty="0" err="1">
                <a:solidFill>
                  <a:srgbClr val="FFFF00"/>
                </a:solidFill>
              </a:rPr>
              <a:t>retVal</a:t>
            </a:r>
            <a:r>
              <a:rPr lang="en-US" altLang="zh-CN" sz="1800" dirty="0">
                <a:solidFill>
                  <a:srgbClr val="FFFF00"/>
                </a:solidFill>
              </a:rPr>
              <a:t> = </a:t>
            </a:r>
            <a:r>
              <a:rPr lang="en-US" altLang="zh-CN" sz="1800" dirty="0" err="1">
                <a:solidFill>
                  <a:srgbClr val="FFFF00"/>
                </a:solidFill>
              </a:rPr>
              <a:t>mi.proceed</a:t>
            </a:r>
            <a:r>
              <a:rPr lang="en-US" altLang="zh-CN" sz="1800" dirty="0">
                <a:solidFill>
                  <a:srgbClr val="FFFF00"/>
                </a:solidFill>
              </a:rPr>
              <a:t>();</a:t>
            </a:r>
            <a:br>
              <a:rPr lang="en-US" altLang="zh-CN" sz="1800" dirty="0">
                <a:solidFill>
                  <a:srgbClr val="FFFF00"/>
                </a:solidFill>
              </a:rPr>
            </a:br>
            <a:r>
              <a:rPr lang="en-US" altLang="zh-CN" sz="1800" b="1" dirty="0" err="1">
                <a:solidFill>
                  <a:srgbClr val="FFFF00"/>
                </a:solidFill>
              </a:rPr>
              <a:t>this</a:t>
            </a:r>
            <a:r>
              <a:rPr lang="en-US" altLang="zh-CN" sz="1800" dirty="0" err="1">
                <a:solidFill>
                  <a:srgbClr val="FFFF00"/>
                </a:solidFill>
              </a:rPr>
              <a:t>.</a:t>
            </a:r>
            <a:r>
              <a:rPr lang="en-US" altLang="zh-CN" sz="1800" b="1" dirty="0" err="1">
                <a:solidFill>
                  <a:srgbClr val="FFFF00"/>
                </a:solidFill>
              </a:rPr>
              <a:t>advice</a:t>
            </a:r>
            <a:r>
              <a:rPr lang="en-US" altLang="zh-CN" sz="1800" dirty="0" err="1">
                <a:solidFill>
                  <a:srgbClr val="FFFF00"/>
                </a:solidFill>
              </a:rPr>
              <a:t>.afterReturning</a:t>
            </a:r>
            <a:r>
              <a:rPr lang="en-US" altLang="zh-CN" sz="1800" dirty="0">
                <a:solidFill>
                  <a:srgbClr val="FFFF00"/>
                </a:solidFill>
              </a:rPr>
              <a:t>(</a:t>
            </a:r>
            <a:r>
              <a:rPr lang="en-US" altLang="zh-CN" sz="1800" dirty="0" err="1">
                <a:solidFill>
                  <a:srgbClr val="FFFF00"/>
                </a:solidFill>
              </a:rPr>
              <a:t>retVal</a:t>
            </a:r>
            <a:r>
              <a:rPr lang="en-US" altLang="zh-CN" sz="1800" dirty="0">
                <a:solidFill>
                  <a:srgbClr val="FFFF00"/>
                </a:solidFill>
              </a:rPr>
              <a:t>, </a:t>
            </a:r>
            <a:r>
              <a:rPr lang="en-US" altLang="zh-CN" sz="1800" dirty="0" err="1">
                <a:solidFill>
                  <a:srgbClr val="FFFF00"/>
                </a:solidFill>
              </a:rPr>
              <a:t>mi.getMethod</a:t>
            </a:r>
            <a:r>
              <a:rPr lang="en-US" altLang="zh-CN" sz="1800" dirty="0">
                <a:solidFill>
                  <a:srgbClr val="FFFF00"/>
                </a:solidFill>
              </a:rPr>
              <a:t>(), </a:t>
            </a:r>
            <a:r>
              <a:rPr lang="en-US" altLang="zh-CN" sz="1800" dirty="0" err="1">
                <a:solidFill>
                  <a:srgbClr val="FFFF00"/>
                </a:solidFill>
              </a:rPr>
              <a:t>mi.getArguments</a:t>
            </a:r>
            <a:r>
              <a:rPr lang="en-US" altLang="zh-CN" sz="1800" dirty="0">
                <a:solidFill>
                  <a:srgbClr val="FFFF00"/>
                </a:solidFill>
              </a:rPr>
              <a:t>(), </a:t>
            </a:r>
            <a:r>
              <a:rPr lang="en-US" altLang="zh-CN" sz="1800" dirty="0" err="1">
                <a:solidFill>
                  <a:srgbClr val="FFFF00"/>
                </a:solidFill>
              </a:rPr>
              <a:t>mi.getThis</a:t>
            </a:r>
            <a:r>
              <a:rPr lang="en-US" altLang="zh-CN" sz="1800" dirty="0">
                <a:solidFill>
                  <a:srgbClr val="FFFF00"/>
                </a:solidFill>
              </a:rPr>
              <a:t>());</a:t>
            </a:r>
            <a:br>
              <a:rPr lang="en-US" altLang="zh-CN" sz="1800" dirty="0">
                <a:solidFill>
                  <a:srgbClr val="FFFF00"/>
                </a:solidFill>
              </a:rPr>
            </a:br>
            <a:r>
              <a:rPr lang="en-US" altLang="zh-CN" sz="1800" b="1" dirty="0">
                <a:solidFill>
                  <a:srgbClr val="FFFF00"/>
                </a:solidFill>
              </a:rPr>
              <a:t>return </a:t>
            </a:r>
            <a:r>
              <a:rPr lang="en-US" altLang="zh-CN" sz="1800" dirty="0" err="1">
                <a:solidFill>
                  <a:srgbClr val="FFFF00"/>
                </a:solidFill>
              </a:rPr>
              <a:t>retVal</a:t>
            </a:r>
            <a:r>
              <a:rPr lang="en-US" altLang="zh-CN" sz="1800" dirty="0">
                <a:solidFill>
                  <a:srgbClr val="FFFF00"/>
                </a:solidFill>
              </a:rPr>
              <a:t>; </a:t>
            </a:r>
            <a:endParaRPr lang="en-US" altLang="zh-CN" sz="1800" dirty="0" smtClean="0">
              <a:solidFill>
                <a:srgbClr val="FFFF00"/>
              </a:solidFill>
            </a:endParaRP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FFFF00"/>
              </a:solidFill>
            </a:endParaRP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调用采用的堆栈结构，所以后开始的拦截器先完成</a:t>
            </a:r>
            <a:endParaRPr lang="en-US" altLang="zh-CN" sz="1800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8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855382"/>
          </a:xfrm>
        </p:spPr>
        <p:txBody>
          <a:bodyPr/>
          <a:lstStyle/>
          <a:p>
            <a:r>
              <a:rPr kumimoji="1" lang="zh-CN" altLang="en-US" dirty="0"/>
              <a:t>代理对象调用</a:t>
            </a:r>
            <a:r>
              <a:rPr kumimoji="1" lang="en-US" altLang="zh-CN" dirty="0"/>
              <a:t>-</a:t>
            </a:r>
            <a:r>
              <a:rPr lang="zh-CN" altLang="en-US" sz="2400" dirty="0"/>
              <a:t>触发调用器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485900"/>
            <a:ext cx="10528300" cy="4762500"/>
          </a:xfrm>
        </p:spPr>
        <p:txBody>
          <a:bodyPr/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3. </a:t>
            </a:r>
            <a:r>
              <a:rPr lang="en-US" altLang="zh-CN" dirty="0" err="1" smtClean="0"/>
              <a:t>ThrowsAdviceInterceptor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将调用用捕捉包裹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如果抛出异常，回调异常处理函数</a:t>
            </a: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solidFill>
                  <a:srgbClr val="FFFF00"/>
                </a:solidFill>
              </a:rPr>
              <a:t>try </a:t>
            </a:r>
            <a:r>
              <a:rPr lang="en-US" altLang="zh-CN" dirty="0">
                <a:solidFill>
                  <a:srgbClr val="FFFF00"/>
                </a:solidFill>
              </a:rPr>
              <a:t>{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   </a:t>
            </a:r>
            <a:r>
              <a:rPr lang="en-US" altLang="zh-CN" b="1" dirty="0">
                <a:solidFill>
                  <a:srgbClr val="FFFF00"/>
                </a:solidFill>
              </a:rPr>
              <a:t>return </a:t>
            </a:r>
            <a:r>
              <a:rPr lang="en-US" altLang="zh-CN" dirty="0" err="1">
                <a:solidFill>
                  <a:srgbClr val="FFFF00"/>
                </a:solidFill>
              </a:rPr>
              <a:t>mi.proceed</a:t>
            </a:r>
            <a:r>
              <a:rPr lang="en-US" altLang="zh-CN" dirty="0">
                <a:solidFill>
                  <a:srgbClr val="FFFF00"/>
                </a:solidFill>
              </a:rPr>
              <a:t>();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}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b="1" dirty="0">
                <a:solidFill>
                  <a:srgbClr val="FFFF00"/>
                </a:solidFill>
              </a:rPr>
              <a:t>catch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Throwable</a:t>
            </a:r>
            <a:r>
              <a:rPr lang="en-US" altLang="zh-CN" dirty="0">
                <a:solidFill>
                  <a:srgbClr val="FFFF00"/>
                </a:solidFill>
              </a:rPr>
              <a:t> ex) {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   Method </a:t>
            </a:r>
            <a:r>
              <a:rPr lang="en-US" altLang="zh-CN" dirty="0" err="1">
                <a:solidFill>
                  <a:srgbClr val="FFFF00"/>
                </a:solidFill>
              </a:rPr>
              <a:t>handlerMethod</a:t>
            </a:r>
            <a:r>
              <a:rPr lang="en-US" altLang="zh-CN" dirty="0">
                <a:solidFill>
                  <a:srgbClr val="FFFF00"/>
                </a:solidFill>
              </a:rPr>
              <a:t> = </a:t>
            </a:r>
            <a:r>
              <a:rPr lang="en-US" altLang="zh-CN" dirty="0" err="1">
                <a:solidFill>
                  <a:srgbClr val="FFFF00"/>
                </a:solidFill>
              </a:rPr>
              <a:t>getExceptionHandler</a:t>
            </a:r>
            <a:r>
              <a:rPr lang="en-US" altLang="zh-CN" dirty="0">
                <a:solidFill>
                  <a:srgbClr val="FFFF00"/>
                </a:solidFill>
              </a:rPr>
              <a:t>(ex);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   </a:t>
            </a:r>
            <a:r>
              <a:rPr lang="en-US" altLang="zh-CN" b="1" dirty="0">
                <a:solidFill>
                  <a:srgbClr val="FFFF00"/>
                </a:solidFill>
              </a:rPr>
              <a:t>if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handlerMethod</a:t>
            </a:r>
            <a:r>
              <a:rPr lang="en-US" altLang="zh-CN" dirty="0">
                <a:solidFill>
                  <a:srgbClr val="FFFF00"/>
                </a:solidFill>
              </a:rPr>
              <a:t> != </a:t>
            </a:r>
            <a:r>
              <a:rPr lang="en-US" altLang="zh-CN" b="1" dirty="0">
                <a:solidFill>
                  <a:srgbClr val="FFFF00"/>
                </a:solidFill>
              </a:rPr>
              <a:t>null</a:t>
            </a:r>
            <a:r>
              <a:rPr lang="en-US" altLang="zh-CN" dirty="0">
                <a:solidFill>
                  <a:srgbClr val="FFFF00"/>
                </a:solidFill>
              </a:rPr>
              <a:t>) {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      </a:t>
            </a:r>
            <a:r>
              <a:rPr lang="en-US" altLang="zh-CN" dirty="0" err="1">
                <a:solidFill>
                  <a:srgbClr val="FFFF00"/>
                </a:solidFill>
              </a:rPr>
              <a:t>invokeHandlerMethod</a:t>
            </a:r>
            <a:r>
              <a:rPr lang="en-US" altLang="zh-CN" dirty="0">
                <a:solidFill>
                  <a:srgbClr val="FFFF00"/>
                </a:solidFill>
              </a:rPr>
              <a:t>(mi, ex, </a:t>
            </a:r>
            <a:r>
              <a:rPr lang="en-US" altLang="zh-CN" dirty="0" err="1">
                <a:solidFill>
                  <a:srgbClr val="FFFF00"/>
                </a:solidFill>
              </a:rPr>
              <a:t>handlerMethod</a:t>
            </a:r>
            <a:r>
              <a:rPr lang="en-US" altLang="zh-CN" dirty="0">
                <a:solidFill>
                  <a:srgbClr val="FFFF00"/>
                </a:solidFill>
              </a:rPr>
              <a:t>);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   }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   </a:t>
            </a:r>
            <a:r>
              <a:rPr lang="en-US" altLang="zh-CN" b="1" dirty="0">
                <a:solidFill>
                  <a:srgbClr val="FFFF00"/>
                </a:solidFill>
              </a:rPr>
              <a:t>throw </a:t>
            </a:r>
            <a:r>
              <a:rPr lang="en-US" altLang="zh-CN" dirty="0">
                <a:solidFill>
                  <a:srgbClr val="FFFF00"/>
                </a:solidFill>
              </a:rPr>
              <a:t>ex;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}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spring-</a:t>
            </a:r>
            <a:r>
              <a:rPr kumimoji="1" lang="en-US" altLang="zh-CN" dirty="0" err="1" smtClean="0"/>
              <a:t>aop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714500"/>
            <a:ext cx="9300553" cy="45338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zh-CN" altLang="en-US" dirty="0" smtClean="0"/>
              <a:t>基本</a:t>
            </a:r>
            <a:r>
              <a:rPr kumimoji="1" lang="zh-CN" altLang="en-US" dirty="0"/>
              <a:t>组件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增强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zh-CN" altLang="en-US" dirty="0" smtClean="0"/>
              <a:t>一般定义为</a:t>
            </a:r>
            <a:r>
              <a:rPr kumimoji="1" lang="en-US" altLang="zh-CN" dirty="0" smtClean="0"/>
              <a:t>Advice,</a:t>
            </a:r>
            <a:r>
              <a:rPr kumimoji="1" lang="zh-CN" altLang="en-US" dirty="0" smtClean="0"/>
              <a:t>用于增强对象功能的类</a:t>
            </a:r>
            <a:r>
              <a:rPr kumimoji="1" lang="en-US" altLang="zh-CN" dirty="0" smtClean="0"/>
              <a:t>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2.PointCut 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切入点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定义了查找目标对象的规则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 smtClean="0"/>
              <a:t>3.Advisor 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链接器</a:t>
            </a:r>
            <a:endParaRPr kumimoji="1" lang="en-US" altLang="zh-CN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用于绑定</a:t>
            </a:r>
            <a:r>
              <a:rPr kumimoji="1" lang="en-US" altLang="zh-CN" dirty="0" smtClean="0"/>
              <a:t>Advice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PointCut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将增强绑定到目标对象上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增强类型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25600"/>
            <a:ext cx="9403743" cy="462279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 smtClean="0"/>
              <a:t>1.advice</a:t>
            </a:r>
            <a:r>
              <a:rPr kumimoji="1" lang="zh-CN" altLang="en-US" sz="2800" dirty="0" smtClean="0"/>
              <a:t> </a:t>
            </a:r>
            <a:r>
              <a:rPr kumimoji="1" lang="zh-CN" altLang="en-US" sz="2800" dirty="0" smtClean="0"/>
              <a:t>有三种类型的实现</a:t>
            </a:r>
            <a:endParaRPr kumimoji="1" lang="en-US" altLang="zh-CN" sz="28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 smtClean="0"/>
              <a:t>	</a:t>
            </a:r>
            <a:r>
              <a:rPr lang="en-US" altLang="zh-CN" sz="2800" dirty="0" err="1" smtClean="0"/>
              <a:t>MethodBeforeAdvice</a:t>
            </a:r>
            <a:r>
              <a:rPr lang="zh-CN" altLang="en-US" sz="2800" dirty="0" smtClean="0"/>
              <a:t>：调用前</a:t>
            </a:r>
            <a:endParaRPr kumimoji="1" lang="en-US" altLang="zh-CN" sz="28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/>
              <a:t>	</a:t>
            </a:r>
            <a:r>
              <a:rPr lang="en-US" altLang="zh-CN" sz="2800" dirty="0" err="1" smtClean="0"/>
              <a:t>AfterReturningAdvice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调用后</a:t>
            </a:r>
            <a:endParaRPr lang="en-US" altLang="zh-CN" sz="28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/>
              <a:t>	</a:t>
            </a:r>
            <a:r>
              <a:rPr lang="en-US" altLang="zh-CN" sz="2800" dirty="0" err="1" smtClean="0"/>
              <a:t>ThrowsAdvice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异常回调</a:t>
            </a:r>
            <a:endParaRPr lang="en-US" altLang="zh-CN" sz="2800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en-US" altLang="zh-CN" sz="2800" dirty="0"/>
              <a:t>	</a:t>
            </a:r>
            <a:endParaRPr kumimoji="1" lang="en-US" altLang="zh-CN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/>
              <a:t>	</a:t>
            </a:r>
            <a:endParaRPr kumimoji="1" lang="en-US" altLang="zh-CN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/>
              <a:t>	</a:t>
            </a:r>
            <a:endParaRPr kumimoji="1" lang="en-US" altLang="zh-CN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 smtClean="0"/>
              <a:t>2.interceptor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     </a:t>
            </a:r>
            <a:r>
              <a:rPr lang="en-US" altLang="zh-CN" sz="2800" dirty="0" err="1" smtClean="0"/>
              <a:t>MethodInterceptor</a:t>
            </a:r>
            <a:r>
              <a:rPr lang="zh-CN" altLang="en-US" sz="2800" dirty="0" smtClean="0"/>
              <a:t> </a:t>
            </a:r>
            <a:r>
              <a:rPr lang="zh-CN" altLang="en-US" sz="2800" smtClean="0"/>
              <a:t>：方法拦截器</a:t>
            </a:r>
            <a:endParaRPr kumimoji="1" lang="en-US" altLang="zh-CN" sz="28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   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84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2289" cy="1083982"/>
          </a:xfrm>
        </p:spPr>
        <p:txBody>
          <a:bodyPr/>
          <a:lstStyle/>
          <a:p>
            <a:r>
              <a:rPr kumimoji="1" lang="en-US" altLang="zh-CN" dirty="0" smtClean="0"/>
              <a:t>Advice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536700"/>
            <a:ext cx="11049000" cy="4660901"/>
          </a:xfrm>
        </p:spPr>
        <p:txBody>
          <a:bodyPr/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1.MethodBeforeAdvice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在方法调用前回调，回调函数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zh-CN" altLang="en-US" b="1" dirty="0"/>
              <a:t> </a:t>
            </a:r>
            <a:r>
              <a:rPr lang="zh-CN" altLang="en-US" b="1" dirty="0" smtClean="0"/>
              <a:t>     </a:t>
            </a:r>
            <a:r>
              <a:rPr lang="en-US" altLang="zh-CN" sz="1800" b="1" dirty="0" smtClean="0"/>
              <a:t>void </a:t>
            </a:r>
            <a:r>
              <a:rPr lang="en-US" altLang="zh-CN" sz="1800" dirty="0"/>
              <a:t>before(Method method, Object[]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, Object target) </a:t>
            </a:r>
            <a:r>
              <a:rPr lang="en-US" altLang="zh-CN" sz="1800" b="1" dirty="0"/>
              <a:t>throws </a:t>
            </a:r>
            <a:r>
              <a:rPr lang="en-US" altLang="zh-CN" sz="1800" dirty="0" err="1"/>
              <a:t>Throwable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endParaRPr lang="en-US" altLang="zh-CN" sz="1800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 smtClean="0"/>
              <a:t>AfterReturningAdvice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在方法调用结束后回调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zh-CN" altLang="en-US" sz="1800" b="1" dirty="0" smtClean="0"/>
              <a:t>       </a:t>
            </a:r>
            <a:r>
              <a:rPr lang="en-US" altLang="zh-CN" sz="1800" b="1" dirty="0" smtClean="0"/>
              <a:t>void </a:t>
            </a:r>
            <a:r>
              <a:rPr lang="en-US" altLang="zh-CN" sz="1800" dirty="0" err="1"/>
              <a:t>afterReturning</a:t>
            </a:r>
            <a:r>
              <a:rPr lang="en-US" altLang="zh-CN" sz="1800" dirty="0"/>
              <a:t>(Object </a:t>
            </a:r>
            <a:r>
              <a:rPr lang="en-US" altLang="zh-CN" sz="1800" dirty="0" err="1"/>
              <a:t>returnValue</a:t>
            </a:r>
            <a:r>
              <a:rPr lang="en-US" altLang="zh-CN" sz="1800" dirty="0"/>
              <a:t>, Method method, Object[]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, Object target) </a:t>
            </a:r>
            <a:r>
              <a:rPr lang="en-US" altLang="zh-CN" sz="1800" b="1" dirty="0"/>
              <a:t>throws </a:t>
            </a:r>
            <a:r>
              <a:rPr lang="en-US" altLang="zh-CN" sz="1800" dirty="0" err="1"/>
              <a:t>Throwable</a:t>
            </a:r>
            <a:r>
              <a:rPr lang="en-US" altLang="zh-CN" sz="1800" dirty="0" smtClean="0"/>
              <a:t>;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sz="1800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 smtClean="0"/>
              <a:t>ThrowsAdvice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抛出异常时回调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1800" b="1" dirty="0" smtClean="0"/>
              <a:t>	public </a:t>
            </a:r>
            <a:r>
              <a:rPr lang="en-US" altLang="zh-CN" sz="1800" b="1" dirty="0"/>
              <a:t>void </a:t>
            </a:r>
            <a:r>
              <a:rPr lang="en-US" altLang="zh-CN" sz="1800" dirty="0" err="1"/>
              <a:t>afterThrowing</a:t>
            </a:r>
            <a:r>
              <a:rPr lang="en-US" altLang="zh-CN" sz="1800" dirty="0"/>
              <a:t>(Exception ex) </a:t>
            </a:r>
            <a:r>
              <a:rPr lang="en-US" altLang="zh-CN" sz="1800" b="1" dirty="0"/>
              <a:t>throws </a:t>
            </a:r>
            <a:r>
              <a:rPr lang="en-US" altLang="zh-CN" sz="1800" dirty="0" err="1"/>
              <a:t>Throwable</a:t>
            </a:r>
            <a:r>
              <a:rPr lang="en-US" altLang="zh-CN" sz="1800" dirty="0"/>
              <a:t>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03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2289" cy="1083982"/>
          </a:xfrm>
        </p:spPr>
        <p:txBody>
          <a:bodyPr/>
          <a:lstStyle/>
          <a:p>
            <a:pPr lvl="0"/>
            <a:r>
              <a:rPr kumimoji="1" lang="zh-CN" altLang="en-US" dirty="0" smtClean="0"/>
              <a:t>增强</a:t>
            </a:r>
            <a:r>
              <a:rPr kumimoji="1" lang="en-US" altLang="zh-CN" dirty="0" smtClean="0"/>
              <a:t>-</a:t>
            </a:r>
            <a:r>
              <a:rPr kumimoji="1" lang="en-US" altLang="zh-CN" dirty="0"/>
              <a:t>interceptor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536700"/>
            <a:ext cx="11049000" cy="4660901"/>
          </a:xfrm>
        </p:spPr>
        <p:txBody>
          <a:bodyPr/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1.MethodInterceptor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en-US" altLang="zh-CN" sz="1800" dirty="0" err="1" smtClean="0"/>
              <a:t>MethodBeforeAdvice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AfterReturningAdvice</a:t>
            </a:r>
            <a:r>
              <a:rPr lang="zh-CN" altLang="en-US" sz="1800" dirty="0" smtClean="0"/>
              <a:t>中被回调，回调函数</a:t>
            </a:r>
            <a:endParaRPr lang="en-US" altLang="zh-CN" sz="1800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1800" dirty="0" smtClean="0"/>
              <a:t>	Object </a:t>
            </a:r>
            <a:r>
              <a:rPr lang="en-US" altLang="zh-CN" sz="1800" dirty="0"/>
              <a:t>invoke(</a:t>
            </a:r>
            <a:r>
              <a:rPr lang="en-US" altLang="zh-CN" sz="1800" dirty="0" err="1"/>
              <a:t>MethodInvocation</a:t>
            </a:r>
            <a:r>
              <a:rPr lang="en-US" altLang="zh-CN" sz="1800" dirty="0"/>
              <a:t> invocation) </a:t>
            </a:r>
            <a:r>
              <a:rPr lang="en-US" altLang="zh-CN" sz="1800" b="1" dirty="0"/>
              <a:t>throws </a:t>
            </a:r>
            <a:r>
              <a:rPr lang="en-US" altLang="zh-CN" sz="1800" dirty="0" err="1"/>
              <a:t>Throwable</a:t>
            </a:r>
            <a:r>
              <a:rPr lang="en-US" altLang="zh-CN" sz="1800" dirty="0"/>
              <a:t>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9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2289" cy="1083982"/>
          </a:xfrm>
        </p:spPr>
        <p:txBody>
          <a:bodyPr/>
          <a:lstStyle/>
          <a:p>
            <a:pPr lvl="0"/>
            <a:r>
              <a:rPr kumimoji="1" lang="en-US" altLang="zh-CN" dirty="0" err="1" smtClean="0"/>
              <a:t>Aop</a:t>
            </a:r>
            <a:r>
              <a:rPr kumimoji="1" lang="zh-CN" altLang="en-US" dirty="0" smtClean="0"/>
              <a:t>创建过程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536700"/>
            <a:ext cx="11049000" cy="4660901"/>
          </a:xfrm>
        </p:spPr>
        <p:txBody>
          <a:bodyPr/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初始化拦截器链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将所有拦截器统一转成</a:t>
            </a:r>
            <a:r>
              <a:rPr lang="en-US" altLang="zh-CN" dirty="0" smtClean="0"/>
              <a:t>Advisor,</a:t>
            </a:r>
            <a:r>
              <a:rPr lang="zh-CN" altLang="en-US" dirty="0" smtClean="0"/>
              <a:t>注册到拦截器列表中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	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创建代理对象</a:t>
            </a:r>
            <a:endParaRPr lang="en-US" altLang="zh-CN" sz="1800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1800" dirty="0" smtClean="0"/>
              <a:t>	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sz="1800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sz="1800" dirty="0" smtClean="0"/>
              <a:t>3.</a:t>
            </a:r>
            <a:r>
              <a:rPr lang="zh-CN" altLang="en-US" sz="1800" dirty="0" smtClean="0"/>
              <a:t>方法调用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5936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2289" cy="1083982"/>
          </a:xfrm>
        </p:spPr>
        <p:txBody>
          <a:bodyPr/>
          <a:lstStyle/>
          <a:p>
            <a:pPr lvl="0"/>
            <a:r>
              <a:rPr kumimoji="1" lang="zh-CN" altLang="en-US" dirty="0" smtClean="0"/>
              <a:t>拦截器初始化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536700"/>
            <a:ext cx="11049000" cy="4660901"/>
          </a:xfrm>
        </p:spPr>
        <p:txBody>
          <a:bodyPr/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interceptor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需要进行统一转换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1.Advisor</a:t>
            </a: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不需要转换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2.MethodInterceptor:</a:t>
            </a:r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封装</a:t>
            </a:r>
            <a:r>
              <a:rPr lang="zh-CN" altLang="en-US" dirty="0"/>
              <a:t>成</a:t>
            </a:r>
            <a:r>
              <a:rPr lang="en-US" altLang="zh-CN" dirty="0" err="1" smtClean="0"/>
              <a:t>DefaultPointcutAdvisor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3.Advice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通过适配器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MethodBeforeAdviceAdapter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AfterReturningAdviceAdapter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ThrowsAdviceAdapter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通过适配的，</a:t>
            </a:r>
            <a:r>
              <a:rPr lang="zh-CN" altLang="en-US" dirty="0"/>
              <a:t>封装成</a:t>
            </a:r>
            <a:r>
              <a:rPr lang="en-US" altLang="zh-CN" dirty="0" err="1"/>
              <a:t>DefaultPointcutAdvisor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71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2289" cy="1083982"/>
          </a:xfrm>
        </p:spPr>
        <p:txBody>
          <a:bodyPr/>
          <a:lstStyle/>
          <a:p>
            <a:pPr lvl="0"/>
            <a:r>
              <a:rPr kumimoji="1" lang="zh-CN" altLang="en-US" dirty="0" smtClean="0"/>
              <a:t>创建代理对象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536700"/>
            <a:ext cx="11049000" cy="4660901"/>
          </a:xfrm>
        </p:spPr>
        <p:txBody>
          <a:bodyPr/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AopProxy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zh-CN" altLang="en-US" dirty="0" smtClean="0"/>
              <a:t>如果被增强的对象实现了接口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JdkDynamicAopProxy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否则创建</a:t>
            </a:r>
            <a:r>
              <a:rPr lang="en-US" altLang="zh-CN" dirty="0" err="1" smtClean="0"/>
              <a:t>ObjenesisCglibAopProxy</a:t>
            </a:r>
            <a:r>
              <a:rPr lang="en-US" altLang="zh-CN" dirty="0" smtClean="0"/>
              <a:t>.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本次主要介绍</a:t>
            </a:r>
            <a:r>
              <a:rPr lang="en-US" altLang="zh-CN" dirty="0" err="1" smtClean="0"/>
              <a:t>JdkDynamicAopProxy</a:t>
            </a:r>
            <a:r>
              <a:rPr lang="zh-CN" altLang="en-US" dirty="0" smtClean="0"/>
              <a:t>，在实例化时，会通过构造函数，将</a:t>
            </a:r>
            <a:r>
              <a:rPr lang="en-US" altLang="zh-CN" dirty="0" err="1" smtClean="0"/>
              <a:t>proxyBeanFactory</a:t>
            </a:r>
            <a:r>
              <a:rPr lang="zh-CN" altLang="en-US" dirty="0" smtClean="0"/>
              <a:t>本身注入到其中。所以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它持有</a:t>
            </a:r>
            <a:r>
              <a:rPr lang="en-US" altLang="zh-CN" dirty="0" err="1" smtClean="0"/>
              <a:t>proxyBeanFactory</a:t>
            </a:r>
            <a:r>
              <a:rPr lang="zh-CN" altLang="en-US" dirty="0" smtClean="0"/>
              <a:t>的引用。在动态代理进行回调时，可以通过这个引用访问到所有的拦截器。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创建动态代理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JdkDynamicAopProxy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getProxy</a:t>
            </a:r>
            <a:r>
              <a:rPr lang="zh-CN" altLang="en-US" dirty="0" smtClean="0"/>
              <a:t>创建，并将本身作为回调。</a:t>
            </a: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Proxy.</a:t>
            </a:r>
            <a:r>
              <a:rPr lang="en-US" altLang="zh-CN" i="1" dirty="0" err="1" smtClean="0"/>
              <a:t>newProxyInstance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classLoader</a:t>
            </a:r>
            <a:r>
              <a:rPr lang="en-US" altLang="zh-CN" dirty="0"/>
              <a:t>, </a:t>
            </a:r>
            <a:r>
              <a:rPr lang="en-US" altLang="zh-CN" dirty="0" err="1"/>
              <a:t>proxiedInterfaces</a:t>
            </a:r>
            <a:r>
              <a:rPr lang="en-US" altLang="zh-CN" dirty="0"/>
              <a:t>, </a:t>
            </a:r>
            <a:r>
              <a:rPr lang="en-US" altLang="zh-CN" dirty="0" smtClean="0"/>
              <a:t>this);</a:t>
            </a:r>
            <a:endParaRPr lang="en-US" altLang="zh-CN" dirty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50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2289" cy="1083982"/>
          </a:xfrm>
        </p:spPr>
        <p:txBody>
          <a:bodyPr/>
          <a:lstStyle/>
          <a:p>
            <a:pPr lvl="0"/>
            <a:r>
              <a:rPr kumimoji="1" lang="zh-CN" altLang="en-US" dirty="0" smtClean="0"/>
              <a:t>代理对象调用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536700"/>
            <a:ext cx="11049000" cy="4660901"/>
          </a:xfrm>
        </p:spPr>
        <p:txBody>
          <a:bodyPr/>
          <a:lstStyle/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zh-CN" altLang="en-US" dirty="0" smtClean="0"/>
              <a:t>回调</a:t>
            </a:r>
            <a:r>
              <a:rPr lang="en-US" altLang="zh-CN" dirty="0" err="1" smtClean="0"/>
              <a:t>JdkDynamicAopProxy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invoke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基层方法直接调用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equal,hashCode</a:t>
            </a:r>
            <a:r>
              <a:rPr lang="en-US" altLang="zh-CN" dirty="0" smtClean="0"/>
              <a:t>,</a:t>
            </a:r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获取匹配的拦截器数组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创建调用器</a:t>
            </a:r>
            <a:r>
              <a:rPr lang="en-US" altLang="zh-CN" dirty="0"/>
              <a:t>-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ReflectiveMethodInvocation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触发调用器</a:t>
            </a:r>
            <a:endParaRPr lang="en-US" altLang="zh-CN" dirty="0" smtClean="0"/>
          </a:p>
          <a:p>
            <a:pPr marL="457200" lvl="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 smtClean="0"/>
          </a:p>
          <a:p>
            <a:pPr marL="457200" indent="-457200" defTabSz="914400">
              <a:spcBef>
                <a:spcPts val="0"/>
              </a:spcBef>
              <a:buClrTx/>
              <a:buSz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6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310</TotalTime>
  <Words>162</Words>
  <Application>Microsoft Macintosh PowerPoint</Application>
  <PresentationFormat>宽屏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Century Gothic</vt:lpstr>
      <vt:lpstr>DengXian</vt:lpstr>
      <vt:lpstr>Wingdings 3</vt:lpstr>
      <vt:lpstr>宋体</vt:lpstr>
      <vt:lpstr>Arial</vt:lpstr>
      <vt:lpstr>离子</vt:lpstr>
      <vt:lpstr>    Spring-aop</vt:lpstr>
      <vt:lpstr>spring-aop</vt:lpstr>
      <vt:lpstr>增强类型</vt:lpstr>
      <vt:lpstr>Advice</vt:lpstr>
      <vt:lpstr>增强-interceptor </vt:lpstr>
      <vt:lpstr>Aop创建过程 </vt:lpstr>
      <vt:lpstr>拦截器初始化 </vt:lpstr>
      <vt:lpstr>创建代理对象 </vt:lpstr>
      <vt:lpstr>代理对象调用 </vt:lpstr>
      <vt:lpstr>代理对象调用-获取拦截器 </vt:lpstr>
      <vt:lpstr>代理对象调用-触发调用器 </vt:lpstr>
      <vt:lpstr>代理对象调用-触发调用器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Spring-aop</dc:title>
  <dc:creator>Microsoft Office 用户</dc:creator>
  <cp:lastModifiedBy>Microsoft Office 用户</cp:lastModifiedBy>
  <cp:revision>35</cp:revision>
  <dcterms:created xsi:type="dcterms:W3CDTF">2017-01-22T09:44:40Z</dcterms:created>
  <dcterms:modified xsi:type="dcterms:W3CDTF">2017-01-22T15:12:10Z</dcterms:modified>
</cp:coreProperties>
</file>