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74" r:id="rId2"/>
    <p:sldId id="286" r:id="rId3"/>
    <p:sldId id="476" r:id="rId4"/>
    <p:sldId id="478" r:id="rId5"/>
    <p:sldId id="473" r:id="rId6"/>
    <p:sldId id="479" r:id="rId7"/>
    <p:sldId id="475" r:id="rId8"/>
    <p:sldId id="277" r:id="rId9"/>
    <p:sldId id="287" r:id="rId10"/>
    <p:sldId id="477"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DA7"/>
    <a:srgbClr val="D5E789"/>
    <a:srgbClr val="96CAE8"/>
    <a:srgbClr val="E6E6E6"/>
    <a:srgbClr val="D23201"/>
    <a:srgbClr val="DD6D21"/>
    <a:srgbClr val="CB2A01"/>
    <a:srgbClr val="0070C0"/>
    <a:srgbClr val="5B6296"/>
    <a:srgbClr val="616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31" autoAdjust="0"/>
    <p:restoredTop sz="94660"/>
  </p:normalViewPr>
  <p:slideViewPr>
    <p:cSldViewPr snapToGrid="0">
      <p:cViewPr varScale="1">
        <p:scale>
          <a:sx n="74" d="100"/>
          <a:sy n="74" d="100"/>
        </p:scale>
        <p:origin x="366" y="54"/>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428197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1</a:t>
            </a:fld>
            <a:endParaRPr lang="zh-CN" altLang="en-US"/>
          </a:p>
        </p:txBody>
      </p:sp>
    </p:spTree>
    <p:extLst>
      <p:ext uri="{BB962C8B-B14F-4D97-AF65-F5344CB8AC3E}">
        <p14:creationId xmlns:p14="http://schemas.microsoft.com/office/powerpoint/2010/main" val="40054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2</a:t>
            </a:fld>
            <a:endParaRPr lang="zh-CN" altLang="en-US"/>
          </a:p>
        </p:txBody>
      </p:sp>
    </p:spTree>
    <p:extLst>
      <p:ext uri="{BB962C8B-B14F-4D97-AF65-F5344CB8AC3E}">
        <p14:creationId xmlns:p14="http://schemas.microsoft.com/office/powerpoint/2010/main" val="1802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81278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7</a:t>
            </a:fld>
            <a:endParaRPr lang="zh-CN" altLang="en-US"/>
          </a:p>
        </p:txBody>
      </p:sp>
    </p:spTree>
    <p:extLst>
      <p:ext uri="{BB962C8B-B14F-4D97-AF65-F5344CB8AC3E}">
        <p14:creationId xmlns:p14="http://schemas.microsoft.com/office/powerpoint/2010/main" val="272094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8</a:t>
            </a:fld>
            <a:endParaRPr lang="zh-CN" altLang="en-US"/>
          </a:p>
        </p:txBody>
      </p:sp>
    </p:spTree>
    <p:extLst>
      <p:ext uri="{BB962C8B-B14F-4D97-AF65-F5344CB8AC3E}">
        <p14:creationId xmlns:p14="http://schemas.microsoft.com/office/powerpoint/2010/main" val="293483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9</a:t>
            </a:fld>
            <a:endParaRPr lang="zh-CN" altLang="en-US"/>
          </a:p>
        </p:txBody>
      </p:sp>
    </p:spTree>
    <p:extLst>
      <p:ext uri="{BB962C8B-B14F-4D97-AF65-F5344CB8AC3E}">
        <p14:creationId xmlns:p14="http://schemas.microsoft.com/office/powerpoint/2010/main" val="336493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t>10</a:t>
            </a:fld>
            <a:endParaRPr lang="zh-CN" altLang="en-US"/>
          </a:p>
        </p:txBody>
      </p:sp>
    </p:spTree>
    <p:extLst>
      <p:ext uri="{BB962C8B-B14F-4D97-AF65-F5344CB8AC3E}">
        <p14:creationId xmlns:p14="http://schemas.microsoft.com/office/powerpoint/2010/main" val="341998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3" name="图片 2" descr="图片包含 雪花&#10;&#10;已生成高可信度的说明">
            <a:extLst>
              <a:ext uri="{FF2B5EF4-FFF2-40B4-BE49-F238E27FC236}">
                <a16:creationId xmlns="" xmlns:a16="http://schemas.microsoft.com/office/drawing/2014/main" id="{C127452A-236E-4867-8803-B7862FACCE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681" y="0"/>
            <a:ext cx="12241362"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D9530F-287B-459B-BE7E-237C51C67B2D}"/>
              </a:ext>
            </a:extLst>
          </p:cNvPr>
          <p:cNvSpPr>
            <a:spLocks noGrp="1"/>
          </p:cNvSpPr>
          <p:nvPr>
            <p:ph type="title"/>
          </p:nvPr>
        </p:nvSpPr>
        <p:spPr>
          <a:xfrm>
            <a:off x="838200" y="453048"/>
            <a:ext cx="10515600" cy="602029"/>
          </a:xfrm>
          <a:prstGeom prst="rect">
            <a:avLst/>
          </a:prstGeom>
        </p:spPr>
        <p:txBody>
          <a:bodyPr/>
          <a:lstStyle>
            <a:lvl1pPr>
              <a:defRPr sz="3600" b="1">
                <a:solidFill>
                  <a:schemeClr val="bg2"/>
                </a:solidFill>
              </a:defRPr>
            </a:lvl1pPr>
          </a:lstStyle>
          <a:p>
            <a:r>
              <a:rPr lang="zh-CN" altLang="en-US"/>
              <a:t>单击此处编辑母版标题样式</a:t>
            </a:r>
          </a:p>
        </p:txBody>
      </p:sp>
    </p:spTree>
    <p:extLst>
      <p:ext uri="{BB962C8B-B14F-4D97-AF65-F5344CB8AC3E}">
        <p14:creationId xmlns:p14="http://schemas.microsoft.com/office/powerpoint/2010/main" val="2702493743"/>
      </p:ext>
    </p:extLst>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7641" y="243205"/>
            <a:ext cx="10515600" cy="503555"/>
          </a:xfrm>
        </p:spPr>
        <p:txBody>
          <a:bodyPr>
            <a:noAutofit/>
          </a:bodyPr>
          <a:lstStyle>
            <a:lvl1pPr>
              <a:defRPr sz="3200" i="1">
                <a:solidFill>
                  <a:srgbClr val="13264C"/>
                </a:solidFill>
                <a:latin typeface="方正尚酷简体" panose="03000509000000000000" pitchFamily="65" charset="-122"/>
                <a:ea typeface="方正尚酷简体" panose="03000509000000000000" pitchFamily="65" charset="-122"/>
              </a:defRPr>
            </a:lvl1pPr>
          </a:lstStyle>
          <a:p>
            <a:r>
              <a:rPr lang="zh-CN" altLang="en-US"/>
              <a:t>单击此处编辑母版标题样式</a:t>
            </a: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05" y="5107440"/>
            <a:ext cx="12187592" cy="1771009"/>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682" y="45720"/>
            <a:ext cx="1734318" cy="894901"/>
          </a:xfrm>
          <a:prstGeom prst="rect">
            <a:avLst/>
          </a:prstGeom>
        </p:spPr>
      </p:pic>
      <p:cxnSp>
        <p:nvCxnSpPr>
          <p:cNvPr id="9" name="直接连接符 8"/>
          <p:cNvCxnSpPr/>
          <p:nvPr userDrawn="1"/>
        </p:nvCxnSpPr>
        <p:spPr>
          <a:xfrm>
            <a:off x="0" y="777240"/>
            <a:ext cx="121897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5"/>
          <p:cNvPicPr>
            <a:picLocks noChangeAspect="1"/>
          </p:cNvPicPr>
          <p:nvPr userDrawn="1"/>
        </p:nvPicPr>
        <p:blipFill>
          <a:blip r:embed="rId4">
            <a:lum bright="70000" contrast="-70000"/>
            <a:extLst>
              <a:ext uri="{28A0092B-C50C-407E-A947-70E740481C1C}">
                <a14:useLocalDpi xmlns:a14="http://schemas.microsoft.com/office/drawing/2010/main" val="0"/>
              </a:ext>
            </a:extLst>
          </a:blip>
          <a:stretch>
            <a:fillRect/>
          </a:stretch>
        </p:blipFill>
        <p:spPr>
          <a:xfrm rot="5400000" flipH="1">
            <a:off x="5421567" y="-4779183"/>
            <a:ext cx="1212960" cy="12327905"/>
          </a:xfrm>
          <a:prstGeom prst="rect">
            <a:avLst/>
          </a:prstGeom>
        </p:spPr>
      </p:pic>
    </p:spTree>
    <p:extLst>
      <p:ext uri="{BB962C8B-B14F-4D97-AF65-F5344CB8AC3E}">
        <p14:creationId xmlns:p14="http://schemas.microsoft.com/office/powerpoint/2010/main" val="275407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0" presetClass="entr" presetSubtype="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nodeType="withEffect">
                                  <p:stCondLst>
                                    <p:cond delay="1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userDrawn="1"/>
        </p:nvSpPr>
        <p:spPr>
          <a:xfrm>
            <a:off x="4093441" y="6349"/>
            <a:ext cx="809855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1750" y="6349"/>
            <a:ext cx="53409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userDrawn="1"/>
        </p:nvSpPr>
        <p:spPr>
          <a:xfrm>
            <a:off x="191344" y="215888"/>
            <a:ext cx="11809312" cy="642622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nvSpPr>
        <p:spPr>
          <a:xfrm>
            <a:off x="-31750" y="501650"/>
            <a:ext cx="7239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Lst>
  <mc:AlternateContent xmlns:mc="http://schemas.openxmlformats.org/markup-compatibility/2006" xmlns:p14="http://schemas.microsoft.com/office/powerpoint/2010/main">
    <mc:Choice Requires="p14">
      <p:transition spd="slow" p14:dur="3900" advClick="0" advTm="3000">
        <p14:glitter pattern="hexagon"/>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秒</a:t>
            </a:r>
            <a:r>
              <a:rPr lang="zh-CN" altLang="en-US" dirty="0" smtClean="0"/>
              <a:t>杀系统架构设计初衷</a:t>
            </a:r>
            <a:endParaRPr lang="zh-CN" altLang="en-US" dirty="0"/>
          </a:p>
        </p:txBody>
      </p:sp>
      <p:sp>
        <p:nvSpPr>
          <p:cNvPr id="19" name="标题 5"/>
          <p:cNvSpPr txBox="1">
            <a:spLocks/>
          </p:cNvSpPr>
          <p:nvPr/>
        </p:nvSpPr>
        <p:spPr>
          <a:xfrm>
            <a:off x="838200" y="453048"/>
            <a:ext cx="10515600" cy="602029"/>
          </a:xfrm>
          <a:prstGeom prst="rect">
            <a:avLst/>
          </a:prstGeom>
        </p:spPr>
        <p:txBody>
          <a:bodyPr/>
          <a:lst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a:lstStyle>
          <a:p>
            <a:endParaRPr lang="zh-CN" altLang="en-US" dirty="0"/>
          </a:p>
        </p:txBody>
      </p:sp>
      <p:pic>
        <p:nvPicPr>
          <p:cNvPr id="20" name="图片占位符 17">
            <a:extLst>
              <a:ext uri="{FF2B5EF4-FFF2-40B4-BE49-F238E27FC236}">
                <a16:creationId xmlns:a16="http://schemas.microsoft.com/office/drawing/2014/main" xmlns="" id="{91FC1896-30A9-4E3D-A73B-E44BD186918D}"/>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247167" y="2013251"/>
            <a:ext cx="5011284" cy="3340855"/>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p:spPr>
      </p:pic>
      <p:sp>
        <p:nvSpPr>
          <p:cNvPr id="24" name="矩形 23">
            <a:extLst>
              <a:ext uri="{FF2B5EF4-FFF2-40B4-BE49-F238E27FC236}">
                <a16:creationId xmlns:a16="http://schemas.microsoft.com/office/drawing/2014/main" xmlns="" id="{C739B86F-5A11-4F4E-B7DB-58CF1B99530C}"/>
              </a:ext>
            </a:extLst>
          </p:cNvPr>
          <p:cNvSpPr/>
          <p:nvPr/>
        </p:nvSpPr>
        <p:spPr>
          <a:xfrm>
            <a:off x="6041819" y="2151218"/>
            <a:ext cx="491320" cy="491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4" name="椭圆 33">
            <a:extLst>
              <a:ext uri="{FF2B5EF4-FFF2-40B4-BE49-F238E27FC236}">
                <a16:creationId xmlns:a16="http://schemas.microsoft.com/office/drawing/2014/main" xmlns="" id="{CB4C9AD9-13A7-4B74-995C-0296C9D8EE95}"/>
              </a:ext>
            </a:extLst>
          </p:cNvPr>
          <p:cNvSpPr/>
          <p:nvPr/>
        </p:nvSpPr>
        <p:spPr>
          <a:xfrm>
            <a:off x="6388587" y="3939075"/>
            <a:ext cx="1505804" cy="15058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椭圆 34">
            <a:extLst>
              <a:ext uri="{FF2B5EF4-FFF2-40B4-BE49-F238E27FC236}">
                <a16:creationId xmlns:a16="http://schemas.microsoft.com/office/drawing/2014/main" xmlns="" id="{D202E543-0550-4C1E-B19D-5C0A4EC07CBE}"/>
              </a:ext>
            </a:extLst>
          </p:cNvPr>
          <p:cNvSpPr/>
          <p:nvPr/>
        </p:nvSpPr>
        <p:spPr>
          <a:xfrm>
            <a:off x="7714424" y="3939075"/>
            <a:ext cx="1505804" cy="1505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椭圆 35">
            <a:extLst>
              <a:ext uri="{FF2B5EF4-FFF2-40B4-BE49-F238E27FC236}">
                <a16:creationId xmlns:a16="http://schemas.microsoft.com/office/drawing/2014/main" xmlns="" id="{FC1D9510-D036-4A82-A160-E8BF3F775CB6}"/>
              </a:ext>
            </a:extLst>
          </p:cNvPr>
          <p:cNvSpPr/>
          <p:nvPr/>
        </p:nvSpPr>
        <p:spPr>
          <a:xfrm>
            <a:off x="9040260" y="3939075"/>
            <a:ext cx="1505804" cy="15058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7" name="组合 36">
            <a:extLst>
              <a:ext uri="{FF2B5EF4-FFF2-40B4-BE49-F238E27FC236}">
                <a16:creationId xmlns:a16="http://schemas.microsoft.com/office/drawing/2014/main" xmlns="" id="{D2A9FBBF-6D14-4117-B581-6BE79627E82A}"/>
              </a:ext>
            </a:extLst>
          </p:cNvPr>
          <p:cNvGrpSpPr/>
          <p:nvPr/>
        </p:nvGrpSpPr>
        <p:grpSpPr>
          <a:xfrm>
            <a:off x="6710559" y="1977648"/>
            <a:ext cx="4342543" cy="961571"/>
            <a:chOff x="1136194" y="2091953"/>
            <a:chExt cx="4342543" cy="961571"/>
          </a:xfrm>
        </p:grpSpPr>
        <p:sp>
          <p:nvSpPr>
            <p:cNvPr id="38" name="文本框 37">
              <a:extLst>
                <a:ext uri="{FF2B5EF4-FFF2-40B4-BE49-F238E27FC236}">
                  <a16:creationId xmlns:a16="http://schemas.microsoft.com/office/drawing/2014/main" xmlns="" id="{3E265296-84E3-48F9-8577-AB01CD19B7DB}"/>
                </a:ext>
              </a:extLst>
            </p:cNvPr>
            <p:cNvSpPr txBox="1"/>
            <p:nvPr/>
          </p:nvSpPr>
          <p:spPr>
            <a:xfrm>
              <a:off x="1136195" y="2091953"/>
              <a:ext cx="697627"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bg2"/>
                  </a:solidFill>
                  <a:latin typeface="微软雅黑" panose="020B0503020204020204" pitchFamily="34" charset="-122"/>
                  <a:ea typeface="微软雅黑" panose="020B0503020204020204" pitchFamily="34" charset="-122"/>
                </a:rPr>
                <a:t>介绍</a:t>
              </a:r>
              <a:endParaRPr lang="zh-CN" altLang="en-US" sz="2000" b="1" dirty="0">
                <a:solidFill>
                  <a:schemeClr val="bg2"/>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xmlns="" id="{8767C4A8-2E51-4972-9999-02C1C7E70401}"/>
                </a:ext>
              </a:extLst>
            </p:cNvPr>
            <p:cNvSpPr txBox="1"/>
            <p:nvPr/>
          </p:nvSpPr>
          <p:spPr>
            <a:xfrm>
              <a:off x="1136194" y="2407193"/>
              <a:ext cx="4342543"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秒杀系统是在某一时刻用户激增达到峰值访问请求，系统核心保证系统高并发读、高并发写、高可用、数据一致性</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sp>
        <p:nvSpPr>
          <p:cNvPr id="40" name="文本框 39">
            <a:extLst>
              <a:ext uri="{FF2B5EF4-FFF2-40B4-BE49-F238E27FC236}">
                <a16:creationId xmlns:a16="http://schemas.microsoft.com/office/drawing/2014/main" xmlns="" id="{43EF0FB0-4399-44CA-AC45-A0D77F396393}"/>
              </a:ext>
            </a:extLst>
          </p:cNvPr>
          <p:cNvSpPr txBox="1"/>
          <p:nvPr/>
        </p:nvSpPr>
        <p:spPr>
          <a:xfrm>
            <a:off x="6534260" y="4338034"/>
            <a:ext cx="1210589"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高</a:t>
            </a:r>
            <a:r>
              <a:rPr lang="zh-CN" altLang="en-US" sz="2000" b="1" dirty="0" smtClean="0">
                <a:solidFill>
                  <a:schemeClr val="bg1"/>
                </a:solidFill>
                <a:latin typeface="微软雅黑" panose="020B0503020204020204" pitchFamily="34" charset="-122"/>
                <a:ea typeface="微软雅黑" panose="020B0503020204020204" pitchFamily="34" charset="-122"/>
              </a:rPr>
              <a:t>并发读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xmlns="" id="{6601B3F9-AC83-4536-A38E-F6A6BFF0D8DC}"/>
              </a:ext>
            </a:extLst>
          </p:cNvPr>
          <p:cNvSpPr txBox="1"/>
          <p:nvPr/>
        </p:nvSpPr>
        <p:spPr>
          <a:xfrm>
            <a:off x="7862031" y="4338034"/>
            <a:ext cx="1210589"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高并发写</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xmlns="" id="{C6079133-BB13-4D3F-9E0E-7445B27B438C}"/>
              </a:ext>
            </a:extLst>
          </p:cNvPr>
          <p:cNvSpPr txBox="1"/>
          <p:nvPr/>
        </p:nvSpPr>
        <p:spPr>
          <a:xfrm>
            <a:off x="9316109" y="4338034"/>
            <a:ext cx="954108"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一致性</a:t>
            </a:r>
          </a:p>
        </p:txBody>
      </p:sp>
      <p:sp>
        <p:nvSpPr>
          <p:cNvPr id="43" name="椭圆 42">
            <a:extLst>
              <a:ext uri="{FF2B5EF4-FFF2-40B4-BE49-F238E27FC236}">
                <a16:creationId xmlns:a16="http://schemas.microsoft.com/office/drawing/2014/main" xmlns="" id="{D202E543-0550-4C1E-B19D-5C0A4EC07CBE}"/>
              </a:ext>
            </a:extLst>
          </p:cNvPr>
          <p:cNvSpPr/>
          <p:nvPr/>
        </p:nvSpPr>
        <p:spPr>
          <a:xfrm>
            <a:off x="10278925" y="3945489"/>
            <a:ext cx="1505804" cy="1505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文本框 44">
            <a:extLst>
              <a:ext uri="{FF2B5EF4-FFF2-40B4-BE49-F238E27FC236}">
                <a16:creationId xmlns:a16="http://schemas.microsoft.com/office/drawing/2014/main" xmlns="" id="{C6079133-BB13-4D3F-9E0E-7445B27B438C}"/>
              </a:ext>
            </a:extLst>
          </p:cNvPr>
          <p:cNvSpPr txBox="1"/>
          <p:nvPr/>
        </p:nvSpPr>
        <p:spPr>
          <a:xfrm>
            <a:off x="10601847" y="4413160"/>
            <a:ext cx="954107"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高可用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562480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“库存”超卖解决方案</a:t>
            </a:r>
          </a:p>
        </p:txBody>
      </p:sp>
      <p:grpSp>
        <p:nvGrpSpPr>
          <p:cNvPr id="73" name="组合 72">
            <a:extLst>
              <a:ext uri="{FF2B5EF4-FFF2-40B4-BE49-F238E27FC236}">
                <a16:creationId xmlns="" xmlns:a16="http://schemas.microsoft.com/office/drawing/2014/main" id="{0B006C35-614C-4D26-92D0-57F0C1F5DC7A}"/>
              </a:ext>
            </a:extLst>
          </p:cNvPr>
          <p:cNvGrpSpPr/>
          <p:nvPr/>
        </p:nvGrpSpPr>
        <p:grpSpPr>
          <a:xfrm>
            <a:off x="5768521" y="1911086"/>
            <a:ext cx="731157" cy="731157"/>
            <a:chOff x="1663700" y="1808163"/>
            <a:chExt cx="1143000" cy="1143000"/>
          </a:xfrm>
        </p:grpSpPr>
        <p:sp>
          <p:nvSpPr>
            <p:cNvPr id="74" name="椭圆 73">
              <a:extLst>
                <a:ext uri="{FF2B5EF4-FFF2-40B4-BE49-F238E27FC236}">
                  <a16:creationId xmlns="" xmlns:a16="http://schemas.microsoft.com/office/drawing/2014/main" id="{3E2F0A93-F0A7-4024-BFF0-086FCA3ABA59}"/>
                </a:ext>
              </a:extLst>
            </p:cNvPr>
            <p:cNvSpPr/>
            <p:nvPr/>
          </p:nvSpPr>
          <p:spPr>
            <a:xfrm>
              <a:off x="1663700" y="1808163"/>
              <a:ext cx="1143000" cy="1143000"/>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椭圆 3">
              <a:extLst>
                <a:ext uri="{FF2B5EF4-FFF2-40B4-BE49-F238E27FC236}">
                  <a16:creationId xmlns="" xmlns:a16="http://schemas.microsoft.com/office/drawing/2014/main" id="{1E680471-6CCA-4E78-9BE1-B55EB2D3B7E5}"/>
                </a:ext>
              </a:extLst>
            </p:cNvPr>
            <p:cNvSpPr/>
            <p:nvPr/>
          </p:nvSpPr>
          <p:spPr>
            <a:xfrm>
              <a:off x="1892300" y="2114976"/>
              <a:ext cx="685800" cy="529373"/>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2" name="椭圆 81">
            <a:extLst>
              <a:ext uri="{FF2B5EF4-FFF2-40B4-BE49-F238E27FC236}">
                <a16:creationId xmlns="" xmlns:a16="http://schemas.microsoft.com/office/drawing/2014/main" id="{33F345EF-9398-4E56-843F-69A3C24F4B33}"/>
              </a:ext>
            </a:extLst>
          </p:cNvPr>
          <p:cNvSpPr/>
          <p:nvPr/>
        </p:nvSpPr>
        <p:spPr>
          <a:xfrm>
            <a:off x="2630892" y="2057317"/>
            <a:ext cx="2846254" cy="2846254"/>
          </a:xfrm>
          <a:prstGeom prst="ellipse">
            <a:avLst/>
          </a:prstGeom>
          <a:blipFill>
            <a:blip r:embed="rId3"/>
            <a:srcRect/>
            <a:stretch>
              <a:fillRect l="-25142" r="-2491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 xmlns:a16="http://schemas.microsoft.com/office/drawing/2014/main" id="{9761D674-48F7-4B62-A20B-5CEA8DEE092A}"/>
              </a:ext>
            </a:extLst>
          </p:cNvPr>
          <p:cNvSpPr/>
          <p:nvPr/>
        </p:nvSpPr>
        <p:spPr>
          <a:xfrm>
            <a:off x="1973712" y="4127464"/>
            <a:ext cx="365805" cy="3658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 xmlns:a16="http://schemas.microsoft.com/office/drawing/2014/main" id="{68F90F9F-C822-4E13-8169-AB7AE7DEA323}"/>
              </a:ext>
            </a:extLst>
          </p:cNvPr>
          <p:cNvSpPr/>
          <p:nvPr/>
        </p:nvSpPr>
        <p:spPr>
          <a:xfrm>
            <a:off x="2484660" y="4637221"/>
            <a:ext cx="621596" cy="6215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a:extLst>
              <a:ext uri="{FF2B5EF4-FFF2-40B4-BE49-F238E27FC236}">
                <a16:creationId xmlns="" xmlns:a16="http://schemas.microsoft.com/office/drawing/2014/main" id="{DECCDB49-2AFD-49A5-A9E7-ED0092C684C8}"/>
              </a:ext>
            </a:extLst>
          </p:cNvPr>
          <p:cNvGrpSpPr/>
          <p:nvPr/>
        </p:nvGrpSpPr>
        <p:grpSpPr>
          <a:xfrm>
            <a:off x="6600825" y="1900075"/>
            <a:ext cx="3984625" cy="605701"/>
            <a:chOff x="1525832" y="2349127"/>
            <a:chExt cx="3984625" cy="605701"/>
          </a:xfrm>
        </p:grpSpPr>
        <p:sp>
          <p:nvSpPr>
            <p:cNvPr id="86" name="文本框 85">
              <a:extLst>
                <a:ext uri="{FF2B5EF4-FFF2-40B4-BE49-F238E27FC236}">
                  <a16:creationId xmlns="" xmlns:a16="http://schemas.microsoft.com/office/drawing/2014/main" id="{00E255BE-9099-4D24-9D1F-8F9D2C269CA0}"/>
                </a:ext>
              </a:extLst>
            </p:cNvPr>
            <p:cNvSpPr txBox="1"/>
            <p:nvPr/>
          </p:nvSpPr>
          <p:spPr>
            <a:xfrm>
              <a:off x="1525832" y="2349127"/>
              <a:ext cx="2133781" cy="338554"/>
            </a:xfrm>
            <a:prstGeom prst="rect">
              <a:avLst/>
            </a:prstGeom>
            <a:noFill/>
          </p:spPr>
          <p:txBody>
            <a:bodyPr wrap="square" rtlCol="0">
              <a:spAutoFit/>
              <a:scene3d>
                <a:camera prst="orthographicFront"/>
                <a:lightRig rig="threePt" dir="t"/>
              </a:scene3d>
              <a:sp3d contourW="12700"/>
            </a:bodyPr>
            <a:lstStyle/>
            <a:p>
              <a:r>
                <a:rPr lang="zh-CN" altLang="en-US" sz="1600" b="1" dirty="0" smtClean="0">
                  <a:solidFill>
                    <a:schemeClr val="bg2"/>
                  </a:solidFill>
                  <a:latin typeface="Century Gothic" panose="020B0502020202020204" pitchFamily="34" charset="0"/>
                </a:rPr>
                <a:t>请求队列</a:t>
              </a:r>
              <a:endParaRPr lang="zh-CN" altLang="en-US" sz="1600" b="1" dirty="0">
                <a:solidFill>
                  <a:schemeClr val="bg2"/>
                </a:solidFill>
                <a:latin typeface="Century Gothic" panose="020B0502020202020204" pitchFamily="34" charset="0"/>
              </a:endParaRPr>
            </a:p>
          </p:txBody>
        </p:sp>
        <p:sp>
          <p:nvSpPr>
            <p:cNvPr id="87" name="文本框 86">
              <a:extLst>
                <a:ext uri="{FF2B5EF4-FFF2-40B4-BE49-F238E27FC236}">
                  <a16:creationId xmlns="" xmlns:a16="http://schemas.microsoft.com/office/drawing/2014/main" id="{AACC54B4-A960-4D62-92D3-4A87FC00C8B3}"/>
                </a:ext>
              </a:extLst>
            </p:cNvPr>
            <p:cNvSpPr txBox="1"/>
            <p:nvPr/>
          </p:nvSpPr>
          <p:spPr>
            <a:xfrm>
              <a:off x="1525832" y="2659106"/>
              <a:ext cx="3984625" cy="295722"/>
            </a:xfrm>
            <a:prstGeom prst="rect">
              <a:avLst/>
            </a:prstGeom>
            <a:noFill/>
          </p:spPr>
          <p:txBody>
            <a:bodyPr wrap="square" rtlCol="0">
              <a:spAutoFit/>
              <a:scene3d>
                <a:camera prst="orthographicFront"/>
                <a:lightRig rig="threePt" dir="t"/>
              </a:scene3d>
              <a:sp3d contourW="12700"/>
            </a:bodyPr>
            <a:lstStyle/>
            <a:p>
              <a:pPr lvl="0">
                <a:lnSpc>
                  <a:spcPct val="150000"/>
                </a:lnSpc>
                <a:spcBef>
                  <a:spcPct val="0"/>
                </a:spcBef>
              </a:pPr>
              <a:r>
                <a:rPr lang="zh-CN" altLang="en-US" sz="1000" dirty="0">
                  <a:solidFill>
                    <a:schemeClr val="tx1">
                      <a:lumMod val="50000"/>
                      <a:lumOff val="50000"/>
                    </a:schemeClr>
                  </a:solidFill>
                  <a:cs typeface="Arial" charset="0"/>
                </a:rPr>
                <a:t>请求存放队列中，先进先出的原则去消费</a:t>
              </a:r>
              <a:endParaRPr lang="en-GB" altLang="zh-CN" sz="1000" dirty="0">
                <a:solidFill>
                  <a:schemeClr val="tx1">
                    <a:lumMod val="50000"/>
                    <a:lumOff val="50000"/>
                  </a:schemeClr>
                </a:solidFill>
                <a:cs typeface="Arial" charset="0"/>
              </a:endParaRPr>
            </a:p>
          </p:txBody>
        </p:sp>
      </p:grpSp>
      <p:grpSp>
        <p:nvGrpSpPr>
          <p:cNvPr id="91" name="组合 90">
            <a:extLst>
              <a:ext uri="{FF2B5EF4-FFF2-40B4-BE49-F238E27FC236}">
                <a16:creationId xmlns="" xmlns:a16="http://schemas.microsoft.com/office/drawing/2014/main" id="{BD820A40-59C5-4EA1-AA38-8A3859A62834}"/>
              </a:ext>
            </a:extLst>
          </p:cNvPr>
          <p:cNvGrpSpPr/>
          <p:nvPr/>
        </p:nvGrpSpPr>
        <p:grpSpPr>
          <a:xfrm>
            <a:off x="6972300" y="3126079"/>
            <a:ext cx="3984625" cy="605701"/>
            <a:chOff x="1525832" y="2349127"/>
            <a:chExt cx="3984625" cy="605701"/>
          </a:xfrm>
        </p:grpSpPr>
        <p:sp>
          <p:nvSpPr>
            <p:cNvPr id="92" name="文本框 91">
              <a:extLst>
                <a:ext uri="{FF2B5EF4-FFF2-40B4-BE49-F238E27FC236}">
                  <a16:creationId xmlns="" xmlns:a16="http://schemas.microsoft.com/office/drawing/2014/main" id="{32295CA7-751C-4BAB-94A6-F241232C258E}"/>
                </a:ext>
              </a:extLst>
            </p:cNvPr>
            <p:cNvSpPr txBox="1"/>
            <p:nvPr/>
          </p:nvSpPr>
          <p:spPr>
            <a:xfrm>
              <a:off x="1525832" y="2349127"/>
              <a:ext cx="2133781" cy="338554"/>
            </a:xfrm>
            <a:prstGeom prst="rect">
              <a:avLst/>
            </a:prstGeom>
            <a:noFill/>
          </p:spPr>
          <p:txBody>
            <a:bodyPr wrap="square" rtlCol="0">
              <a:spAutoFit/>
              <a:scene3d>
                <a:camera prst="orthographicFront"/>
                <a:lightRig rig="threePt" dir="t"/>
              </a:scene3d>
              <a:sp3d contourW="12700"/>
            </a:bodyPr>
            <a:lstStyle/>
            <a:p>
              <a:r>
                <a:rPr lang="zh-CN" altLang="en-US" sz="1600" b="1" dirty="0" smtClean="0">
                  <a:solidFill>
                    <a:schemeClr val="bg2"/>
                  </a:solidFill>
                  <a:latin typeface="Century Gothic" panose="020B0502020202020204" pitchFamily="34" charset="0"/>
                </a:rPr>
                <a:t>悲观锁</a:t>
              </a:r>
              <a:endParaRPr lang="zh-CN" altLang="en-US" sz="1600" b="1" dirty="0">
                <a:solidFill>
                  <a:schemeClr val="bg2"/>
                </a:solidFill>
                <a:latin typeface="Century Gothic" panose="020B0502020202020204" pitchFamily="34" charset="0"/>
              </a:endParaRPr>
            </a:p>
          </p:txBody>
        </p:sp>
        <p:sp>
          <p:nvSpPr>
            <p:cNvPr id="93" name="文本框 92">
              <a:extLst>
                <a:ext uri="{FF2B5EF4-FFF2-40B4-BE49-F238E27FC236}">
                  <a16:creationId xmlns="" xmlns:a16="http://schemas.microsoft.com/office/drawing/2014/main" id="{324FB79F-9DEC-407D-A959-FEB43566554D}"/>
                </a:ext>
              </a:extLst>
            </p:cNvPr>
            <p:cNvSpPr txBox="1"/>
            <p:nvPr/>
          </p:nvSpPr>
          <p:spPr>
            <a:xfrm>
              <a:off x="1525832" y="2659106"/>
              <a:ext cx="3984625" cy="295722"/>
            </a:xfrm>
            <a:prstGeom prst="rect">
              <a:avLst/>
            </a:prstGeom>
            <a:noFill/>
          </p:spPr>
          <p:txBody>
            <a:bodyPr wrap="square" rtlCol="0">
              <a:spAutoFit/>
              <a:scene3d>
                <a:camera prst="orthographicFront"/>
                <a:lightRig rig="threePt" dir="t"/>
              </a:scene3d>
              <a:sp3d contourW="12700"/>
            </a:bodyPr>
            <a:lstStyle/>
            <a:p>
              <a:pPr lvl="0">
                <a:lnSpc>
                  <a:spcPct val="150000"/>
                </a:lnSpc>
                <a:spcBef>
                  <a:spcPct val="0"/>
                </a:spcBef>
              </a:pPr>
              <a:r>
                <a:rPr lang="zh-CN" altLang="en-US" sz="1000" dirty="0">
                  <a:solidFill>
                    <a:schemeClr val="tx1">
                      <a:lumMod val="50000"/>
                      <a:lumOff val="50000"/>
                    </a:schemeClr>
                  </a:solidFill>
                  <a:latin typeface="微软雅黑" pitchFamily="34" charset="-122"/>
                  <a:ea typeface="微软雅黑" pitchFamily="34" charset="-122"/>
                </a:rPr>
                <a:t>悲观锁概念，锁定库存，遇到锁就只能等待</a:t>
              </a:r>
              <a:endParaRPr lang="en-GB" altLang="zh-CN" sz="1000" dirty="0">
                <a:solidFill>
                  <a:schemeClr val="tx1">
                    <a:lumMod val="50000"/>
                    <a:lumOff val="50000"/>
                  </a:schemeClr>
                </a:solidFill>
                <a:cs typeface="Arial" charset="0"/>
              </a:endParaRPr>
            </a:p>
          </p:txBody>
        </p:sp>
      </p:grpSp>
      <p:grpSp>
        <p:nvGrpSpPr>
          <p:cNvPr id="21" name="组合 20">
            <a:extLst>
              <a:ext uri="{FF2B5EF4-FFF2-40B4-BE49-F238E27FC236}">
                <a16:creationId xmlns="" xmlns:a16="http://schemas.microsoft.com/office/drawing/2014/main" id="{BD820A40-59C5-4EA1-AA38-8A3859A62834}"/>
              </a:ext>
            </a:extLst>
          </p:cNvPr>
          <p:cNvGrpSpPr/>
          <p:nvPr/>
        </p:nvGrpSpPr>
        <p:grpSpPr>
          <a:xfrm>
            <a:off x="6403489" y="4411814"/>
            <a:ext cx="3984625" cy="605701"/>
            <a:chOff x="1525832" y="2349127"/>
            <a:chExt cx="3984625" cy="605701"/>
          </a:xfrm>
        </p:grpSpPr>
        <p:sp>
          <p:nvSpPr>
            <p:cNvPr id="22" name="文本框 21">
              <a:extLst>
                <a:ext uri="{FF2B5EF4-FFF2-40B4-BE49-F238E27FC236}">
                  <a16:creationId xmlns="" xmlns:a16="http://schemas.microsoft.com/office/drawing/2014/main" id="{32295CA7-751C-4BAB-94A6-F241232C258E}"/>
                </a:ext>
              </a:extLst>
            </p:cNvPr>
            <p:cNvSpPr txBox="1"/>
            <p:nvPr/>
          </p:nvSpPr>
          <p:spPr>
            <a:xfrm>
              <a:off x="1525832" y="2349127"/>
              <a:ext cx="2133781" cy="338554"/>
            </a:xfrm>
            <a:prstGeom prst="rect">
              <a:avLst/>
            </a:prstGeom>
            <a:noFill/>
          </p:spPr>
          <p:txBody>
            <a:bodyPr wrap="square" rtlCol="0">
              <a:spAutoFit/>
              <a:scene3d>
                <a:camera prst="orthographicFront"/>
                <a:lightRig rig="threePt" dir="t"/>
              </a:scene3d>
              <a:sp3d contourW="12700"/>
            </a:bodyPr>
            <a:lstStyle/>
            <a:p>
              <a:r>
                <a:rPr lang="zh-CN" altLang="en-US" sz="1600" b="1" dirty="0" smtClean="0">
                  <a:solidFill>
                    <a:schemeClr val="bg2"/>
                  </a:solidFill>
                  <a:latin typeface="Century Gothic" panose="020B0502020202020204" pitchFamily="34" charset="0"/>
                </a:rPr>
                <a:t>乐观锁</a:t>
              </a:r>
              <a:endParaRPr lang="zh-CN" altLang="en-US" sz="1600" b="1" dirty="0">
                <a:solidFill>
                  <a:schemeClr val="bg2"/>
                </a:solidFill>
                <a:latin typeface="Century Gothic" panose="020B0502020202020204" pitchFamily="34" charset="0"/>
              </a:endParaRPr>
            </a:p>
          </p:txBody>
        </p:sp>
        <p:sp>
          <p:nvSpPr>
            <p:cNvPr id="23" name="文本框 22">
              <a:extLst>
                <a:ext uri="{FF2B5EF4-FFF2-40B4-BE49-F238E27FC236}">
                  <a16:creationId xmlns="" xmlns:a16="http://schemas.microsoft.com/office/drawing/2014/main" id="{324FB79F-9DEC-407D-A959-FEB43566554D}"/>
                </a:ext>
              </a:extLst>
            </p:cNvPr>
            <p:cNvSpPr txBox="1"/>
            <p:nvPr/>
          </p:nvSpPr>
          <p:spPr>
            <a:xfrm>
              <a:off x="1525832" y="2659106"/>
              <a:ext cx="3984625" cy="295722"/>
            </a:xfrm>
            <a:prstGeom prst="rect">
              <a:avLst/>
            </a:prstGeom>
            <a:noFill/>
          </p:spPr>
          <p:txBody>
            <a:bodyPr wrap="square" rtlCol="0">
              <a:spAutoFit/>
              <a:scene3d>
                <a:camera prst="orthographicFront"/>
                <a:lightRig rig="threePt" dir="t"/>
              </a:scene3d>
              <a:sp3d contourW="12700"/>
            </a:bodyPr>
            <a:lstStyle/>
            <a:p>
              <a:pPr lvl="0">
                <a:lnSpc>
                  <a:spcPct val="150000"/>
                </a:lnSpc>
                <a:spcBef>
                  <a:spcPct val="0"/>
                </a:spcBef>
              </a:pPr>
              <a:r>
                <a:rPr lang="zh-CN" altLang="en-US" sz="1000" dirty="0" smtClean="0"/>
                <a:t>采用数据库带</a:t>
              </a:r>
              <a:r>
                <a:rPr lang="zh-CN" altLang="en-US" sz="1000" dirty="0"/>
                <a:t>版本号（</a:t>
              </a:r>
              <a:r>
                <a:rPr lang="en-US" altLang="zh-CN" sz="1000" dirty="0"/>
                <a:t>Version</a:t>
              </a:r>
              <a:r>
                <a:rPr lang="zh-CN" altLang="en-US" sz="1000" dirty="0"/>
                <a:t>）更新</a:t>
              </a:r>
              <a:endParaRPr lang="en-GB" altLang="zh-CN" sz="1000" dirty="0">
                <a:solidFill>
                  <a:schemeClr val="tx1">
                    <a:lumMod val="50000"/>
                    <a:lumOff val="50000"/>
                  </a:schemeClr>
                </a:solidFill>
                <a:cs typeface="Arial" charset="0"/>
              </a:endParaRPr>
            </a:p>
          </p:txBody>
        </p:sp>
      </p:grpSp>
      <p:grpSp>
        <p:nvGrpSpPr>
          <p:cNvPr id="2" name="组合 1"/>
          <p:cNvGrpSpPr/>
          <p:nvPr/>
        </p:nvGrpSpPr>
        <p:grpSpPr>
          <a:xfrm>
            <a:off x="5550679" y="4283416"/>
            <a:ext cx="731157" cy="731157"/>
            <a:chOff x="5550679" y="4283416"/>
            <a:chExt cx="731157" cy="731157"/>
          </a:xfrm>
        </p:grpSpPr>
        <p:sp>
          <p:nvSpPr>
            <p:cNvPr id="77" name="椭圆 76">
              <a:extLst>
                <a:ext uri="{FF2B5EF4-FFF2-40B4-BE49-F238E27FC236}">
                  <a16:creationId xmlns="" xmlns:a16="http://schemas.microsoft.com/office/drawing/2014/main" id="{258ED020-1D6C-44E9-AD87-1335DF9C19EB}"/>
                </a:ext>
              </a:extLst>
            </p:cNvPr>
            <p:cNvSpPr/>
            <p:nvPr/>
          </p:nvSpPr>
          <p:spPr>
            <a:xfrm>
              <a:off x="5550679" y="4283416"/>
              <a:ext cx="731157" cy="731157"/>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24">
              <a:extLst>
                <a:ext uri="{FF2B5EF4-FFF2-40B4-BE49-F238E27FC236}">
                  <a16:creationId xmlns="" xmlns:a16="http://schemas.microsoft.com/office/drawing/2014/main" id="{B69B2BD4-2225-4DE8-9B66-0609B635E36F}"/>
                </a:ext>
              </a:extLst>
            </p:cNvPr>
            <p:cNvSpPr/>
            <p:nvPr/>
          </p:nvSpPr>
          <p:spPr>
            <a:xfrm>
              <a:off x="5647804" y="4405149"/>
              <a:ext cx="485389" cy="487689"/>
            </a:xfrm>
            <a:custGeom>
              <a:avLst/>
              <a:gdLst>
                <a:gd name="connsiteX0" fmla="*/ 55033 w 334963"/>
                <a:gd name="connsiteY0" fmla="*/ 161925 h 336550"/>
                <a:gd name="connsiteX1" fmla="*/ 160867 w 334963"/>
                <a:gd name="connsiteY1" fmla="*/ 161925 h 336550"/>
                <a:gd name="connsiteX2" fmla="*/ 171450 w 334963"/>
                <a:gd name="connsiteY2" fmla="*/ 170815 h 336550"/>
                <a:gd name="connsiteX3" fmla="*/ 160867 w 334963"/>
                <a:gd name="connsiteY3" fmla="*/ 180975 h 336550"/>
                <a:gd name="connsiteX4" fmla="*/ 55033 w 334963"/>
                <a:gd name="connsiteY4" fmla="*/ 180975 h 336550"/>
                <a:gd name="connsiteX5" fmla="*/ 44450 w 334963"/>
                <a:gd name="connsiteY5" fmla="*/ 170815 h 336550"/>
                <a:gd name="connsiteX6" fmla="*/ 55033 w 334963"/>
                <a:gd name="connsiteY6" fmla="*/ 161925 h 336550"/>
                <a:gd name="connsiteX7" fmla="*/ 55033 w 334963"/>
                <a:gd name="connsiteY7" fmla="*/ 112713 h 336550"/>
                <a:gd name="connsiteX8" fmla="*/ 279930 w 334963"/>
                <a:gd name="connsiteY8" fmla="*/ 112713 h 336550"/>
                <a:gd name="connsiteX9" fmla="*/ 290513 w 334963"/>
                <a:gd name="connsiteY9" fmla="*/ 123032 h 336550"/>
                <a:gd name="connsiteX10" fmla="*/ 279930 w 334963"/>
                <a:gd name="connsiteY10" fmla="*/ 133351 h 336550"/>
                <a:gd name="connsiteX11" fmla="*/ 55033 w 334963"/>
                <a:gd name="connsiteY11" fmla="*/ 133351 h 336550"/>
                <a:gd name="connsiteX12" fmla="*/ 44450 w 334963"/>
                <a:gd name="connsiteY12" fmla="*/ 123032 h 336550"/>
                <a:gd name="connsiteX13" fmla="*/ 55033 w 334963"/>
                <a:gd name="connsiteY13" fmla="*/ 112713 h 336550"/>
                <a:gd name="connsiteX14" fmla="*/ 55033 w 334963"/>
                <a:gd name="connsiteY14" fmla="*/ 65088 h 336550"/>
                <a:gd name="connsiteX15" fmla="*/ 279930 w 334963"/>
                <a:gd name="connsiteY15" fmla="*/ 65088 h 336550"/>
                <a:gd name="connsiteX16" fmla="*/ 290513 w 334963"/>
                <a:gd name="connsiteY16" fmla="*/ 76095 h 336550"/>
                <a:gd name="connsiteX17" fmla="*/ 279930 w 334963"/>
                <a:gd name="connsiteY17" fmla="*/ 85726 h 336550"/>
                <a:gd name="connsiteX18" fmla="*/ 55033 w 334963"/>
                <a:gd name="connsiteY18" fmla="*/ 85726 h 336550"/>
                <a:gd name="connsiteX19" fmla="*/ 44450 w 334963"/>
                <a:gd name="connsiteY19" fmla="*/ 76095 h 336550"/>
                <a:gd name="connsiteX20" fmla="*/ 55033 w 334963"/>
                <a:gd name="connsiteY20" fmla="*/ 65088 h 336550"/>
                <a:gd name="connsiteX21" fmla="*/ 41728 w 334963"/>
                <a:gd name="connsiteY21" fmla="*/ 19050 h 336550"/>
                <a:gd name="connsiteX22" fmla="*/ 20637 w 334963"/>
                <a:gd name="connsiteY22" fmla="*/ 40157 h 336550"/>
                <a:gd name="connsiteX23" fmla="*/ 20637 w 334963"/>
                <a:gd name="connsiteY23" fmla="*/ 206375 h 336550"/>
                <a:gd name="connsiteX24" fmla="*/ 41728 w 334963"/>
                <a:gd name="connsiteY24" fmla="*/ 227483 h 336550"/>
                <a:gd name="connsiteX25" fmla="*/ 190684 w 334963"/>
                <a:gd name="connsiteY25" fmla="*/ 227483 h 336550"/>
                <a:gd name="connsiteX26" fmla="*/ 199911 w 334963"/>
                <a:gd name="connsiteY26" fmla="*/ 236717 h 336550"/>
                <a:gd name="connsiteX27" fmla="*/ 199911 w 334963"/>
                <a:gd name="connsiteY27" fmla="*/ 300038 h 336550"/>
                <a:gd name="connsiteX28" fmla="*/ 260548 w 334963"/>
                <a:gd name="connsiteY28" fmla="*/ 230121 h 336550"/>
                <a:gd name="connsiteX29" fmla="*/ 268457 w 334963"/>
                <a:gd name="connsiteY29" fmla="*/ 227483 h 336550"/>
                <a:gd name="connsiteX30" fmla="*/ 294821 w 334963"/>
                <a:gd name="connsiteY30" fmla="*/ 227483 h 336550"/>
                <a:gd name="connsiteX31" fmla="*/ 315912 w 334963"/>
                <a:gd name="connsiteY31" fmla="*/ 206375 h 336550"/>
                <a:gd name="connsiteX32" fmla="*/ 315912 w 334963"/>
                <a:gd name="connsiteY32" fmla="*/ 40157 h 336550"/>
                <a:gd name="connsiteX33" fmla="*/ 294821 w 334963"/>
                <a:gd name="connsiteY33" fmla="*/ 19050 h 336550"/>
                <a:gd name="connsiteX34" fmla="*/ 41728 w 334963"/>
                <a:gd name="connsiteY34" fmla="*/ 19050 h 336550"/>
                <a:gd name="connsiteX35" fmla="*/ 40881 w 334963"/>
                <a:gd name="connsiteY35" fmla="*/ 0 h 336550"/>
                <a:gd name="connsiteX36" fmla="*/ 294082 w 334963"/>
                <a:gd name="connsiteY36" fmla="*/ 0 h 336550"/>
                <a:gd name="connsiteX37" fmla="*/ 334963 w 334963"/>
                <a:gd name="connsiteY37" fmla="*/ 40754 h 336550"/>
                <a:gd name="connsiteX38" fmla="*/ 334963 w 334963"/>
                <a:gd name="connsiteY38" fmla="*/ 206400 h 336550"/>
                <a:gd name="connsiteX39" fmla="*/ 294082 w 334963"/>
                <a:gd name="connsiteY39" fmla="*/ 247154 h 336550"/>
                <a:gd name="connsiteX40" fmla="*/ 271663 w 334963"/>
                <a:gd name="connsiteY40" fmla="*/ 247154 h 336550"/>
                <a:gd name="connsiteX41" fmla="*/ 196494 w 334963"/>
                <a:gd name="connsiteY41" fmla="*/ 332606 h 336550"/>
                <a:gd name="connsiteX42" fmla="*/ 189900 w 334963"/>
                <a:gd name="connsiteY42" fmla="*/ 336550 h 336550"/>
                <a:gd name="connsiteX43" fmla="*/ 185944 w 334963"/>
                <a:gd name="connsiteY43" fmla="*/ 336550 h 336550"/>
                <a:gd name="connsiteX44" fmla="*/ 179350 w 334963"/>
                <a:gd name="connsiteY44" fmla="*/ 326033 h 336550"/>
                <a:gd name="connsiteX45" fmla="*/ 179350 w 334963"/>
                <a:gd name="connsiteY45" fmla="*/ 247154 h 336550"/>
                <a:gd name="connsiteX46" fmla="*/ 40881 w 334963"/>
                <a:gd name="connsiteY46" fmla="*/ 247154 h 336550"/>
                <a:gd name="connsiteX47" fmla="*/ 0 w 334963"/>
                <a:gd name="connsiteY47" fmla="*/ 206400 h 336550"/>
                <a:gd name="connsiteX48" fmla="*/ 0 w 334963"/>
                <a:gd name="connsiteY48" fmla="*/ 40754 h 336550"/>
                <a:gd name="connsiteX49" fmla="*/ 40881 w 3349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34963" h="336550">
                  <a:moveTo>
                    <a:pt x="55033" y="161925"/>
                  </a:moveTo>
                  <a:cubicBezTo>
                    <a:pt x="55033" y="161925"/>
                    <a:pt x="55033" y="161925"/>
                    <a:pt x="160867" y="161925"/>
                  </a:cubicBezTo>
                  <a:cubicBezTo>
                    <a:pt x="167481" y="161925"/>
                    <a:pt x="171450" y="165735"/>
                    <a:pt x="171450" y="170815"/>
                  </a:cubicBezTo>
                  <a:cubicBezTo>
                    <a:pt x="171450" y="175895"/>
                    <a:pt x="167481" y="180975"/>
                    <a:pt x="160867" y="180975"/>
                  </a:cubicBezTo>
                  <a:cubicBezTo>
                    <a:pt x="160867" y="180975"/>
                    <a:pt x="160867" y="180975"/>
                    <a:pt x="55033" y="180975"/>
                  </a:cubicBezTo>
                  <a:cubicBezTo>
                    <a:pt x="49742" y="180975"/>
                    <a:pt x="44450" y="175895"/>
                    <a:pt x="44450" y="170815"/>
                  </a:cubicBezTo>
                  <a:cubicBezTo>
                    <a:pt x="44450" y="165735"/>
                    <a:pt x="49742" y="161925"/>
                    <a:pt x="55033" y="161925"/>
                  </a:cubicBezTo>
                  <a:close/>
                  <a:moveTo>
                    <a:pt x="55033" y="112713"/>
                  </a:moveTo>
                  <a:cubicBezTo>
                    <a:pt x="55033" y="112713"/>
                    <a:pt x="55033" y="112713"/>
                    <a:pt x="279930" y="112713"/>
                  </a:cubicBezTo>
                  <a:cubicBezTo>
                    <a:pt x="285221" y="112713"/>
                    <a:pt x="290513" y="117872"/>
                    <a:pt x="290513" y="123032"/>
                  </a:cubicBezTo>
                  <a:cubicBezTo>
                    <a:pt x="290513" y="128191"/>
                    <a:pt x="285221" y="133351"/>
                    <a:pt x="279930" y="133351"/>
                  </a:cubicBezTo>
                  <a:cubicBezTo>
                    <a:pt x="279930" y="133351"/>
                    <a:pt x="279930" y="133351"/>
                    <a:pt x="55033" y="133351"/>
                  </a:cubicBezTo>
                  <a:cubicBezTo>
                    <a:pt x="49742" y="133351"/>
                    <a:pt x="44450" y="128191"/>
                    <a:pt x="44450" y="123032"/>
                  </a:cubicBezTo>
                  <a:cubicBezTo>
                    <a:pt x="44450" y="117872"/>
                    <a:pt x="49742" y="112713"/>
                    <a:pt x="55033" y="112713"/>
                  </a:cubicBezTo>
                  <a:close/>
                  <a:moveTo>
                    <a:pt x="55033" y="65088"/>
                  </a:moveTo>
                  <a:cubicBezTo>
                    <a:pt x="55033" y="65088"/>
                    <a:pt x="55033" y="65088"/>
                    <a:pt x="279930" y="65088"/>
                  </a:cubicBezTo>
                  <a:cubicBezTo>
                    <a:pt x="285221" y="65088"/>
                    <a:pt x="290513" y="69215"/>
                    <a:pt x="290513" y="76095"/>
                  </a:cubicBezTo>
                  <a:cubicBezTo>
                    <a:pt x="290513" y="81598"/>
                    <a:pt x="285221" y="85726"/>
                    <a:pt x="279930" y="85726"/>
                  </a:cubicBezTo>
                  <a:cubicBezTo>
                    <a:pt x="279930" y="85726"/>
                    <a:pt x="279930" y="85726"/>
                    <a:pt x="55033" y="85726"/>
                  </a:cubicBezTo>
                  <a:cubicBezTo>
                    <a:pt x="49742" y="85726"/>
                    <a:pt x="44450" y="81598"/>
                    <a:pt x="44450" y="76095"/>
                  </a:cubicBezTo>
                  <a:cubicBezTo>
                    <a:pt x="44450" y="69215"/>
                    <a:pt x="49742" y="65088"/>
                    <a:pt x="55033" y="65088"/>
                  </a:cubicBezTo>
                  <a:close/>
                  <a:moveTo>
                    <a:pt x="41728" y="19050"/>
                  </a:moveTo>
                  <a:cubicBezTo>
                    <a:pt x="29864" y="19050"/>
                    <a:pt x="20637" y="28284"/>
                    <a:pt x="20637" y="40157"/>
                  </a:cubicBezTo>
                  <a:cubicBezTo>
                    <a:pt x="20637" y="40157"/>
                    <a:pt x="20637" y="40157"/>
                    <a:pt x="20637" y="206375"/>
                  </a:cubicBezTo>
                  <a:cubicBezTo>
                    <a:pt x="20637" y="218248"/>
                    <a:pt x="29864" y="227483"/>
                    <a:pt x="41728" y="227483"/>
                  </a:cubicBezTo>
                  <a:cubicBezTo>
                    <a:pt x="41728" y="227483"/>
                    <a:pt x="41728" y="227483"/>
                    <a:pt x="190684" y="227483"/>
                  </a:cubicBezTo>
                  <a:cubicBezTo>
                    <a:pt x="195957" y="227483"/>
                    <a:pt x="199911" y="231440"/>
                    <a:pt x="199911" y="236717"/>
                  </a:cubicBezTo>
                  <a:cubicBezTo>
                    <a:pt x="199911" y="236717"/>
                    <a:pt x="199911" y="236717"/>
                    <a:pt x="199911" y="300038"/>
                  </a:cubicBezTo>
                  <a:cubicBezTo>
                    <a:pt x="199911" y="300038"/>
                    <a:pt x="199911" y="300038"/>
                    <a:pt x="260548" y="230121"/>
                  </a:cubicBezTo>
                  <a:cubicBezTo>
                    <a:pt x="263184" y="228802"/>
                    <a:pt x="265821" y="227483"/>
                    <a:pt x="268457" y="227483"/>
                  </a:cubicBezTo>
                  <a:cubicBezTo>
                    <a:pt x="268457" y="227483"/>
                    <a:pt x="294821" y="227483"/>
                    <a:pt x="294821" y="227483"/>
                  </a:cubicBezTo>
                  <a:cubicBezTo>
                    <a:pt x="306685" y="227483"/>
                    <a:pt x="315912" y="218248"/>
                    <a:pt x="315912" y="206375"/>
                  </a:cubicBezTo>
                  <a:cubicBezTo>
                    <a:pt x="315912" y="206375"/>
                    <a:pt x="315912" y="206375"/>
                    <a:pt x="315912" y="40157"/>
                  </a:cubicBezTo>
                  <a:cubicBezTo>
                    <a:pt x="315912" y="28284"/>
                    <a:pt x="306685" y="19050"/>
                    <a:pt x="294821" y="19050"/>
                  </a:cubicBezTo>
                  <a:cubicBezTo>
                    <a:pt x="294821" y="19050"/>
                    <a:pt x="294821" y="19050"/>
                    <a:pt x="41728" y="19050"/>
                  </a:cubicBezTo>
                  <a:close/>
                  <a:moveTo>
                    <a:pt x="40881" y="0"/>
                  </a:moveTo>
                  <a:cubicBezTo>
                    <a:pt x="40881" y="0"/>
                    <a:pt x="40881" y="0"/>
                    <a:pt x="294082" y="0"/>
                  </a:cubicBezTo>
                  <a:cubicBezTo>
                    <a:pt x="316501" y="0"/>
                    <a:pt x="334963" y="18405"/>
                    <a:pt x="334963" y="40754"/>
                  </a:cubicBezTo>
                  <a:cubicBezTo>
                    <a:pt x="334963" y="40754"/>
                    <a:pt x="334963" y="40754"/>
                    <a:pt x="334963" y="206400"/>
                  </a:cubicBezTo>
                  <a:cubicBezTo>
                    <a:pt x="334963" y="228749"/>
                    <a:pt x="316501" y="247154"/>
                    <a:pt x="294082" y="247154"/>
                  </a:cubicBezTo>
                  <a:cubicBezTo>
                    <a:pt x="294082" y="247154"/>
                    <a:pt x="294082" y="247154"/>
                    <a:pt x="271663" y="247154"/>
                  </a:cubicBezTo>
                  <a:cubicBezTo>
                    <a:pt x="271663" y="247154"/>
                    <a:pt x="271663" y="247154"/>
                    <a:pt x="196494" y="332606"/>
                  </a:cubicBezTo>
                  <a:cubicBezTo>
                    <a:pt x="195175" y="335235"/>
                    <a:pt x="192538" y="336550"/>
                    <a:pt x="189900" y="336550"/>
                  </a:cubicBezTo>
                  <a:cubicBezTo>
                    <a:pt x="188582" y="336550"/>
                    <a:pt x="187263" y="336550"/>
                    <a:pt x="185944" y="336550"/>
                  </a:cubicBezTo>
                  <a:cubicBezTo>
                    <a:pt x="181988" y="333921"/>
                    <a:pt x="179350" y="331292"/>
                    <a:pt x="179350" y="326033"/>
                  </a:cubicBezTo>
                  <a:cubicBezTo>
                    <a:pt x="179350" y="326033"/>
                    <a:pt x="179350" y="326033"/>
                    <a:pt x="179350" y="247154"/>
                  </a:cubicBezTo>
                  <a:cubicBezTo>
                    <a:pt x="179350" y="247154"/>
                    <a:pt x="179350" y="247154"/>
                    <a:pt x="40881" y="247154"/>
                  </a:cubicBezTo>
                  <a:cubicBezTo>
                    <a:pt x="18462" y="247154"/>
                    <a:pt x="0" y="228749"/>
                    <a:pt x="0" y="206400"/>
                  </a:cubicBezTo>
                  <a:cubicBezTo>
                    <a:pt x="0" y="206400"/>
                    <a:pt x="0" y="206400"/>
                    <a:pt x="0" y="40754"/>
                  </a:cubicBezTo>
                  <a:cubicBezTo>
                    <a:pt x="0" y="18405"/>
                    <a:pt x="18462" y="0"/>
                    <a:pt x="40881" y="0"/>
                  </a:cubicBez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7F7676E9-A4D1-452F-843F-1285439CD69E}"/>
              </a:ext>
            </a:extLst>
          </p:cNvPr>
          <p:cNvGrpSpPr/>
          <p:nvPr/>
        </p:nvGrpSpPr>
        <p:grpSpPr>
          <a:xfrm>
            <a:off x="6248400" y="3289490"/>
            <a:ext cx="731157" cy="731157"/>
            <a:chOff x="1663700" y="1808163"/>
            <a:chExt cx="1143000" cy="1143000"/>
          </a:xfrm>
        </p:grpSpPr>
        <p:sp>
          <p:nvSpPr>
            <p:cNvPr id="26" name="椭圆 25">
              <a:extLst>
                <a:ext uri="{FF2B5EF4-FFF2-40B4-BE49-F238E27FC236}">
                  <a16:creationId xmlns="" xmlns:a16="http://schemas.microsoft.com/office/drawing/2014/main" id="{258ED020-1D6C-44E9-AD87-1335DF9C19EB}"/>
                </a:ext>
              </a:extLst>
            </p:cNvPr>
            <p:cNvSpPr/>
            <p:nvPr/>
          </p:nvSpPr>
          <p:spPr>
            <a:xfrm>
              <a:off x="1663700" y="1808163"/>
              <a:ext cx="1143000" cy="1143000"/>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椭圆 6">
              <a:extLst>
                <a:ext uri="{FF2B5EF4-FFF2-40B4-BE49-F238E27FC236}">
                  <a16:creationId xmlns="" xmlns:a16="http://schemas.microsoft.com/office/drawing/2014/main" id="{5EE839D4-20EF-4708-85C2-3E155BA8E406}"/>
                </a:ext>
              </a:extLst>
            </p:cNvPr>
            <p:cNvSpPr/>
            <p:nvPr/>
          </p:nvSpPr>
          <p:spPr>
            <a:xfrm>
              <a:off x="1892300" y="2138541"/>
              <a:ext cx="685800" cy="482242"/>
            </a:xfrm>
            <a:custGeom>
              <a:avLst/>
              <a:gdLst>
                <a:gd name="connsiteX0" fmla="*/ 449927 w 558430"/>
                <a:gd name="connsiteY0" fmla="*/ 167891 h 392678"/>
                <a:gd name="connsiteX1" fmla="*/ 444760 w 558430"/>
                <a:gd name="connsiteY1" fmla="*/ 178218 h 392678"/>
                <a:gd name="connsiteX2" fmla="*/ 431843 w 558430"/>
                <a:gd name="connsiteY2" fmla="*/ 204034 h 392678"/>
                <a:gd name="connsiteX3" fmla="*/ 452510 w 558430"/>
                <a:gd name="connsiteY3" fmla="*/ 204034 h 392678"/>
                <a:gd name="connsiteX4" fmla="*/ 449927 w 558430"/>
                <a:gd name="connsiteY4" fmla="*/ 178218 h 392678"/>
                <a:gd name="connsiteX5" fmla="*/ 449927 w 558430"/>
                <a:gd name="connsiteY5" fmla="*/ 167891 h 392678"/>
                <a:gd name="connsiteX6" fmla="*/ 434427 w 558430"/>
                <a:gd name="connsiteY6" fmla="*/ 124004 h 392678"/>
                <a:gd name="connsiteX7" fmla="*/ 478344 w 558430"/>
                <a:gd name="connsiteY7" fmla="*/ 124004 h 392678"/>
                <a:gd name="connsiteX8" fmla="*/ 496428 w 558430"/>
                <a:gd name="connsiteY8" fmla="*/ 271155 h 392678"/>
                <a:gd name="connsiteX9" fmla="*/ 457677 w 558430"/>
                <a:gd name="connsiteY9" fmla="*/ 271155 h 392678"/>
                <a:gd name="connsiteX10" fmla="*/ 452510 w 558430"/>
                <a:gd name="connsiteY10" fmla="*/ 235013 h 392678"/>
                <a:gd name="connsiteX11" fmla="*/ 421510 w 558430"/>
                <a:gd name="connsiteY11" fmla="*/ 235013 h 392678"/>
                <a:gd name="connsiteX12" fmla="*/ 403426 w 558430"/>
                <a:gd name="connsiteY12" fmla="*/ 271155 h 392678"/>
                <a:gd name="connsiteX13" fmla="*/ 362091 w 558430"/>
                <a:gd name="connsiteY13" fmla="*/ 271155 h 392678"/>
                <a:gd name="connsiteX14" fmla="*/ 232747 w 558430"/>
                <a:gd name="connsiteY14" fmla="*/ 124004 h 392678"/>
                <a:gd name="connsiteX15" fmla="*/ 269088 w 558430"/>
                <a:gd name="connsiteY15" fmla="*/ 124004 h 392678"/>
                <a:gd name="connsiteX16" fmla="*/ 243130 w 558430"/>
                <a:gd name="connsiteY16" fmla="*/ 271155 h 392678"/>
                <a:gd name="connsiteX17" fmla="*/ 204193 w 558430"/>
                <a:gd name="connsiteY17" fmla="*/ 271155 h 392678"/>
                <a:gd name="connsiteX18" fmla="*/ 51668 w 558430"/>
                <a:gd name="connsiteY18" fmla="*/ 124004 h 392678"/>
                <a:gd name="connsiteX19" fmla="*/ 116336 w 558430"/>
                <a:gd name="connsiteY19" fmla="*/ 124004 h 392678"/>
                <a:gd name="connsiteX20" fmla="*/ 124097 w 558430"/>
                <a:gd name="connsiteY20" fmla="*/ 193707 h 392678"/>
                <a:gd name="connsiteX21" fmla="*/ 126683 w 558430"/>
                <a:gd name="connsiteY21" fmla="*/ 216941 h 392678"/>
                <a:gd name="connsiteX22" fmla="*/ 137030 w 558430"/>
                <a:gd name="connsiteY22" fmla="*/ 191126 h 392678"/>
                <a:gd name="connsiteX23" fmla="*/ 170658 w 558430"/>
                <a:gd name="connsiteY23" fmla="*/ 124004 h 392678"/>
                <a:gd name="connsiteX24" fmla="*/ 212046 w 558430"/>
                <a:gd name="connsiteY24" fmla="*/ 124004 h 392678"/>
                <a:gd name="connsiteX25" fmla="*/ 137030 w 558430"/>
                <a:gd name="connsiteY25" fmla="*/ 271155 h 392678"/>
                <a:gd name="connsiteX26" fmla="*/ 95642 w 558430"/>
                <a:gd name="connsiteY26" fmla="*/ 271155 h 392678"/>
                <a:gd name="connsiteX27" fmla="*/ 80122 w 558430"/>
                <a:gd name="connsiteY27" fmla="*/ 152402 h 392678"/>
                <a:gd name="connsiteX28" fmla="*/ 118923 w 558430"/>
                <a:gd name="connsiteY28" fmla="*/ 175636 h 392678"/>
                <a:gd name="connsiteX29" fmla="*/ 338667 w 558430"/>
                <a:gd name="connsiteY29" fmla="*/ 121524 h 392678"/>
                <a:gd name="connsiteX30" fmla="*/ 372222 w 558430"/>
                <a:gd name="connsiteY30" fmla="*/ 129264 h 392678"/>
                <a:gd name="connsiteX31" fmla="*/ 377384 w 558430"/>
                <a:gd name="connsiteY31" fmla="*/ 129264 h 392678"/>
                <a:gd name="connsiteX32" fmla="*/ 364479 w 558430"/>
                <a:gd name="connsiteY32" fmla="*/ 162802 h 392678"/>
                <a:gd name="connsiteX33" fmla="*/ 359316 w 558430"/>
                <a:gd name="connsiteY33" fmla="*/ 160222 h 392678"/>
                <a:gd name="connsiteX34" fmla="*/ 336086 w 558430"/>
                <a:gd name="connsiteY34" fmla="*/ 155062 h 392678"/>
                <a:gd name="connsiteX35" fmla="*/ 320599 w 558430"/>
                <a:gd name="connsiteY35" fmla="*/ 165381 h 392678"/>
                <a:gd name="connsiteX36" fmla="*/ 336086 w 558430"/>
                <a:gd name="connsiteY36" fmla="*/ 180860 h 392678"/>
                <a:gd name="connsiteX37" fmla="*/ 367060 w 558430"/>
                <a:gd name="connsiteY37" fmla="*/ 222138 h 392678"/>
                <a:gd name="connsiteX38" fmla="*/ 307694 w 558430"/>
                <a:gd name="connsiteY38" fmla="*/ 271155 h 392678"/>
                <a:gd name="connsiteX39" fmla="*/ 263815 w 558430"/>
                <a:gd name="connsiteY39" fmla="*/ 260836 h 392678"/>
                <a:gd name="connsiteX40" fmla="*/ 261234 w 558430"/>
                <a:gd name="connsiteY40" fmla="*/ 258256 h 392678"/>
                <a:gd name="connsiteX41" fmla="*/ 274139 w 558430"/>
                <a:gd name="connsiteY41" fmla="*/ 227298 h 392678"/>
                <a:gd name="connsiteX42" fmla="*/ 279302 w 558430"/>
                <a:gd name="connsiteY42" fmla="*/ 229878 h 392678"/>
                <a:gd name="connsiteX43" fmla="*/ 310275 w 558430"/>
                <a:gd name="connsiteY43" fmla="*/ 237617 h 392678"/>
                <a:gd name="connsiteX44" fmla="*/ 325762 w 558430"/>
                <a:gd name="connsiteY44" fmla="*/ 227298 h 392678"/>
                <a:gd name="connsiteX45" fmla="*/ 310275 w 558430"/>
                <a:gd name="connsiteY45" fmla="*/ 211819 h 392678"/>
                <a:gd name="connsiteX46" fmla="*/ 279302 w 558430"/>
                <a:gd name="connsiteY46" fmla="*/ 170541 h 392678"/>
                <a:gd name="connsiteX47" fmla="*/ 338667 w 558430"/>
                <a:gd name="connsiteY47" fmla="*/ 121524 h 392678"/>
                <a:gd name="connsiteX48" fmla="*/ 31024 w 558430"/>
                <a:gd name="connsiteY48" fmla="*/ 33584 h 392678"/>
                <a:gd name="connsiteX49" fmla="*/ 33609 w 558430"/>
                <a:gd name="connsiteY49" fmla="*/ 359094 h 392678"/>
                <a:gd name="connsiteX50" fmla="*/ 524821 w 558430"/>
                <a:gd name="connsiteY50" fmla="*/ 359094 h 392678"/>
                <a:gd name="connsiteX51" fmla="*/ 524821 w 558430"/>
                <a:gd name="connsiteY51" fmla="*/ 33584 h 392678"/>
                <a:gd name="connsiteX52" fmla="*/ 31024 w 558430"/>
                <a:gd name="connsiteY52" fmla="*/ 0 h 392678"/>
                <a:gd name="connsiteX53" fmla="*/ 527406 w 558430"/>
                <a:gd name="connsiteY53" fmla="*/ 0 h 392678"/>
                <a:gd name="connsiteX54" fmla="*/ 558430 w 558430"/>
                <a:gd name="connsiteY54" fmla="*/ 33584 h 392678"/>
                <a:gd name="connsiteX55" fmla="*/ 558430 w 558430"/>
                <a:gd name="connsiteY55" fmla="*/ 359094 h 392678"/>
                <a:gd name="connsiteX56" fmla="*/ 527406 w 558430"/>
                <a:gd name="connsiteY56" fmla="*/ 392678 h 392678"/>
                <a:gd name="connsiteX57" fmla="*/ 31024 w 558430"/>
                <a:gd name="connsiteY57" fmla="*/ 392678 h 392678"/>
                <a:gd name="connsiteX58" fmla="*/ 0 w 558430"/>
                <a:gd name="connsiteY58" fmla="*/ 359094 h 392678"/>
                <a:gd name="connsiteX59" fmla="*/ 0 w 558430"/>
                <a:gd name="connsiteY59" fmla="*/ 33584 h 392678"/>
                <a:gd name="connsiteX60" fmla="*/ 31024 w 558430"/>
                <a:gd name="connsiteY60" fmla="*/ 0 h 39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58430" h="392678">
                  <a:moveTo>
                    <a:pt x="449927" y="167891"/>
                  </a:moveTo>
                  <a:cubicBezTo>
                    <a:pt x="447344" y="173054"/>
                    <a:pt x="444760" y="175636"/>
                    <a:pt x="444760" y="178218"/>
                  </a:cubicBezTo>
                  <a:lnTo>
                    <a:pt x="431843" y="204034"/>
                  </a:lnTo>
                  <a:lnTo>
                    <a:pt x="452510" y="204034"/>
                  </a:lnTo>
                  <a:lnTo>
                    <a:pt x="449927" y="178218"/>
                  </a:lnTo>
                  <a:cubicBezTo>
                    <a:pt x="449927" y="175636"/>
                    <a:pt x="449927" y="170473"/>
                    <a:pt x="449927" y="167891"/>
                  </a:cubicBezTo>
                  <a:close/>
                  <a:moveTo>
                    <a:pt x="434427" y="124004"/>
                  </a:moveTo>
                  <a:lnTo>
                    <a:pt x="478344" y="124004"/>
                  </a:lnTo>
                  <a:lnTo>
                    <a:pt x="496428" y="271155"/>
                  </a:lnTo>
                  <a:lnTo>
                    <a:pt x="457677" y="271155"/>
                  </a:lnTo>
                  <a:lnTo>
                    <a:pt x="452510" y="235013"/>
                  </a:lnTo>
                  <a:lnTo>
                    <a:pt x="421510" y="235013"/>
                  </a:lnTo>
                  <a:lnTo>
                    <a:pt x="403426" y="271155"/>
                  </a:lnTo>
                  <a:lnTo>
                    <a:pt x="362091" y="271155"/>
                  </a:lnTo>
                  <a:close/>
                  <a:moveTo>
                    <a:pt x="232747" y="124004"/>
                  </a:moveTo>
                  <a:lnTo>
                    <a:pt x="269088" y="124004"/>
                  </a:lnTo>
                  <a:lnTo>
                    <a:pt x="243130" y="271155"/>
                  </a:lnTo>
                  <a:lnTo>
                    <a:pt x="204193" y="271155"/>
                  </a:lnTo>
                  <a:close/>
                  <a:moveTo>
                    <a:pt x="51668" y="124004"/>
                  </a:moveTo>
                  <a:lnTo>
                    <a:pt x="116336" y="124004"/>
                  </a:lnTo>
                  <a:lnTo>
                    <a:pt x="124097" y="193707"/>
                  </a:lnTo>
                  <a:cubicBezTo>
                    <a:pt x="124097" y="201452"/>
                    <a:pt x="124097" y="209197"/>
                    <a:pt x="126683" y="216941"/>
                  </a:cubicBezTo>
                  <a:cubicBezTo>
                    <a:pt x="129270" y="209197"/>
                    <a:pt x="131857" y="201452"/>
                    <a:pt x="137030" y="191126"/>
                  </a:cubicBezTo>
                  <a:lnTo>
                    <a:pt x="170658" y="124004"/>
                  </a:lnTo>
                  <a:lnTo>
                    <a:pt x="212046" y="124004"/>
                  </a:lnTo>
                  <a:lnTo>
                    <a:pt x="137030" y="271155"/>
                  </a:lnTo>
                  <a:lnTo>
                    <a:pt x="95642" y="271155"/>
                  </a:lnTo>
                  <a:lnTo>
                    <a:pt x="80122" y="152402"/>
                  </a:lnTo>
                  <a:lnTo>
                    <a:pt x="118923" y="175636"/>
                  </a:lnTo>
                  <a:close/>
                  <a:moveTo>
                    <a:pt x="338667" y="121524"/>
                  </a:moveTo>
                  <a:cubicBezTo>
                    <a:pt x="351573" y="121524"/>
                    <a:pt x="364479" y="124104"/>
                    <a:pt x="372222" y="129264"/>
                  </a:cubicBezTo>
                  <a:lnTo>
                    <a:pt x="377384" y="129264"/>
                  </a:lnTo>
                  <a:lnTo>
                    <a:pt x="364479" y="162802"/>
                  </a:lnTo>
                  <a:lnTo>
                    <a:pt x="359316" y="160222"/>
                  </a:lnTo>
                  <a:cubicBezTo>
                    <a:pt x="359316" y="160222"/>
                    <a:pt x="348992" y="155062"/>
                    <a:pt x="336086" y="155062"/>
                  </a:cubicBezTo>
                  <a:cubicBezTo>
                    <a:pt x="325762" y="155062"/>
                    <a:pt x="320599" y="160222"/>
                    <a:pt x="320599" y="165381"/>
                  </a:cubicBezTo>
                  <a:cubicBezTo>
                    <a:pt x="320599" y="170541"/>
                    <a:pt x="325762" y="175701"/>
                    <a:pt x="336086" y="180860"/>
                  </a:cubicBezTo>
                  <a:cubicBezTo>
                    <a:pt x="356735" y="191180"/>
                    <a:pt x="367060" y="204079"/>
                    <a:pt x="367060" y="222138"/>
                  </a:cubicBezTo>
                  <a:cubicBezTo>
                    <a:pt x="367060" y="250516"/>
                    <a:pt x="343829" y="271155"/>
                    <a:pt x="307694" y="271155"/>
                  </a:cubicBezTo>
                  <a:cubicBezTo>
                    <a:pt x="289626" y="271155"/>
                    <a:pt x="274139" y="268575"/>
                    <a:pt x="263815" y="260836"/>
                  </a:cubicBezTo>
                  <a:lnTo>
                    <a:pt x="261234" y="258256"/>
                  </a:lnTo>
                  <a:lnTo>
                    <a:pt x="274139" y="227298"/>
                  </a:lnTo>
                  <a:lnTo>
                    <a:pt x="279302" y="229878"/>
                  </a:lnTo>
                  <a:cubicBezTo>
                    <a:pt x="287045" y="235037"/>
                    <a:pt x="299950" y="237617"/>
                    <a:pt x="310275" y="237617"/>
                  </a:cubicBezTo>
                  <a:cubicBezTo>
                    <a:pt x="318018" y="237617"/>
                    <a:pt x="325762" y="235037"/>
                    <a:pt x="325762" y="227298"/>
                  </a:cubicBezTo>
                  <a:cubicBezTo>
                    <a:pt x="325762" y="222138"/>
                    <a:pt x="323180" y="216978"/>
                    <a:pt x="310275" y="211819"/>
                  </a:cubicBezTo>
                  <a:cubicBezTo>
                    <a:pt x="297369" y="201499"/>
                    <a:pt x="279302" y="191180"/>
                    <a:pt x="279302" y="170541"/>
                  </a:cubicBezTo>
                  <a:cubicBezTo>
                    <a:pt x="279302" y="142163"/>
                    <a:pt x="305113" y="121524"/>
                    <a:pt x="338667" y="121524"/>
                  </a:cubicBezTo>
                  <a:close/>
                  <a:moveTo>
                    <a:pt x="31024" y="33584"/>
                  </a:moveTo>
                  <a:lnTo>
                    <a:pt x="33609" y="359094"/>
                  </a:lnTo>
                  <a:lnTo>
                    <a:pt x="524821" y="359094"/>
                  </a:lnTo>
                  <a:lnTo>
                    <a:pt x="524821" y="33584"/>
                  </a:lnTo>
                  <a:close/>
                  <a:moveTo>
                    <a:pt x="31024" y="0"/>
                  </a:moveTo>
                  <a:lnTo>
                    <a:pt x="527406" y="0"/>
                  </a:lnTo>
                  <a:cubicBezTo>
                    <a:pt x="545504" y="0"/>
                    <a:pt x="558430" y="15500"/>
                    <a:pt x="558430" y="33584"/>
                  </a:cubicBezTo>
                  <a:lnTo>
                    <a:pt x="558430" y="359094"/>
                  </a:lnTo>
                  <a:cubicBezTo>
                    <a:pt x="558430" y="377178"/>
                    <a:pt x="545504" y="392678"/>
                    <a:pt x="527406" y="392678"/>
                  </a:cubicBezTo>
                  <a:lnTo>
                    <a:pt x="31024" y="392678"/>
                  </a:lnTo>
                  <a:cubicBezTo>
                    <a:pt x="15512" y="392678"/>
                    <a:pt x="0" y="377178"/>
                    <a:pt x="0" y="359094"/>
                  </a:cubicBezTo>
                  <a:lnTo>
                    <a:pt x="0" y="33584"/>
                  </a:lnTo>
                  <a:cubicBezTo>
                    <a:pt x="0" y="15500"/>
                    <a:pt x="15512" y="0"/>
                    <a:pt x="310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2195372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核心思想</a:t>
            </a:r>
            <a:endParaRPr lang="zh-CN" altLang="en-US" dirty="0"/>
          </a:p>
        </p:txBody>
      </p:sp>
      <p:sp>
        <p:nvSpPr>
          <p:cNvPr id="4" name="六边形 3"/>
          <p:cNvSpPr/>
          <p:nvPr/>
        </p:nvSpPr>
        <p:spPr>
          <a:xfrm rot="16200000">
            <a:off x="1233499" y="4181267"/>
            <a:ext cx="1632116" cy="1406996"/>
          </a:xfrm>
          <a:prstGeom prst="hexagon">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solidFill>
                <a:schemeClr val="tx1">
                  <a:lumMod val="50000"/>
                  <a:lumOff val="50000"/>
                </a:schemeClr>
              </a:solidFill>
            </a:endParaRPr>
          </a:p>
        </p:txBody>
      </p:sp>
      <p:sp>
        <p:nvSpPr>
          <p:cNvPr id="5" name="六边形 4"/>
          <p:cNvSpPr/>
          <p:nvPr/>
        </p:nvSpPr>
        <p:spPr>
          <a:xfrm rot="16200000">
            <a:off x="3985086" y="2517276"/>
            <a:ext cx="1632122" cy="1407000"/>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solidFill>
                <a:schemeClr val="tx1">
                  <a:lumMod val="50000"/>
                  <a:lumOff val="50000"/>
                </a:schemeClr>
              </a:solidFill>
            </a:endParaRPr>
          </a:p>
        </p:txBody>
      </p:sp>
      <p:sp>
        <p:nvSpPr>
          <p:cNvPr id="7" name="六边形 6"/>
          <p:cNvSpPr/>
          <p:nvPr/>
        </p:nvSpPr>
        <p:spPr>
          <a:xfrm rot="16200000">
            <a:off x="6736678" y="3892949"/>
            <a:ext cx="1632119" cy="1406999"/>
          </a:xfrm>
          <a:prstGeom prst="hexag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solidFill>
                <a:schemeClr val="tx1">
                  <a:lumMod val="50000"/>
                  <a:lumOff val="50000"/>
                </a:schemeClr>
              </a:solidFill>
            </a:endParaRPr>
          </a:p>
        </p:txBody>
      </p:sp>
      <p:sp>
        <p:nvSpPr>
          <p:cNvPr id="8" name="六边形 7"/>
          <p:cNvSpPr/>
          <p:nvPr/>
        </p:nvSpPr>
        <p:spPr>
          <a:xfrm rot="16200000">
            <a:off x="9329080" y="2261191"/>
            <a:ext cx="1632120" cy="1406999"/>
          </a:xfrm>
          <a:prstGeom prst="hexag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solidFill>
                <a:schemeClr val="tx1">
                  <a:lumMod val="50000"/>
                  <a:lumOff val="50000"/>
                </a:schemeClr>
              </a:solidFill>
            </a:endParaRPr>
          </a:p>
        </p:txBody>
      </p:sp>
      <p:cxnSp>
        <p:nvCxnSpPr>
          <p:cNvPr id="9" name="直接连接符 8"/>
          <p:cNvCxnSpPr>
            <a:stCxn id="4" idx="1"/>
            <a:endCxn id="5" idx="4"/>
          </p:cNvCxnSpPr>
          <p:nvPr/>
        </p:nvCxnSpPr>
        <p:spPr>
          <a:xfrm flipV="1">
            <a:off x="2753059" y="3685085"/>
            <a:ext cx="1344592" cy="73537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7" idx="5"/>
          </p:cNvCxnSpPr>
          <p:nvPr/>
        </p:nvCxnSpPr>
        <p:spPr>
          <a:xfrm>
            <a:off x="5504651" y="3685089"/>
            <a:ext cx="1344590" cy="44705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1"/>
            <a:endCxn id="8" idx="4"/>
          </p:cNvCxnSpPr>
          <p:nvPr/>
        </p:nvCxnSpPr>
        <p:spPr>
          <a:xfrm flipV="1">
            <a:off x="8256240" y="3429001"/>
            <a:ext cx="1185402" cy="70313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a:spLocks noChangeArrowheads="1"/>
          </p:cNvSpPr>
          <p:nvPr/>
        </p:nvSpPr>
        <p:spPr bwMode="auto">
          <a:xfrm>
            <a:off x="852624" y="2374923"/>
            <a:ext cx="2498250"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600" b="1" dirty="0" smtClean="0">
                <a:solidFill>
                  <a:schemeClr val="tx1">
                    <a:lumMod val="50000"/>
                    <a:lumOff val="50000"/>
                  </a:schemeClr>
                </a:solidFill>
                <a:latin typeface="微软雅黑" pitchFamily="34" charset="-122"/>
              </a:rPr>
              <a:t>流量控制</a:t>
            </a:r>
            <a:endParaRPr lang="en-US" altLang="zh-CN" sz="1600" b="1" dirty="0" smtClean="0">
              <a:solidFill>
                <a:schemeClr val="tx1">
                  <a:lumMod val="50000"/>
                  <a:lumOff val="50000"/>
                </a:schemeClr>
              </a:solidFill>
              <a:latin typeface="微软雅黑" pitchFamily="34" charset="-122"/>
            </a:endParaRPr>
          </a:p>
          <a:p>
            <a:pPr lvl="0"/>
            <a:r>
              <a:rPr lang="zh-CN" altLang="en-US" sz="1200" dirty="0" smtClean="0">
                <a:solidFill>
                  <a:schemeClr val="tx1">
                    <a:lumMod val="50000"/>
                    <a:lumOff val="50000"/>
                  </a:schemeClr>
                </a:solidFill>
                <a:latin typeface="微软雅黑" pitchFamily="34" charset="-122"/>
              </a:rPr>
              <a:t>只有少部分客户可以秒杀成功</a:t>
            </a:r>
            <a:r>
              <a:rPr lang="en-US" altLang="zh-CN" sz="1200" dirty="0" smtClean="0">
                <a:solidFill>
                  <a:schemeClr val="tx1">
                    <a:lumMod val="50000"/>
                    <a:lumOff val="50000"/>
                  </a:schemeClr>
                </a:solidFill>
                <a:latin typeface="微软雅黑" pitchFamily="34" charset="-122"/>
              </a:rPr>
              <a:t>,</a:t>
            </a:r>
            <a:r>
              <a:rPr lang="zh-CN" altLang="en-US" sz="1200" dirty="0" smtClean="0">
                <a:solidFill>
                  <a:schemeClr val="tx1">
                    <a:lumMod val="50000"/>
                    <a:lumOff val="50000"/>
                  </a:schemeClr>
                </a:solidFill>
                <a:latin typeface="微软雅黑" pitchFamily="34" charset="-122"/>
              </a:rPr>
              <a:t>所以要限制大部分流量，只允许少部分流量请求进入后端服务</a:t>
            </a:r>
          </a:p>
        </p:txBody>
      </p:sp>
      <p:sp>
        <p:nvSpPr>
          <p:cNvPr id="13" name="文本框 7"/>
          <p:cNvSpPr txBox="1">
            <a:spLocks noChangeArrowheads="1"/>
          </p:cNvSpPr>
          <p:nvPr/>
        </p:nvSpPr>
        <p:spPr bwMode="auto">
          <a:xfrm>
            <a:off x="3636209" y="4294636"/>
            <a:ext cx="2803760" cy="182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600" b="1" dirty="0" smtClean="0">
                <a:solidFill>
                  <a:schemeClr val="tx1">
                    <a:lumMod val="50000"/>
                    <a:lumOff val="50000"/>
                  </a:schemeClr>
                </a:solidFill>
                <a:latin typeface="微软雅黑" pitchFamily="34" charset="-122"/>
              </a:rPr>
              <a:t>流量削峰</a:t>
            </a:r>
            <a:endParaRPr lang="en-US" altLang="zh-CN" sz="1600" b="1" dirty="0" smtClean="0">
              <a:solidFill>
                <a:schemeClr val="tx1">
                  <a:lumMod val="50000"/>
                  <a:lumOff val="50000"/>
                </a:schemeClr>
              </a:solidFill>
              <a:latin typeface="微软雅黑" pitchFamily="34" charset="-122"/>
            </a:endParaRPr>
          </a:p>
          <a:p>
            <a:pPr lvl="0"/>
            <a:r>
              <a:rPr lang="zh-CN" altLang="en-US" sz="1200" dirty="0">
                <a:solidFill>
                  <a:schemeClr val="tx1">
                    <a:lumMod val="50000"/>
                    <a:lumOff val="50000"/>
                  </a:schemeClr>
                </a:solidFill>
                <a:latin typeface="微软雅黑" pitchFamily="34" charset="-122"/>
              </a:rPr>
              <a:t>秒杀系统会瞬时客户大量客户请求涌入，秒杀一开始可能会有很高峰值，高峰流量是压垮系统重要原因，所以如何把瞬时高流量变成一段时间平稳流量是秒杀系统的重要思路，实现削峰方法可以：消息队列、缓存等</a:t>
            </a:r>
          </a:p>
        </p:txBody>
      </p:sp>
      <p:sp>
        <p:nvSpPr>
          <p:cNvPr id="14" name="文本框 7"/>
          <p:cNvSpPr txBox="1">
            <a:spLocks noChangeArrowheads="1"/>
          </p:cNvSpPr>
          <p:nvPr/>
        </p:nvSpPr>
        <p:spPr bwMode="auto">
          <a:xfrm>
            <a:off x="6312024" y="2148995"/>
            <a:ext cx="2498250"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600" b="1" dirty="0" smtClean="0">
                <a:solidFill>
                  <a:schemeClr val="tx1">
                    <a:lumMod val="50000"/>
                    <a:lumOff val="50000"/>
                  </a:schemeClr>
                </a:solidFill>
                <a:latin typeface="微软雅黑" pitchFamily="34" charset="-122"/>
              </a:rPr>
              <a:t>异步处理</a:t>
            </a:r>
            <a:endParaRPr lang="en-US" altLang="zh-CN" sz="1600" b="1" dirty="0">
              <a:solidFill>
                <a:schemeClr val="tx1">
                  <a:lumMod val="50000"/>
                  <a:lumOff val="50000"/>
                </a:schemeClr>
              </a:solidFill>
              <a:latin typeface="微软雅黑" pitchFamily="34" charset="-122"/>
            </a:endParaRPr>
          </a:p>
          <a:p>
            <a:pPr algn="ctr">
              <a:lnSpc>
                <a:spcPct val="150000"/>
              </a:lnSpc>
              <a:spcBef>
                <a:spcPts val="400"/>
              </a:spcBef>
            </a:pPr>
            <a:r>
              <a:rPr lang="zh-CN" altLang="en-US" sz="1200" dirty="0">
                <a:solidFill>
                  <a:schemeClr val="tx1">
                    <a:lumMod val="50000"/>
                    <a:lumOff val="50000"/>
                  </a:schemeClr>
                </a:solidFill>
                <a:latin typeface="微软雅黑" pitchFamily="34" charset="-122"/>
              </a:rPr>
              <a:t>高</a:t>
            </a:r>
            <a:r>
              <a:rPr lang="zh-CN" altLang="en-US" sz="1200" dirty="0" smtClean="0">
                <a:solidFill>
                  <a:schemeClr val="tx1">
                    <a:lumMod val="50000"/>
                    <a:lumOff val="50000"/>
                  </a:schemeClr>
                </a:solidFill>
                <a:latin typeface="微软雅黑" pitchFamily="34" charset="-122"/>
              </a:rPr>
              <a:t>并发是秒杀系统特点，采用异步处理模式可以极大提高系统并发量</a:t>
            </a:r>
            <a:endParaRPr lang="zh-CN" altLang="en-US" sz="1200" dirty="0">
              <a:solidFill>
                <a:schemeClr val="tx1">
                  <a:lumMod val="50000"/>
                  <a:lumOff val="50000"/>
                </a:schemeClr>
              </a:solidFill>
              <a:latin typeface="微软雅黑" pitchFamily="34" charset="-122"/>
            </a:endParaRPr>
          </a:p>
        </p:txBody>
      </p:sp>
      <p:sp>
        <p:nvSpPr>
          <p:cNvPr id="15" name="文本框 7"/>
          <p:cNvSpPr txBox="1">
            <a:spLocks noChangeArrowheads="1"/>
          </p:cNvSpPr>
          <p:nvPr/>
        </p:nvSpPr>
        <p:spPr bwMode="auto">
          <a:xfrm>
            <a:off x="9011406" y="4068708"/>
            <a:ext cx="2498250" cy="145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600" b="1" dirty="0" smtClean="0">
                <a:solidFill>
                  <a:schemeClr val="tx1">
                    <a:lumMod val="50000"/>
                    <a:lumOff val="50000"/>
                  </a:schemeClr>
                </a:solidFill>
                <a:latin typeface="微软雅黑" pitchFamily="34" charset="-122"/>
              </a:rPr>
              <a:t>内存处理</a:t>
            </a:r>
            <a:endParaRPr lang="en-US" altLang="zh-CN" sz="1600" b="1" dirty="0" smtClean="0">
              <a:solidFill>
                <a:schemeClr val="tx1">
                  <a:lumMod val="50000"/>
                  <a:lumOff val="50000"/>
                </a:schemeClr>
              </a:solidFill>
              <a:latin typeface="微软雅黑" pitchFamily="34" charset="-122"/>
            </a:endParaRPr>
          </a:p>
          <a:p>
            <a:pPr lvl="0"/>
            <a:r>
              <a:rPr lang="zh-CN" altLang="en-US" sz="1200" dirty="0" smtClean="0">
                <a:solidFill>
                  <a:schemeClr val="tx1">
                    <a:lumMod val="50000"/>
                    <a:lumOff val="50000"/>
                  </a:schemeClr>
                </a:solidFill>
                <a:latin typeface="微软雅黑" pitchFamily="34" charset="-122"/>
              </a:rPr>
              <a:t>秒</a:t>
            </a:r>
            <a:r>
              <a:rPr lang="zh-CN" altLang="en-US" sz="1200" dirty="0">
                <a:solidFill>
                  <a:schemeClr val="tx1">
                    <a:lumMod val="50000"/>
                    <a:lumOff val="50000"/>
                  </a:schemeClr>
                </a:solidFill>
                <a:latin typeface="微软雅黑" pitchFamily="34" charset="-122"/>
              </a:rPr>
              <a:t>杀瓶颈主要体现在下订单、扣减库存流程中数据库读写，属于磁盘</a:t>
            </a:r>
            <a:r>
              <a:rPr lang="en-US" altLang="zh-CN" sz="1200" dirty="0">
                <a:solidFill>
                  <a:schemeClr val="tx1">
                    <a:lumMod val="50000"/>
                    <a:lumOff val="50000"/>
                  </a:schemeClr>
                </a:solidFill>
                <a:latin typeface="微软雅黑" pitchFamily="34" charset="-122"/>
              </a:rPr>
              <a:t>IO</a:t>
            </a:r>
            <a:r>
              <a:rPr lang="zh-CN" altLang="en-US" sz="1200" dirty="0">
                <a:solidFill>
                  <a:schemeClr val="tx1">
                    <a:lumMod val="50000"/>
                    <a:lumOff val="50000"/>
                  </a:schemeClr>
                </a:solidFill>
                <a:latin typeface="微软雅黑" pitchFamily="34" charset="-122"/>
              </a:rPr>
              <a:t>，性能较低，如果把部分数据或者业务逻辑转移到内存缓存例如</a:t>
            </a:r>
            <a:r>
              <a:rPr lang="en-US" altLang="zh-CN" sz="1200" dirty="0" err="1">
                <a:solidFill>
                  <a:schemeClr val="tx1">
                    <a:lumMod val="50000"/>
                    <a:lumOff val="50000"/>
                  </a:schemeClr>
                </a:solidFill>
                <a:latin typeface="微软雅黑" pitchFamily="34" charset="-122"/>
              </a:rPr>
              <a:t>redis</a:t>
            </a:r>
            <a:r>
              <a:rPr lang="zh-CN" altLang="en-US" sz="1200" dirty="0">
                <a:solidFill>
                  <a:schemeClr val="tx1">
                    <a:lumMod val="50000"/>
                    <a:lumOff val="50000"/>
                  </a:schemeClr>
                </a:solidFill>
                <a:latin typeface="微软雅黑" pitchFamily="34" charset="-122"/>
              </a:rPr>
              <a:t>，可以大大提高并发效率</a:t>
            </a:r>
          </a:p>
          <a:p>
            <a:pPr algn="ctr" eaLnBrk="1" hangingPunct="1"/>
            <a:endParaRPr lang="zh-CN" altLang="en-US" sz="1200" dirty="0">
              <a:solidFill>
                <a:schemeClr val="tx1">
                  <a:lumMod val="50000"/>
                  <a:lumOff val="50000"/>
                </a:schemeClr>
              </a:solidFill>
              <a:latin typeface="微软雅黑" pitchFamily="34" charset="-122"/>
            </a:endParaRPr>
          </a:p>
        </p:txBody>
      </p:sp>
      <p:sp>
        <p:nvSpPr>
          <p:cNvPr id="16" name="KSO_Shape"/>
          <p:cNvSpPr>
            <a:spLocks/>
          </p:cNvSpPr>
          <p:nvPr/>
        </p:nvSpPr>
        <p:spPr bwMode="auto">
          <a:xfrm>
            <a:off x="1755331" y="4554052"/>
            <a:ext cx="588455" cy="58845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tx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199">
              <a:solidFill>
                <a:schemeClr val="tx1">
                  <a:lumMod val="50000"/>
                  <a:lumOff val="50000"/>
                </a:schemeClr>
              </a:solidFill>
              <a:ea typeface="宋体" panose="02010600030101010101" pitchFamily="2" charset="-122"/>
            </a:endParaRPr>
          </a:p>
        </p:txBody>
      </p:sp>
      <p:sp>
        <p:nvSpPr>
          <p:cNvPr id="17" name="KSO_Shape"/>
          <p:cNvSpPr/>
          <p:nvPr/>
        </p:nvSpPr>
        <p:spPr>
          <a:xfrm rot="2075794">
            <a:off x="4623277" y="2818041"/>
            <a:ext cx="355746" cy="805462"/>
          </a:xfrm>
          <a:custGeom>
            <a:avLst/>
            <a:gdLst>
              <a:gd name="connsiteX0" fmla="*/ 1193800 w 2387600"/>
              <a:gd name="connsiteY0" fmla="*/ 342900 h 5404814"/>
              <a:gd name="connsiteX1" fmla="*/ 930275 w 2387600"/>
              <a:gd name="connsiteY1" fmla="*/ 606425 h 5404814"/>
              <a:gd name="connsiteX2" fmla="*/ 1193800 w 2387600"/>
              <a:gd name="connsiteY2" fmla="*/ 869950 h 5404814"/>
              <a:gd name="connsiteX3" fmla="*/ 1457325 w 2387600"/>
              <a:gd name="connsiteY3" fmla="*/ 606425 h 5404814"/>
              <a:gd name="connsiteX4" fmla="*/ 1193800 w 2387600"/>
              <a:gd name="connsiteY4" fmla="*/ 342900 h 5404814"/>
              <a:gd name="connsiteX5" fmla="*/ 1193800 w 2387600"/>
              <a:gd name="connsiteY5" fmla="*/ 0 h 5404814"/>
              <a:gd name="connsiteX6" fmla="*/ 2387600 w 2387600"/>
              <a:gd name="connsiteY6" fmla="*/ 1193800 h 5404814"/>
              <a:gd name="connsiteX7" fmla="*/ 1658481 w 2387600"/>
              <a:gd name="connsiteY7" fmla="*/ 2293786 h 5404814"/>
              <a:gd name="connsiteX8" fmla="*/ 1580853 w 2387600"/>
              <a:gd name="connsiteY8" fmla="*/ 2317883 h 5404814"/>
              <a:gd name="connsiteX9" fmla="*/ 1580853 w 2387600"/>
              <a:gd name="connsiteY9" fmla="*/ 3478606 h 5404814"/>
              <a:gd name="connsiteX10" fmla="*/ 1320504 w 2387600"/>
              <a:gd name="connsiteY10" fmla="*/ 3735389 h 5404814"/>
              <a:gd name="connsiteX11" fmla="*/ 1580853 w 2387600"/>
              <a:gd name="connsiteY11" fmla="*/ 3992173 h 5404814"/>
              <a:gd name="connsiteX12" fmla="*/ 1580853 w 2387600"/>
              <a:gd name="connsiteY12" fmla="*/ 4001885 h 5404814"/>
              <a:gd name="connsiteX13" fmla="*/ 1320504 w 2387600"/>
              <a:gd name="connsiteY13" fmla="*/ 4258668 h 5404814"/>
              <a:gd name="connsiteX14" fmla="*/ 1580853 w 2387600"/>
              <a:gd name="connsiteY14" fmla="*/ 4515452 h 5404814"/>
              <a:gd name="connsiteX15" fmla="*/ 1580853 w 2387600"/>
              <a:gd name="connsiteY15" fmla="*/ 4525164 h 5404814"/>
              <a:gd name="connsiteX16" fmla="*/ 1320504 w 2387600"/>
              <a:gd name="connsiteY16" fmla="*/ 4781947 h 5404814"/>
              <a:gd name="connsiteX17" fmla="*/ 1577964 w 2387600"/>
              <a:gd name="connsiteY17" fmla="*/ 5035881 h 5404814"/>
              <a:gd name="connsiteX18" fmla="*/ 1191121 w 2387600"/>
              <a:gd name="connsiteY18" fmla="*/ 5404814 h 5404814"/>
              <a:gd name="connsiteX19" fmla="*/ 806747 w 2387600"/>
              <a:gd name="connsiteY19" fmla="*/ 5038235 h 5404814"/>
              <a:gd name="connsiteX20" fmla="*/ 806747 w 2387600"/>
              <a:gd name="connsiteY20" fmla="*/ 2317883 h 5404814"/>
              <a:gd name="connsiteX21" fmla="*/ 729119 w 2387600"/>
              <a:gd name="connsiteY21" fmla="*/ 2293786 h 5404814"/>
              <a:gd name="connsiteX22" fmla="*/ 0 w 2387600"/>
              <a:gd name="connsiteY22" fmla="*/ 1193800 h 5404814"/>
              <a:gd name="connsiteX23" fmla="*/ 1193800 w 2387600"/>
              <a:gd name="connsiteY23" fmla="*/ 0 h 540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87600" h="5404814">
                <a:moveTo>
                  <a:pt x="1193800" y="342900"/>
                </a:moveTo>
                <a:cubicBezTo>
                  <a:pt x="1048259" y="342900"/>
                  <a:pt x="930275" y="460884"/>
                  <a:pt x="930275" y="606425"/>
                </a:cubicBezTo>
                <a:cubicBezTo>
                  <a:pt x="930275" y="751966"/>
                  <a:pt x="1048259" y="869950"/>
                  <a:pt x="1193800" y="869950"/>
                </a:cubicBezTo>
                <a:cubicBezTo>
                  <a:pt x="1339341" y="869950"/>
                  <a:pt x="1457325" y="751966"/>
                  <a:pt x="1457325" y="606425"/>
                </a:cubicBezTo>
                <a:cubicBezTo>
                  <a:pt x="1457325" y="460884"/>
                  <a:pt x="1339341" y="342900"/>
                  <a:pt x="1193800" y="342900"/>
                </a:cubicBezTo>
                <a:close/>
                <a:moveTo>
                  <a:pt x="1193800" y="0"/>
                </a:moveTo>
                <a:cubicBezTo>
                  <a:pt x="1853118" y="0"/>
                  <a:pt x="2387600" y="534482"/>
                  <a:pt x="2387600" y="1193800"/>
                </a:cubicBezTo>
                <a:cubicBezTo>
                  <a:pt x="2387600" y="1688289"/>
                  <a:pt x="2086954" y="2112557"/>
                  <a:pt x="1658481" y="2293786"/>
                </a:cubicBezTo>
                <a:lnTo>
                  <a:pt x="1580853" y="2317883"/>
                </a:lnTo>
                <a:lnTo>
                  <a:pt x="1580853" y="3478606"/>
                </a:lnTo>
                <a:lnTo>
                  <a:pt x="1320504" y="3735389"/>
                </a:lnTo>
                <a:lnTo>
                  <a:pt x="1580853" y="3992173"/>
                </a:lnTo>
                <a:lnTo>
                  <a:pt x="1580853" y="4001885"/>
                </a:lnTo>
                <a:lnTo>
                  <a:pt x="1320504" y="4258668"/>
                </a:lnTo>
                <a:lnTo>
                  <a:pt x="1580853" y="4515452"/>
                </a:lnTo>
                <a:lnTo>
                  <a:pt x="1580853" y="4525164"/>
                </a:lnTo>
                <a:lnTo>
                  <a:pt x="1320504" y="4781947"/>
                </a:lnTo>
                <a:lnTo>
                  <a:pt x="1577964" y="5035881"/>
                </a:lnTo>
                <a:lnTo>
                  <a:pt x="1191121" y="5404814"/>
                </a:lnTo>
                <a:lnTo>
                  <a:pt x="806747" y="5038235"/>
                </a:lnTo>
                <a:lnTo>
                  <a:pt x="806747" y="2317883"/>
                </a:lnTo>
                <a:lnTo>
                  <a:pt x="729119" y="2293786"/>
                </a:lnTo>
                <a:cubicBezTo>
                  <a:pt x="300646" y="2112557"/>
                  <a:pt x="0" y="1688289"/>
                  <a:pt x="0" y="1193800"/>
                </a:cubicBezTo>
                <a:cubicBezTo>
                  <a:pt x="0" y="534482"/>
                  <a:pt x="534482" y="0"/>
                  <a:pt x="1193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3199">
              <a:solidFill>
                <a:schemeClr val="tx1">
                  <a:lumMod val="50000"/>
                  <a:lumOff val="50000"/>
                </a:schemeClr>
              </a:solidFill>
            </a:endParaRPr>
          </a:p>
        </p:txBody>
      </p:sp>
      <p:sp>
        <p:nvSpPr>
          <p:cNvPr id="18" name="KSO_Shape"/>
          <p:cNvSpPr>
            <a:spLocks/>
          </p:cNvSpPr>
          <p:nvPr/>
        </p:nvSpPr>
        <p:spPr bwMode="auto">
          <a:xfrm>
            <a:off x="7343845" y="4279033"/>
            <a:ext cx="422165" cy="634833"/>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accent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199">
              <a:solidFill>
                <a:schemeClr val="tx1">
                  <a:lumMod val="50000"/>
                  <a:lumOff val="50000"/>
                </a:schemeClr>
              </a:solidFill>
              <a:ea typeface="宋体" panose="02010600030101010101" pitchFamily="2" charset="-122"/>
            </a:endParaRPr>
          </a:p>
        </p:txBody>
      </p:sp>
      <p:sp>
        <p:nvSpPr>
          <p:cNvPr id="19" name="KSO_Shape"/>
          <p:cNvSpPr>
            <a:spLocks/>
          </p:cNvSpPr>
          <p:nvPr/>
        </p:nvSpPr>
        <p:spPr bwMode="auto">
          <a:xfrm>
            <a:off x="9839701" y="2658747"/>
            <a:ext cx="610873" cy="61189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accent3"/>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199">
              <a:solidFill>
                <a:schemeClr val="tx1">
                  <a:lumMod val="50000"/>
                  <a:lumOff val="50000"/>
                </a:schemeClr>
              </a:solidFill>
              <a:ea typeface="宋体" panose="02010600030101010101" pitchFamily="2" charset="-122"/>
            </a:endParaRPr>
          </a:p>
        </p:txBody>
      </p:sp>
    </p:spTree>
    <p:extLst>
      <p:ext uri="{BB962C8B-B14F-4D97-AF65-F5344CB8AC3E}">
        <p14:creationId xmlns:p14="http://schemas.microsoft.com/office/powerpoint/2010/main" val="127691576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秒</a:t>
            </a:r>
            <a:r>
              <a:rPr lang="zh-CN" altLang="en-US" dirty="0" smtClean="0"/>
              <a:t>杀系统架构</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61" y="1089212"/>
            <a:ext cx="11349315" cy="5473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45401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秒</a:t>
            </a:r>
            <a:r>
              <a:rPr lang="zh-CN" altLang="en-US" dirty="0" smtClean="0"/>
              <a:t>杀</a:t>
            </a:r>
            <a:r>
              <a:rPr lang="zh-CN" altLang="en-US" dirty="0" smtClean="0"/>
              <a:t>系统</a:t>
            </a:r>
            <a:r>
              <a:rPr lang="zh-CN" altLang="en-US" dirty="0"/>
              <a:t>设计</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56" y="1169616"/>
            <a:ext cx="11363325" cy="119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59014" y="1200103"/>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秒杀场景</a:t>
            </a:r>
          </a:p>
        </p:txBody>
      </p:sp>
      <p:sp>
        <p:nvSpPr>
          <p:cNvPr id="45" name="矩形 44"/>
          <p:cNvSpPr/>
          <p:nvPr/>
        </p:nvSpPr>
        <p:spPr>
          <a:xfrm>
            <a:off x="1503622" y="1596261"/>
            <a:ext cx="1143925" cy="547028"/>
          </a:xfrm>
          <a:prstGeom prst="rect">
            <a:avLst/>
          </a:prstGeom>
          <a:solidFill>
            <a:srgbClr val="92D050"/>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chemeClr val="bg1"/>
                </a:solidFill>
              </a:rPr>
              <a:t>单品</a:t>
            </a:r>
            <a:r>
              <a:rPr lang="zh-CN" altLang="en-US" sz="1400" b="1" dirty="0" smtClean="0">
                <a:solidFill>
                  <a:schemeClr val="bg1"/>
                </a:solidFill>
              </a:rPr>
              <a:t>秒杀</a:t>
            </a:r>
            <a:endParaRPr lang="zh-CN" altLang="en-US" sz="1400" b="1" dirty="0">
              <a:solidFill>
                <a:schemeClr val="bg1"/>
              </a:solidFill>
            </a:endParaRPr>
          </a:p>
        </p:txBody>
      </p:sp>
      <p:sp>
        <p:nvSpPr>
          <p:cNvPr id="46" name="矩形 45"/>
          <p:cNvSpPr/>
          <p:nvPr/>
        </p:nvSpPr>
        <p:spPr>
          <a:xfrm>
            <a:off x="4427060" y="1584956"/>
            <a:ext cx="1143925" cy="547028"/>
          </a:xfrm>
          <a:prstGeom prst="rect">
            <a:avLst/>
          </a:prstGeom>
          <a:solidFill>
            <a:srgbClr val="92D050"/>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品牌秒杀</a:t>
            </a:r>
            <a:endParaRPr lang="zh-CN" altLang="en-US" sz="1400" b="1" dirty="0">
              <a:solidFill>
                <a:schemeClr val="bg1"/>
              </a:solidFill>
            </a:endParaRPr>
          </a:p>
        </p:txBody>
      </p:sp>
      <p:sp>
        <p:nvSpPr>
          <p:cNvPr id="47" name="矩形 46"/>
          <p:cNvSpPr/>
          <p:nvPr/>
        </p:nvSpPr>
        <p:spPr>
          <a:xfrm>
            <a:off x="7547283" y="1596261"/>
            <a:ext cx="1143925" cy="547028"/>
          </a:xfrm>
          <a:prstGeom prst="rect">
            <a:avLst/>
          </a:prstGeom>
          <a:solidFill>
            <a:srgbClr val="92D050"/>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限时秒杀</a:t>
            </a:r>
            <a:endParaRPr lang="zh-CN" altLang="en-US" sz="1400" b="1" dirty="0">
              <a:solidFill>
                <a:schemeClr val="bg1"/>
              </a:solidFill>
            </a:endParaRPr>
          </a:p>
        </p:txBody>
      </p:sp>
      <p:sp>
        <p:nvSpPr>
          <p:cNvPr id="48" name="矩形 47"/>
          <p:cNvSpPr/>
          <p:nvPr/>
        </p:nvSpPr>
        <p:spPr>
          <a:xfrm>
            <a:off x="10257509" y="1584956"/>
            <a:ext cx="1143925" cy="547028"/>
          </a:xfrm>
          <a:prstGeom prst="rect">
            <a:avLst/>
          </a:prstGeom>
          <a:solidFill>
            <a:srgbClr val="92D050"/>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其他</a:t>
            </a:r>
            <a:r>
              <a:rPr lang="en-US" altLang="zh-CN" sz="1400" b="1" dirty="0" smtClean="0">
                <a:solidFill>
                  <a:schemeClr val="bg1"/>
                </a:solidFill>
              </a:rPr>
              <a:t>…..</a:t>
            </a:r>
            <a:endParaRPr lang="zh-CN" altLang="en-US" sz="1400" b="1" dirty="0">
              <a:solidFill>
                <a:schemeClr val="bg1"/>
              </a:solidFill>
            </a:endParaRPr>
          </a:p>
        </p:txBody>
      </p:sp>
      <p:pic>
        <p:nvPicPr>
          <p:cNvPr id="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56" y="2474259"/>
            <a:ext cx="1520080" cy="3966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51"/>
          <p:cNvSpPr txBox="1"/>
          <p:nvPr/>
        </p:nvSpPr>
        <p:spPr>
          <a:xfrm>
            <a:off x="412036" y="2477379"/>
            <a:ext cx="1131079" cy="380873"/>
          </a:xfrm>
          <a:prstGeom prst="rect">
            <a:avLst/>
          </a:prstGeom>
          <a:ln w="6350">
            <a:noFill/>
          </a:ln>
        </p:spPr>
        <p:txBody>
          <a:bodyPr wrap="none" lIns="102870" tIns="51435" rIns="102870" bIns="51435" rtlCol="0" anchor="ctr">
            <a:spAutoFit/>
          </a:bodyPr>
          <a:lstStyle/>
          <a:p>
            <a:r>
              <a:rPr lang="zh-CN" altLang="en-US" b="1" dirty="0" smtClean="0">
                <a:latin typeface="微软雅黑" panose="020B0503020204020204" pitchFamily="34" charset="-122"/>
                <a:ea typeface="微软雅黑" panose="020B0503020204020204" pitchFamily="34" charset="-122"/>
              </a:rPr>
              <a:t>流量分层</a:t>
            </a:r>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53" name="矩形 52"/>
          <p:cNvSpPr/>
          <p:nvPr/>
        </p:nvSpPr>
        <p:spPr>
          <a:xfrm>
            <a:off x="503842" y="2991307"/>
            <a:ext cx="1143925" cy="547028"/>
          </a:xfrm>
          <a:prstGeom prst="rect">
            <a:avLst/>
          </a:prstGeom>
          <a:solidFill>
            <a:srgbClr val="DFEDA7"/>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限流量</a:t>
            </a:r>
            <a:endParaRPr lang="zh-CN" altLang="en-US" sz="1400" b="1" dirty="0">
              <a:solidFill>
                <a:schemeClr val="bg1"/>
              </a:solidFill>
            </a:endParaRPr>
          </a:p>
        </p:txBody>
      </p:sp>
      <p:sp>
        <p:nvSpPr>
          <p:cNvPr id="54" name="矩形 53"/>
          <p:cNvSpPr/>
          <p:nvPr/>
        </p:nvSpPr>
        <p:spPr>
          <a:xfrm>
            <a:off x="505694" y="3919808"/>
            <a:ext cx="1143925" cy="547028"/>
          </a:xfrm>
          <a:prstGeom prst="rect">
            <a:avLst/>
          </a:prstGeom>
          <a:solidFill>
            <a:srgbClr val="DFEDA7"/>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异步处理</a:t>
            </a:r>
            <a:endParaRPr lang="zh-CN" altLang="en-US" sz="1400" b="1" dirty="0">
              <a:solidFill>
                <a:schemeClr val="bg1"/>
              </a:solidFill>
            </a:endParaRPr>
          </a:p>
        </p:txBody>
      </p:sp>
      <p:sp>
        <p:nvSpPr>
          <p:cNvPr id="55" name="矩形 54"/>
          <p:cNvSpPr/>
          <p:nvPr/>
        </p:nvSpPr>
        <p:spPr>
          <a:xfrm>
            <a:off x="524809" y="4809727"/>
            <a:ext cx="1143925" cy="547028"/>
          </a:xfrm>
          <a:prstGeom prst="rect">
            <a:avLst/>
          </a:prstGeom>
          <a:solidFill>
            <a:srgbClr val="DFEDA7"/>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内存缓存</a:t>
            </a:r>
            <a:endParaRPr lang="zh-CN" altLang="en-US" sz="1400" b="1" dirty="0">
              <a:solidFill>
                <a:schemeClr val="bg1"/>
              </a:solidFill>
            </a:endParaRPr>
          </a:p>
        </p:txBody>
      </p:sp>
      <p:sp>
        <p:nvSpPr>
          <p:cNvPr id="56" name="矩形 55"/>
          <p:cNvSpPr/>
          <p:nvPr/>
        </p:nvSpPr>
        <p:spPr>
          <a:xfrm>
            <a:off x="539696" y="5679701"/>
            <a:ext cx="1143925" cy="547028"/>
          </a:xfrm>
          <a:prstGeom prst="rect">
            <a:avLst/>
          </a:prstGeom>
          <a:solidFill>
            <a:srgbClr val="DFEDA7"/>
          </a:solid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solidFill>
                  <a:schemeClr val="bg1"/>
                </a:solidFill>
              </a:rPr>
              <a:t>可拓展</a:t>
            </a:r>
            <a:endParaRPr lang="zh-CN" altLang="en-US" sz="1400" b="1" dirty="0">
              <a:solidFill>
                <a:schemeClr val="bg1"/>
              </a:solidFill>
            </a:endParaRPr>
          </a:p>
        </p:txBody>
      </p:sp>
      <p:pic>
        <p:nvPicPr>
          <p:cNvPr id="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2491476"/>
            <a:ext cx="7120670" cy="394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矩形 57"/>
          <p:cNvSpPr/>
          <p:nvPr/>
        </p:nvSpPr>
        <p:spPr>
          <a:xfrm>
            <a:off x="2184905" y="2581380"/>
            <a:ext cx="1440160" cy="549296"/>
          </a:xfrm>
          <a:prstGeom prst="rect">
            <a:avLst/>
          </a:prstGeom>
          <a:solidFill>
            <a:schemeClr val="bg1"/>
          </a:solidFill>
          <a:ln w="38100">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b="1"/>
          </a:p>
        </p:txBody>
      </p:sp>
      <p:sp>
        <p:nvSpPr>
          <p:cNvPr id="59" name="矩形 58"/>
          <p:cNvSpPr/>
          <p:nvPr/>
        </p:nvSpPr>
        <p:spPr>
          <a:xfrm>
            <a:off x="2294639" y="2648615"/>
            <a:ext cx="1080000"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smtClean="0"/>
              <a:t>CDN</a:t>
            </a:r>
          </a:p>
          <a:p>
            <a:pPr algn="ctr"/>
            <a:r>
              <a:rPr lang="en-US" altLang="zh-CN" sz="1400" b="1" dirty="0" smtClean="0"/>
              <a:t>Cache</a:t>
            </a:r>
          </a:p>
        </p:txBody>
      </p:sp>
      <p:sp>
        <p:nvSpPr>
          <p:cNvPr id="60" name="矩形 59"/>
          <p:cNvSpPr/>
          <p:nvPr/>
        </p:nvSpPr>
        <p:spPr>
          <a:xfrm>
            <a:off x="2148878" y="3264821"/>
            <a:ext cx="3165858" cy="863940"/>
          </a:xfrm>
          <a:prstGeom prst="rect">
            <a:avLst/>
          </a:prstGeom>
          <a:solidFill>
            <a:schemeClr val="bg1"/>
          </a:solidFill>
          <a:ln w="38100">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b="1"/>
          </a:p>
        </p:txBody>
      </p:sp>
      <p:sp>
        <p:nvSpPr>
          <p:cNvPr id="61" name="矩形 60"/>
          <p:cNvSpPr/>
          <p:nvPr/>
        </p:nvSpPr>
        <p:spPr>
          <a:xfrm>
            <a:off x="2288121" y="3459795"/>
            <a:ext cx="1287821"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静态数据</a:t>
            </a:r>
            <a:endParaRPr lang="en-US" altLang="zh-CN" sz="1400" b="1" dirty="0" smtClean="0"/>
          </a:p>
        </p:txBody>
      </p:sp>
      <p:sp>
        <p:nvSpPr>
          <p:cNvPr id="62" name="矩形 61"/>
          <p:cNvSpPr/>
          <p:nvPr/>
        </p:nvSpPr>
        <p:spPr>
          <a:xfrm>
            <a:off x="3805062" y="3446004"/>
            <a:ext cx="1287821"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动态数据</a:t>
            </a:r>
            <a:endParaRPr lang="en-US" altLang="zh-CN" sz="1400" b="1" dirty="0" smtClean="0"/>
          </a:p>
        </p:txBody>
      </p:sp>
      <p:sp>
        <p:nvSpPr>
          <p:cNvPr id="63" name="矩形 62"/>
          <p:cNvSpPr/>
          <p:nvPr/>
        </p:nvSpPr>
        <p:spPr>
          <a:xfrm>
            <a:off x="2148878" y="4274159"/>
            <a:ext cx="3165858" cy="899099"/>
          </a:xfrm>
          <a:prstGeom prst="rect">
            <a:avLst/>
          </a:prstGeom>
          <a:solidFill>
            <a:schemeClr val="bg1"/>
          </a:solidFill>
          <a:ln w="38100">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b="1"/>
          </a:p>
        </p:txBody>
      </p:sp>
      <p:sp>
        <p:nvSpPr>
          <p:cNvPr id="64" name="矩形 63"/>
          <p:cNvSpPr/>
          <p:nvPr/>
        </p:nvSpPr>
        <p:spPr>
          <a:xfrm>
            <a:off x="2326112" y="4460980"/>
            <a:ext cx="1294736"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信息验证</a:t>
            </a:r>
            <a:endParaRPr lang="en-US" altLang="zh-CN" sz="1400" b="1" dirty="0" smtClean="0"/>
          </a:p>
        </p:txBody>
      </p:sp>
      <p:sp>
        <p:nvSpPr>
          <p:cNvPr id="65" name="矩形 64"/>
          <p:cNvSpPr/>
          <p:nvPr/>
        </p:nvSpPr>
        <p:spPr>
          <a:xfrm>
            <a:off x="3790357" y="4457699"/>
            <a:ext cx="1294736"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订单确认</a:t>
            </a:r>
            <a:endParaRPr lang="en-US" altLang="zh-CN" sz="1400" b="1" dirty="0" smtClean="0"/>
          </a:p>
        </p:txBody>
      </p:sp>
      <p:sp>
        <p:nvSpPr>
          <p:cNvPr id="66" name="流程图: 磁盘 65"/>
          <p:cNvSpPr/>
          <p:nvPr/>
        </p:nvSpPr>
        <p:spPr>
          <a:xfrm>
            <a:off x="6570791" y="4335739"/>
            <a:ext cx="1177330" cy="918930"/>
          </a:xfrm>
          <a:prstGeom prst="flowChartMagneticDisk">
            <a:avLst/>
          </a:prstGeom>
          <a:solidFill>
            <a:schemeClr val="accent3">
              <a:lumMod val="75000"/>
            </a:schemeClr>
          </a:solidFill>
          <a:ln w="76200">
            <a:solidFill>
              <a:srgbClr val="DFED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err="1" smtClean="0">
                <a:solidFill>
                  <a:schemeClr val="accent3">
                    <a:lumMod val="40000"/>
                    <a:lumOff val="60000"/>
                  </a:schemeClr>
                </a:solidFill>
              </a:rPr>
              <a:t>Redis</a:t>
            </a:r>
            <a:endParaRPr lang="en-US" altLang="zh-CN" sz="1400" b="1" dirty="0" smtClean="0">
              <a:solidFill>
                <a:schemeClr val="accent3">
                  <a:lumMod val="40000"/>
                  <a:lumOff val="60000"/>
                </a:schemeClr>
              </a:solidFill>
            </a:endParaRPr>
          </a:p>
          <a:p>
            <a:pPr algn="ctr"/>
            <a:r>
              <a:rPr lang="zh-CN" altLang="en-US" sz="1400" b="1" dirty="0" smtClean="0"/>
              <a:t>主从版</a:t>
            </a:r>
            <a:endParaRPr lang="zh-CN" altLang="en-US" sz="1400" b="1" dirty="0"/>
          </a:p>
        </p:txBody>
      </p:sp>
      <p:sp>
        <p:nvSpPr>
          <p:cNvPr id="68" name="流程图: 磁盘 67"/>
          <p:cNvSpPr/>
          <p:nvPr/>
        </p:nvSpPr>
        <p:spPr>
          <a:xfrm>
            <a:off x="6542272" y="3196331"/>
            <a:ext cx="1124327" cy="918930"/>
          </a:xfrm>
          <a:prstGeom prst="flowChartMagneticDisk">
            <a:avLst/>
          </a:prstGeom>
          <a:solidFill>
            <a:schemeClr val="accent3">
              <a:lumMod val="75000"/>
            </a:schemeClr>
          </a:solidFill>
          <a:ln w="76200">
            <a:solidFill>
              <a:srgbClr val="DFED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err="1" smtClean="0">
                <a:solidFill>
                  <a:schemeClr val="accent3">
                    <a:lumMod val="40000"/>
                    <a:lumOff val="60000"/>
                  </a:schemeClr>
                </a:solidFill>
              </a:rPr>
              <a:t>Redis</a:t>
            </a:r>
            <a:endParaRPr lang="en-US" altLang="zh-CN" sz="1400" b="1" dirty="0" smtClean="0">
              <a:solidFill>
                <a:schemeClr val="accent3">
                  <a:lumMod val="40000"/>
                  <a:lumOff val="60000"/>
                </a:schemeClr>
              </a:solidFill>
            </a:endParaRPr>
          </a:p>
          <a:p>
            <a:pPr algn="ctr"/>
            <a:r>
              <a:rPr lang="zh-CN" altLang="en-US" sz="1400" b="1" dirty="0" smtClean="0">
                <a:solidFill>
                  <a:schemeClr val="accent3">
                    <a:lumMod val="40000"/>
                    <a:lumOff val="60000"/>
                  </a:schemeClr>
                </a:solidFill>
              </a:rPr>
              <a:t>读写分离</a:t>
            </a:r>
            <a:endParaRPr lang="zh-CN" altLang="en-US" sz="1400" b="1" dirty="0">
              <a:solidFill>
                <a:schemeClr val="accent3">
                  <a:lumMod val="40000"/>
                  <a:lumOff val="60000"/>
                </a:schemeClr>
              </a:solidFill>
            </a:endParaRPr>
          </a:p>
        </p:txBody>
      </p:sp>
      <p:cxnSp>
        <p:nvCxnSpPr>
          <p:cNvPr id="69" name="直接箭头连接符 68"/>
          <p:cNvCxnSpPr/>
          <p:nvPr/>
        </p:nvCxnSpPr>
        <p:spPr>
          <a:xfrm flipH="1">
            <a:off x="3674573" y="2365357"/>
            <a:ext cx="1410520" cy="490671"/>
          </a:xfrm>
          <a:prstGeom prst="straightConnector1">
            <a:avLst/>
          </a:prstGeom>
          <a:ln w="57150">
            <a:solidFill>
              <a:schemeClr val="bg1">
                <a:lumMod val="75000"/>
              </a:schemeClr>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70" name="直接箭头连接符 69"/>
          <p:cNvCxnSpPr/>
          <p:nvPr/>
        </p:nvCxnSpPr>
        <p:spPr>
          <a:xfrm>
            <a:off x="5157101" y="2365357"/>
            <a:ext cx="0" cy="899464"/>
          </a:xfrm>
          <a:prstGeom prst="straightConnector1">
            <a:avLst/>
          </a:prstGeom>
          <a:ln w="57150">
            <a:solidFill>
              <a:schemeClr val="bg1">
                <a:lumMod val="75000"/>
              </a:schemeClr>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71" name="矩形 70"/>
          <p:cNvSpPr/>
          <p:nvPr/>
        </p:nvSpPr>
        <p:spPr>
          <a:xfrm>
            <a:off x="2144105" y="5476892"/>
            <a:ext cx="3237866" cy="785919"/>
          </a:xfrm>
          <a:prstGeom prst="rect">
            <a:avLst/>
          </a:prstGeom>
          <a:solidFill>
            <a:schemeClr val="bg1"/>
          </a:solidFill>
          <a:ln w="38100">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b="1"/>
          </a:p>
        </p:txBody>
      </p:sp>
      <p:sp>
        <p:nvSpPr>
          <p:cNvPr id="73" name="矩形 72"/>
          <p:cNvSpPr/>
          <p:nvPr/>
        </p:nvSpPr>
        <p:spPr>
          <a:xfrm>
            <a:off x="2400470" y="5690439"/>
            <a:ext cx="1294736" cy="434524"/>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异步下单</a:t>
            </a:r>
            <a:endParaRPr lang="en-US" altLang="zh-CN" sz="1400" b="1" dirty="0" smtClean="0"/>
          </a:p>
        </p:txBody>
      </p:sp>
      <p:sp>
        <p:nvSpPr>
          <p:cNvPr id="74" name="流程图: 磁盘 73"/>
          <p:cNvSpPr/>
          <p:nvPr/>
        </p:nvSpPr>
        <p:spPr>
          <a:xfrm>
            <a:off x="6543179" y="5426830"/>
            <a:ext cx="1177330" cy="918930"/>
          </a:xfrm>
          <a:prstGeom prst="flowChartMagneticDisk">
            <a:avLst/>
          </a:prstGeom>
          <a:solidFill>
            <a:srgbClr val="00B050"/>
          </a:solidFill>
          <a:ln w="57150">
            <a:solidFill>
              <a:srgbClr val="DFED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err="1" smtClean="0"/>
              <a:t>Mysql</a:t>
            </a:r>
            <a:endParaRPr lang="zh-CN" altLang="en-US" sz="1400" b="1" dirty="0"/>
          </a:p>
        </p:txBody>
      </p:sp>
      <p:pic>
        <p:nvPicPr>
          <p:cNvPr id="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168" y="2477849"/>
            <a:ext cx="2196114" cy="394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矩形 86"/>
          <p:cNvSpPr/>
          <p:nvPr/>
        </p:nvSpPr>
        <p:spPr>
          <a:xfrm>
            <a:off x="10257509" y="3461364"/>
            <a:ext cx="805510" cy="1999231"/>
          </a:xfrm>
          <a:prstGeom prst="rect">
            <a:avLst/>
          </a:prstGeom>
          <a:solidFill>
            <a:schemeClr val="bg1"/>
          </a:solidFill>
          <a:ln w="381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b="1"/>
          </a:p>
        </p:txBody>
      </p:sp>
      <p:sp>
        <p:nvSpPr>
          <p:cNvPr id="88" name="矩形 87"/>
          <p:cNvSpPr/>
          <p:nvPr/>
        </p:nvSpPr>
        <p:spPr>
          <a:xfrm>
            <a:off x="10336228" y="3615116"/>
            <a:ext cx="648072" cy="1703440"/>
          </a:xfrm>
          <a:prstGeom prst="rect">
            <a:avLst/>
          </a:prstGeom>
          <a:solidFill>
            <a:srgbClr val="DFED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smtClean="0"/>
              <a:t>数据控制</a:t>
            </a:r>
            <a:endParaRPr lang="en-US" altLang="zh-CN" sz="1400" b="1" dirty="0" smtClean="0"/>
          </a:p>
        </p:txBody>
      </p:sp>
      <p:cxnSp>
        <p:nvCxnSpPr>
          <p:cNvPr id="2053" name="直接箭头连接符 2052"/>
          <p:cNvCxnSpPr/>
          <p:nvPr/>
        </p:nvCxnSpPr>
        <p:spPr>
          <a:xfrm>
            <a:off x="5381971" y="3696791"/>
            <a:ext cx="1188820" cy="0"/>
          </a:xfrm>
          <a:prstGeom prst="straightConnector1">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endCxn id="66" idx="2"/>
          </p:cNvCxnSpPr>
          <p:nvPr/>
        </p:nvCxnSpPr>
        <p:spPr>
          <a:xfrm flipV="1">
            <a:off x="5381971" y="4795204"/>
            <a:ext cx="1188820" cy="14523"/>
          </a:xfrm>
          <a:prstGeom prst="straightConnector1">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8" name="肘形连接符 2057"/>
          <p:cNvCxnSpPr/>
          <p:nvPr/>
        </p:nvCxnSpPr>
        <p:spPr>
          <a:xfrm flipV="1">
            <a:off x="5381971" y="4795204"/>
            <a:ext cx="1160301" cy="1091091"/>
          </a:xfrm>
          <a:prstGeom prst="bentConnector3">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a:stCxn id="71" idx="3"/>
            <a:endCxn id="74" idx="2"/>
          </p:cNvCxnSpPr>
          <p:nvPr/>
        </p:nvCxnSpPr>
        <p:spPr>
          <a:xfrm>
            <a:off x="5381971" y="5869852"/>
            <a:ext cx="1161208" cy="16443"/>
          </a:xfrm>
          <a:prstGeom prst="straightConnector1">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62" name="肘形连接符 2061"/>
          <p:cNvCxnSpPr>
            <a:stCxn id="87" idx="1"/>
            <a:endCxn id="68" idx="4"/>
          </p:cNvCxnSpPr>
          <p:nvPr/>
        </p:nvCxnSpPr>
        <p:spPr>
          <a:xfrm rot="10800000">
            <a:off x="7666599" y="3655796"/>
            <a:ext cx="2590910" cy="805184"/>
          </a:xfrm>
          <a:prstGeom prst="bentConnector3">
            <a:avLst>
              <a:gd name="adj1" fmla="val 48931"/>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64" name="肘形连接符 2063"/>
          <p:cNvCxnSpPr>
            <a:stCxn id="87" idx="1"/>
          </p:cNvCxnSpPr>
          <p:nvPr/>
        </p:nvCxnSpPr>
        <p:spPr>
          <a:xfrm rot="10800000" flipV="1">
            <a:off x="7748121" y="4460979"/>
            <a:ext cx="2509388" cy="1446721"/>
          </a:xfrm>
          <a:prstGeom prst="bentConnector3">
            <a:avLst>
              <a:gd name="adj1" fmla="val 51104"/>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68" name="肘形连接符 2067"/>
          <p:cNvCxnSpPr>
            <a:stCxn id="88" idx="1"/>
          </p:cNvCxnSpPr>
          <p:nvPr/>
        </p:nvCxnSpPr>
        <p:spPr>
          <a:xfrm rot="10800000" flipV="1">
            <a:off x="7748122" y="4466835"/>
            <a:ext cx="2588107" cy="342891"/>
          </a:xfrm>
          <a:prstGeom prst="bentConnector3">
            <a:avLst>
              <a:gd name="adj1" fmla="val 52141"/>
            </a:avLst>
          </a:prstGeom>
          <a:ln w="5715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5223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秒</a:t>
            </a:r>
            <a:r>
              <a:rPr lang="zh-CN" altLang="en-US" dirty="0" smtClean="0"/>
              <a:t>杀系统</a:t>
            </a:r>
            <a:r>
              <a:rPr lang="zh-CN" altLang="en-US" dirty="0" smtClean="0"/>
              <a:t>流程图</a:t>
            </a:r>
            <a:endParaRPr lang="zh-CN" altLang="en-US" dirty="0"/>
          </a:p>
        </p:txBody>
      </p:sp>
      <p:pic>
        <p:nvPicPr>
          <p:cNvPr id="4" name="图片 3"/>
          <p:cNvPicPr>
            <a:picLocks noChangeAspect="1"/>
          </p:cNvPicPr>
          <p:nvPr/>
        </p:nvPicPr>
        <p:blipFill>
          <a:blip r:embed="rId2"/>
          <a:stretch>
            <a:fillRect/>
          </a:stretch>
        </p:blipFill>
        <p:spPr>
          <a:xfrm>
            <a:off x="1028053" y="2213268"/>
            <a:ext cx="10357523" cy="2539042"/>
          </a:xfrm>
          <a:prstGeom prst="rect">
            <a:avLst/>
          </a:prstGeom>
        </p:spPr>
      </p:pic>
    </p:spTree>
    <p:extLst>
      <p:ext uri="{BB962C8B-B14F-4D97-AF65-F5344CB8AC3E}">
        <p14:creationId xmlns:p14="http://schemas.microsoft.com/office/powerpoint/2010/main" val="7984877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nvSpPr>
        <p:spPr>
          <a:xfrm>
            <a:off x="273050" y="260350"/>
            <a:ext cx="11645900" cy="63373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63" y="499745"/>
            <a:ext cx="6230886" cy="5880100"/>
          </a:xfrm>
          <a:prstGeom prst="rect">
            <a:avLst/>
          </a:prstGeom>
        </p:spPr>
      </p:pic>
      <p:sp>
        <p:nvSpPr>
          <p:cNvPr id="21" name="矩形 20"/>
          <p:cNvSpPr/>
          <p:nvPr/>
        </p:nvSpPr>
        <p:spPr>
          <a:xfrm>
            <a:off x="912720" y="882757"/>
            <a:ext cx="5288973" cy="5114076"/>
          </a:xfrm>
          <a:prstGeom prst="rect">
            <a:avLst/>
          </a:prstGeom>
          <a:solidFill>
            <a:srgbClr val="0070C0">
              <a:alpha val="61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636408" y="2012316"/>
            <a:ext cx="1512373" cy="280098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50708" y="2110288"/>
            <a:ext cx="1512373" cy="280098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5"/>
          <p:cNvSpPr txBox="1"/>
          <p:nvPr/>
        </p:nvSpPr>
        <p:spPr>
          <a:xfrm>
            <a:off x="2444678" y="2449693"/>
            <a:ext cx="2090251" cy="2554545"/>
          </a:xfrm>
          <a:prstGeom prst="rect">
            <a:avLst/>
          </a:prstGeom>
          <a:noFill/>
        </p:spPr>
        <p:txBody>
          <a:bodyPr wrap="square" rtlCol="0">
            <a:spAutoFit/>
          </a:bodyPr>
          <a:lstStyle/>
          <a:p>
            <a:pPr algn="ctr"/>
            <a:r>
              <a:rPr lang="zh-CN" altLang="en-US" sz="4000" b="1" dirty="0" smtClean="0">
                <a:solidFill>
                  <a:schemeClr val="bg1"/>
                </a:solidFill>
              </a:rPr>
              <a:t>系</a:t>
            </a:r>
            <a:endParaRPr lang="en-US" altLang="zh-CN" sz="4000" b="1" dirty="0" smtClean="0">
              <a:solidFill>
                <a:schemeClr val="bg1"/>
              </a:solidFill>
            </a:endParaRPr>
          </a:p>
          <a:p>
            <a:pPr algn="ctr"/>
            <a:r>
              <a:rPr lang="zh-CN" altLang="en-US" sz="4000" b="1" dirty="0" smtClean="0">
                <a:solidFill>
                  <a:schemeClr val="bg1"/>
                </a:solidFill>
              </a:rPr>
              <a:t>统</a:t>
            </a:r>
            <a:endParaRPr lang="en-US" altLang="zh-CN" sz="4000" b="1" dirty="0" smtClean="0">
              <a:solidFill>
                <a:schemeClr val="bg1"/>
              </a:solidFill>
            </a:endParaRPr>
          </a:p>
          <a:p>
            <a:pPr algn="ctr"/>
            <a:r>
              <a:rPr lang="zh-CN" altLang="en-US" sz="4000" b="1" dirty="0" smtClean="0">
                <a:solidFill>
                  <a:schemeClr val="bg1"/>
                </a:solidFill>
              </a:rPr>
              <a:t>瓶</a:t>
            </a:r>
            <a:endParaRPr lang="en-US" altLang="zh-CN" sz="4000" b="1" dirty="0" smtClean="0">
              <a:solidFill>
                <a:schemeClr val="bg1"/>
              </a:solidFill>
            </a:endParaRPr>
          </a:p>
          <a:p>
            <a:pPr algn="ctr"/>
            <a:r>
              <a:rPr lang="zh-CN" altLang="en-US" sz="4000" b="1" dirty="0" smtClean="0">
                <a:solidFill>
                  <a:schemeClr val="bg1"/>
                </a:solidFill>
              </a:rPr>
              <a:t>颈</a:t>
            </a:r>
            <a:endParaRPr lang="zh-CN" altLang="en-US" sz="4000" b="1" dirty="0">
              <a:solidFill>
                <a:schemeClr val="bg1"/>
              </a:solidFill>
            </a:endParaRPr>
          </a:p>
        </p:txBody>
      </p:sp>
      <p:sp>
        <p:nvSpPr>
          <p:cNvPr id="32" name="文本框 31">
            <a:extLst>
              <a:ext uri="{FF2B5EF4-FFF2-40B4-BE49-F238E27FC236}">
                <a16:creationId xmlns:a16="http://schemas.microsoft.com/office/drawing/2014/main" xmlns="" id="{3A48A6F5-B67C-4E94-91D1-3918F7138022}"/>
              </a:ext>
            </a:extLst>
          </p:cNvPr>
          <p:cNvSpPr txBox="1"/>
          <p:nvPr/>
        </p:nvSpPr>
        <p:spPr>
          <a:xfrm>
            <a:off x="8501180" y="1827084"/>
            <a:ext cx="1467068" cy="400110"/>
          </a:xfrm>
          <a:prstGeom prst="rect">
            <a:avLst/>
          </a:prstGeom>
          <a:noFill/>
        </p:spPr>
        <p:txBody>
          <a:bodyPr wrap="none" rtlCol="0">
            <a:spAutoFit/>
          </a:bodyPr>
          <a:lstStyle/>
          <a:p>
            <a:pPr algn="l" defTabSz="456565">
              <a:defRPr/>
            </a:pPr>
            <a:r>
              <a:rPr lang="zh-CN" altLang="en-US" sz="2000" b="1" dirty="0" smtClean="0">
                <a:solidFill>
                  <a:schemeClr val="bg2"/>
                </a:solidFill>
                <a:latin typeface="微软雅黑" panose="020B0503020204020204" charset="-122"/>
                <a:ea typeface="微软雅黑" panose="020B0503020204020204" charset="-122"/>
                <a:sym typeface="+mn-ea"/>
              </a:rPr>
              <a:t>高并发请求</a:t>
            </a:r>
            <a:endParaRPr kumimoji="1" lang="zh-CN" altLang="en-US" sz="2000" b="1" kern="0" dirty="0">
              <a:solidFill>
                <a:schemeClr val="bg2"/>
              </a:solidFill>
              <a:latin typeface="微软雅黑" panose="020B0503020204020204" charset="-122"/>
              <a:ea typeface="微软雅黑" panose="020B0503020204020204" charset="-122"/>
              <a:cs typeface="+mn-ea"/>
              <a:sym typeface="+mn-ea"/>
            </a:endParaRPr>
          </a:p>
        </p:txBody>
      </p:sp>
      <p:grpSp>
        <p:nvGrpSpPr>
          <p:cNvPr id="34" name="组合 33">
            <a:extLst>
              <a:ext uri="{FF2B5EF4-FFF2-40B4-BE49-F238E27FC236}">
                <a16:creationId xmlns:a16="http://schemas.microsoft.com/office/drawing/2014/main" xmlns="" id="{68028BF8-1E9A-4714-A335-6A5F1F9C2AB5}"/>
              </a:ext>
            </a:extLst>
          </p:cNvPr>
          <p:cNvGrpSpPr/>
          <p:nvPr/>
        </p:nvGrpSpPr>
        <p:grpSpPr>
          <a:xfrm>
            <a:off x="7626453" y="1907539"/>
            <a:ext cx="814705" cy="540000"/>
            <a:chOff x="6854450" y="830311"/>
            <a:chExt cx="814705" cy="540000"/>
          </a:xfrm>
        </p:grpSpPr>
        <p:sp>
          <p:nvSpPr>
            <p:cNvPr id="35" name="矩形 34">
              <a:extLst>
                <a:ext uri="{FF2B5EF4-FFF2-40B4-BE49-F238E27FC236}">
                  <a16:creationId xmlns:a16="http://schemas.microsoft.com/office/drawing/2014/main" xmlns="" id="{164D4631-A156-4077-87C4-CEB5B5064D07}"/>
                </a:ext>
              </a:extLst>
            </p:cNvPr>
            <p:cNvSpPr/>
            <p:nvPr/>
          </p:nvSpPr>
          <p:spPr>
            <a:xfrm>
              <a:off x="6991802" y="830311"/>
              <a:ext cx="540000" cy="5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文本框 35">
              <a:extLst>
                <a:ext uri="{FF2B5EF4-FFF2-40B4-BE49-F238E27FC236}">
                  <a16:creationId xmlns:a16="http://schemas.microsoft.com/office/drawing/2014/main" xmlns="" id="{39DB4210-C840-4046-B026-8E7E7954AC84}"/>
                </a:ext>
              </a:extLst>
            </p:cNvPr>
            <p:cNvSpPr txBox="1"/>
            <p:nvPr/>
          </p:nvSpPr>
          <p:spPr>
            <a:xfrm>
              <a:off x="6854450" y="879206"/>
              <a:ext cx="814705"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charset="-122"/>
                  <a:ea typeface="微软雅黑" panose="020B0503020204020204" charset="-122"/>
                </a:rPr>
                <a:t>01</a:t>
              </a:r>
            </a:p>
          </p:txBody>
        </p:sp>
      </p:grpSp>
      <p:grpSp>
        <p:nvGrpSpPr>
          <p:cNvPr id="37" name="组合 36">
            <a:extLst>
              <a:ext uri="{FF2B5EF4-FFF2-40B4-BE49-F238E27FC236}">
                <a16:creationId xmlns:a16="http://schemas.microsoft.com/office/drawing/2014/main" xmlns="" id="{8A507FA0-3986-4AC4-A8B7-272F97508200}"/>
              </a:ext>
            </a:extLst>
          </p:cNvPr>
          <p:cNvGrpSpPr/>
          <p:nvPr/>
        </p:nvGrpSpPr>
        <p:grpSpPr>
          <a:xfrm>
            <a:off x="7626453" y="2777203"/>
            <a:ext cx="814705" cy="540000"/>
            <a:chOff x="6854450" y="2008871"/>
            <a:chExt cx="814705" cy="540000"/>
          </a:xfrm>
        </p:grpSpPr>
        <p:sp>
          <p:nvSpPr>
            <p:cNvPr id="38" name="矩形 37">
              <a:extLst>
                <a:ext uri="{FF2B5EF4-FFF2-40B4-BE49-F238E27FC236}">
                  <a16:creationId xmlns:a16="http://schemas.microsoft.com/office/drawing/2014/main" xmlns="" id="{4DF28007-B8CA-49CD-AB1A-1A684F9776BF}"/>
                </a:ext>
              </a:extLst>
            </p:cNvPr>
            <p:cNvSpPr/>
            <p:nvPr/>
          </p:nvSpPr>
          <p:spPr>
            <a:xfrm>
              <a:off x="6991802" y="2008871"/>
              <a:ext cx="540000" cy="54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9" name="文本框 38">
              <a:extLst>
                <a:ext uri="{FF2B5EF4-FFF2-40B4-BE49-F238E27FC236}">
                  <a16:creationId xmlns:a16="http://schemas.microsoft.com/office/drawing/2014/main" xmlns="" id="{F720A1BB-B34B-4848-8F4B-8C5A5041B4F6}"/>
                </a:ext>
              </a:extLst>
            </p:cNvPr>
            <p:cNvSpPr txBox="1"/>
            <p:nvPr/>
          </p:nvSpPr>
          <p:spPr>
            <a:xfrm>
              <a:off x="6854450" y="2057766"/>
              <a:ext cx="814705" cy="400110"/>
            </a:xfrm>
            <a:prstGeom prst="rect">
              <a:avLst/>
            </a:prstGeom>
            <a:noFill/>
          </p:spPr>
          <p:txBody>
            <a:bodyPr wrap="square" rtlCol="0">
              <a:spAutoFit/>
            </a:bodyPr>
            <a:lstStyle/>
            <a:p>
              <a:pPr algn="ctr"/>
              <a:r>
                <a:rPr lang="en-US" altLang="zh-CN" sz="2000">
                  <a:solidFill>
                    <a:schemeClr val="bg1"/>
                  </a:solidFill>
                  <a:latin typeface="微软雅黑" panose="020B0503020204020204" charset="-122"/>
                  <a:ea typeface="微软雅黑" panose="020B0503020204020204" charset="-122"/>
                </a:rPr>
                <a:t>02</a:t>
              </a:r>
            </a:p>
          </p:txBody>
        </p:sp>
      </p:grpSp>
      <p:grpSp>
        <p:nvGrpSpPr>
          <p:cNvPr id="40" name="组合 39">
            <a:extLst>
              <a:ext uri="{FF2B5EF4-FFF2-40B4-BE49-F238E27FC236}">
                <a16:creationId xmlns:a16="http://schemas.microsoft.com/office/drawing/2014/main" xmlns="" id="{60D77117-DC00-4C5B-A2C6-0D783C5AD931}"/>
              </a:ext>
            </a:extLst>
          </p:cNvPr>
          <p:cNvGrpSpPr/>
          <p:nvPr/>
        </p:nvGrpSpPr>
        <p:grpSpPr>
          <a:xfrm>
            <a:off x="7626453" y="3646867"/>
            <a:ext cx="814705" cy="540000"/>
            <a:chOff x="6854450" y="3092816"/>
            <a:chExt cx="814705" cy="540000"/>
          </a:xfrm>
        </p:grpSpPr>
        <p:sp>
          <p:nvSpPr>
            <p:cNvPr id="41" name="矩形 40">
              <a:extLst>
                <a:ext uri="{FF2B5EF4-FFF2-40B4-BE49-F238E27FC236}">
                  <a16:creationId xmlns:a16="http://schemas.microsoft.com/office/drawing/2014/main" xmlns="" id="{2BAD5FEE-718E-4080-8997-56F8D9DB0AC3}"/>
                </a:ext>
              </a:extLst>
            </p:cNvPr>
            <p:cNvSpPr/>
            <p:nvPr/>
          </p:nvSpPr>
          <p:spPr>
            <a:xfrm>
              <a:off x="6991802" y="3092816"/>
              <a:ext cx="540000" cy="54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文本框 41">
              <a:extLst>
                <a:ext uri="{FF2B5EF4-FFF2-40B4-BE49-F238E27FC236}">
                  <a16:creationId xmlns:a16="http://schemas.microsoft.com/office/drawing/2014/main" xmlns="" id="{F1AF2B18-8E29-4049-B70D-60E510BC9E3E}"/>
                </a:ext>
              </a:extLst>
            </p:cNvPr>
            <p:cNvSpPr txBox="1"/>
            <p:nvPr/>
          </p:nvSpPr>
          <p:spPr>
            <a:xfrm>
              <a:off x="6854450" y="3141711"/>
              <a:ext cx="814705" cy="400110"/>
            </a:xfrm>
            <a:prstGeom prst="rect">
              <a:avLst/>
            </a:prstGeom>
            <a:noFill/>
          </p:spPr>
          <p:txBody>
            <a:bodyPr wrap="square" rtlCol="0">
              <a:spAutoFit/>
            </a:bodyPr>
            <a:lstStyle/>
            <a:p>
              <a:pPr algn="ctr"/>
              <a:r>
                <a:rPr lang="en-US" altLang="zh-CN" sz="2000">
                  <a:solidFill>
                    <a:schemeClr val="bg1"/>
                  </a:solidFill>
                  <a:latin typeface="微软雅黑" panose="020B0503020204020204" charset="-122"/>
                  <a:ea typeface="微软雅黑" panose="020B0503020204020204" charset="-122"/>
                </a:rPr>
                <a:t>03</a:t>
              </a:r>
            </a:p>
          </p:txBody>
        </p:sp>
      </p:grpSp>
      <p:grpSp>
        <p:nvGrpSpPr>
          <p:cNvPr id="43" name="组合 42">
            <a:extLst>
              <a:ext uri="{FF2B5EF4-FFF2-40B4-BE49-F238E27FC236}">
                <a16:creationId xmlns:a16="http://schemas.microsoft.com/office/drawing/2014/main" xmlns="" id="{EE1A0D04-F9E5-422E-BFB4-3E9ECFA7DEAB}"/>
              </a:ext>
            </a:extLst>
          </p:cNvPr>
          <p:cNvGrpSpPr/>
          <p:nvPr/>
        </p:nvGrpSpPr>
        <p:grpSpPr>
          <a:xfrm>
            <a:off x="7626453" y="4516531"/>
            <a:ext cx="814705" cy="540000"/>
            <a:chOff x="6854450" y="4157711"/>
            <a:chExt cx="814705" cy="540000"/>
          </a:xfrm>
        </p:grpSpPr>
        <p:sp>
          <p:nvSpPr>
            <p:cNvPr id="44" name="矩形 43">
              <a:extLst>
                <a:ext uri="{FF2B5EF4-FFF2-40B4-BE49-F238E27FC236}">
                  <a16:creationId xmlns:a16="http://schemas.microsoft.com/office/drawing/2014/main" xmlns="" id="{155B72C8-9EB6-49AD-AEA9-D90B717C59C7}"/>
                </a:ext>
              </a:extLst>
            </p:cNvPr>
            <p:cNvSpPr/>
            <p:nvPr/>
          </p:nvSpPr>
          <p:spPr>
            <a:xfrm>
              <a:off x="6991802" y="4157711"/>
              <a:ext cx="540000" cy="54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5" name="文本框 44">
              <a:extLst>
                <a:ext uri="{FF2B5EF4-FFF2-40B4-BE49-F238E27FC236}">
                  <a16:creationId xmlns:a16="http://schemas.microsoft.com/office/drawing/2014/main" xmlns="" id="{0DA52C63-2E60-4593-BFF4-5DA57D08926C}"/>
                </a:ext>
              </a:extLst>
            </p:cNvPr>
            <p:cNvSpPr txBox="1"/>
            <p:nvPr/>
          </p:nvSpPr>
          <p:spPr>
            <a:xfrm>
              <a:off x="6854450" y="4206606"/>
              <a:ext cx="814705"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charset="-122"/>
                  <a:ea typeface="微软雅黑" panose="020B0503020204020204" charset="-122"/>
                </a:rPr>
                <a:t>04</a:t>
              </a:r>
            </a:p>
          </p:txBody>
        </p:sp>
      </p:grpSp>
      <p:sp>
        <p:nvSpPr>
          <p:cNvPr id="46" name="文本框 45">
            <a:extLst>
              <a:ext uri="{FF2B5EF4-FFF2-40B4-BE49-F238E27FC236}">
                <a16:creationId xmlns:a16="http://schemas.microsoft.com/office/drawing/2014/main" xmlns="" id="{AECC5945-E77B-4922-81CA-5C2C5130C42B}"/>
              </a:ext>
            </a:extLst>
          </p:cNvPr>
          <p:cNvSpPr txBox="1"/>
          <p:nvPr/>
        </p:nvSpPr>
        <p:spPr>
          <a:xfrm>
            <a:off x="8501180" y="2696396"/>
            <a:ext cx="3005951" cy="400110"/>
          </a:xfrm>
          <a:prstGeom prst="rect">
            <a:avLst/>
          </a:prstGeom>
          <a:noFill/>
        </p:spPr>
        <p:txBody>
          <a:bodyPr wrap="none" rtlCol="0">
            <a:spAutoFit/>
          </a:bodyPr>
          <a:lstStyle/>
          <a:p>
            <a:pPr algn="l" defTabSz="456565">
              <a:defRPr/>
            </a:pPr>
            <a:r>
              <a:rPr lang="zh-CN" altLang="en-US" sz="2000" b="1" dirty="0">
                <a:solidFill>
                  <a:schemeClr val="tx2"/>
                </a:solidFill>
                <a:latin typeface="微软雅黑" panose="020B0503020204020204" charset="-122"/>
                <a:ea typeface="微软雅黑" panose="020B0503020204020204" charset="-122"/>
                <a:sym typeface="+mn-ea"/>
              </a:rPr>
              <a:t>同一</a:t>
            </a:r>
            <a:r>
              <a:rPr lang="zh-CN" altLang="en-US" sz="2000" b="1" dirty="0" smtClean="0">
                <a:solidFill>
                  <a:schemeClr val="tx2"/>
                </a:solidFill>
                <a:latin typeface="微软雅黑" panose="020B0503020204020204" charset="-122"/>
                <a:ea typeface="微软雅黑" panose="020B0503020204020204" charset="-122"/>
                <a:sym typeface="+mn-ea"/>
              </a:rPr>
              <a:t>个账号同时多次请求</a:t>
            </a:r>
            <a:endParaRPr kumimoji="1" lang="zh-CN" altLang="en-US" sz="2000" b="1" kern="0" dirty="0">
              <a:solidFill>
                <a:schemeClr val="tx2"/>
              </a:solidFill>
              <a:latin typeface="微软雅黑" panose="020B0503020204020204" charset="-122"/>
              <a:ea typeface="微软雅黑" panose="020B0503020204020204" charset="-122"/>
              <a:cs typeface="+mn-ea"/>
              <a:sym typeface="+mn-ea"/>
            </a:endParaRPr>
          </a:p>
        </p:txBody>
      </p:sp>
      <p:sp>
        <p:nvSpPr>
          <p:cNvPr id="48" name="文本框 47">
            <a:extLst>
              <a:ext uri="{FF2B5EF4-FFF2-40B4-BE49-F238E27FC236}">
                <a16:creationId xmlns:a16="http://schemas.microsoft.com/office/drawing/2014/main" xmlns="" id="{3B643210-2C7D-4133-9DEC-A02775681346}"/>
              </a:ext>
            </a:extLst>
          </p:cNvPr>
          <p:cNvSpPr txBox="1"/>
          <p:nvPr/>
        </p:nvSpPr>
        <p:spPr>
          <a:xfrm>
            <a:off x="8501180" y="3565708"/>
            <a:ext cx="3005951" cy="400110"/>
          </a:xfrm>
          <a:prstGeom prst="rect">
            <a:avLst/>
          </a:prstGeom>
          <a:noFill/>
        </p:spPr>
        <p:txBody>
          <a:bodyPr wrap="none" rtlCol="0">
            <a:spAutoFit/>
          </a:bodyPr>
          <a:lstStyle/>
          <a:p>
            <a:pPr algn="l" defTabSz="456565">
              <a:defRPr/>
            </a:pPr>
            <a:r>
              <a:rPr lang="zh-CN" altLang="en-US" sz="2000" b="1" dirty="0" smtClean="0">
                <a:solidFill>
                  <a:schemeClr val="bg2"/>
                </a:solidFill>
                <a:latin typeface="微软雅黑" panose="020B0503020204020204" charset="-122"/>
                <a:ea typeface="微软雅黑" panose="020B0503020204020204" charset="-122"/>
                <a:sym typeface="+mn-ea"/>
              </a:rPr>
              <a:t>不同账号同时发多次请求</a:t>
            </a:r>
            <a:endParaRPr kumimoji="1" lang="zh-CN" altLang="en-US" sz="2000" b="1" kern="0" dirty="0">
              <a:solidFill>
                <a:schemeClr val="bg2"/>
              </a:solidFill>
              <a:latin typeface="微软雅黑" panose="020B0503020204020204" charset="-122"/>
              <a:ea typeface="微软雅黑" panose="020B0503020204020204" charset="-122"/>
              <a:cs typeface="+mn-ea"/>
              <a:sym typeface="+mn-ea"/>
            </a:endParaRPr>
          </a:p>
        </p:txBody>
      </p:sp>
      <p:sp>
        <p:nvSpPr>
          <p:cNvPr id="55" name="文本框 54">
            <a:extLst>
              <a:ext uri="{FF2B5EF4-FFF2-40B4-BE49-F238E27FC236}">
                <a16:creationId xmlns:a16="http://schemas.microsoft.com/office/drawing/2014/main" xmlns="" id="{96B08CAC-5D91-4661-867A-CA6DBEBF9B14}"/>
              </a:ext>
            </a:extLst>
          </p:cNvPr>
          <p:cNvSpPr txBox="1"/>
          <p:nvPr/>
        </p:nvSpPr>
        <p:spPr>
          <a:xfrm>
            <a:off x="8501180" y="4435020"/>
            <a:ext cx="1210588" cy="400110"/>
          </a:xfrm>
          <a:prstGeom prst="rect">
            <a:avLst/>
          </a:prstGeom>
          <a:noFill/>
        </p:spPr>
        <p:txBody>
          <a:bodyPr wrap="none" rtlCol="0">
            <a:spAutoFit/>
          </a:bodyPr>
          <a:lstStyle/>
          <a:p>
            <a:pPr algn="l" defTabSz="456565">
              <a:defRPr/>
            </a:pPr>
            <a:r>
              <a:rPr lang="zh-CN" altLang="en-US" sz="2000" b="1" dirty="0" smtClean="0">
                <a:solidFill>
                  <a:schemeClr val="tx2"/>
                </a:solidFill>
                <a:latin typeface="微软雅黑" panose="020B0503020204020204" charset="-122"/>
                <a:ea typeface="微软雅黑" panose="020B0503020204020204" charset="-122"/>
                <a:sym typeface="+mn-ea"/>
              </a:rPr>
              <a:t>库存超卖</a:t>
            </a:r>
            <a:endParaRPr kumimoji="1" lang="zh-CN" altLang="en-US" sz="2000" b="1" kern="0" dirty="0">
              <a:solidFill>
                <a:schemeClr val="tx2"/>
              </a:solidFill>
              <a:latin typeface="微软雅黑" panose="020B0503020204020204" charset="-122"/>
              <a:ea typeface="微软雅黑" panose="020B0503020204020204" charset="-122"/>
              <a:cs typeface="+mn-ea"/>
              <a:sym typeface="+mn-ea"/>
            </a:endParaRPr>
          </a:p>
        </p:txBody>
      </p:sp>
      <p:sp>
        <p:nvSpPr>
          <p:cNvPr id="57" name="文本框 56">
            <a:extLst>
              <a:ext uri="{FF2B5EF4-FFF2-40B4-BE49-F238E27FC236}">
                <a16:creationId xmlns:a16="http://schemas.microsoft.com/office/drawing/2014/main" xmlns="" id="{CDDF0164-DD77-4E6A-962D-C2E68CECAA99}"/>
              </a:ext>
            </a:extLst>
          </p:cNvPr>
          <p:cNvSpPr txBox="1"/>
          <p:nvPr/>
        </p:nvSpPr>
        <p:spPr>
          <a:xfrm>
            <a:off x="4015946" y="-1099751"/>
            <a:ext cx="1569660" cy="369332"/>
          </a:xfrm>
          <a:prstGeom prst="rect">
            <a:avLst/>
          </a:prstGeom>
          <a:noFill/>
        </p:spPr>
        <p:txBody>
          <a:bodyPr wrap="none" rtlCol="0">
            <a:spAutoFit/>
          </a:bodyPr>
          <a:lstStyle/>
          <a:p>
            <a:r>
              <a:rPr lang="zh-CN" altLang="en-US" dirty="0"/>
              <a:t>延迟符可删除</a:t>
            </a:r>
          </a:p>
        </p:txBody>
      </p:sp>
    </p:spTree>
    <p:extLst>
      <p:ext uri="{BB962C8B-B14F-4D97-AF65-F5344CB8AC3E}">
        <p14:creationId xmlns:p14="http://schemas.microsoft.com/office/powerpoint/2010/main" val="3915866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0">
        <p15:prstTrans prst="airplane"/>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1000" fill="hold"/>
                                            <p:tgtEl>
                                              <p:spTgt spid="22"/>
                                            </p:tgtEl>
                                            <p:attrNameLst>
                                              <p:attrName>ppt_w</p:attrName>
                                            </p:attrNameLst>
                                          </p:cBhvr>
                                          <p:tavLst>
                                            <p:tav tm="0">
                                              <p:val>
                                                <p:strVal val="#ppt_w*0.70"/>
                                              </p:val>
                                            </p:tav>
                                            <p:tav tm="100000">
                                              <p:val>
                                                <p:strVal val="#ppt_w"/>
                                              </p:val>
                                            </p:tav>
                                          </p:tavLst>
                                        </p:anim>
                                        <p:anim calcmode="lin" valueType="num">
                                          <p:cBhvr>
                                            <p:cTn id="27" dur="1000" fill="hold"/>
                                            <p:tgtEl>
                                              <p:spTgt spid="22"/>
                                            </p:tgtEl>
                                            <p:attrNameLst>
                                              <p:attrName>ppt_h</p:attrName>
                                            </p:attrNameLst>
                                          </p:cBhvr>
                                          <p:tavLst>
                                            <p:tav tm="0">
                                              <p:val>
                                                <p:strVal val="#ppt_h"/>
                                              </p:val>
                                            </p:tav>
                                            <p:tav tm="100000">
                                              <p:val>
                                                <p:strVal val="#ppt_h"/>
                                              </p:val>
                                            </p:tav>
                                          </p:tavLst>
                                        </p:anim>
                                        <p:animEffect transition="in" filter="fade">
                                          <p:cBhvr>
                                            <p:cTn id="28" dur="1000"/>
                                            <p:tgtEl>
                                              <p:spTgt spid="2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0.70"/>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strVal val="#ppt_w*0.70"/>
                                              </p:val>
                                            </p:tav>
                                            <p:tav tm="100000">
                                              <p:val>
                                                <p:strVal val="#ppt_w"/>
                                              </p:val>
                                            </p:tav>
                                          </p:tavLst>
                                        </p:anim>
                                        <p:anim calcmode="lin" valueType="num">
                                          <p:cBhvr>
                                            <p:cTn id="37" dur="1000" fill="hold"/>
                                            <p:tgtEl>
                                              <p:spTgt spid="24"/>
                                            </p:tgtEl>
                                            <p:attrNameLst>
                                              <p:attrName>ppt_h</p:attrName>
                                            </p:attrNameLst>
                                          </p:cBhvr>
                                          <p:tavLst>
                                            <p:tav tm="0">
                                              <p:val>
                                                <p:strVal val="#ppt_h"/>
                                              </p:val>
                                            </p:tav>
                                            <p:tav tm="100000">
                                              <p:val>
                                                <p:strVal val="#ppt_h"/>
                                              </p:val>
                                            </p:tav>
                                          </p:tavLst>
                                        </p:anim>
                                        <p:animEffect transition="in" filter="fade">
                                          <p:cBhvr>
                                            <p:cTn id="38" dur="1000"/>
                                            <p:tgtEl>
                                              <p:spTgt spid="24"/>
                                            </p:tgtEl>
                                          </p:cBhvr>
                                        </p:animEffect>
                                      </p:childTnLst>
                                    </p:cTn>
                                  </p:par>
                                </p:childTnLst>
                              </p:cTn>
                            </p:par>
                            <p:par>
                              <p:cTn id="39" fill="hold">
                                <p:stCondLst>
                                  <p:cond delay="1000"/>
                                </p:stCondLst>
                                <p:childTnLst>
                                  <p:par>
                                    <p:cTn id="40" presetID="53" presetClass="entr" presetSubtype="16"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par>
                              <p:cTn id="45" fill="hold">
                                <p:stCondLst>
                                  <p:cond delay="1500"/>
                                </p:stCondLst>
                                <p:childTnLst>
                                  <p:par>
                                    <p:cTn id="46" presetID="2" presetClass="entr" presetSubtype="2" accel="52000" fill="hold" grpId="0" nodeType="afterEffect" p14:presetBounceEnd="20000">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14:bounceEnd="20000">
                                          <p:cBhvr additive="base">
                                            <p:cTn id="48" dur="500" fill="hold"/>
                                            <p:tgtEl>
                                              <p:spTgt spid="32"/>
                                            </p:tgtEl>
                                            <p:attrNameLst>
                                              <p:attrName>ppt_x</p:attrName>
                                            </p:attrNameLst>
                                          </p:cBhvr>
                                          <p:tavLst>
                                            <p:tav tm="0">
                                              <p:val>
                                                <p:strVal val="1+#ppt_w/2"/>
                                              </p:val>
                                            </p:tav>
                                            <p:tav tm="100000">
                                              <p:val>
                                                <p:strVal val="#ppt_x"/>
                                              </p:val>
                                            </p:tav>
                                          </p:tavLst>
                                        </p:anim>
                                        <p:anim calcmode="lin" valueType="num" p14:bounceEnd="20000">
                                          <p:cBhvr additive="base">
                                            <p:cTn id="49" dur="500" fill="hold"/>
                                            <p:tgtEl>
                                              <p:spTgt spid="32"/>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53" presetClass="entr" presetSubtype="16"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childTnLst>
                              </p:cTn>
                            </p:par>
                            <p:par>
                              <p:cTn id="56" fill="hold">
                                <p:stCondLst>
                                  <p:cond delay="2500"/>
                                </p:stCondLst>
                                <p:childTnLst>
                                  <p:par>
                                    <p:cTn id="57" presetID="2" presetClass="entr" presetSubtype="2" accel="52000" fill="hold" grpId="0" nodeType="afterEffect" p14:presetBounceEnd="20000">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14:bounceEnd="20000">
                                          <p:cBhvr additive="base">
                                            <p:cTn id="59" dur="500" fill="hold"/>
                                            <p:tgtEl>
                                              <p:spTgt spid="46"/>
                                            </p:tgtEl>
                                            <p:attrNameLst>
                                              <p:attrName>ppt_x</p:attrName>
                                            </p:attrNameLst>
                                          </p:cBhvr>
                                          <p:tavLst>
                                            <p:tav tm="0">
                                              <p:val>
                                                <p:strVal val="1+#ppt_w/2"/>
                                              </p:val>
                                            </p:tav>
                                            <p:tav tm="100000">
                                              <p:val>
                                                <p:strVal val="#ppt_x"/>
                                              </p:val>
                                            </p:tav>
                                          </p:tavLst>
                                        </p:anim>
                                        <p:anim calcmode="lin" valueType="num" p14:bounceEnd="20000">
                                          <p:cBhvr additive="base">
                                            <p:cTn id="60" dur="500" fill="hold"/>
                                            <p:tgtEl>
                                              <p:spTgt spid="46"/>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childTnLst>
                              </p:cTn>
                            </p:par>
                            <p:par>
                              <p:cTn id="67" fill="hold">
                                <p:stCondLst>
                                  <p:cond delay="3500"/>
                                </p:stCondLst>
                                <p:childTnLst>
                                  <p:par>
                                    <p:cTn id="68" presetID="2" presetClass="entr" presetSubtype="2" accel="52000" fill="hold" grpId="0" nodeType="afterEffect" p14:presetBounceEnd="20000">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14:bounceEnd="20000">
                                          <p:cBhvr additive="base">
                                            <p:cTn id="70" dur="500" fill="hold"/>
                                            <p:tgtEl>
                                              <p:spTgt spid="48"/>
                                            </p:tgtEl>
                                            <p:attrNameLst>
                                              <p:attrName>ppt_x</p:attrName>
                                            </p:attrNameLst>
                                          </p:cBhvr>
                                          <p:tavLst>
                                            <p:tav tm="0">
                                              <p:val>
                                                <p:strVal val="1+#ppt_w/2"/>
                                              </p:val>
                                            </p:tav>
                                            <p:tav tm="100000">
                                              <p:val>
                                                <p:strVal val="#ppt_x"/>
                                              </p:val>
                                            </p:tav>
                                          </p:tavLst>
                                        </p:anim>
                                        <p:anim calcmode="lin" valueType="num" p14:bounceEnd="20000">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53" presetClass="entr" presetSubtype="16" fill="hold"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childTnLst>
                              </p:cTn>
                            </p:par>
                            <p:par>
                              <p:cTn id="78" fill="hold">
                                <p:stCondLst>
                                  <p:cond delay="4500"/>
                                </p:stCondLst>
                                <p:childTnLst>
                                  <p:par>
                                    <p:cTn id="79" presetID="2" presetClass="entr" presetSubtype="2" accel="52000" fill="hold" grpId="0" nodeType="afterEffect" p14:presetBounceEnd="20000">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14:bounceEnd="20000">
                                          <p:cBhvr additive="base">
                                            <p:cTn id="81" dur="500" fill="hold"/>
                                            <p:tgtEl>
                                              <p:spTgt spid="55"/>
                                            </p:tgtEl>
                                            <p:attrNameLst>
                                              <p:attrName>ppt_x</p:attrName>
                                            </p:attrNameLst>
                                          </p:cBhvr>
                                          <p:tavLst>
                                            <p:tav tm="0">
                                              <p:val>
                                                <p:strVal val="1+#ppt_w/2"/>
                                              </p:val>
                                            </p:tav>
                                            <p:tav tm="100000">
                                              <p:val>
                                                <p:strVal val="#ppt_x"/>
                                              </p:val>
                                            </p:tav>
                                          </p:tavLst>
                                        </p:anim>
                                        <p:anim calcmode="lin" valueType="num" p14:bounceEnd="20000">
                                          <p:cBhvr additive="base">
                                            <p:cTn id="82" dur="500" fill="hold"/>
                                            <p:tgtEl>
                                              <p:spTgt spid="55"/>
                                            </p:tgtEl>
                                            <p:attrNameLst>
                                              <p:attrName>ppt_y</p:attrName>
                                            </p:attrNameLst>
                                          </p:cBhvr>
                                          <p:tavLst>
                                            <p:tav tm="0">
                                              <p:val>
                                                <p:strVal val="#ppt_y"/>
                                              </p:val>
                                            </p:tav>
                                            <p:tav tm="100000">
                                              <p:val>
                                                <p:strVal val="#ppt_y"/>
                                              </p:val>
                                            </p:tav>
                                          </p:tavLst>
                                        </p:anim>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4" grpId="0"/>
          <p:bldP spid="32" grpId="0"/>
          <p:bldP spid="46" grpId="0"/>
          <p:bldP spid="48" grpId="0"/>
          <p:bldP spid="55" grpId="0"/>
          <p:bldP spid="5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1000" fill="hold"/>
                                            <p:tgtEl>
                                              <p:spTgt spid="22"/>
                                            </p:tgtEl>
                                            <p:attrNameLst>
                                              <p:attrName>ppt_w</p:attrName>
                                            </p:attrNameLst>
                                          </p:cBhvr>
                                          <p:tavLst>
                                            <p:tav tm="0">
                                              <p:val>
                                                <p:strVal val="#ppt_w*0.70"/>
                                              </p:val>
                                            </p:tav>
                                            <p:tav tm="100000">
                                              <p:val>
                                                <p:strVal val="#ppt_w"/>
                                              </p:val>
                                            </p:tav>
                                          </p:tavLst>
                                        </p:anim>
                                        <p:anim calcmode="lin" valueType="num">
                                          <p:cBhvr>
                                            <p:cTn id="27" dur="1000" fill="hold"/>
                                            <p:tgtEl>
                                              <p:spTgt spid="22"/>
                                            </p:tgtEl>
                                            <p:attrNameLst>
                                              <p:attrName>ppt_h</p:attrName>
                                            </p:attrNameLst>
                                          </p:cBhvr>
                                          <p:tavLst>
                                            <p:tav tm="0">
                                              <p:val>
                                                <p:strVal val="#ppt_h"/>
                                              </p:val>
                                            </p:tav>
                                            <p:tav tm="100000">
                                              <p:val>
                                                <p:strVal val="#ppt_h"/>
                                              </p:val>
                                            </p:tav>
                                          </p:tavLst>
                                        </p:anim>
                                        <p:animEffect transition="in" filter="fade">
                                          <p:cBhvr>
                                            <p:cTn id="28" dur="1000"/>
                                            <p:tgtEl>
                                              <p:spTgt spid="2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0.70"/>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strVal val="#ppt_w*0.70"/>
                                              </p:val>
                                            </p:tav>
                                            <p:tav tm="100000">
                                              <p:val>
                                                <p:strVal val="#ppt_w"/>
                                              </p:val>
                                            </p:tav>
                                          </p:tavLst>
                                        </p:anim>
                                        <p:anim calcmode="lin" valueType="num">
                                          <p:cBhvr>
                                            <p:cTn id="37" dur="1000" fill="hold"/>
                                            <p:tgtEl>
                                              <p:spTgt spid="24"/>
                                            </p:tgtEl>
                                            <p:attrNameLst>
                                              <p:attrName>ppt_h</p:attrName>
                                            </p:attrNameLst>
                                          </p:cBhvr>
                                          <p:tavLst>
                                            <p:tav tm="0">
                                              <p:val>
                                                <p:strVal val="#ppt_h"/>
                                              </p:val>
                                            </p:tav>
                                            <p:tav tm="100000">
                                              <p:val>
                                                <p:strVal val="#ppt_h"/>
                                              </p:val>
                                            </p:tav>
                                          </p:tavLst>
                                        </p:anim>
                                        <p:animEffect transition="in" filter="fade">
                                          <p:cBhvr>
                                            <p:cTn id="38" dur="1000"/>
                                            <p:tgtEl>
                                              <p:spTgt spid="24"/>
                                            </p:tgtEl>
                                          </p:cBhvr>
                                        </p:animEffect>
                                      </p:childTnLst>
                                    </p:cTn>
                                  </p:par>
                                </p:childTnLst>
                              </p:cTn>
                            </p:par>
                            <p:par>
                              <p:cTn id="39" fill="hold">
                                <p:stCondLst>
                                  <p:cond delay="1000"/>
                                </p:stCondLst>
                                <p:childTnLst>
                                  <p:par>
                                    <p:cTn id="40" presetID="53" presetClass="entr" presetSubtype="16"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par>
                              <p:cTn id="45" fill="hold">
                                <p:stCondLst>
                                  <p:cond delay="1500"/>
                                </p:stCondLst>
                                <p:childTnLst>
                                  <p:par>
                                    <p:cTn id="46" presetID="2" presetClass="entr" presetSubtype="2" accel="5200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1+#ppt_w/2"/>
                                              </p:val>
                                            </p:tav>
                                            <p:tav tm="100000">
                                              <p:val>
                                                <p:strVal val="#ppt_x"/>
                                              </p:val>
                                            </p:tav>
                                          </p:tavLst>
                                        </p:anim>
                                        <p:anim calcmode="lin" valueType="num">
                                          <p:cBhvr additive="base">
                                            <p:cTn id="49" dur="500" fill="hold"/>
                                            <p:tgtEl>
                                              <p:spTgt spid="32"/>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53" presetClass="entr" presetSubtype="16"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childTnLst>
                              </p:cTn>
                            </p:par>
                            <p:par>
                              <p:cTn id="56" fill="hold">
                                <p:stCondLst>
                                  <p:cond delay="2500"/>
                                </p:stCondLst>
                                <p:childTnLst>
                                  <p:par>
                                    <p:cTn id="57" presetID="2" presetClass="entr" presetSubtype="2" accel="52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1+#ppt_w/2"/>
                                              </p:val>
                                            </p:tav>
                                            <p:tav tm="100000">
                                              <p:val>
                                                <p:strVal val="#ppt_x"/>
                                              </p:val>
                                            </p:tav>
                                          </p:tavLst>
                                        </p:anim>
                                        <p:anim calcmode="lin" valueType="num">
                                          <p:cBhvr additive="base">
                                            <p:cTn id="60" dur="500" fill="hold"/>
                                            <p:tgtEl>
                                              <p:spTgt spid="46"/>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childTnLst>
                              </p:cTn>
                            </p:par>
                            <p:par>
                              <p:cTn id="67" fill="hold">
                                <p:stCondLst>
                                  <p:cond delay="3500"/>
                                </p:stCondLst>
                                <p:childTnLst>
                                  <p:par>
                                    <p:cTn id="68" presetID="2" presetClass="entr" presetSubtype="2" accel="52000"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53" presetClass="entr" presetSubtype="16" fill="hold"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childTnLst>
                              </p:cTn>
                            </p:par>
                            <p:par>
                              <p:cTn id="78" fill="hold">
                                <p:stCondLst>
                                  <p:cond delay="4500"/>
                                </p:stCondLst>
                                <p:childTnLst>
                                  <p:par>
                                    <p:cTn id="79" presetID="2" presetClass="entr" presetSubtype="2" accel="52000" fill="hold" grpId="0" nodeType="afterEffect">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cBhvr additive="base">
                                            <p:cTn id="81" dur="500" fill="hold"/>
                                            <p:tgtEl>
                                              <p:spTgt spid="55"/>
                                            </p:tgtEl>
                                            <p:attrNameLst>
                                              <p:attrName>ppt_x</p:attrName>
                                            </p:attrNameLst>
                                          </p:cBhvr>
                                          <p:tavLst>
                                            <p:tav tm="0">
                                              <p:val>
                                                <p:strVal val="1+#ppt_w/2"/>
                                              </p:val>
                                            </p:tav>
                                            <p:tav tm="100000">
                                              <p:val>
                                                <p:strVal val="#ppt_x"/>
                                              </p:val>
                                            </p:tav>
                                          </p:tavLst>
                                        </p:anim>
                                        <p:anim calcmode="lin" valueType="num">
                                          <p:cBhvr additive="base">
                                            <p:cTn id="82" dur="500" fill="hold"/>
                                            <p:tgtEl>
                                              <p:spTgt spid="55"/>
                                            </p:tgtEl>
                                            <p:attrNameLst>
                                              <p:attrName>ppt_y</p:attrName>
                                            </p:attrNameLst>
                                          </p:cBhvr>
                                          <p:tavLst>
                                            <p:tav tm="0">
                                              <p:val>
                                                <p:strVal val="#ppt_y"/>
                                              </p:val>
                                            </p:tav>
                                            <p:tav tm="100000">
                                              <p:val>
                                                <p:strVal val="#ppt_y"/>
                                              </p:val>
                                            </p:tav>
                                          </p:tavLst>
                                        </p:anim>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4" grpId="0"/>
          <p:bldP spid="32" grpId="0"/>
          <p:bldP spid="46" grpId="0"/>
          <p:bldP spid="48" grpId="0"/>
          <p:bldP spid="55" grpId="0"/>
          <p:bldP spid="5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高并发请求</a:t>
            </a:r>
            <a:r>
              <a:rPr lang="zh-CN" altLang="en-US" dirty="0" smtClean="0"/>
              <a:t>瓶颈解决方案</a:t>
            </a:r>
            <a:endParaRPr lang="zh-CN" altLang="en-US" dirty="0"/>
          </a:p>
        </p:txBody>
      </p:sp>
      <p:grpSp>
        <p:nvGrpSpPr>
          <p:cNvPr id="30" name="组合 29">
            <a:extLst>
              <a:ext uri="{FF2B5EF4-FFF2-40B4-BE49-F238E27FC236}">
                <a16:creationId xmlns="" xmlns:a16="http://schemas.microsoft.com/office/drawing/2014/main" id="{AB9A0CA2-9D1A-485E-BC80-E18EB573846F}"/>
              </a:ext>
            </a:extLst>
          </p:cNvPr>
          <p:cNvGrpSpPr/>
          <p:nvPr/>
        </p:nvGrpSpPr>
        <p:grpSpPr>
          <a:xfrm>
            <a:off x="1235075" y="1473932"/>
            <a:ext cx="9428632" cy="998809"/>
            <a:chOff x="1541719" y="2349127"/>
            <a:chExt cx="5026094" cy="1446550"/>
          </a:xfrm>
        </p:grpSpPr>
        <p:sp>
          <p:nvSpPr>
            <p:cNvPr id="31" name="文本框 30">
              <a:extLst>
                <a:ext uri="{FF2B5EF4-FFF2-40B4-BE49-F238E27FC236}">
                  <a16:creationId xmlns="" xmlns:a16="http://schemas.microsoft.com/office/drawing/2014/main" id="{543FF840-1326-45FE-9A91-67132AD2C40B}"/>
                </a:ext>
              </a:extLst>
            </p:cNvPr>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2"/>
                  </a:solidFill>
                  <a:latin typeface="Century Gothic" panose="020B0502020202020204" pitchFamily="34" charset="0"/>
                </a:rPr>
                <a:t>前端用户过滤</a:t>
              </a:r>
              <a:endParaRPr lang="zh-CN" altLang="en-US" b="1" dirty="0">
                <a:solidFill>
                  <a:schemeClr val="bg2"/>
                </a:solidFill>
                <a:latin typeface="Century Gothic" panose="020B0502020202020204" pitchFamily="34" charset="0"/>
              </a:endParaRPr>
            </a:p>
          </p:txBody>
        </p:sp>
        <p:sp>
          <p:nvSpPr>
            <p:cNvPr id="32" name="文本框 31">
              <a:extLst>
                <a:ext uri="{FF2B5EF4-FFF2-40B4-BE49-F238E27FC236}">
                  <a16:creationId xmlns="" xmlns:a16="http://schemas.microsoft.com/office/drawing/2014/main" id="{36E6D9D9-341D-4B4A-A4DA-76AC89CA07C8}"/>
                </a:ext>
              </a:extLst>
            </p:cNvPr>
            <p:cNvSpPr txBox="1"/>
            <p:nvPr/>
          </p:nvSpPr>
          <p:spPr>
            <a:xfrm>
              <a:off x="1541719" y="2687681"/>
              <a:ext cx="5026094" cy="1107996"/>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en-US" altLang="zh-CN" sz="1100" dirty="0" smtClean="0"/>
                <a:t>1</a:t>
              </a:r>
              <a:r>
                <a:rPr lang="zh-CN" altLang="en-US" sz="1100" dirty="0" smtClean="0"/>
                <a:t>、秒</a:t>
              </a:r>
              <a:r>
                <a:rPr lang="zh-CN" altLang="en-US" sz="1100" dirty="0"/>
                <a:t>杀商品详情静态，让请求不经过应用服务</a:t>
              </a:r>
              <a:r>
                <a:rPr lang="zh-CN" altLang="en-US" sz="1100" dirty="0" smtClean="0"/>
                <a:t>层</a:t>
              </a:r>
              <a:endParaRPr lang="en-US" altLang="zh-CN" sz="1100" dirty="0" smtClean="0"/>
            </a:p>
            <a:p>
              <a:pPr algn="just">
                <a:lnSpc>
                  <a:spcPct val="150000"/>
                </a:lnSpc>
              </a:pPr>
              <a:r>
                <a:rPr lang="en-US" altLang="zh-CN" sz="1100" dirty="0" smtClean="0"/>
                <a:t>2</a:t>
              </a:r>
              <a:r>
                <a:rPr lang="zh-CN" altLang="en-US" sz="1100" dirty="0" smtClean="0"/>
                <a:t>、</a:t>
              </a:r>
              <a:r>
                <a:rPr lang="zh-CN" altLang="en-US" sz="1100" dirty="0"/>
                <a:t>前端界面操作用户</a:t>
              </a:r>
              <a:r>
                <a:rPr lang="zh-CN" altLang="en-US" sz="1100" dirty="0" smtClean="0"/>
                <a:t>点击“秒杀</a:t>
              </a:r>
              <a:r>
                <a:rPr lang="en-US" altLang="zh-CN" sz="1100" dirty="0" smtClean="0"/>
                <a:t>”</a:t>
              </a:r>
              <a:r>
                <a:rPr lang="zh-CN" altLang="en-US" sz="1100" dirty="0" smtClean="0"/>
                <a:t>后</a:t>
              </a:r>
              <a:r>
                <a:rPr lang="zh-CN" altLang="en-US" sz="1100" dirty="0"/>
                <a:t>，按钮置灰</a:t>
              </a:r>
              <a:r>
                <a:rPr lang="zh-CN" altLang="en-US" sz="1100" dirty="0" smtClean="0"/>
                <a:t>，禁止用户重复提交请求，限制用户限制在</a:t>
              </a:r>
              <a:r>
                <a:rPr lang="en-US" altLang="zh-CN" sz="1100" dirty="0"/>
                <a:t>x</a:t>
              </a:r>
              <a:r>
                <a:rPr lang="zh-CN" altLang="en-US" sz="1100" dirty="0"/>
                <a:t>秒之内只能提交一次</a:t>
              </a:r>
              <a:r>
                <a:rPr lang="zh-CN" altLang="en-US" sz="1100" dirty="0" smtClean="0"/>
                <a:t>请求</a:t>
              </a:r>
              <a:endParaRPr lang="en-US" altLang="zh-CN" sz="1100" dirty="0" smtClean="0"/>
            </a:p>
            <a:p>
              <a:pPr algn="just">
                <a:lnSpc>
                  <a:spcPct val="150000"/>
                </a:lnSpc>
              </a:pPr>
              <a:endParaRPr lang="en-US" altLang="zh-CN" sz="1100" dirty="0"/>
            </a:p>
            <a:p>
              <a:pPr algn="just">
                <a:lnSpc>
                  <a:spcPct val="150000"/>
                </a:lnSpc>
              </a:pPr>
              <a:r>
                <a:rPr lang="zh-CN" altLang="en-US" sz="11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 xmlns:a16="http://schemas.microsoft.com/office/drawing/2014/main" id="{6A553731-A1E4-42E2-9C6D-C91B8C89EDD3}"/>
              </a:ext>
            </a:extLst>
          </p:cNvPr>
          <p:cNvGrpSpPr/>
          <p:nvPr/>
        </p:nvGrpSpPr>
        <p:grpSpPr>
          <a:xfrm>
            <a:off x="1235075" y="2647382"/>
            <a:ext cx="9428632" cy="654603"/>
            <a:chOff x="1541719" y="2349127"/>
            <a:chExt cx="5026094" cy="654603"/>
          </a:xfrm>
        </p:grpSpPr>
        <p:sp>
          <p:nvSpPr>
            <p:cNvPr id="34" name="文本框 33">
              <a:extLst>
                <a:ext uri="{FF2B5EF4-FFF2-40B4-BE49-F238E27FC236}">
                  <a16:creationId xmlns="" xmlns:a16="http://schemas.microsoft.com/office/drawing/2014/main" id="{90A6174C-AC01-4FBF-9C90-C1C2C7BC73C7}"/>
                </a:ext>
              </a:extLst>
            </p:cNvPr>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2"/>
                  </a:solidFill>
                  <a:latin typeface="Century Gothic" panose="020B0502020202020204" pitchFamily="34" charset="0"/>
                </a:rPr>
                <a:t>负载均衡</a:t>
              </a:r>
              <a:endParaRPr lang="zh-CN" altLang="en-US" b="1" dirty="0">
                <a:solidFill>
                  <a:schemeClr val="bg2"/>
                </a:solidFill>
                <a:latin typeface="Century Gothic" panose="020B0502020202020204" pitchFamily="34" charset="0"/>
              </a:endParaRPr>
            </a:p>
          </p:txBody>
        </p:sp>
        <p:sp>
          <p:nvSpPr>
            <p:cNvPr id="35" name="文本框 34">
              <a:extLst>
                <a:ext uri="{FF2B5EF4-FFF2-40B4-BE49-F238E27FC236}">
                  <a16:creationId xmlns="" xmlns:a16="http://schemas.microsoft.com/office/drawing/2014/main" id="{727704F3-1ACA-42EF-B8A4-8755C966D1E8}"/>
                </a:ext>
              </a:extLst>
            </p:cNvPr>
            <p:cNvSpPr txBox="1"/>
            <p:nvPr/>
          </p:nvSpPr>
          <p:spPr>
            <a:xfrm>
              <a:off x="1541719" y="2687681"/>
              <a:ext cx="5026094" cy="316049"/>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en-US" altLang="zh-CN" sz="11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1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95000"/>
                      <a:lumOff val="5000"/>
                    </a:schemeClr>
                  </a:solidFill>
                </a:rPr>
                <a:t>使用</a:t>
              </a:r>
              <a:r>
                <a:rPr lang="en-US" altLang="zh-CN" sz="1100" dirty="0" err="1">
                  <a:solidFill>
                    <a:schemeClr val="tx1">
                      <a:lumMod val="95000"/>
                      <a:lumOff val="5000"/>
                    </a:schemeClr>
                  </a:solidFill>
                </a:rPr>
                <a:t>Nginx</a:t>
              </a:r>
              <a:r>
                <a:rPr lang="zh-CN" altLang="en-US" sz="1100" dirty="0">
                  <a:solidFill>
                    <a:schemeClr val="tx1">
                      <a:lumMod val="95000"/>
                      <a:lumOff val="5000"/>
                    </a:schemeClr>
                  </a:solidFill>
                </a:rPr>
                <a:t>或</a:t>
              </a:r>
              <a:r>
                <a:rPr lang="en-US" altLang="zh-CN" sz="1100" dirty="0">
                  <a:solidFill>
                    <a:schemeClr val="tx1">
                      <a:lumMod val="95000"/>
                      <a:lumOff val="5000"/>
                    </a:schemeClr>
                  </a:solidFill>
                </a:rPr>
                <a:t>Apache</a:t>
              </a:r>
              <a:r>
                <a:rPr lang="zh-CN" altLang="en-US" sz="1100" dirty="0">
                  <a:solidFill>
                    <a:schemeClr val="tx1">
                      <a:lumMod val="95000"/>
                      <a:lumOff val="5000"/>
                    </a:schemeClr>
                  </a:solidFill>
                </a:rPr>
                <a:t>将用户的请求分发到不同的机器上</a:t>
              </a:r>
              <a:endParaRPr lang="en-US" altLang="zh-CN" sz="11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 xmlns:a16="http://schemas.microsoft.com/office/drawing/2014/main" id="{6A553731-A1E4-42E2-9C6D-C91B8C89EDD3}"/>
              </a:ext>
            </a:extLst>
          </p:cNvPr>
          <p:cNvGrpSpPr/>
          <p:nvPr/>
        </p:nvGrpSpPr>
        <p:grpSpPr>
          <a:xfrm>
            <a:off x="1250328" y="3629614"/>
            <a:ext cx="9428632" cy="1993018"/>
            <a:chOff x="1541719" y="2349127"/>
            <a:chExt cx="5026094" cy="1993018"/>
          </a:xfrm>
        </p:grpSpPr>
        <p:sp>
          <p:nvSpPr>
            <p:cNvPr id="12" name="文本框 11">
              <a:extLst>
                <a:ext uri="{FF2B5EF4-FFF2-40B4-BE49-F238E27FC236}">
                  <a16:creationId xmlns="" xmlns:a16="http://schemas.microsoft.com/office/drawing/2014/main" id="{90A6174C-AC01-4FBF-9C90-C1C2C7BC73C7}"/>
                </a:ext>
              </a:extLst>
            </p:cNvPr>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bg2"/>
                  </a:solidFill>
                  <a:latin typeface="Century Gothic" panose="020B0502020202020204" pitchFamily="34" charset="0"/>
                </a:rPr>
                <a:t>数据处理</a:t>
              </a:r>
              <a:endParaRPr lang="zh-CN" altLang="en-US" b="1" dirty="0">
                <a:solidFill>
                  <a:schemeClr val="bg2"/>
                </a:solidFill>
                <a:latin typeface="Century Gothic" panose="020B0502020202020204" pitchFamily="34" charset="0"/>
              </a:endParaRPr>
            </a:p>
          </p:txBody>
        </p:sp>
        <p:sp>
          <p:nvSpPr>
            <p:cNvPr id="13" name="文本框 12">
              <a:extLst>
                <a:ext uri="{FF2B5EF4-FFF2-40B4-BE49-F238E27FC236}">
                  <a16:creationId xmlns="" xmlns:a16="http://schemas.microsoft.com/office/drawing/2014/main" id="{727704F3-1ACA-42EF-B8A4-8755C966D1E8}"/>
                </a:ext>
              </a:extLst>
            </p:cNvPr>
            <p:cNvSpPr txBox="1"/>
            <p:nvPr/>
          </p:nvSpPr>
          <p:spPr>
            <a:xfrm>
              <a:off x="1541719" y="2726318"/>
              <a:ext cx="5026094" cy="1615827"/>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en-US" altLang="zh-CN" sz="11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1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95000"/>
                      <a:lumOff val="5000"/>
                    </a:schemeClr>
                  </a:solidFill>
                </a:rPr>
                <a:t>把通过预处理的请求封装成事务提交给数据库，并返回是否成功。</a:t>
              </a:r>
              <a:endParaRPr lang="en-US" altLang="zh-CN" sz="11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just">
                <a:lnSpc>
                  <a:spcPct val="150000"/>
                </a:lnSpc>
              </a:pPr>
              <a:r>
                <a:rPr lang="en-US" altLang="zh-CN" sz="11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1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95000"/>
                      <a:lumOff val="5000"/>
                    </a:schemeClr>
                  </a:solidFill>
                </a:rPr>
                <a:t>经过</a:t>
              </a:r>
              <a:r>
                <a:rPr lang="en-US" altLang="zh-CN" sz="1100" dirty="0">
                  <a:solidFill>
                    <a:schemeClr val="tx1">
                      <a:lumMod val="95000"/>
                      <a:lumOff val="5000"/>
                    </a:schemeClr>
                  </a:solidFill>
                </a:rPr>
                <a:t>HTTP</a:t>
              </a:r>
              <a:r>
                <a:rPr lang="zh-CN" altLang="en-US" sz="1100" dirty="0">
                  <a:solidFill>
                    <a:schemeClr val="tx1">
                      <a:lumMod val="95000"/>
                      <a:lumOff val="5000"/>
                    </a:schemeClr>
                  </a:solidFill>
                </a:rPr>
                <a:t>服务器的分发后，单个服务器的负载相对低了一些，但总量依然可能很大，如果后台商品已经被秒杀完毕，那么直接给后来的请求返回秒杀失败即可，不必再进一步发送事务</a:t>
              </a:r>
              <a:r>
                <a:rPr lang="zh-CN" altLang="en-US" sz="1100" dirty="0" smtClean="0">
                  <a:solidFill>
                    <a:schemeClr val="tx1">
                      <a:lumMod val="95000"/>
                      <a:lumOff val="5000"/>
                    </a:schemeClr>
                  </a:solidFill>
                </a:rPr>
                <a:t>了</a:t>
              </a:r>
              <a:endParaRPr lang="en-US" altLang="zh-CN" sz="1100" dirty="0">
                <a:solidFill>
                  <a:schemeClr val="tx1">
                    <a:lumMod val="95000"/>
                    <a:lumOff val="5000"/>
                  </a:schemeClr>
                </a:solidFill>
              </a:endParaRPr>
            </a:p>
            <a:p>
              <a:pPr algn="just">
                <a:lnSpc>
                  <a:spcPct val="150000"/>
                </a:lnSpc>
              </a:pPr>
              <a:r>
                <a:rPr lang="en-US" altLang="zh-CN" sz="1100" dirty="0" smtClean="0">
                  <a:solidFill>
                    <a:schemeClr val="tx1">
                      <a:lumMod val="95000"/>
                      <a:lumOff val="5000"/>
                    </a:schemeClr>
                  </a:solidFill>
                </a:rPr>
                <a:t>3</a:t>
              </a:r>
              <a:r>
                <a:rPr lang="zh-CN" altLang="en-US" sz="1100" dirty="0" smtClean="0">
                  <a:solidFill>
                    <a:schemeClr val="tx1">
                      <a:lumMod val="95000"/>
                      <a:lumOff val="5000"/>
                    </a:schemeClr>
                  </a:solidFill>
                </a:rPr>
                <a:t>、判断</a:t>
              </a:r>
              <a:r>
                <a:rPr lang="zh-CN" altLang="en-US" sz="1100" dirty="0">
                  <a:solidFill>
                    <a:schemeClr val="tx1">
                      <a:lumMod val="95000"/>
                      <a:lumOff val="5000"/>
                    </a:schemeClr>
                  </a:solidFill>
                </a:rPr>
                <a:t>商品是不是还有剩余来决定是不是要处理该</a:t>
              </a:r>
              <a:r>
                <a:rPr lang="zh-CN" altLang="en-US" sz="1100" dirty="0" smtClean="0">
                  <a:solidFill>
                    <a:schemeClr val="tx1">
                      <a:lumMod val="95000"/>
                      <a:lumOff val="5000"/>
                    </a:schemeClr>
                  </a:solidFill>
                </a:rPr>
                <a:t>请求</a:t>
              </a:r>
              <a:endParaRPr lang="en-US" altLang="zh-CN" sz="1100" dirty="0" smtClean="0">
                <a:solidFill>
                  <a:schemeClr val="tx1">
                    <a:lumMod val="95000"/>
                    <a:lumOff val="5000"/>
                  </a:schemeClr>
                </a:solidFill>
              </a:endParaRPr>
            </a:p>
            <a:p>
              <a:pPr algn="just">
                <a:lnSpc>
                  <a:spcPct val="150000"/>
                </a:lnSpc>
              </a:pPr>
              <a:r>
                <a:rPr lang="en-US" altLang="zh-CN" sz="1100" dirty="0" smtClean="0">
                  <a:solidFill>
                    <a:schemeClr val="tx1">
                      <a:lumMod val="95000"/>
                      <a:lumOff val="5000"/>
                    </a:schemeClr>
                  </a:solidFill>
                </a:rPr>
                <a:t>4</a:t>
              </a:r>
              <a:r>
                <a:rPr lang="zh-CN" altLang="en-US" sz="1100" dirty="0" smtClean="0">
                  <a:solidFill>
                    <a:schemeClr val="tx1">
                      <a:lumMod val="95000"/>
                      <a:lumOff val="5000"/>
                    </a:schemeClr>
                  </a:solidFill>
                </a:rPr>
                <a:t>、数据服务接口，提供数据库库存信息接口</a:t>
              </a:r>
              <a:endParaRPr lang="en-US" altLang="zh-CN" sz="1100" dirty="0">
                <a:solidFill>
                  <a:schemeClr val="tx1">
                    <a:lumMod val="95000"/>
                    <a:lumOff val="5000"/>
                  </a:schemeClr>
                </a:solidFill>
              </a:endParaRPr>
            </a:p>
            <a:p>
              <a:pPr algn="just">
                <a:lnSpc>
                  <a:spcPct val="150000"/>
                </a:lnSpc>
              </a:pP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705428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同一个账号同时发出多个请求解决方案</a:t>
            </a:r>
            <a:endParaRPr lang="zh-CN" altLang="en-US" dirty="0"/>
          </a:p>
        </p:txBody>
      </p:sp>
      <p:grpSp>
        <p:nvGrpSpPr>
          <p:cNvPr id="47" name="组合 46">
            <a:extLst>
              <a:ext uri="{FF2B5EF4-FFF2-40B4-BE49-F238E27FC236}">
                <a16:creationId xmlns="" xmlns:a16="http://schemas.microsoft.com/office/drawing/2014/main" id="{E53FAC95-3C7A-4B0D-80FF-FBD0FC679D50}"/>
              </a:ext>
            </a:extLst>
          </p:cNvPr>
          <p:cNvGrpSpPr/>
          <p:nvPr/>
        </p:nvGrpSpPr>
        <p:grpSpPr>
          <a:xfrm>
            <a:off x="1956843" y="1639899"/>
            <a:ext cx="8797016" cy="746127"/>
            <a:chOff x="1136195" y="2091953"/>
            <a:chExt cx="3689804" cy="746127"/>
          </a:xfrm>
        </p:grpSpPr>
        <p:sp>
          <p:nvSpPr>
            <p:cNvPr id="48" name="文本框 47">
              <a:extLst>
                <a:ext uri="{FF2B5EF4-FFF2-40B4-BE49-F238E27FC236}">
                  <a16:creationId xmlns="" xmlns:a16="http://schemas.microsoft.com/office/drawing/2014/main" id="{E8AC4E51-6501-4187-8F89-DF46AAD91576}"/>
                </a:ext>
              </a:extLst>
            </p:cNvPr>
            <p:cNvSpPr txBox="1"/>
            <p:nvPr/>
          </p:nvSpPr>
          <p:spPr>
            <a:xfrm>
              <a:off x="1136195" y="2091953"/>
              <a:ext cx="72292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账号控制方式</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 xmlns:a16="http://schemas.microsoft.com/office/drawing/2014/main" id="{6547E369-B6FE-48EA-94D5-101AB36E6E5C}"/>
                </a:ext>
              </a:extLst>
            </p:cNvPr>
            <p:cNvSpPr txBox="1"/>
            <p:nvPr/>
          </p:nvSpPr>
          <p:spPr>
            <a:xfrm>
              <a:off x="1136195" y="2407193"/>
              <a:ext cx="3689804" cy="43088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t>在程序入口处，一个账号只允许接受</a:t>
              </a:r>
              <a:r>
                <a:rPr lang="en-US" altLang="zh-CN" sz="1100" dirty="0"/>
                <a:t>1</a:t>
              </a:r>
              <a:r>
                <a:rPr lang="zh-CN" altLang="en-US" sz="1100" dirty="0"/>
                <a:t>个请求，其他请求过滤。不仅解决了同一个账号，发送</a:t>
              </a:r>
              <a:r>
                <a:rPr lang="en-US" altLang="zh-CN" sz="1100" dirty="0"/>
                <a:t>N</a:t>
              </a:r>
              <a:r>
                <a:rPr lang="zh-CN" altLang="en-US" sz="1100" dirty="0"/>
                <a:t>个请求的问题，还保证了后续的逻辑流程的</a:t>
              </a:r>
              <a:r>
                <a:rPr lang="zh-CN" altLang="en-US" sz="1100" dirty="0" smtClean="0"/>
                <a:t>安全</a:t>
              </a:r>
              <a:endParaRPr lang="zh-CN" altLang="en-US" sz="1100" dirty="0"/>
            </a:p>
          </p:txBody>
        </p:sp>
      </p:grpSp>
      <p:grpSp>
        <p:nvGrpSpPr>
          <p:cNvPr id="50" name="组合 49">
            <a:extLst>
              <a:ext uri="{FF2B5EF4-FFF2-40B4-BE49-F238E27FC236}">
                <a16:creationId xmlns="" xmlns:a16="http://schemas.microsoft.com/office/drawing/2014/main" id="{30F3D153-CE51-43BC-891E-B4CC55EE9CF7}"/>
              </a:ext>
            </a:extLst>
          </p:cNvPr>
          <p:cNvGrpSpPr/>
          <p:nvPr/>
        </p:nvGrpSpPr>
        <p:grpSpPr>
          <a:xfrm>
            <a:off x="1956843" y="2716283"/>
            <a:ext cx="8797016" cy="576850"/>
            <a:chOff x="1136195" y="2091953"/>
            <a:chExt cx="3689804" cy="576850"/>
          </a:xfrm>
        </p:grpSpPr>
        <p:sp>
          <p:nvSpPr>
            <p:cNvPr id="51" name="文本框 50">
              <a:extLst>
                <a:ext uri="{FF2B5EF4-FFF2-40B4-BE49-F238E27FC236}">
                  <a16:creationId xmlns="" xmlns:a16="http://schemas.microsoft.com/office/drawing/2014/main" id="{E83D199E-A518-4285-A86A-47B4C95B657C}"/>
                </a:ext>
              </a:extLst>
            </p:cNvPr>
            <p:cNvSpPr txBox="1"/>
            <p:nvPr/>
          </p:nvSpPr>
          <p:spPr>
            <a:xfrm>
              <a:off x="1136195" y="2091953"/>
              <a:ext cx="475924"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smtClean="0">
                  <a:solidFill>
                    <a:schemeClr val="tx1">
                      <a:lumMod val="65000"/>
                      <a:lumOff val="35000"/>
                    </a:schemeClr>
                  </a:solidFill>
                  <a:latin typeface="微软雅黑" panose="020B0503020204020204" pitchFamily="34" charset="-122"/>
                  <a:ea typeface="微软雅黑" panose="020B0503020204020204" pitchFamily="34" charset="-122"/>
                </a:rPr>
                <a:t>Redis</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锁</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 xmlns:a16="http://schemas.microsoft.com/office/drawing/2014/main" id="{8A90E808-A938-48FB-815B-3D1B311C4396}"/>
                </a:ext>
              </a:extLst>
            </p:cNvPr>
            <p:cNvSpPr txBox="1"/>
            <p:nvPr/>
          </p:nvSpPr>
          <p:spPr>
            <a:xfrm>
              <a:off x="1136195" y="2407193"/>
              <a:ext cx="3689804" cy="26161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smtClean="0"/>
                <a:t>可以</a:t>
              </a:r>
              <a:r>
                <a:rPr lang="zh-CN" altLang="en-US" sz="1100" dirty="0"/>
                <a:t>通过</a:t>
              </a:r>
              <a:r>
                <a:rPr lang="en-US" altLang="zh-CN" sz="1100" dirty="0" err="1"/>
                <a:t>Redis</a:t>
              </a:r>
              <a:r>
                <a:rPr lang="zh-CN" altLang="en-US" sz="1100" dirty="0"/>
                <a:t>这种内存缓存服务，写入一个标志位例如</a:t>
              </a:r>
              <a:r>
                <a:rPr lang="en-US" altLang="zh-CN" sz="1100" dirty="0" err="1"/>
                <a:t>redis</a:t>
              </a:r>
              <a:r>
                <a:rPr lang="zh-CN" altLang="en-US" sz="1100" dirty="0"/>
                <a:t>锁，成功写入的则可以继续参加</a:t>
              </a:r>
            </a:p>
          </p:txBody>
        </p:sp>
      </p:grpSp>
      <p:grpSp>
        <p:nvGrpSpPr>
          <p:cNvPr id="53" name="组合 52">
            <a:extLst>
              <a:ext uri="{FF2B5EF4-FFF2-40B4-BE49-F238E27FC236}">
                <a16:creationId xmlns="" xmlns:a16="http://schemas.microsoft.com/office/drawing/2014/main" id="{005FC8C5-F8E9-4D69-BF1B-5689056C276C}"/>
              </a:ext>
            </a:extLst>
          </p:cNvPr>
          <p:cNvGrpSpPr/>
          <p:nvPr/>
        </p:nvGrpSpPr>
        <p:grpSpPr>
          <a:xfrm>
            <a:off x="1956843" y="3800250"/>
            <a:ext cx="8797016" cy="651935"/>
            <a:chOff x="1136195" y="2091953"/>
            <a:chExt cx="3689804" cy="651935"/>
          </a:xfrm>
        </p:grpSpPr>
        <p:sp>
          <p:nvSpPr>
            <p:cNvPr id="54" name="文本框 53">
              <a:extLst>
                <a:ext uri="{FF2B5EF4-FFF2-40B4-BE49-F238E27FC236}">
                  <a16:creationId xmlns="" xmlns:a16="http://schemas.microsoft.com/office/drawing/2014/main" id="{9A239F97-D7D4-4CDA-AC21-E6CAED5231F5}"/>
                </a:ext>
              </a:extLst>
            </p:cNvPr>
            <p:cNvSpPr txBox="1"/>
            <p:nvPr/>
          </p:nvSpPr>
          <p:spPr>
            <a:xfrm>
              <a:off x="1136195" y="2091953"/>
              <a:ext cx="292611"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前端</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 xmlns:a16="http://schemas.microsoft.com/office/drawing/2014/main" id="{0C1A0A7C-CA4B-464D-8EE7-9E5365ECE72D}"/>
                </a:ext>
              </a:extLst>
            </p:cNvPr>
            <p:cNvSpPr txBox="1"/>
            <p:nvPr/>
          </p:nvSpPr>
          <p:spPr>
            <a:xfrm>
              <a:off x="1136195" y="2407193"/>
              <a:ext cx="3689804" cy="33669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smtClean="0">
                  <a:latin typeface="微软雅黑" panose="020B0503020204020204" pitchFamily="34" charset="-122"/>
                  <a:ea typeface="微软雅黑" panose="020B0503020204020204" pitchFamily="34" charset="-122"/>
                  <a:cs typeface="+mn-ea"/>
                  <a:sym typeface="+mn-lt"/>
                </a:rPr>
                <a:t>按钮点击立马把状态设置</a:t>
              </a:r>
              <a:r>
                <a:rPr lang="en-US" altLang="zh-CN" sz="1200" dirty="0" smtClean="0">
                  <a:latin typeface="微软雅黑" panose="020B0503020204020204" pitchFamily="34" charset="-122"/>
                  <a:ea typeface="微软雅黑" panose="020B0503020204020204" pitchFamily="34" charset="-122"/>
                  <a:cs typeface="+mn-ea"/>
                  <a:sym typeface="+mn-lt"/>
                </a:rPr>
                <a:t>disable</a:t>
              </a:r>
              <a:r>
                <a:rPr lang="zh-CN" altLang="en-US" sz="1200" dirty="0" smtClean="0">
                  <a:latin typeface="微软雅黑" panose="020B0503020204020204" pitchFamily="34" charset="-122"/>
                  <a:ea typeface="微软雅黑" panose="020B0503020204020204" pitchFamily="34" charset="-122"/>
                  <a:cs typeface="+mn-ea"/>
                  <a:sym typeface="+mn-lt"/>
                </a:rPr>
                <a:t>，不可再次点击</a:t>
              </a:r>
              <a:endParaRPr lang="en-GB" altLang="zh-CN" sz="1200" dirty="0">
                <a:latin typeface="微软雅黑" panose="020B0503020204020204" pitchFamily="34" charset="-122"/>
                <a:ea typeface="微软雅黑" panose="020B0503020204020204" pitchFamily="34" charset="-122"/>
                <a:cs typeface="+mn-ea"/>
                <a:sym typeface="+mn-lt"/>
              </a:endParaRPr>
            </a:p>
          </p:txBody>
        </p:sp>
      </p:grpSp>
      <p:sp>
        <p:nvSpPr>
          <p:cNvPr id="56" name="椭圆 22">
            <a:extLst>
              <a:ext uri="{FF2B5EF4-FFF2-40B4-BE49-F238E27FC236}">
                <a16:creationId xmlns="" xmlns:a16="http://schemas.microsoft.com/office/drawing/2014/main" id="{7FCE4479-1ED4-4275-B432-CD54A12C05CB}"/>
              </a:ext>
            </a:extLst>
          </p:cNvPr>
          <p:cNvSpPr/>
          <p:nvPr/>
        </p:nvSpPr>
        <p:spPr>
          <a:xfrm>
            <a:off x="1239378" y="1722445"/>
            <a:ext cx="487689" cy="467081"/>
          </a:xfrm>
          <a:custGeom>
            <a:avLst/>
            <a:gdLst>
              <a:gd name="connsiteX0" fmla="*/ 26988 w 338138"/>
              <a:gd name="connsiteY0" fmla="*/ 204787 h 323850"/>
              <a:gd name="connsiteX1" fmla="*/ 114301 w 338138"/>
              <a:gd name="connsiteY1" fmla="*/ 295275 h 323850"/>
              <a:gd name="connsiteX2" fmla="*/ 85197 w 338138"/>
              <a:gd name="connsiteY2" fmla="*/ 230071 h 323850"/>
              <a:gd name="connsiteX3" fmla="*/ 50801 w 338138"/>
              <a:gd name="connsiteY3" fmla="*/ 218094 h 323850"/>
              <a:gd name="connsiteX4" fmla="*/ 26988 w 338138"/>
              <a:gd name="connsiteY4" fmla="*/ 204787 h 323850"/>
              <a:gd name="connsiteX5" fmla="*/ 258763 w 338138"/>
              <a:gd name="connsiteY5" fmla="*/ 173037 h 323850"/>
              <a:gd name="connsiteX6" fmla="*/ 264055 w 338138"/>
              <a:gd name="connsiteY6" fmla="*/ 176971 h 323850"/>
              <a:gd name="connsiteX7" fmla="*/ 285221 w 338138"/>
              <a:gd name="connsiteY7" fmla="*/ 218937 h 323850"/>
              <a:gd name="connsiteX8" fmla="*/ 332846 w 338138"/>
              <a:gd name="connsiteY8" fmla="*/ 226805 h 323850"/>
              <a:gd name="connsiteX9" fmla="*/ 338138 w 338138"/>
              <a:gd name="connsiteY9" fmla="*/ 230739 h 323850"/>
              <a:gd name="connsiteX10" fmla="*/ 336815 w 338138"/>
              <a:gd name="connsiteY10" fmla="*/ 237297 h 323850"/>
              <a:gd name="connsiteX11" fmla="*/ 302419 w 338138"/>
              <a:gd name="connsiteY11" fmla="*/ 270082 h 323850"/>
              <a:gd name="connsiteX12" fmla="*/ 310357 w 338138"/>
              <a:gd name="connsiteY12" fmla="*/ 317293 h 323850"/>
              <a:gd name="connsiteX13" fmla="*/ 307711 w 338138"/>
              <a:gd name="connsiteY13" fmla="*/ 322539 h 323850"/>
              <a:gd name="connsiteX14" fmla="*/ 303742 w 338138"/>
              <a:gd name="connsiteY14" fmla="*/ 323850 h 323850"/>
              <a:gd name="connsiteX15" fmla="*/ 301096 w 338138"/>
              <a:gd name="connsiteY15" fmla="*/ 323850 h 323850"/>
              <a:gd name="connsiteX16" fmla="*/ 258763 w 338138"/>
              <a:gd name="connsiteY16" fmla="*/ 301556 h 323850"/>
              <a:gd name="connsiteX17" fmla="*/ 216430 w 338138"/>
              <a:gd name="connsiteY17" fmla="*/ 323850 h 323850"/>
              <a:gd name="connsiteX18" fmla="*/ 209815 w 338138"/>
              <a:gd name="connsiteY18" fmla="*/ 322539 h 323850"/>
              <a:gd name="connsiteX19" fmla="*/ 207169 w 338138"/>
              <a:gd name="connsiteY19" fmla="*/ 317293 h 323850"/>
              <a:gd name="connsiteX20" fmla="*/ 215107 w 338138"/>
              <a:gd name="connsiteY20" fmla="*/ 270082 h 323850"/>
              <a:gd name="connsiteX21" fmla="*/ 180711 w 338138"/>
              <a:gd name="connsiteY21" fmla="*/ 237297 h 323850"/>
              <a:gd name="connsiteX22" fmla="*/ 179388 w 338138"/>
              <a:gd name="connsiteY22" fmla="*/ 230739 h 323850"/>
              <a:gd name="connsiteX23" fmla="*/ 184680 w 338138"/>
              <a:gd name="connsiteY23" fmla="*/ 226805 h 323850"/>
              <a:gd name="connsiteX24" fmla="*/ 232305 w 338138"/>
              <a:gd name="connsiteY24" fmla="*/ 218937 h 323850"/>
              <a:gd name="connsiteX25" fmla="*/ 253471 w 338138"/>
              <a:gd name="connsiteY25" fmla="*/ 176971 h 323850"/>
              <a:gd name="connsiteX26" fmla="*/ 258763 w 338138"/>
              <a:gd name="connsiteY26" fmla="*/ 173037 h 323850"/>
              <a:gd name="connsiteX27" fmla="*/ 79376 w 338138"/>
              <a:gd name="connsiteY27" fmla="*/ 115887 h 323850"/>
              <a:gd name="connsiteX28" fmla="*/ 58491 w 338138"/>
              <a:gd name="connsiteY28" fmla="*/ 123779 h 323850"/>
              <a:gd name="connsiteX29" fmla="*/ 20638 w 338138"/>
              <a:gd name="connsiteY29" fmla="*/ 161924 h 323850"/>
              <a:gd name="connsiteX30" fmla="*/ 58491 w 338138"/>
              <a:gd name="connsiteY30" fmla="*/ 200070 h 323850"/>
              <a:gd name="connsiteX31" fmla="*/ 79376 w 338138"/>
              <a:gd name="connsiteY31" fmla="*/ 207962 h 323850"/>
              <a:gd name="connsiteX32" fmla="*/ 76765 w 338138"/>
              <a:gd name="connsiteY32" fmla="*/ 161924 h 323850"/>
              <a:gd name="connsiteX33" fmla="*/ 79376 w 338138"/>
              <a:gd name="connsiteY33" fmla="*/ 115887 h 323850"/>
              <a:gd name="connsiteX34" fmla="*/ 212725 w 338138"/>
              <a:gd name="connsiteY34" fmla="*/ 28575 h 323850"/>
              <a:gd name="connsiteX35" fmla="*/ 241740 w 338138"/>
              <a:gd name="connsiteY35" fmla="*/ 93779 h 323850"/>
              <a:gd name="connsiteX36" fmla="*/ 274711 w 338138"/>
              <a:gd name="connsiteY36" fmla="*/ 105756 h 323850"/>
              <a:gd name="connsiteX37" fmla="*/ 298450 w 338138"/>
              <a:gd name="connsiteY37" fmla="*/ 119063 h 323850"/>
              <a:gd name="connsiteX38" fmla="*/ 212725 w 338138"/>
              <a:gd name="connsiteY38" fmla="*/ 28575 h 323850"/>
              <a:gd name="connsiteX39" fmla="*/ 114301 w 338138"/>
              <a:gd name="connsiteY39" fmla="*/ 28575 h 323850"/>
              <a:gd name="connsiteX40" fmla="*/ 26988 w 338138"/>
              <a:gd name="connsiteY40" fmla="*/ 119063 h 323850"/>
              <a:gd name="connsiteX41" fmla="*/ 50801 w 338138"/>
              <a:gd name="connsiteY41" fmla="*/ 105756 h 323850"/>
              <a:gd name="connsiteX42" fmla="*/ 85197 w 338138"/>
              <a:gd name="connsiteY42" fmla="*/ 93779 h 323850"/>
              <a:gd name="connsiteX43" fmla="*/ 114301 w 338138"/>
              <a:gd name="connsiteY43" fmla="*/ 28575 h 323850"/>
              <a:gd name="connsiteX44" fmla="*/ 162719 w 338138"/>
              <a:gd name="connsiteY44" fmla="*/ 19050 h 323850"/>
              <a:gd name="connsiteX45" fmla="*/ 118158 w 338138"/>
              <a:gd name="connsiteY45" fmla="*/ 58588 h 323850"/>
              <a:gd name="connsiteX46" fmla="*/ 106363 w 338138"/>
              <a:gd name="connsiteY46" fmla="*/ 88900 h 323850"/>
              <a:gd name="connsiteX47" fmla="*/ 162719 w 338138"/>
              <a:gd name="connsiteY47" fmla="*/ 83628 h 323850"/>
              <a:gd name="connsiteX48" fmla="*/ 219076 w 338138"/>
              <a:gd name="connsiteY48" fmla="*/ 88900 h 323850"/>
              <a:gd name="connsiteX49" fmla="*/ 207281 w 338138"/>
              <a:gd name="connsiteY49" fmla="*/ 58588 h 323850"/>
              <a:gd name="connsiteX50" fmla="*/ 162719 w 338138"/>
              <a:gd name="connsiteY50" fmla="*/ 19050 h 323850"/>
              <a:gd name="connsiteX51" fmla="*/ 162719 w 338138"/>
              <a:gd name="connsiteY51" fmla="*/ 0 h 323850"/>
              <a:gd name="connsiteX52" fmla="*/ 325438 w 338138"/>
              <a:gd name="connsiteY52" fmla="*/ 161925 h 323850"/>
              <a:gd name="connsiteX53" fmla="*/ 318823 w 338138"/>
              <a:gd name="connsiteY53" fmla="*/ 206685 h 323850"/>
              <a:gd name="connsiteX54" fmla="*/ 298980 w 338138"/>
              <a:gd name="connsiteY54" fmla="*/ 204052 h 323850"/>
              <a:gd name="connsiteX55" fmla="*/ 289719 w 338138"/>
              <a:gd name="connsiteY55" fmla="*/ 186938 h 323850"/>
              <a:gd name="connsiteX56" fmla="*/ 305594 w 338138"/>
              <a:gd name="connsiteY56" fmla="*/ 161925 h 323850"/>
              <a:gd name="connsiteX57" fmla="*/ 267230 w 338138"/>
              <a:gd name="connsiteY57" fmla="*/ 123747 h 323850"/>
              <a:gd name="connsiteX58" fmla="*/ 246063 w 338138"/>
              <a:gd name="connsiteY58" fmla="*/ 115849 h 323850"/>
              <a:gd name="connsiteX59" fmla="*/ 248709 w 338138"/>
              <a:gd name="connsiteY59" fmla="*/ 160608 h 323850"/>
              <a:gd name="connsiteX60" fmla="*/ 240771 w 338138"/>
              <a:gd name="connsiteY60" fmla="*/ 169824 h 323850"/>
              <a:gd name="connsiteX61" fmla="*/ 227542 w 338138"/>
              <a:gd name="connsiteY61" fmla="*/ 196153 h 323850"/>
              <a:gd name="connsiteX62" fmla="*/ 228865 w 338138"/>
              <a:gd name="connsiteY62" fmla="*/ 161925 h 323850"/>
              <a:gd name="connsiteX63" fmla="*/ 224896 w 338138"/>
              <a:gd name="connsiteY63" fmla="*/ 110583 h 323850"/>
              <a:gd name="connsiteX64" fmla="*/ 162719 w 338138"/>
              <a:gd name="connsiteY64" fmla="*/ 104000 h 323850"/>
              <a:gd name="connsiteX65" fmla="*/ 100542 w 338138"/>
              <a:gd name="connsiteY65" fmla="*/ 110583 h 323850"/>
              <a:gd name="connsiteX66" fmla="*/ 96573 w 338138"/>
              <a:gd name="connsiteY66" fmla="*/ 161925 h 323850"/>
              <a:gd name="connsiteX67" fmla="*/ 100542 w 338138"/>
              <a:gd name="connsiteY67" fmla="*/ 213267 h 323850"/>
              <a:gd name="connsiteX68" fmla="*/ 162719 w 338138"/>
              <a:gd name="connsiteY68" fmla="*/ 219850 h 323850"/>
              <a:gd name="connsiteX69" fmla="*/ 169334 w 338138"/>
              <a:gd name="connsiteY69" fmla="*/ 219850 h 323850"/>
              <a:gd name="connsiteX70" fmla="*/ 166688 w 338138"/>
              <a:gd name="connsiteY70" fmla="*/ 225115 h 323850"/>
              <a:gd name="connsiteX71" fmla="*/ 166688 w 338138"/>
              <a:gd name="connsiteY71" fmla="*/ 239596 h 323850"/>
              <a:gd name="connsiteX72" fmla="*/ 162719 w 338138"/>
              <a:gd name="connsiteY72" fmla="*/ 239596 h 323850"/>
              <a:gd name="connsiteX73" fmla="*/ 105833 w 338138"/>
              <a:gd name="connsiteY73" fmla="*/ 234331 h 323850"/>
              <a:gd name="connsiteX74" fmla="*/ 117740 w 338138"/>
              <a:gd name="connsiteY74" fmla="*/ 264609 h 323850"/>
              <a:gd name="connsiteX75" fmla="*/ 162719 w 338138"/>
              <a:gd name="connsiteY75" fmla="*/ 304103 h 323850"/>
              <a:gd name="connsiteX76" fmla="*/ 199761 w 338138"/>
              <a:gd name="connsiteY76" fmla="*/ 279090 h 323850"/>
              <a:gd name="connsiteX77" fmla="*/ 193146 w 338138"/>
              <a:gd name="connsiteY77" fmla="*/ 314635 h 323850"/>
              <a:gd name="connsiteX78" fmla="*/ 193146 w 338138"/>
              <a:gd name="connsiteY78" fmla="*/ 321217 h 323850"/>
              <a:gd name="connsiteX79" fmla="*/ 162719 w 338138"/>
              <a:gd name="connsiteY79" fmla="*/ 323850 h 323850"/>
              <a:gd name="connsiteX80" fmla="*/ 0 w 338138"/>
              <a:gd name="connsiteY80" fmla="*/ 161925 h 323850"/>
              <a:gd name="connsiteX81" fmla="*/ 162719 w 338138"/>
              <a:gd name="connsiteY81"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8138" h="323850">
                <a:moveTo>
                  <a:pt x="26988" y="204787"/>
                </a:moveTo>
                <a:cubicBezTo>
                  <a:pt x="40217" y="246039"/>
                  <a:pt x="73290" y="280637"/>
                  <a:pt x="114301" y="295275"/>
                </a:cubicBezTo>
                <a:cubicBezTo>
                  <a:pt x="101072" y="279307"/>
                  <a:pt x="90488" y="256685"/>
                  <a:pt x="85197" y="230071"/>
                </a:cubicBezTo>
                <a:cubicBezTo>
                  <a:pt x="73290" y="226078"/>
                  <a:pt x="61384" y="222086"/>
                  <a:pt x="50801" y="218094"/>
                </a:cubicBezTo>
                <a:cubicBezTo>
                  <a:pt x="41540" y="214102"/>
                  <a:pt x="33603" y="210110"/>
                  <a:pt x="26988" y="204787"/>
                </a:cubicBezTo>
                <a:close/>
                <a:moveTo>
                  <a:pt x="258763" y="173037"/>
                </a:moveTo>
                <a:cubicBezTo>
                  <a:pt x="261409" y="173037"/>
                  <a:pt x="262732" y="174349"/>
                  <a:pt x="264055" y="176971"/>
                </a:cubicBezTo>
                <a:cubicBezTo>
                  <a:pt x="264055" y="176971"/>
                  <a:pt x="264055" y="176971"/>
                  <a:pt x="285221" y="218937"/>
                </a:cubicBezTo>
                <a:cubicBezTo>
                  <a:pt x="285221" y="218937"/>
                  <a:pt x="285221" y="218937"/>
                  <a:pt x="332846" y="226805"/>
                </a:cubicBezTo>
                <a:cubicBezTo>
                  <a:pt x="335492" y="226805"/>
                  <a:pt x="336815" y="228117"/>
                  <a:pt x="338138" y="230739"/>
                </a:cubicBezTo>
                <a:cubicBezTo>
                  <a:pt x="338138" y="233362"/>
                  <a:pt x="338138" y="234674"/>
                  <a:pt x="336815" y="237297"/>
                </a:cubicBezTo>
                <a:cubicBezTo>
                  <a:pt x="336815" y="237297"/>
                  <a:pt x="336815" y="237297"/>
                  <a:pt x="302419" y="270082"/>
                </a:cubicBezTo>
                <a:cubicBezTo>
                  <a:pt x="302419" y="270082"/>
                  <a:pt x="302419" y="270082"/>
                  <a:pt x="310357" y="317293"/>
                </a:cubicBezTo>
                <a:cubicBezTo>
                  <a:pt x="310357" y="318604"/>
                  <a:pt x="309034" y="321227"/>
                  <a:pt x="307711" y="322539"/>
                </a:cubicBezTo>
                <a:cubicBezTo>
                  <a:pt x="306388" y="323850"/>
                  <a:pt x="305065" y="323850"/>
                  <a:pt x="303742" y="323850"/>
                </a:cubicBezTo>
                <a:cubicBezTo>
                  <a:pt x="302419" y="323850"/>
                  <a:pt x="302419" y="323850"/>
                  <a:pt x="301096" y="323850"/>
                </a:cubicBezTo>
                <a:cubicBezTo>
                  <a:pt x="301096" y="323850"/>
                  <a:pt x="301096" y="323850"/>
                  <a:pt x="258763" y="301556"/>
                </a:cubicBezTo>
                <a:cubicBezTo>
                  <a:pt x="258763" y="301556"/>
                  <a:pt x="258763" y="301556"/>
                  <a:pt x="216430" y="323850"/>
                </a:cubicBezTo>
                <a:cubicBezTo>
                  <a:pt x="213784" y="323850"/>
                  <a:pt x="211138" y="323850"/>
                  <a:pt x="209815" y="322539"/>
                </a:cubicBezTo>
                <a:cubicBezTo>
                  <a:pt x="207169" y="321227"/>
                  <a:pt x="207169" y="318604"/>
                  <a:pt x="207169" y="317293"/>
                </a:cubicBezTo>
                <a:cubicBezTo>
                  <a:pt x="207169" y="317293"/>
                  <a:pt x="207169" y="317293"/>
                  <a:pt x="215107" y="270082"/>
                </a:cubicBezTo>
                <a:cubicBezTo>
                  <a:pt x="215107" y="270082"/>
                  <a:pt x="215107" y="270082"/>
                  <a:pt x="180711" y="237297"/>
                </a:cubicBezTo>
                <a:cubicBezTo>
                  <a:pt x="179388" y="234674"/>
                  <a:pt x="179388" y="233362"/>
                  <a:pt x="179388" y="230739"/>
                </a:cubicBezTo>
                <a:cubicBezTo>
                  <a:pt x="180711" y="228117"/>
                  <a:pt x="182034" y="226805"/>
                  <a:pt x="184680" y="226805"/>
                </a:cubicBezTo>
                <a:cubicBezTo>
                  <a:pt x="184680" y="226805"/>
                  <a:pt x="184680" y="226805"/>
                  <a:pt x="232305" y="218937"/>
                </a:cubicBezTo>
                <a:cubicBezTo>
                  <a:pt x="232305" y="218937"/>
                  <a:pt x="232305" y="218937"/>
                  <a:pt x="253471" y="176971"/>
                </a:cubicBezTo>
                <a:cubicBezTo>
                  <a:pt x="253471" y="174349"/>
                  <a:pt x="256117" y="173037"/>
                  <a:pt x="258763" y="173037"/>
                </a:cubicBezTo>
                <a:close/>
                <a:moveTo>
                  <a:pt x="79376" y="115887"/>
                </a:moveTo>
                <a:cubicBezTo>
                  <a:pt x="72849" y="118518"/>
                  <a:pt x="65018" y="121148"/>
                  <a:pt x="58491" y="123779"/>
                </a:cubicBezTo>
                <a:cubicBezTo>
                  <a:pt x="34996" y="134302"/>
                  <a:pt x="20638" y="148771"/>
                  <a:pt x="20638" y="161924"/>
                </a:cubicBezTo>
                <a:cubicBezTo>
                  <a:pt x="20638" y="175078"/>
                  <a:pt x="34996" y="189547"/>
                  <a:pt x="58491" y="200070"/>
                </a:cubicBezTo>
                <a:cubicBezTo>
                  <a:pt x="65018" y="202701"/>
                  <a:pt x="72849" y="205331"/>
                  <a:pt x="79376" y="207962"/>
                </a:cubicBezTo>
                <a:cubicBezTo>
                  <a:pt x="78071" y="193493"/>
                  <a:pt x="76765" y="177709"/>
                  <a:pt x="76765" y="161924"/>
                </a:cubicBezTo>
                <a:cubicBezTo>
                  <a:pt x="76765" y="146140"/>
                  <a:pt x="78071" y="130356"/>
                  <a:pt x="79376" y="115887"/>
                </a:cubicBezTo>
                <a:close/>
                <a:moveTo>
                  <a:pt x="212725" y="28575"/>
                </a:moveTo>
                <a:cubicBezTo>
                  <a:pt x="224595" y="44543"/>
                  <a:pt x="235145" y="67165"/>
                  <a:pt x="241740" y="93779"/>
                </a:cubicBezTo>
                <a:cubicBezTo>
                  <a:pt x="253609" y="97772"/>
                  <a:pt x="264160" y="101764"/>
                  <a:pt x="274711" y="105756"/>
                </a:cubicBezTo>
                <a:cubicBezTo>
                  <a:pt x="283943" y="109748"/>
                  <a:pt x="291856" y="113740"/>
                  <a:pt x="298450" y="119063"/>
                </a:cubicBezTo>
                <a:cubicBezTo>
                  <a:pt x="285262" y="77811"/>
                  <a:pt x="253609" y="43213"/>
                  <a:pt x="212725" y="28575"/>
                </a:cubicBezTo>
                <a:close/>
                <a:moveTo>
                  <a:pt x="114301" y="28575"/>
                </a:moveTo>
                <a:cubicBezTo>
                  <a:pt x="73290" y="43213"/>
                  <a:pt x="40217" y="77811"/>
                  <a:pt x="26988" y="119063"/>
                </a:cubicBezTo>
                <a:cubicBezTo>
                  <a:pt x="33603" y="113740"/>
                  <a:pt x="41540" y="109748"/>
                  <a:pt x="50801" y="105756"/>
                </a:cubicBezTo>
                <a:cubicBezTo>
                  <a:pt x="61384" y="101764"/>
                  <a:pt x="73290" y="97772"/>
                  <a:pt x="85197" y="93779"/>
                </a:cubicBezTo>
                <a:cubicBezTo>
                  <a:pt x="90488" y="67165"/>
                  <a:pt x="101072" y="44543"/>
                  <a:pt x="114301" y="28575"/>
                </a:cubicBezTo>
                <a:close/>
                <a:moveTo>
                  <a:pt x="162719" y="19050"/>
                </a:moveTo>
                <a:cubicBezTo>
                  <a:pt x="146992" y="19050"/>
                  <a:pt x="129954" y="33547"/>
                  <a:pt x="118158" y="58588"/>
                </a:cubicBezTo>
                <a:cubicBezTo>
                  <a:pt x="112916" y="67813"/>
                  <a:pt x="108984" y="77039"/>
                  <a:pt x="106363" y="88900"/>
                </a:cubicBezTo>
                <a:cubicBezTo>
                  <a:pt x="124712" y="86264"/>
                  <a:pt x="143060" y="83628"/>
                  <a:pt x="162719" y="83628"/>
                </a:cubicBezTo>
                <a:cubicBezTo>
                  <a:pt x="182379" y="83628"/>
                  <a:pt x="202038" y="86264"/>
                  <a:pt x="219076" y="88900"/>
                </a:cubicBezTo>
                <a:cubicBezTo>
                  <a:pt x="216455" y="77039"/>
                  <a:pt x="212523" y="67813"/>
                  <a:pt x="207281" y="58588"/>
                </a:cubicBezTo>
                <a:cubicBezTo>
                  <a:pt x="195485" y="33547"/>
                  <a:pt x="178447" y="19050"/>
                  <a:pt x="162719" y="19050"/>
                </a:cubicBezTo>
                <a:close/>
                <a:moveTo>
                  <a:pt x="162719" y="0"/>
                </a:moveTo>
                <a:cubicBezTo>
                  <a:pt x="252678" y="0"/>
                  <a:pt x="325438" y="72405"/>
                  <a:pt x="325438" y="161925"/>
                </a:cubicBezTo>
                <a:cubicBezTo>
                  <a:pt x="325438" y="177723"/>
                  <a:pt x="324115" y="193520"/>
                  <a:pt x="318823" y="206685"/>
                </a:cubicBezTo>
                <a:cubicBezTo>
                  <a:pt x="318823" y="206685"/>
                  <a:pt x="318823" y="206685"/>
                  <a:pt x="298980" y="204052"/>
                </a:cubicBezTo>
                <a:cubicBezTo>
                  <a:pt x="298980" y="204052"/>
                  <a:pt x="298980" y="204052"/>
                  <a:pt x="289719" y="186938"/>
                </a:cubicBezTo>
                <a:cubicBezTo>
                  <a:pt x="300303" y="179039"/>
                  <a:pt x="305594" y="169824"/>
                  <a:pt x="305594" y="161925"/>
                </a:cubicBezTo>
                <a:cubicBezTo>
                  <a:pt x="305594" y="148760"/>
                  <a:pt x="292365" y="134279"/>
                  <a:pt x="267230" y="123747"/>
                </a:cubicBezTo>
                <a:cubicBezTo>
                  <a:pt x="260615" y="121115"/>
                  <a:pt x="254000" y="118482"/>
                  <a:pt x="246063" y="115849"/>
                </a:cubicBezTo>
                <a:cubicBezTo>
                  <a:pt x="247386" y="130330"/>
                  <a:pt x="248709" y="144811"/>
                  <a:pt x="248709" y="160608"/>
                </a:cubicBezTo>
                <a:cubicBezTo>
                  <a:pt x="246063" y="161925"/>
                  <a:pt x="243417" y="165874"/>
                  <a:pt x="240771" y="169824"/>
                </a:cubicBezTo>
                <a:cubicBezTo>
                  <a:pt x="240771" y="169824"/>
                  <a:pt x="240771" y="169824"/>
                  <a:pt x="227542" y="196153"/>
                </a:cubicBezTo>
                <a:cubicBezTo>
                  <a:pt x="228865" y="185621"/>
                  <a:pt x="228865" y="173773"/>
                  <a:pt x="228865" y="161925"/>
                </a:cubicBezTo>
                <a:cubicBezTo>
                  <a:pt x="228865" y="143494"/>
                  <a:pt x="227542" y="126380"/>
                  <a:pt x="224896" y="110583"/>
                </a:cubicBezTo>
                <a:cubicBezTo>
                  <a:pt x="205052" y="106633"/>
                  <a:pt x="185209" y="104000"/>
                  <a:pt x="162719" y="104000"/>
                </a:cubicBezTo>
                <a:cubicBezTo>
                  <a:pt x="141552" y="104000"/>
                  <a:pt x="120386" y="106633"/>
                  <a:pt x="100542" y="110583"/>
                </a:cubicBezTo>
                <a:cubicBezTo>
                  <a:pt x="97896" y="126380"/>
                  <a:pt x="96573" y="143494"/>
                  <a:pt x="96573" y="161925"/>
                </a:cubicBezTo>
                <a:cubicBezTo>
                  <a:pt x="96573" y="180356"/>
                  <a:pt x="97896" y="197470"/>
                  <a:pt x="100542" y="213267"/>
                </a:cubicBezTo>
                <a:cubicBezTo>
                  <a:pt x="120386" y="217217"/>
                  <a:pt x="141552" y="219850"/>
                  <a:pt x="162719" y="219850"/>
                </a:cubicBezTo>
                <a:cubicBezTo>
                  <a:pt x="165365" y="219850"/>
                  <a:pt x="166688" y="219850"/>
                  <a:pt x="169334" y="219850"/>
                </a:cubicBezTo>
                <a:cubicBezTo>
                  <a:pt x="168011" y="221166"/>
                  <a:pt x="166688" y="222482"/>
                  <a:pt x="166688" y="225115"/>
                </a:cubicBezTo>
                <a:cubicBezTo>
                  <a:pt x="165365" y="230381"/>
                  <a:pt x="165365" y="234331"/>
                  <a:pt x="166688" y="239596"/>
                </a:cubicBezTo>
                <a:cubicBezTo>
                  <a:pt x="165365" y="239596"/>
                  <a:pt x="164042" y="239596"/>
                  <a:pt x="162719" y="239596"/>
                </a:cubicBezTo>
                <a:cubicBezTo>
                  <a:pt x="142875" y="239596"/>
                  <a:pt x="124354" y="236964"/>
                  <a:pt x="105833" y="234331"/>
                </a:cubicBezTo>
                <a:cubicBezTo>
                  <a:pt x="108479" y="246179"/>
                  <a:pt x="112448" y="255394"/>
                  <a:pt x="117740" y="264609"/>
                </a:cubicBezTo>
                <a:cubicBezTo>
                  <a:pt x="129646" y="289622"/>
                  <a:pt x="146844" y="304103"/>
                  <a:pt x="162719" y="304103"/>
                </a:cubicBezTo>
                <a:cubicBezTo>
                  <a:pt x="175948" y="304103"/>
                  <a:pt x="187855" y="294888"/>
                  <a:pt x="199761" y="279090"/>
                </a:cubicBezTo>
                <a:cubicBezTo>
                  <a:pt x="199761" y="279090"/>
                  <a:pt x="199761" y="279090"/>
                  <a:pt x="193146" y="314635"/>
                </a:cubicBezTo>
                <a:cubicBezTo>
                  <a:pt x="193146" y="315951"/>
                  <a:pt x="193146" y="318584"/>
                  <a:pt x="193146" y="321217"/>
                </a:cubicBezTo>
                <a:cubicBezTo>
                  <a:pt x="183886" y="322534"/>
                  <a:pt x="173302" y="323850"/>
                  <a:pt x="162719" y="323850"/>
                </a:cubicBezTo>
                <a:cubicBezTo>
                  <a:pt x="72760" y="323850"/>
                  <a:pt x="0" y="251445"/>
                  <a:pt x="0" y="161925"/>
                </a:cubicBezTo>
                <a:cubicBezTo>
                  <a:pt x="0" y="72405"/>
                  <a:pt x="72760" y="0"/>
                  <a:pt x="162719" y="0"/>
                </a:cubicBez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57" name="椭圆 23">
            <a:extLst>
              <a:ext uri="{FF2B5EF4-FFF2-40B4-BE49-F238E27FC236}">
                <a16:creationId xmlns="" xmlns:a16="http://schemas.microsoft.com/office/drawing/2014/main" id="{C7C70D1A-1CC0-499A-A9B0-F9A04EC80170}"/>
              </a:ext>
            </a:extLst>
          </p:cNvPr>
          <p:cNvSpPr/>
          <p:nvPr/>
        </p:nvSpPr>
        <p:spPr>
          <a:xfrm>
            <a:off x="1239378" y="2814738"/>
            <a:ext cx="487689" cy="487689"/>
          </a:xfrm>
          <a:custGeom>
            <a:avLst/>
            <a:gdLst>
              <a:gd name="connsiteX0" fmla="*/ 170002 w 331788"/>
              <a:gd name="connsiteY0" fmla="*/ 163513 h 331788"/>
              <a:gd name="connsiteX1" fmla="*/ 173895 w 331788"/>
              <a:gd name="connsiteY1" fmla="*/ 164811 h 331788"/>
              <a:gd name="connsiteX2" fmla="*/ 195956 w 331788"/>
              <a:gd name="connsiteY2" fmla="*/ 188170 h 331788"/>
              <a:gd name="connsiteX3" fmla="*/ 199849 w 331788"/>
              <a:gd name="connsiteY3" fmla="*/ 186872 h 331788"/>
              <a:gd name="connsiteX4" fmla="*/ 207636 w 331788"/>
              <a:gd name="connsiteY4" fmla="*/ 190765 h 331788"/>
              <a:gd name="connsiteX5" fmla="*/ 273820 w 331788"/>
              <a:gd name="connsiteY5" fmla="*/ 256949 h 331788"/>
              <a:gd name="connsiteX6" fmla="*/ 293285 w 331788"/>
              <a:gd name="connsiteY6" fmla="*/ 250460 h 331788"/>
              <a:gd name="connsiteX7" fmla="*/ 295881 w 331788"/>
              <a:gd name="connsiteY7" fmla="*/ 250460 h 331788"/>
              <a:gd name="connsiteX8" fmla="*/ 299774 w 331788"/>
              <a:gd name="connsiteY8" fmla="*/ 251758 h 331788"/>
              <a:gd name="connsiteX9" fmla="*/ 325729 w 331788"/>
              <a:gd name="connsiteY9" fmla="*/ 277713 h 331788"/>
              <a:gd name="connsiteX10" fmla="*/ 327026 w 331788"/>
              <a:gd name="connsiteY10" fmla="*/ 282903 h 331788"/>
              <a:gd name="connsiteX11" fmla="*/ 323133 w 331788"/>
              <a:gd name="connsiteY11" fmla="*/ 286797 h 331788"/>
              <a:gd name="connsiteX12" fmla="*/ 297179 w 331788"/>
              <a:gd name="connsiteY12" fmla="*/ 295881 h 331788"/>
              <a:gd name="connsiteX13" fmla="*/ 288095 w 331788"/>
              <a:gd name="connsiteY13" fmla="*/ 323133 h 331788"/>
              <a:gd name="connsiteX14" fmla="*/ 284201 w 331788"/>
              <a:gd name="connsiteY14" fmla="*/ 325728 h 331788"/>
              <a:gd name="connsiteX15" fmla="*/ 282904 w 331788"/>
              <a:gd name="connsiteY15" fmla="*/ 327026 h 331788"/>
              <a:gd name="connsiteX16" fmla="*/ 279011 w 331788"/>
              <a:gd name="connsiteY16" fmla="*/ 324431 h 331788"/>
              <a:gd name="connsiteX17" fmla="*/ 251758 w 331788"/>
              <a:gd name="connsiteY17" fmla="*/ 298476 h 331788"/>
              <a:gd name="connsiteX18" fmla="*/ 250461 w 331788"/>
              <a:gd name="connsiteY18" fmla="*/ 293285 h 331788"/>
              <a:gd name="connsiteX19" fmla="*/ 258247 w 331788"/>
              <a:gd name="connsiteY19" fmla="*/ 272522 h 331788"/>
              <a:gd name="connsiteX20" fmla="*/ 192063 w 331788"/>
              <a:gd name="connsiteY20" fmla="*/ 206338 h 331788"/>
              <a:gd name="connsiteX21" fmla="*/ 188170 w 331788"/>
              <a:gd name="connsiteY21" fmla="*/ 195956 h 331788"/>
              <a:gd name="connsiteX22" fmla="*/ 166109 w 331788"/>
              <a:gd name="connsiteY22" fmla="*/ 173895 h 331788"/>
              <a:gd name="connsiteX23" fmla="*/ 166109 w 331788"/>
              <a:gd name="connsiteY23" fmla="*/ 164811 h 331788"/>
              <a:gd name="connsiteX24" fmla="*/ 170002 w 331788"/>
              <a:gd name="connsiteY24" fmla="*/ 163513 h 331788"/>
              <a:gd name="connsiteX25" fmla="*/ 165894 w 331788"/>
              <a:gd name="connsiteY25" fmla="*/ 112713 h 331788"/>
              <a:gd name="connsiteX26" fmla="*/ 220663 w 331788"/>
              <a:gd name="connsiteY26" fmla="*/ 166688 h 331788"/>
              <a:gd name="connsiteX27" fmla="*/ 218055 w 331788"/>
              <a:gd name="connsiteY27" fmla="*/ 184680 h 331788"/>
              <a:gd name="connsiteX28" fmla="*/ 215447 w 331788"/>
              <a:gd name="connsiteY28" fmla="*/ 183395 h 331788"/>
              <a:gd name="connsiteX29" fmla="*/ 201103 w 331788"/>
              <a:gd name="connsiteY29" fmla="*/ 176969 h 331788"/>
              <a:gd name="connsiteX30" fmla="*/ 181543 w 331788"/>
              <a:gd name="connsiteY30" fmla="*/ 157692 h 331788"/>
              <a:gd name="connsiteX31" fmla="*/ 169806 w 331788"/>
              <a:gd name="connsiteY31" fmla="*/ 153837 h 331788"/>
              <a:gd name="connsiteX32" fmla="*/ 158070 w 331788"/>
              <a:gd name="connsiteY32" fmla="*/ 157692 h 331788"/>
              <a:gd name="connsiteX33" fmla="*/ 152854 w 331788"/>
              <a:gd name="connsiteY33" fmla="*/ 170543 h 331788"/>
              <a:gd name="connsiteX34" fmla="*/ 158070 w 331788"/>
              <a:gd name="connsiteY34" fmla="*/ 182109 h 331788"/>
              <a:gd name="connsiteX35" fmla="*/ 177630 w 331788"/>
              <a:gd name="connsiteY35" fmla="*/ 201386 h 331788"/>
              <a:gd name="connsiteX36" fmla="*/ 182847 w 331788"/>
              <a:gd name="connsiteY36" fmla="*/ 214237 h 331788"/>
              <a:gd name="connsiteX37" fmla="*/ 185455 w 331788"/>
              <a:gd name="connsiteY37" fmla="*/ 216808 h 331788"/>
              <a:gd name="connsiteX38" fmla="*/ 165894 w 331788"/>
              <a:gd name="connsiteY38" fmla="*/ 220663 h 331788"/>
              <a:gd name="connsiteX39" fmla="*/ 111125 w 331788"/>
              <a:gd name="connsiteY39" fmla="*/ 166688 h 331788"/>
              <a:gd name="connsiteX40" fmla="*/ 165894 w 331788"/>
              <a:gd name="connsiteY40" fmla="*/ 112713 h 331788"/>
              <a:gd name="connsiteX41" fmla="*/ 165894 w 331788"/>
              <a:gd name="connsiteY41" fmla="*/ 57150 h 331788"/>
              <a:gd name="connsiteX42" fmla="*/ 274638 w 331788"/>
              <a:gd name="connsiteY42" fmla="*/ 165894 h 331788"/>
              <a:gd name="connsiteX43" fmla="*/ 256514 w 331788"/>
              <a:gd name="connsiteY43" fmla="*/ 224150 h 331788"/>
              <a:gd name="connsiteX44" fmla="*/ 240979 w 331788"/>
              <a:gd name="connsiteY44" fmla="*/ 208615 h 331788"/>
              <a:gd name="connsiteX45" fmla="*/ 251336 w 331788"/>
              <a:gd name="connsiteY45" fmla="*/ 165894 h 331788"/>
              <a:gd name="connsiteX46" fmla="*/ 165894 w 331788"/>
              <a:gd name="connsiteY46" fmla="*/ 79158 h 331788"/>
              <a:gd name="connsiteX47" fmla="*/ 80452 w 331788"/>
              <a:gd name="connsiteY47" fmla="*/ 165894 h 331788"/>
              <a:gd name="connsiteX48" fmla="*/ 165894 w 331788"/>
              <a:gd name="connsiteY48" fmla="*/ 251336 h 331788"/>
              <a:gd name="connsiteX49" fmla="*/ 208615 w 331788"/>
              <a:gd name="connsiteY49" fmla="*/ 239685 h 331788"/>
              <a:gd name="connsiteX50" fmla="*/ 225445 w 331788"/>
              <a:gd name="connsiteY50" fmla="*/ 256514 h 331788"/>
              <a:gd name="connsiteX51" fmla="*/ 165894 w 331788"/>
              <a:gd name="connsiteY51" fmla="*/ 274638 h 331788"/>
              <a:gd name="connsiteX52" fmla="*/ 57150 w 331788"/>
              <a:gd name="connsiteY52" fmla="*/ 165894 h 331788"/>
              <a:gd name="connsiteX53" fmla="*/ 165894 w 331788"/>
              <a:gd name="connsiteY53" fmla="*/ 57150 h 331788"/>
              <a:gd name="connsiteX54" fmla="*/ 165894 w 331788"/>
              <a:gd name="connsiteY54" fmla="*/ 0 h 331788"/>
              <a:gd name="connsiteX55" fmla="*/ 331788 w 331788"/>
              <a:gd name="connsiteY55" fmla="*/ 165894 h 331788"/>
              <a:gd name="connsiteX56" fmla="*/ 309755 w 331788"/>
              <a:gd name="connsiteY56" fmla="*/ 247545 h 331788"/>
              <a:gd name="connsiteX57" fmla="*/ 307163 w 331788"/>
              <a:gd name="connsiteY57" fmla="*/ 243657 h 331788"/>
              <a:gd name="connsiteX58" fmla="*/ 295499 w 331788"/>
              <a:gd name="connsiteY58" fmla="*/ 238473 h 331788"/>
              <a:gd name="connsiteX59" fmla="*/ 289019 w 331788"/>
              <a:gd name="connsiteY59" fmla="*/ 239769 h 331788"/>
              <a:gd name="connsiteX60" fmla="*/ 309755 w 331788"/>
              <a:gd name="connsiteY60" fmla="*/ 165894 h 331788"/>
              <a:gd name="connsiteX61" fmla="*/ 165894 w 331788"/>
              <a:gd name="connsiteY61" fmla="*/ 22033 h 331788"/>
              <a:gd name="connsiteX62" fmla="*/ 22033 w 331788"/>
              <a:gd name="connsiteY62" fmla="*/ 165894 h 331788"/>
              <a:gd name="connsiteX63" fmla="*/ 165894 w 331788"/>
              <a:gd name="connsiteY63" fmla="*/ 309755 h 331788"/>
              <a:gd name="connsiteX64" fmla="*/ 239769 w 331788"/>
              <a:gd name="connsiteY64" fmla="*/ 287722 h 331788"/>
              <a:gd name="connsiteX65" fmla="*/ 239769 w 331788"/>
              <a:gd name="connsiteY65" fmla="*/ 289018 h 331788"/>
              <a:gd name="connsiteX66" fmla="*/ 243657 w 331788"/>
              <a:gd name="connsiteY66" fmla="*/ 305867 h 331788"/>
              <a:gd name="connsiteX67" fmla="*/ 247545 w 331788"/>
              <a:gd name="connsiteY67" fmla="*/ 309755 h 331788"/>
              <a:gd name="connsiteX68" fmla="*/ 165894 w 331788"/>
              <a:gd name="connsiteY68" fmla="*/ 331788 h 331788"/>
              <a:gd name="connsiteX69" fmla="*/ 0 w 331788"/>
              <a:gd name="connsiteY69" fmla="*/ 165894 h 331788"/>
              <a:gd name="connsiteX70" fmla="*/ 165894 w 331788"/>
              <a:gd name="connsiteY7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31788">
                <a:moveTo>
                  <a:pt x="170002" y="163513"/>
                </a:moveTo>
                <a:cubicBezTo>
                  <a:pt x="171300" y="163513"/>
                  <a:pt x="172597" y="164811"/>
                  <a:pt x="173895" y="164811"/>
                </a:cubicBezTo>
                <a:cubicBezTo>
                  <a:pt x="173895" y="164811"/>
                  <a:pt x="173895" y="164811"/>
                  <a:pt x="195956" y="188170"/>
                </a:cubicBezTo>
                <a:cubicBezTo>
                  <a:pt x="197254" y="188170"/>
                  <a:pt x="198552" y="186872"/>
                  <a:pt x="199849" y="186872"/>
                </a:cubicBezTo>
                <a:cubicBezTo>
                  <a:pt x="202445" y="186872"/>
                  <a:pt x="205040" y="188170"/>
                  <a:pt x="207636" y="190765"/>
                </a:cubicBezTo>
                <a:cubicBezTo>
                  <a:pt x="207636" y="190765"/>
                  <a:pt x="207636" y="190765"/>
                  <a:pt x="273820" y="256949"/>
                </a:cubicBezTo>
                <a:cubicBezTo>
                  <a:pt x="273820" y="256949"/>
                  <a:pt x="273820" y="256949"/>
                  <a:pt x="293285" y="250460"/>
                </a:cubicBezTo>
                <a:cubicBezTo>
                  <a:pt x="294583" y="250460"/>
                  <a:pt x="294583" y="250460"/>
                  <a:pt x="295881" y="250460"/>
                </a:cubicBezTo>
                <a:cubicBezTo>
                  <a:pt x="297179" y="250460"/>
                  <a:pt x="298476" y="250460"/>
                  <a:pt x="299774" y="251758"/>
                </a:cubicBezTo>
                <a:lnTo>
                  <a:pt x="325729" y="277713"/>
                </a:lnTo>
                <a:cubicBezTo>
                  <a:pt x="327026" y="279010"/>
                  <a:pt x="327026" y="281606"/>
                  <a:pt x="327026" y="282903"/>
                </a:cubicBezTo>
                <a:cubicBezTo>
                  <a:pt x="327026" y="285499"/>
                  <a:pt x="325729" y="286797"/>
                  <a:pt x="323133" y="286797"/>
                </a:cubicBezTo>
                <a:cubicBezTo>
                  <a:pt x="323133" y="286797"/>
                  <a:pt x="323133" y="286797"/>
                  <a:pt x="297179" y="295881"/>
                </a:cubicBezTo>
                <a:cubicBezTo>
                  <a:pt x="297179" y="295881"/>
                  <a:pt x="297179" y="295881"/>
                  <a:pt x="288095" y="323133"/>
                </a:cubicBezTo>
                <a:cubicBezTo>
                  <a:pt x="286797" y="324431"/>
                  <a:pt x="285499" y="325728"/>
                  <a:pt x="284201" y="325728"/>
                </a:cubicBezTo>
                <a:cubicBezTo>
                  <a:pt x="282904" y="325728"/>
                  <a:pt x="282904" y="327026"/>
                  <a:pt x="282904" y="327026"/>
                </a:cubicBezTo>
                <a:cubicBezTo>
                  <a:pt x="281606" y="327026"/>
                  <a:pt x="279011" y="325728"/>
                  <a:pt x="279011" y="324431"/>
                </a:cubicBezTo>
                <a:cubicBezTo>
                  <a:pt x="279011" y="324431"/>
                  <a:pt x="279011" y="324431"/>
                  <a:pt x="251758" y="298476"/>
                </a:cubicBezTo>
                <a:cubicBezTo>
                  <a:pt x="250461" y="297178"/>
                  <a:pt x="250461" y="294583"/>
                  <a:pt x="250461" y="293285"/>
                </a:cubicBezTo>
                <a:cubicBezTo>
                  <a:pt x="250461" y="293285"/>
                  <a:pt x="250461" y="293285"/>
                  <a:pt x="258247" y="272522"/>
                </a:cubicBezTo>
                <a:cubicBezTo>
                  <a:pt x="258247" y="272522"/>
                  <a:pt x="258247" y="272522"/>
                  <a:pt x="192063" y="206338"/>
                </a:cubicBezTo>
                <a:cubicBezTo>
                  <a:pt x="188170" y="203742"/>
                  <a:pt x="188170" y="199849"/>
                  <a:pt x="188170" y="195956"/>
                </a:cubicBezTo>
                <a:cubicBezTo>
                  <a:pt x="188170" y="195956"/>
                  <a:pt x="188170" y="195956"/>
                  <a:pt x="166109" y="173895"/>
                </a:cubicBezTo>
                <a:cubicBezTo>
                  <a:pt x="163513" y="171299"/>
                  <a:pt x="163513" y="167406"/>
                  <a:pt x="166109" y="164811"/>
                </a:cubicBezTo>
                <a:cubicBezTo>
                  <a:pt x="167406" y="164811"/>
                  <a:pt x="168704" y="163513"/>
                  <a:pt x="170002" y="163513"/>
                </a:cubicBezTo>
                <a:close/>
                <a:moveTo>
                  <a:pt x="165894" y="112713"/>
                </a:moveTo>
                <a:cubicBezTo>
                  <a:pt x="195887" y="112713"/>
                  <a:pt x="220663" y="137130"/>
                  <a:pt x="220663" y="166688"/>
                </a:cubicBezTo>
                <a:cubicBezTo>
                  <a:pt x="220663" y="173114"/>
                  <a:pt x="219359" y="179539"/>
                  <a:pt x="218055" y="184680"/>
                </a:cubicBezTo>
                <a:cubicBezTo>
                  <a:pt x="218055" y="184680"/>
                  <a:pt x="218055" y="184680"/>
                  <a:pt x="215447" y="183395"/>
                </a:cubicBezTo>
                <a:cubicBezTo>
                  <a:pt x="211535" y="179539"/>
                  <a:pt x="206319" y="176969"/>
                  <a:pt x="201103" y="176969"/>
                </a:cubicBezTo>
                <a:cubicBezTo>
                  <a:pt x="201103" y="176969"/>
                  <a:pt x="201103" y="176969"/>
                  <a:pt x="181543" y="157692"/>
                </a:cubicBezTo>
                <a:cubicBezTo>
                  <a:pt x="178934" y="155122"/>
                  <a:pt x="173718" y="153837"/>
                  <a:pt x="169806" y="153837"/>
                </a:cubicBezTo>
                <a:cubicBezTo>
                  <a:pt x="164590" y="153837"/>
                  <a:pt x="160678" y="155122"/>
                  <a:pt x="158070" y="157692"/>
                </a:cubicBezTo>
                <a:cubicBezTo>
                  <a:pt x="154158" y="161547"/>
                  <a:pt x="152854" y="165403"/>
                  <a:pt x="152854" y="170543"/>
                </a:cubicBezTo>
                <a:cubicBezTo>
                  <a:pt x="152854" y="174399"/>
                  <a:pt x="154158" y="178254"/>
                  <a:pt x="158070" y="182109"/>
                </a:cubicBezTo>
                <a:cubicBezTo>
                  <a:pt x="158070" y="182109"/>
                  <a:pt x="158070" y="182109"/>
                  <a:pt x="177630" y="201386"/>
                </a:cubicBezTo>
                <a:cubicBezTo>
                  <a:pt x="177630" y="206527"/>
                  <a:pt x="180239" y="210382"/>
                  <a:pt x="182847" y="214237"/>
                </a:cubicBezTo>
                <a:cubicBezTo>
                  <a:pt x="182847" y="214237"/>
                  <a:pt x="182847" y="214237"/>
                  <a:pt x="185455" y="216808"/>
                </a:cubicBezTo>
                <a:cubicBezTo>
                  <a:pt x="180239" y="219378"/>
                  <a:pt x="172414" y="220663"/>
                  <a:pt x="165894" y="220663"/>
                </a:cubicBezTo>
                <a:cubicBezTo>
                  <a:pt x="135901" y="220663"/>
                  <a:pt x="111125" y="196246"/>
                  <a:pt x="111125" y="166688"/>
                </a:cubicBezTo>
                <a:cubicBezTo>
                  <a:pt x="111125" y="137130"/>
                  <a:pt x="135901" y="112713"/>
                  <a:pt x="165894" y="112713"/>
                </a:cubicBezTo>
                <a:close/>
                <a:moveTo>
                  <a:pt x="165894" y="57150"/>
                </a:moveTo>
                <a:cubicBezTo>
                  <a:pt x="225445" y="57150"/>
                  <a:pt x="274638" y="106344"/>
                  <a:pt x="274638" y="165894"/>
                </a:cubicBezTo>
                <a:cubicBezTo>
                  <a:pt x="274638" y="187902"/>
                  <a:pt x="268165" y="207320"/>
                  <a:pt x="256514" y="224150"/>
                </a:cubicBezTo>
                <a:lnTo>
                  <a:pt x="240979" y="208615"/>
                </a:lnTo>
                <a:cubicBezTo>
                  <a:pt x="247452" y="195669"/>
                  <a:pt x="251336" y="181429"/>
                  <a:pt x="251336" y="165894"/>
                </a:cubicBezTo>
                <a:cubicBezTo>
                  <a:pt x="251336" y="117995"/>
                  <a:pt x="213793" y="79158"/>
                  <a:pt x="165894" y="79158"/>
                </a:cubicBezTo>
                <a:cubicBezTo>
                  <a:pt x="117995" y="79158"/>
                  <a:pt x="80452" y="117995"/>
                  <a:pt x="80452" y="165894"/>
                </a:cubicBezTo>
                <a:cubicBezTo>
                  <a:pt x="80452" y="213793"/>
                  <a:pt x="117995" y="251336"/>
                  <a:pt x="165894" y="251336"/>
                </a:cubicBezTo>
                <a:cubicBezTo>
                  <a:pt x="181429" y="251336"/>
                  <a:pt x="196964" y="247452"/>
                  <a:pt x="208615" y="239685"/>
                </a:cubicBezTo>
                <a:cubicBezTo>
                  <a:pt x="208615" y="239685"/>
                  <a:pt x="208615" y="239685"/>
                  <a:pt x="225445" y="256514"/>
                </a:cubicBezTo>
                <a:cubicBezTo>
                  <a:pt x="208615" y="268165"/>
                  <a:pt x="187902" y="274638"/>
                  <a:pt x="165894" y="274638"/>
                </a:cubicBezTo>
                <a:cubicBezTo>
                  <a:pt x="106343" y="274638"/>
                  <a:pt x="57150" y="225444"/>
                  <a:pt x="57150" y="165894"/>
                </a:cubicBezTo>
                <a:cubicBezTo>
                  <a:pt x="57150" y="106344"/>
                  <a:pt x="106343" y="57150"/>
                  <a:pt x="165894" y="57150"/>
                </a:cubicBezTo>
                <a:close/>
                <a:moveTo>
                  <a:pt x="165894" y="0"/>
                </a:moveTo>
                <a:cubicBezTo>
                  <a:pt x="257914" y="0"/>
                  <a:pt x="331788" y="73875"/>
                  <a:pt x="331788" y="165894"/>
                </a:cubicBezTo>
                <a:cubicBezTo>
                  <a:pt x="331788" y="195703"/>
                  <a:pt x="324012" y="222920"/>
                  <a:pt x="309755" y="247545"/>
                </a:cubicBezTo>
                <a:cubicBezTo>
                  <a:pt x="309755" y="247545"/>
                  <a:pt x="309755" y="247545"/>
                  <a:pt x="307163" y="243657"/>
                </a:cubicBezTo>
                <a:cubicBezTo>
                  <a:pt x="303275" y="239769"/>
                  <a:pt x="299387" y="238473"/>
                  <a:pt x="295499" y="238473"/>
                </a:cubicBezTo>
                <a:cubicBezTo>
                  <a:pt x="292907" y="238473"/>
                  <a:pt x="291611" y="238473"/>
                  <a:pt x="289019" y="239769"/>
                </a:cubicBezTo>
                <a:cubicBezTo>
                  <a:pt x="301979" y="217736"/>
                  <a:pt x="309755" y="193111"/>
                  <a:pt x="309755" y="165894"/>
                </a:cubicBezTo>
                <a:cubicBezTo>
                  <a:pt x="309755" y="86835"/>
                  <a:pt x="244953" y="22033"/>
                  <a:pt x="165894" y="22033"/>
                </a:cubicBezTo>
                <a:cubicBezTo>
                  <a:pt x="86835" y="22033"/>
                  <a:pt x="22033" y="86835"/>
                  <a:pt x="22033" y="165894"/>
                </a:cubicBezTo>
                <a:cubicBezTo>
                  <a:pt x="22033" y="244953"/>
                  <a:pt x="86835" y="309755"/>
                  <a:pt x="165894" y="309755"/>
                </a:cubicBezTo>
                <a:cubicBezTo>
                  <a:pt x="193111" y="309755"/>
                  <a:pt x="219032" y="301979"/>
                  <a:pt x="239769" y="287722"/>
                </a:cubicBezTo>
                <a:cubicBezTo>
                  <a:pt x="239769" y="287722"/>
                  <a:pt x="239769" y="287722"/>
                  <a:pt x="239769" y="289018"/>
                </a:cubicBezTo>
                <a:cubicBezTo>
                  <a:pt x="238473" y="295499"/>
                  <a:pt x="239769" y="301979"/>
                  <a:pt x="243657" y="305867"/>
                </a:cubicBezTo>
                <a:cubicBezTo>
                  <a:pt x="243657" y="305867"/>
                  <a:pt x="243657" y="305867"/>
                  <a:pt x="247545" y="309755"/>
                </a:cubicBezTo>
                <a:cubicBezTo>
                  <a:pt x="224216" y="324012"/>
                  <a:pt x="195703" y="331788"/>
                  <a:pt x="165894" y="331788"/>
                </a:cubicBezTo>
                <a:cubicBezTo>
                  <a:pt x="73874" y="331788"/>
                  <a:pt x="0" y="257913"/>
                  <a:pt x="0" y="165894"/>
                </a:cubicBezTo>
                <a:cubicBezTo>
                  <a:pt x="0" y="73875"/>
                  <a:pt x="73874" y="0"/>
                  <a:pt x="165894" y="0"/>
                </a:cubicBezTo>
                <a:close/>
              </a:path>
            </a:pathLst>
          </a:cu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
        <p:nvSpPr>
          <p:cNvPr id="58" name="椭圆 24">
            <a:extLst>
              <a:ext uri="{FF2B5EF4-FFF2-40B4-BE49-F238E27FC236}">
                <a16:creationId xmlns="" xmlns:a16="http://schemas.microsoft.com/office/drawing/2014/main" id="{B69B2BD4-2225-4DE8-9B66-0609B635E36F}"/>
              </a:ext>
            </a:extLst>
          </p:cNvPr>
          <p:cNvSpPr/>
          <p:nvPr/>
        </p:nvSpPr>
        <p:spPr>
          <a:xfrm>
            <a:off x="1240256" y="3898705"/>
            <a:ext cx="485389" cy="487689"/>
          </a:xfrm>
          <a:custGeom>
            <a:avLst/>
            <a:gdLst>
              <a:gd name="connsiteX0" fmla="*/ 55033 w 334963"/>
              <a:gd name="connsiteY0" fmla="*/ 161925 h 336550"/>
              <a:gd name="connsiteX1" fmla="*/ 160867 w 334963"/>
              <a:gd name="connsiteY1" fmla="*/ 161925 h 336550"/>
              <a:gd name="connsiteX2" fmla="*/ 171450 w 334963"/>
              <a:gd name="connsiteY2" fmla="*/ 170815 h 336550"/>
              <a:gd name="connsiteX3" fmla="*/ 160867 w 334963"/>
              <a:gd name="connsiteY3" fmla="*/ 180975 h 336550"/>
              <a:gd name="connsiteX4" fmla="*/ 55033 w 334963"/>
              <a:gd name="connsiteY4" fmla="*/ 180975 h 336550"/>
              <a:gd name="connsiteX5" fmla="*/ 44450 w 334963"/>
              <a:gd name="connsiteY5" fmla="*/ 170815 h 336550"/>
              <a:gd name="connsiteX6" fmla="*/ 55033 w 334963"/>
              <a:gd name="connsiteY6" fmla="*/ 161925 h 336550"/>
              <a:gd name="connsiteX7" fmla="*/ 55033 w 334963"/>
              <a:gd name="connsiteY7" fmla="*/ 112713 h 336550"/>
              <a:gd name="connsiteX8" fmla="*/ 279930 w 334963"/>
              <a:gd name="connsiteY8" fmla="*/ 112713 h 336550"/>
              <a:gd name="connsiteX9" fmla="*/ 290513 w 334963"/>
              <a:gd name="connsiteY9" fmla="*/ 123032 h 336550"/>
              <a:gd name="connsiteX10" fmla="*/ 279930 w 334963"/>
              <a:gd name="connsiteY10" fmla="*/ 133351 h 336550"/>
              <a:gd name="connsiteX11" fmla="*/ 55033 w 334963"/>
              <a:gd name="connsiteY11" fmla="*/ 133351 h 336550"/>
              <a:gd name="connsiteX12" fmla="*/ 44450 w 334963"/>
              <a:gd name="connsiteY12" fmla="*/ 123032 h 336550"/>
              <a:gd name="connsiteX13" fmla="*/ 55033 w 334963"/>
              <a:gd name="connsiteY13" fmla="*/ 112713 h 336550"/>
              <a:gd name="connsiteX14" fmla="*/ 55033 w 334963"/>
              <a:gd name="connsiteY14" fmla="*/ 65088 h 336550"/>
              <a:gd name="connsiteX15" fmla="*/ 279930 w 334963"/>
              <a:gd name="connsiteY15" fmla="*/ 65088 h 336550"/>
              <a:gd name="connsiteX16" fmla="*/ 290513 w 334963"/>
              <a:gd name="connsiteY16" fmla="*/ 76095 h 336550"/>
              <a:gd name="connsiteX17" fmla="*/ 279930 w 334963"/>
              <a:gd name="connsiteY17" fmla="*/ 85726 h 336550"/>
              <a:gd name="connsiteX18" fmla="*/ 55033 w 334963"/>
              <a:gd name="connsiteY18" fmla="*/ 85726 h 336550"/>
              <a:gd name="connsiteX19" fmla="*/ 44450 w 334963"/>
              <a:gd name="connsiteY19" fmla="*/ 76095 h 336550"/>
              <a:gd name="connsiteX20" fmla="*/ 55033 w 334963"/>
              <a:gd name="connsiteY20" fmla="*/ 65088 h 336550"/>
              <a:gd name="connsiteX21" fmla="*/ 41728 w 334963"/>
              <a:gd name="connsiteY21" fmla="*/ 19050 h 336550"/>
              <a:gd name="connsiteX22" fmla="*/ 20637 w 334963"/>
              <a:gd name="connsiteY22" fmla="*/ 40157 h 336550"/>
              <a:gd name="connsiteX23" fmla="*/ 20637 w 334963"/>
              <a:gd name="connsiteY23" fmla="*/ 206375 h 336550"/>
              <a:gd name="connsiteX24" fmla="*/ 41728 w 334963"/>
              <a:gd name="connsiteY24" fmla="*/ 227483 h 336550"/>
              <a:gd name="connsiteX25" fmla="*/ 190684 w 334963"/>
              <a:gd name="connsiteY25" fmla="*/ 227483 h 336550"/>
              <a:gd name="connsiteX26" fmla="*/ 199911 w 334963"/>
              <a:gd name="connsiteY26" fmla="*/ 236717 h 336550"/>
              <a:gd name="connsiteX27" fmla="*/ 199911 w 334963"/>
              <a:gd name="connsiteY27" fmla="*/ 300038 h 336550"/>
              <a:gd name="connsiteX28" fmla="*/ 260548 w 334963"/>
              <a:gd name="connsiteY28" fmla="*/ 230121 h 336550"/>
              <a:gd name="connsiteX29" fmla="*/ 268457 w 334963"/>
              <a:gd name="connsiteY29" fmla="*/ 227483 h 336550"/>
              <a:gd name="connsiteX30" fmla="*/ 294821 w 334963"/>
              <a:gd name="connsiteY30" fmla="*/ 227483 h 336550"/>
              <a:gd name="connsiteX31" fmla="*/ 315912 w 334963"/>
              <a:gd name="connsiteY31" fmla="*/ 206375 h 336550"/>
              <a:gd name="connsiteX32" fmla="*/ 315912 w 334963"/>
              <a:gd name="connsiteY32" fmla="*/ 40157 h 336550"/>
              <a:gd name="connsiteX33" fmla="*/ 294821 w 334963"/>
              <a:gd name="connsiteY33" fmla="*/ 19050 h 336550"/>
              <a:gd name="connsiteX34" fmla="*/ 41728 w 334963"/>
              <a:gd name="connsiteY34" fmla="*/ 19050 h 336550"/>
              <a:gd name="connsiteX35" fmla="*/ 40881 w 334963"/>
              <a:gd name="connsiteY35" fmla="*/ 0 h 336550"/>
              <a:gd name="connsiteX36" fmla="*/ 294082 w 334963"/>
              <a:gd name="connsiteY36" fmla="*/ 0 h 336550"/>
              <a:gd name="connsiteX37" fmla="*/ 334963 w 334963"/>
              <a:gd name="connsiteY37" fmla="*/ 40754 h 336550"/>
              <a:gd name="connsiteX38" fmla="*/ 334963 w 334963"/>
              <a:gd name="connsiteY38" fmla="*/ 206400 h 336550"/>
              <a:gd name="connsiteX39" fmla="*/ 294082 w 334963"/>
              <a:gd name="connsiteY39" fmla="*/ 247154 h 336550"/>
              <a:gd name="connsiteX40" fmla="*/ 271663 w 334963"/>
              <a:gd name="connsiteY40" fmla="*/ 247154 h 336550"/>
              <a:gd name="connsiteX41" fmla="*/ 196494 w 334963"/>
              <a:gd name="connsiteY41" fmla="*/ 332606 h 336550"/>
              <a:gd name="connsiteX42" fmla="*/ 189900 w 334963"/>
              <a:gd name="connsiteY42" fmla="*/ 336550 h 336550"/>
              <a:gd name="connsiteX43" fmla="*/ 185944 w 334963"/>
              <a:gd name="connsiteY43" fmla="*/ 336550 h 336550"/>
              <a:gd name="connsiteX44" fmla="*/ 179350 w 334963"/>
              <a:gd name="connsiteY44" fmla="*/ 326033 h 336550"/>
              <a:gd name="connsiteX45" fmla="*/ 179350 w 334963"/>
              <a:gd name="connsiteY45" fmla="*/ 247154 h 336550"/>
              <a:gd name="connsiteX46" fmla="*/ 40881 w 334963"/>
              <a:gd name="connsiteY46" fmla="*/ 247154 h 336550"/>
              <a:gd name="connsiteX47" fmla="*/ 0 w 334963"/>
              <a:gd name="connsiteY47" fmla="*/ 206400 h 336550"/>
              <a:gd name="connsiteX48" fmla="*/ 0 w 334963"/>
              <a:gd name="connsiteY48" fmla="*/ 40754 h 336550"/>
              <a:gd name="connsiteX49" fmla="*/ 40881 w 3349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34963" h="336550">
                <a:moveTo>
                  <a:pt x="55033" y="161925"/>
                </a:moveTo>
                <a:cubicBezTo>
                  <a:pt x="55033" y="161925"/>
                  <a:pt x="55033" y="161925"/>
                  <a:pt x="160867" y="161925"/>
                </a:cubicBezTo>
                <a:cubicBezTo>
                  <a:pt x="167481" y="161925"/>
                  <a:pt x="171450" y="165735"/>
                  <a:pt x="171450" y="170815"/>
                </a:cubicBezTo>
                <a:cubicBezTo>
                  <a:pt x="171450" y="175895"/>
                  <a:pt x="167481" y="180975"/>
                  <a:pt x="160867" y="180975"/>
                </a:cubicBezTo>
                <a:cubicBezTo>
                  <a:pt x="160867" y="180975"/>
                  <a:pt x="160867" y="180975"/>
                  <a:pt x="55033" y="180975"/>
                </a:cubicBezTo>
                <a:cubicBezTo>
                  <a:pt x="49742" y="180975"/>
                  <a:pt x="44450" y="175895"/>
                  <a:pt x="44450" y="170815"/>
                </a:cubicBezTo>
                <a:cubicBezTo>
                  <a:pt x="44450" y="165735"/>
                  <a:pt x="49742" y="161925"/>
                  <a:pt x="55033" y="161925"/>
                </a:cubicBezTo>
                <a:close/>
                <a:moveTo>
                  <a:pt x="55033" y="112713"/>
                </a:moveTo>
                <a:cubicBezTo>
                  <a:pt x="55033" y="112713"/>
                  <a:pt x="55033" y="112713"/>
                  <a:pt x="279930" y="112713"/>
                </a:cubicBezTo>
                <a:cubicBezTo>
                  <a:pt x="285221" y="112713"/>
                  <a:pt x="290513" y="117872"/>
                  <a:pt x="290513" y="123032"/>
                </a:cubicBezTo>
                <a:cubicBezTo>
                  <a:pt x="290513" y="128191"/>
                  <a:pt x="285221" y="133351"/>
                  <a:pt x="279930" y="133351"/>
                </a:cubicBezTo>
                <a:cubicBezTo>
                  <a:pt x="279930" y="133351"/>
                  <a:pt x="279930" y="133351"/>
                  <a:pt x="55033" y="133351"/>
                </a:cubicBezTo>
                <a:cubicBezTo>
                  <a:pt x="49742" y="133351"/>
                  <a:pt x="44450" y="128191"/>
                  <a:pt x="44450" y="123032"/>
                </a:cubicBezTo>
                <a:cubicBezTo>
                  <a:pt x="44450" y="117872"/>
                  <a:pt x="49742" y="112713"/>
                  <a:pt x="55033" y="112713"/>
                </a:cubicBezTo>
                <a:close/>
                <a:moveTo>
                  <a:pt x="55033" y="65088"/>
                </a:moveTo>
                <a:cubicBezTo>
                  <a:pt x="55033" y="65088"/>
                  <a:pt x="55033" y="65088"/>
                  <a:pt x="279930" y="65088"/>
                </a:cubicBezTo>
                <a:cubicBezTo>
                  <a:pt x="285221" y="65088"/>
                  <a:pt x="290513" y="69215"/>
                  <a:pt x="290513" y="76095"/>
                </a:cubicBezTo>
                <a:cubicBezTo>
                  <a:pt x="290513" y="81598"/>
                  <a:pt x="285221" y="85726"/>
                  <a:pt x="279930" y="85726"/>
                </a:cubicBezTo>
                <a:cubicBezTo>
                  <a:pt x="279930" y="85726"/>
                  <a:pt x="279930" y="85726"/>
                  <a:pt x="55033" y="85726"/>
                </a:cubicBezTo>
                <a:cubicBezTo>
                  <a:pt x="49742" y="85726"/>
                  <a:pt x="44450" y="81598"/>
                  <a:pt x="44450" y="76095"/>
                </a:cubicBezTo>
                <a:cubicBezTo>
                  <a:pt x="44450" y="69215"/>
                  <a:pt x="49742" y="65088"/>
                  <a:pt x="55033" y="65088"/>
                </a:cubicBezTo>
                <a:close/>
                <a:moveTo>
                  <a:pt x="41728" y="19050"/>
                </a:moveTo>
                <a:cubicBezTo>
                  <a:pt x="29864" y="19050"/>
                  <a:pt x="20637" y="28284"/>
                  <a:pt x="20637" y="40157"/>
                </a:cubicBezTo>
                <a:cubicBezTo>
                  <a:pt x="20637" y="40157"/>
                  <a:pt x="20637" y="40157"/>
                  <a:pt x="20637" y="206375"/>
                </a:cubicBezTo>
                <a:cubicBezTo>
                  <a:pt x="20637" y="218248"/>
                  <a:pt x="29864" y="227483"/>
                  <a:pt x="41728" y="227483"/>
                </a:cubicBezTo>
                <a:cubicBezTo>
                  <a:pt x="41728" y="227483"/>
                  <a:pt x="41728" y="227483"/>
                  <a:pt x="190684" y="227483"/>
                </a:cubicBezTo>
                <a:cubicBezTo>
                  <a:pt x="195957" y="227483"/>
                  <a:pt x="199911" y="231440"/>
                  <a:pt x="199911" y="236717"/>
                </a:cubicBezTo>
                <a:cubicBezTo>
                  <a:pt x="199911" y="236717"/>
                  <a:pt x="199911" y="236717"/>
                  <a:pt x="199911" y="300038"/>
                </a:cubicBezTo>
                <a:cubicBezTo>
                  <a:pt x="199911" y="300038"/>
                  <a:pt x="199911" y="300038"/>
                  <a:pt x="260548" y="230121"/>
                </a:cubicBezTo>
                <a:cubicBezTo>
                  <a:pt x="263184" y="228802"/>
                  <a:pt x="265821" y="227483"/>
                  <a:pt x="268457" y="227483"/>
                </a:cubicBezTo>
                <a:cubicBezTo>
                  <a:pt x="268457" y="227483"/>
                  <a:pt x="294821" y="227483"/>
                  <a:pt x="294821" y="227483"/>
                </a:cubicBezTo>
                <a:cubicBezTo>
                  <a:pt x="306685" y="227483"/>
                  <a:pt x="315912" y="218248"/>
                  <a:pt x="315912" y="206375"/>
                </a:cubicBezTo>
                <a:cubicBezTo>
                  <a:pt x="315912" y="206375"/>
                  <a:pt x="315912" y="206375"/>
                  <a:pt x="315912" y="40157"/>
                </a:cubicBezTo>
                <a:cubicBezTo>
                  <a:pt x="315912" y="28284"/>
                  <a:pt x="306685" y="19050"/>
                  <a:pt x="294821" y="19050"/>
                </a:cubicBezTo>
                <a:cubicBezTo>
                  <a:pt x="294821" y="19050"/>
                  <a:pt x="294821" y="19050"/>
                  <a:pt x="41728" y="19050"/>
                </a:cubicBezTo>
                <a:close/>
                <a:moveTo>
                  <a:pt x="40881" y="0"/>
                </a:moveTo>
                <a:cubicBezTo>
                  <a:pt x="40881" y="0"/>
                  <a:pt x="40881" y="0"/>
                  <a:pt x="294082" y="0"/>
                </a:cubicBezTo>
                <a:cubicBezTo>
                  <a:pt x="316501" y="0"/>
                  <a:pt x="334963" y="18405"/>
                  <a:pt x="334963" y="40754"/>
                </a:cubicBezTo>
                <a:cubicBezTo>
                  <a:pt x="334963" y="40754"/>
                  <a:pt x="334963" y="40754"/>
                  <a:pt x="334963" y="206400"/>
                </a:cubicBezTo>
                <a:cubicBezTo>
                  <a:pt x="334963" y="228749"/>
                  <a:pt x="316501" y="247154"/>
                  <a:pt x="294082" y="247154"/>
                </a:cubicBezTo>
                <a:cubicBezTo>
                  <a:pt x="294082" y="247154"/>
                  <a:pt x="294082" y="247154"/>
                  <a:pt x="271663" y="247154"/>
                </a:cubicBezTo>
                <a:cubicBezTo>
                  <a:pt x="271663" y="247154"/>
                  <a:pt x="271663" y="247154"/>
                  <a:pt x="196494" y="332606"/>
                </a:cubicBezTo>
                <a:cubicBezTo>
                  <a:pt x="195175" y="335235"/>
                  <a:pt x="192538" y="336550"/>
                  <a:pt x="189900" y="336550"/>
                </a:cubicBezTo>
                <a:cubicBezTo>
                  <a:pt x="188582" y="336550"/>
                  <a:pt x="187263" y="336550"/>
                  <a:pt x="185944" y="336550"/>
                </a:cubicBezTo>
                <a:cubicBezTo>
                  <a:pt x="181988" y="333921"/>
                  <a:pt x="179350" y="331292"/>
                  <a:pt x="179350" y="326033"/>
                </a:cubicBezTo>
                <a:cubicBezTo>
                  <a:pt x="179350" y="326033"/>
                  <a:pt x="179350" y="326033"/>
                  <a:pt x="179350" y="247154"/>
                </a:cubicBezTo>
                <a:cubicBezTo>
                  <a:pt x="179350" y="247154"/>
                  <a:pt x="179350" y="247154"/>
                  <a:pt x="40881" y="247154"/>
                </a:cubicBezTo>
                <a:cubicBezTo>
                  <a:pt x="18462" y="247154"/>
                  <a:pt x="0" y="228749"/>
                  <a:pt x="0" y="206400"/>
                </a:cubicBezTo>
                <a:cubicBezTo>
                  <a:pt x="0" y="206400"/>
                  <a:pt x="0" y="206400"/>
                  <a:pt x="0" y="40754"/>
                </a:cubicBezTo>
                <a:cubicBezTo>
                  <a:pt x="0" y="18405"/>
                  <a:pt x="18462" y="0"/>
                  <a:pt x="40881" y="0"/>
                </a:cubicBez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38326122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多个账号，一次性发送多个请求</a:t>
            </a:r>
            <a:r>
              <a:rPr lang="zh-CN" altLang="en-US" dirty="0" smtClean="0"/>
              <a:t>解决方案</a:t>
            </a:r>
            <a:endParaRPr lang="zh-CN" altLang="en-US" dirty="0"/>
          </a:p>
        </p:txBody>
      </p:sp>
      <p:grpSp>
        <p:nvGrpSpPr>
          <p:cNvPr id="73" name="组合 72">
            <a:extLst>
              <a:ext uri="{FF2B5EF4-FFF2-40B4-BE49-F238E27FC236}">
                <a16:creationId xmlns="" xmlns:a16="http://schemas.microsoft.com/office/drawing/2014/main" id="{0B006C35-614C-4D26-92D0-57F0C1F5DC7A}"/>
              </a:ext>
            </a:extLst>
          </p:cNvPr>
          <p:cNvGrpSpPr/>
          <p:nvPr/>
        </p:nvGrpSpPr>
        <p:grpSpPr>
          <a:xfrm>
            <a:off x="5768521" y="1911086"/>
            <a:ext cx="731157" cy="731157"/>
            <a:chOff x="1663700" y="1808163"/>
            <a:chExt cx="1143000" cy="1143000"/>
          </a:xfrm>
        </p:grpSpPr>
        <p:sp>
          <p:nvSpPr>
            <p:cNvPr id="74" name="椭圆 73">
              <a:extLst>
                <a:ext uri="{FF2B5EF4-FFF2-40B4-BE49-F238E27FC236}">
                  <a16:creationId xmlns="" xmlns:a16="http://schemas.microsoft.com/office/drawing/2014/main" id="{3E2F0A93-F0A7-4024-BFF0-086FCA3ABA59}"/>
                </a:ext>
              </a:extLst>
            </p:cNvPr>
            <p:cNvSpPr/>
            <p:nvPr/>
          </p:nvSpPr>
          <p:spPr>
            <a:xfrm>
              <a:off x="1663700" y="1808163"/>
              <a:ext cx="1143000" cy="1143000"/>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椭圆 3">
              <a:extLst>
                <a:ext uri="{FF2B5EF4-FFF2-40B4-BE49-F238E27FC236}">
                  <a16:creationId xmlns="" xmlns:a16="http://schemas.microsoft.com/office/drawing/2014/main" id="{1E680471-6CCA-4E78-9BE1-B55EB2D3B7E5}"/>
                </a:ext>
              </a:extLst>
            </p:cNvPr>
            <p:cNvSpPr/>
            <p:nvPr/>
          </p:nvSpPr>
          <p:spPr>
            <a:xfrm>
              <a:off x="1892300" y="2114976"/>
              <a:ext cx="685800" cy="529373"/>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6" name="组合 75">
            <a:extLst>
              <a:ext uri="{FF2B5EF4-FFF2-40B4-BE49-F238E27FC236}">
                <a16:creationId xmlns="" xmlns:a16="http://schemas.microsoft.com/office/drawing/2014/main" id="{7F7676E9-A4D1-452F-843F-1285439CD69E}"/>
              </a:ext>
            </a:extLst>
          </p:cNvPr>
          <p:cNvGrpSpPr/>
          <p:nvPr/>
        </p:nvGrpSpPr>
        <p:grpSpPr>
          <a:xfrm>
            <a:off x="6096000" y="3137090"/>
            <a:ext cx="731157" cy="731157"/>
            <a:chOff x="1663700" y="1808163"/>
            <a:chExt cx="1143000" cy="1143000"/>
          </a:xfrm>
        </p:grpSpPr>
        <p:sp>
          <p:nvSpPr>
            <p:cNvPr id="77" name="椭圆 76">
              <a:extLst>
                <a:ext uri="{FF2B5EF4-FFF2-40B4-BE49-F238E27FC236}">
                  <a16:creationId xmlns="" xmlns:a16="http://schemas.microsoft.com/office/drawing/2014/main" id="{258ED020-1D6C-44E9-AD87-1335DF9C19EB}"/>
                </a:ext>
              </a:extLst>
            </p:cNvPr>
            <p:cNvSpPr/>
            <p:nvPr/>
          </p:nvSpPr>
          <p:spPr>
            <a:xfrm>
              <a:off x="1663700" y="1808163"/>
              <a:ext cx="1143000" cy="1143000"/>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6">
              <a:extLst>
                <a:ext uri="{FF2B5EF4-FFF2-40B4-BE49-F238E27FC236}">
                  <a16:creationId xmlns="" xmlns:a16="http://schemas.microsoft.com/office/drawing/2014/main" id="{5EE839D4-20EF-4708-85C2-3E155BA8E406}"/>
                </a:ext>
              </a:extLst>
            </p:cNvPr>
            <p:cNvSpPr/>
            <p:nvPr/>
          </p:nvSpPr>
          <p:spPr>
            <a:xfrm>
              <a:off x="1892300" y="2138541"/>
              <a:ext cx="685800" cy="482242"/>
            </a:xfrm>
            <a:custGeom>
              <a:avLst/>
              <a:gdLst>
                <a:gd name="connsiteX0" fmla="*/ 449927 w 558430"/>
                <a:gd name="connsiteY0" fmla="*/ 167891 h 392678"/>
                <a:gd name="connsiteX1" fmla="*/ 444760 w 558430"/>
                <a:gd name="connsiteY1" fmla="*/ 178218 h 392678"/>
                <a:gd name="connsiteX2" fmla="*/ 431843 w 558430"/>
                <a:gd name="connsiteY2" fmla="*/ 204034 h 392678"/>
                <a:gd name="connsiteX3" fmla="*/ 452510 w 558430"/>
                <a:gd name="connsiteY3" fmla="*/ 204034 h 392678"/>
                <a:gd name="connsiteX4" fmla="*/ 449927 w 558430"/>
                <a:gd name="connsiteY4" fmla="*/ 178218 h 392678"/>
                <a:gd name="connsiteX5" fmla="*/ 449927 w 558430"/>
                <a:gd name="connsiteY5" fmla="*/ 167891 h 392678"/>
                <a:gd name="connsiteX6" fmla="*/ 434427 w 558430"/>
                <a:gd name="connsiteY6" fmla="*/ 124004 h 392678"/>
                <a:gd name="connsiteX7" fmla="*/ 478344 w 558430"/>
                <a:gd name="connsiteY7" fmla="*/ 124004 h 392678"/>
                <a:gd name="connsiteX8" fmla="*/ 496428 w 558430"/>
                <a:gd name="connsiteY8" fmla="*/ 271155 h 392678"/>
                <a:gd name="connsiteX9" fmla="*/ 457677 w 558430"/>
                <a:gd name="connsiteY9" fmla="*/ 271155 h 392678"/>
                <a:gd name="connsiteX10" fmla="*/ 452510 w 558430"/>
                <a:gd name="connsiteY10" fmla="*/ 235013 h 392678"/>
                <a:gd name="connsiteX11" fmla="*/ 421510 w 558430"/>
                <a:gd name="connsiteY11" fmla="*/ 235013 h 392678"/>
                <a:gd name="connsiteX12" fmla="*/ 403426 w 558430"/>
                <a:gd name="connsiteY12" fmla="*/ 271155 h 392678"/>
                <a:gd name="connsiteX13" fmla="*/ 362091 w 558430"/>
                <a:gd name="connsiteY13" fmla="*/ 271155 h 392678"/>
                <a:gd name="connsiteX14" fmla="*/ 232747 w 558430"/>
                <a:gd name="connsiteY14" fmla="*/ 124004 h 392678"/>
                <a:gd name="connsiteX15" fmla="*/ 269088 w 558430"/>
                <a:gd name="connsiteY15" fmla="*/ 124004 h 392678"/>
                <a:gd name="connsiteX16" fmla="*/ 243130 w 558430"/>
                <a:gd name="connsiteY16" fmla="*/ 271155 h 392678"/>
                <a:gd name="connsiteX17" fmla="*/ 204193 w 558430"/>
                <a:gd name="connsiteY17" fmla="*/ 271155 h 392678"/>
                <a:gd name="connsiteX18" fmla="*/ 51668 w 558430"/>
                <a:gd name="connsiteY18" fmla="*/ 124004 h 392678"/>
                <a:gd name="connsiteX19" fmla="*/ 116336 w 558430"/>
                <a:gd name="connsiteY19" fmla="*/ 124004 h 392678"/>
                <a:gd name="connsiteX20" fmla="*/ 124097 w 558430"/>
                <a:gd name="connsiteY20" fmla="*/ 193707 h 392678"/>
                <a:gd name="connsiteX21" fmla="*/ 126683 w 558430"/>
                <a:gd name="connsiteY21" fmla="*/ 216941 h 392678"/>
                <a:gd name="connsiteX22" fmla="*/ 137030 w 558430"/>
                <a:gd name="connsiteY22" fmla="*/ 191126 h 392678"/>
                <a:gd name="connsiteX23" fmla="*/ 170658 w 558430"/>
                <a:gd name="connsiteY23" fmla="*/ 124004 h 392678"/>
                <a:gd name="connsiteX24" fmla="*/ 212046 w 558430"/>
                <a:gd name="connsiteY24" fmla="*/ 124004 h 392678"/>
                <a:gd name="connsiteX25" fmla="*/ 137030 w 558430"/>
                <a:gd name="connsiteY25" fmla="*/ 271155 h 392678"/>
                <a:gd name="connsiteX26" fmla="*/ 95642 w 558430"/>
                <a:gd name="connsiteY26" fmla="*/ 271155 h 392678"/>
                <a:gd name="connsiteX27" fmla="*/ 80122 w 558430"/>
                <a:gd name="connsiteY27" fmla="*/ 152402 h 392678"/>
                <a:gd name="connsiteX28" fmla="*/ 118923 w 558430"/>
                <a:gd name="connsiteY28" fmla="*/ 175636 h 392678"/>
                <a:gd name="connsiteX29" fmla="*/ 338667 w 558430"/>
                <a:gd name="connsiteY29" fmla="*/ 121524 h 392678"/>
                <a:gd name="connsiteX30" fmla="*/ 372222 w 558430"/>
                <a:gd name="connsiteY30" fmla="*/ 129264 h 392678"/>
                <a:gd name="connsiteX31" fmla="*/ 377384 w 558430"/>
                <a:gd name="connsiteY31" fmla="*/ 129264 h 392678"/>
                <a:gd name="connsiteX32" fmla="*/ 364479 w 558430"/>
                <a:gd name="connsiteY32" fmla="*/ 162802 h 392678"/>
                <a:gd name="connsiteX33" fmla="*/ 359316 w 558430"/>
                <a:gd name="connsiteY33" fmla="*/ 160222 h 392678"/>
                <a:gd name="connsiteX34" fmla="*/ 336086 w 558430"/>
                <a:gd name="connsiteY34" fmla="*/ 155062 h 392678"/>
                <a:gd name="connsiteX35" fmla="*/ 320599 w 558430"/>
                <a:gd name="connsiteY35" fmla="*/ 165381 h 392678"/>
                <a:gd name="connsiteX36" fmla="*/ 336086 w 558430"/>
                <a:gd name="connsiteY36" fmla="*/ 180860 h 392678"/>
                <a:gd name="connsiteX37" fmla="*/ 367060 w 558430"/>
                <a:gd name="connsiteY37" fmla="*/ 222138 h 392678"/>
                <a:gd name="connsiteX38" fmla="*/ 307694 w 558430"/>
                <a:gd name="connsiteY38" fmla="*/ 271155 h 392678"/>
                <a:gd name="connsiteX39" fmla="*/ 263815 w 558430"/>
                <a:gd name="connsiteY39" fmla="*/ 260836 h 392678"/>
                <a:gd name="connsiteX40" fmla="*/ 261234 w 558430"/>
                <a:gd name="connsiteY40" fmla="*/ 258256 h 392678"/>
                <a:gd name="connsiteX41" fmla="*/ 274139 w 558430"/>
                <a:gd name="connsiteY41" fmla="*/ 227298 h 392678"/>
                <a:gd name="connsiteX42" fmla="*/ 279302 w 558430"/>
                <a:gd name="connsiteY42" fmla="*/ 229878 h 392678"/>
                <a:gd name="connsiteX43" fmla="*/ 310275 w 558430"/>
                <a:gd name="connsiteY43" fmla="*/ 237617 h 392678"/>
                <a:gd name="connsiteX44" fmla="*/ 325762 w 558430"/>
                <a:gd name="connsiteY44" fmla="*/ 227298 h 392678"/>
                <a:gd name="connsiteX45" fmla="*/ 310275 w 558430"/>
                <a:gd name="connsiteY45" fmla="*/ 211819 h 392678"/>
                <a:gd name="connsiteX46" fmla="*/ 279302 w 558430"/>
                <a:gd name="connsiteY46" fmla="*/ 170541 h 392678"/>
                <a:gd name="connsiteX47" fmla="*/ 338667 w 558430"/>
                <a:gd name="connsiteY47" fmla="*/ 121524 h 392678"/>
                <a:gd name="connsiteX48" fmla="*/ 31024 w 558430"/>
                <a:gd name="connsiteY48" fmla="*/ 33584 h 392678"/>
                <a:gd name="connsiteX49" fmla="*/ 33609 w 558430"/>
                <a:gd name="connsiteY49" fmla="*/ 359094 h 392678"/>
                <a:gd name="connsiteX50" fmla="*/ 524821 w 558430"/>
                <a:gd name="connsiteY50" fmla="*/ 359094 h 392678"/>
                <a:gd name="connsiteX51" fmla="*/ 524821 w 558430"/>
                <a:gd name="connsiteY51" fmla="*/ 33584 h 392678"/>
                <a:gd name="connsiteX52" fmla="*/ 31024 w 558430"/>
                <a:gd name="connsiteY52" fmla="*/ 0 h 392678"/>
                <a:gd name="connsiteX53" fmla="*/ 527406 w 558430"/>
                <a:gd name="connsiteY53" fmla="*/ 0 h 392678"/>
                <a:gd name="connsiteX54" fmla="*/ 558430 w 558430"/>
                <a:gd name="connsiteY54" fmla="*/ 33584 h 392678"/>
                <a:gd name="connsiteX55" fmla="*/ 558430 w 558430"/>
                <a:gd name="connsiteY55" fmla="*/ 359094 h 392678"/>
                <a:gd name="connsiteX56" fmla="*/ 527406 w 558430"/>
                <a:gd name="connsiteY56" fmla="*/ 392678 h 392678"/>
                <a:gd name="connsiteX57" fmla="*/ 31024 w 558430"/>
                <a:gd name="connsiteY57" fmla="*/ 392678 h 392678"/>
                <a:gd name="connsiteX58" fmla="*/ 0 w 558430"/>
                <a:gd name="connsiteY58" fmla="*/ 359094 h 392678"/>
                <a:gd name="connsiteX59" fmla="*/ 0 w 558430"/>
                <a:gd name="connsiteY59" fmla="*/ 33584 h 392678"/>
                <a:gd name="connsiteX60" fmla="*/ 31024 w 558430"/>
                <a:gd name="connsiteY60" fmla="*/ 0 h 39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58430" h="392678">
                  <a:moveTo>
                    <a:pt x="449927" y="167891"/>
                  </a:moveTo>
                  <a:cubicBezTo>
                    <a:pt x="447344" y="173054"/>
                    <a:pt x="444760" y="175636"/>
                    <a:pt x="444760" y="178218"/>
                  </a:cubicBezTo>
                  <a:lnTo>
                    <a:pt x="431843" y="204034"/>
                  </a:lnTo>
                  <a:lnTo>
                    <a:pt x="452510" y="204034"/>
                  </a:lnTo>
                  <a:lnTo>
                    <a:pt x="449927" y="178218"/>
                  </a:lnTo>
                  <a:cubicBezTo>
                    <a:pt x="449927" y="175636"/>
                    <a:pt x="449927" y="170473"/>
                    <a:pt x="449927" y="167891"/>
                  </a:cubicBezTo>
                  <a:close/>
                  <a:moveTo>
                    <a:pt x="434427" y="124004"/>
                  </a:moveTo>
                  <a:lnTo>
                    <a:pt x="478344" y="124004"/>
                  </a:lnTo>
                  <a:lnTo>
                    <a:pt x="496428" y="271155"/>
                  </a:lnTo>
                  <a:lnTo>
                    <a:pt x="457677" y="271155"/>
                  </a:lnTo>
                  <a:lnTo>
                    <a:pt x="452510" y="235013"/>
                  </a:lnTo>
                  <a:lnTo>
                    <a:pt x="421510" y="235013"/>
                  </a:lnTo>
                  <a:lnTo>
                    <a:pt x="403426" y="271155"/>
                  </a:lnTo>
                  <a:lnTo>
                    <a:pt x="362091" y="271155"/>
                  </a:lnTo>
                  <a:close/>
                  <a:moveTo>
                    <a:pt x="232747" y="124004"/>
                  </a:moveTo>
                  <a:lnTo>
                    <a:pt x="269088" y="124004"/>
                  </a:lnTo>
                  <a:lnTo>
                    <a:pt x="243130" y="271155"/>
                  </a:lnTo>
                  <a:lnTo>
                    <a:pt x="204193" y="271155"/>
                  </a:lnTo>
                  <a:close/>
                  <a:moveTo>
                    <a:pt x="51668" y="124004"/>
                  </a:moveTo>
                  <a:lnTo>
                    <a:pt x="116336" y="124004"/>
                  </a:lnTo>
                  <a:lnTo>
                    <a:pt x="124097" y="193707"/>
                  </a:lnTo>
                  <a:cubicBezTo>
                    <a:pt x="124097" y="201452"/>
                    <a:pt x="124097" y="209197"/>
                    <a:pt x="126683" y="216941"/>
                  </a:cubicBezTo>
                  <a:cubicBezTo>
                    <a:pt x="129270" y="209197"/>
                    <a:pt x="131857" y="201452"/>
                    <a:pt x="137030" y="191126"/>
                  </a:cubicBezTo>
                  <a:lnTo>
                    <a:pt x="170658" y="124004"/>
                  </a:lnTo>
                  <a:lnTo>
                    <a:pt x="212046" y="124004"/>
                  </a:lnTo>
                  <a:lnTo>
                    <a:pt x="137030" y="271155"/>
                  </a:lnTo>
                  <a:lnTo>
                    <a:pt x="95642" y="271155"/>
                  </a:lnTo>
                  <a:lnTo>
                    <a:pt x="80122" y="152402"/>
                  </a:lnTo>
                  <a:lnTo>
                    <a:pt x="118923" y="175636"/>
                  </a:lnTo>
                  <a:close/>
                  <a:moveTo>
                    <a:pt x="338667" y="121524"/>
                  </a:moveTo>
                  <a:cubicBezTo>
                    <a:pt x="351573" y="121524"/>
                    <a:pt x="364479" y="124104"/>
                    <a:pt x="372222" y="129264"/>
                  </a:cubicBezTo>
                  <a:lnTo>
                    <a:pt x="377384" y="129264"/>
                  </a:lnTo>
                  <a:lnTo>
                    <a:pt x="364479" y="162802"/>
                  </a:lnTo>
                  <a:lnTo>
                    <a:pt x="359316" y="160222"/>
                  </a:lnTo>
                  <a:cubicBezTo>
                    <a:pt x="359316" y="160222"/>
                    <a:pt x="348992" y="155062"/>
                    <a:pt x="336086" y="155062"/>
                  </a:cubicBezTo>
                  <a:cubicBezTo>
                    <a:pt x="325762" y="155062"/>
                    <a:pt x="320599" y="160222"/>
                    <a:pt x="320599" y="165381"/>
                  </a:cubicBezTo>
                  <a:cubicBezTo>
                    <a:pt x="320599" y="170541"/>
                    <a:pt x="325762" y="175701"/>
                    <a:pt x="336086" y="180860"/>
                  </a:cubicBezTo>
                  <a:cubicBezTo>
                    <a:pt x="356735" y="191180"/>
                    <a:pt x="367060" y="204079"/>
                    <a:pt x="367060" y="222138"/>
                  </a:cubicBezTo>
                  <a:cubicBezTo>
                    <a:pt x="367060" y="250516"/>
                    <a:pt x="343829" y="271155"/>
                    <a:pt x="307694" y="271155"/>
                  </a:cubicBezTo>
                  <a:cubicBezTo>
                    <a:pt x="289626" y="271155"/>
                    <a:pt x="274139" y="268575"/>
                    <a:pt x="263815" y="260836"/>
                  </a:cubicBezTo>
                  <a:lnTo>
                    <a:pt x="261234" y="258256"/>
                  </a:lnTo>
                  <a:lnTo>
                    <a:pt x="274139" y="227298"/>
                  </a:lnTo>
                  <a:lnTo>
                    <a:pt x="279302" y="229878"/>
                  </a:lnTo>
                  <a:cubicBezTo>
                    <a:pt x="287045" y="235037"/>
                    <a:pt x="299950" y="237617"/>
                    <a:pt x="310275" y="237617"/>
                  </a:cubicBezTo>
                  <a:cubicBezTo>
                    <a:pt x="318018" y="237617"/>
                    <a:pt x="325762" y="235037"/>
                    <a:pt x="325762" y="227298"/>
                  </a:cubicBezTo>
                  <a:cubicBezTo>
                    <a:pt x="325762" y="222138"/>
                    <a:pt x="323180" y="216978"/>
                    <a:pt x="310275" y="211819"/>
                  </a:cubicBezTo>
                  <a:cubicBezTo>
                    <a:pt x="297369" y="201499"/>
                    <a:pt x="279302" y="191180"/>
                    <a:pt x="279302" y="170541"/>
                  </a:cubicBezTo>
                  <a:cubicBezTo>
                    <a:pt x="279302" y="142163"/>
                    <a:pt x="305113" y="121524"/>
                    <a:pt x="338667" y="121524"/>
                  </a:cubicBezTo>
                  <a:close/>
                  <a:moveTo>
                    <a:pt x="31024" y="33584"/>
                  </a:moveTo>
                  <a:lnTo>
                    <a:pt x="33609" y="359094"/>
                  </a:lnTo>
                  <a:lnTo>
                    <a:pt x="524821" y="359094"/>
                  </a:lnTo>
                  <a:lnTo>
                    <a:pt x="524821" y="33584"/>
                  </a:lnTo>
                  <a:close/>
                  <a:moveTo>
                    <a:pt x="31024" y="0"/>
                  </a:moveTo>
                  <a:lnTo>
                    <a:pt x="527406" y="0"/>
                  </a:lnTo>
                  <a:cubicBezTo>
                    <a:pt x="545504" y="0"/>
                    <a:pt x="558430" y="15500"/>
                    <a:pt x="558430" y="33584"/>
                  </a:cubicBezTo>
                  <a:lnTo>
                    <a:pt x="558430" y="359094"/>
                  </a:lnTo>
                  <a:cubicBezTo>
                    <a:pt x="558430" y="377178"/>
                    <a:pt x="545504" y="392678"/>
                    <a:pt x="527406" y="392678"/>
                  </a:cubicBezTo>
                  <a:lnTo>
                    <a:pt x="31024" y="392678"/>
                  </a:lnTo>
                  <a:cubicBezTo>
                    <a:pt x="15512" y="392678"/>
                    <a:pt x="0" y="377178"/>
                    <a:pt x="0" y="359094"/>
                  </a:cubicBezTo>
                  <a:lnTo>
                    <a:pt x="0" y="33584"/>
                  </a:lnTo>
                  <a:cubicBezTo>
                    <a:pt x="0" y="15500"/>
                    <a:pt x="15512" y="0"/>
                    <a:pt x="310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2" name="椭圆 81">
            <a:extLst>
              <a:ext uri="{FF2B5EF4-FFF2-40B4-BE49-F238E27FC236}">
                <a16:creationId xmlns="" xmlns:a16="http://schemas.microsoft.com/office/drawing/2014/main" id="{33F345EF-9398-4E56-843F-69A3C24F4B33}"/>
              </a:ext>
            </a:extLst>
          </p:cNvPr>
          <p:cNvSpPr/>
          <p:nvPr/>
        </p:nvSpPr>
        <p:spPr>
          <a:xfrm>
            <a:off x="2608551" y="2079541"/>
            <a:ext cx="2846254" cy="2846254"/>
          </a:xfrm>
          <a:prstGeom prst="ellipse">
            <a:avLst/>
          </a:prstGeom>
          <a:blipFill>
            <a:blip r:embed="rId3"/>
            <a:srcRect/>
            <a:stretch>
              <a:fillRect l="-25142" r="-2491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 xmlns:a16="http://schemas.microsoft.com/office/drawing/2014/main" id="{9761D674-48F7-4B62-A20B-5CEA8DEE092A}"/>
              </a:ext>
            </a:extLst>
          </p:cNvPr>
          <p:cNvSpPr/>
          <p:nvPr/>
        </p:nvSpPr>
        <p:spPr>
          <a:xfrm>
            <a:off x="1973712" y="4127464"/>
            <a:ext cx="365805" cy="3658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 xmlns:a16="http://schemas.microsoft.com/office/drawing/2014/main" id="{68F90F9F-C822-4E13-8169-AB7AE7DEA323}"/>
              </a:ext>
            </a:extLst>
          </p:cNvPr>
          <p:cNvSpPr/>
          <p:nvPr/>
        </p:nvSpPr>
        <p:spPr>
          <a:xfrm>
            <a:off x="2484660" y="4637221"/>
            <a:ext cx="621596" cy="6215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a:extLst>
              <a:ext uri="{FF2B5EF4-FFF2-40B4-BE49-F238E27FC236}">
                <a16:creationId xmlns="" xmlns:a16="http://schemas.microsoft.com/office/drawing/2014/main" id="{DECCDB49-2AFD-49A5-A9E7-ED0092C684C8}"/>
              </a:ext>
            </a:extLst>
          </p:cNvPr>
          <p:cNvGrpSpPr/>
          <p:nvPr/>
        </p:nvGrpSpPr>
        <p:grpSpPr>
          <a:xfrm>
            <a:off x="6600825" y="1900075"/>
            <a:ext cx="3984625" cy="605957"/>
            <a:chOff x="1525832" y="2349127"/>
            <a:chExt cx="3984625" cy="605957"/>
          </a:xfrm>
        </p:grpSpPr>
        <p:sp>
          <p:nvSpPr>
            <p:cNvPr id="86" name="文本框 85">
              <a:extLst>
                <a:ext uri="{FF2B5EF4-FFF2-40B4-BE49-F238E27FC236}">
                  <a16:creationId xmlns="" xmlns:a16="http://schemas.microsoft.com/office/drawing/2014/main" id="{00E255BE-9099-4D24-9D1F-8F9D2C269CA0}"/>
                </a:ext>
              </a:extLst>
            </p:cNvPr>
            <p:cNvSpPr txBox="1"/>
            <p:nvPr/>
          </p:nvSpPr>
          <p:spPr>
            <a:xfrm>
              <a:off x="1525832" y="2349127"/>
              <a:ext cx="2133781" cy="338554"/>
            </a:xfrm>
            <a:prstGeom prst="rect">
              <a:avLst/>
            </a:prstGeom>
            <a:noFill/>
          </p:spPr>
          <p:txBody>
            <a:bodyPr wrap="square" rtlCol="0">
              <a:spAutoFit/>
              <a:scene3d>
                <a:camera prst="orthographicFront"/>
                <a:lightRig rig="threePt" dir="t"/>
              </a:scene3d>
              <a:sp3d contourW="12700"/>
            </a:bodyPr>
            <a:lstStyle/>
            <a:p>
              <a:r>
                <a:rPr lang="zh-CN" altLang="en-US" sz="1600" b="1" dirty="0" smtClean="0">
                  <a:solidFill>
                    <a:schemeClr val="bg2"/>
                  </a:solidFill>
                  <a:latin typeface="Century Gothic" panose="020B0502020202020204" pitchFamily="34" charset="0"/>
                </a:rPr>
                <a:t>校验方式</a:t>
              </a:r>
              <a:endParaRPr lang="zh-CN" altLang="en-US" sz="1600" b="1" dirty="0">
                <a:solidFill>
                  <a:schemeClr val="bg2"/>
                </a:solidFill>
                <a:latin typeface="Century Gothic" panose="020B0502020202020204" pitchFamily="34" charset="0"/>
              </a:endParaRPr>
            </a:p>
          </p:txBody>
        </p:sp>
        <p:sp>
          <p:nvSpPr>
            <p:cNvPr id="87" name="文本框 86">
              <a:extLst>
                <a:ext uri="{FF2B5EF4-FFF2-40B4-BE49-F238E27FC236}">
                  <a16:creationId xmlns="" xmlns:a16="http://schemas.microsoft.com/office/drawing/2014/main" id="{AACC54B4-A960-4D62-92D3-4A87FC00C8B3}"/>
                </a:ext>
              </a:extLst>
            </p:cNvPr>
            <p:cNvSpPr txBox="1"/>
            <p:nvPr/>
          </p:nvSpPr>
          <p:spPr>
            <a:xfrm>
              <a:off x="1525832" y="2659106"/>
              <a:ext cx="3984625" cy="29597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通过验证码方式或者问答形式</a:t>
              </a:r>
              <a:endParaRPr lang="en-GB" altLang="zh-CN" sz="1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91" name="组合 90">
            <a:extLst>
              <a:ext uri="{FF2B5EF4-FFF2-40B4-BE49-F238E27FC236}">
                <a16:creationId xmlns="" xmlns:a16="http://schemas.microsoft.com/office/drawing/2014/main" id="{BD820A40-59C5-4EA1-AA38-8A3859A62834}"/>
              </a:ext>
            </a:extLst>
          </p:cNvPr>
          <p:cNvGrpSpPr/>
          <p:nvPr/>
        </p:nvGrpSpPr>
        <p:grpSpPr>
          <a:xfrm>
            <a:off x="6972300" y="3126079"/>
            <a:ext cx="3984625" cy="605957"/>
            <a:chOff x="1525832" y="2349127"/>
            <a:chExt cx="3984625" cy="605957"/>
          </a:xfrm>
        </p:grpSpPr>
        <p:sp>
          <p:nvSpPr>
            <p:cNvPr id="92" name="文本框 91">
              <a:extLst>
                <a:ext uri="{FF2B5EF4-FFF2-40B4-BE49-F238E27FC236}">
                  <a16:creationId xmlns="" xmlns:a16="http://schemas.microsoft.com/office/drawing/2014/main" id="{32295CA7-751C-4BAB-94A6-F241232C258E}"/>
                </a:ext>
              </a:extLst>
            </p:cNvPr>
            <p:cNvSpPr txBox="1"/>
            <p:nvPr/>
          </p:nvSpPr>
          <p:spPr>
            <a:xfrm>
              <a:off x="1525832" y="2349127"/>
              <a:ext cx="2133781" cy="338554"/>
            </a:xfrm>
            <a:prstGeom prst="rect">
              <a:avLst/>
            </a:prstGeom>
            <a:noFill/>
          </p:spPr>
          <p:txBody>
            <a:bodyPr wrap="square" rtlCol="0">
              <a:spAutoFit/>
              <a:scene3d>
                <a:camera prst="orthographicFront"/>
                <a:lightRig rig="threePt" dir="t"/>
              </a:scene3d>
              <a:sp3d contourW="12700"/>
            </a:bodyPr>
            <a:lstStyle/>
            <a:p>
              <a:r>
                <a:rPr lang="zh-CN" altLang="en-US" sz="1600" b="1" dirty="0" smtClean="0">
                  <a:solidFill>
                    <a:schemeClr val="bg2"/>
                  </a:solidFill>
                  <a:latin typeface="Century Gothic" panose="020B0502020202020204" pitchFamily="34" charset="0"/>
                </a:rPr>
                <a:t>账号锁定</a:t>
              </a:r>
              <a:endParaRPr lang="zh-CN" altLang="en-US" sz="1600" b="1" dirty="0">
                <a:solidFill>
                  <a:schemeClr val="bg2"/>
                </a:solidFill>
                <a:latin typeface="Century Gothic" panose="020B0502020202020204" pitchFamily="34" charset="0"/>
              </a:endParaRPr>
            </a:p>
          </p:txBody>
        </p:sp>
        <p:sp>
          <p:nvSpPr>
            <p:cNvPr id="93" name="文本框 92">
              <a:extLst>
                <a:ext uri="{FF2B5EF4-FFF2-40B4-BE49-F238E27FC236}">
                  <a16:creationId xmlns="" xmlns:a16="http://schemas.microsoft.com/office/drawing/2014/main" id="{324FB79F-9DEC-407D-A959-FEB43566554D}"/>
                </a:ext>
              </a:extLst>
            </p:cNvPr>
            <p:cNvSpPr txBox="1"/>
            <p:nvPr/>
          </p:nvSpPr>
          <p:spPr>
            <a:xfrm>
              <a:off x="1525832" y="2659106"/>
              <a:ext cx="3984625" cy="29597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检测出账号可以通过账号锁定或直接屏蔽</a:t>
              </a:r>
              <a:endParaRPr lang="en-GB" altLang="zh-CN" sz="1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7158501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01"/>
</p:tagLst>
</file>

<file path=ppt/theme/theme1.xml><?xml version="1.0" encoding="utf-8"?>
<a:theme xmlns:a="http://schemas.openxmlformats.org/drawingml/2006/main" name="烦烦烦方法">
  <a:themeElements>
    <a:clrScheme name="自定义 4652">
      <a:dk1>
        <a:srgbClr val="000000"/>
      </a:dk1>
      <a:lt1>
        <a:srgbClr val="FFFFFF"/>
      </a:lt1>
      <a:dk2>
        <a:srgbClr val="00B0F0"/>
      </a:dk2>
      <a:lt2>
        <a:srgbClr val="0070C0"/>
      </a:lt2>
      <a:accent1>
        <a:srgbClr val="0070C0"/>
      </a:accent1>
      <a:accent2>
        <a:srgbClr val="00B0F0"/>
      </a:accent2>
      <a:accent3>
        <a:srgbClr val="0070C0"/>
      </a:accent3>
      <a:accent4>
        <a:srgbClr val="00B0F0"/>
      </a:accent4>
      <a:accent5>
        <a:srgbClr val="0070C0"/>
      </a:accent5>
      <a:accent6>
        <a:srgbClr val="00B0F0"/>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1253</TotalTime>
  <Words>635</Words>
  <Application>Microsoft Office PowerPoint</Application>
  <PresentationFormat>宽屏</PresentationFormat>
  <Paragraphs>94</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方正尚酷简体</vt:lpstr>
      <vt:lpstr>宋体</vt:lpstr>
      <vt:lpstr>微软雅黑</vt:lpstr>
      <vt:lpstr>Arial</vt:lpstr>
      <vt:lpstr>Century Gothic</vt:lpstr>
      <vt:lpstr>烦烦烦方法</vt:lpstr>
      <vt:lpstr>秒杀系统架构设计初衷</vt:lpstr>
      <vt:lpstr>核心思想</vt:lpstr>
      <vt:lpstr>秒杀系统架构</vt:lpstr>
      <vt:lpstr>秒杀系统设计</vt:lpstr>
      <vt:lpstr>秒杀系统流程图</vt:lpstr>
      <vt:lpstr>PowerPoint 演示文稿</vt:lpstr>
      <vt:lpstr>高并发请求瓶颈解决方案</vt:lpstr>
      <vt:lpstr>同一个账号同时发出多个请求解决方案</vt:lpstr>
      <vt:lpstr>多个账号，一次性发送多个请求解决方案</vt:lpstr>
      <vt:lpstr>“库存”超卖解决方案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0101</dc:title>
  <dc:creator>刘慈</dc:creator>
  <cp:lastModifiedBy>Huang TianQi</cp:lastModifiedBy>
  <cp:revision>184</cp:revision>
  <dcterms:created xsi:type="dcterms:W3CDTF">2017-08-18T03:02:00Z</dcterms:created>
  <dcterms:modified xsi:type="dcterms:W3CDTF">2019-02-22T12:47:39Z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