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0" r:id="rId5"/>
    <p:sldId id="279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90" r:id="rId15"/>
    <p:sldId id="289" r:id="rId16"/>
    <p:sldId id="292" r:id="rId17"/>
    <p:sldId id="29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image" Target="../media/image14.wmf"/><Relationship Id="rId7" Type="http://schemas.openxmlformats.org/officeDocument/2006/relationships/image" Target="../media/image1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5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wmf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0.png"/><Relationship Id="rId4" Type="http://schemas.openxmlformats.org/officeDocument/2006/relationships/image" Target="../media/image19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wmf"/><Relationship Id="rId8" Type="http://schemas.openxmlformats.org/officeDocument/2006/relationships/oleObject" Target="../embeddings/oleObject28.bin"/><Relationship Id="rId7" Type="http://schemas.openxmlformats.org/officeDocument/2006/relationships/image" Target="../media/image22.wmf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6.bin"/><Relationship Id="rId3" Type="http://schemas.openxmlformats.org/officeDocument/2006/relationships/image" Target="../media/image20.png"/><Relationship Id="rId2" Type="http://schemas.openxmlformats.org/officeDocument/2006/relationships/image" Target="../media/image19.wmf"/><Relationship Id="rId13" Type="http://schemas.openxmlformats.org/officeDocument/2006/relationships/vmlDrawing" Target="../drawings/vmlDrawing7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4.wmf"/><Relationship Id="rId10" Type="http://schemas.openxmlformats.org/officeDocument/2006/relationships/oleObject" Target="../embeddings/oleObject29.bin"/><Relationship Id="rId1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1.bin"/><Relationship Id="rId3" Type="http://schemas.openxmlformats.org/officeDocument/2006/relationships/image" Target="../media/image27.png"/><Relationship Id="rId2" Type="http://schemas.openxmlformats.org/officeDocument/2006/relationships/image" Target="../media/image26.wmf"/><Relationship Id="rId1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4.wmf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11.bin"/><Relationship Id="rId20" Type="http://schemas.openxmlformats.org/officeDocument/2006/relationships/vmlDrawing" Target="../drawings/vmlDrawing4.vml"/><Relationship Id="rId2" Type="http://schemas.openxmlformats.org/officeDocument/2006/relationships/image" Target="../media/image8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5.wmf"/><Relationship Id="rId17" Type="http://schemas.openxmlformats.org/officeDocument/2006/relationships/oleObject" Target="../embeddings/oleObject18.bin"/><Relationship Id="rId16" Type="http://schemas.openxmlformats.org/officeDocument/2006/relationships/image" Target="../media/image14.wmf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Generalized Linear Model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刘沛 </a:t>
            </a:r>
            <a:r>
              <a:rPr lang="en-US" altLang="zh-CN" dirty="0" smtClean="0"/>
              <a:t>- </a:t>
            </a:r>
            <a:r>
              <a:rPr lang="en-US" altLang="zh-CN" dirty="0" smtClean="0"/>
              <a:t>2018.04.08(Sunday)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Generalized Linear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GLM Deviance</a:t>
            </a:r>
            <a:endParaRPr lang="en-US" altLang="zh-CN"/>
          </a:p>
          <a:p>
            <a:r>
              <a:rPr lang="en-US" altLang="zh-CN"/>
              <a:t>GLM</a:t>
            </a:r>
            <a:r>
              <a:rPr lang="zh-CN" altLang="en-US"/>
              <a:t>中，考虑两种极端的模型：</a:t>
            </a:r>
            <a:endParaRPr lang="zh-CN" altLang="en-US"/>
          </a:p>
          <a:p>
            <a:pPr lvl="1"/>
            <a:r>
              <a:rPr lang="zh-CN" altLang="en-US" sz="2400"/>
              <a:t>空模型：只有一个参数     ，模型输出结果不变</a:t>
            </a:r>
            <a:endParaRPr lang="zh-CN" altLang="en-US" sz="2400"/>
          </a:p>
          <a:p>
            <a:pPr lvl="1"/>
            <a:r>
              <a:rPr lang="zh-CN" altLang="en-US" sz="2400"/>
              <a:t>饱和模型：对于每一个观测数据均有一个参数     ，可以精确无误地估计所有数据。</a:t>
            </a:r>
            <a:endParaRPr lang="zh-CN" altLang="en-US" sz="2400"/>
          </a:p>
          <a:p>
            <a:pPr lvl="0"/>
            <a:endParaRPr lang="zh-CN" altLang="en-US" sz="2800"/>
          </a:p>
          <a:p>
            <a:pPr lvl="0"/>
            <a:r>
              <a:rPr lang="zh-CN" altLang="en-US" sz="2800"/>
              <a:t>模型偏差定义：</a:t>
            </a:r>
            <a:endParaRPr lang="zh-CN" altLang="en-US" sz="2800"/>
          </a:p>
          <a:p>
            <a:pPr lvl="1"/>
            <a:r>
              <a:rPr lang="zh-CN" altLang="en-US" sz="2400"/>
              <a:t>与当前模型</a:t>
            </a:r>
            <a:r>
              <a:rPr lang="en-US" altLang="zh-CN" sz="2400"/>
              <a:t>M</a:t>
            </a:r>
            <a:r>
              <a:rPr lang="zh-CN" altLang="en-US" sz="2400"/>
              <a:t>与饱和模型的似然函数值相关</a:t>
            </a:r>
            <a:endParaRPr lang="zh-CN" altLang="en-US" sz="2400"/>
          </a:p>
          <a:p>
            <a:pPr lvl="1"/>
            <a:r>
              <a:rPr lang="zh-CN" altLang="en-US" sz="2400"/>
              <a:t>计算式：</a:t>
            </a:r>
            <a:endParaRPr lang="zh-CN" altLang="en-US" sz="2400"/>
          </a:p>
          <a:p>
            <a:pPr lvl="1"/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70425" y="2722245"/>
          <a:ext cx="34861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1" imgW="165100" imgH="228600" progId="Equation.KSEE3">
                  <p:embed/>
                </p:oleObj>
              </mc:Choice>
              <mc:Fallback>
                <p:oleObj name="" r:id="rId1" imgW="165100" imgH="2286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70425" y="2722245"/>
                        <a:ext cx="34861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49540" y="3100070"/>
          <a:ext cx="2952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39700" imgH="228600" progId="Equation.KSEE3">
                  <p:embed/>
                </p:oleObj>
              </mc:Choice>
              <mc:Fallback>
                <p:oleObj name="" r:id="rId3" imgW="139700" imgH="2286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49540" y="3100070"/>
                        <a:ext cx="29527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0470" y="5243195"/>
            <a:ext cx="5362575" cy="1457325"/>
          </a:xfrm>
          <a:prstGeom prst="rect">
            <a:avLst/>
          </a:prstGeom>
        </p:spPr>
      </p:pic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59380" y="5335270"/>
          <a:ext cx="110109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6" imgW="609600" imgH="228600" progId="Equation.KSEE3">
                  <p:embed/>
                </p:oleObj>
              </mc:Choice>
              <mc:Fallback>
                <p:oleObj name="" r:id="rId6" imgW="609600" imgH="2286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59380" y="5335270"/>
                        <a:ext cx="1101090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Generalized Linear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模型偏差定义：</a:t>
            </a:r>
            <a:endParaRPr lang="zh-CN" altLang="en-US" sz="2800"/>
          </a:p>
          <a:p>
            <a:pPr lvl="1"/>
            <a:r>
              <a:rPr lang="zh-CN" altLang="en-US" sz="2400"/>
              <a:t>与当前模型</a:t>
            </a:r>
            <a:r>
              <a:rPr lang="en-US" altLang="zh-CN" sz="2400"/>
              <a:t>M</a:t>
            </a:r>
            <a:r>
              <a:rPr lang="zh-CN" altLang="en-US" sz="2400"/>
              <a:t>与饱和模型的似然函数值相关</a:t>
            </a:r>
            <a:endParaRPr lang="zh-CN" altLang="en-US" sz="2400"/>
          </a:p>
          <a:p>
            <a:pPr lvl="1"/>
            <a:r>
              <a:rPr lang="zh-CN" altLang="en-US" sz="2400"/>
              <a:t>计算式：</a:t>
            </a:r>
            <a:endParaRPr lang="zh-CN" altLang="en-US" sz="2400"/>
          </a:p>
          <a:p>
            <a:pPr lvl="0"/>
            <a:endParaRPr lang="zh-CN" altLang="en-US" sz="2800"/>
          </a:p>
          <a:p>
            <a:pPr lvl="0"/>
            <a:endParaRPr lang="zh-CN" altLang="en-US" sz="2800"/>
          </a:p>
          <a:p>
            <a:pPr lvl="0"/>
            <a:r>
              <a:rPr lang="zh-CN" altLang="en-US">
                <a:sym typeface="+mn-ea"/>
              </a:rPr>
              <a:t>模型偏差服从卡方分布：假设饱和模型有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个参数，方差    已知，当前模型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有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个参数，如果模型是正确的，有：</a:t>
            </a:r>
            <a:endParaRPr lang="zh-CN" altLang="en-US">
              <a:sym typeface="+mn-ea"/>
            </a:endParaRPr>
          </a:p>
          <a:p>
            <a:pPr lvl="0"/>
            <a:endParaRPr lang="zh-CN" altLang="en-US" sz="2800">
              <a:sym typeface="+mn-ea"/>
            </a:endParaRPr>
          </a:p>
          <a:p>
            <a:pPr lvl="1"/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49540" y="3100070"/>
          <a:ext cx="2952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39700" imgH="228600" progId="Equation.KSEE3">
                  <p:embed/>
                </p:oleObj>
              </mc:Choice>
              <mc:Fallback>
                <p:oleObj name="" r:id="rId1" imgW="139700" imgH="2286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49540" y="3100070"/>
                        <a:ext cx="29527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175" y="2612390"/>
            <a:ext cx="5362575" cy="1457325"/>
          </a:xfrm>
          <a:prstGeom prst="rect">
            <a:avLst/>
          </a:prstGeom>
        </p:spPr>
      </p:pic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12085" y="2687320"/>
          <a:ext cx="110109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4" imgW="609600" imgH="228600" progId="Equation.KSEE3">
                  <p:embed/>
                </p:oleObj>
              </mc:Choice>
              <mc:Fallback>
                <p:oleObj name="" r:id="rId4" imgW="609600" imgH="2286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12085" y="2687320"/>
                        <a:ext cx="1101090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28860" y="4149090"/>
          <a:ext cx="295910" cy="47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6" imgW="127000" imgH="203200" progId="Equation.KSEE3">
                  <p:embed/>
                </p:oleObj>
              </mc:Choice>
              <mc:Fallback>
                <p:oleObj name="" r:id="rId6" imgW="127000" imgH="2032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28860" y="4149090"/>
                        <a:ext cx="295910" cy="473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38015" y="5003800"/>
          <a:ext cx="3316605" cy="86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8" imgW="1600200" imgH="419100" progId="Equation.KSEE3">
                  <p:embed/>
                </p:oleObj>
              </mc:Choice>
              <mc:Fallback>
                <p:oleObj name="" r:id="rId8" imgW="1600200" imgH="4191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38015" y="5003800"/>
                        <a:ext cx="3316605" cy="868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86873" y="5872480"/>
          <a:ext cx="3817620" cy="684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10" imgW="1841500" imgH="330200" progId="Equation.KSEE3">
                  <p:embed/>
                </p:oleObj>
              </mc:Choice>
              <mc:Fallback>
                <p:oleObj name="" r:id="rId10" imgW="1841500" imgH="3302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86873" y="5872480"/>
                        <a:ext cx="3817620" cy="684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Generalized Linear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R</a:t>
            </a:r>
            <a:r>
              <a:rPr lang="zh-CN" altLang="en-US" sz="2800"/>
              <a:t>中计算模型偏差：</a:t>
            </a:r>
            <a:endParaRPr lang="en-US" altLang="zh-CN" sz="2800"/>
          </a:p>
          <a:p>
            <a:pPr marL="457200" lvl="1" indent="0">
              <a:buFont typeface="+mj-lt"/>
              <a:buNone/>
            </a:pPr>
            <a:endParaRPr lang="zh-CN" altLang="en-US" sz="2400">
              <a:sym typeface="+mn-ea"/>
            </a:endParaRPr>
          </a:p>
          <a:p>
            <a:pPr lvl="1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5495" y="2612390"/>
            <a:ext cx="8081645" cy="20072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Generalized Linear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常见模型偏差计算式</a:t>
            </a:r>
            <a:endParaRPr lang="zh-CN" altLang="en-US" sz="280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/>
              <a:t>正态分布：模型偏差为</a:t>
            </a:r>
            <a:endParaRPr lang="zh-CN" altLang="en-US" sz="2400"/>
          </a:p>
          <a:p>
            <a:pPr marL="914400" lvl="1" indent="-457200">
              <a:buFont typeface="+mj-lt"/>
              <a:buAutoNum type="arabicPeriod"/>
            </a:pPr>
            <a:endParaRPr lang="zh-CN" altLang="en-US" sz="240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/>
              <a:t>二项分布：模型偏差为</a:t>
            </a:r>
            <a:endParaRPr lang="zh-CN" altLang="en-US" sz="2400"/>
          </a:p>
          <a:p>
            <a:pPr marL="914400" lvl="1" indent="-457200">
              <a:buFont typeface="+mj-lt"/>
              <a:buAutoNum type="arabicPeriod"/>
            </a:pPr>
            <a:endParaRPr lang="zh-CN" altLang="en-US" sz="2400">
              <a:sym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/>
              <a:t>泊松分布：模型偏差为</a:t>
            </a:r>
            <a:endParaRPr lang="zh-CN" altLang="en-US" sz="2400">
              <a:sym typeface="+mn-ea"/>
            </a:endParaRPr>
          </a:p>
          <a:p>
            <a:pPr lvl="1"/>
            <a:endParaRPr lang="zh-CN" altLang="en-US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52060" y="2176780"/>
          <a:ext cx="1754505" cy="56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901700" imgH="292100" progId="Equation.KSEE3">
                  <p:embed/>
                </p:oleObj>
              </mc:Choice>
              <mc:Fallback>
                <p:oleObj name="" r:id="rId1" imgW="901700" imgH="292100" progId="Equation.KSEE3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52060" y="2176780"/>
                        <a:ext cx="1754505" cy="568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060" y="2917825"/>
            <a:ext cx="5453380" cy="704850"/>
          </a:xfrm>
          <a:prstGeom prst="rect">
            <a:avLst/>
          </a:prstGeom>
        </p:spPr>
      </p:pic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73320" y="3622675"/>
          <a:ext cx="328739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" r:id="rId4" imgW="1638300" imgH="444500" progId="Equation.KSEE3">
                  <p:embed/>
                </p:oleObj>
              </mc:Choice>
              <mc:Fallback>
                <p:oleObj name="" r:id="rId4" imgW="1638300" imgH="444500" progId="Equation.KSEE3">
                  <p:embed/>
                  <p:pic>
                    <p:nvPicPr>
                      <p:cNvPr id="0" name="图片 716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3320" y="3622675"/>
                        <a:ext cx="3287395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Generalized Linear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195" y="1691005"/>
            <a:ext cx="10515600" cy="4351338"/>
          </a:xfrm>
        </p:spPr>
        <p:txBody>
          <a:bodyPr/>
          <a:p>
            <a:pPr lvl="1"/>
            <a:r>
              <a:rPr lang="zh-CN" altLang="en-US"/>
              <a:t>模型拟合效果不好，如何解决？</a:t>
            </a:r>
            <a:endParaRPr lang="zh-CN" altLang="en-US"/>
          </a:p>
          <a:p>
            <a:pPr lvl="2"/>
            <a:r>
              <a:rPr lang="zh-CN" altLang="en-US"/>
              <a:t>尝试其他指数族分布模型</a:t>
            </a:r>
            <a:endParaRPr lang="zh-CN" altLang="en-US"/>
          </a:p>
          <a:p>
            <a:pPr lvl="2"/>
            <a:r>
              <a:rPr lang="zh-CN" altLang="en-US" u="sng"/>
              <a:t>考虑变量之间的交互作用</a:t>
            </a:r>
            <a:endParaRPr lang="zh-CN" altLang="en-US" u="sng"/>
          </a:p>
          <a:p>
            <a:pPr lvl="1"/>
            <a:endParaRPr lang="zh-CN" altLang="en-US" sz="2400">
              <a:sym typeface="+mn-ea"/>
            </a:endParaRPr>
          </a:p>
          <a:p>
            <a:pPr marL="457200" lvl="1" indent="0">
              <a:buNone/>
            </a:pPr>
            <a:endParaRPr lang="zh-CN" altLang="en-US" sz="2000">
              <a:sym typeface="+mn-ea"/>
            </a:endParaRPr>
          </a:p>
          <a:p>
            <a:pPr lvl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7480" y="3124200"/>
            <a:ext cx="9337040" cy="28295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Generalized Linear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900" y="1691005"/>
            <a:ext cx="10515600" cy="4351338"/>
          </a:xfrm>
        </p:spPr>
        <p:txBody>
          <a:bodyPr/>
          <a:p>
            <a:pPr lvl="1"/>
            <a:r>
              <a:rPr lang="zh-CN" altLang="en-US"/>
              <a:t>模型拟合效果不好，如何解决？</a:t>
            </a:r>
            <a:endParaRPr lang="zh-CN" altLang="en-US"/>
          </a:p>
          <a:p>
            <a:pPr lvl="2"/>
            <a:r>
              <a:rPr lang="zh-CN" altLang="en-US"/>
              <a:t>尝试其他指数族分布模型</a:t>
            </a:r>
            <a:endParaRPr lang="zh-CN" altLang="en-US"/>
          </a:p>
          <a:p>
            <a:pPr lvl="2"/>
            <a:r>
              <a:rPr lang="zh-CN" altLang="en-US"/>
              <a:t>考虑变量之间的交互作用</a:t>
            </a:r>
            <a:endParaRPr lang="zh-CN" altLang="en-US"/>
          </a:p>
          <a:p>
            <a:pPr lvl="2"/>
            <a:r>
              <a:rPr lang="zh-CN" altLang="en-US" u="sng"/>
              <a:t>添加变量的平方项，三次方项等</a:t>
            </a:r>
            <a:endParaRPr lang="zh-CN" altLang="en-US" u="sng"/>
          </a:p>
          <a:p>
            <a:pPr lvl="2"/>
            <a:r>
              <a:rPr lang="zh-CN" altLang="en-US">
                <a:sym typeface="+mn-ea"/>
              </a:rPr>
              <a:t>考虑</a:t>
            </a:r>
            <a:r>
              <a:rPr lang="en-US" altLang="zh-CN">
                <a:sym typeface="+mn-ea"/>
              </a:rPr>
              <a:t>Overdispersion</a:t>
            </a:r>
            <a:r>
              <a:rPr lang="zh-CN" altLang="en-US">
                <a:sym typeface="+mn-ea"/>
              </a:rPr>
              <a:t>：假设抽样来自                                                                                不同的多个聚类，参数各自不同</a:t>
            </a:r>
            <a:endParaRPr lang="zh-CN" altLang="en-US"/>
          </a:p>
          <a:p>
            <a:pPr lvl="1"/>
            <a:endParaRPr lang="zh-CN" altLang="en-US" sz="2400">
              <a:sym typeface="+mn-ea"/>
            </a:endParaRPr>
          </a:p>
          <a:p>
            <a:pPr marL="457200" lvl="1" indent="0">
              <a:buNone/>
            </a:pPr>
            <a:endParaRPr lang="zh-CN" altLang="en-US" sz="2000">
              <a:sym typeface="+mn-ea"/>
            </a:endParaRPr>
          </a:p>
          <a:p>
            <a:pPr lvl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6950" y="1336675"/>
            <a:ext cx="6043295" cy="54825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Generalized Linear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altLang="en-US"/>
              <a:t>模型拟合效果不好，如何解决？</a:t>
            </a:r>
            <a:endParaRPr lang="zh-CN" altLang="en-US"/>
          </a:p>
          <a:p>
            <a:pPr lvl="2"/>
            <a:r>
              <a:rPr lang="zh-CN" altLang="en-US"/>
              <a:t>尝试其他指数族分布模型</a:t>
            </a:r>
            <a:endParaRPr lang="zh-CN" altLang="en-US"/>
          </a:p>
          <a:p>
            <a:pPr lvl="2"/>
            <a:r>
              <a:rPr lang="zh-CN" altLang="en-US"/>
              <a:t>考虑变量之间的交互作用</a:t>
            </a:r>
            <a:endParaRPr lang="zh-CN" altLang="en-US"/>
          </a:p>
          <a:p>
            <a:pPr lvl="2"/>
            <a:r>
              <a:rPr lang="zh-CN" altLang="en-US"/>
              <a:t>添加变量的平方项，三次方项等</a:t>
            </a:r>
            <a:endParaRPr lang="zh-CN" altLang="en-US"/>
          </a:p>
          <a:p>
            <a:pPr lvl="2"/>
            <a:r>
              <a:rPr lang="zh-CN" altLang="en-US" u="sng"/>
              <a:t>考虑</a:t>
            </a:r>
            <a:r>
              <a:rPr lang="en-US" altLang="zh-CN" u="sng"/>
              <a:t>Overdispersion</a:t>
            </a:r>
            <a:r>
              <a:rPr lang="zh-CN" altLang="en-US" u="sng"/>
              <a:t>：假设抽样来自不同的聚类，参数各自不同</a:t>
            </a:r>
            <a:endParaRPr lang="zh-CN" altLang="en-US" u="sng"/>
          </a:p>
          <a:p>
            <a:pPr lvl="1"/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更多</a:t>
            </a:r>
            <a:r>
              <a:rPr lang="en-US" altLang="zh-CN" sz="2400">
                <a:sym typeface="+mn-ea"/>
              </a:rPr>
              <a:t>GLM</a:t>
            </a:r>
            <a:r>
              <a:rPr lang="zh-CN" altLang="en-US" sz="2400">
                <a:sym typeface="+mn-ea"/>
              </a:rPr>
              <a:t>拓展：</a:t>
            </a:r>
            <a:endParaRPr lang="zh-CN" altLang="en-US" sz="2400">
              <a:sym typeface="+mn-ea"/>
            </a:endParaRPr>
          </a:p>
          <a:p>
            <a:pPr lvl="2"/>
            <a:r>
              <a:rPr lang="en-US" altLang="zh-CN" sz="2000" u="sng">
                <a:sym typeface="+mn-ea"/>
              </a:rPr>
              <a:t>Overdispersion</a:t>
            </a:r>
            <a:r>
              <a:rPr lang="zh-CN" altLang="en-US" sz="2000" u="sng">
                <a:sym typeface="+mn-ea"/>
              </a:rPr>
              <a:t>模型</a:t>
            </a:r>
            <a:r>
              <a:rPr lang="zh-CN" altLang="en-US" sz="2000">
                <a:sym typeface="+mn-ea"/>
              </a:rPr>
              <a:t>：混合二项分布模型，混合泊松分布模型等</a:t>
            </a:r>
            <a:endParaRPr lang="zh-CN" altLang="en-US" sz="2000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Overdispersion</a:t>
            </a:r>
            <a:r>
              <a:rPr lang="zh-CN" altLang="en-US">
                <a:sym typeface="+mn-ea"/>
              </a:rPr>
              <a:t>模型参数估计：由于含有隐变量，可以使用拟极大似然估计</a:t>
            </a:r>
            <a:r>
              <a:rPr lang="en-US" altLang="zh-CN">
                <a:sym typeface="+mn-ea"/>
              </a:rPr>
              <a:t>(Quasi-likelihood)</a:t>
            </a:r>
            <a:r>
              <a:rPr lang="zh-CN" altLang="en-US">
                <a:sym typeface="+mn-ea"/>
              </a:rPr>
              <a:t>或者</a:t>
            </a:r>
            <a:r>
              <a:rPr lang="en-US" altLang="zh-CN">
                <a:sym typeface="+mn-ea"/>
              </a:rPr>
              <a:t>EM</a:t>
            </a:r>
            <a:r>
              <a:rPr lang="zh-CN" altLang="en-US">
                <a:sym typeface="+mn-ea"/>
              </a:rPr>
              <a:t>算法进行参数估计</a:t>
            </a:r>
            <a:endParaRPr lang="zh-CN" altLang="en-US">
              <a:sym typeface="+mn-ea"/>
            </a:endParaRPr>
          </a:p>
          <a:p>
            <a:pPr lvl="2"/>
            <a:r>
              <a:rPr lang="en-US" altLang="zh-CN" u="sng">
                <a:sym typeface="+mn-ea"/>
              </a:rPr>
              <a:t>Quasi-likelihood</a:t>
            </a:r>
            <a:r>
              <a:rPr lang="zh-CN" altLang="en-US">
                <a:sym typeface="+mn-ea"/>
              </a:rPr>
              <a:t>：解决含有隐变量的极大似然参数估计问题。</a:t>
            </a:r>
            <a:endParaRPr lang="zh-CN" altLang="en-US" sz="2000">
              <a:sym typeface="+mn-ea"/>
            </a:endParaRPr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Introduce: Linear Regression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经典线性回归模型：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基于几点假设：</a:t>
            </a:r>
            <a:endParaRPr lang="zh-CN" altLang="en-US" dirty="0"/>
          </a:p>
          <a:p>
            <a:pPr lvl="1"/>
            <a:r>
              <a:rPr lang="zh-CN" altLang="en-US" dirty="0"/>
              <a:t>目标变量</a:t>
            </a:r>
            <a:r>
              <a:rPr lang="en-US" altLang="zh-CN" dirty="0"/>
              <a:t>Y</a:t>
            </a:r>
            <a:r>
              <a:rPr lang="zh-CN" altLang="en-US" dirty="0"/>
              <a:t>为响应变量</a:t>
            </a:r>
            <a:r>
              <a:rPr lang="en-US" altLang="zh-CN" dirty="0"/>
              <a:t>X</a:t>
            </a:r>
            <a:r>
              <a:rPr lang="zh-CN" altLang="en-US" dirty="0"/>
              <a:t>的线性组合；</a:t>
            </a:r>
            <a:endParaRPr lang="zh-CN" altLang="en-US" dirty="0"/>
          </a:p>
          <a:p>
            <a:pPr lvl="1"/>
            <a:r>
              <a:rPr lang="zh-CN" altLang="en-US" dirty="0"/>
              <a:t>残差服从正态分布，</a:t>
            </a:r>
            <a:endParaRPr lang="zh-CN" altLang="en-US" dirty="0"/>
          </a:p>
          <a:p>
            <a:pPr lvl="0"/>
            <a:r>
              <a:rPr lang="zh-CN" altLang="en-US" dirty="0"/>
              <a:t>参数估计：</a:t>
            </a:r>
            <a:endParaRPr lang="zh-CN" altLang="en-US" dirty="0"/>
          </a:p>
          <a:p>
            <a:pPr lvl="1"/>
            <a:r>
              <a:rPr lang="zh-CN" altLang="en-US" dirty="0"/>
              <a:t>将残差平方和作为损失函数</a:t>
            </a:r>
            <a:endParaRPr lang="zh-CN" altLang="en-US" dirty="0"/>
          </a:p>
          <a:p>
            <a:pPr lvl="1"/>
            <a:r>
              <a:rPr lang="zh-CN" altLang="en-US" dirty="0"/>
              <a:t>最小二乘法直接给出了参数    的解析解</a:t>
            </a:r>
            <a:endParaRPr lang="zh-CN" altLang="en-US" dirty="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06370" y="2411095"/>
          <a:ext cx="6541770" cy="69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273300" imgH="241300" progId="Equation.KSEE3">
                  <p:embed/>
                </p:oleObj>
              </mc:Choice>
              <mc:Fallback>
                <p:oleObj name="" r:id="rId1" imgW="22733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06370" y="2411095"/>
                        <a:ext cx="6541770" cy="694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42435" y="4170680"/>
          <a:ext cx="1570355" cy="44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812800" imgH="228600" progId="Equation.KSEE3">
                  <p:embed/>
                </p:oleObj>
              </mc:Choice>
              <mc:Fallback>
                <p:oleObj name="" r:id="rId3" imgW="8128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42435" y="4170680"/>
                        <a:ext cx="1570355" cy="441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53355" y="5486400"/>
          <a:ext cx="2965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152400" imgH="203200" progId="Equation.KSEE3">
                  <p:embed/>
                </p:oleObj>
              </mc:Choice>
              <mc:Fallback>
                <p:oleObj name="" r:id="rId5" imgW="1524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53355" y="5486400"/>
                        <a:ext cx="2965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Introduce: Linear Regression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/>
              <a:t>经典线性回归模型：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问题：</a:t>
            </a:r>
            <a:endParaRPr lang="zh-CN" altLang="en-US" dirty="0"/>
          </a:p>
          <a:p>
            <a:pPr lvl="1"/>
            <a:r>
              <a:rPr lang="zh-CN" altLang="en-US" dirty="0"/>
              <a:t>损失函数选取？</a:t>
            </a:r>
            <a:endParaRPr lang="zh-CN" altLang="en-US" dirty="0"/>
          </a:p>
          <a:p>
            <a:pPr lvl="1"/>
            <a:r>
              <a:rPr lang="zh-CN" altLang="en-US" dirty="0"/>
              <a:t>最小二乘法参数估计？</a:t>
            </a:r>
            <a:endParaRPr lang="zh-CN" altLang="en-US" dirty="0"/>
          </a:p>
          <a:p>
            <a:pPr marL="0" lvl="0" indent="0">
              <a:buNone/>
            </a:pPr>
            <a:endParaRPr lang="zh-CN" altLang="en-US" dirty="0"/>
          </a:p>
          <a:p>
            <a:pPr lvl="0"/>
            <a:r>
              <a:rPr lang="zh-CN" altLang="en-US" dirty="0"/>
              <a:t>局限：</a:t>
            </a:r>
            <a:endParaRPr lang="zh-CN" altLang="en-US" dirty="0"/>
          </a:p>
          <a:p>
            <a:pPr lvl="1"/>
            <a:r>
              <a:rPr lang="zh-CN" altLang="en-US" dirty="0"/>
              <a:t>结局变量</a:t>
            </a:r>
            <a:r>
              <a:rPr lang="en-US" altLang="zh-CN" dirty="0"/>
              <a:t>Y</a:t>
            </a:r>
            <a:r>
              <a:rPr lang="zh-CN" altLang="en-US" dirty="0"/>
              <a:t>类型？</a:t>
            </a:r>
            <a:endParaRPr lang="zh-CN" altLang="en-US" dirty="0"/>
          </a:p>
          <a:p>
            <a:pPr lvl="1"/>
            <a:r>
              <a:rPr lang="en-US" altLang="zh-CN" dirty="0"/>
              <a:t>Y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的</a:t>
            </a:r>
            <a:r>
              <a:rPr lang="zh-CN" altLang="en-US" dirty="0"/>
              <a:t>线性组合？</a:t>
            </a:r>
            <a:endParaRPr lang="zh-CN" altLang="en-US" dirty="0"/>
          </a:p>
          <a:p>
            <a:pPr lvl="1"/>
            <a:r>
              <a:rPr lang="zh-CN" altLang="en-US" dirty="0"/>
              <a:t>残差的分布？</a:t>
            </a:r>
            <a:endParaRPr lang="zh-CN" altLang="en-US" dirty="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06370" y="2411095"/>
          <a:ext cx="6541770" cy="69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273300" imgH="241300" progId="Equation.KSEE3">
                  <p:embed/>
                </p:oleObj>
              </mc:Choice>
              <mc:Fallback>
                <p:oleObj name="" r:id="rId1" imgW="22733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06370" y="2411095"/>
                        <a:ext cx="6541770" cy="694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>
                <a:sym typeface="+mn-ea"/>
              </a:rPr>
              <a:t>Introduce: Generalized Linear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广义线性模型：突破了经典线性回归的限制</a:t>
            </a:r>
            <a:endParaRPr lang="zh-CN" altLang="en-US"/>
          </a:p>
          <a:p>
            <a:r>
              <a:rPr lang="zh-CN" altLang="en-US"/>
              <a:t>基于几点假设（对比线性回归）：</a:t>
            </a:r>
            <a:endParaRPr lang="zh-CN" altLang="en-US"/>
          </a:p>
          <a:p>
            <a:pPr lvl="1"/>
            <a:r>
              <a:rPr lang="zh-CN" altLang="en-US"/>
              <a:t>                  ，概率分布为某个</a:t>
            </a:r>
            <a:r>
              <a:rPr lang="zh-CN" altLang="en-US">
                <a:solidFill>
                  <a:srgbClr val="FF0000"/>
                </a:solidFill>
              </a:rPr>
              <a:t>指数族分布</a:t>
            </a:r>
            <a:r>
              <a:rPr lang="zh-CN" altLang="en-US"/>
              <a:t>。正态分布，伯努利分布和泊松分布等均属于</a:t>
            </a:r>
            <a:r>
              <a:rPr lang="zh-CN" altLang="en-US">
                <a:sym typeface="+mn-ea"/>
              </a:rPr>
              <a:t>指数族分布。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                ，</a:t>
            </a:r>
            <a:r>
              <a:rPr lang="en-US" altLang="zh-CN"/>
              <a:t>Y</a:t>
            </a:r>
            <a:r>
              <a:rPr lang="zh-CN" altLang="en-US"/>
              <a:t>的期望作为模型的输出值。</a:t>
            </a:r>
            <a:endParaRPr lang="zh-CN" altLang="en-US"/>
          </a:p>
          <a:p>
            <a:pPr lvl="1"/>
            <a:r>
              <a:rPr lang="zh-CN" altLang="en-US"/>
              <a:t>                                    ，</a:t>
            </a:r>
            <a:r>
              <a:rPr lang="zh-CN" altLang="en-US">
                <a:solidFill>
                  <a:srgbClr val="FF0000"/>
                </a:solidFill>
              </a:rPr>
              <a:t>模型的输出值不再仅仅等于响应变量的线性组合，而是可以通过不同的链接函数联系起来</a:t>
            </a:r>
            <a:r>
              <a:rPr lang="zh-CN" altLang="en-US"/>
              <a:t>。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>
                <a:solidFill>
                  <a:schemeClr val="tx1"/>
                </a:solidFill>
                <a:sym typeface="+mn-ea"/>
              </a:rPr>
              <a:t>指数族分布：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46860" y="2814320"/>
          <a:ext cx="1280795" cy="38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673100" imgH="203200" progId="Equation.KSEE3">
                  <p:embed/>
                </p:oleObj>
              </mc:Choice>
              <mc:Fallback>
                <p:oleObj name="" r:id="rId1" imgW="673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6860" y="2814320"/>
                        <a:ext cx="1280795" cy="38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46860" y="3524885"/>
          <a:ext cx="1100455" cy="39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571500" imgH="203200" progId="Equation.KSEE3">
                  <p:embed/>
                </p:oleObj>
              </mc:Choice>
              <mc:Fallback>
                <p:oleObj name="" r:id="rId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6860" y="3524885"/>
                        <a:ext cx="1100455" cy="391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46860" y="3916045"/>
          <a:ext cx="2600325" cy="375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1409700" imgH="203200" progId="Equation.KSEE3">
                  <p:embed/>
                </p:oleObj>
              </mc:Choice>
              <mc:Fallback>
                <p:oleObj name="" r:id="rId5" imgW="1409700" imgH="2032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6860" y="3916045"/>
                        <a:ext cx="2600325" cy="375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49295" y="5025390"/>
          <a:ext cx="498919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7" imgW="1905000" imgH="203200" progId="Equation.KSEE3">
                  <p:embed/>
                </p:oleObj>
              </mc:Choice>
              <mc:Fallback>
                <p:oleObj name="" r:id="rId7" imgW="1905000" imgH="2032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49295" y="5025390"/>
                        <a:ext cx="498919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47185" y="5558155"/>
          <a:ext cx="3307715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9" imgW="1409700" imgH="203200" progId="Equation.KSEE3">
                  <p:embed/>
                </p:oleObj>
              </mc:Choice>
              <mc:Fallback>
                <p:oleObj name="" r:id="rId9" imgW="1409700" imgH="2032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47185" y="5558155"/>
                        <a:ext cx="3307715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>
                <a:sym typeface="+mn-ea"/>
              </a:rPr>
              <a:t>Introduce: Generalized Linear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广义线性模型：突破了经典线性回归的限制</a:t>
            </a:r>
            <a:endParaRPr lang="zh-CN" altLang="en-US"/>
          </a:p>
          <a:p>
            <a:pPr lvl="0"/>
            <a:r>
              <a:rPr lang="zh-CN" altLang="en-US"/>
              <a:t>举例：伯努利分布</a:t>
            </a:r>
            <a:endParaRPr lang="zh-CN" altLang="en-US"/>
          </a:p>
          <a:p>
            <a:pPr lvl="0"/>
            <a:r>
              <a:rPr lang="zh-CN" altLang="en-US"/>
              <a:t>观测数据为                                    ，响应变量为</a:t>
            </a:r>
            <a:r>
              <a:rPr lang="en-US" altLang="zh-CN"/>
              <a:t>X</a:t>
            </a:r>
            <a:r>
              <a:rPr lang="zh-CN" altLang="en-US"/>
              <a:t>，参数为</a:t>
            </a:r>
            <a:endParaRPr lang="zh-CN" altLang="en-US"/>
          </a:p>
          <a:p>
            <a:pPr lvl="0"/>
            <a:r>
              <a:rPr lang="zh-CN" altLang="en-US"/>
              <a:t>类比</a:t>
            </a:r>
            <a:r>
              <a:rPr lang="en-US" altLang="zh-CN"/>
              <a:t>GLM</a:t>
            </a:r>
            <a:r>
              <a:rPr lang="zh-CN" altLang="en-US"/>
              <a:t>中的</a:t>
            </a:r>
            <a:r>
              <a:rPr lang="zh-CN" altLang="en-US"/>
              <a:t>假设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zh-CN" altLang="en-US"/>
              <a:t>假设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Y</a:t>
            </a:r>
            <a:r>
              <a:rPr lang="zh-CN" altLang="en-US"/>
              <a:t>的分布可以写出：</a:t>
            </a:r>
            <a:endParaRPr lang="zh-CN" altLang="en-US"/>
          </a:p>
          <a:p>
            <a:pPr lvl="1"/>
            <a:r>
              <a:rPr lang="zh-CN" altLang="en-US"/>
              <a:t>假设</a:t>
            </a:r>
            <a:r>
              <a:rPr lang="en-US" altLang="zh-CN"/>
              <a:t>2</a:t>
            </a:r>
            <a:r>
              <a:rPr lang="zh-CN" altLang="en-US"/>
              <a:t>：               作为模型的输出，即                       </a:t>
            </a:r>
            <a:endParaRPr lang="zh-CN" altLang="en-US"/>
          </a:p>
          <a:p>
            <a:pPr lvl="1"/>
            <a:r>
              <a:rPr lang="zh-CN" altLang="en-US"/>
              <a:t>假设</a:t>
            </a:r>
            <a:r>
              <a:rPr lang="en-US" altLang="zh-CN"/>
              <a:t>3</a:t>
            </a:r>
            <a:r>
              <a:rPr lang="zh-CN" altLang="en-US"/>
              <a:t>：                                                 ，链接函数。将假设</a:t>
            </a:r>
            <a:r>
              <a:rPr lang="en-US" altLang="zh-CN"/>
              <a:t>1</a:t>
            </a:r>
            <a:r>
              <a:rPr lang="zh-CN" altLang="en-US"/>
              <a:t>中的</a:t>
            </a:r>
            <a:r>
              <a:rPr lang="en-US" altLang="zh-CN"/>
              <a:t>Y</a:t>
            </a:r>
            <a:r>
              <a:rPr lang="zh-CN" altLang="en-US"/>
              <a:t>分布转化为指数族分布的形式，可以得到求得链接函数</a:t>
            </a:r>
            <a:endParaRPr lang="zh-CN" altLang="en-US"/>
          </a:p>
          <a:p>
            <a:pPr lvl="0"/>
            <a:r>
              <a:rPr lang="en-US" altLang="zh-CN"/>
              <a:t> </a:t>
            </a:r>
            <a:endParaRPr lang="en-US" altLang="zh-CN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19425" y="2828290"/>
          <a:ext cx="2745740" cy="48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282700" imgH="228600" progId="Equation.KSEE3">
                  <p:embed/>
                </p:oleObj>
              </mc:Choice>
              <mc:Fallback>
                <p:oleObj name="" r:id="rId1" imgW="12827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19425" y="2828290"/>
                        <a:ext cx="2745740" cy="489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25965" y="2799080"/>
          <a:ext cx="388620" cy="51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152400" imgH="203200" progId="Equation.KSEE3">
                  <p:embed/>
                </p:oleObj>
              </mc:Choice>
              <mc:Fallback>
                <p:oleObj name="" r:id="rId3" imgW="152400" imgH="2032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25965" y="2799080"/>
                        <a:ext cx="388620" cy="518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30800" y="3767455"/>
          <a:ext cx="3303905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5" imgW="1612900" imgH="228600" progId="Equation.KSEE3">
                  <p:embed/>
                </p:oleObj>
              </mc:Choice>
              <mc:Fallback>
                <p:oleObj name="" r:id="rId5" imgW="1612900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30800" y="3767455"/>
                        <a:ext cx="3303905" cy="467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39060" y="4235450"/>
          <a:ext cx="1100455" cy="39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571500" imgH="203200" progId="Equation.KSEE3">
                  <p:embed/>
                </p:oleObj>
              </mc:Choice>
              <mc:Fallback>
                <p:oleObj name="" r:id="rId7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39060" y="4235450"/>
                        <a:ext cx="1100455" cy="391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69063" y="4235450"/>
          <a:ext cx="1590040" cy="39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9" imgW="825500" imgH="203200" progId="Equation.KSEE3">
                  <p:embed/>
                </p:oleObj>
              </mc:Choice>
              <mc:Fallback>
                <p:oleObj name="" r:id="rId9" imgW="825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69063" y="4235450"/>
                        <a:ext cx="1590040" cy="391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39060" y="4626610"/>
          <a:ext cx="3420745" cy="375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1" imgW="1854200" imgH="203200" progId="Equation.KSEE3">
                  <p:embed/>
                </p:oleObj>
              </mc:Choice>
              <mc:Fallback>
                <p:oleObj name="" r:id="rId11" imgW="1854200" imgH="2032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39060" y="4626610"/>
                        <a:ext cx="3420745" cy="375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43470" y="4893945"/>
          <a:ext cx="615950" cy="44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279400" imgH="203200" progId="Equation.KSEE3">
                  <p:embed/>
                </p:oleObj>
              </mc:Choice>
              <mc:Fallback>
                <p:oleObj name="" r:id="rId13" imgW="279400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43470" y="4893945"/>
                        <a:ext cx="615950" cy="448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16343" y="5318443"/>
          <a:ext cx="7336790" cy="858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15" imgW="3581400" imgH="419100" progId="Equation.KSEE3">
                  <p:embed/>
                </p:oleObj>
              </mc:Choice>
              <mc:Fallback>
                <p:oleObj name="" r:id="rId15" imgW="3581400" imgH="4191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16343" y="5318443"/>
                        <a:ext cx="7336790" cy="858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16660" y="5835015"/>
          <a:ext cx="3531235" cy="88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7" imgW="1676400" imgH="419100" progId="Equation.KSEE3">
                  <p:embed/>
                </p:oleObj>
              </mc:Choice>
              <mc:Fallback>
                <p:oleObj name="" r:id="rId17" imgW="1676400" imgH="4191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16660" y="5835015"/>
                        <a:ext cx="3531235" cy="883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>
                <a:sym typeface="+mn-ea"/>
              </a:rPr>
              <a:t>Introduce: Generalized Linear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广义线性模型：突破了经典线性回归的限制</a:t>
            </a:r>
            <a:endParaRPr lang="zh-CN" altLang="en-US"/>
          </a:p>
          <a:p>
            <a:pPr lvl="0"/>
            <a:r>
              <a:rPr lang="zh-CN" altLang="en-US"/>
              <a:t>一些联系：</a:t>
            </a:r>
            <a:endParaRPr lang="zh-CN" altLang="en-US"/>
          </a:p>
          <a:p>
            <a:pPr lvl="1"/>
            <a:r>
              <a:rPr lang="zh-CN" altLang="en-US"/>
              <a:t>经典</a:t>
            </a:r>
            <a:r>
              <a:rPr lang="en-US" altLang="zh-CN"/>
              <a:t>LR</a:t>
            </a:r>
            <a:r>
              <a:rPr lang="zh-CN" altLang="en-US"/>
              <a:t>中，损失函数来源？</a:t>
            </a:r>
            <a:endParaRPr lang="zh-CN" altLang="en-US"/>
          </a:p>
          <a:p>
            <a:pPr lvl="1"/>
            <a:r>
              <a:rPr lang="zh-CN" altLang="en-US"/>
              <a:t>交叉熵损失函数？</a:t>
            </a:r>
            <a:endParaRPr lang="zh-CN" altLang="en-US"/>
          </a:p>
          <a:p>
            <a:pPr lvl="1"/>
            <a:r>
              <a:rPr lang="zh-CN" altLang="en-US"/>
              <a:t>更多的指数族分布？</a:t>
            </a:r>
            <a:endParaRPr lang="zh-CN" altLang="en-US"/>
          </a:p>
          <a:p>
            <a:pPr lvl="0"/>
            <a:r>
              <a:rPr lang="zh-CN" altLang="en-US"/>
              <a:t>如何进行参数估计？</a:t>
            </a:r>
            <a:endParaRPr lang="zh-CN" altLang="en-US"/>
          </a:p>
          <a:p>
            <a:pPr lvl="1"/>
            <a:r>
              <a:rPr lang="zh-CN" altLang="en-US"/>
              <a:t>有解析解：一般情况下，</a:t>
            </a:r>
            <a:r>
              <a:rPr lang="en-US" altLang="zh-CN"/>
              <a:t>LR</a:t>
            </a:r>
            <a:endParaRPr lang="zh-CN" altLang="en-US"/>
          </a:p>
          <a:p>
            <a:pPr lvl="1"/>
            <a:r>
              <a:rPr lang="zh-CN" altLang="en-US"/>
              <a:t>无解析解：连续迭代的加权最小二乘法，等价于极大似然估计</a:t>
            </a:r>
            <a:endParaRPr lang="zh-CN" altLang="en-US"/>
          </a:p>
          <a:p>
            <a:pPr lvl="1"/>
            <a:r>
              <a:rPr lang="zh-CN" altLang="en-US"/>
              <a:t>Newton-Raphson procedure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>
                <a:sym typeface="+mn-ea"/>
              </a:rPr>
              <a:t>Introduce: Generalized Linear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广义线性模型：突破了经典线性回归的限制</a:t>
            </a:r>
            <a:endParaRPr lang="zh-CN" altLang="en-US"/>
          </a:p>
          <a:p>
            <a:pPr lvl="0"/>
            <a:r>
              <a:rPr lang="zh-CN" altLang="en-US"/>
              <a:t>优势：</a:t>
            </a:r>
            <a:endParaRPr lang="zh-CN" altLang="en-US"/>
          </a:p>
          <a:p>
            <a:pPr lvl="1"/>
            <a:r>
              <a:rPr lang="zh-CN" altLang="en-US"/>
              <a:t>模型简单，直观，重要特征提取，</a:t>
            </a:r>
            <a:r>
              <a:rPr lang="zh-CN" altLang="en-US" b="1">
                <a:solidFill>
                  <a:srgbClr val="FF0000"/>
                </a:solidFill>
              </a:rPr>
              <a:t>可解释性好</a:t>
            </a:r>
            <a:endParaRPr lang="zh-CN" altLang="en-US" b="1">
              <a:solidFill>
                <a:srgbClr val="FF0000"/>
              </a:solidFill>
            </a:endParaRPr>
          </a:p>
          <a:p>
            <a:pPr lvl="1"/>
            <a:r>
              <a:rPr lang="zh-CN" altLang="en-US" b="1">
                <a:solidFill>
                  <a:srgbClr val="FF0000"/>
                </a:solidFill>
              </a:rPr>
              <a:t>显著性假设检验</a:t>
            </a:r>
            <a:r>
              <a:rPr lang="zh-CN" altLang="en-US"/>
              <a:t>，如模型拟合好坏，模型比较</a:t>
            </a:r>
            <a:endParaRPr lang="zh-CN" altLang="en-US"/>
          </a:p>
          <a:p>
            <a:pPr marL="0" lvl="0" indent="0">
              <a:buNone/>
            </a:pPr>
            <a:endParaRPr lang="zh-CN" altLang="en-US"/>
          </a:p>
          <a:p>
            <a:pPr lvl="0"/>
            <a:r>
              <a:rPr lang="zh-CN" altLang="en-US"/>
              <a:t>不足：</a:t>
            </a:r>
            <a:endParaRPr lang="zh-CN" altLang="en-US"/>
          </a:p>
          <a:p>
            <a:pPr lvl="1"/>
            <a:r>
              <a:rPr lang="zh-CN" altLang="en-US"/>
              <a:t>实际问题中，变量过多，拟合效果不佳。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lvl="0"/>
            <a:r>
              <a:rPr lang="zh-CN" altLang="en-US"/>
              <a:t>模型可解释性与模型性能之间的</a:t>
            </a:r>
            <a:r>
              <a:rPr lang="en-US" altLang="zh-CN"/>
              <a:t>tradeoff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6695" y="2929255"/>
            <a:ext cx="4163695" cy="21443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Generalized Linear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GLM Deviance</a:t>
            </a:r>
            <a:r>
              <a:rPr lang="zh-CN" altLang="en-US"/>
              <a:t>（模型偏差）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 b="1"/>
              <a:t>Goodness of fit</a:t>
            </a:r>
            <a:endParaRPr lang="zh-CN" altLang="en-US" b="1"/>
          </a:p>
          <a:p>
            <a:pPr lvl="1"/>
            <a:endParaRPr lang="zh-CN" altLang="en-US" b="1"/>
          </a:p>
          <a:p>
            <a:pPr lvl="1"/>
            <a:r>
              <a:rPr lang="zh-CN" altLang="en-US" b="1"/>
              <a:t>Comparing models</a:t>
            </a:r>
            <a:endParaRPr lang="zh-CN" alt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Generalized Linear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GLM Deviance</a:t>
            </a:r>
            <a:endParaRPr lang="en-US" altLang="zh-CN"/>
          </a:p>
          <a:p>
            <a:r>
              <a:rPr lang="en-US" altLang="zh-CN"/>
              <a:t>GLM</a:t>
            </a:r>
            <a:r>
              <a:rPr lang="zh-CN" altLang="en-US"/>
              <a:t>中，考虑两种极端的模型：</a:t>
            </a:r>
            <a:endParaRPr lang="zh-CN" altLang="en-US"/>
          </a:p>
          <a:p>
            <a:pPr lvl="1"/>
            <a:r>
              <a:rPr lang="zh-CN" altLang="en-US" sz="2400"/>
              <a:t>空模型：只有一个参数     ，模型输出结果不变</a:t>
            </a:r>
            <a:endParaRPr lang="zh-CN" altLang="en-US" sz="2400"/>
          </a:p>
          <a:p>
            <a:pPr lvl="1"/>
            <a:r>
              <a:rPr lang="zh-CN" altLang="en-US" sz="2400"/>
              <a:t>饱和模型：对于每一个观测数据均有一个参数     ，可以精确无误地估计所有数据。</a:t>
            </a:r>
            <a:endParaRPr lang="zh-CN" altLang="en-US" sz="2400"/>
          </a:p>
          <a:p>
            <a:pPr lvl="1"/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87800" y="4834255"/>
          <a:ext cx="4057015" cy="62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574800" imgH="241300" progId="Equation.KSEE3">
                  <p:embed/>
                </p:oleObj>
              </mc:Choice>
              <mc:Fallback>
                <p:oleObj name="" r:id="rId1" imgW="1574800" imgH="241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87800" y="4834255"/>
                        <a:ext cx="4057015" cy="62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70425" y="2722245"/>
          <a:ext cx="34861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165100" imgH="228600" progId="Equation.KSEE3">
                  <p:embed/>
                </p:oleObj>
              </mc:Choice>
              <mc:Fallback>
                <p:oleObj name="" r:id="rId3" imgW="165100" imgH="2286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0425" y="2722245"/>
                        <a:ext cx="34861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49540" y="3100070"/>
          <a:ext cx="2952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5" imgW="139700" imgH="228600" progId="Equation.KSEE3">
                  <p:embed/>
                </p:oleObj>
              </mc:Choice>
              <mc:Fallback>
                <p:oleObj name="" r:id="rId5" imgW="139700" imgH="2286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49540" y="3100070"/>
                        <a:ext cx="29527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2103</Words>
  <Application>WPS 演示</Application>
  <PresentationFormat>宽屏</PresentationFormat>
  <Paragraphs>165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31</vt:i4>
      </vt:variant>
      <vt:variant>
        <vt:lpstr>幻灯片标题</vt:lpstr>
      </vt:variant>
      <vt:variant>
        <vt:i4>16</vt:i4>
      </vt:variant>
    </vt:vector>
  </HeadingPairs>
  <TitlesOfParts>
    <vt:vector size="55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Class imbalance classification</vt:lpstr>
      <vt:lpstr>Paper</vt:lpstr>
      <vt:lpstr>Introduce: Linear Regression</vt:lpstr>
      <vt:lpstr>PowerPoint 演示文稿</vt:lpstr>
      <vt:lpstr>Introduce: Generalized Linear Model</vt:lpstr>
      <vt:lpstr>Introduce: Generalized Linear Model</vt:lpstr>
      <vt:lpstr>Introduce: Generalized Linear Model</vt:lpstr>
      <vt:lpstr>PowerPoint 演示文稿</vt:lpstr>
      <vt:lpstr>Generalized Linear Model</vt:lpstr>
      <vt:lpstr>Generalized Linear Model</vt:lpstr>
      <vt:lpstr>Generalized Linear Model</vt:lpstr>
      <vt:lpstr>Generalized Linear Model</vt:lpstr>
      <vt:lpstr>Generalized Linear Model</vt:lpstr>
      <vt:lpstr>Generalized Linear Model</vt:lpstr>
      <vt:lpstr>Generalized Linear Model</vt:lpstr>
      <vt:lpstr>Generalized Linear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imbalance classification</dc:title>
  <dc:creator>NUM_24</dc:creator>
  <cp:lastModifiedBy>Administrator</cp:lastModifiedBy>
  <cp:revision>365</cp:revision>
  <dcterms:created xsi:type="dcterms:W3CDTF">2015-05-05T08:02:00Z</dcterms:created>
  <dcterms:modified xsi:type="dcterms:W3CDTF">2018-04-07T16:29:05Z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