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Peng" initials="LP" lastIdx="7" clrIdx="0">
    <p:extLst>
      <p:ext uri="{19B8F6BF-5375-455C-9EA6-DF929625EA0E}">
        <p15:presenceInfo xmlns:p15="http://schemas.microsoft.com/office/powerpoint/2012/main" userId="1bfd8af794ee6c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3T13:16:31.797" idx="7">
    <p:pos x="2013" y="976"/>
    <p:text>pi is the probability of identifying the protein. Is it a QC value we can directly get from the input data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3T12:29:00.359" idx="3">
    <p:pos x="4933" y="2011"/>
    <p:text>What is the relationship between the protein abundance and MS/MS intensity? Here I assume they are linear.</p:text>
    <p:extLst>
      <p:ext uri="{C676402C-5697-4E1C-873F-D02D1690AC5C}">
        <p15:threadingInfo xmlns:p15="http://schemas.microsoft.com/office/powerpoint/2012/main" timeZoneBias="300"/>
      </p:ext>
    </p:extLst>
  </p:cm>
  <p:cm authorId="1" dt="2018-12-23T12:38:12.373" idx="4">
    <p:pos x="3624" y="1774"/>
    <p:text>Are SIL-IS peptides or proteins? Can we directly get the intensites of a protein? If not , we need to calculate the protein intensities by combining the peptide intensities.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3T12:25:35.026" idx="2">
    <p:pos x="3721" y="701"/>
    <p:text>We need to provide a traning data for kidney proteins. Can be a benchmark set of tryptic peptide amino acide sequences from ~ 40 most abundant proteins.</p:text>
    <p:extLst>
      <p:ext uri="{C676402C-5697-4E1C-873F-D02D1690AC5C}">
        <p15:threadingInfo xmlns:p15="http://schemas.microsoft.com/office/powerpoint/2012/main" timeZoneBias="300"/>
      </p:ext>
    </p:extLst>
  </p:cm>
  <p:cm authorId="1" dt="2018-12-23T13:05:40.370" idx="6">
    <p:pos x="5831" y="3460"/>
    <p:text>Last meeting Dr. Xiao mentioned the absolute expression of some proteins in SILAC are known. An alternative way is to use those proteins to estimate the total protein concentration C while use SIL-IS as underlyting truth to evaluate the accuracy of our method.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4DCB-83E7-47F5-935F-B379840F9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BEC23-A8C2-4150-A4FC-55EC14C11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03DF-3FF3-4137-AC4D-F353FD65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9F09-75F9-4DCF-A766-A70794966C2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4BF3-E876-4012-87D2-4BA999FA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D32E-E846-450C-9028-8918677F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127B-BD7A-44D8-B7A7-D06FC28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9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0B49-4158-46FC-ACCE-F5F46DF1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14593-63F6-499A-A4AA-2F3E4DBD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9323-A83F-42A2-8507-169925D6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9F09-75F9-4DCF-A766-A70794966C2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995C-33CF-48FB-AC8C-17E2C10E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70A72-2F0C-4F2A-966D-F65BBBAE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127B-BD7A-44D8-B7A7-D06FC28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45438-DB17-4770-BDAE-72B31B747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10005-5C38-4015-B7C5-017772A14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BCB6-D80B-4F3F-A19E-112EE3D0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9F09-75F9-4DCF-A766-A70794966C2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7A7D-FD40-4693-8887-814DD672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4D3B-CFF4-48AB-8D3C-6E1A384A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127B-BD7A-44D8-B7A7-D06FC28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9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8462-B02B-460D-882E-CB63A57C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AC27-837E-4E5F-8B16-0F7E860A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4D42D-0F2B-4D81-B7A1-4ADDE7F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9F09-75F9-4DCF-A766-A70794966C2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897CE-72E8-4462-90D6-A772C4AF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1085A-DA07-4945-8451-4E479412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127B-BD7A-44D8-B7A7-D06FC28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7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66F4-FCC9-4C38-A711-F532DC19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95ACE-58CC-4D75-8E2D-58F93A731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5DAA7-F72F-4AEA-AB05-1031CAFB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9F09-75F9-4DCF-A766-A70794966C2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313B-770B-4E7D-91FA-3379005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86D7F-D11D-4462-9046-36D028B1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127B-BD7A-44D8-B7A7-D06FC28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5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20F3-CEE3-4696-A776-03653593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F21E-00C6-451A-B419-98A996804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BDA9F-9544-4F8C-951A-CF486F27D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D59AB-A984-4C6D-BE34-162C076C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9F09-75F9-4DCF-A766-A70794966C2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922B3-7451-4E5E-AEE7-23BEA2F2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1EDDE-D73C-419F-98E9-5AD7A308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127B-BD7A-44D8-B7A7-D06FC28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EB56-52CD-4B44-9C8F-EB98FD72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D2FAF-A27A-4836-8809-3512457FC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08C48-C444-4C43-BBF5-C1DDFF9C2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C0F92-14B9-41B6-8C46-1BAD68F80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F026D-4687-4159-8484-1FABE03E4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216CD-0E17-4FAC-A6D5-1E2CC195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9F09-75F9-4DCF-A766-A70794966C2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67CE9-108A-425F-BA44-E645B49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9598B-A080-4CB9-9EFC-82F237C6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127B-BD7A-44D8-B7A7-D06FC28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62F7-2C23-49D5-850A-DCDC053F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68287-3AB8-41A1-A6DC-CF10F0B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9F09-75F9-4DCF-A766-A70794966C2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AF2BC-D4E7-45D7-8E93-250EB9C9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0452F-5E52-4AE5-B71B-60B2B6FE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127B-BD7A-44D8-B7A7-D06FC28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23A71-23E5-4EBD-ABD0-FBBB52DB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9F09-75F9-4DCF-A766-A70794966C2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040E9-1107-4636-A185-45DD78EB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4577-7077-42B1-930D-EC8B93DE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127B-BD7A-44D8-B7A7-D06FC28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5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190A-4247-45F8-8FE5-21A0A172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6736-4BA1-4700-B166-F4259CB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7BFEE-C6FC-4490-B55D-B8D319DBE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A29D-C823-4483-BA62-DB98A026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9F09-75F9-4DCF-A766-A70794966C2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B1754-42A6-4F76-B4B1-829271A4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C4648-CE4B-4868-87B7-678CD4C8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127B-BD7A-44D8-B7A7-D06FC28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FCE9-F6B9-4F36-A0B1-FBA3F4F3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7A735-BEE9-4FC0-A32E-4FA934748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0CD2A-6122-4F09-9DEC-DBD1B2085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F4121-B633-49CB-BC1A-F679CBE8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9F09-75F9-4DCF-A766-A70794966C2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6DB41-4689-41C4-8BE7-48AF6613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92334-6A97-4756-87AD-9C05462C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127B-BD7A-44D8-B7A7-D06FC28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856BB-FD80-4559-8F34-B0A0E5FE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16817-0E13-46A5-B155-CFF69AA85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FD571-EE1A-4B61-B9BD-6AA571C1C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9F09-75F9-4DCF-A766-A70794966C2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7078-9D15-46E5-9326-231BB0E24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1E2A9-4A9E-4088-A9FD-8BAC56B10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E127B-BD7A-44D8-B7A7-D06FC284B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8A4E-30A3-4FF5-90D6-DD4178E9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70D78-1F9C-43D8-89E2-5C7EAE952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2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BC7BA4E-4232-4553-8804-84276D014A01}"/>
              </a:ext>
            </a:extLst>
          </p:cNvPr>
          <p:cNvGrpSpPr/>
          <p:nvPr/>
        </p:nvGrpSpPr>
        <p:grpSpPr>
          <a:xfrm>
            <a:off x="1127463" y="1376039"/>
            <a:ext cx="10875146" cy="4928586"/>
            <a:chOff x="1154096" y="648070"/>
            <a:chExt cx="10875146" cy="4928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4CA090-23DF-4C68-ABAC-499F9E1A1714}"/>
                </a:ext>
              </a:extLst>
            </p:cNvPr>
            <p:cNvSpPr/>
            <p:nvPr/>
          </p:nvSpPr>
          <p:spPr>
            <a:xfrm>
              <a:off x="1154096" y="648070"/>
              <a:ext cx="6565131" cy="16690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DAB957-A02E-48C7-9BEF-1A1EB128C695}"/>
                </a:ext>
              </a:extLst>
            </p:cNvPr>
            <p:cNvGrpSpPr/>
            <p:nvPr/>
          </p:nvGrpSpPr>
          <p:grpSpPr>
            <a:xfrm>
              <a:off x="1154098" y="648070"/>
              <a:ext cx="6537266" cy="1864416"/>
              <a:chOff x="1154098" y="648070"/>
              <a:chExt cx="6537266" cy="186441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5B6FAE-5834-44D3-88A7-D60056BED4F7}"/>
                  </a:ext>
                </a:extLst>
              </p:cNvPr>
              <p:cNvSpPr txBox="1"/>
              <p:nvPr/>
            </p:nvSpPr>
            <p:spPr>
              <a:xfrm>
                <a:off x="3311371" y="648070"/>
                <a:ext cx="1424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Training data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6BA63D-9431-474B-AFAB-804494EDFBF2}"/>
                  </a:ext>
                </a:extLst>
              </p:cNvPr>
              <p:cNvSpPr txBox="1"/>
              <p:nvPr/>
            </p:nvSpPr>
            <p:spPr>
              <a:xfrm>
                <a:off x="1154098" y="1035158"/>
                <a:ext cx="65372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4023 peptides from 40 proteins of yeast proteome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714 observed in </a:t>
                </a:r>
                <a:r>
                  <a:rPr lang="en-US" dirty="0" err="1"/>
                  <a:t>shortgun</a:t>
                </a:r>
                <a:r>
                  <a:rPr lang="en-US" dirty="0"/>
                  <a:t>, 3309 not observed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Parameters of Classifier: Peptide length, molecular weight, percentage of each amino acid</a:t>
                </a:r>
              </a:p>
              <a:p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E0E322-0103-4FAC-801B-00CA75AE3861}"/>
                </a:ext>
              </a:extLst>
            </p:cNvPr>
            <p:cNvGrpSpPr/>
            <p:nvPr/>
          </p:nvGrpSpPr>
          <p:grpSpPr>
            <a:xfrm>
              <a:off x="3512217" y="3907654"/>
              <a:ext cx="4207010" cy="1669002"/>
              <a:chOff x="3512217" y="3907654"/>
              <a:chExt cx="4207010" cy="166900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5014B2-8134-4C2F-8207-F8ADA6C8B441}"/>
                  </a:ext>
                </a:extLst>
              </p:cNvPr>
              <p:cNvSpPr/>
              <p:nvPr/>
            </p:nvSpPr>
            <p:spPr>
              <a:xfrm>
                <a:off x="3512217" y="3907654"/>
                <a:ext cx="4207010" cy="16690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02205-9F68-460B-9ABC-1FCA4548AB2C}"/>
                  </a:ext>
                </a:extLst>
              </p:cNvPr>
              <p:cNvSpPr txBox="1"/>
              <p:nvPr/>
            </p:nvSpPr>
            <p:spPr>
              <a:xfrm>
                <a:off x="4924074" y="3907654"/>
                <a:ext cx="1331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Testing data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DF7034-9E08-4AB5-9782-E4A8B363C963}"/>
                  </a:ext>
                </a:extLst>
              </p:cNvPr>
              <p:cNvSpPr txBox="1"/>
              <p:nvPr/>
            </p:nvSpPr>
            <p:spPr>
              <a:xfrm>
                <a:off x="3629912" y="4223729"/>
                <a:ext cx="39195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yeast or E. coli proteins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each peptide, the probability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ij</a:t>
                </a:r>
                <a:r>
                  <a:rPr lang="en-US" dirty="0"/>
                  <a:t> of </a:t>
                </a:r>
                <a:r>
                  <a:rPr lang="en-US" altLang="zh-CN" dirty="0"/>
                  <a:t>being</a:t>
                </a:r>
                <a:r>
                  <a:rPr lang="en-US" dirty="0"/>
                  <a:t> observed in a </a:t>
                </a:r>
                <a:r>
                  <a:rPr lang="en-US" dirty="0" err="1"/>
                  <a:t>shortgun</a:t>
                </a:r>
                <a:r>
                  <a:rPr lang="en-US" dirty="0"/>
                  <a:t> proteomics experiment is predicted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D0131AD-E805-4BCE-8C13-F75B4FA3FF8C}"/>
                </a:ext>
              </a:extLst>
            </p:cNvPr>
            <p:cNvGrpSpPr/>
            <p:nvPr/>
          </p:nvGrpSpPr>
          <p:grpSpPr>
            <a:xfrm>
              <a:off x="8602461" y="821211"/>
              <a:ext cx="3426781" cy="2317150"/>
              <a:chOff x="8593584" y="1757700"/>
              <a:chExt cx="3426781" cy="231715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2C05F9D-1082-4B77-A0A7-E553FF3B3FD5}"/>
                  </a:ext>
                </a:extLst>
              </p:cNvPr>
              <p:cNvSpPr/>
              <p:nvPr/>
            </p:nvSpPr>
            <p:spPr>
              <a:xfrm>
                <a:off x="8593584" y="1757700"/>
                <a:ext cx="3426781" cy="23171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546E60-7E44-45D1-9BFB-62DEDFFF2109}"/>
                  </a:ext>
                </a:extLst>
              </p:cNvPr>
              <p:cNvSpPr txBox="1"/>
              <p:nvPr/>
            </p:nvSpPr>
            <p:spPr>
              <a:xfrm>
                <a:off x="9996256" y="2022502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ML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B08C26-24A1-4A7C-8BD6-2697888F2D9D}"/>
                  </a:ext>
                </a:extLst>
              </p:cNvPr>
              <p:cNvSpPr txBox="1"/>
              <p:nvPr/>
            </p:nvSpPr>
            <p:spPr>
              <a:xfrm>
                <a:off x="9132269" y="2391834"/>
                <a:ext cx="268721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Bagging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SVM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Logistic regression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Instance based learners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722115-076D-4FE2-831A-DB35A4081CEA}"/>
                </a:ext>
              </a:extLst>
            </p:cNvPr>
            <p:cNvSpPr txBox="1"/>
            <p:nvPr/>
          </p:nvSpPr>
          <p:spPr>
            <a:xfrm>
              <a:off x="9065131" y="4092320"/>
              <a:ext cx="262475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10 fold cross 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86% 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69% true positive 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90% true negative rate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324B92E5-3E63-4458-AE00-877BFF76E70B}"/>
                </a:ext>
              </a:extLst>
            </p:cNvPr>
            <p:cNvSpPr/>
            <p:nvPr/>
          </p:nvSpPr>
          <p:spPr>
            <a:xfrm>
              <a:off x="7892249" y="1635322"/>
              <a:ext cx="594803" cy="202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41D236C-317C-44CE-84E9-1B2A8AE26751}"/>
                </a:ext>
              </a:extLst>
            </p:cNvPr>
            <p:cNvSpPr/>
            <p:nvPr/>
          </p:nvSpPr>
          <p:spPr>
            <a:xfrm rot="10800000">
              <a:off x="8007658" y="4264226"/>
              <a:ext cx="594803" cy="202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2B75E5A8-A4B4-4D4D-BB83-BC82F90868DA}"/>
                </a:ext>
              </a:extLst>
            </p:cNvPr>
            <p:cNvSpPr/>
            <p:nvPr/>
          </p:nvSpPr>
          <p:spPr>
            <a:xfrm rot="5400000">
              <a:off x="9867373" y="3485562"/>
              <a:ext cx="755135" cy="2515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2508493-C941-4204-AB2C-3AA21BAE90E5}"/>
              </a:ext>
            </a:extLst>
          </p:cNvPr>
          <p:cNvSpPr txBox="1"/>
          <p:nvPr/>
        </p:nvSpPr>
        <p:spPr>
          <a:xfrm>
            <a:off x="3950337" y="287384"/>
            <a:ext cx="4952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Predict the </a:t>
            </a:r>
            <a:r>
              <a:rPr lang="en-US" sz="2800" b="1" dirty="0" err="1"/>
              <a:t>p</a:t>
            </a:r>
            <a:r>
              <a:rPr lang="en-US" sz="2800" b="1" baseline="-25000" dirty="0" err="1"/>
              <a:t>ij</a:t>
            </a:r>
            <a:r>
              <a:rPr lang="en-US" sz="2800" b="1" dirty="0"/>
              <a:t> for each </a:t>
            </a:r>
            <a:r>
              <a:rPr lang="en-US" sz="2800" b="1" dirty="0" err="1"/>
              <a:t>peptitide</a:t>
            </a:r>
            <a:endParaRPr lang="en-US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05C03B-AF54-4B14-AC33-80BD9A558C9D}"/>
              </a:ext>
            </a:extLst>
          </p:cNvPr>
          <p:cNvSpPr txBox="1"/>
          <p:nvPr/>
        </p:nvSpPr>
        <p:spPr>
          <a:xfrm>
            <a:off x="878186" y="441272"/>
            <a:ext cx="178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Peng L et.al 2007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FB13647-EF1C-4C9E-9DD5-D3EBF49FFC43}"/>
              </a:ext>
            </a:extLst>
          </p:cNvPr>
          <p:cNvSpPr/>
          <p:nvPr/>
        </p:nvSpPr>
        <p:spPr>
          <a:xfrm rot="10800000">
            <a:off x="2534532" y="5319308"/>
            <a:ext cx="594803" cy="202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50EB67-1327-4B24-B7DB-D93044B21855}"/>
                  </a:ext>
                </a:extLst>
              </p:cNvPr>
              <p:cNvSpPr txBox="1"/>
              <p:nvPr/>
            </p:nvSpPr>
            <p:spPr>
              <a:xfrm>
                <a:off x="797362" y="5199373"/>
                <a:ext cx="1010405" cy="400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aseline="-25000" dirty="0"/>
                  <a:t>i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50EB67-1327-4B24-B7DB-D93044B21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2" y="5199373"/>
                <a:ext cx="1010405" cy="400944"/>
              </a:xfrm>
              <a:prstGeom prst="rect">
                <a:avLst/>
              </a:prstGeom>
              <a:blipFill>
                <a:blip r:embed="rId2"/>
                <a:stretch>
                  <a:fillRect l="-5422" t="-109091" r="-41566" b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64D6FAE0-FD07-45E0-9506-3E283FF65560}"/>
              </a:ext>
            </a:extLst>
          </p:cNvPr>
          <p:cNvSpPr/>
          <p:nvPr/>
        </p:nvSpPr>
        <p:spPr>
          <a:xfrm>
            <a:off x="149383" y="4951698"/>
            <a:ext cx="2263366" cy="896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073FA-26C5-4E33-891A-AB437A1AD9CB}"/>
              </a:ext>
            </a:extLst>
          </p:cNvPr>
          <p:cNvSpPr txBox="1"/>
          <p:nvPr/>
        </p:nvSpPr>
        <p:spPr>
          <a:xfrm>
            <a:off x="9619394" y="4092957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406247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1D552-8852-4E9A-82D2-DE52112F62FA}"/>
              </a:ext>
            </a:extLst>
          </p:cNvPr>
          <p:cNvGrpSpPr/>
          <p:nvPr/>
        </p:nvGrpSpPr>
        <p:grpSpPr>
          <a:xfrm>
            <a:off x="1805269" y="1186605"/>
            <a:ext cx="8975712" cy="1239343"/>
            <a:chOff x="3116062" y="767010"/>
            <a:chExt cx="8975712" cy="12393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9439605-5E39-4A07-9B2A-4F6D1F70871E}"/>
                    </a:ext>
                  </a:extLst>
                </p:cNvPr>
                <p:cNvSpPr txBox="1"/>
                <p:nvPr/>
              </p:nvSpPr>
              <p:spPr>
                <a:xfrm>
                  <a:off x="3116062" y="1251752"/>
                  <a:ext cx="5814874" cy="624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APEX</a:t>
                  </a:r>
                  <a:r>
                    <a:rPr lang="en-US" sz="2400" baseline="-25000" dirty="0" err="1"/>
                    <a:t>i</a:t>
                  </a:r>
                  <a:r>
                    <a:rPr lang="en-US" sz="2400" dirty="0"/>
                    <a:t>=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𝑜𝑏𝑠𝑒𝑟𝑣𝑒𝑑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𝑝𝑟𝑜𝑡𝑒𝑖𝑛𝑠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baseline="-2500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𝑝𝑘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sz="2400" b="0" i="1" baseline="-2500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9439605-5E39-4A07-9B2A-4F6D1F708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2" y="1251752"/>
                  <a:ext cx="5814874" cy="624658"/>
                </a:xfrm>
                <a:prstGeom prst="rect">
                  <a:avLst/>
                </a:prstGeom>
                <a:blipFill>
                  <a:blip r:embed="rId2"/>
                  <a:stretch>
                    <a:fillRect l="-1572" b="-58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78851B-E4E4-4C7F-9457-ADDE9C8E6EEB}"/>
                </a:ext>
              </a:extLst>
            </p:cNvPr>
            <p:cNvSpPr/>
            <p:nvPr/>
          </p:nvSpPr>
          <p:spPr>
            <a:xfrm>
              <a:off x="4039340" y="1136342"/>
              <a:ext cx="603682" cy="8700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9B930E-897F-4C92-AA70-A70A7DA8D59D}"/>
                </a:ext>
              </a:extLst>
            </p:cNvPr>
            <p:cNvSpPr/>
            <p:nvPr/>
          </p:nvSpPr>
          <p:spPr>
            <a:xfrm>
              <a:off x="4795421" y="1120355"/>
              <a:ext cx="3141216" cy="8700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BFE2C-EC6C-4E0A-B24B-A8292F34A5F0}"/>
                </a:ext>
              </a:extLst>
            </p:cNvPr>
            <p:cNvSpPr txBox="1"/>
            <p:nvPr/>
          </p:nvSpPr>
          <p:spPr>
            <a:xfrm>
              <a:off x="4935733" y="767010"/>
              <a:ext cx="2860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Sum of all observed proteins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8AA37-4DB6-46BD-B5B0-511325239644}"/>
                </a:ext>
              </a:extLst>
            </p:cNvPr>
            <p:cNvSpPr txBox="1"/>
            <p:nvPr/>
          </p:nvSpPr>
          <p:spPr>
            <a:xfrm>
              <a:off x="3797832" y="791833"/>
              <a:ext cx="1064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proteins </a:t>
              </a:r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734F3-CD08-4EA4-8E10-83B0F12B9635}"/>
                </a:ext>
              </a:extLst>
            </p:cNvPr>
            <p:cNvSpPr/>
            <p:nvPr/>
          </p:nvSpPr>
          <p:spPr>
            <a:xfrm>
              <a:off x="8220721" y="1251752"/>
              <a:ext cx="230819" cy="6072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5E7D4A-D38F-4E0E-AD04-8C45C759A14C}"/>
                </a:ext>
              </a:extLst>
            </p:cNvPr>
            <p:cNvSpPr txBox="1"/>
            <p:nvPr/>
          </p:nvSpPr>
          <p:spPr>
            <a:xfrm>
              <a:off x="8336130" y="767010"/>
              <a:ext cx="37556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Estimated total protein concentration 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8EC0AE-F298-4FC6-B65E-83D53FBD66AF}"/>
                </a:ext>
              </a:extLst>
            </p:cNvPr>
            <p:cNvCxnSpPr>
              <a:stCxn id="9" idx="3"/>
              <a:endCxn id="10" idx="2"/>
            </p:cNvCxnSpPr>
            <p:nvPr/>
          </p:nvCxnSpPr>
          <p:spPr>
            <a:xfrm flipV="1">
              <a:off x="8451540" y="1136342"/>
              <a:ext cx="1762412" cy="419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BC342F-A5BE-4ACA-9CA0-1BA283F84EC1}"/>
                  </a:ext>
                </a:extLst>
              </p:cNvPr>
              <p:cNvSpPr txBox="1"/>
              <p:nvPr/>
            </p:nvSpPr>
            <p:spPr>
              <a:xfrm>
                <a:off x="816746" y="2787588"/>
                <a:ext cx="10952759" cy="1852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Issues: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If the training data and the testing data are under different experimental conditions, the estimated probability O</a:t>
                </a:r>
                <a:r>
                  <a:rPr lang="en-US" baseline="-25000" dirty="0"/>
                  <a:t>i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𝑝𝑒𝑝𝑡𝑖𝑑𝑒𝑠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𝑝𝑟𝑜𝑡𝑒𝑖𝑛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  <a:r>
                  <a:rPr lang="en-US" altLang="zh-CN" dirty="0"/>
                  <a:t>is not accurate.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The estimated total protein concentration C may not accurate.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Yeast proteins are not appropriate for predicting the human proteins.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The machine learning method can be improved.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BC342F-A5BE-4ACA-9CA0-1BA283F84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6" y="2787588"/>
                <a:ext cx="10952759" cy="1852045"/>
              </a:xfrm>
              <a:prstGeom prst="rect">
                <a:avLst/>
              </a:prstGeom>
              <a:blipFill>
                <a:blip r:embed="rId3"/>
                <a:stretch>
                  <a:fillRect l="-501" t="-1645" b="-4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967C8B9-AC05-4C89-B3AC-55EE722F8F50}"/>
              </a:ext>
            </a:extLst>
          </p:cNvPr>
          <p:cNvSpPr txBox="1"/>
          <p:nvPr/>
        </p:nvSpPr>
        <p:spPr>
          <a:xfrm>
            <a:off x="2043127" y="294130"/>
            <a:ext cx="8105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Calcuate</a:t>
            </a:r>
            <a:r>
              <a:rPr lang="en-US" sz="2800" b="1" dirty="0"/>
              <a:t> the absolute protein expression index </a:t>
            </a:r>
            <a:r>
              <a:rPr lang="en-US" sz="2800" b="1" dirty="0" err="1"/>
              <a:t>APEX</a:t>
            </a:r>
            <a:r>
              <a:rPr lang="en-US" sz="2800" b="1" baseline="-25000" dirty="0" err="1"/>
              <a:t>i</a:t>
            </a:r>
            <a:endParaRPr lang="en-US" sz="2800" b="1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93AAAC-4D0C-4F8A-95A2-B26A7179076A}"/>
              </a:ext>
            </a:extLst>
          </p:cNvPr>
          <p:cNvSpPr txBox="1"/>
          <p:nvPr/>
        </p:nvSpPr>
        <p:spPr>
          <a:xfrm>
            <a:off x="869132" y="5272042"/>
            <a:ext cx="1045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B et.al (2008) implemented the APEX into a Java tool. They used random forest, and claimed random forest ML algorithm outperforms bagging. </a:t>
            </a:r>
          </a:p>
        </p:txBody>
      </p:sp>
    </p:spTree>
    <p:extLst>
      <p:ext uri="{BB962C8B-B14F-4D97-AF65-F5344CB8AC3E}">
        <p14:creationId xmlns:p14="http://schemas.microsoft.com/office/powerpoint/2010/main" val="75386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F7738E-5616-448A-9D29-E50D696ADA49}"/>
              </a:ext>
            </a:extLst>
          </p:cNvPr>
          <p:cNvSpPr txBox="1"/>
          <p:nvPr/>
        </p:nvSpPr>
        <p:spPr>
          <a:xfrm>
            <a:off x="838200" y="5015547"/>
            <a:ext cx="10952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method</a:t>
            </a:r>
          </a:p>
          <a:p>
            <a:pPr marL="342900" indent="-342900">
              <a:buAutoNum type="arabicPeriod"/>
            </a:pPr>
            <a:r>
              <a:rPr lang="en-US" dirty="0"/>
              <a:t>Use SILAC data to train a model for predicting the probability of proteins been observed (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) in FFPE kidney biopsies under the same experimental environment.</a:t>
            </a:r>
          </a:p>
          <a:p>
            <a:pPr marL="342900" indent="-342900">
              <a:buAutoNum type="arabicPeriod"/>
            </a:pPr>
            <a:r>
              <a:rPr lang="en-US" dirty="0"/>
              <a:t>Use the SIL-IS data to estimate the total protein concentration more accurately.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B634A-A9E6-4D85-9FD7-95691D92C9F1}"/>
              </a:ext>
            </a:extLst>
          </p:cNvPr>
          <p:cNvSpPr txBox="1"/>
          <p:nvPr/>
        </p:nvSpPr>
        <p:spPr>
          <a:xfrm>
            <a:off x="2043127" y="294130"/>
            <a:ext cx="8105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Calcuate</a:t>
            </a:r>
            <a:r>
              <a:rPr lang="en-US" sz="2800" b="1" dirty="0"/>
              <a:t> the absolute protein expression index </a:t>
            </a:r>
            <a:r>
              <a:rPr lang="en-US" sz="2800" b="1" dirty="0" err="1"/>
              <a:t>APEX</a:t>
            </a:r>
            <a:r>
              <a:rPr lang="en-US" sz="2800" b="1" baseline="-25000" dirty="0" err="1"/>
              <a:t>i</a:t>
            </a:r>
            <a:endParaRPr lang="en-US" sz="2800" b="1" baseline="-25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EC3BFA-3737-46B1-8868-FF0967D98426}"/>
              </a:ext>
            </a:extLst>
          </p:cNvPr>
          <p:cNvGrpSpPr/>
          <p:nvPr/>
        </p:nvGrpSpPr>
        <p:grpSpPr>
          <a:xfrm>
            <a:off x="256460" y="1186605"/>
            <a:ext cx="12384381" cy="3220382"/>
            <a:chOff x="256460" y="1186605"/>
            <a:chExt cx="12384381" cy="32203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6D03E0-836F-4141-97F4-AE121452A9FF}"/>
                </a:ext>
              </a:extLst>
            </p:cNvPr>
            <p:cNvGrpSpPr/>
            <p:nvPr/>
          </p:nvGrpSpPr>
          <p:grpSpPr>
            <a:xfrm>
              <a:off x="1805269" y="1186605"/>
              <a:ext cx="8975712" cy="1239343"/>
              <a:chOff x="3116062" y="767010"/>
              <a:chExt cx="8975712" cy="123934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BE4B020-C4AC-435E-A043-5B86432D221C}"/>
                      </a:ext>
                    </a:extLst>
                  </p:cNvPr>
                  <p:cNvSpPr txBox="1"/>
                  <p:nvPr/>
                </p:nvSpPr>
                <p:spPr>
                  <a:xfrm>
                    <a:off x="3116062" y="1251752"/>
                    <a:ext cx="5814874" cy="6246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APEX</a:t>
                    </a:r>
                    <a:r>
                      <a:rPr lang="en-US" sz="2400" baseline="-25000" dirty="0" err="1"/>
                      <a:t>i</a:t>
                    </a:r>
                    <a:r>
                      <a:rPr lang="en-US" sz="2400" dirty="0"/>
                      <a:t>=</a:t>
                    </a:r>
                    <a14:m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𝑝𝑖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𝑜𝑏𝑠𝑒𝑟𝑣𝑒𝑑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𝑝𝑟𝑜𝑡𝑒𝑖𝑛𝑠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baseline="-250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𝑝𝑘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400" b="0" i="1" baseline="-250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nary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BE4B020-C4AC-435E-A043-5B86432D22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6062" y="1251752"/>
                    <a:ext cx="5814874" cy="62465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72" b="-58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5ACF4F-B932-457E-8C96-2BE4E29CF1A8}"/>
                  </a:ext>
                </a:extLst>
              </p:cNvPr>
              <p:cNvSpPr/>
              <p:nvPr/>
            </p:nvSpPr>
            <p:spPr>
              <a:xfrm>
                <a:off x="4039340" y="1136342"/>
                <a:ext cx="603682" cy="87001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9025D86-EE13-47B7-B94F-13702DC2B964}"/>
                  </a:ext>
                </a:extLst>
              </p:cNvPr>
              <p:cNvSpPr/>
              <p:nvPr/>
            </p:nvSpPr>
            <p:spPr>
              <a:xfrm>
                <a:off x="4795421" y="1120355"/>
                <a:ext cx="3141216" cy="87001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5454D-5C35-4328-A327-1C7EF669C4FA}"/>
                  </a:ext>
                </a:extLst>
              </p:cNvPr>
              <p:cNvSpPr txBox="1"/>
              <p:nvPr/>
            </p:nvSpPr>
            <p:spPr>
              <a:xfrm>
                <a:off x="4935733" y="767010"/>
                <a:ext cx="2860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Sum of all observed proteins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850811-6052-4BA2-97CA-24E7F7B9C615}"/>
                  </a:ext>
                </a:extLst>
              </p:cNvPr>
              <p:cNvSpPr txBox="1"/>
              <p:nvPr/>
            </p:nvSpPr>
            <p:spPr>
              <a:xfrm>
                <a:off x="3797832" y="791833"/>
                <a:ext cx="1064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proteins </a:t>
                </a:r>
                <a:r>
                  <a:rPr lang="en-US" dirty="0" err="1"/>
                  <a:t>i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DA177C-2E28-4F07-848A-19671734BE57}"/>
                  </a:ext>
                </a:extLst>
              </p:cNvPr>
              <p:cNvSpPr/>
              <p:nvPr/>
            </p:nvSpPr>
            <p:spPr>
              <a:xfrm>
                <a:off x="8220721" y="1251752"/>
                <a:ext cx="230819" cy="6072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E0AC8D-6F17-4E05-B584-C67B35E68280}"/>
                  </a:ext>
                </a:extLst>
              </p:cNvPr>
              <p:cNvSpPr txBox="1"/>
              <p:nvPr/>
            </p:nvSpPr>
            <p:spPr>
              <a:xfrm>
                <a:off x="8336130" y="767010"/>
                <a:ext cx="37556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total protein concentration 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EA9C6F3-C561-40F7-8BAE-12CC5FFDE5EA}"/>
                  </a:ext>
                </a:extLst>
              </p:cNvPr>
              <p:cNvCxnSpPr>
                <a:stCxn id="11" idx="3"/>
                <a:endCxn id="12" idx="2"/>
              </p:cNvCxnSpPr>
              <p:nvPr/>
            </p:nvCxnSpPr>
            <p:spPr>
              <a:xfrm flipV="1">
                <a:off x="8451540" y="1136342"/>
                <a:ext cx="1762412" cy="419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133287-E4CE-481B-B948-4635845AD438}"/>
                </a:ext>
              </a:extLst>
            </p:cNvPr>
            <p:cNvCxnSpPr/>
            <p:nvPr/>
          </p:nvCxnSpPr>
          <p:spPr>
            <a:xfrm>
              <a:off x="3018408" y="2303360"/>
              <a:ext cx="0" cy="976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457A32-FC31-4411-A687-1E529951D6B5}"/>
                </a:ext>
              </a:extLst>
            </p:cNvPr>
            <p:cNvCxnSpPr/>
            <p:nvPr/>
          </p:nvCxnSpPr>
          <p:spPr>
            <a:xfrm flipH="1">
              <a:off x="3018408" y="2278565"/>
              <a:ext cx="3077592" cy="100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5AF907F-F5C1-4B7F-BAF9-32B0654C259F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025337" y="2163155"/>
              <a:ext cx="1910323" cy="756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7E5EB9-BEC0-4F24-ADC7-5C2D40E4A4AB}"/>
                </a:ext>
              </a:extLst>
            </p:cNvPr>
            <p:cNvSpPr txBox="1"/>
            <p:nvPr/>
          </p:nvSpPr>
          <p:spPr>
            <a:xfrm>
              <a:off x="256460" y="3351415"/>
              <a:ext cx="4923335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i</a:t>
              </a:r>
              <a:r>
                <a:rPr lang="en-US" dirty="0"/>
                <a:t> is experiment-wise. Use SILAC data to predict </a:t>
              </a:r>
              <a:r>
                <a:rPr lang="en-US" dirty="0" err="1"/>
                <a:t>p</a:t>
              </a:r>
              <a:r>
                <a:rPr lang="en-US" baseline="-25000" dirty="0" err="1"/>
                <a:t>ij</a:t>
              </a:r>
              <a:endParaRPr lang="en-US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E24FDD-3D31-4115-A7A9-DF50B3E0BBA3}"/>
                    </a:ext>
                  </a:extLst>
                </p:cNvPr>
                <p:cNvSpPr txBox="1"/>
                <p:nvPr/>
              </p:nvSpPr>
              <p:spPr>
                <a:xfrm>
                  <a:off x="5230479" y="2919464"/>
                  <a:ext cx="7410362" cy="1487523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SIL-IS can be used to estimate the total protein concentration</a:t>
                  </a:r>
                </a:p>
                <a:p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𝑝𝑟𝑜𝑡𝑒𝑖𝑛𝑠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𝐹𝐹𝑃𝐸</m:t>
                                  </m:r>
                                  <m:r>
                                    <a:rPr lang="en-US" altLang="zh-CN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𝑆𝐼𝐿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𝐼𝑆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a14:m>
                  <a:r>
                    <a:rPr lang="en-US" dirty="0"/>
                    <a:t>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𝑝𝑟𝑜𝑡𝑒𝑖𝑛𝑠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baseline="-2500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𝑜𝑏𝑠𝑒𝑟𝑣𝑒𝑑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𝑝𝑟𝑜𝑡𝑒𝑖𝑛𝑠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𝑝𝑘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den>
                      </m:f>
                    </m:oMath>
                  </a14:m>
                  <a:endParaRPr lang="en-US" dirty="0"/>
                </a:p>
                <a:p>
                  <a:r>
                    <a:rPr lang="en-US" dirty="0"/>
                    <a:t>Where </a:t>
                  </a:r>
                  <a:r>
                    <a:rPr lang="en-US" dirty="0" err="1"/>
                    <a:t>t</a:t>
                  </a:r>
                  <a:r>
                    <a:rPr lang="en-US" baseline="-25000" dirty="0" err="1"/>
                    <a:t>SIL-IS,i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and </a:t>
                  </a:r>
                  <a:r>
                    <a:rPr lang="en-US" dirty="0" err="1"/>
                    <a:t>t</a:t>
                  </a:r>
                  <a:r>
                    <a:rPr lang="en-US" baseline="-25000" dirty="0" err="1"/>
                    <a:t>FFPE,i</a:t>
                  </a:r>
                  <a:r>
                    <a:rPr lang="en-US" baseline="-25000" dirty="0"/>
                    <a:t> </a:t>
                  </a:r>
                  <a:r>
                    <a:rPr lang="en-US" dirty="0"/>
                    <a:t>are the intensities of the protein in the SIL-IS </a:t>
                  </a:r>
                </a:p>
                <a:p>
                  <a:r>
                    <a:rPr lang="en-US" altLang="zh-CN" dirty="0"/>
                    <a:t>and</a:t>
                  </a:r>
                  <a:r>
                    <a:rPr lang="en-US" dirty="0"/>
                    <a:t> FFPE biopsy respectively.</a:t>
                  </a: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E24FDD-3D31-4115-A7A9-DF50B3E0B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79" y="2919464"/>
                  <a:ext cx="7410362" cy="1487523"/>
                </a:xfrm>
                <a:prstGeom prst="rect">
                  <a:avLst/>
                </a:prstGeom>
                <a:blipFill>
                  <a:blip r:embed="rId3"/>
                  <a:stretch>
                    <a:fillRect l="-491" t="-1606" b="-4418"/>
                  </a:stretch>
                </a:blipFill>
                <a:ln w="28575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503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D7A53B-BC3C-48BD-BDCA-6C74841BBB78}"/>
              </a:ext>
            </a:extLst>
          </p:cNvPr>
          <p:cNvSpPr txBox="1"/>
          <p:nvPr/>
        </p:nvSpPr>
        <p:spPr>
          <a:xfrm>
            <a:off x="1991761" y="851026"/>
            <a:ext cx="573989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Training data</a:t>
            </a:r>
          </a:p>
          <a:p>
            <a:r>
              <a:rPr lang="en-US" dirty="0"/>
              <a:t>Proteins and peptides list (40 proteins??)</a:t>
            </a:r>
          </a:p>
          <a:p>
            <a:r>
              <a:rPr lang="en-US" dirty="0" err="1"/>
              <a:t>Classifers</a:t>
            </a:r>
            <a:r>
              <a:rPr lang="en-US" dirty="0"/>
              <a:t>: Peptide length, molecular weight, percentage of each amino acid,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Get the observed/unobserved information from SILAC data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4A239C-BAC7-4C25-B206-A781702E0F3D}"/>
              </a:ext>
            </a:extLst>
          </p:cNvPr>
          <p:cNvSpPr/>
          <p:nvPr/>
        </p:nvSpPr>
        <p:spPr>
          <a:xfrm>
            <a:off x="7991922" y="1710499"/>
            <a:ext cx="594803" cy="202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DB746A-8115-4D41-ACE6-D8FD71FD9F52}"/>
              </a:ext>
            </a:extLst>
          </p:cNvPr>
          <p:cNvSpPr/>
          <p:nvPr/>
        </p:nvSpPr>
        <p:spPr>
          <a:xfrm>
            <a:off x="8943918" y="793808"/>
            <a:ext cx="2018309" cy="2035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B01C3-ACF2-41D2-8073-31CEFB568295}"/>
              </a:ext>
            </a:extLst>
          </p:cNvPr>
          <p:cNvSpPr txBox="1"/>
          <p:nvPr/>
        </p:nvSpPr>
        <p:spPr>
          <a:xfrm>
            <a:off x="9666072" y="114926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15652-6C32-4BC6-A8F5-A91DB80C0915}"/>
              </a:ext>
            </a:extLst>
          </p:cNvPr>
          <p:cNvSpPr txBox="1"/>
          <p:nvPr/>
        </p:nvSpPr>
        <p:spPr>
          <a:xfrm>
            <a:off x="9063501" y="1488431"/>
            <a:ext cx="1855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0AE58A-8CD9-4EE3-80EF-142C769E7BF6}"/>
              </a:ext>
            </a:extLst>
          </p:cNvPr>
          <p:cNvSpPr/>
          <p:nvPr/>
        </p:nvSpPr>
        <p:spPr>
          <a:xfrm>
            <a:off x="9581122" y="3848085"/>
            <a:ext cx="1008354" cy="11025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78EEB-AB47-4638-9F57-4613F906EC58}"/>
              </a:ext>
            </a:extLst>
          </p:cNvPr>
          <p:cNvSpPr txBox="1"/>
          <p:nvPr/>
        </p:nvSpPr>
        <p:spPr>
          <a:xfrm>
            <a:off x="477119" y="1627011"/>
            <a:ext cx="70076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SILAC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7F3ECF9-2B1D-4105-84A9-0A854F410582}"/>
              </a:ext>
            </a:extLst>
          </p:cNvPr>
          <p:cNvSpPr/>
          <p:nvPr/>
        </p:nvSpPr>
        <p:spPr>
          <a:xfrm>
            <a:off x="1272735" y="1710499"/>
            <a:ext cx="594803" cy="202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3135B-8E77-47A7-AF93-6E30DEFD7F09}"/>
              </a:ext>
            </a:extLst>
          </p:cNvPr>
          <p:cNvSpPr txBox="1"/>
          <p:nvPr/>
        </p:nvSpPr>
        <p:spPr>
          <a:xfrm>
            <a:off x="2625537" y="4120009"/>
            <a:ext cx="2116862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FFPE kidney biopsies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80B274-1D0B-4EF8-BCE2-E0727139A85B}"/>
              </a:ext>
            </a:extLst>
          </p:cNvPr>
          <p:cNvSpPr txBox="1"/>
          <p:nvPr/>
        </p:nvSpPr>
        <p:spPr>
          <a:xfrm>
            <a:off x="9581122" y="416232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E1239-10A4-473C-B57E-3A5DBC5F8528}"/>
              </a:ext>
            </a:extLst>
          </p:cNvPr>
          <p:cNvGrpSpPr/>
          <p:nvPr/>
        </p:nvGrpSpPr>
        <p:grpSpPr>
          <a:xfrm>
            <a:off x="6228873" y="3951197"/>
            <a:ext cx="2263366" cy="896293"/>
            <a:chOff x="2750881" y="4083511"/>
            <a:chExt cx="2263366" cy="896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E32E9A-8EB7-465C-ADE7-C006F617C3C7}"/>
                    </a:ext>
                  </a:extLst>
                </p:cNvPr>
                <p:cNvSpPr txBox="1"/>
                <p:nvPr/>
              </p:nvSpPr>
              <p:spPr>
                <a:xfrm>
                  <a:off x="3377361" y="4331185"/>
                  <a:ext cx="1010405" cy="400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</a:t>
                  </a:r>
                  <a:r>
                    <a:rPr lang="en-US" baseline="-25000" dirty="0"/>
                    <a:t>i</a:t>
                  </a:r>
                  <a:r>
                    <a:rPr lang="en-US" dirty="0"/>
                    <a:t>=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E32E9A-8EB7-465C-ADE7-C006F617C3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361" y="4331185"/>
                  <a:ext cx="1010405" cy="400944"/>
                </a:xfrm>
                <a:prstGeom prst="rect">
                  <a:avLst/>
                </a:prstGeom>
                <a:blipFill>
                  <a:blip r:embed="rId2"/>
                  <a:stretch>
                    <a:fillRect l="-5422" t="-109091" r="-41566" b="-1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FB0489-D30C-4095-AC60-50499D442A74}"/>
                </a:ext>
              </a:extLst>
            </p:cNvPr>
            <p:cNvSpPr/>
            <p:nvPr/>
          </p:nvSpPr>
          <p:spPr>
            <a:xfrm>
              <a:off x="2750881" y="4083511"/>
              <a:ext cx="2263366" cy="89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53C0735-B9CC-4617-8E59-353841A7C692}"/>
              </a:ext>
            </a:extLst>
          </p:cNvPr>
          <p:cNvSpPr/>
          <p:nvPr/>
        </p:nvSpPr>
        <p:spPr>
          <a:xfrm rot="10800000">
            <a:off x="8492239" y="4298167"/>
            <a:ext cx="594803" cy="202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8126343-A005-488A-AC17-60E3EBB0B273}"/>
              </a:ext>
            </a:extLst>
          </p:cNvPr>
          <p:cNvSpPr/>
          <p:nvPr/>
        </p:nvSpPr>
        <p:spPr>
          <a:xfrm>
            <a:off x="9897467" y="2991389"/>
            <a:ext cx="187832" cy="694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764EE2-7EAE-453A-98D4-F2A069085DD2}"/>
              </a:ext>
            </a:extLst>
          </p:cNvPr>
          <p:cNvSpPr txBox="1"/>
          <p:nvPr/>
        </p:nvSpPr>
        <p:spPr>
          <a:xfrm>
            <a:off x="9284780" y="3143787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Cross-validation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FFD4D-21E4-4A9A-9700-FBB0A8624B5E}"/>
              </a:ext>
            </a:extLst>
          </p:cNvPr>
          <p:cNvSpPr txBox="1"/>
          <p:nvPr/>
        </p:nvSpPr>
        <p:spPr>
          <a:xfrm>
            <a:off x="8464792" y="5615750"/>
            <a:ext cx="67999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SIL-IS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2FD889-3AD8-4481-A1E9-9D6E56B874D3}"/>
                  </a:ext>
                </a:extLst>
              </p:cNvPr>
              <p:cNvSpPr txBox="1"/>
              <p:nvPr/>
            </p:nvSpPr>
            <p:spPr>
              <a:xfrm>
                <a:off x="2079748" y="5615750"/>
                <a:ext cx="5814874" cy="60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APEX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𝑝𝑖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𝑜𝑏𝑠𝑒𝑟𝑣𝑒𝑑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𝑝𝑟𝑜𝑡𝑒𝑖𝑛𝑠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𝑝𝑘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nary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2FD889-3AD8-4481-A1E9-9D6E56B8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748" y="5615750"/>
                <a:ext cx="5814874" cy="607218"/>
              </a:xfrm>
              <a:prstGeom prst="rect">
                <a:avLst/>
              </a:prstGeom>
              <a:blipFill>
                <a:blip r:embed="rId3"/>
                <a:stretch>
                  <a:fillRect l="-1572"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4AD796-F4AF-4AA2-8E23-B678DAAFB8B8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6855353" y="4847490"/>
            <a:ext cx="505203" cy="13009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8BB418-690B-4246-A690-4FABFEB75652}"/>
              </a:ext>
            </a:extLst>
          </p:cNvPr>
          <p:cNvCxnSpPr>
            <a:cxnSpLocks/>
            <a:stCxn id="16" idx="4"/>
            <a:endCxn id="59" idx="2"/>
          </p:cNvCxnSpPr>
          <p:nvPr/>
        </p:nvCxnSpPr>
        <p:spPr>
          <a:xfrm flipH="1">
            <a:off x="6310265" y="4847490"/>
            <a:ext cx="1050291" cy="13009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941808-A4DF-48F2-955F-398737BD261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432795" y="5800416"/>
            <a:ext cx="1031997" cy="11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4603200-C9C3-44D5-BE07-F7D31B2DEC74}"/>
              </a:ext>
            </a:extLst>
          </p:cNvPr>
          <p:cNvSpPr/>
          <p:nvPr/>
        </p:nvSpPr>
        <p:spPr>
          <a:xfrm>
            <a:off x="3150606" y="5948870"/>
            <a:ext cx="290130" cy="3267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AA1F454-0F4B-4971-B4B4-7A59511197C5}"/>
              </a:ext>
            </a:extLst>
          </p:cNvPr>
          <p:cNvSpPr/>
          <p:nvPr/>
        </p:nvSpPr>
        <p:spPr>
          <a:xfrm>
            <a:off x="6310265" y="5985082"/>
            <a:ext cx="375620" cy="3267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6111465-0F09-4383-AA32-4875DC032D3A}"/>
              </a:ext>
            </a:extLst>
          </p:cNvPr>
          <p:cNvSpPr/>
          <p:nvPr/>
        </p:nvSpPr>
        <p:spPr>
          <a:xfrm>
            <a:off x="7191344" y="5755966"/>
            <a:ext cx="338680" cy="3267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42641F-96CF-4371-9721-D0E3003F429B}"/>
              </a:ext>
            </a:extLst>
          </p:cNvPr>
          <p:cNvSpPr txBox="1"/>
          <p:nvPr/>
        </p:nvSpPr>
        <p:spPr>
          <a:xfrm>
            <a:off x="3233870" y="196066"/>
            <a:ext cx="388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Workflow of our method</a:t>
            </a:r>
            <a:endParaRPr lang="en-US" sz="2800" b="1" baseline="-250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661B98-CC1B-4AF8-8AF9-16E68E02962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582796" y="4489341"/>
            <a:ext cx="101172" cy="11166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39BE0B-94D0-4F25-8955-1075B1945406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>
            <a:off x="3683968" y="4489341"/>
            <a:ext cx="2801394" cy="11110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814E306-2115-4434-BD20-9374BC2782EA}"/>
              </a:ext>
            </a:extLst>
          </p:cNvPr>
          <p:cNvSpPr/>
          <p:nvPr/>
        </p:nvSpPr>
        <p:spPr>
          <a:xfrm>
            <a:off x="2943259" y="5576068"/>
            <a:ext cx="859222" cy="3728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42C1CA2-901B-4874-AEB1-F1C6ADD5D9F1}"/>
              </a:ext>
            </a:extLst>
          </p:cNvPr>
          <p:cNvSpPr/>
          <p:nvPr/>
        </p:nvSpPr>
        <p:spPr>
          <a:xfrm>
            <a:off x="6086114" y="5600358"/>
            <a:ext cx="798496" cy="3267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2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02F7-229E-4348-AB66-2DAF9F5A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AB18-DE45-4F2A-A96C-BB4816AB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Performance evaluation</a:t>
            </a:r>
          </a:p>
          <a:p>
            <a:r>
              <a:rPr lang="en-US" dirty="0"/>
              <a:t>Evaluate the </a:t>
            </a:r>
            <a:r>
              <a:rPr lang="en-US" b="1" dirty="0"/>
              <a:t>reproducibility</a:t>
            </a:r>
            <a:r>
              <a:rPr lang="en-US" dirty="0"/>
              <a:t> of our method</a:t>
            </a:r>
          </a:p>
          <a:p>
            <a:r>
              <a:rPr lang="en-US" dirty="0"/>
              <a:t>Evaluate the </a:t>
            </a:r>
            <a:r>
              <a:rPr lang="en-US" b="1" dirty="0"/>
              <a:t>accuracy</a:t>
            </a:r>
            <a:r>
              <a:rPr lang="en-US" dirty="0"/>
              <a:t> of our method</a:t>
            </a:r>
          </a:p>
          <a:p>
            <a:pPr lvl="1"/>
            <a:r>
              <a:rPr lang="en-US" dirty="0"/>
              <a:t>What are the true/reference protein concentrations?</a:t>
            </a:r>
          </a:p>
          <a:p>
            <a:pPr lvl="1"/>
            <a:r>
              <a:rPr lang="en-US" dirty="0"/>
              <a:t>How to compare with the original APEX method?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Real data application</a:t>
            </a:r>
          </a:p>
          <a:p>
            <a:r>
              <a:rPr lang="en-US" dirty="0"/>
              <a:t>Apply to kidney disease proteomic data</a:t>
            </a:r>
          </a:p>
        </p:txBody>
      </p:sp>
    </p:spTree>
    <p:extLst>
      <p:ext uri="{BB962C8B-B14F-4D97-AF65-F5344CB8AC3E}">
        <p14:creationId xmlns:p14="http://schemas.microsoft.com/office/powerpoint/2010/main" val="32454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C5DA-A808-44C9-BF76-8D06863B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0219-8F79-4DA6-A064-0CD4E0C8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SALIC normalize the total proteins from FFPE </a:t>
            </a:r>
            <a:r>
              <a:rPr lang="en-US" dirty="0" err="1"/>
              <a:t>bioposies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5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8137</TotalTime>
  <Words>434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APEX</vt:lpstr>
      <vt:lpstr>PowerPoint Presentation</vt:lpstr>
      <vt:lpstr>PowerPoint Presentation</vt:lpstr>
      <vt:lpstr>PowerPoint Presentation</vt:lpstr>
      <vt:lpstr>PowerPoint Presentation</vt:lpstr>
      <vt:lpstr>Other things…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</dc:title>
  <dc:creator>Liu Peng</dc:creator>
  <cp:lastModifiedBy>Liu Peng</cp:lastModifiedBy>
  <cp:revision>34</cp:revision>
  <dcterms:created xsi:type="dcterms:W3CDTF">2018-12-23T03:40:59Z</dcterms:created>
  <dcterms:modified xsi:type="dcterms:W3CDTF">2019-01-01T04:52:33Z</dcterms:modified>
</cp:coreProperties>
</file>