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72" r:id="rId4"/>
    <p:sldId id="284" r:id="rId5"/>
    <p:sldId id="259" r:id="rId6"/>
    <p:sldId id="260" r:id="rId7"/>
    <p:sldId id="283" r:id="rId8"/>
    <p:sldId id="282" r:id="rId9"/>
    <p:sldId id="285" r:id="rId10"/>
    <p:sldId id="263" r:id="rId11"/>
    <p:sldId id="262" r:id="rId12"/>
    <p:sldId id="261" r:id="rId13"/>
    <p:sldId id="265" r:id="rId14"/>
    <p:sldId id="264" r:id="rId15"/>
    <p:sldId id="267" r:id="rId16"/>
    <p:sldId id="266" r:id="rId17"/>
    <p:sldId id="268" r:id="rId18"/>
    <p:sldId id="286" r:id="rId19"/>
    <p:sldId id="270" r:id="rId20"/>
    <p:sldId id="287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1"/>
    <p:restoredTop sz="94610"/>
  </p:normalViewPr>
  <p:slideViewPr>
    <p:cSldViewPr snapToGrid="0" snapToObjects="1">
      <p:cViewPr varScale="1">
        <p:scale>
          <a:sx n="91" d="100"/>
          <a:sy n="91" d="100"/>
        </p:scale>
        <p:origin x="224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768EF-749F-6A4A-8944-5355A2F8014B}" type="datetimeFigureOut">
              <a:rPr lang="en-US" smtClean="0"/>
              <a:t>10/9/18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DF17D-4991-0B45-AA3B-C354673EE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96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D1948-1D92-E142-B5C9-9CEE81D72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09A70B-81EA-7C43-8B19-875F1625D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284BE-882A-934D-A116-87E7AF285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E9892-C13E-BB41-A0ED-A484A5184ED2}" type="datetime1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BB450-C8DB-2747-A146-6661D1B2E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9A424-01FE-FA4B-AE22-F7BC7470E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D287-2859-CF4F-8DE2-7C1718B0C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29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B4C2-6233-D349-9819-C46E1DE37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F75D62-B71D-784E-8B2E-5F732E6DF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F89AC-B99C-BF4B-BD75-27DFCF953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17676-8B60-1141-9397-7617216FDD62}" type="datetime1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5F850-23EE-F046-951A-D52EE79F8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007F5-54E4-B142-9EDF-93C790423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D287-2859-CF4F-8DE2-7C1718B0C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19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3D0272-2017-6C4E-9BC3-88E80EA1E2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480A9E-AE11-C943-8840-027B929B3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84C37-DD51-674A-B53A-A2CA40403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AF375-B950-AB49-9433-4F5C0BB6A4BD}" type="datetime1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5CA49-77DE-E648-8A71-B8331ED7A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6B4BD-4440-4B4E-9438-98FA67DF7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D287-2859-CF4F-8DE2-7C1718B0C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1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F5C82-8933-7B4E-94BF-3B9A03252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25B11-8268-0B44-A494-400C71409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8A1AB-90E9-C949-836A-87B88C9FA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70FF-C4FF-8A4C-8079-2A1E1C51EF61}" type="datetime1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651D4-C32C-ED40-85F8-50BCFD0B3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00651-326C-5D4E-8EB0-19D9A39A8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D287-2859-CF4F-8DE2-7C1718B0C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2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3A209-A04A-A64B-AAF2-F5048877A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C85E6-6A73-BF4F-938F-DBA8E0591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02AF3-878A-D54D-846C-D43A3787F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3C131-B355-FA4E-AE0C-AED8D2273A41}" type="datetime1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B0701-85D8-874B-8863-12A7DA605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27CE2-FF2F-4344-BC37-3BE31CC22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D287-2859-CF4F-8DE2-7C1718B0C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5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3C08B-14B3-F641-93CB-EECD8E133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3D82E-1482-9145-8E70-122015B6C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B1FB18-21F7-344D-A116-D9B589054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CF8B1-064F-3A49-A988-231EA866A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9BA2-C4A5-D744-A5F7-04FE16645CD7}" type="datetime1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1995D-B501-6F42-B154-9C386C442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7AA77-3704-F54B-8D71-99048709E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D287-2859-CF4F-8DE2-7C1718B0C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2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85CFB-6893-AD44-B947-FB775979B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5D333-EBF4-8548-ACEF-1FCE6803F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6B33B-0466-A74D-87AB-5C083F9E1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416DC7-99FE-0741-B23D-3F2C3C97EF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B16A70-2104-CF43-B1C8-3E4285D6E4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15323A-3BD1-F34E-8F6B-D07E75763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7647-C88A-4642-96DC-33DA2D9A07B2}" type="datetime1">
              <a:rPr lang="en-US" smtClean="0"/>
              <a:t>10/9/18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0C6170-8228-0A4A-825F-98A4472A5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2E241-E180-8942-87EC-AB2EE7E14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D287-2859-CF4F-8DE2-7C1718B0C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25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EABB9-BA55-F14C-BA9D-E8AB9929E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6CADA4-2484-F949-B67D-78C1D369E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C8F7-BD81-2E44-ABEF-857EE42DD319}" type="datetime1">
              <a:rPr lang="en-US" smtClean="0"/>
              <a:t>10/9/18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7B717-B499-EE4B-BB32-E1FC17EEE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C73603-6453-D943-BE43-9A272EBC7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D287-2859-CF4F-8DE2-7C1718B0C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08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A15072-DD8F-CE41-A806-C65C2FB9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8953-0184-2C48-9BF7-334F96CDBB39}" type="datetime1">
              <a:rPr lang="en-US" smtClean="0"/>
              <a:t>10/9/18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07B532-BED9-3C4E-805E-42CAE8B3D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D1527-8CD0-7741-B36F-C4F5E7188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D287-2859-CF4F-8DE2-7C1718B0C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08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21094-82DE-AA48-9E15-371083821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0A13B-6123-7341-BBA4-95580D450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5BDA06-0DF1-0E4C-9E36-CA61D49A5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1179C-3FA7-E941-AF47-5F9DD2419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060B3-AC08-6A47-B015-C3C805E177B9}" type="datetime1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692CF-ADC3-CD4E-86C6-7CE581261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37210-6876-9A4F-BBD9-62559A6EA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D287-2859-CF4F-8DE2-7C1718B0C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5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606D-1A86-2E48-BCB3-878D3BA68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4444A0-8686-124E-909F-0EA9A085A4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38BE8-55A2-354E-BDA8-4D33A4C35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C110B-BB12-9B4E-BEE9-D99BD97A6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C8E9E-FF9A-BE49-8558-CD9EA202181D}" type="datetime1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D7430-B2DA-E34C-A209-CC5D20585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02101-6AD4-FB4B-813D-60C72906C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D287-2859-CF4F-8DE2-7C1718B0C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32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055E6B-E32D-8B41-8538-254A8C022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B67D0-46C5-9C46-9BF7-E8793111A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1671A-16C2-844D-9FCF-9B170C392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45B82-82F6-1346-8D90-96C044FF2F69}" type="datetime1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87F7C-85E4-D541-BB95-6CA8DF8F87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96C3D-8113-FC46-B262-7DC5CBD795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D287-2859-CF4F-8DE2-7C1718B0C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33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29E8D-1AB9-BD45-8387-5CC1D093E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388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Bayesian clustering with </a:t>
            </a:r>
            <a:r>
              <a:rPr lang="en-US" b="1" dirty="0"/>
              <a:t>multi-layer overlapping group </a:t>
            </a:r>
            <a:r>
              <a:rPr lang="en-US" dirty="0"/>
              <a:t>structure </a:t>
            </a:r>
            <a:r>
              <a:rPr lang="en-US" b="1" dirty="0"/>
              <a:t>(MOGC)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1C2311-6E95-9D41-B284-E0B56E9C00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57754"/>
            <a:ext cx="9144000" cy="1655762"/>
          </a:xfrm>
        </p:spPr>
        <p:txBody>
          <a:bodyPr/>
          <a:lstStyle/>
          <a:p>
            <a:r>
              <a:rPr lang="en-US" dirty="0"/>
              <a:t>Li Zhu</a:t>
            </a:r>
          </a:p>
          <a:p>
            <a:r>
              <a:rPr lang="en-US" dirty="0"/>
              <a:t>10/09/2018 lab meeting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01ECF6-88C7-C94C-A558-0850BD7B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D287-2859-CF4F-8DE2-7C1718B0CD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19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6E8C-2A89-234E-9CBF-FECAF74B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problem setting: normal mixture model and notations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4BFAE8-4EBE-6C43-83B4-77A10EBA54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as the observed data matrix (e.g. gene expression);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∈{1,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the un-observed cluster index.</a:t>
                </a:r>
              </a:p>
              <a:p>
                <a:r>
                  <a:rPr lang="en-US" dirty="0"/>
                  <a:t>Assumption 1: normally distributed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𝐶𝑎𝑡𝑒𝑔𝑜𝑟𝑖𝑐𝑎𝑙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Assumption 2: each feature is independent with the variance not cluster specific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𝑑𝑖𝑎𝑔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Non-informative hyper-priors: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𝐷𝑖𝑟𝑖𝑐h𝑙𝑒𝑡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(1, …, 1)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4BFAE8-4EBE-6C43-83B4-77A10EBA54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77B5C-E1C6-B049-96F0-E26B19F95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D287-2859-CF4F-8DE2-7C1718B0CD7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9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4B865-134C-A148-B643-1389DF0EB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700" y="92589"/>
            <a:ext cx="10515600" cy="1325563"/>
          </a:xfrm>
        </p:spPr>
        <p:txBody>
          <a:bodyPr/>
          <a:lstStyle/>
          <a:p>
            <a:r>
              <a:rPr lang="en-US" dirty="0"/>
              <a:t>Review: single layer overlapping groups (SOG)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DC168-61EC-AA43-924C-A08E19E6C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CAB18-5654-7044-892E-5EB271DB7595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3E74421-ABF1-F644-910B-B171BF7F1AD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06910" y="2257052"/>
          <a:ext cx="4426974" cy="289903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104812">
                  <a:extLst>
                    <a:ext uri="{9D8B030D-6E8A-4147-A177-3AD203B41FA5}">
                      <a16:colId xmlns:a16="http://schemas.microsoft.com/office/drawing/2014/main" val="233791994"/>
                    </a:ext>
                  </a:extLst>
                </a:gridCol>
                <a:gridCol w="1104812">
                  <a:extLst>
                    <a:ext uri="{9D8B030D-6E8A-4147-A177-3AD203B41FA5}">
                      <a16:colId xmlns:a16="http://schemas.microsoft.com/office/drawing/2014/main" val="1591004281"/>
                    </a:ext>
                  </a:extLst>
                </a:gridCol>
                <a:gridCol w="1104812">
                  <a:extLst>
                    <a:ext uri="{9D8B030D-6E8A-4147-A177-3AD203B41FA5}">
                      <a16:colId xmlns:a16="http://schemas.microsoft.com/office/drawing/2014/main" val="2746029827"/>
                    </a:ext>
                  </a:extLst>
                </a:gridCol>
                <a:gridCol w="1112538">
                  <a:extLst>
                    <a:ext uri="{9D8B030D-6E8A-4147-A177-3AD203B41FA5}">
                      <a16:colId xmlns:a16="http://schemas.microsoft.com/office/drawing/2014/main" val="3435594069"/>
                    </a:ext>
                  </a:extLst>
                </a:gridCol>
              </a:tblGrid>
              <a:tr h="601561">
                <a:tc>
                  <a:txBody>
                    <a:bodyPr/>
                    <a:lstStyle/>
                    <a:p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group 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group 2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group 3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80225765"/>
                  </a:ext>
                </a:extLst>
              </a:tr>
              <a:tr h="568548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feature 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2252629472"/>
                  </a:ext>
                </a:extLst>
              </a:tr>
              <a:tr h="568548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feature 2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991823379"/>
                  </a:ext>
                </a:extLst>
              </a:tr>
              <a:tr h="568548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feature 3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2567380522"/>
                  </a:ext>
                </a:extLst>
              </a:tr>
              <a:tr h="568548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feature 4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5509379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8DEE2197-237E-8847-8771-BD53E3B3B112}"/>
              </a:ext>
            </a:extLst>
          </p:cNvPr>
          <p:cNvSpPr/>
          <p:nvPr/>
        </p:nvSpPr>
        <p:spPr>
          <a:xfrm rot="16200000">
            <a:off x="-519288" y="3519739"/>
            <a:ext cx="2345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 level-0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43EBEC4-2C08-984D-85B7-4B4ECB630525}"/>
                  </a:ext>
                </a:extLst>
              </p:cNvPr>
              <p:cNvSpPr/>
              <p:nvPr/>
            </p:nvSpPr>
            <p:spPr>
              <a:xfrm>
                <a:off x="2402655" y="1643174"/>
                <a:ext cx="24011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level-1 groups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43EBEC4-2C08-984D-85B7-4B4ECB6305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655" y="1643174"/>
                <a:ext cx="2401170" cy="461665"/>
              </a:xfrm>
              <a:prstGeom prst="rect">
                <a:avLst/>
              </a:prstGeom>
              <a:blipFill>
                <a:blip r:embed="rId2"/>
                <a:stretch>
                  <a:fillRect t="-5263" r="-3158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248518B-CB10-DA4C-BE5A-E0BCEB0DDDF4}"/>
                  </a:ext>
                </a:extLst>
              </p:cNvPr>
              <p:cNvSpPr/>
              <p:nvPr/>
            </p:nvSpPr>
            <p:spPr>
              <a:xfrm>
                <a:off x="953947" y="5508322"/>
                <a:ext cx="3254289" cy="6042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en-US" sz="2400" dirty="0"/>
                  <a:t> membership matrix</a:t>
                </a: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248518B-CB10-DA4C-BE5A-E0BCEB0DDD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947" y="5508322"/>
                <a:ext cx="3254289" cy="604268"/>
              </a:xfrm>
              <a:prstGeom prst="rect">
                <a:avLst/>
              </a:prstGeom>
              <a:blipFill>
                <a:blip r:embed="rId3"/>
                <a:stretch>
                  <a:fillRect l="-389" r="-194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EC0677-BB75-0146-825C-2BE0C3863E89}"/>
              </a:ext>
            </a:extLst>
          </p:cNvPr>
          <p:cNvCxnSpPr>
            <a:cxnSpLocks/>
          </p:cNvCxnSpPr>
          <p:nvPr/>
        </p:nvCxnSpPr>
        <p:spPr>
          <a:xfrm>
            <a:off x="3100735" y="3228975"/>
            <a:ext cx="1751484" cy="2449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D8DCDBD-F945-8543-8E47-52BF0A75D4C1}"/>
              </a:ext>
            </a:extLst>
          </p:cNvPr>
          <p:cNvSpPr txBox="1"/>
          <p:nvPr/>
        </p:nvSpPr>
        <p:spPr>
          <a:xfrm>
            <a:off x="4384959" y="5579623"/>
            <a:ext cx="1478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 for in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0 for out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CA828F1-4867-F542-ADDF-1B7327EB2BC2}"/>
                  </a:ext>
                </a:extLst>
              </p:cNvPr>
              <p:cNvSpPr txBox="1"/>
              <p:nvPr/>
            </p:nvSpPr>
            <p:spPr>
              <a:xfrm>
                <a:off x="5956429" y="1818850"/>
                <a:ext cx="6029324" cy="37211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</m:e>
                              </m:nary>
                            </m:e>
                          </m:nary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𝐵𝑒𝑟𝑛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𝐵𝑒𝑟𝑛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b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∝1/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CA828F1-4867-F542-ADDF-1B7327EB2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429" y="1818850"/>
                <a:ext cx="6029324" cy="3721147"/>
              </a:xfrm>
              <a:prstGeom prst="rect">
                <a:avLst/>
              </a:prstGeom>
              <a:blipFill>
                <a:blip r:embed="rId4"/>
                <a:stretch>
                  <a:fillRect l="-1681" t="-30612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285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286C-583D-C04B-B9E7-1B8B211B1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SOGC: clustering with single-layer overlapping groups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258C11-4764-D94D-A3F1-6F23BD5B11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Center each feature first, i.e. if feature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is non-informative for clustering,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…,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We model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𝑗𝑔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,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𝑗𝑔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=1)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𝑗𝑔</m:t>
                        </m:r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𝑗𝑔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𝐵𝑒𝑟𝑛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𝑗𝑔</m:t>
                        </m:r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𝐵𝑒𝑟𝑛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𝑗𝑔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∝1/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𝐵𝑒𝑡𝑎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(1, 1)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𝐵𝑒𝑡𝑎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(1, 1)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𝑗𝑔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258C11-4764-D94D-A3F1-6F23BD5B11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b="-102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5630B-09D9-D741-B2C3-299AE985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D287-2859-CF4F-8DE2-7C1718B0CD7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26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286C-583D-C04B-B9E7-1B8B211B1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</a:t>
            </a:r>
            <a:r>
              <a:rPr lang="en-US" dirty="0"/>
              <a:t>OGC: clustering with multi-layer overlapping groups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258C11-4764-D94D-A3F1-6F23BD5B11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 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𝑗𝑔𝑙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dirty="0"/>
                  <a:t>,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𝑗𝑔𝑙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𝑔𝑙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𝑗𝑔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=1)=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sSubSup>
                      <m:sSubSupPr>
                        <m:ctrlPr>
                          <a:rPr lang="en-US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𝑗𝑔</m:t>
                        </m:r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𝑗𝑔𝑙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𝑔𝑙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𝑗𝑔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=1)=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𝐵𝑒𝑟𝑛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𝑔𝑙</m:t>
                        </m:r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𝐵𝑒𝑟𝑛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𝑔𝑙</m:t>
                        </m:r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𝐵𝑒𝑟𝑛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</a:t>
                </a:r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𝑗𝑔𝑙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0, 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∝1/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𝐵𝑒𝑡𝑎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(1, 1)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𝐵𝑒𝑡𝑎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(1, 1)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𝐵𝑒𝑡𝑎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(1, 1)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𝑗𝑔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258C11-4764-D94D-A3F1-6F23BD5B11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B80AE-0097-2441-82E5-C35B21D2E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D287-2859-CF4F-8DE2-7C1718B0CD7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21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B04A6-03CB-984B-8E88-583A57E72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73" y="126135"/>
            <a:ext cx="10515600" cy="715530"/>
          </a:xfrm>
        </p:spPr>
        <p:txBody>
          <a:bodyPr/>
          <a:lstStyle/>
          <a:p>
            <a:r>
              <a:rPr lang="en-US" dirty="0"/>
              <a:t>Dirichlet process mixture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D28E66-5228-9846-AAA7-E5FD0B60E9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1827"/>
                <a:ext cx="10515600" cy="506513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In clustering, the selectin of number of clusters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 can be difficult.</a:t>
                </a:r>
              </a:p>
              <a:p>
                <a:r>
                  <a:rPr lang="en-US" sz="2400" dirty="0"/>
                  <a:t>An alternative is Dirichlet process mixture model (DPM, Thomas Ferguson 1973)</a:t>
                </a:r>
              </a:p>
              <a:p>
                <a:r>
                  <a:rPr lang="en-US" sz="2400" dirty="0"/>
                  <a:t>Given a base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and concentration parameter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000" dirty="0"/>
                  <a:t>Draw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&gt;1:</m:t>
                    </m:r>
                  </m:oMath>
                </a14:m>
                <a:endParaRPr lang="en-US" sz="2000" b="0" dirty="0"/>
              </a:p>
              <a:p>
                <a:pPr lvl="2"/>
                <a:r>
                  <a:rPr lang="en-US" sz="1800" dirty="0"/>
                  <a:t>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sz="1800" b="0" dirty="0"/>
              </a:p>
              <a:p>
                <a:pPr lvl="2"/>
                <a:r>
                  <a:rPr lang="en-US" sz="1800" dirty="0"/>
                  <a:t>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1800" dirty="0"/>
                  <a:t> is the number of previous observations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400" dirty="0"/>
                  <a:t> are not </a:t>
                </a:r>
                <a:r>
                  <a:rPr lang="en-US" sz="2400" dirty="0" err="1"/>
                  <a:t>i.i.d</a:t>
                </a:r>
                <a:r>
                  <a:rPr lang="en-US" sz="2400" dirty="0"/>
                  <a:t>, but they are conditionally independent given a latent distribution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, which is also a random variable itself, and has a distribution called Dirichlet process (DP). This is why DP is usually expressed as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There are different representation of DP. Besides the Chinese restaurant process, another one is called stick-breaking process.</a:t>
                </a:r>
              </a:p>
              <a:p>
                <a:pPr lvl="1"/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D28E66-5228-9846-AAA7-E5FD0B60E9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1827"/>
                <a:ext cx="10515600" cy="5065136"/>
              </a:xfrm>
              <a:blipFill>
                <a:blip r:embed="rId2"/>
                <a:stretch>
                  <a:fillRect l="-724" t="-2256" r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7222AB4-5C16-6448-832D-582759544E34}"/>
              </a:ext>
            </a:extLst>
          </p:cNvPr>
          <p:cNvSpPr txBox="1"/>
          <p:nvPr/>
        </p:nvSpPr>
        <p:spPr>
          <a:xfrm>
            <a:off x="7933416" y="2713955"/>
            <a:ext cx="2765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Chinese restaurant process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8F02B7-3894-6649-BF92-D65311CF7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D287-2859-CF4F-8DE2-7C1718B0CD7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5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79FC8-159E-2349-878E-C579E16AB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Stick-breaking process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63E00F-43FA-D84C-9275-C9F01E86B6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Defines the Dirichlet process constructively by writing a distribution sampled from the process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𝐵𝑒𝑡𝑎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63E00F-43FA-D84C-9275-C9F01E86B6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6082" b="-17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9594C93-5E41-3E45-9F1A-2B6727AD6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56453"/>
            <a:ext cx="4528127" cy="340406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2AFA7-331A-2645-A8C5-BE0019A1B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D287-2859-CF4F-8DE2-7C1718B0CD7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58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BA0E9-E5CD-0645-A033-842C978AD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MOGCDP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C6BFAA-F148-1246-9C3F-815F395232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Denote cluster-specific parameter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𝑗𝑔𝑙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bSup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.DPM is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)′∼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the joint prior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Similar for SOGCDP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C6BFAA-F148-1246-9C3F-815F395232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6FB61-2109-D14D-83AB-B9D0A9A9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D287-2859-CF4F-8DE2-7C1718B0CD7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47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174BC-E54C-9F4A-AAD8-9CB7BEBC5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DP: Blocked Gibbs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391F7E-DE92-2145-8052-CD313ED24F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Several algorithms were proposed by Neal (2000)</a:t>
                </a:r>
              </a:p>
              <a:p>
                <a:r>
                  <a:rPr lang="en-US" dirty="0" err="1"/>
                  <a:t>Hmant</a:t>
                </a:r>
                <a:r>
                  <a:rPr lang="en-US" dirty="0"/>
                  <a:t> </a:t>
                </a:r>
                <a:r>
                  <a:rPr lang="en-US" dirty="0" err="1"/>
                  <a:t>Ishwaran</a:t>
                </a:r>
                <a:r>
                  <a:rPr lang="en-US" dirty="0"/>
                  <a:t> and Lancelot F. James (2002) approximated the DP with a finite normal mixtures. Instead of assuming infinite component as stick-breaking representation: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nary>
                      <m:naryPr>
                        <m:chr m:val="∏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They assume there is an upper bound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nary>
                      <m:naryPr>
                        <m:chr m:val="∏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391F7E-DE92-2145-8052-CD313ED24F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509" r="-1568" b="-17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77A9BD-DA0B-794D-84B6-27FDF72EDB9D}"/>
                  </a:ext>
                </a:extLst>
              </p:cNvPr>
              <p:cNvSpPr txBox="1"/>
              <p:nvPr/>
            </p:nvSpPr>
            <p:spPr>
              <a:xfrm>
                <a:off x="1294228" y="6081067"/>
                <a:ext cx="31431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=10 in simulations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77A9BD-DA0B-794D-84B6-27FDF72ED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228" y="6081067"/>
                <a:ext cx="3143105" cy="461665"/>
              </a:xfrm>
              <a:prstGeom prst="rect">
                <a:avLst/>
              </a:prstGeom>
              <a:blipFill>
                <a:blip r:embed="rId3"/>
                <a:stretch>
                  <a:fillRect l="-403" t="-5405" r="-2016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A95CB-9683-0E46-B8A5-85C2B9E5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D287-2859-CF4F-8DE2-7C1718B0CD7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08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3B913-0905-8141-B0D2-76AC159CE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Blocked Gibbs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16AB17-C35E-E741-99D1-872C3BB271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Pros:</a:t>
                </a:r>
              </a:p>
              <a:p>
                <a:pPr lvl="1"/>
                <a:r>
                  <a:rPr lang="en-US" dirty="0"/>
                  <a:t>Theoretically, they are exponentially close to DP</a:t>
                </a:r>
              </a:p>
              <a:p>
                <a:pPr lvl="1"/>
                <a:r>
                  <a:rPr lang="en-US" dirty="0"/>
                  <a:t>Provide posterior distributions for cluster specific parameters, which are usually integrated out in other algorithm.</a:t>
                </a:r>
              </a:p>
              <a:p>
                <a:r>
                  <a:rPr lang="en-US" dirty="0"/>
                  <a:t>Cons:</a:t>
                </a:r>
              </a:p>
              <a:p>
                <a:pPr lvl="1"/>
                <a:r>
                  <a:rPr lang="en-US" dirty="0"/>
                  <a:t>Computationally more expansive, especially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 is chosen to be much large.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16AB17-C35E-E741-99D1-872C3BB271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E04B0-ED04-BB43-8DF4-7A32386A0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D287-2859-CF4F-8DE2-7C1718B0CD7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72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BF85F-F93F-6245-B1E4-E1621BC53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issues about MCMC clustering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B01CA9-5DA3-F245-8652-4B16EEBE06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Label switching problem: </a:t>
                </a:r>
              </a:p>
              <a:p>
                <a:pPr lvl="1"/>
                <a:r>
                  <a:rPr lang="en-US" dirty="0"/>
                  <a:t>Given a cluster specific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any permutation of cluster index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{1,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will lead to identical likelihood.</a:t>
                </a:r>
              </a:p>
              <a:p>
                <a:pPr lvl="1"/>
                <a:r>
                  <a:rPr lang="en-US" dirty="0"/>
                  <a:t>Several ways to solve it, such as adding constrains like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&lt;…&lt;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Stephens (2000) developed a relabeling algorithm that makes the permuted sample points to agree as much as possible.</a:t>
                </a:r>
              </a:p>
              <a:p>
                <a:r>
                  <a:rPr lang="en-US" dirty="0"/>
                  <a:t>How to determine the sample cluster labels?</a:t>
                </a:r>
              </a:p>
              <a:p>
                <a:pPr lvl="1"/>
                <a:r>
                  <a:rPr lang="en-US" dirty="0"/>
                  <a:t>MAP estimator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i.e. posterior mode</a:t>
                </a:r>
              </a:p>
              <a:p>
                <a:pPr lvl="1"/>
                <a:r>
                  <a:rPr lang="en-US" dirty="0"/>
                  <a:t>Calculate consensus matrix (N by N), and then chose the best configuration that is more similar to consensus matrix.</a:t>
                </a:r>
              </a:p>
              <a:p>
                <a:r>
                  <a:rPr lang="en-US" dirty="0"/>
                  <a:t>How to determine feature selection?</a:t>
                </a:r>
              </a:p>
              <a:p>
                <a:pPr lvl="1"/>
                <a:r>
                  <a:rPr lang="en-US" dirty="0"/>
                  <a:t>Feature is selected if it is selected in at least one cluster. For SOGCDP/MOGCDP, empty clusters are removed.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B01CA9-5DA3-F245-8652-4B16EEBE06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3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0B068-35BA-2E46-917A-42D9C3C2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D287-2859-CF4F-8DE2-7C1718B0CD7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3D7BD-7839-5642-98B5-CC7B08AAE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3F15F-8383-3E4D-A148-92C896027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SOG/MOG are Bayesian variable selection models, which </a:t>
            </a:r>
          </a:p>
          <a:p>
            <a:pPr lvl="1"/>
            <a:r>
              <a:rPr lang="en-US" dirty="0"/>
              <a:t>Incorporate features with multi-layer overlapping group structure (MOG)</a:t>
            </a:r>
          </a:p>
          <a:p>
            <a:pPr lvl="1"/>
            <a:r>
              <a:rPr lang="en-US" dirty="0"/>
              <a:t>Aim for prediction in a linear regression setting</a:t>
            </a:r>
          </a:p>
          <a:p>
            <a:r>
              <a:rPr lang="en-US" dirty="0"/>
              <a:t>Structured features are also prevalent in clustering problem.</a:t>
            </a:r>
          </a:p>
          <a:p>
            <a:r>
              <a:rPr lang="en-US" dirty="0"/>
              <a:t>Today, I will introduce the our models SOGC/MOGC extending SOG/MOG to clustering setting.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71078-7374-7F46-A1AB-BAA3DAED5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D287-2859-CF4F-8DE2-7C1718B0CD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53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41F210-4855-8748-B96A-D8607CE43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125" y="1839335"/>
            <a:ext cx="9085119" cy="2387600"/>
          </a:xfrm>
        </p:spPr>
        <p:txBody>
          <a:bodyPr>
            <a:normAutofit/>
          </a:bodyPr>
          <a:lstStyle/>
          <a:p>
            <a:r>
              <a:rPr lang="en-US" dirty="0"/>
              <a:t>Part 3. Simulations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E846A3-48AD-2240-A686-342A64D41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D287-2859-CF4F-8DE2-7C1718B0CD7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25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1: single-layer groups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Three clusters, each with 40 samples.</a:t>
                </a:r>
              </a:p>
              <a:p>
                <a:r>
                  <a:rPr lang="en-US" dirty="0"/>
                  <a:t>Totally, 240 genes in 8 groups. Each group has 30 genes.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/>
                  <a:t>is a diagonal matrix.</a:t>
                </a:r>
              </a:p>
              <a:p>
                <a:r>
                  <a:rPr lang="en-US" dirty="0"/>
                  <a:t>2 groups have subtype predictive genes</a:t>
                </a:r>
              </a:p>
              <a:p>
                <a:pPr lvl="1"/>
                <a:r>
                  <a:rPr lang="en-US" dirty="0"/>
                  <a:t>Inside each of those 2 group, 50% genes have effect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, remaining will have weaker signal 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𝜇𝜙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is a ratio)</a:t>
                </a:r>
              </a:p>
              <a:p>
                <a:r>
                  <a:rPr lang="en-US" dirty="0"/>
                  <a:t>6 groups of genes are irrelevant to clustering.</a:t>
                </a:r>
              </a:p>
              <a:p>
                <a:r>
                  <a:rPr lang="en-US" dirty="0"/>
                  <a:t>All the methods except SOGCDP assumes K=3 is known.</a:t>
                </a:r>
              </a:p>
              <a:p>
                <a:r>
                  <a:rPr lang="en-US" dirty="0"/>
                  <a:t>Repeat 50 simulations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782D3-35A0-D340-9A14-0DF4CEF51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D287-2859-CF4F-8DE2-7C1718B0CD7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31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B515F2-3CE5-9940-8346-59EFFBA9C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1" y="852053"/>
            <a:ext cx="5312414" cy="57773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F49C5F-CA4B-A340-B6C2-20BE9760E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010" y="852052"/>
            <a:ext cx="5312414" cy="57773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328BE8-DC82-3F49-91A2-D237852AA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4805" y="983092"/>
            <a:ext cx="1323336" cy="17185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CC0BFE-25FE-F041-8A66-01C368B28200}"/>
              </a:ext>
            </a:extLst>
          </p:cNvPr>
          <p:cNvSpPr txBox="1"/>
          <p:nvPr/>
        </p:nvSpPr>
        <p:spPr>
          <a:xfrm>
            <a:off x="1603717" y="225084"/>
            <a:ext cx="294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Sample clustering ARI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5334DD-38E9-464D-BDC3-584E66121ABF}"/>
              </a:ext>
            </a:extLst>
          </p:cNvPr>
          <p:cNvSpPr txBox="1"/>
          <p:nvPr/>
        </p:nvSpPr>
        <p:spPr>
          <a:xfrm>
            <a:off x="7931834" y="225083"/>
            <a:ext cx="2998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Variable selection AUC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B2BC2F-D617-ED40-9E6F-2EC45EEE9BDE}"/>
              </a:ext>
            </a:extLst>
          </p:cNvPr>
          <p:cNvSpPr txBox="1"/>
          <p:nvPr/>
        </p:nvSpPr>
        <p:spPr>
          <a:xfrm>
            <a:off x="144310" y="6372612"/>
            <a:ext cx="719049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Higher alpha in ISKM indicates larger group penalty than individual penalty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5E2FB-CE4E-314F-900C-B00AA9DB1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D287-2859-CF4F-8DE2-7C1718B0CD7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19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2: single-layer overlapping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only difference from simulation 1 is that, variable 1 and 2 both belong to two groups: group 1 and 2.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DD6A7-F945-564F-8067-2BD8A7E16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D287-2859-CF4F-8DE2-7C1718B0CD7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20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2455A6-C8E5-2F46-BB41-EF7322AED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05" y="831272"/>
            <a:ext cx="4883535" cy="53409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5CEE1F-8345-424F-B936-6D73C4111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385" y="831273"/>
            <a:ext cx="4919275" cy="53409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8729BF-5DFE-3747-8F06-A996B3A9D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0487" y="831272"/>
            <a:ext cx="1521831" cy="19546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1474CB-A2F0-FE46-9E52-120B23C4B277}"/>
              </a:ext>
            </a:extLst>
          </p:cNvPr>
          <p:cNvSpPr txBox="1"/>
          <p:nvPr/>
        </p:nvSpPr>
        <p:spPr>
          <a:xfrm>
            <a:off x="1603717" y="225084"/>
            <a:ext cx="294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Sample clustering ARI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CCC41E-ADB1-DB4E-8C02-6B3D297262C7}"/>
              </a:ext>
            </a:extLst>
          </p:cNvPr>
          <p:cNvSpPr txBox="1"/>
          <p:nvPr/>
        </p:nvSpPr>
        <p:spPr>
          <a:xfrm>
            <a:off x="7931834" y="225083"/>
            <a:ext cx="2998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Variable selection AUC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CCA71D-EF66-3D4E-B58F-0468F0519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D287-2859-CF4F-8DE2-7C1718B0CD7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64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3: multi-layer overlapping groups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3 clusters, each with 30 samples</a:t>
                </a:r>
              </a:p>
              <a:p>
                <a:r>
                  <a:rPr lang="en-US" dirty="0"/>
                  <a:t>Totally, 4 level-2 groups, each with 10 level-1 groups. </a:t>
                </a:r>
                <a:r>
                  <a:rPr lang="en-US" b="1" dirty="0"/>
                  <a:t>There are two level-1 groups belong to two level-2 groups.</a:t>
                </a:r>
              </a:p>
              <a:p>
                <a:r>
                  <a:rPr lang="en-US" dirty="0"/>
                  <a:t>Each level-1 group has 3 features. </a:t>
                </a:r>
                <a:r>
                  <a:rPr lang="en-US" b="1" dirty="0"/>
                  <a:t>There is no overlapping level-1 groups.</a:t>
                </a:r>
              </a:p>
              <a:p>
                <a:r>
                  <a:rPr lang="en-US" dirty="0"/>
                  <a:t>2 subtype predictive level-2 group</a:t>
                </a:r>
              </a:p>
              <a:p>
                <a:pPr lvl="1"/>
                <a:r>
                  <a:rPr lang="en-US" dirty="0"/>
                  <a:t>Inside each of these two groups, 40% level-1 group have effect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, 40% level-1 group have effect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, the remaining will be 0.</a:t>
                </a:r>
              </a:p>
              <a:p>
                <a:r>
                  <a:rPr lang="en-US" dirty="0"/>
                  <a:t>All the methods except SOGCDP/MOGCDP assumes K=3 is known.</a:t>
                </a:r>
              </a:p>
              <a:p>
                <a:r>
                  <a:rPr lang="en-US" dirty="0"/>
                  <a:t>Results are from 10 repeats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0C227-C9E3-284D-9144-E947085E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D287-2859-CF4F-8DE2-7C1718B0CD7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52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D8ECD1-7729-C64B-8E24-2BE8286DB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87" y="820880"/>
            <a:ext cx="6580295" cy="53513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1D7723-CFC4-9943-9518-1C7DAD8D0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582" y="737753"/>
            <a:ext cx="5111549" cy="55175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C0BB01-5CAF-4A4B-963C-5E439ACC39B9}"/>
              </a:ext>
            </a:extLst>
          </p:cNvPr>
          <p:cNvSpPr txBox="1"/>
          <p:nvPr/>
        </p:nvSpPr>
        <p:spPr>
          <a:xfrm>
            <a:off x="1603717" y="225084"/>
            <a:ext cx="294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Sample clustering ARI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108531-3BD2-4343-AA1D-95E0694BB3C1}"/>
              </a:ext>
            </a:extLst>
          </p:cNvPr>
          <p:cNvSpPr txBox="1"/>
          <p:nvPr/>
        </p:nvSpPr>
        <p:spPr>
          <a:xfrm>
            <a:off x="7931834" y="225083"/>
            <a:ext cx="2998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Variable selection AUC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30F7FF-961D-8C43-9FDE-EADBD9F4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D287-2859-CF4F-8DE2-7C1718B0CD7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639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F4B-4A80-7249-8D67-E68FD9492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01220-87FB-3B49-99B0-5993F7725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ER+ TCGA breast cancer patients: methylation, CNV, mRNA expression</a:t>
            </a:r>
          </a:p>
          <a:p>
            <a:pPr lvl="1"/>
            <a:r>
              <a:rPr lang="en-US" dirty="0"/>
              <a:t>Gene as level-1 group, pathway as level-2 group</a:t>
            </a:r>
          </a:p>
          <a:p>
            <a:pPr lvl="1"/>
            <a:r>
              <a:rPr lang="en-US" dirty="0"/>
              <a:t>Comparing clustering to PAM50 subtype</a:t>
            </a:r>
          </a:p>
          <a:p>
            <a:pPr lvl="1"/>
            <a:endParaRPr lang="en-US" dirty="0"/>
          </a:p>
          <a:p>
            <a:r>
              <a:rPr lang="en-US" dirty="0"/>
              <a:t>ER+ METABRIC breast cancer patients: CNV, mRNA expression</a:t>
            </a:r>
          </a:p>
          <a:p>
            <a:pPr lvl="1"/>
            <a:r>
              <a:rPr lang="en-US" dirty="0"/>
              <a:t>Gene as level-1 group, pathway as level-2 group</a:t>
            </a:r>
          </a:p>
          <a:p>
            <a:pPr lvl="1"/>
            <a:r>
              <a:rPr lang="en-US" dirty="0"/>
              <a:t>Comparing clustering to PAM50 subtype</a:t>
            </a:r>
          </a:p>
          <a:p>
            <a:endParaRPr lang="en-US" dirty="0"/>
          </a:p>
          <a:p>
            <a:r>
              <a:rPr lang="en-US" dirty="0"/>
              <a:t>Leukemia dataset: mRNA expression (use one or combine 3?)</a:t>
            </a:r>
          </a:p>
          <a:p>
            <a:pPr lvl="1"/>
            <a:r>
              <a:rPr lang="en-US" dirty="0"/>
              <a:t>GO pathways at the bottom as level-1 group, higher layer pathway as level-2 group</a:t>
            </a:r>
          </a:p>
          <a:p>
            <a:pPr lvl="1"/>
            <a:r>
              <a:rPr lang="en-US" dirty="0"/>
              <a:t>Comparing clustering to 3 leukemia subtypes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8B20F-64C1-354F-AA20-400FE7DF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D287-2859-CF4F-8DE2-7C1718B0CD7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6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2B825-A3F8-4847-B1DE-2FB8FB4A7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28889-42FD-1243-9225-C3185F053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multi-layer overlapping group structure and variable selection in clustering</a:t>
            </a:r>
          </a:p>
          <a:p>
            <a:r>
              <a:rPr lang="en-US" dirty="0"/>
              <a:t>Introduce SOGC and MOGC models</a:t>
            </a:r>
          </a:p>
          <a:p>
            <a:r>
              <a:rPr lang="en-US" dirty="0"/>
              <a:t>Simulations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2F39A-A0BD-824A-9DAB-D9DEDA90C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D287-2859-CF4F-8DE2-7C1718B0CD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95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41F210-4855-8748-B96A-D8607CE43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126" y="1839335"/>
            <a:ext cx="5999019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Part 1. Background and literature 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965B9-C2C4-0241-8143-A530CB1AE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D287-2859-CF4F-8DE2-7C1718B0CD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04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BBE3EDB-782A-DF49-963A-09A0F4A01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07" y="-17702"/>
            <a:ext cx="10410634" cy="928281"/>
          </a:xfrm>
        </p:spPr>
        <p:txBody>
          <a:bodyPr>
            <a:normAutofit/>
          </a:bodyPr>
          <a:lstStyle/>
          <a:p>
            <a:r>
              <a:rPr lang="en-US" sz="4000" b="1" dirty="0"/>
              <a:t>Multi-layer overlapping groups (MOG) </a:t>
            </a:r>
            <a:r>
              <a:rPr lang="en-US" sz="4000" dirty="0"/>
              <a:t>structure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4EB8D83-EEBC-5242-8BA6-8747A9F88AF3}"/>
              </a:ext>
            </a:extLst>
          </p:cNvPr>
          <p:cNvSpPr txBox="1"/>
          <p:nvPr/>
        </p:nvSpPr>
        <p:spPr>
          <a:xfrm>
            <a:off x="489902" y="2194363"/>
            <a:ext cx="2099084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accent6"/>
                </a:solidFill>
              </a:rPr>
              <a:t>Gene A methylation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F68B7BF-B281-0B47-A244-B8F9D64FED1C}"/>
              </a:ext>
            </a:extLst>
          </p:cNvPr>
          <p:cNvSpPr txBox="1"/>
          <p:nvPr/>
        </p:nvSpPr>
        <p:spPr>
          <a:xfrm>
            <a:off x="489902" y="1826117"/>
            <a:ext cx="138567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accent6"/>
                </a:solidFill>
              </a:rPr>
              <a:t>Gene A CNV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6C4BF94-7390-8148-AD45-F654F3A77449}"/>
              </a:ext>
            </a:extLst>
          </p:cNvPr>
          <p:cNvSpPr txBox="1"/>
          <p:nvPr/>
        </p:nvSpPr>
        <p:spPr>
          <a:xfrm>
            <a:off x="468223" y="2533113"/>
            <a:ext cx="1478337" cy="246221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accent6"/>
                </a:solidFill>
              </a:rPr>
              <a:t>Gene A mRNA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912C995-FA81-614C-A66E-62C5921D3D08}"/>
              </a:ext>
            </a:extLst>
          </p:cNvPr>
          <p:cNvSpPr txBox="1"/>
          <p:nvPr/>
        </p:nvSpPr>
        <p:spPr>
          <a:xfrm>
            <a:off x="489902" y="2937917"/>
            <a:ext cx="1029085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accent6"/>
                </a:solidFill>
              </a:rPr>
              <a:t>miRNA </a:t>
            </a:r>
            <a:r>
              <a:rPr lang="en-US" sz="1600" b="1" dirty="0">
                <a:solidFill>
                  <a:schemeClr val="accent6"/>
                </a:solidFill>
                <a:sym typeface="Symbol" panose="05050102010706020507" pitchFamily="18" charset="2"/>
              </a:rPr>
              <a:t></a:t>
            </a:r>
            <a:endParaRPr lang="en-US" sz="1600" b="1" dirty="0">
              <a:solidFill>
                <a:schemeClr val="accent6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EBF2A8A-F188-6E4B-B641-B12679DDB42E}"/>
              </a:ext>
            </a:extLst>
          </p:cNvPr>
          <p:cNvCxnSpPr>
            <a:cxnSpLocks/>
            <a:stCxn id="123" idx="5"/>
            <a:endCxn id="137" idx="2"/>
          </p:cNvCxnSpPr>
          <p:nvPr/>
        </p:nvCxnSpPr>
        <p:spPr>
          <a:xfrm>
            <a:off x="2500238" y="1976781"/>
            <a:ext cx="1094486" cy="38544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BCD44EA3-9F2C-EF44-8A68-82172E2422F3}"/>
              </a:ext>
            </a:extLst>
          </p:cNvPr>
          <p:cNvSpPr txBox="1"/>
          <p:nvPr/>
        </p:nvSpPr>
        <p:spPr>
          <a:xfrm>
            <a:off x="3451784" y="2538745"/>
            <a:ext cx="791163" cy="246221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</a:rPr>
              <a:t>Gene A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77E8DBC-0828-5742-9753-835EF261D45E}"/>
              </a:ext>
            </a:extLst>
          </p:cNvPr>
          <p:cNvCxnSpPr>
            <a:cxnSpLocks/>
            <a:stCxn id="125" idx="6"/>
            <a:endCxn id="137" idx="2"/>
          </p:cNvCxnSpPr>
          <p:nvPr/>
        </p:nvCxnSpPr>
        <p:spPr>
          <a:xfrm>
            <a:off x="2526619" y="2317132"/>
            <a:ext cx="1068105" cy="4509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67730EA-D4AF-844F-BC3A-D32E38A10665}"/>
              </a:ext>
            </a:extLst>
          </p:cNvPr>
          <p:cNvCxnSpPr>
            <a:cxnSpLocks/>
            <a:stCxn id="126" idx="6"/>
            <a:endCxn id="137" idx="2"/>
          </p:cNvCxnSpPr>
          <p:nvPr/>
        </p:nvCxnSpPr>
        <p:spPr>
          <a:xfrm flipV="1">
            <a:off x="2530885" y="2362224"/>
            <a:ext cx="1063839" cy="26813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41205D5-D693-634F-B87C-4F20A4AD8F7C}"/>
              </a:ext>
            </a:extLst>
          </p:cNvPr>
          <p:cNvCxnSpPr>
            <a:cxnSpLocks/>
            <a:stCxn id="127" idx="6"/>
            <a:endCxn id="137" idx="2"/>
          </p:cNvCxnSpPr>
          <p:nvPr/>
        </p:nvCxnSpPr>
        <p:spPr>
          <a:xfrm flipV="1">
            <a:off x="2530884" y="2362224"/>
            <a:ext cx="1063840" cy="64219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450CF944-B1C5-0A45-995B-0134C191A886}"/>
              </a:ext>
            </a:extLst>
          </p:cNvPr>
          <p:cNvSpPr txBox="1"/>
          <p:nvPr/>
        </p:nvSpPr>
        <p:spPr>
          <a:xfrm>
            <a:off x="4398361" y="3071991"/>
            <a:ext cx="953299" cy="246221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Pathway </a:t>
            </a:r>
            <a:r>
              <a:rPr lang="en-US" sz="1600" b="1" dirty="0" err="1">
                <a:solidFill>
                  <a:srgbClr val="7030A0"/>
                </a:solidFill>
              </a:rPr>
              <a:t>θ</a:t>
            </a:r>
            <a:endParaRPr lang="en-US" sz="1600" b="1" dirty="0">
              <a:solidFill>
                <a:srgbClr val="7030A0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8D31115-B323-1A42-BE3A-F4D661FA2A97}"/>
              </a:ext>
            </a:extLst>
          </p:cNvPr>
          <p:cNvCxnSpPr>
            <a:cxnSpLocks/>
            <a:stCxn id="137" idx="6"/>
            <a:endCxn id="139" idx="2"/>
          </p:cNvCxnSpPr>
          <p:nvPr/>
        </p:nvCxnSpPr>
        <p:spPr>
          <a:xfrm>
            <a:off x="3774863" y="2362224"/>
            <a:ext cx="789834" cy="52930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5EABA79-23C4-BA41-A6CF-7E38A728A175}"/>
              </a:ext>
            </a:extLst>
          </p:cNvPr>
          <p:cNvCxnSpPr>
            <a:cxnSpLocks/>
            <a:stCxn id="128" idx="6"/>
            <a:endCxn id="138" idx="2"/>
          </p:cNvCxnSpPr>
          <p:nvPr/>
        </p:nvCxnSpPr>
        <p:spPr>
          <a:xfrm>
            <a:off x="2530072" y="3400758"/>
            <a:ext cx="1064653" cy="2415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48060741-7589-EE43-BBDD-5BB137BEBDA0}"/>
              </a:ext>
            </a:extLst>
          </p:cNvPr>
          <p:cNvSpPr txBox="1"/>
          <p:nvPr/>
        </p:nvSpPr>
        <p:spPr>
          <a:xfrm>
            <a:off x="3414057" y="3908676"/>
            <a:ext cx="780212" cy="246221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</a:rPr>
              <a:t>Gene B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28654A3-77C0-6644-9216-027DA6CCD8A1}"/>
              </a:ext>
            </a:extLst>
          </p:cNvPr>
          <p:cNvCxnSpPr>
            <a:cxnSpLocks/>
            <a:stCxn id="129" idx="6"/>
            <a:endCxn id="138" idx="2"/>
          </p:cNvCxnSpPr>
          <p:nvPr/>
        </p:nvCxnSpPr>
        <p:spPr>
          <a:xfrm flipV="1">
            <a:off x="2528120" y="3642333"/>
            <a:ext cx="1066605" cy="2709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DB88E32-1EE8-964E-A373-26994596893F}"/>
              </a:ext>
            </a:extLst>
          </p:cNvPr>
          <p:cNvCxnSpPr>
            <a:cxnSpLocks/>
            <a:stCxn id="130" idx="6"/>
            <a:endCxn id="138" idx="2"/>
          </p:cNvCxnSpPr>
          <p:nvPr/>
        </p:nvCxnSpPr>
        <p:spPr>
          <a:xfrm flipV="1">
            <a:off x="2526618" y="3642333"/>
            <a:ext cx="1068107" cy="77140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3BA8BB7-362A-5B41-9386-9F3688098B44}"/>
              </a:ext>
            </a:extLst>
          </p:cNvPr>
          <p:cNvCxnSpPr>
            <a:cxnSpLocks/>
            <a:stCxn id="138" idx="6"/>
            <a:endCxn id="139" idx="2"/>
          </p:cNvCxnSpPr>
          <p:nvPr/>
        </p:nvCxnSpPr>
        <p:spPr>
          <a:xfrm flipV="1">
            <a:off x="3774864" y="2891533"/>
            <a:ext cx="789833" cy="7508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5D71DF51-5D74-794A-95C4-54B023C7FF02}"/>
              </a:ext>
            </a:extLst>
          </p:cNvPr>
          <p:cNvSpPr txBox="1"/>
          <p:nvPr/>
        </p:nvSpPr>
        <p:spPr>
          <a:xfrm>
            <a:off x="4398362" y="4822790"/>
            <a:ext cx="953298" cy="246221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Pathway </a:t>
            </a:r>
            <a:r>
              <a:rPr lang="en-US" sz="1600" b="1" dirty="0" err="1">
                <a:solidFill>
                  <a:srgbClr val="7030A0"/>
                </a:solidFill>
              </a:rPr>
              <a:t>φ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1E8DFE4D-59CC-2A4A-84F7-919F936C3989}"/>
              </a:ext>
            </a:extLst>
          </p:cNvPr>
          <p:cNvSpPr/>
          <p:nvPr/>
        </p:nvSpPr>
        <p:spPr>
          <a:xfrm>
            <a:off x="3604369" y="5157567"/>
            <a:ext cx="199794" cy="18287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38C56CC-50AD-5841-9643-731A4D183AD7}"/>
              </a:ext>
            </a:extLst>
          </p:cNvPr>
          <p:cNvCxnSpPr>
            <a:cxnSpLocks/>
            <a:stCxn id="138" idx="6"/>
            <a:endCxn id="124" idx="2"/>
          </p:cNvCxnSpPr>
          <p:nvPr/>
        </p:nvCxnSpPr>
        <p:spPr>
          <a:xfrm>
            <a:off x="3774864" y="3642333"/>
            <a:ext cx="789833" cy="98349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4C24CFF-16DD-C249-A6FE-AED6141A3238}"/>
              </a:ext>
            </a:extLst>
          </p:cNvPr>
          <p:cNvCxnSpPr>
            <a:cxnSpLocks/>
            <a:stCxn id="112" idx="6"/>
            <a:endCxn id="124" idx="2"/>
          </p:cNvCxnSpPr>
          <p:nvPr/>
        </p:nvCxnSpPr>
        <p:spPr>
          <a:xfrm flipV="1">
            <a:off x="3804163" y="4625831"/>
            <a:ext cx="760534" cy="62317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67712B18-AB08-454F-ACAB-82F76BCE11BC}"/>
              </a:ext>
            </a:extLst>
          </p:cNvPr>
          <p:cNvSpPr txBox="1"/>
          <p:nvPr/>
        </p:nvSpPr>
        <p:spPr>
          <a:xfrm>
            <a:off x="3594725" y="5481882"/>
            <a:ext cx="772000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</a:rPr>
              <a:t>Gene C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072996-9B8D-A347-9900-89B51952B771}"/>
              </a:ext>
            </a:extLst>
          </p:cNvPr>
          <p:cNvSpPr txBox="1"/>
          <p:nvPr/>
        </p:nvSpPr>
        <p:spPr>
          <a:xfrm>
            <a:off x="468223" y="3811038"/>
            <a:ext cx="2101528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accent6"/>
                </a:solidFill>
              </a:rPr>
              <a:t>Gene B methylation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9C073DE-2432-BD48-8BDF-D199702178B3}"/>
              </a:ext>
            </a:extLst>
          </p:cNvPr>
          <p:cNvSpPr txBox="1"/>
          <p:nvPr/>
        </p:nvSpPr>
        <p:spPr>
          <a:xfrm>
            <a:off x="475448" y="3428188"/>
            <a:ext cx="1281636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accent6"/>
                </a:solidFill>
              </a:rPr>
              <a:t>Gene B CNV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D315B0C-AFE8-9444-8B4F-09F0E41B0678}"/>
              </a:ext>
            </a:extLst>
          </p:cNvPr>
          <p:cNvSpPr txBox="1"/>
          <p:nvPr/>
        </p:nvSpPr>
        <p:spPr>
          <a:xfrm>
            <a:off x="470622" y="4297141"/>
            <a:ext cx="1512134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accent6"/>
                </a:solidFill>
              </a:rPr>
              <a:t>Gene B mRNA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803CCC1-7DC5-434D-9DC6-D1ECA51F092F}"/>
              </a:ext>
            </a:extLst>
          </p:cNvPr>
          <p:cNvCxnSpPr>
            <a:cxnSpLocks/>
            <a:stCxn id="135" idx="6"/>
            <a:endCxn id="112" idx="2"/>
          </p:cNvCxnSpPr>
          <p:nvPr/>
        </p:nvCxnSpPr>
        <p:spPr>
          <a:xfrm flipV="1">
            <a:off x="2550847" y="5249002"/>
            <a:ext cx="1053522" cy="17644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A8359315-B267-DB43-B37F-824F030D148A}"/>
              </a:ext>
            </a:extLst>
          </p:cNvPr>
          <p:cNvCxnSpPr>
            <a:cxnSpLocks/>
            <a:stCxn id="136" idx="6"/>
            <a:endCxn id="112" idx="2"/>
          </p:cNvCxnSpPr>
          <p:nvPr/>
        </p:nvCxnSpPr>
        <p:spPr>
          <a:xfrm flipV="1">
            <a:off x="2550847" y="5249002"/>
            <a:ext cx="1053522" cy="55836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90E57A7-6432-964C-946F-52C9AA1522FC}"/>
              </a:ext>
            </a:extLst>
          </p:cNvPr>
          <p:cNvCxnSpPr>
            <a:cxnSpLocks/>
            <a:stCxn id="134" idx="6"/>
            <a:endCxn id="112" idx="2"/>
          </p:cNvCxnSpPr>
          <p:nvPr/>
        </p:nvCxnSpPr>
        <p:spPr>
          <a:xfrm>
            <a:off x="2526617" y="5009158"/>
            <a:ext cx="1077752" cy="23984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A8C98EB-70B6-6A4F-AD8E-985A760F3AE9}"/>
              </a:ext>
            </a:extLst>
          </p:cNvPr>
          <p:cNvCxnSpPr>
            <a:cxnSpLocks/>
            <a:stCxn id="127" idx="6"/>
            <a:endCxn id="138" idx="2"/>
          </p:cNvCxnSpPr>
          <p:nvPr/>
        </p:nvCxnSpPr>
        <p:spPr>
          <a:xfrm>
            <a:off x="2530884" y="3004419"/>
            <a:ext cx="1063841" cy="63791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AB3D0A2B-C8A4-E84E-B240-9779C1E94976}"/>
              </a:ext>
            </a:extLst>
          </p:cNvPr>
          <p:cNvSpPr/>
          <p:nvPr/>
        </p:nvSpPr>
        <p:spPr>
          <a:xfrm>
            <a:off x="2346480" y="1814679"/>
            <a:ext cx="180139" cy="18991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974510C4-BA66-CA46-B947-2C1BA575DEFE}"/>
              </a:ext>
            </a:extLst>
          </p:cNvPr>
          <p:cNvSpPr/>
          <p:nvPr/>
        </p:nvSpPr>
        <p:spPr>
          <a:xfrm>
            <a:off x="4564697" y="4532685"/>
            <a:ext cx="187732" cy="18629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74B487E8-D497-EB46-82EE-4D4E79196EAD}"/>
              </a:ext>
            </a:extLst>
          </p:cNvPr>
          <p:cNvSpPr/>
          <p:nvPr/>
        </p:nvSpPr>
        <p:spPr>
          <a:xfrm>
            <a:off x="2346480" y="2222175"/>
            <a:ext cx="180139" cy="18991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8B0B771C-AAAA-3B42-B275-110D1014C4AD}"/>
              </a:ext>
            </a:extLst>
          </p:cNvPr>
          <p:cNvSpPr/>
          <p:nvPr/>
        </p:nvSpPr>
        <p:spPr>
          <a:xfrm>
            <a:off x="2350746" y="2535397"/>
            <a:ext cx="180139" cy="18991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8AB24BB4-CB94-0F4F-A2B6-05D60CB5D960}"/>
              </a:ext>
            </a:extLst>
          </p:cNvPr>
          <p:cNvSpPr/>
          <p:nvPr/>
        </p:nvSpPr>
        <p:spPr>
          <a:xfrm>
            <a:off x="2350745" y="2909462"/>
            <a:ext cx="180139" cy="18991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9B0317E6-04AC-F34C-8D9C-4C584BAF7427}"/>
              </a:ext>
            </a:extLst>
          </p:cNvPr>
          <p:cNvSpPr/>
          <p:nvPr/>
        </p:nvSpPr>
        <p:spPr>
          <a:xfrm>
            <a:off x="2349933" y="3305801"/>
            <a:ext cx="180139" cy="18991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0ED50B22-27FB-F244-B5E6-BA0E838E1D8A}"/>
              </a:ext>
            </a:extLst>
          </p:cNvPr>
          <p:cNvSpPr/>
          <p:nvPr/>
        </p:nvSpPr>
        <p:spPr>
          <a:xfrm>
            <a:off x="2347981" y="3818284"/>
            <a:ext cx="180139" cy="18991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05C2697C-FA63-4347-8302-F8AA755B0EE2}"/>
              </a:ext>
            </a:extLst>
          </p:cNvPr>
          <p:cNvSpPr/>
          <p:nvPr/>
        </p:nvSpPr>
        <p:spPr>
          <a:xfrm>
            <a:off x="2346479" y="4318783"/>
            <a:ext cx="180139" cy="18991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3C741FE-3D01-D04B-AC90-30E30174D835}"/>
              </a:ext>
            </a:extLst>
          </p:cNvPr>
          <p:cNvSpPr txBox="1"/>
          <p:nvPr/>
        </p:nvSpPr>
        <p:spPr>
          <a:xfrm>
            <a:off x="489902" y="5330486"/>
            <a:ext cx="2101528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accent6"/>
                </a:solidFill>
              </a:rPr>
              <a:t>Gene C methylation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ED70F3D-6C18-7E4D-B519-49B4CDB3C88F}"/>
              </a:ext>
            </a:extLst>
          </p:cNvPr>
          <p:cNvSpPr txBox="1"/>
          <p:nvPr/>
        </p:nvSpPr>
        <p:spPr>
          <a:xfrm>
            <a:off x="494728" y="4911346"/>
            <a:ext cx="1281636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accent6"/>
                </a:solidFill>
              </a:rPr>
              <a:t>Gene C CNV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B2317DE-665F-D24D-9950-72D1DE1B9C3E}"/>
              </a:ext>
            </a:extLst>
          </p:cNvPr>
          <p:cNvSpPr txBox="1"/>
          <p:nvPr/>
        </p:nvSpPr>
        <p:spPr>
          <a:xfrm>
            <a:off x="489902" y="5772935"/>
            <a:ext cx="1512134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accent6"/>
                </a:solidFill>
              </a:rPr>
              <a:t>Gene C mRNA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C3AC3D62-FC0E-6245-B93F-60EF317FC784}"/>
              </a:ext>
            </a:extLst>
          </p:cNvPr>
          <p:cNvSpPr/>
          <p:nvPr/>
        </p:nvSpPr>
        <p:spPr>
          <a:xfrm>
            <a:off x="2346478" y="4914201"/>
            <a:ext cx="180139" cy="18991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D9ABB106-8C82-0749-85A7-90646F3CD1FD}"/>
              </a:ext>
            </a:extLst>
          </p:cNvPr>
          <p:cNvSpPr/>
          <p:nvPr/>
        </p:nvSpPr>
        <p:spPr>
          <a:xfrm>
            <a:off x="2370708" y="5330486"/>
            <a:ext cx="180139" cy="18991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37A10805-439A-7842-B362-594BB6A4320E}"/>
              </a:ext>
            </a:extLst>
          </p:cNvPr>
          <p:cNvSpPr/>
          <p:nvPr/>
        </p:nvSpPr>
        <p:spPr>
          <a:xfrm>
            <a:off x="2370708" y="5712408"/>
            <a:ext cx="180139" cy="18991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AD4733C8-2BAC-4C4F-8084-250812F1B188}"/>
              </a:ext>
            </a:extLst>
          </p:cNvPr>
          <p:cNvSpPr/>
          <p:nvPr/>
        </p:nvSpPr>
        <p:spPr>
          <a:xfrm>
            <a:off x="3594724" y="2267267"/>
            <a:ext cx="180139" cy="18991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21334BC2-5CD2-6646-8B94-F5C2026AC985}"/>
              </a:ext>
            </a:extLst>
          </p:cNvPr>
          <p:cNvSpPr/>
          <p:nvPr/>
        </p:nvSpPr>
        <p:spPr>
          <a:xfrm>
            <a:off x="3594725" y="3547376"/>
            <a:ext cx="180139" cy="18991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C5970C0D-E299-EB49-B0A3-1807414B9BB2}"/>
              </a:ext>
            </a:extLst>
          </p:cNvPr>
          <p:cNvSpPr/>
          <p:nvPr/>
        </p:nvSpPr>
        <p:spPr>
          <a:xfrm>
            <a:off x="4564697" y="2798387"/>
            <a:ext cx="187732" cy="18629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aphicFrame>
        <p:nvGraphicFramePr>
          <p:cNvPr id="171" name="Table 170">
            <a:extLst>
              <a:ext uri="{FF2B5EF4-FFF2-40B4-BE49-F238E27FC236}">
                <a16:creationId xmlns:a16="http://schemas.microsoft.com/office/drawing/2014/main" id="{3D6F0D22-C149-824F-BD4E-B3AD130B29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627893"/>
              </p:ext>
            </p:extLst>
          </p:nvPr>
        </p:nvGraphicFramePr>
        <p:xfrm>
          <a:off x="7312794" y="1351191"/>
          <a:ext cx="4345351" cy="24176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0009">
                  <a:extLst>
                    <a:ext uri="{9D8B030D-6E8A-4147-A177-3AD203B41FA5}">
                      <a16:colId xmlns:a16="http://schemas.microsoft.com/office/drawing/2014/main" val="932740535"/>
                    </a:ext>
                  </a:extLst>
                </a:gridCol>
                <a:gridCol w="945114">
                  <a:extLst>
                    <a:ext uri="{9D8B030D-6E8A-4147-A177-3AD203B41FA5}">
                      <a16:colId xmlns:a16="http://schemas.microsoft.com/office/drawing/2014/main" val="3229976142"/>
                    </a:ext>
                  </a:extLst>
                </a:gridCol>
                <a:gridCol w="945114">
                  <a:extLst>
                    <a:ext uri="{9D8B030D-6E8A-4147-A177-3AD203B41FA5}">
                      <a16:colId xmlns:a16="http://schemas.microsoft.com/office/drawing/2014/main" val="251251078"/>
                    </a:ext>
                  </a:extLst>
                </a:gridCol>
                <a:gridCol w="945114">
                  <a:extLst>
                    <a:ext uri="{9D8B030D-6E8A-4147-A177-3AD203B41FA5}">
                      <a16:colId xmlns:a16="http://schemas.microsoft.com/office/drawing/2014/main" val="500206840"/>
                    </a:ext>
                  </a:extLst>
                </a:gridCol>
              </a:tblGrid>
              <a:tr h="152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7" marR="6427" marT="64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Gene 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7" marR="6427" marT="64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Gene 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7" marR="6427" marT="64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Gene 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7" marR="6427" marT="64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2537575"/>
                  </a:ext>
                </a:extLst>
              </a:tr>
              <a:tr h="152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Gene A CNV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7" marR="6427" marT="64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7" marR="6427" marT="6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7" marR="6427" marT="6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7" marR="6427" marT="6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8057563"/>
                  </a:ext>
                </a:extLst>
              </a:tr>
              <a:tr h="152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Gene A methylation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7" marR="6427" marT="64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7" marR="6427" marT="6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7" marR="6427" marT="6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7" marR="6427" marT="6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8710412"/>
                  </a:ext>
                </a:extLst>
              </a:tr>
              <a:tr h="152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Gene A mRNA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7" marR="6427" marT="64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7" marR="6427" marT="6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7" marR="6427" marT="6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7" marR="6427" marT="6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95773"/>
                  </a:ext>
                </a:extLst>
              </a:tr>
              <a:tr h="152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miRNA </a:t>
                      </a:r>
                      <a:r>
                        <a:rPr lang="en-US" sz="1400" b="1" dirty="0">
                          <a:sym typeface="Symbol" panose="05050102010706020507" pitchFamily="18" charset="2"/>
                        </a:rPr>
                        <a:t>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7" marR="6427" marT="64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7" marR="6427" marT="6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7" marR="6427" marT="6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7" marR="6427" marT="6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7834962"/>
                  </a:ext>
                </a:extLst>
              </a:tr>
              <a:tr h="152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Gene B CNV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7" marR="6427" marT="64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7" marR="6427" marT="6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7" marR="6427" marT="6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7" marR="6427" marT="6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0706896"/>
                  </a:ext>
                </a:extLst>
              </a:tr>
              <a:tr h="152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Gene B methylation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7" marR="6427" marT="64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7" marR="6427" marT="6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7" marR="6427" marT="6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7" marR="6427" marT="6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8357305"/>
                  </a:ext>
                </a:extLst>
              </a:tr>
              <a:tr h="152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Gene B mRNA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7" marR="6427" marT="64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7" marR="6427" marT="6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7" marR="6427" marT="6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7" marR="6427" marT="6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8047388"/>
                  </a:ext>
                </a:extLst>
              </a:tr>
              <a:tr h="152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Gene C CNV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7" marR="6427" marT="64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7" marR="6427" marT="6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7" marR="6427" marT="6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7" marR="6427" marT="6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425087"/>
                  </a:ext>
                </a:extLst>
              </a:tr>
              <a:tr h="152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Gene C methylation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7" marR="6427" marT="64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7" marR="6427" marT="6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7" marR="6427" marT="6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7" marR="6427" marT="6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8911999"/>
                  </a:ext>
                </a:extLst>
              </a:tr>
              <a:tr h="152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Gene C mRNA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7" marR="6427" marT="64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7" marR="6427" marT="6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7" marR="6427" marT="6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7" marR="6427" marT="6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346324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17EFFD25-811A-224E-8E2B-8000C7188138}"/>
                  </a:ext>
                </a:extLst>
              </p:cNvPr>
              <p:cNvSpPr/>
              <p:nvPr/>
            </p:nvSpPr>
            <p:spPr>
              <a:xfrm>
                <a:off x="6201325" y="2490898"/>
                <a:ext cx="923737" cy="3808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𝑼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)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17EFFD25-811A-224E-8E2B-8000C7188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325" y="2490898"/>
                <a:ext cx="923737" cy="3808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3" name="Table 172">
            <a:extLst>
              <a:ext uri="{FF2B5EF4-FFF2-40B4-BE49-F238E27FC236}">
                <a16:creationId xmlns:a16="http://schemas.microsoft.com/office/drawing/2014/main" id="{7C8B7C8D-ACB8-3A44-B988-BDC6D4D633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981271"/>
              </p:ext>
            </p:extLst>
          </p:nvPr>
        </p:nvGraphicFramePr>
        <p:xfrm>
          <a:off x="7841754" y="4779445"/>
          <a:ext cx="2715409" cy="993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3951">
                  <a:extLst>
                    <a:ext uri="{9D8B030D-6E8A-4147-A177-3AD203B41FA5}">
                      <a16:colId xmlns:a16="http://schemas.microsoft.com/office/drawing/2014/main" val="3946700176"/>
                    </a:ext>
                  </a:extLst>
                </a:gridCol>
                <a:gridCol w="1035762">
                  <a:extLst>
                    <a:ext uri="{9D8B030D-6E8A-4147-A177-3AD203B41FA5}">
                      <a16:colId xmlns:a16="http://schemas.microsoft.com/office/drawing/2014/main" val="772714879"/>
                    </a:ext>
                  </a:extLst>
                </a:gridCol>
                <a:gridCol w="1015696">
                  <a:extLst>
                    <a:ext uri="{9D8B030D-6E8A-4147-A177-3AD203B41FA5}">
                      <a16:colId xmlns:a16="http://schemas.microsoft.com/office/drawing/2014/main" val="4105224328"/>
                    </a:ext>
                  </a:extLst>
                </a:gridCol>
              </a:tblGrid>
              <a:tr h="24836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7236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pathway </a:t>
                      </a:r>
                      <a:r>
                        <a:rPr kumimoji="0" lang="en-US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pathway </a:t>
                      </a:r>
                      <a:r>
                        <a:rPr lang="en-US" sz="1400" b="1" dirty="0" err="1"/>
                        <a:t>φ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1040299"/>
                  </a:ext>
                </a:extLst>
              </a:tr>
              <a:tr h="248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Gene 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4542582"/>
                  </a:ext>
                </a:extLst>
              </a:tr>
              <a:tr h="248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Gene 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5173695"/>
                  </a:ext>
                </a:extLst>
              </a:tr>
              <a:tr h="248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Gene 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173497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C5D53B50-60B1-6A43-A60B-5E8E33C651E7}"/>
                  </a:ext>
                </a:extLst>
              </p:cNvPr>
              <p:cNvSpPr/>
              <p:nvPr/>
            </p:nvSpPr>
            <p:spPr>
              <a:xfrm>
                <a:off x="6834371" y="5251689"/>
                <a:ext cx="617605" cy="268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𝑼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)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C5D53B50-60B1-6A43-A60B-5E8E33C651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371" y="5251689"/>
                <a:ext cx="617605" cy="268663"/>
              </a:xfrm>
              <a:prstGeom prst="rect">
                <a:avLst/>
              </a:prstGeom>
              <a:blipFill>
                <a:blip r:embed="rId3"/>
                <a:stretch>
                  <a:fillRect r="-26000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5" name="TextBox 174">
            <a:extLst>
              <a:ext uri="{FF2B5EF4-FFF2-40B4-BE49-F238E27FC236}">
                <a16:creationId xmlns:a16="http://schemas.microsoft.com/office/drawing/2014/main" id="{AFEC2077-7500-824B-B496-4BAFCE032062}"/>
              </a:ext>
            </a:extLst>
          </p:cNvPr>
          <p:cNvSpPr txBox="1"/>
          <p:nvPr/>
        </p:nvSpPr>
        <p:spPr>
          <a:xfrm>
            <a:off x="288157" y="1047208"/>
            <a:ext cx="1587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Level-0 feature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6D9CD82D-2C25-3342-A65B-BCBD650BCDA7}"/>
              </a:ext>
            </a:extLst>
          </p:cNvPr>
          <p:cNvSpPr txBox="1"/>
          <p:nvPr/>
        </p:nvSpPr>
        <p:spPr>
          <a:xfrm>
            <a:off x="2595397" y="1016399"/>
            <a:ext cx="1458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Level-1 group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58E8D2B-6DE5-F346-9EC7-A24416188965}"/>
              </a:ext>
            </a:extLst>
          </p:cNvPr>
          <p:cNvSpPr txBox="1"/>
          <p:nvPr/>
        </p:nvSpPr>
        <p:spPr>
          <a:xfrm>
            <a:off x="4398361" y="1037498"/>
            <a:ext cx="1458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Level-2 group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FE7055B-D12E-3D40-B9F0-0984E7239850}"/>
              </a:ext>
            </a:extLst>
          </p:cNvPr>
          <p:cNvSpPr txBox="1"/>
          <p:nvPr/>
        </p:nvSpPr>
        <p:spPr>
          <a:xfrm>
            <a:off x="1313670" y="6288060"/>
            <a:ext cx="436080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Feature/group shared by overlapping groups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0E10A434-1211-1049-8EB6-0408185A638A}"/>
              </a:ext>
            </a:extLst>
          </p:cNvPr>
          <p:cNvSpPr/>
          <p:nvPr/>
        </p:nvSpPr>
        <p:spPr>
          <a:xfrm>
            <a:off x="2308820" y="2798387"/>
            <a:ext cx="286577" cy="3967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1BFB957C-F9C0-8242-A4F6-58BCE03EF04F}"/>
              </a:ext>
            </a:extLst>
          </p:cNvPr>
          <p:cNvSpPr/>
          <p:nvPr/>
        </p:nvSpPr>
        <p:spPr>
          <a:xfrm>
            <a:off x="3541504" y="3427909"/>
            <a:ext cx="286577" cy="3967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38ED9A-57A8-C04B-A8AE-FC6F0ED41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D287-2859-CF4F-8DE2-7C1718B0CD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8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6" grpId="0"/>
      <p:bldP spid="97" grpId="0" animBg="1"/>
      <p:bldP spid="98" grpId="0"/>
      <p:bldP spid="100" grpId="0" animBg="1"/>
      <p:bldP spid="104" grpId="0" animBg="1"/>
      <p:bldP spid="107" grpId="0" animBg="1"/>
      <p:bldP spid="111" grpId="0" animBg="1"/>
      <p:bldP spid="115" grpId="0"/>
      <p:bldP spid="116" grpId="0"/>
      <p:bldP spid="117" grpId="0"/>
      <p:bldP spid="118" grpId="0"/>
      <p:bldP spid="131" grpId="0"/>
      <p:bldP spid="132" grpId="0"/>
      <p:bldP spid="133" grpId="0"/>
      <p:bldP spid="172" grpId="0"/>
      <p:bldP spid="174" grpId="0"/>
      <p:bldP spid="175" grpId="0"/>
      <p:bldP spid="176" grpId="0"/>
      <p:bldP spid="177" grpId="0"/>
      <p:bldP spid="178" grpId="0" animBg="1"/>
      <p:bldP spid="179" grpId="0" animBg="1"/>
      <p:bldP spid="18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634EE-C4EC-DA4A-8A79-54F397A00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166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Literature review: variable selection in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C1B5C-C198-ED44-8D2D-128C54475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843" y="1184564"/>
            <a:ext cx="10762957" cy="5356913"/>
          </a:xfrm>
        </p:spPr>
        <p:txBody>
          <a:bodyPr>
            <a:normAutofit/>
          </a:bodyPr>
          <a:lstStyle/>
          <a:p>
            <a:r>
              <a:rPr lang="en-US" sz="2400" dirty="0"/>
              <a:t>Clustering:</a:t>
            </a:r>
          </a:p>
          <a:p>
            <a:pPr lvl="1"/>
            <a:r>
              <a:rPr lang="en-US" sz="2000" dirty="0"/>
              <a:t>Hierarchical clustering (Eisen et al. 1998), K-means (</a:t>
            </a:r>
            <a:r>
              <a:rPr lang="en-US" sz="2000" dirty="0" err="1"/>
              <a:t>Dudoit</a:t>
            </a:r>
            <a:r>
              <a:rPr lang="en-US" sz="2000" dirty="0"/>
              <a:t> et al. 2002), mixture models (Pan et al. 2007)</a:t>
            </a:r>
          </a:p>
          <a:p>
            <a:r>
              <a:rPr lang="en-US" sz="2400" dirty="0"/>
              <a:t>Variable selection in clustering:</a:t>
            </a:r>
          </a:p>
          <a:p>
            <a:pPr lvl="1"/>
            <a:r>
              <a:rPr lang="en-US" sz="2000" dirty="0"/>
              <a:t>Penalized objective function:</a:t>
            </a:r>
          </a:p>
          <a:p>
            <a:pPr lvl="2"/>
            <a:r>
              <a:rPr lang="en-US" sz="1800" dirty="0"/>
              <a:t>Sparse K-means (Witten and </a:t>
            </a:r>
            <a:r>
              <a:rPr lang="en-US" sz="1800" dirty="0" err="1"/>
              <a:t>Tibshirani</a:t>
            </a:r>
            <a:r>
              <a:rPr lang="en-US" sz="1800" dirty="0"/>
              <a:t> 2010)</a:t>
            </a:r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pPr lvl="2"/>
            <a:r>
              <a:rPr lang="en-US" sz="1800" dirty="0"/>
              <a:t>Penalized normal mixture model (Pan and Shen 2007)</a:t>
            </a:r>
          </a:p>
          <a:p>
            <a:pPr lvl="1"/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7DC1F-EE71-854F-AF38-703E55B24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208" y="3256236"/>
            <a:ext cx="6130584" cy="138195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476BA43-0163-544D-9A39-DCABF1568AE4}"/>
              </a:ext>
            </a:extLst>
          </p:cNvPr>
          <p:cNvSpPr/>
          <p:nvPr/>
        </p:nvSpPr>
        <p:spPr>
          <a:xfrm>
            <a:off x="4693782" y="3347072"/>
            <a:ext cx="3377045" cy="8300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469E1E-3199-FE4F-901F-E14A79D253B6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6382305" y="2940627"/>
            <a:ext cx="1961595" cy="4064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5695874-731E-4D41-9903-0A8B1DFB7827}"/>
              </a:ext>
            </a:extLst>
          </p:cNvPr>
          <p:cNvSpPr txBox="1"/>
          <p:nvPr/>
        </p:nvSpPr>
        <p:spPr>
          <a:xfrm>
            <a:off x="8656373" y="2700741"/>
            <a:ext cx="2088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Between-cluster sample of squares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80CFC4-5D3B-5B46-80EC-BBBDA31E016F}"/>
              </a:ext>
            </a:extLst>
          </p:cNvPr>
          <p:cNvCxnSpPr>
            <a:cxnSpLocks/>
          </p:cNvCxnSpPr>
          <p:nvPr/>
        </p:nvCxnSpPr>
        <p:spPr>
          <a:xfrm>
            <a:off x="7676284" y="3662681"/>
            <a:ext cx="1311852" cy="1212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1ADC777-22BA-ED46-B985-15A4B0A71A13}"/>
              </a:ext>
            </a:extLst>
          </p:cNvPr>
          <p:cNvSpPr txBox="1"/>
          <p:nvPr/>
        </p:nvSpPr>
        <p:spPr>
          <a:xfrm>
            <a:off x="8975901" y="3564188"/>
            <a:ext cx="2552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Sample pairwise distance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AEE87DB-F568-E748-8757-5ABE03C8E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154" y="5941671"/>
            <a:ext cx="2325255" cy="6394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C57CD24-2D18-9A44-B67E-B5FB5914B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2006" y="5139607"/>
            <a:ext cx="5760282" cy="80206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549735C-EFA6-274D-AD88-B9D9FF13FD2F}"/>
              </a:ext>
            </a:extLst>
          </p:cNvPr>
          <p:cNvSpPr txBox="1"/>
          <p:nvPr/>
        </p:nvSpPr>
        <p:spPr>
          <a:xfrm>
            <a:off x="8343900" y="5340927"/>
            <a:ext cx="239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Penalized log-likelihood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941888-CC7D-184D-9BC2-A2A580699C69}"/>
              </a:ext>
            </a:extLst>
          </p:cNvPr>
          <p:cNvSpPr txBox="1"/>
          <p:nvPr/>
        </p:nvSpPr>
        <p:spPr>
          <a:xfrm>
            <a:off x="8410093" y="5964539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L1 penalty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E55B111-2FD3-994A-B50A-43F52A2F7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D287-2859-CF4F-8DE2-7C1718B0CD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9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1" grpId="0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94776-5670-9644-89EA-ED3BFA564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54" y="178089"/>
            <a:ext cx="10515600" cy="642793"/>
          </a:xfrm>
        </p:spPr>
        <p:txBody>
          <a:bodyPr>
            <a:normAutofit/>
          </a:bodyPr>
          <a:lstStyle/>
          <a:p>
            <a:r>
              <a:rPr lang="en-US" sz="4000" dirty="0"/>
              <a:t>Bayesian clustering model with variable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25651-3EA0-0A45-97EC-3F7C203ED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518" y="126451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Kim et al. 2006 </a:t>
            </a:r>
            <a:r>
              <a:rPr lang="en-US" i="1" dirty="0" err="1"/>
              <a:t>Biometrika</a:t>
            </a:r>
            <a:endParaRPr lang="en-US" i="1" dirty="0"/>
          </a:p>
          <a:p>
            <a:r>
              <a:rPr lang="en-US" dirty="0"/>
              <a:t>Normal mixture models (Dirichlet process mixture model)</a:t>
            </a:r>
          </a:p>
          <a:p>
            <a:r>
              <a:rPr lang="en-US" dirty="0"/>
              <a:t>Latent binary indicator for variable selection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60AAC0-BDBA-0240-B6BB-09BE2ABF6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505" y="3053431"/>
            <a:ext cx="5414075" cy="9621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7F05FC-91E8-1949-A051-FD7B5F799FA0}"/>
              </a:ext>
            </a:extLst>
          </p:cNvPr>
          <p:cNvSpPr txBox="1"/>
          <p:nvPr/>
        </p:nvSpPr>
        <p:spPr>
          <a:xfrm>
            <a:off x="565010" y="3345157"/>
            <a:ext cx="5569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 each feature, define a binary indicator: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5F1C82-759C-574D-8C0B-17BF16B1B8CA}"/>
              </a:ext>
            </a:extLst>
          </p:cNvPr>
          <p:cNvSpPr txBox="1"/>
          <p:nvPr/>
        </p:nvSpPr>
        <p:spPr>
          <a:xfrm>
            <a:off x="700142" y="4352204"/>
            <a:ext cx="5299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Conditional on the discriminant variables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1D0B79-61BE-7140-91F9-84D71E334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106" y="4352204"/>
            <a:ext cx="4178300" cy="50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BAE7B4-2C8C-B047-9D10-B5355D8E587C}"/>
              </a:ext>
            </a:extLst>
          </p:cNvPr>
          <p:cNvSpPr txBox="1"/>
          <p:nvPr/>
        </p:nvSpPr>
        <p:spPr>
          <a:xfrm>
            <a:off x="565010" y="5218134"/>
            <a:ext cx="5879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Conditional on the non-discriminant variables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55440C-EEED-5746-B007-2F916A88E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8188" y="5171799"/>
            <a:ext cx="3136900" cy="50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89927A3-3CF3-A341-91F3-9BF1C0E9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D287-2859-CF4F-8DE2-7C1718B0CD7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30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6075B-5BE0-274C-8916-86AAB44A6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84571"/>
            <a:ext cx="10515600" cy="840220"/>
          </a:xfrm>
        </p:spPr>
        <p:txBody>
          <a:bodyPr>
            <a:normAutofit/>
          </a:bodyPr>
          <a:lstStyle/>
          <a:p>
            <a:r>
              <a:rPr lang="en-US" sz="3600" dirty="0"/>
              <a:t>When features are structured in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98C7B-5FE1-2540-85FE-53C52619A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718" y="1018309"/>
            <a:ext cx="10803082" cy="5158654"/>
          </a:xfrm>
        </p:spPr>
        <p:txBody>
          <a:bodyPr/>
          <a:lstStyle/>
          <a:p>
            <a:pPr lvl="1"/>
            <a:r>
              <a:rPr lang="en-US" dirty="0"/>
              <a:t>K-means setting</a:t>
            </a:r>
          </a:p>
          <a:p>
            <a:pPr lvl="2"/>
            <a:r>
              <a:rPr lang="en-US" dirty="0" err="1"/>
              <a:t>Huo</a:t>
            </a:r>
            <a:r>
              <a:rPr lang="en-US" dirty="0"/>
              <a:t> and Tseng (2017) developed Integrative sparse K-means (ISKM)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Normal mixture model setting</a:t>
            </a:r>
          </a:p>
          <a:p>
            <a:pPr lvl="2"/>
            <a:r>
              <a:rPr lang="en-US" dirty="0" err="1"/>
              <a:t>Xie</a:t>
            </a:r>
            <a:r>
              <a:rPr lang="en-US" dirty="0"/>
              <a:t> et al. 2008 extended the penalized normal mixture models in Pan and Shen 2007.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A5ACCD-AF98-D044-9AC3-178E43F20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680" y="4922964"/>
            <a:ext cx="3319317" cy="9004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4B94F8-9BC2-5B4D-9076-737A565F3EE8}"/>
              </a:ext>
            </a:extLst>
          </p:cNvPr>
          <p:cNvSpPr txBox="1"/>
          <p:nvPr/>
        </p:nvSpPr>
        <p:spPr>
          <a:xfrm>
            <a:off x="6587837" y="5093959"/>
            <a:ext cx="3336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is cluster index; m is group index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117332-2476-374A-83E2-FB138CBE79F1}"/>
              </a:ext>
            </a:extLst>
          </p:cNvPr>
          <p:cNvSpPr txBox="1"/>
          <p:nvPr/>
        </p:nvSpPr>
        <p:spPr>
          <a:xfrm>
            <a:off x="1113512" y="4553632"/>
            <a:ext cx="241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Group lasso like penalty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836E52-76C3-D144-9832-D9948A7F6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480" y="1838163"/>
            <a:ext cx="5379023" cy="14614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F76254-1087-8643-96FB-30CA31E65211}"/>
              </a:ext>
            </a:extLst>
          </p:cNvPr>
          <p:cNvSpPr txBox="1"/>
          <p:nvPr/>
        </p:nvSpPr>
        <p:spPr>
          <a:xfrm>
            <a:off x="823606" y="2963779"/>
            <a:ext cx="1057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BCSS/TSS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B9FCF3D-AF52-BA48-8A61-570D4D53ECC4}"/>
              </a:ext>
            </a:extLst>
          </p:cNvPr>
          <p:cNvCxnSpPr/>
          <p:nvPr/>
        </p:nvCxnSpPr>
        <p:spPr>
          <a:xfrm flipH="1">
            <a:off x="1880755" y="2568898"/>
            <a:ext cx="2576945" cy="5795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25B65A3-9DF7-BF47-B16D-C5CDB1A6BEDA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7933503" y="2113977"/>
            <a:ext cx="628606" cy="2170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DD73C33-179D-9F4B-95CB-A6ACC39052DB}"/>
              </a:ext>
            </a:extLst>
          </p:cNvPr>
          <p:cNvSpPr txBox="1"/>
          <p:nvPr/>
        </p:nvSpPr>
        <p:spPr>
          <a:xfrm>
            <a:off x="8562109" y="1929311"/>
            <a:ext cx="320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Overlapping group lasso penalty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ECBA2F-93A2-8D45-A393-902DBD19167D}"/>
              </a:ext>
            </a:extLst>
          </p:cNvPr>
          <p:cNvSpPr txBox="1"/>
          <p:nvPr/>
        </p:nvSpPr>
        <p:spPr>
          <a:xfrm>
            <a:off x="2066016" y="1744645"/>
            <a:ext cx="1465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 :Study index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8220EE59-A97F-574E-8E3F-02A6EF00C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D287-2859-CF4F-8DE2-7C1718B0CD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7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41F210-4855-8748-B96A-D8607CE43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125" y="1839335"/>
            <a:ext cx="9085119" cy="2387600"/>
          </a:xfrm>
        </p:spPr>
        <p:txBody>
          <a:bodyPr>
            <a:normAutofit/>
          </a:bodyPr>
          <a:lstStyle/>
          <a:p>
            <a:r>
              <a:rPr lang="en-US" dirty="0"/>
              <a:t>Part 2. SOGC/MOGC model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804550-14BD-0946-AC3F-1B94DB53E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D287-2859-CF4F-8DE2-7C1718B0CD7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43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1588</TotalTime>
  <Words>1738</Words>
  <Application>Microsoft Macintosh PowerPoint</Application>
  <PresentationFormat>Widescreen</PresentationFormat>
  <Paragraphs>300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等线 Light</vt:lpstr>
      <vt:lpstr>Arial</vt:lpstr>
      <vt:lpstr>Calibri</vt:lpstr>
      <vt:lpstr>Calibri Light</vt:lpstr>
      <vt:lpstr>Cambria Math</vt:lpstr>
      <vt:lpstr>Helvetica</vt:lpstr>
      <vt:lpstr>Symbol</vt:lpstr>
      <vt:lpstr>Office Theme</vt:lpstr>
      <vt:lpstr>Bayesian clustering with multi-layer overlapping group structure (MOGC) </vt:lpstr>
      <vt:lpstr>Review</vt:lpstr>
      <vt:lpstr>Outline</vt:lpstr>
      <vt:lpstr>Part 1. Background and literature review</vt:lpstr>
      <vt:lpstr>Multi-layer overlapping groups (MOG) structure</vt:lpstr>
      <vt:lpstr>Literature review: variable selection in clustering</vt:lpstr>
      <vt:lpstr>Bayesian clustering model with variable selection</vt:lpstr>
      <vt:lpstr>When features are structured in groups</vt:lpstr>
      <vt:lpstr>Part 2. SOGC/MOGC model</vt:lpstr>
      <vt:lpstr>Clustering problem setting: normal mixture model and notations</vt:lpstr>
      <vt:lpstr>Review: single layer overlapping groups (SOG)</vt:lpstr>
      <vt:lpstr>SOGC: clustering with single-layer overlapping groups</vt:lpstr>
      <vt:lpstr>MOGC: clustering with multi-layer overlapping groups</vt:lpstr>
      <vt:lpstr>Dirichlet process mixture models</vt:lpstr>
      <vt:lpstr>Stick-breaking process</vt:lpstr>
      <vt:lpstr>MOGCDP </vt:lpstr>
      <vt:lpstr>Algorithm for DP: Blocked Gibbs sampling</vt:lpstr>
      <vt:lpstr>Blocked Gibbs sampling</vt:lpstr>
      <vt:lpstr>Some issues about MCMC clustering</vt:lpstr>
      <vt:lpstr>Part 3. Simulations</vt:lpstr>
      <vt:lpstr>Simulation 1: single-layer groups</vt:lpstr>
      <vt:lpstr>PowerPoint Presentation</vt:lpstr>
      <vt:lpstr>Simulation 2: single-layer overlapping groups</vt:lpstr>
      <vt:lpstr>PowerPoint Presentation</vt:lpstr>
      <vt:lpstr>Simulation 3: multi-layer overlapping groups</vt:lpstr>
      <vt:lpstr>PowerPoint Presentation</vt:lpstr>
      <vt:lpstr>Plan for applications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Zhu</dc:creator>
  <cp:lastModifiedBy>Li Zhu</cp:lastModifiedBy>
  <cp:revision>289</cp:revision>
  <dcterms:created xsi:type="dcterms:W3CDTF">2018-10-04T15:22:06Z</dcterms:created>
  <dcterms:modified xsi:type="dcterms:W3CDTF">2018-10-09T17:53:08Z</dcterms:modified>
</cp:coreProperties>
</file>