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79" r:id="rId4"/>
    <p:sldId id="259" r:id="rId5"/>
    <p:sldId id="261" r:id="rId6"/>
    <p:sldId id="262" r:id="rId7"/>
    <p:sldId id="263" r:id="rId8"/>
    <p:sldId id="264" r:id="rId9"/>
    <p:sldId id="265" r:id="rId10"/>
    <p:sldId id="266" r:id="rId11"/>
    <p:sldId id="269" r:id="rId12"/>
    <p:sldId id="280" r:id="rId13"/>
    <p:sldId id="268" r:id="rId14"/>
    <p:sldId id="267" r:id="rId15"/>
    <p:sldId id="270" r:id="rId16"/>
    <p:sldId id="271" r:id="rId17"/>
    <p:sldId id="272" r:id="rId18"/>
    <p:sldId id="273" r:id="rId19"/>
    <p:sldId id="275" r:id="rId20"/>
    <p:sldId id="277" r:id="rId21"/>
    <p:sldId id="281" r:id="rId22"/>
    <p:sldId id="278" r:id="rId23"/>
    <p:sldId id="283" r:id="rId24"/>
    <p:sldId id="282"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p:restoredTop sz="94663"/>
  </p:normalViewPr>
  <p:slideViewPr>
    <p:cSldViewPr snapToGrid="0" snapToObjects="1">
      <p:cViewPr varScale="1">
        <p:scale>
          <a:sx n="88" d="100"/>
          <a:sy n="88" d="100"/>
        </p:scale>
        <p:origin x="200" y="8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F263D-A6B7-DE43-B520-B589C5F2F2F9}" type="datetimeFigureOut">
              <a:rPr lang="en-US" smtClean="0"/>
              <a:t>12/18/18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77B3C-89E6-9547-9622-B5F7D3FF8B15}" type="slidenum">
              <a:rPr lang="en-US" smtClean="0"/>
              <a:t>‹#›</a:t>
            </a:fld>
            <a:endParaRPr lang="en-US"/>
          </a:p>
        </p:txBody>
      </p:sp>
    </p:spTree>
    <p:extLst>
      <p:ext uri="{BB962C8B-B14F-4D97-AF65-F5344CB8AC3E}">
        <p14:creationId xmlns:p14="http://schemas.microsoft.com/office/powerpoint/2010/main" val="897345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77B3C-89E6-9547-9622-B5F7D3FF8B15}" type="slidenum">
              <a:rPr lang="en-US" smtClean="0"/>
              <a:t>2</a:t>
            </a:fld>
            <a:endParaRPr lang="en-US"/>
          </a:p>
        </p:txBody>
      </p:sp>
    </p:spTree>
    <p:extLst>
      <p:ext uri="{BB962C8B-B14F-4D97-AF65-F5344CB8AC3E}">
        <p14:creationId xmlns:p14="http://schemas.microsoft.com/office/powerpoint/2010/main" val="1233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77B3C-89E6-9547-9622-B5F7D3FF8B15}" type="slidenum">
              <a:rPr lang="en-US" smtClean="0"/>
              <a:t>5</a:t>
            </a:fld>
            <a:endParaRPr lang="en-US"/>
          </a:p>
        </p:txBody>
      </p:sp>
    </p:spTree>
    <p:extLst>
      <p:ext uri="{BB962C8B-B14F-4D97-AF65-F5344CB8AC3E}">
        <p14:creationId xmlns:p14="http://schemas.microsoft.com/office/powerpoint/2010/main" val="1864529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77B3C-89E6-9547-9622-B5F7D3FF8B15}" type="slidenum">
              <a:rPr lang="en-US" smtClean="0"/>
              <a:t>6</a:t>
            </a:fld>
            <a:endParaRPr lang="en-US"/>
          </a:p>
        </p:txBody>
      </p:sp>
    </p:spTree>
    <p:extLst>
      <p:ext uri="{BB962C8B-B14F-4D97-AF65-F5344CB8AC3E}">
        <p14:creationId xmlns:p14="http://schemas.microsoft.com/office/powerpoint/2010/main" val="2429734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77B3C-89E6-9547-9622-B5F7D3FF8B15}" type="slidenum">
              <a:rPr lang="en-US" smtClean="0"/>
              <a:t>7</a:t>
            </a:fld>
            <a:endParaRPr lang="en-US"/>
          </a:p>
        </p:txBody>
      </p:sp>
    </p:spTree>
    <p:extLst>
      <p:ext uri="{BB962C8B-B14F-4D97-AF65-F5344CB8AC3E}">
        <p14:creationId xmlns:p14="http://schemas.microsoft.com/office/powerpoint/2010/main" val="3591475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77B3C-89E6-9547-9622-B5F7D3FF8B15}" type="slidenum">
              <a:rPr lang="en-US" smtClean="0"/>
              <a:t>11</a:t>
            </a:fld>
            <a:endParaRPr lang="en-US"/>
          </a:p>
        </p:txBody>
      </p:sp>
    </p:spTree>
    <p:extLst>
      <p:ext uri="{BB962C8B-B14F-4D97-AF65-F5344CB8AC3E}">
        <p14:creationId xmlns:p14="http://schemas.microsoft.com/office/powerpoint/2010/main" val="3481073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77B3C-89E6-9547-9622-B5F7D3FF8B15}" type="slidenum">
              <a:rPr lang="en-US" smtClean="0"/>
              <a:t>17</a:t>
            </a:fld>
            <a:endParaRPr lang="en-US"/>
          </a:p>
        </p:txBody>
      </p:sp>
    </p:spTree>
    <p:extLst>
      <p:ext uri="{BB962C8B-B14F-4D97-AF65-F5344CB8AC3E}">
        <p14:creationId xmlns:p14="http://schemas.microsoft.com/office/powerpoint/2010/main" val="2860357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77B3C-89E6-9547-9622-B5F7D3FF8B15}" type="slidenum">
              <a:rPr lang="en-US" smtClean="0"/>
              <a:t>22</a:t>
            </a:fld>
            <a:endParaRPr lang="en-US"/>
          </a:p>
        </p:txBody>
      </p:sp>
    </p:spTree>
    <p:extLst>
      <p:ext uri="{BB962C8B-B14F-4D97-AF65-F5344CB8AC3E}">
        <p14:creationId xmlns:p14="http://schemas.microsoft.com/office/powerpoint/2010/main" val="388279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772C0-D38F-704B-A415-33B51A13D5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C19AED-FAE9-8C45-A868-54C3748055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7798AF-E83F-D34B-BA0B-FA5051AB72ED}"/>
              </a:ext>
            </a:extLst>
          </p:cNvPr>
          <p:cNvSpPr>
            <a:spLocks noGrp="1"/>
          </p:cNvSpPr>
          <p:nvPr>
            <p:ph type="dt" sz="half" idx="10"/>
          </p:nvPr>
        </p:nvSpPr>
        <p:spPr/>
        <p:txBody>
          <a:bodyPr/>
          <a:lstStyle/>
          <a:p>
            <a:fld id="{1DC0BF3B-DC00-8D40-BBC8-A7FA83A0915B}" type="datetimeFigureOut">
              <a:rPr lang="en-US" smtClean="0"/>
              <a:t>12/18/18</a:t>
            </a:fld>
            <a:endParaRPr lang="en-US"/>
          </a:p>
        </p:txBody>
      </p:sp>
      <p:sp>
        <p:nvSpPr>
          <p:cNvPr id="5" name="Footer Placeholder 4">
            <a:extLst>
              <a:ext uri="{FF2B5EF4-FFF2-40B4-BE49-F238E27FC236}">
                <a16:creationId xmlns:a16="http://schemas.microsoft.com/office/drawing/2014/main" id="{003E71D2-2310-8845-B14B-81EDE14D9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40278-6C0C-F440-8E36-1C3FE5FAA69E}"/>
              </a:ext>
            </a:extLst>
          </p:cNvPr>
          <p:cNvSpPr>
            <a:spLocks noGrp="1"/>
          </p:cNvSpPr>
          <p:nvPr>
            <p:ph type="sldNum" sz="quarter" idx="12"/>
          </p:nvPr>
        </p:nvSpPr>
        <p:spPr/>
        <p:txBody>
          <a:bodyPr/>
          <a:lstStyle/>
          <a:p>
            <a:fld id="{EFF3365B-FFD6-8C43-9E63-FA47D37139DD}" type="slidenum">
              <a:rPr lang="en-US" smtClean="0"/>
              <a:t>‹#›</a:t>
            </a:fld>
            <a:endParaRPr lang="en-US"/>
          </a:p>
        </p:txBody>
      </p:sp>
    </p:spTree>
    <p:extLst>
      <p:ext uri="{BB962C8B-B14F-4D97-AF65-F5344CB8AC3E}">
        <p14:creationId xmlns:p14="http://schemas.microsoft.com/office/powerpoint/2010/main" val="90165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759A-6D42-5041-8F03-01BFF251074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23D5DF-44FF-5C4E-A425-63EDD30117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3C912-4420-8E4D-9C4D-DFA5BB016F6E}"/>
              </a:ext>
            </a:extLst>
          </p:cNvPr>
          <p:cNvSpPr>
            <a:spLocks noGrp="1"/>
          </p:cNvSpPr>
          <p:nvPr>
            <p:ph type="dt" sz="half" idx="10"/>
          </p:nvPr>
        </p:nvSpPr>
        <p:spPr/>
        <p:txBody>
          <a:bodyPr/>
          <a:lstStyle/>
          <a:p>
            <a:fld id="{1DC0BF3B-DC00-8D40-BBC8-A7FA83A0915B}" type="datetimeFigureOut">
              <a:rPr lang="en-US" smtClean="0"/>
              <a:t>12/18/18</a:t>
            </a:fld>
            <a:endParaRPr lang="en-US"/>
          </a:p>
        </p:txBody>
      </p:sp>
      <p:sp>
        <p:nvSpPr>
          <p:cNvPr id="5" name="Footer Placeholder 4">
            <a:extLst>
              <a:ext uri="{FF2B5EF4-FFF2-40B4-BE49-F238E27FC236}">
                <a16:creationId xmlns:a16="http://schemas.microsoft.com/office/drawing/2014/main" id="{996EFE15-C960-9B4E-8E05-B84E47C93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807163-C6DB-E34A-9B40-45E66D87F2C1}"/>
              </a:ext>
            </a:extLst>
          </p:cNvPr>
          <p:cNvSpPr>
            <a:spLocks noGrp="1"/>
          </p:cNvSpPr>
          <p:nvPr>
            <p:ph type="sldNum" sz="quarter" idx="12"/>
          </p:nvPr>
        </p:nvSpPr>
        <p:spPr/>
        <p:txBody>
          <a:bodyPr/>
          <a:lstStyle/>
          <a:p>
            <a:fld id="{EFF3365B-FFD6-8C43-9E63-FA47D37139DD}" type="slidenum">
              <a:rPr lang="en-US" smtClean="0"/>
              <a:t>‹#›</a:t>
            </a:fld>
            <a:endParaRPr lang="en-US"/>
          </a:p>
        </p:txBody>
      </p:sp>
    </p:spTree>
    <p:extLst>
      <p:ext uri="{BB962C8B-B14F-4D97-AF65-F5344CB8AC3E}">
        <p14:creationId xmlns:p14="http://schemas.microsoft.com/office/powerpoint/2010/main" val="2830506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CE4923-36C2-E34E-BA74-F531AC5952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EBB1EB-1D70-C54A-B771-BDB5513F3DF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3230C-F03C-544C-B162-1DC17043CFA3}"/>
              </a:ext>
            </a:extLst>
          </p:cNvPr>
          <p:cNvSpPr>
            <a:spLocks noGrp="1"/>
          </p:cNvSpPr>
          <p:nvPr>
            <p:ph type="dt" sz="half" idx="10"/>
          </p:nvPr>
        </p:nvSpPr>
        <p:spPr/>
        <p:txBody>
          <a:bodyPr/>
          <a:lstStyle/>
          <a:p>
            <a:fld id="{1DC0BF3B-DC00-8D40-BBC8-A7FA83A0915B}" type="datetimeFigureOut">
              <a:rPr lang="en-US" smtClean="0"/>
              <a:t>12/18/18</a:t>
            </a:fld>
            <a:endParaRPr lang="en-US"/>
          </a:p>
        </p:txBody>
      </p:sp>
      <p:sp>
        <p:nvSpPr>
          <p:cNvPr id="5" name="Footer Placeholder 4">
            <a:extLst>
              <a:ext uri="{FF2B5EF4-FFF2-40B4-BE49-F238E27FC236}">
                <a16:creationId xmlns:a16="http://schemas.microsoft.com/office/drawing/2014/main" id="{FE565F50-6736-D44D-9531-E6D7B77346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CFDDC6-2684-E143-AE9D-92780DABC1F7}"/>
              </a:ext>
            </a:extLst>
          </p:cNvPr>
          <p:cNvSpPr>
            <a:spLocks noGrp="1"/>
          </p:cNvSpPr>
          <p:nvPr>
            <p:ph type="sldNum" sz="quarter" idx="12"/>
          </p:nvPr>
        </p:nvSpPr>
        <p:spPr/>
        <p:txBody>
          <a:bodyPr/>
          <a:lstStyle/>
          <a:p>
            <a:fld id="{EFF3365B-FFD6-8C43-9E63-FA47D37139DD}" type="slidenum">
              <a:rPr lang="en-US" smtClean="0"/>
              <a:t>‹#›</a:t>
            </a:fld>
            <a:endParaRPr lang="en-US"/>
          </a:p>
        </p:txBody>
      </p:sp>
    </p:spTree>
    <p:extLst>
      <p:ext uri="{BB962C8B-B14F-4D97-AF65-F5344CB8AC3E}">
        <p14:creationId xmlns:p14="http://schemas.microsoft.com/office/powerpoint/2010/main" val="1829154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8DD0-7929-2F44-9727-DF1D086BD4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A1C055-7C9E-2C4D-9148-7083B3F78C7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27A17C-8967-4144-AD28-BE34E88D253D}"/>
              </a:ext>
            </a:extLst>
          </p:cNvPr>
          <p:cNvSpPr>
            <a:spLocks noGrp="1"/>
          </p:cNvSpPr>
          <p:nvPr>
            <p:ph type="dt" sz="half" idx="10"/>
          </p:nvPr>
        </p:nvSpPr>
        <p:spPr/>
        <p:txBody>
          <a:bodyPr/>
          <a:lstStyle/>
          <a:p>
            <a:fld id="{1DC0BF3B-DC00-8D40-BBC8-A7FA83A0915B}" type="datetimeFigureOut">
              <a:rPr lang="en-US" smtClean="0"/>
              <a:t>12/18/18</a:t>
            </a:fld>
            <a:endParaRPr lang="en-US"/>
          </a:p>
        </p:txBody>
      </p:sp>
      <p:sp>
        <p:nvSpPr>
          <p:cNvPr id="5" name="Footer Placeholder 4">
            <a:extLst>
              <a:ext uri="{FF2B5EF4-FFF2-40B4-BE49-F238E27FC236}">
                <a16:creationId xmlns:a16="http://schemas.microsoft.com/office/drawing/2014/main" id="{D3FB3354-82BE-D445-8E0D-2D384A6298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3A1197-9BC4-AA45-A9D3-2576EF9250B5}"/>
              </a:ext>
            </a:extLst>
          </p:cNvPr>
          <p:cNvSpPr>
            <a:spLocks noGrp="1"/>
          </p:cNvSpPr>
          <p:nvPr>
            <p:ph type="sldNum" sz="quarter" idx="12"/>
          </p:nvPr>
        </p:nvSpPr>
        <p:spPr/>
        <p:txBody>
          <a:bodyPr/>
          <a:lstStyle/>
          <a:p>
            <a:fld id="{EFF3365B-FFD6-8C43-9E63-FA47D37139DD}" type="slidenum">
              <a:rPr lang="en-US" smtClean="0"/>
              <a:t>‹#›</a:t>
            </a:fld>
            <a:endParaRPr lang="en-US"/>
          </a:p>
        </p:txBody>
      </p:sp>
    </p:spTree>
    <p:extLst>
      <p:ext uri="{BB962C8B-B14F-4D97-AF65-F5344CB8AC3E}">
        <p14:creationId xmlns:p14="http://schemas.microsoft.com/office/powerpoint/2010/main" val="91738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10B00-1C0E-604C-8D7A-3DBA584B2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6425FD-2952-8240-B352-BBE320FFF6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38182A-AEF6-EA4C-8AEF-F4A05D081B7B}"/>
              </a:ext>
            </a:extLst>
          </p:cNvPr>
          <p:cNvSpPr>
            <a:spLocks noGrp="1"/>
          </p:cNvSpPr>
          <p:nvPr>
            <p:ph type="dt" sz="half" idx="10"/>
          </p:nvPr>
        </p:nvSpPr>
        <p:spPr/>
        <p:txBody>
          <a:bodyPr/>
          <a:lstStyle/>
          <a:p>
            <a:fld id="{1DC0BF3B-DC00-8D40-BBC8-A7FA83A0915B}" type="datetimeFigureOut">
              <a:rPr lang="en-US" smtClean="0"/>
              <a:t>12/18/18</a:t>
            </a:fld>
            <a:endParaRPr lang="en-US"/>
          </a:p>
        </p:txBody>
      </p:sp>
      <p:sp>
        <p:nvSpPr>
          <p:cNvPr id="5" name="Footer Placeholder 4">
            <a:extLst>
              <a:ext uri="{FF2B5EF4-FFF2-40B4-BE49-F238E27FC236}">
                <a16:creationId xmlns:a16="http://schemas.microsoft.com/office/drawing/2014/main" id="{EDA79752-B51D-DA4B-A43B-6ADAD9D61B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08E386-C3CC-A64D-A119-E755A01BA160}"/>
              </a:ext>
            </a:extLst>
          </p:cNvPr>
          <p:cNvSpPr>
            <a:spLocks noGrp="1"/>
          </p:cNvSpPr>
          <p:nvPr>
            <p:ph type="sldNum" sz="quarter" idx="12"/>
          </p:nvPr>
        </p:nvSpPr>
        <p:spPr/>
        <p:txBody>
          <a:bodyPr/>
          <a:lstStyle/>
          <a:p>
            <a:fld id="{EFF3365B-FFD6-8C43-9E63-FA47D37139DD}" type="slidenum">
              <a:rPr lang="en-US" smtClean="0"/>
              <a:t>‹#›</a:t>
            </a:fld>
            <a:endParaRPr lang="en-US"/>
          </a:p>
        </p:txBody>
      </p:sp>
    </p:spTree>
    <p:extLst>
      <p:ext uri="{BB962C8B-B14F-4D97-AF65-F5344CB8AC3E}">
        <p14:creationId xmlns:p14="http://schemas.microsoft.com/office/powerpoint/2010/main" val="2279607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8D7B-B6C2-8840-AD22-963821A740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D74761-72D2-9045-BAAE-AED8D45BAF8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FDF60B-7BF9-F440-93B9-25D9D971C2C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60C0C4-1DEB-A147-A608-6EE6236CCCB2}"/>
              </a:ext>
            </a:extLst>
          </p:cNvPr>
          <p:cNvSpPr>
            <a:spLocks noGrp="1"/>
          </p:cNvSpPr>
          <p:nvPr>
            <p:ph type="dt" sz="half" idx="10"/>
          </p:nvPr>
        </p:nvSpPr>
        <p:spPr/>
        <p:txBody>
          <a:bodyPr/>
          <a:lstStyle/>
          <a:p>
            <a:fld id="{1DC0BF3B-DC00-8D40-BBC8-A7FA83A0915B}" type="datetimeFigureOut">
              <a:rPr lang="en-US" smtClean="0"/>
              <a:t>12/18/18</a:t>
            </a:fld>
            <a:endParaRPr lang="en-US"/>
          </a:p>
        </p:txBody>
      </p:sp>
      <p:sp>
        <p:nvSpPr>
          <p:cNvPr id="6" name="Footer Placeholder 5">
            <a:extLst>
              <a:ext uri="{FF2B5EF4-FFF2-40B4-BE49-F238E27FC236}">
                <a16:creationId xmlns:a16="http://schemas.microsoft.com/office/drawing/2014/main" id="{A58A477D-0B57-6F43-BD44-80318818C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41BCF0-F68B-934E-824D-7A957658F0CD}"/>
              </a:ext>
            </a:extLst>
          </p:cNvPr>
          <p:cNvSpPr>
            <a:spLocks noGrp="1"/>
          </p:cNvSpPr>
          <p:nvPr>
            <p:ph type="sldNum" sz="quarter" idx="12"/>
          </p:nvPr>
        </p:nvSpPr>
        <p:spPr/>
        <p:txBody>
          <a:bodyPr/>
          <a:lstStyle/>
          <a:p>
            <a:fld id="{EFF3365B-FFD6-8C43-9E63-FA47D37139DD}" type="slidenum">
              <a:rPr lang="en-US" smtClean="0"/>
              <a:t>‹#›</a:t>
            </a:fld>
            <a:endParaRPr lang="en-US"/>
          </a:p>
        </p:txBody>
      </p:sp>
    </p:spTree>
    <p:extLst>
      <p:ext uri="{BB962C8B-B14F-4D97-AF65-F5344CB8AC3E}">
        <p14:creationId xmlns:p14="http://schemas.microsoft.com/office/powerpoint/2010/main" val="2444743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03A7-FE55-8A4E-B4C2-1740D6A659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C8BA24-1AD3-5E49-821E-1944AAEE99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DAB34F6-369F-DB46-A7C2-FE62A440486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344319-58A7-2D49-A96D-50C409E48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DCA56B9-8898-DC42-918A-506A737A675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FDA6B6-8A97-A144-B8D8-D5975C009FBA}"/>
              </a:ext>
            </a:extLst>
          </p:cNvPr>
          <p:cNvSpPr>
            <a:spLocks noGrp="1"/>
          </p:cNvSpPr>
          <p:nvPr>
            <p:ph type="dt" sz="half" idx="10"/>
          </p:nvPr>
        </p:nvSpPr>
        <p:spPr/>
        <p:txBody>
          <a:bodyPr/>
          <a:lstStyle/>
          <a:p>
            <a:fld id="{1DC0BF3B-DC00-8D40-BBC8-A7FA83A0915B}" type="datetimeFigureOut">
              <a:rPr lang="en-US" smtClean="0"/>
              <a:t>12/18/18</a:t>
            </a:fld>
            <a:endParaRPr lang="en-US"/>
          </a:p>
        </p:txBody>
      </p:sp>
      <p:sp>
        <p:nvSpPr>
          <p:cNvPr id="8" name="Footer Placeholder 7">
            <a:extLst>
              <a:ext uri="{FF2B5EF4-FFF2-40B4-BE49-F238E27FC236}">
                <a16:creationId xmlns:a16="http://schemas.microsoft.com/office/drawing/2014/main" id="{2B22B169-353D-8B4A-88F3-4E4352FF5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3640D7-20E6-694A-AA0D-617DE2B258A7}"/>
              </a:ext>
            </a:extLst>
          </p:cNvPr>
          <p:cNvSpPr>
            <a:spLocks noGrp="1"/>
          </p:cNvSpPr>
          <p:nvPr>
            <p:ph type="sldNum" sz="quarter" idx="12"/>
          </p:nvPr>
        </p:nvSpPr>
        <p:spPr/>
        <p:txBody>
          <a:bodyPr/>
          <a:lstStyle/>
          <a:p>
            <a:fld id="{EFF3365B-FFD6-8C43-9E63-FA47D37139DD}" type="slidenum">
              <a:rPr lang="en-US" smtClean="0"/>
              <a:t>‹#›</a:t>
            </a:fld>
            <a:endParaRPr lang="en-US"/>
          </a:p>
        </p:txBody>
      </p:sp>
    </p:spTree>
    <p:extLst>
      <p:ext uri="{BB962C8B-B14F-4D97-AF65-F5344CB8AC3E}">
        <p14:creationId xmlns:p14="http://schemas.microsoft.com/office/powerpoint/2010/main" val="5548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B7B6-AE0C-6345-A04E-FF4CC37FFD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5BE57D-3A92-B545-8A7F-EC297E27B011}"/>
              </a:ext>
            </a:extLst>
          </p:cNvPr>
          <p:cNvSpPr>
            <a:spLocks noGrp="1"/>
          </p:cNvSpPr>
          <p:nvPr>
            <p:ph type="dt" sz="half" idx="10"/>
          </p:nvPr>
        </p:nvSpPr>
        <p:spPr/>
        <p:txBody>
          <a:bodyPr/>
          <a:lstStyle/>
          <a:p>
            <a:fld id="{1DC0BF3B-DC00-8D40-BBC8-A7FA83A0915B}" type="datetimeFigureOut">
              <a:rPr lang="en-US" smtClean="0"/>
              <a:t>12/18/18</a:t>
            </a:fld>
            <a:endParaRPr lang="en-US"/>
          </a:p>
        </p:txBody>
      </p:sp>
      <p:sp>
        <p:nvSpPr>
          <p:cNvPr id="4" name="Footer Placeholder 3">
            <a:extLst>
              <a:ext uri="{FF2B5EF4-FFF2-40B4-BE49-F238E27FC236}">
                <a16:creationId xmlns:a16="http://schemas.microsoft.com/office/drawing/2014/main" id="{9F207A22-B1CB-9F40-AC37-505B8ABCA0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0C3A51-EC91-DB42-9233-8983466DAC03}"/>
              </a:ext>
            </a:extLst>
          </p:cNvPr>
          <p:cNvSpPr>
            <a:spLocks noGrp="1"/>
          </p:cNvSpPr>
          <p:nvPr>
            <p:ph type="sldNum" sz="quarter" idx="12"/>
          </p:nvPr>
        </p:nvSpPr>
        <p:spPr/>
        <p:txBody>
          <a:bodyPr/>
          <a:lstStyle/>
          <a:p>
            <a:fld id="{EFF3365B-FFD6-8C43-9E63-FA47D37139DD}" type="slidenum">
              <a:rPr lang="en-US" smtClean="0"/>
              <a:t>‹#›</a:t>
            </a:fld>
            <a:endParaRPr lang="en-US"/>
          </a:p>
        </p:txBody>
      </p:sp>
    </p:spTree>
    <p:extLst>
      <p:ext uri="{BB962C8B-B14F-4D97-AF65-F5344CB8AC3E}">
        <p14:creationId xmlns:p14="http://schemas.microsoft.com/office/powerpoint/2010/main" val="564309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46E941-9BE4-594C-B010-6F8B7D893782}"/>
              </a:ext>
            </a:extLst>
          </p:cNvPr>
          <p:cNvSpPr>
            <a:spLocks noGrp="1"/>
          </p:cNvSpPr>
          <p:nvPr>
            <p:ph type="dt" sz="half" idx="10"/>
          </p:nvPr>
        </p:nvSpPr>
        <p:spPr/>
        <p:txBody>
          <a:bodyPr/>
          <a:lstStyle/>
          <a:p>
            <a:fld id="{1DC0BF3B-DC00-8D40-BBC8-A7FA83A0915B}" type="datetimeFigureOut">
              <a:rPr lang="en-US" smtClean="0"/>
              <a:t>12/18/18</a:t>
            </a:fld>
            <a:endParaRPr lang="en-US"/>
          </a:p>
        </p:txBody>
      </p:sp>
      <p:sp>
        <p:nvSpPr>
          <p:cNvPr id="3" name="Footer Placeholder 2">
            <a:extLst>
              <a:ext uri="{FF2B5EF4-FFF2-40B4-BE49-F238E27FC236}">
                <a16:creationId xmlns:a16="http://schemas.microsoft.com/office/drawing/2014/main" id="{EAEDF92C-4A91-F04D-A069-A206FE41D6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32B099-ED8B-314E-A82B-0496E95DD0BD}"/>
              </a:ext>
            </a:extLst>
          </p:cNvPr>
          <p:cNvSpPr>
            <a:spLocks noGrp="1"/>
          </p:cNvSpPr>
          <p:nvPr>
            <p:ph type="sldNum" sz="quarter" idx="12"/>
          </p:nvPr>
        </p:nvSpPr>
        <p:spPr/>
        <p:txBody>
          <a:bodyPr/>
          <a:lstStyle/>
          <a:p>
            <a:fld id="{EFF3365B-FFD6-8C43-9E63-FA47D37139DD}" type="slidenum">
              <a:rPr lang="en-US" smtClean="0"/>
              <a:t>‹#›</a:t>
            </a:fld>
            <a:endParaRPr lang="en-US"/>
          </a:p>
        </p:txBody>
      </p:sp>
    </p:spTree>
    <p:extLst>
      <p:ext uri="{BB962C8B-B14F-4D97-AF65-F5344CB8AC3E}">
        <p14:creationId xmlns:p14="http://schemas.microsoft.com/office/powerpoint/2010/main" val="118210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F5060-0FEA-8A46-AAA8-E5397EC39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8AC959-DD01-7346-B70E-411BD12FEC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B6F5C0-F7CD-9246-A104-4E438915DF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414EA5-BB18-0544-984A-9E48B7808B33}"/>
              </a:ext>
            </a:extLst>
          </p:cNvPr>
          <p:cNvSpPr>
            <a:spLocks noGrp="1"/>
          </p:cNvSpPr>
          <p:nvPr>
            <p:ph type="dt" sz="half" idx="10"/>
          </p:nvPr>
        </p:nvSpPr>
        <p:spPr/>
        <p:txBody>
          <a:bodyPr/>
          <a:lstStyle/>
          <a:p>
            <a:fld id="{1DC0BF3B-DC00-8D40-BBC8-A7FA83A0915B}" type="datetimeFigureOut">
              <a:rPr lang="en-US" smtClean="0"/>
              <a:t>12/18/18</a:t>
            </a:fld>
            <a:endParaRPr lang="en-US"/>
          </a:p>
        </p:txBody>
      </p:sp>
      <p:sp>
        <p:nvSpPr>
          <p:cNvPr id="6" name="Footer Placeholder 5">
            <a:extLst>
              <a:ext uri="{FF2B5EF4-FFF2-40B4-BE49-F238E27FC236}">
                <a16:creationId xmlns:a16="http://schemas.microsoft.com/office/drawing/2014/main" id="{09BE03E6-517B-3342-912C-25110D706A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1AEDEF-6291-3D41-BDC3-8BCD0EF4912D}"/>
              </a:ext>
            </a:extLst>
          </p:cNvPr>
          <p:cNvSpPr>
            <a:spLocks noGrp="1"/>
          </p:cNvSpPr>
          <p:nvPr>
            <p:ph type="sldNum" sz="quarter" idx="12"/>
          </p:nvPr>
        </p:nvSpPr>
        <p:spPr/>
        <p:txBody>
          <a:bodyPr/>
          <a:lstStyle/>
          <a:p>
            <a:fld id="{EFF3365B-FFD6-8C43-9E63-FA47D37139DD}" type="slidenum">
              <a:rPr lang="en-US" smtClean="0"/>
              <a:t>‹#›</a:t>
            </a:fld>
            <a:endParaRPr lang="en-US"/>
          </a:p>
        </p:txBody>
      </p:sp>
    </p:spTree>
    <p:extLst>
      <p:ext uri="{BB962C8B-B14F-4D97-AF65-F5344CB8AC3E}">
        <p14:creationId xmlns:p14="http://schemas.microsoft.com/office/powerpoint/2010/main" val="79159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CF20-6755-F04B-A13F-54FA95C442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4EE245-A790-EA41-BB41-B3D27926E4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725C84-BD7C-7140-A5C1-C44FA31799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B6CA108-99FA-3649-9EC8-B453AE3CDF4B}"/>
              </a:ext>
            </a:extLst>
          </p:cNvPr>
          <p:cNvSpPr>
            <a:spLocks noGrp="1"/>
          </p:cNvSpPr>
          <p:nvPr>
            <p:ph type="dt" sz="half" idx="10"/>
          </p:nvPr>
        </p:nvSpPr>
        <p:spPr/>
        <p:txBody>
          <a:bodyPr/>
          <a:lstStyle/>
          <a:p>
            <a:fld id="{1DC0BF3B-DC00-8D40-BBC8-A7FA83A0915B}" type="datetimeFigureOut">
              <a:rPr lang="en-US" smtClean="0"/>
              <a:t>12/18/18</a:t>
            </a:fld>
            <a:endParaRPr lang="en-US"/>
          </a:p>
        </p:txBody>
      </p:sp>
      <p:sp>
        <p:nvSpPr>
          <p:cNvPr id="6" name="Footer Placeholder 5">
            <a:extLst>
              <a:ext uri="{FF2B5EF4-FFF2-40B4-BE49-F238E27FC236}">
                <a16:creationId xmlns:a16="http://schemas.microsoft.com/office/drawing/2014/main" id="{F0F5DA7F-EAEC-DB4A-AEFA-E353325D06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2F8F9F-C5BC-BB44-A70D-5F20B718C39C}"/>
              </a:ext>
            </a:extLst>
          </p:cNvPr>
          <p:cNvSpPr>
            <a:spLocks noGrp="1"/>
          </p:cNvSpPr>
          <p:nvPr>
            <p:ph type="sldNum" sz="quarter" idx="12"/>
          </p:nvPr>
        </p:nvSpPr>
        <p:spPr/>
        <p:txBody>
          <a:bodyPr/>
          <a:lstStyle/>
          <a:p>
            <a:fld id="{EFF3365B-FFD6-8C43-9E63-FA47D37139DD}" type="slidenum">
              <a:rPr lang="en-US" smtClean="0"/>
              <a:t>‹#›</a:t>
            </a:fld>
            <a:endParaRPr lang="en-US"/>
          </a:p>
        </p:txBody>
      </p:sp>
    </p:spTree>
    <p:extLst>
      <p:ext uri="{BB962C8B-B14F-4D97-AF65-F5344CB8AC3E}">
        <p14:creationId xmlns:p14="http://schemas.microsoft.com/office/powerpoint/2010/main" val="402131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DAB753-E13F-B941-B039-42D009F0D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1E6F42-4FCC-B64B-B3C7-630E84CC7E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2D482-FF1D-C74E-836D-D5AD8EDD44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0BF3B-DC00-8D40-BBC8-A7FA83A0915B}" type="datetimeFigureOut">
              <a:rPr lang="en-US" smtClean="0"/>
              <a:t>12/18/18</a:t>
            </a:fld>
            <a:endParaRPr lang="en-US"/>
          </a:p>
        </p:txBody>
      </p:sp>
      <p:sp>
        <p:nvSpPr>
          <p:cNvPr id="5" name="Footer Placeholder 4">
            <a:extLst>
              <a:ext uri="{FF2B5EF4-FFF2-40B4-BE49-F238E27FC236}">
                <a16:creationId xmlns:a16="http://schemas.microsoft.com/office/drawing/2014/main" id="{F23C65F1-5493-7E49-92F4-D6CAA01825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5385EF-58A7-A74A-82A6-AA54290349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F3365B-FFD6-8C43-9E63-FA47D37139DD}" type="slidenum">
              <a:rPr lang="en-US" smtClean="0"/>
              <a:t>‹#›</a:t>
            </a:fld>
            <a:endParaRPr lang="en-US"/>
          </a:p>
        </p:txBody>
      </p:sp>
    </p:spTree>
    <p:extLst>
      <p:ext uri="{BB962C8B-B14F-4D97-AF65-F5344CB8AC3E}">
        <p14:creationId xmlns:p14="http://schemas.microsoft.com/office/powerpoint/2010/main" val="2333336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allofus.nih.gov/"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317E8-8B68-5E40-9B39-56337CA3A2C6}"/>
              </a:ext>
            </a:extLst>
          </p:cNvPr>
          <p:cNvSpPr>
            <a:spLocks noGrp="1"/>
          </p:cNvSpPr>
          <p:nvPr>
            <p:ph type="ctrTitle"/>
          </p:nvPr>
        </p:nvSpPr>
        <p:spPr/>
        <p:txBody>
          <a:bodyPr/>
          <a:lstStyle/>
          <a:p>
            <a:r>
              <a:rPr lang="en-US" dirty="0"/>
              <a:t>Subgroup analysis</a:t>
            </a:r>
          </a:p>
        </p:txBody>
      </p:sp>
      <p:sp>
        <p:nvSpPr>
          <p:cNvPr id="3" name="Subtitle 2">
            <a:extLst>
              <a:ext uri="{FF2B5EF4-FFF2-40B4-BE49-F238E27FC236}">
                <a16:creationId xmlns:a16="http://schemas.microsoft.com/office/drawing/2014/main" id="{C9F29D16-082C-4E48-A8A5-18A5456D497D}"/>
              </a:ext>
            </a:extLst>
          </p:cNvPr>
          <p:cNvSpPr>
            <a:spLocks noGrp="1"/>
          </p:cNvSpPr>
          <p:nvPr>
            <p:ph type="subTitle" idx="1"/>
          </p:nvPr>
        </p:nvSpPr>
        <p:spPr/>
        <p:txBody>
          <a:bodyPr/>
          <a:lstStyle/>
          <a:p>
            <a:r>
              <a:rPr lang="en-US" dirty="0"/>
              <a:t>Li Zhu, </a:t>
            </a:r>
            <a:r>
              <a:rPr lang="en-US" dirty="0" err="1"/>
              <a:t>Yusi</a:t>
            </a:r>
            <a:r>
              <a:rPr lang="en-US" dirty="0"/>
              <a:t> Fang, Peng Liu</a:t>
            </a:r>
          </a:p>
          <a:p>
            <a:r>
              <a:rPr lang="en-US" dirty="0"/>
              <a:t>12/18/2019</a:t>
            </a:r>
          </a:p>
          <a:p>
            <a:r>
              <a:rPr lang="en-US" dirty="0"/>
              <a:t>Group meeting</a:t>
            </a:r>
          </a:p>
        </p:txBody>
      </p:sp>
    </p:spTree>
    <p:extLst>
      <p:ext uri="{BB962C8B-B14F-4D97-AF65-F5344CB8AC3E}">
        <p14:creationId xmlns:p14="http://schemas.microsoft.com/office/powerpoint/2010/main" val="871156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7906-930C-CD4B-8A6E-18150C32ED67}"/>
              </a:ext>
            </a:extLst>
          </p:cNvPr>
          <p:cNvSpPr>
            <a:spLocks noGrp="1"/>
          </p:cNvSpPr>
          <p:nvPr>
            <p:ph type="title"/>
          </p:nvPr>
        </p:nvSpPr>
        <p:spPr/>
        <p:txBody>
          <a:bodyPr/>
          <a:lstStyle/>
          <a:p>
            <a:r>
              <a:rPr lang="en-US" dirty="0"/>
              <a:t>Quantitative and qualitative interactions</a:t>
            </a:r>
          </a:p>
        </p:txBody>
      </p:sp>
      <p:sp>
        <p:nvSpPr>
          <p:cNvPr id="3" name="Content Placeholder 2">
            <a:extLst>
              <a:ext uri="{FF2B5EF4-FFF2-40B4-BE49-F238E27FC236}">
                <a16:creationId xmlns:a16="http://schemas.microsoft.com/office/drawing/2014/main" id="{00D58736-D092-A048-8252-63420FCF48C6}"/>
              </a:ext>
            </a:extLst>
          </p:cNvPr>
          <p:cNvSpPr>
            <a:spLocks noGrp="1"/>
          </p:cNvSpPr>
          <p:nvPr>
            <p:ph idx="1"/>
          </p:nvPr>
        </p:nvSpPr>
        <p:spPr/>
        <p:txBody>
          <a:bodyPr/>
          <a:lstStyle/>
          <a:p>
            <a:r>
              <a:rPr lang="en-US" dirty="0"/>
              <a:t>Quantitative interaction: treatment effects are in the same directions but different magnitudes</a:t>
            </a:r>
          </a:p>
          <a:p>
            <a:r>
              <a:rPr lang="en-US" dirty="0"/>
              <a:t>Qualitative interaction: treatment effects are in different directions</a:t>
            </a:r>
          </a:p>
          <a:p>
            <a:pPr lvl="1"/>
            <a:r>
              <a:rPr lang="en-US" dirty="0"/>
              <a:t>Several test have been proposed specifically to assess qualitative interaction: likelihood ratio test (Gail and Simon 1985), range test (Piantadosi and Gail 1993), test based on simultaneous confidence intervals (Pan and Wolfe 1997), etc. Sometimes, likelihood ratio test is not the most powerful test.</a:t>
            </a:r>
          </a:p>
        </p:txBody>
      </p:sp>
    </p:spTree>
    <p:extLst>
      <p:ext uri="{BB962C8B-B14F-4D97-AF65-F5344CB8AC3E}">
        <p14:creationId xmlns:p14="http://schemas.microsoft.com/office/powerpoint/2010/main" val="343239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F171C-7FF2-6F48-8337-B4A8EF2900BF}"/>
              </a:ext>
            </a:extLst>
          </p:cNvPr>
          <p:cNvSpPr>
            <a:spLocks noGrp="1"/>
          </p:cNvSpPr>
          <p:nvPr>
            <p:ph type="title"/>
          </p:nvPr>
        </p:nvSpPr>
        <p:spPr/>
        <p:txBody>
          <a:bodyPr/>
          <a:lstStyle/>
          <a:p>
            <a:r>
              <a:rPr lang="en-US" dirty="0"/>
              <a:t>Subgroup analysis based on post-baseline factors</a:t>
            </a:r>
          </a:p>
        </p:txBody>
      </p:sp>
      <p:sp>
        <p:nvSpPr>
          <p:cNvPr id="3" name="Content Placeholder 2">
            <a:extLst>
              <a:ext uri="{FF2B5EF4-FFF2-40B4-BE49-F238E27FC236}">
                <a16:creationId xmlns:a16="http://schemas.microsoft.com/office/drawing/2014/main" id="{5D817A73-9AE2-BF45-BE7B-8D9849889FF4}"/>
              </a:ext>
            </a:extLst>
          </p:cNvPr>
          <p:cNvSpPr>
            <a:spLocks noGrp="1"/>
          </p:cNvSpPr>
          <p:nvPr>
            <p:ph idx="1"/>
          </p:nvPr>
        </p:nvSpPr>
        <p:spPr/>
        <p:txBody>
          <a:bodyPr>
            <a:normAutofit/>
          </a:bodyPr>
          <a:lstStyle/>
          <a:p>
            <a:r>
              <a:rPr lang="en-US" dirty="0"/>
              <a:t>Subgroup analysis based on post-baseline factors is more complicated, as group membership can be affected by treatment.</a:t>
            </a:r>
          </a:p>
          <a:p>
            <a:r>
              <a:rPr lang="en-US" dirty="0"/>
              <a:t>Post-baseline factors validate the temporal criteria, thus it cannot be seen as moderators. But they may explain how and why treatment affects outcome and be considered as mediators.</a:t>
            </a:r>
          </a:p>
        </p:txBody>
      </p:sp>
    </p:spTree>
    <p:extLst>
      <p:ext uri="{BB962C8B-B14F-4D97-AF65-F5344CB8AC3E}">
        <p14:creationId xmlns:p14="http://schemas.microsoft.com/office/powerpoint/2010/main" val="2605172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0875-2C35-2A4B-9EB9-7529809F09E1}"/>
              </a:ext>
            </a:extLst>
          </p:cNvPr>
          <p:cNvSpPr>
            <a:spLocks noGrp="1"/>
          </p:cNvSpPr>
          <p:nvPr>
            <p:ph type="title"/>
          </p:nvPr>
        </p:nvSpPr>
        <p:spPr/>
        <p:txBody>
          <a:bodyPr/>
          <a:lstStyle/>
          <a:p>
            <a:r>
              <a:rPr lang="en-US" dirty="0"/>
              <a:t>Moderator vs mediator</a:t>
            </a:r>
          </a:p>
        </p:txBody>
      </p:sp>
      <p:sp>
        <p:nvSpPr>
          <p:cNvPr id="3" name="Content Placeholder 2">
            <a:extLst>
              <a:ext uri="{FF2B5EF4-FFF2-40B4-BE49-F238E27FC236}">
                <a16:creationId xmlns:a16="http://schemas.microsoft.com/office/drawing/2014/main" id="{09F5C3B8-22F2-F544-AF3B-79F781FC383A}"/>
              </a:ext>
            </a:extLst>
          </p:cNvPr>
          <p:cNvSpPr>
            <a:spLocks noGrp="1"/>
          </p:cNvSpPr>
          <p:nvPr>
            <p:ph idx="1"/>
          </p:nvPr>
        </p:nvSpPr>
        <p:spPr/>
        <p:txBody>
          <a:bodyPr/>
          <a:lstStyle/>
          <a:p>
            <a:r>
              <a:rPr lang="en-US" b="1" dirty="0"/>
              <a:t>Moderator: </a:t>
            </a:r>
            <a:r>
              <a:rPr lang="en-US" dirty="0"/>
              <a:t>a variable affects the director/strength of the relation between independent and dependent variables</a:t>
            </a:r>
          </a:p>
          <a:p>
            <a:r>
              <a:rPr lang="en-US" b="1" dirty="0"/>
              <a:t>Mediator: </a:t>
            </a:r>
            <a:r>
              <a:rPr lang="en-US" dirty="0"/>
              <a:t>a variable accounts for the relation between independent and dependent variables</a:t>
            </a:r>
          </a:p>
          <a:p>
            <a:r>
              <a:rPr lang="en-US" dirty="0"/>
              <a:t>E.g., the relation between social class and frequency of breast self-exams, age might be a moderator, education might be a mediator</a:t>
            </a:r>
          </a:p>
        </p:txBody>
      </p:sp>
      <p:sp>
        <p:nvSpPr>
          <p:cNvPr id="4" name="TextBox 3">
            <a:extLst>
              <a:ext uri="{FF2B5EF4-FFF2-40B4-BE49-F238E27FC236}">
                <a16:creationId xmlns:a16="http://schemas.microsoft.com/office/drawing/2014/main" id="{B4D29944-4521-D544-A29C-52A7442CE2D0}"/>
              </a:ext>
            </a:extLst>
          </p:cNvPr>
          <p:cNvSpPr txBox="1"/>
          <p:nvPr/>
        </p:nvSpPr>
        <p:spPr>
          <a:xfrm>
            <a:off x="2133600" y="5297714"/>
            <a:ext cx="1563248" cy="461665"/>
          </a:xfrm>
          <a:prstGeom prst="rect">
            <a:avLst/>
          </a:prstGeom>
          <a:noFill/>
        </p:spPr>
        <p:txBody>
          <a:bodyPr wrap="none" rtlCol="0">
            <a:spAutoFit/>
          </a:bodyPr>
          <a:lstStyle/>
          <a:p>
            <a:r>
              <a:rPr lang="en-US" sz="2400" dirty="0">
                <a:solidFill>
                  <a:schemeClr val="accent1"/>
                </a:solidFill>
              </a:rPr>
              <a:t>Social class</a:t>
            </a:r>
          </a:p>
        </p:txBody>
      </p:sp>
      <p:sp>
        <p:nvSpPr>
          <p:cNvPr id="5" name="TextBox 4">
            <a:extLst>
              <a:ext uri="{FF2B5EF4-FFF2-40B4-BE49-F238E27FC236}">
                <a16:creationId xmlns:a16="http://schemas.microsoft.com/office/drawing/2014/main" id="{55CFAE18-CEB2-464D-9665-2132CD2E02AF}"/>
              </a:ext>
            </a:extLst>
          </p:cNvPr>
          <p:cNvSpPr txBox="1"/>
          <p:nvPr/>
        </p:nvSpPr>
        <p:spPr>
          <a:xfrm>
            <a:off x="6235700" y="5303522"/>
            <a:ext cx="3936078" cy="461665"/>
          </a:xfrm>
          <a:prstGeom prst="rect">
            <a:avLst/>
          </a:prstGeom>
          <a:noFill/>
        </p:spPr>
        <p:txBody>
          <a:bodyPr wrap="none" rtlCol="0">
            <a:spAutoFit/>
          </a:bodyPr>
          <a:lstStyle/>
          <a:p>
            <a:r>
              <a:rPr lang="en-US" sz="2400" dirty="0">
                <a:solidFill>
                  <a:schemeClr val="accent1"/>
                </a:solidFill>
              </a:rPr>
              <a:t>Frequency of breast self-exam</a:t>
            </a:r>
          </a:p>
        </p:txBody>
      </p:sp>
      <p:sp>
        <p:nvSpPr>
          <p:cNvPr id="6" name="TextBox 5">
            <a:extLst>
              <a:ext uri="{FF2B5EF4-FFF2-40B4-BE49-F238E27FC236}">
                <a16:creationId xmlns:a16="http://schemas.microsoft.com/office/drawing/2014/main" id="{F6269181-F705-6147-82DA-AE68283B6409}"/>
              </a:ext>
            </a:extLst>
          </p:cNvPr>
          <p:cNvSpPr txBox="1"/>
          <p:nvPr/>
        </p:nvSpPr>
        <p:spPr>
          <a:xfrm>
            <a:off x="3929284" y="4678703"/>
            <a:ext cx="2202526" cy="461665"/>
          </a:xfrm>
          <a:prstGeom prst="rect">
            <a:avLst/>
          </a:prstGeom>
          <a:noFill/>
        </p:spPr>
        <p:txBody>
          <a:bodyPr wrap="none" rtlCol="0">
            <a:spAutoFit/>
          </a:bodyPr>
          <a:lstStyle/>
          <a:p>
            <a:r>
              <a:rPr lang="en-US" sz="2400" dirty="0">
                <a:solidFill>
                  <a:schemeClr val="accent1"/>
                </a:solidFill>
              </a:rPr>
              <a:t>Moderator: age </a:t>
            </a:r>
          </a:p>
        </p:txBody>
      </p:sp>
      <p:sp>
        <p:nvSpPr>
          <p:cNvPr id="7" name="TextBox 6">
            <a:extLst>
              <a:ext uri="{FF2B5EF4-FFF2-40B4-BE49-F238E27FC236}">
                <a16:creationId xmlns:a16="http://schemas.microsoft.com/office/drawing/2014/main" id="{A37BDF88-1764-6749-8E24-264C92F7E711}"/>
              </a:ext>
            </a:extLst>
          </p:cNvPr>
          <p:cNvSpPr txBox="1"/>
          <p:nvPr/>
        </p:nvSpPr>
        <p:spPr>
          <a:xfrm>
            <a:off x="3572199" y="5888402"/>
            <a:ext cx="2813463" cy="461665"/>
          </a:xfrm>
          <a:prstGeom prst="rect">
            <a:avLst/>
          </a:prstGeom>
          <a:noFill/>
        </p:spPr>
        <p:txBody>
          <a:bodyPr wrap="none" rtlCol="0">
            <a:spAutoFit/>
          </a:bodyPr>
          <a:lstStyle/>
          <a:p>
            <a:r>
              <a:rPr lang="en-US" sz="2400" dirty="0">
                <a:solidFill>
                  <a:schemeClr val="accent1"/>
                </a:solidFill>
              </a:rPr>
              <a:t>Mediator: education </a:t>
            </a:r>
          </a:p>
        </p:txBody>
      </p:sp>
      <p:cxnSp>
        <p:nvCxnSpPr>
          <p:cNvPr id="9" name="Straight Arrow Connector 8">
            <a:extLst>
              <a:ext uri="{FF2B5EF4-FFF2-40B4-BE49-F238E27FC236}">
                <a16:creationId xmlns:a16="http://schemas.microsoft.com/office/drawing/2014/main" id="{955E2A0B-B88F-CB49-89FB-48A3F751A4A4}"/>
              </a:ext>
            </a:extLst>
          </p:cNvPr>
          <p:cNvCxnSpPr>
            <a:cxnSpLocks/>
            <a:stCxn id="4" idx="3"/>
            <a:endCxn id="5" idx="1"/>
          </p:cNvCxnSpPr>
          <p:nvPr/>
        </p:nvCxnSpPr>
        <p:spPr>
          <a:xfrm>
            <a:off x="3696848" y="5528547"/>
            <a:ext cx="2538852" cy="5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463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872A-319C-EE43-B5BB-61811B94B1FB}"/>
              </a:ext>
            </a:extLst>
          </p:cNvPr>
          <p:cNvSpPr>
            <a:spLocks noGrp="1"/>
          </p:cNvSpPr>
          <p:nvPr>
            <p:ph type="title"/>
          </p:nvPr>
        </p:nvSpPr>
        <p:spPr/>
        <p:txBody>
          <a:bodyPr/>
          <a:lstStyle/>
          <a:p>
            <a:r>
              <a:rPr lang="en-US" dirty="0"/>
              <a:t>Challenges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4815898-4C54-BE4F-8C6F-9B15BA8F6499}"/>
                  </a:ext>
                </a:extLst>
              </p:cNvPr>
              <p:cNvSpPr>
                <a:spLocks noGrp="1"/>
              </p:cNvSpPr>
              <p:nvPr>
                <p:ph idx="1"/>
              </p:nvPr>
            </p:nvSpPr>
            <p:spPr/>
            <p:txBody>
              <a:bodyPr/>
              <a:lstStyle/>
              <a:p>
                <a:r>
                  <a:rPr lang="en-US" dirty="0"/>
                  <a:t>Subgroup analysis is controversial in clinical trial guide</a:t>
                </a:r>
              </a:p>
              <a:p>
                <a:r>
                  <a:rPr lang="en-US" dirty="0"/>
                  <a:t>Multiple testing issue: the probability of a false positive findings increases as the number of subgroup analyses increases</a:t>
                </a:r>
              </a:p>
              <a:p>
                <a:r>
                  <a:rPr lang="en-US" dirty="0"/>
                  <a:t>Lack of power: consider a clinical trial with two treatment arms including female and male participants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∈{0,1}</m:t>
                    </m:r>
                  </m:oMath>
                </a14:m>
                <a:r>
                  <a:rPr lang="en-US" dirty="0"/>
                  <a:t> and </a:t>
                </a:r>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a:p>
              <a:p>
                <a:pPr lvl="1"/>
                <a:r>
                  <a:rPr lang="en-US" dirty="0"/>
                  <a:t>To detect the main effect: </a:t>
                </a:r>
                <a14:m>
                  <m:oMath xmlns:m="http://schemas.openxmlformats.org/officeDocument/2006/math">
                    <m:r>
                      <a:rPr lang="en-US" b="0" i="1" smtClean="0">
                        <a:latin typeface="Cambria Math" panose="02040503050406030204" pitchFamily="18" charset="0"/>
                      </a:rPr>
                      <m:t>𝑉𝑎𝑟</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0</m:t>
                                </m:r>
                              </m:sub>
                            </m:sSub>
                          </m:e>
                        </m:acc>
                      </m:e>
                    </m:d>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oMath>
                </a14:m>
                <a:endParaRPr lang="en-US" dirty="0"/>
              </a:p>
              <a:p>
                <a:pPr lvl="1"/>
                <a:r>
                  <a:rPr lang="en-US" dirty="0"/>
                  <a:t>To detect the treatment heterogeneity, </a:t>
                </a:r>
                <a14:m>
                  <m:oMath xmlns:m="http://schemas.openxmlformats.org/officeDocument/2006/math">
                    <m:r>
                      <a:rPr lang="en-US" i="1">
                        <a:latin typeface="Cambria Math" panose="02040503050406030204" pitchFamily="18" charset="0"/>
                      </a:rPr>
                      <m:t>𝑉𝑎𝑟</m:t>
                    </m:r>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b="0" i="1" smtClean="0">
                                    <a:latin typeface="Cambria Math" panose="02040503050406030204" pitchFamily="18" charset="0"/>
                                  </a:rPr>
                                  <m:t>𝑓</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0</m:t>
                                </m:r>
                                <m:r>
                                  <a:rPr lang="en-US" b="0" i="1" smtClean="0">
                                    <a:latin typeface="Cambria Math" panose="02040503050406030204" pitchFamily="18" charset="0"/>
                                  </a:rPr>
                                  <m:t>𝑓</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1</m:t>
                                </m:r>
                                <m:r>
                                  <a:rPr lang="en-US" b="0" i="1" smtClean="0">
                                    <a:latin typeface="Cambria Math" panose="02040503050406030204" pitchFamily="18" charset="0"/>
                                  </a:rPr>
                                  <m:t>𝑚</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b="0" i="1" smtClean="0">
                                    <a:latin typeface="Cambria Math" panose="02040503050406030204" pitchFamily="18" charset="0"/>
                                  </a:rPr>
                                  <m:t>0</m:t>
                                </m:r>
                                <m:r>
                                  <a:rPr lang="en-US" b="0" i="1" smtClean="0">
                                    <a:latin typeface="Cambria Math" panose="02040503050406030204" pitchFamily="18" charset="0"/>
                                  </a:rPr>
                                  <m:t>𝑚</m:t>
                                </m:r>
                              </m:sub>
                            </m:sSub>
                          </m:e>
                        </m:acc>
                      </m:e>
                    </m:d>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8</m:t>
                    </m:r>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𝑛</m:t>
                    </m:r>
                  </m:oMath>
                </a14:m>
                <a:r>
                  <a:rPr lang="en-US" dirty="0"/>
                  <a:t>, which is four times larger. </a:t>
                </a:r>
              </a:p>
              <a:p>
                <a:pPr lvl="1"/>
                <a:r>
                  <a:rPr lang="en-US" dirty="0"/>
                  <a:t>Besides, the effect size for interactions may be smaller than those for main effects.</a:t>
                </a:r>
              </a:p>
            </p:txBody>
          </p:sp>
        </mc:Choice>
        <mc:Fallback>
          <p:sp>
            <p:nvSpPr>
              <p:cNvPr id="3" name="Content Placeholder 2">
                <a:extLst>
                  <a:ext uri="{FF2B5EF4-FFF2-40B4-BE49-F238E27FC236}">
                    <a16:creationId xmlns:a16="http://schemas.microsoft.com/office/drawing/2014/main" id="{84815898-4C54-BE4F-8C6F-9B15BA8F6499}"/>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4146426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57DD-CB79-704A-9254-217718E6F6C9}"/>
              </a:ext>
            </a:extLst>
          </p:cNvPr>
          <p:cNvSpPr>
            <a:spLocks noGrp="1"/>
          </p:cNvSpPr>
          <p:nvPr>
            <p:ph type="title"/>
          </p:nvPr>
        </p:nvSpPr>
        <p:spPr/>
        <p:txBody>
          <a:bodyPr/>
          <a:lstStyle/>
          <a:p>
            <a:r>
              <a:rPr lang="en-US" dirty="0"/>
              <a:t>Part2. Some existing methods</a:t>
            </a:r>
          </a:p>
        </p:txBody>
      </p:sp>
      <p:sp>
        <p:nvSpPr>
          <p:cNvPr id="3" name="Content Placeholder 2">
            <a:extLst>
              <a:ext uri="{FF2B5EF4-FFF2-40B4-BE49-F238E27FC236}">
                <a16:creationId xmlns:a16="http://schemas.microsoft.com/office/drawing/2014/main" id="{5A1CF6C1-7B20-2C4C-A78B-B373432DDA8E}"/>
              </a:ext>
            </a:extLst>
          </p:cNvPr>
          <p:cNvSpPr>
            <a:spLocks noGrp="1"/>
          </p:cNvSpPr>
          <p:nvPr>
            <p:ph idx="1"/>
          </p:nvPr>
        </p:nvSpPr>
        <p:spPr/>
        <p:txBody>
          <a:bodyPr/>
          <a:lstStyle/>
          <a:p>
            <a:pPr marL="0" indent="0">
              <a:buNone/>
            </a:pPr>
            <a:r>
              <a:rPr lang="en-US" dirty="0"/>
              <a:t>I grouped the methods into three categories:</a:t>
            </a:r>
          </a:p>
          <a:p>
            <a:pPr lvl="1"/>
            <a:r>
              <a:rPr lang="en-US" dirty="0"/>
              <a:t>Model interactions</a:t>
            </a:r>
          </a:p>
          <a:p>
            <a:pPr lvl="1"/>
            <a:r>
              <a:rPr lang="en-US" dirty="0"/>
              <a:t>Model subgroups as latent classes</a:t>
            </a:r>
          </a:p>
          <a:p>
            <a:pPr lvl="1"/>
            <a:r>
              <a:rPr lang="en-US" dirty="0"/>
              <a:t>Directly optimize treatment decision rule</a:t>
            </a:r>
          </a:p>
        </p:txBody>
      </p:sp>
    </p:spTree>
    <p:extLst>
      <p:ext uri="{BB962C8B-B14F-4D97-AF65-F5344CB8AC3E}">
        <p14:creationId xmlns:p14="http://schemas.microsoft.com/office/powerpoint/2010/main" val="81170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D1E5-B2A1-814C-9FD8-E5DFC1D307E9}"/>
              </a:ext>
            </a:extLst>
          </p:cNvPr>
          <p:cNvSpPr>
            <a:spLocks noGrp="1"/>
          </p:cNvSpPr>
          <p:nvPr>
            <p:ph type="title"/>
          </p:nvPr>
        </p:nvSpPr>
        <p:spPr/>
        <p:txBody>
          <a:bodyPr/>
          <a:lstStyle/>
          <a:p>
            <a:r>
              <a:rPr lang="en-US" dirty="0"/>
              <a:t>(1) Model the interactions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3E4C45F-F445-B640-8E9F-772D2F466307}"/>
                  </a:ext>
                </a:extLst>
              </p:cNvPr>
              <p:cNvSpPr>
                <a:spLocks noGrp="1"/>
              </p:cNvSpPr>
              <p:nvPr>
                <p:ph idx="1"/>
              </p:nvPr>
            </p:nvSpPr>
            <p:spPr/>
            <p:txBody>
              <a:bodyPr>
                <a:normAutofit lnSpcReduction="10000"/>
              </a:bodyPr>
              <a:lstStyle/>
              <a:p>
                <a:r>
                  <a:rPr lang="en-US" dirty="0"/>
                  <a:t>Cai, Tian, et al. 2011. Biostatistics</a:t>
                </a:r>
              </a:p>
              <a:p>
                <a:pPr lvl="1"/>
                <a:r>
                  <a:rPr lang="en-US" dirty="0"/>
                  <a:t>Denote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0</m:t>
                        </m:r>
                      </m:sub>
                    </m:sSub>
                  </m:oMath>
                </a14:m>
                <a:r>
                  <a:rPr lang="en-US" dirty="0"/>
                  <a:t> as the outcome given treatment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=1</m:t>
                    </m:r>
                  </m:oMath>
                </a14:m>
                <a:r>
                  <a:rPr lang="en-US" dirty="0"/>
                  <a:t> and 0, respectively. We are interested in estimating</a:t>
                </a:r>
              </a:p>
              <a:p>
                <a:pPr marL="457200" lvl="1" indent="0" algn="ctr">
                  <a:buNone/>
                </a:pPr>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0</m:t>
                            </m:r>
                          </m:sub>
                        </m:sSub>
                      </m:e>
                      <m:e>
                        <m:r>
                          <a:rPr lang="en-US" b="0" i="1" smtClean="0">
                            <a:latin typeface="Cambria Math" panose="02040503050406030204" pitchFamily="18" charset="0"/>
                          </a:rPr>
                          <m:t>𝑋</m:t>
                        </m:r>
                      </m:e>
                    </m:d>
                  </m:oMath>
                </a14:m>
                <a:r>
                  <a:rPr lang="en-US" dirty="0"/>
                  <a:t>, </a:t>
                </a:r>
              </a:p>
              <a:p>
                <a:pPr marL="457200" lvl="1" indent="0">
                  <a:buNone/>
                </a:pPr>
                <a:r>
                  <a:rPr lang="en-US" dirty="0"/>
                  <a:t>   which is difficult to estimate well nonparametrically.</a:t>
                </a:r>
              </a:p>
              <a:p>
                <a:pPr lvl="1"/>
                <a:r>
                  <a:rPr lang="en-US" dirty="0"/>
                  <a:t>Instead, they model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𝑌</m:t>
                        </m:r>
                      </m:e>
                      <m:e>
                        <m:r>
                          <a:rPr lang="en-US" b="0" i="1" smtClean="0">
                            <a:latin typeface="Cambria Math" panose="02040503050406030204" pitchFamily="18" charset="0"/>
                          </a:rPr>
                          <m:t>𝑋</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𝛽</m:t>
                        </m:r>
                      </m:e>
                      <m:sub>
                        <m:r>
                          <a:rPr lang="en-US" b="0" i="1" smtClean="0">
                            <a:latin typeface="Cambria Math" panose="02040503050406030204" pitchFamily="18" charset="0"/>
                          </a:rPr>
                          <m:t>𝑡</m:t>
                        </m:r>
                      </m:sub>
                    </m:sSub>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a:t>is a strictly increasing smooth link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𝑡</m:t>
                        </m:r>
                      </m:sub>
                    </m:sSub>
                  </m:oMath>
                </a14:m>
                <a:r>
                  <a:rPr lang="en-US" dirty="0"/>
                  <a:t> can be estimated using estimating equation, robust to model misspecification. </a:t>
                </a:r>
              </a:p>
              <a:p>
                <a:pPr lvl="1"/>
                <a:r>
                  <a:rPr lang="en-US" dirty="0"/>
                  <a:t>Then, </a:t>
                </a:r>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𝑋</m:t>
                    </m:r>
                    <m:r>
                      <a:rPr lang="en-US" b="0" i="1" smtClean="0">
                        <a:latin typeface="Cambria Math" panose="02040503050406030204" pitchFamily="18" charset="0"/>
                      </a:rPr>
                      <m:t>)</m:t>
                    </m:r>
                  </m:oMath>
                </a14:m>
                <a:endParaRPr lang="en-US" dirty="0"/>
              </a:p>
              <a:p>
                <a:pPr lvl="1"/>
                <a:r>
                  <a:rPr lang="en-US" dirty="0"/>
                  <a:t>Future patient with baseline covariate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oMath>
                </a14:m>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𝑠</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may be used for treatment decision, or as a index scoring for grouping subjects with similar treatment difference.</a:t>
                </a:r>
              </a:p>
            </p:txBody>
          </p:sp>
        </mc:Choice>
        <mc:Fallback>
          <p:sp>
            <p:nvSpPr>
              <p:cNvPr id="3" name="Content Placeholder 2">
                <a:extLst>
                  <a:ext uri="{FF2B5EF4-FFF2-40B4-BE49-F238E27FC236}">
                    <a16:creationId xmlns:a16="http://schemas.microsoft.com/office/drawing/2014/main" id="{73E4C45F-F445-B640-8E9F-772D2F466307}"/>
                  </a:ext>
                </a:extLst>
              </p:cNvPr>
              <p:cNvSpPr>
                <a:spLocks noGrp="1" noRot="1" noChangeAspect="1" noMove="1" noResize="1" noEditPoints="1" noAdjustHandles="1" noChangeArrowheads="1" noChangeShapeType="1" noTextEdit="1"/>
              </p:cNvSpPr>
              <p:nvPr>
                <p:ph idx="1"/>
              </p:nvPr>
            </p:nvSpPr>
            <p:spPr>
              <a:blipFill>
                <a:blip r:embed="rId2"/>
                <a:stretch>
                  <a:fillRect l="-965" t="-3509"/>
                </a:stretch>
              </a:blipFill>
            </p:spPr>
            <p:txBody>
              <a:bodyPr/>
              <a:lstStyle/>
              <a:p>
                <a:r>
                  <a:rPr lang="en-US">
                    <a:noFill/>
                  </a:rPr>
                  <a:t> </a:t>
                </a:r>
              </a:p>
            </p:txBody>
          </p:sp>
        </mc:Fallback>
      </mc:AlternateContent>
    </p:spTree>
    <p:extLst>
      <p:ext uri="{BB962C8B-B14F-4D97-AF65-F5344CB8AC3E}">
        <p14:creationId xmlns:p14="http://schemas.microsoft.com/office/powerpoint/2010/main" val="204641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27DE-AA8B-FC4A-B030-87DCE73D30C2}"/>
              </a:ext>
            </a:extLst>
          </p:cNvPr>
          <p:cNvSpPr>
            <a:spLocks noGrp="1"/>
          </p:cNvSpPr>
          <p:nvPr>
            <p:ph type="title"/>
          </p:nvPr>
        </p:nvSpPr>
        <p:spPr/>
        <p:txBody>
          <a:bodyPr/>
          <a:lstStyle/>
          <a:p>
            <a:r>
              <a:rPr lang="en-US" dirty="0"/>
              <a:t>(1) Model the interactions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0B4E8C9-EE8E-414A-85B6-D471C55CFE1A}"/>
                  </a:ext>
                </a:extLst>
              </p:cNvPr>
              <p:cNvSpPr>
                <a:spLocks noGrp="1"/>
              </p:cNvSpPr>
              <p:nvPr>
                <p:ph idx="1"/>
              </p:nvPr>
            </p:nvSpPr>
            <p:spPr/>
            <p:txBody>
              <a:bodyPr>
                <a:normAutofit/>
              </a:bodyPr>
              <a:lstStyle/>
              <a:p>
                <a:r>
                  <a:rPr lang="en-US" dirty="0"/>
                  <a:t>Tian et al. 2014. JASA</a:t>
                </a:r>
              </a:p>
              <a:p>
                <a:pPr lvl="1"/>
                <a:r>
                  <a:rPr lang="en-US" dirty="0"/>
                  <a:t>A simple linear regression is often modeled for continuous outcome</a:t>
                </a:r>
              </a:p>
              <a:p>
                <a:pPr marL="457200" lvl="1" indent="0" algn="ctr">
                  <a:buNone/>
                </a:pPr>
                <a:r>
                  <a:rPr lang="en-US" dirty="0"/>
                  <a:t> </a:t>
                </a:r>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r>
                      <a:rPr lang="en-US" b="0" i="1" smtClean="0">
                        <a:latin typeface="Cambria Math" panose="02040503050406030204" pitchFamily="18" charset="0"/>
                      </a:rPr>
                      <m:t>𝑊</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𝑇</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𝛿</m:t>
                        </m:r>
                        <m:r>
                          <a:rPr lang="en-US" b="0" i="1" smtClean="0">
                            <a:latin typeface="Cambria Math" panose="02040503050406030204" pitchFamily="18" charset="0"/>
                          </a:rPr>
                          <m:t>𝑊</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𝑇</m:t>
                        </m:r>
                      </m:num>
                      <m:den>
                        <m:r>
                          <a:rPr lang="en-US" b="0" i="1" smtClean="0">
                            <a:latin typeface="Cambria Math" panose="02040503050406030204" pitchFamily="18" charset="0"/>
                          </a:rPr>
                          <m:t>2</m:t>
                        </m:r>
                      </m:den>
                    </m:f>
                    <m:r>
                      <a:rPr lang="en-US" b="0" i="1" smtClean="0">
                        <a:latin typeface="Cambria Math" panose="02040503050406030204" pitchFamily="18" charset="0"/>
                      </a:rPr>
                      <m:t>+</m:t>
                    </m:r>
                    <m:r>
                      <a:rPr lang="en-US" b="0" i="1" smtClean="0">
                        <a:latin typeface="Cambria Math" panose="02040503050406030204" pitchFamily="18" charset="0"/>
                      </a:rPr>
                      <m:t>𝜖</m:t>
                    </m:r>
                  </m:oMath>
                </a14:m>
                <a:r>
                  <a:rPr lang="en-US" dirty="0"/>
                  <a:t>, </a:t>
                </a:r>
              </a:p>
              <a:p>
                <a:pPr marL="457200" lvl="1" indent="0">
                  <a:buNone/>
                </a:pPr>
                <a:r>
                  <a:rPr lang="en-US" dirty="0"/>
                  <a:t>where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is a function of baseline variable X, T is coded as T=-1 or 1 for convenience, and assume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=−1</m:t>
                            </m:r>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=1</m:t>
                            </m:r>
                          </m:e>
                        </m:d>
                      </m:e>
                    </m:func>
                    <m:r>
                      <a:rPr lang="en-US" i="1">
                        <a:latin typeface="Cambria Math" panose="02040503050406030204" pitchFamily="18" charset="0"/>
                      </a:rPr>
                      <m:t>=0.5</m:t>
                    </m:r>
                  </m:oMath>
                </a14:m>
                <a:r>
                  <a:rPr lang="en-US" dirty="0"/>
                  <a:t>.</a:t>
                </a:r>
              </a:p>
              <a:p>
                <a:pPr lvl="1"/>
                <a:r>
                  <a:rPr lang="en-US" dirty="0"/>
                  <a:t>Treatment difference: </a:t>
                </a:r>
                <a14:m>
                  <m:oMath xmlns:m="http://schemas.openxmlformats.org/officeDocument/2006/math">
                    <m:r>
                      <a:rPr lang="en-US" i="1">
                        <a:solidFill>
                          <a:prstClr val="black"/>
                        </a:solidFill>
                        <a:latin typeface="Cambria Math" panose="02040503050406030204" pitchFamily="18" charset="0"/>
                      </a:rPr>
                      <m:t>𝑆</m:t>
                    </m:r>
                    <m:d>
                      <m:dPr>
                        <m:ctrlPr>
                          <a:rPr lang="en-US" i="1">
                            <a:solidFill>
                              <a:prstClr val="black"/>
                            </a:solidFill>
                            <a:latin typeface="Cambria Math" panose="02040503050406030204" pitchFamily="18" charset="0"/>
                          </a:rPr>
                        </m:ctrlPr>
                      </m:dPr>
                      <m:e>
                        <m:r>
                          <a:rPr lang="en-US" i="1">
                            <a:solidFill>
                              <a:prstClr val="black"/>
                            </a:solidFill>
                            <a:latin typeface="Cambria Math" panose="02040503050406030204" pitchFamily="18" charset="0"/>
                          </a:rPr>
                          <m:t>𝑋</m:t>
                        </m:r>
                      </m:e>
                    </m:d>
                    <m:r>
                      <a:rPr lang="en-US" i="1">
                        <a:solidFill>
                          <a:prstClr val="black"/>
                        </a:solidFill>
                        <a:latin typeface="Cambria Math" panose="02040503050406030204" pitchFamily="18" charset="0"/>
                      </a:rPr>
                      <m:t>=</m:t>
                    </m:r>
                    <m:r>
                      <a:rPr lang="en-US" i="1">
                        <a:solidFill>
                          <a:prstClr val="black"/>
                        </a:solidFill>
                        <a:latin typeface="Cambria Math" panose="02040503050406030204" pitchFamily="18" charset="0"/>
                      </a:rPr>
                      <m:t>𝐸</m:t>
                    </m:r>
                    <m:d>
                      <m:dPr>
                        <m:ctrlPr>
                          <a:rPr lang="en-US" i="1">
                            <a:solidFill>
                              <a:prstClr val="black"/>
                            </a:solidFill>
                            <a:latin typeface="Cambria Math" panose="02040503050406030204" pitchFamily="18" charset="0"/>
                          </a:rPr>
                        </m:ctrlPr>
                      </m:dPr>
                      <m:e>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𝑌</m:t>
                            </m:r>
                          </m:e>
                          <m:sub>
                            <m:r>
                              <a:rPr lang="en-US" i="1">
                                <a:solidFill>
                                  <a:prstClr val="black"/>
                                </a:solidFill>
                                <a:latin typeface="Cambria Math" panose="02040503050406030204" pitchFamily="18" charset="0"/>
                              </a:rPr>
                              <m:t>1</m:t>
                            </m:r>
                          </m:sub>
                        </m:sSub>
                        <m:r>
                          <a:rPr lang="en-US" i="1">
                            <a:solidFill>
                              <a:prstClr val="black"/>
                            </a:solidFill>
                            <a:latin typeface="Cambria Math" panose="02040503050406030204" pitchFamily="18" charset="0"/>
                          </a:rPr>
                          <m:t>−</m:t>
                        </m:r>
                        <m:sSub>
                          <m:sSubPr>
                            <m:ctrlPr>
                              <a:rPr lang="en-US" i="1">
                                <a:solidFill>
                                  <a:prstClr val="black"/>
                                </a:solidFill>
                                <a:latin typeface="Cambria Math" panose="02040503050406030204" pitchFamily="18" charset="0"/>
                              </a:rPr>
                            </m:ctrlPr>
                          </m:sSubPr>
                          <m:e>
                            <m:r>
                              <a:rPr lang="en-US" i="1">
                                <a:solidFill>
                                  <a:prstClr val="black"/>
                                </a:solidFill>
                                <a:latin typeface="Cambria Math" panose="02040503050406030204" pitchFamily="18" charset="0"/>
                              </a:rPr>
                              <m:t>𝑌</m:t>
                            </m:r>
                          </m:e>
                          <m:sub>
                            <m:r>
                              <a:rPr lang="en-US" i="1">
                                <a:solidFill>
                                  <a:prstClr val="black"/>
                                </a:solidFill>
                                <a:latin typeface="Cambria Math" panose="02040503050406030204" pitchFamily="18" charset="0"/>
                              </a:rPr>
                              <m:t>0</m:t>
                            </m:r>
                          </m:sub>
                        </m:sSub>
                      </m:e>
                      <m:e>
                        <m:r>
                          <a:rPr lang="en-US" i="1">
                            <a:solidFill>
                              <a:prstClr val="black"/>
                            </a:solidFill>
                            <a:latin typeface="Cambria Math" panose="02040503050406030204" pitchFamily="18" charset="0"/>
                          </a:rPr>
                          <m:t>𝑋</m:t>
                        </m:r>
                      </m:e>
                    </m:d>
                    <m:r>
                      <a:rPr lang="en-US" b="0" i="0"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𝛿</m:t>
                    </m:r>
                    <m:r>
                      <a:rPr lang="en-US" b="0" i="1" smtClean="0">
                        <a:solidFill>
                          <a:prstClr val="black"/>
                        </a:solidFill>
                        <a:latin typeface="Cambria Math" panose="02040503050406030204" pitchFamily="18" charset="0"/>
                      </a:rPr>
                      <m:t>𝑊</m:t>
                    </m:r>
                    <m:r>
                      <a:rPr lang="en-US" b="0" i="1" smtClean="0">
                        <a:solidFill>
                          <a:prstClr val="black"/>
                        </a:solidFill>
                        <a:latin typeface="Cambria Math" panose="02040503050406030204" pitchFamily="18" charset="0"/>
                      </a:rPr>
                      <m:t>(</m:t>
                    </m:r>
                    <m:r>
                      <a:rPr lang="en-US" b="0" i="1" smtClean="0">
                        <a:solidFill>
                          <a:prstClr val="black"/>
                        </a:solidFill>
                        <a:latin typeface="Cambria Math" panose="02040503050406030204" pitchFamily="18" charset="0"/>
                      </a:rPr>
                      <m:t>𝑋</m:t>
                    </m:r>
                    <m:r>
                      <a:rPr lang="en-US" b="0" i="1" smtClean="0">
                        <a:solidFill>
                          <a:prstClr val="black"/>
                        </a:solidFill>
                        <a:latin typeface="Cambria Math" panose="02040503050406030204" pitchFamily="18" charset="0"/>
                      </a:rPr>
                      <m:t>)</m:t>
                    </m:r>
                  </m:oMath>
                </a14:m>
                <a:endParaRPr lang="en-US" dirty="0"/>
              </a:p>
              <a:p>
                <a:pPr lvl="1"/>
                <a:r>
                  <a:rPr lang="en-US" dirty="0"/>
                  <a:t>Note that </a:t>
                </a:r>
                <a14:m>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𝑌𝑇</m:t>
                        </m:r>
                      </m:e>
                      <m:e>
                        <m:r>
                          <a:rPr lang="en-US" b="0" i="1" smtClean="0">
                            <a:latin typeface="Cambria Math" panose="02040503050406030204" pitchFamily="18" charset="0"/>
                          </a:rPr>
                          <m:t>𝑋</m:t>
                        </m:r>
                      </m:e>
                    </m:d>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 Therefore, </a:t>
                </a:r>
                <a14:m>
                  <m:oMath xmlns:m="http://schemas.openxmlformats.org/officeDocument/2006/math">
                    <m:r>
                      <a:rPr lang="en-US" b="0" i="1" dirty="0" smtClean="0">
                        <a:latin typeface="Cambria Math" panose="02040503050406030204" pitchFamily="18" charset="0"/>
                      </a:rPr>
                      <m:t>𝛿</m:t>
                    </m:r>
                  </m:oMath>
                </a14:m>
                <a:r>
                  <a:rPr lang="en-US" dirty="0"/>
                  <a:t> can be estimated using estimation equations, minimizing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𝑊</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oMath>
                </a14:m>
                <a:endParaRPr lang="en-US" dirty="0"/>
              </a:p>
              <a:p>
                <a:pPr lvl="1"/>
                <a:r>
                  <a:rPr lang="en-US" dirty="0"/>
                  <a:t>But this model is difficult to extend to more complicated models such as binary and survival outcomes.</a:t>
                </a:r>
              </a:p>
            </p:txBody>
          </p:sp>
        </mc:Choice>
        <mc:Fallback>
          <p:sp>
            <p:nvSpPr>
              <p:cNvPr id="3" name="Content Placeholder 2">
                <a:extLst>
                  <a:ext uri="{FF2B5EF4-FFF2-40B4-BE49-F238E27FC236}">
                    <a16:creationId xmlns:a16="http://schemas.microsoft.com/office/drawing/2014/main" id="{50B4E8C9-EE8E-414A-85B6-D471C55CFE1A}"/>
                  </a:ext>
                </a:extLst>
              </p:cNvPr>
              <p:cNvSpPr>
                <a:spLocks noGrp="1" noRot="1" noChangeAspect="1" noMove="1" noResize="1" noEditPoints="1" noAdjustHandles="1" noChangeArrowheads="1" noChangeShapeType="1" noTextEdit="1"/>
              </p:cNvSpPr>
              <p:nvPr>
                <p:ph idx="1"/>
              </p:nvPr>
            </p:nvSpPr>
            <p:spPr>
              <a:blipFill>
                <a:blip r:embed="rId2"/>
                <a:stretch>
                  <a:fillRect l="-965" t="-2632" r="-483"/>
                </a:stretch>
              </a:blipFill>
            </p:spPr>
            <p:txBody>
              <a:bodyPr/>
              <a:lstStyle/>
              <a:p>
                <a:r>
                  <a:rPr lang="en-US">
                    <a:noFill/>
                  </a:rPr>
                  <a:t> </a:t>
                </a:r>
              </a:p>
            </p:txBody>
          </p:sp>
        </mc:Fallback>
      </mc:AlternateContent>
    </p:spTree>
    <p:extLst>
      <p:ext uri="{BB962C8B-B14F-4D97-AF65-F5344CB8AC3E}">
        <p14:creationId xmlns:p14="http://schemas.microsoft.com/office/powerpoint/2010/main" val="310214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0B11-A647-FE47-8D66-A96D180A3A76}"/>
              </a:ext>
            </a:extLst>
          </p:cNvPr>
          <p:cNvSpPr>
            <a:spLocks noGrp="1"/>
          </p:cNvSpPr>
          <p:nvPr>
            <p:ph type="title"/>
          </p:nvPr>
        </p:nvSpPr>
        <p:spPr/>
        <p:txBody>
          <a:bodyPr/>
          <a:lstStyle/>
          <a:p>
            <a:r>
              <a:rPr lang="en-US" dirty="0"/>
              <a:t>Tian et al. 2014. JASA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D48184-FBCC-9449-8C11-4E0A2BED99ED}"/>
                  </a:ext>
                </a:extLst>
              </p:cNvPr>
              <p:cNvSpPr>
                <a:spLocks noGrp="1"/>
              </p:cNvSpPr>
              <p:nvPr>
                <p:ph idx="1"/>
              </p:nvPr>
            </p:nvSpPr>
            <p:spPr/>
            <p:txBody>
              <a:bodyPr>
                <a:normAutofit/>
              </a:bodyPr>
              <a:lstStyle/>
              <a:p>
                <a:pPr lvl="1"/>
                <a:r>
                  <a:rPr lang="en-US" sz="2800" dirty="0"/>
                  <a:t>Since </a:t>
                </a:r>
                <a14:m>
                  <m:oMath xmlns:m="http://schemas.openxmlformats.org/officeDocument/2006/math">
                    <m:f>
                      <m:fPr>
                        <m:ctrlPr>
                          <a:rPr lang="en-US" sz="2800" i="1">
                            <a:solidFill>
                              <a:prstClr val="black"/>
                            </a:solidFill>
                            <a:latin typeface="Cambria Math" panose="02040503050406030204" pitchFamily="18" charset="0"/>
                          </a:rPr>
                        </m:ctrlPr>
                      </m:fPr>
                      <m:num>
                        <m:r>
                          <a:rPr lang="en-US" sz="2800" i="1">
                            <a:solidFill>
                              <a:prstClr val="black"/>
                            </a:solidFill>
                            <a:latin typeface="Cambria Math" panose="02040503050406030204" pitchFamily="18" charset="0"/>
                          </a:rPr>
                          <m:t>1</m:t>
                        </m:r>
                      </m:num>
                      <m:den>
                        <m:r>
                          <a:rPr lang="en-US" sz="2800" i="1">
                            <a:solidFill>
                              <a:prstClr val="black"/>
                            </a:solidFill>
                            <a:latin typeface="Cambria Math" panose="02040503050406030204" pitchFamily="18" charset="0"/>
                          </a:rPr>
                          <m:t>𝑁</m:t>
                        </m:r>
                      </m:den>
                    </m:f>
                    <m:nary>
                      <m:naryPr>
                        <m:chr m:val="∑"/>
                        <m:ctrlPr>
                          <a:rPr lang="en-US" sz="2800" i="1">
                            <a:solidFill>
                              <a:prstClr val="black"/>
                            </a:solidFill>
                            <a:latin typeface="Cambria Math" panose="02040503050406030204" pitchFamily="18" charset="0"/>
                          </a:rPr>
                        </m:ctrlPr>
                      </m:naryPr>
                      <m:sub>
                        <m:r>
                          <m:rPr>
                            <m:brk m:alnAt="23"/>
                          </m:rPr>
                          <a:rPr lang="en-US" sz="2800" i="1">
                            <a:solidFill>
                              <a:prstClr val="black"/>
                            </a:solidFill>
                            <a:latin typeface="Cambria Math" panose="02040503050406030204" pitchFamily="18" charset="0"/>
                          </a:rPr>
                          <m:t>𝑖</m:t>
                        </m:r>
                        <m:r>
                          <a:rPr lang="en-US" sz="2800" i="1">
                            <a:solidFill>
                              <a:prstClr val="black"/>
                            </a:solidFill>
                            <a:latin typeface="Cambria Math" panose="02040503050406030204" pitchFamily="18" charset="0"/>
                          </a:rPr>
                          <m:t>=1</m:t>
                        </m:r>
                      </m:sub>
                      <m:sup>
                        <m:r>
                          <a:rPr lang="en-US" sz="2800" i="1">
                            <a:solidFill>
                              <a:prstClr val="black"/>
                            </a:solidFill>
                            <a:latin typeface="Cambria Math" panose="02040503050406030204" pitchFamily="18" charset="0"/>
                          </a:rPr>
                          <m:t>𝑁</m:t>
                        </m:r>
                      </m:sup>
                      <m:e>
                        <m:sSup>
                          <m:sSupPr>
                            <m:ctrlPr>
                              <a:rPr lang="en-US" sz="2800" i="1">
                                <a:solidFill>
                                  <a:prstClr val="black"/>
                                </a:solidFill>
                                <a:latin typeface="Cambria Math" panose="02040503050406030204" pitchFamily="18" charset="0"/>
                              </a:rPr>
                            </m:ctrlPr>
                          </m:sSupPr>
                          <m:e>
                            <m:d>
                              <m:dPr>
                                <m:ctrlPr>
                                  <a:rPr lang="en-US" sz="2800" i="1">
                                    <a:solidFill>
                                      <a:prstClr val="black"/>
                                    </a:solidFill>
                                    <a:latin typeface="Cambria Math" panose="02040503050406030204" pitchFamily="18" charset="0"/>
                                  </a:rPr>
                                </m:ctrlPr>
                              </m:dPr>
                              <m:e>
                                <m:sSub>
                                  <m:sSubPr>
                                    <m:ctrlPr>
                                      <a:rPr lang="en-US" sz="2800" i="1">
                                        <a:solidFill>
                                          <a:prstClr val="black"/>
                                        </a:solidFill>
                                        <a:latin typeface="Cambria Math" panose="02040503050406030204" pitchFamily="18" charset="0"/>
                                      </a:rPr>
                                    </m:ctrlPr>
                                  </m:sSubPr>
                                  <m:e>
                                    <m:r>
                                      <a:rPr lang="en-US" sz="2800" i="1">
                                        <a:solidFill>
                                          <a:prstClr val="black"/>
                                        </a:solidFill>
                                        <a:latin typeface="Cambria Math" panose="02040503050406030204" pitchFamily="18" charset="0"/>
                                      </a:rPr>
                                      <m:t>𝑌</m:t>
                                    </m:r>
                                  </m:e>
                                  <m:sub>
                                    <m:r>
                                      <a:rPr lang="en-US" sz="2800" i="1">
                                        <a:solidFill>
                                          <a:prstClr val="black"/>
                                        </a:solidFill>
                                        <a:latin typeface="Cambria Math" panose="02040503050406030204" pitchFamily="18" charset="0"/>
                                      </a:rPr>
                                      <m:t>𝑖</m:t>
                                    </m:r>
                                  </m:sub>
                                </m:sSub>
                                <m:r>
                                  <a:rPr lang="en-US" sz="2800" i="1">
                                    <a:solidFill>
                                      <a:prstClr val="black"/>
                                    </a:solidFill>
                                    <a:latin typeface="Cambria Math" panose="02040503050406030204" pitchFamily="18" charset="0"/>
                                  </a:rPr>
                                  <m:t>−</m:t>
                                </m:r>
                                <m:r>
                                  <a:rPr lang="en-US" sz="2800" i="1">
                                    <a:solidFill>
                                      <a:prstClr val="black"/>
                                    </a:solidFill>
                                    <a:latin typeface="Cambria Math" panose="02040503050406030204" pitchFamily="18" charset="0"/>
                                  </a:rPr>
                                  <m:t>𝛿</m:t>
                                </m:r>
                                <m:r>
                                  <a:rPr lang="en-US" sz="2800" b="0" i="1" smtClean="0">
                                    <a:solidFill>
                                      <a:prstClr val="black"/>
                                    </a:solidFill>
                                    <a:latin typeface="Cambria Math" panose="02040503050406030204" pitchFamily="18" charset="0"/>
                                  </a:rPr>
                                  <m:t>′</m:t>
                                </m:r>
                                <m:r>
                                  <a:rPr lang="en-US" sz="2800" i="1">
                                    <a:solidFill>
                                      <a:prstClr val="black"/>
                                    </a:solidFill>
                                    <a:latin typeface="Cambria Math" panose="02040503050406030204" pitchFamily="18" charset="0"/>
                                  </a:rPr>
                                  <m:t>𝑊</m:t>
                                </m:r>
                                <m:d>
                                  <m:dPr>
                                    <m:ctrlPr>
                                      <a:rPr lang="en-US" sz="2800" i="1">
                                        <a:solidFill>
                                          <a:prstClr val="black"/>
                                        </a:solidFill>
                                        <a:latin typeface="Cambria Math" panose="02040503050406030204" pitchFamily="18" charset="0"/>
                                      </a:rPr>
                                    </m:ctrlPr>
                                  </m:dPr>
                                  <m:e>
                                    <m:sSub>
                                      <m:sSubPr>
                                        <m:ctrlPr>
                                          <a:rPr lang="en-US" sz="2800" i="1">
                                            <a:solidFill>
                                              <a:prstClr val="black"/>
                                            </a:solidFill>
                                            <a:latin typeface="Cambria Math" panose="02040503050406030204" pitchFamily="18" charset="0"/>
                                          </a:rPr>
                                        </m:ctrlPr>
                                      </m:sSubPr>
                                      <m:e>
                                        <m:r>
                                          <a:rPr lang="en-US" sz="2800" i="1">
                                            <a:solidFill>
                                              <a:prstClr val="black"/>
                                            </a:solidFill>
                                            <a:latin typeface="Cambria Math" panose="02040503050406030204" pitchFamily="18" charset="0"/>
                                          </a:rPr>
                                          <m:t>𝑋</m:t>
                                        </m:r>
                                      </m:e>
                                      <m:sub>
                                        <m:r>
                                          <a:rPr lang="en-US" sz="2800" i="1">
                                            <a:solidFill>
                                              <a:prstClr val="black"/>
                                            </a:solidFill>
                                            <a:latin typeface="Cambria Math" panose="02040503050406030204" pitchFamily="18" charset="0"/>
                                          </a:rPr>
                                          <m:t>𝑖</m:t>
                                        </m:r>
                                      </m:sub>
                                    </m:sSub>
                                  </m:e>
                                </m:d>
                                <m:sSub>
                                  <m:sSubPr>
                                    <m:ctrlPr>
                                      <a:rPr lang="en-US" sz="2800" b="0" i="1" smtClean="0">
                                        <a:solidFill>
                                          <a:prstClr val="black"/>
                                        </a:solidFill>
                                        <a:latin typeface="Cambria Math" panose="02040503050406030204" pitchFamily="18" charset="0"/>
                                      </a:rPr>
                                    </m:ctrlPr>
                                  </m:sSubPr>
                                  <m:e>
                                    <m:r>
                                      <a:rPr lang="en-US" sz="2800" b="0" i="1" smtClean="0">
                                        <a:solidFill>
                                          <a:prstClr val="black"/>
                                        </a:solidFill>
                                        <a:latin typeface="Cambria Math" panose="02040503050406030204" pitchFamily="18" charset="0"/>
                                      </a:rPr>
                                      <m:t>𝑇</m:t>
                                    </m:r>
                                  </m:e>
                                  <m:sub>
                                    <m:r>
                                      <a:rPr lang="en-US" sz="2800" b="0" i="1" smtClean="0">
                                        <a:solidFill>
                                          <a:prstClr val="black"/>
                                        </a:solidFill>
                                        <a:latin typeface="Cambria Math" panose="02040503050406030204" pitchFamily="18" charset="0"/>
                                      </a:rPr>
                                      <m:t>𝑖</m:t>
                                    </m:r>
                                  </m:sub>
                                </m:sSub>
                                <m:r>
                                  <a:rPr lang="en-US" sz="2800" b="0" i="1" smtClean="0">
                                    <a:solidFill>
                                      <a:prstClr val="black"/>
                                    </a:solidFill>
                                    <a:latin typeface="Cambria Math" panose="02040503050406030204" pitchFamily="18" charset="0"/>
                                  </a:rPr>
                                  <m:t>/2</m:t>
                                </m:r>
                              </m:e>
                            </m:d>
                          </m:e>
                          <m:sup>
                            <m:r>
                              <a:rPr lang="en-US" sz="2800" i="1">
                                <a:solidFill>
                                  <a:prstClr val="black"/>
                                </a:solidFill>
                                <a:latin typeface="Cambria Math" panose="02040503050406030204" pitchFamily="18" charset="0"/>
                              </a:rPr>
                              <m:t>2</m:t>
                            </m:r>
                          </m:sup>
                        </m:sSup>
                      </m:e>
                    </m:nary>
                    <m:r>
                      <a:rPr lang="en-US" sz="2800" b="0" i="1" smtClean="0">
                        <a:solidFill>
                          <a:prstClr val="black"/>
                        </a:solidFill>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b="0" i="1" smtClean="0">
                            <a:latin typeface="Cambria Math" panose="02040503050406030204" pitchFamily="18" charset="0"/>
                          </a:rPr>
                          <m:t>4</m:t>
                        </m:r>
                        <m:r>
                          <a:rPr lang="en-US" sz="2800" i="1">
                            <a:latin typeface="Cambria Math" panose="02040503050406030204" pitchFamily="18" charset="0"/>
                          </a:rPr>
                          <m:t>𝑁</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𝑁</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i="1">
                                    <a:latin typeface="Cambria Math" panose="02040503050406030204" pitchFamily="18" charset="0"/>
                                  </a:rPr>
                                  <m:t>2</m:t>
                                </m:r>
                                <m:sSub>
                                  <m:sSubPr>
                                    <m:ctrlPr>
                                      <a:rPr lang="en-US" sz="2800" i="1">
                                        <a:latin typeface="Cambria Math" panose="02040503050406030204" pitchFamily="18" charset="0"/>
                                      </a:rPr>
                                    </m:ctrlPr>
                                  </m:sSubPr>
                                  <m:e>
                                    <m:r>
                                      <a:rPr lang="en-US" sz="2800" i="1">
                                        <a:latin typeface="Cambria Math" panose="02040503050406030204" pitchFamily="18" charset="0"/>
                                      </a:rPr>
                                      <m:t>𝑌</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𝑇</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i="1">
                                    <a:latin typeface="Cambria Math" panose="02040503050406030204" pitchFamily="18" charset="0"/>
                                  </a:rPr>
                                  <m:t>𝛿</m:t>
                                </m:r>
                                <m:r>
                                  <a:rPr lang="en-US" sz="2800" b="0" i="1" smtClean="0">
                                    <a:latin typeface="Cambria Math" panose="02040503050406030204" pitchFamily="18" charset="0"/>
                                  </a:rPr>
                                  <m:t>′</m:t>
                                </m:r>
                                <m:r>
                                  <a:rPr lang="en-US" sz="2800" i="1">
                                    <a:latin typeface="Cambria Math" panose="02040503050406030204" pitchFamily="18" charset="0"/>
                                  </a:rPr>
                                  <m:t>𝑊</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𝑖</m:t>
                                        </m:r>
                                      </m:sub>
                                    </m:sSub>
                                  </m:e>
                                </m:d>
                              </m:e>
                            </m:d>
                          </m:e>
                          <m:sup>
                            <m:r>
                              <a:rPr lang="en-US" sz="2800" i="1">
                                <a:latin typeface="Cambria Math" panose="02040503050406030204" pitchFamily="18" charset="0"/>
                              </a:rPr>
                              <m:t>2</m:t>
                            </m:r>
                          </m:sup>
                        </m:sSup>
                      </m:e>
                    </m:nary>
                  </m:oMath>
                </a14:m>
                <a:r>
                  <a:rPr lang="en-US" sz="2800" dirty="0"/>
                  <a:t>,</a:t>
                </a:r>
              </a:p>
              <a:p>
                <a:pPr marL="457200" lvl="1" indent="0">
                  <a:buNone/>
                </a:pPr>
                <a:r>
                  <a:rPr lang="en-US" sz="2800" dirty="0"/>
                  <a:t>one can consider the simple working model </a:t>
                </a:r>
                <a14:m>
                  <m:oMath xmlns:m="http://schemas.openxmlformats.org/officeDocument/2006/math">
                    <m:r>
                      <a:rPr lang="en-US" sz="2800" b="0" i="1" smtClean="0">
                        <a:latin typeface="Cambria Math" panose="02040503050406030204" pitchFamily="18" charset="0"/>
                      </a:rPr>
                      <m:t>𝑌</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𝛿</m:t>
                            </m:r>
                          </m:e>
                          <m:sup>
                            <m:r>
                              <a:rPr lang="en-US" sz="2800" b="0" i="1" smtClean="0">
                                <a:latin typeface="Cambria Math" panose="02040503050406030204" pitchFamily="18" charset="0"/>
                              </a:rPr>
                              <m:t>′</m:t>
                            </m:r>
                          </m:sup>
                        </m:sSup>
                        <m:r>
                          <a:rPr lang="en-US" sz="2800" b="0" i="1" smtClean="0">
                            <a:latin typeface="Cambria Math" panose="02040503050406030204" pitchFamily="18" charset="0"/>
                          </a:rPr>
                          <m:t>𝑊</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𝑋</m:t>
                            </m:r>
                          </m:e>
                        </m:d>
                        <m:r>
                          <a:rPr lang="en-US" sz="2800" b="0" i="1" smtClean="0">
                            <a:latin typeface="Cambria Math" panose="02040503050406030204" pitchFamily="18" charset="0"/>
                          </a:rPr>
                          <m:t>𝑇</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m:t>
                    </m:r>
                    <m:r>
                      <a:rPr lang="en-US" sz="2800" b="0" i="1" smtClean="0">
                        <a:latin typeface="Cambria Math" panose="02040503050406030204" pitchFamily="18" charset="0"/>
                      </a:rPr>
                      <m:t>𝜖</m:t>
                    </m:r>
                  </m:oMath>
                </a14:m>
                <a:endParaRPr lang="en-US" sz="2800" dirty="0"/>
              </a:p>
              <a:p>
                <a:pPr lvl="1"/>
                <a:r>
                  <a:rPr lang="en-US" sz="2800" dirty="0"/>
                  <a:t>This model can be easily extended other outcomes.</a:t>
                </a:r>
              </a:p>
              <a:p>
                <a:pPr lvl="2"/>
                <a:r>
                  <a:rPr lang="en-US" sz="2400" dirty="0"/>
                  <a:t>For binary response: </a:t>
                </a:r>
                <a14:m>
                  <m:oMath xmlns:m="http://schemas.openxmlformats.org/officeDocument/2006/math">
                    <m:r>
                      <m:rPr>
                        <m:sty m:val="p"/>
                      </m:rPr>
                      <a:rPr lang="en-US" sz="2400" b="0" i="0" smtClean="0">
                        <a:latin typeface="Cambria Math" panose="02040503050406030204" pitchFamily="18" charset="0"/>
                      </a:rPr>
                      <m:t>Pr</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𝑌</m:t>
                        </m:r>
                        <m:r>
                          <a:rPr lang="en-US" sz="2400" b="0" i="1" smtClean="0">
                            <a:latin typeface="Cambria Math" panose="02040503050406030204" pitchFamily="18" charset="0"/>
                          </a:rPr>
                          <m:t>=1</m:t>
                        </m:r>
                      </m:e>
                      <m:e>
                        <m:r>
                          <a:rPr lang="en-US" sz="2400" b="0" i="1" smtClean="0">
                            <a:latin typeface="Cambria Math" panose="02040503050406030204" pitchFamily="18" charset="0"/>
                          </a:rPr>
                          <m:t>𝑋</m:t>
                        </m:r>
                        <m:r>
                          <a:rPr lang="en-US" sz="2400" b="0" i="1" smtClean="0">
                            <a:latin typeface="Cambria Math" panose="02040503050406030204" pitchFamily="18" charset="0"/>
                          </a:rPr>
                          <m:t>, </m:t>
                        </m:r>
                        <m:r>
                          <a:rPr lang="en-US" sz="2400" b="0" i="1" smtClean="0">
                            <a:latin typeface="Cambria Math" panose="02040503050406030204" pitchFamily="18" charset="0"/>
                          </a:rPr>
                          <m:t>𝑇</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exp</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𝛿</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𝑊</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r>
                              <a:rPr lang="en-US" sz="2400" b="0" i="1" smtClean="0">
                                <a:latin typeface="Cambria Math" panose="02040503050406030204" pitchFamily="18" charset="0"/>
                              </a:rPr>
                              <m:t>𝑇</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num>
                      <m:den>
                        <m:r>
                          <a:rPr lang="en-US" sz="2400" b="0" i="0" smtClean="0">
                            <a:latin typeface="Cambria Math" panose="02040503050406030204" pitchFamily="18" charset="0"/>
                          </a:rPr>
                          <m:t>1+ </m:t>
                        </m:r>
                        <m:r>
                          <m:rPr>
                            <m:sty m:val="p"/>
                          </m:rPr>
                          <a:rPr lang="en-US" sz="2400">
                            <a:latin typeface="Cambria Math" panose="02040503050406030204" pitchFamily="18" charset="0"/>
                          </a:rPr>
                          <m:t>exp</m:t>
                        </m:r>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i="1">
                                    <a:latin typeface="Cambria Math" panose="02040503050406030204" pitchFamily="18" charset="0"/>
                                  </a:rPr>
                                  <m:t>𝛿</m:t>
                                </m:r>
                              </m:e>
                              <m:sup>
                                <m:r>
                                  <a:rPr lang="en-US" sz="2400" b="0" i="1" smtClean="0">
                                    <a:latin typeface="Cambria Math" panose="02040503050406030204" pitchFamily="18" charset="0"/>
                                  </a:rPr>
                                  <m:t>′</m:t>
                                </m:r>
                              </m:sup>
                            </m:sSup>
                            <m:r>
                              <a:rPr lang="en-US" sz="2400" i="1">
                                <a:latin typeface="Cambria Math" panose="02040503050406030204" pitchFamily="18" charset="0"/>
                              </a:rPr>
                              <m:t>𝑊</m:t>
                            </m:r>
                            <m:d>
                              <m:dPr>
                                <m:ctrlPr>
                                  <a:rPr lang="en-US" sz="2400" i="1">
                                    <a:latin typeface="Cambria Math" panose="02040503050406030204" pitchFamily="18" charset="0"/>
                                  </a:rPr>
                                </m:ctrlPr>
                              </m:dPr>
                              <m:e>
                                <m:r>
                                  <a:rPr lang="en-US" sz="2400" i="1">
                                    <a:latin typeface="Cambria Math" panose="02040503050406030204" pitchFamily="18" charset="0"/>
                                  </a:rPr>
                                  <m:t>𝑋</m:t>
                                </m:r>
                              </m:e>
                            </m:d>
                            <m:r>
                              <a:rPr lang="en-US" sz="2400" i="1">
                                <a:latin typeface="Cambria Math" panose="02040503050406030204" pitchFamily="18" charset="0"/>
                              </a:rPr>
                              <m:t>𝑇</m:t>
                            </m:r>
                          </m:num>
                          <m:den>
                            <m:r>
                              <a:rPr lang="en-US" sz="2400" i="1">
                                <a:latin typeface="Cambria Math" panose="02040503050406030204" pitchFamily="18" charset="0"/>
                              </a:rPr>
                              <m:t>2</m:t>
                            </m:r>
                          </m:den>
                        </m:f>
                        <m:r>
                          <a:rPr lang="en-US" sz="2400" i="1">
                            <a:latin typeface="Cambria Math" panose="02040503050406030204" pitchFamily="18" charset="0"/>
                          </a:rPr>
                          <m:t>)</m:t>
                        </m:r>
                      </m:den>
                    </m:f>
                  </m:oMath>
                </a14:m>
                <a:endParaRPr lang="en-US" sz="2400" dirty="0"/>
              </a:p>
              <a:p>
                <a:pPr lvl="2"/>
                <a:r>
                  <a:rPr lang="en-US" sz="2400" dirty="0"/>
                  <a:t>Survival outcome: </a:t>
                </a:r>
                <a14:m>
                  <m:oMath xmlns:m="http://schemas.openxmlformats.org/officeDocument/2006/math">
                    <m:r>
                      <a:rPr lang="en-US" sz="2400" b="0" i="1" smtClean="0">
                        <a:latin typeface="Cambria Math" panose="02040503050406030204" pitchFamily="18" charset="0"/>
                      </a:rPr>
                      <m:t>h</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e>
                        <m:r>
                          <a:rPr lang="en-US" sz="2400" b="0" i="1" smtClean="0">
                            <a:latin typeface="Cambria Math" panose="02040503050406030204" pitchFamily="18" charset="0"/>
                          </a:rPr>
                          <m:t>𝑋</m:t>
                        </m:r>
                        <m:r>
                          <a:rPr lang="en-US" sz="2400" b="0" i="1" smtClean="0">
                            <a:latin typeface="Cambria Math" panose="02040503050406030204" pitchFamily="18" charset="0"/>
                          </a:rPr>
                          <m:t>, </m:t>
                        </m:r>
                        <m:r>
                          <a:rPr lang="en-US" sz="2400" b="0" i="1" smtClean="0">
                            <a:latin typeface="Cambria Math" panose="02040503050406030204" pitchFamily="18" charset="0"/>
                          </a:rPr>
                          <m:t>𝑇</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h</m:t>
                        </m:r>
                      </m:e>
                      <m:sub>
                        <m:r>
                          <a:rPr lang="en-US" sz="2400" b="0" i="1" smtClean="0">
                            <a:latin typeface="Cambria Math" panose="02040503050406030204" pitchFamily="18" charset="0"/>
                          </a:rPr>
                          <m:t>0</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exp</m:t>
                        </m:r>
                      </m:fName>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𝛿</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𝑊</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e>
                                </m:d>
                                <m:r>
                                  <a:rPr lang="en-US" sz="2400" b="0" i="1" smtClean="0">
                                    <a:latin typeface="Cambria Math" panose="02040503050406030204" pitchFamily="18" charset="0"/>
                                  </a:rPr>
                                  <m:t>𝑇</m:t>
                                </m:r>
                              </m:num>
                              <m:den>
                                <m:r>
                                  <a:rPr lang="en-US" sz="2400" b="0" i="1" smtClean="0">
                                    <a:latin typeface="Cambria Math" panose="02040503050406030204" pitchFamily="18" charset="0"/>
                                  </a:rPr>
                                  <m:t>2</m:t>
                                </m:r>
                              </m:den>
                            </m:f>
                          </m:e>
                        </m:d>
                      </m:e>
                    </m:func>
                  </m:oMath>
                </a14:m>
                <a:endParaRPr lang="en-US" sz="2400" dirty="0"/>
              </a:p>
              <a:p>
                <a:pPr lvl="1"/>
                <a:r>
                  <a:rPr lang="en-US" sz="2800" dirty="0"/>
                  <a:t>Shrinkage can be further applied to </a:t>
                </a:r>
                <a14:m>
                  <m:oMath xmlns:m="http://schemas.openxmlformats.org/officeDocument/2006/math">
                    <m:r>
                      <a:rPr lang="en-US" sz="2800" b="0" i="1" smtClean="0">
                        <a:latin typeface="Cambria Math" panose="02040503050406030204" pitchFamily="18" charset="0"/>
                      </a:rPr>
                      <m:t>𝛿</m:t>
                    </m:r>
                  </m:oMath>
                </a14:m>
                <a:r>
                  <a:rPr lang="en-US" sz="2800" dirty="0"/>
                  <a:t>.</a:t>
                </a:r>
              </a:p>
            </p:txBody>
          </p:sp>
        </mc:Choice>
        <mc:Fallback>
          <p:sp>
            <p:nvSpPr>
              <p:cNvPr id="3" name="Content Placeholder 2">
                <a:extLst>
                  <a:ext uri="{FF2B5EF4-FFF2-40B4-BE49-F238E27FC236}">
                    <a16:creationId xmlns:a16="http://schemas.microsoft.com/office/drawing/2014/main" id="{54D48184-FBCC-9449-8C11-4E0A2BED99ED}"/>
                  </a:ext>
                </a:extLst>
              </p:cNvPr>
              <p:cNvSpPr>
                <a:spLocks noGrp="1" noRot="1" noChangeAspect="1" noMove="1" noResize="1" noEditPoints="1" noAdjustHandles="1" noChangeArrowheads="1" noChangeShapeType="1" noTextEdit="1"/>
              </p:cNvSpPr>
              <p:nvPr>
                <p:ph idx="1"/>
              </p:nvPr>
            </p:nvSpPr>
            <p:spPr>
              <a:blipFill>
                <a:blip r:embed="rId3"/>
                <a:stretch>
                  <a:fillRect t="-14035"/>
                </a:stretch>
              </a:blipFill>
            </p:spPr>
            <p:txBody>
              <a:bodyPr/>
              <a:lstStyle/>
              <a:p>
                <a:r>
                  <a:rPr lang="en-US">
                    <a:noFill/>
                  </a:rPr>
                  <a:t> </a:t>
                </a:r>
              </a:p>
            </p:txBody>
          </p:sp>
        </mc:Fallback>
      </mc:AlternateContent>
    </p:spTree>
    <p:extLst>
      <p:ext uri="{BB962C8B-B14F-4D97-AF65-F5344CB8AC3E}">
        <p14:creationId xmlns:p14="http://schemas.microsoft.com/office/powerpoint/2010/main" val="252323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565BD-1FA3-CC4F-8687-5D218D063F82}"/>
              </a:ext>
            </a:extLst>
          </p:cNvPr>
          <p:cNvSpPr>
            <a:spLocks noGrp="1"/>
          </p:cNvSpPr>
          <p:nvPr>
            <p:ph type="title"/>
          </p:nvPr>
        </p:nvSpPr>
        <p:spPr/>
        <p:txBody>
          <a:bodyPr/>
          <a:lstStyle/>
          <a:p>
            <a:r>
              <a:rPr lang="en-US" dirty="0"/>
              <a:t>(2) Model subgroup as latent class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BE8BDF-BDC8-314B-8BA6-32F1F784D9D6}"/>
                  </a:ext>
                </a:extLst>
              </p:cNvPr>
              <p:cNvSpPr>
                <a:spLocks noGrp="1"/>
              </p:cNvSpPr>
              <p:nvPr>
                <p:ph idx="1"/>
              </p:nvPr>
            </p:nvSpPr>
            <p:spPr/>
            <p:txBody>
              <a:bodyPr>
                <a:normAutofit lnSpcReduction="10000"/>
              </a:bodyPr>
              <a:lstStyle/>
              <a:p>
                <a:r>
                  <a:rPr lang="en-US" b="0" dirty="0"/>
                  <a:t>In the seminar talk by Peter Song, they introduced a finite mixture model (FMM)</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𝐾</m:t>
                        </m:r>
                      </m:sup>
                      <m:e>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𝜇</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e>
                    </m:nary>
                  </m:oMath>
                </a14:m>
                <a:r>
                  <a:rPr lang="en-US" dirty="0"/>
                  <a:t>,</a:t>
                </a:r>
              </a:p>
              <a:p>
                <a:pPr marL="0" indent="0">
                  <a:buNone/>
                </a:pPr>
                <a:r>
                  <a:rPr lang="en-US" dirty="0"/>
                  <a:t>w</a:t>
                </a:r>
                <a:r>
                  <a:rPr lang="en-US" b="0" dirty="0"/>
                  <a:t>here </a:t>
                </a:r>
                <a14:m>
                  <m:oMath xmlns:m="http://schemas.openxmlformats.org/officeDocument/2006/math">
                    <m:r>
                      <a:rPr lang="en-US" b="0" i="1" smtClean="0">
                        <a:latin typeface="Cambria Math" panose="02040503050406030204" pitchFamily="18" charset="0"/>
                      </a:rPr>
                      <m:t>𝐾</m:t>
                    </m:r>
                  </m:oMath>
                </a14:m>
                <a:r>
                  <a:rPr lang="en-US" b="0" dirty="0"/>
                  <a:t> is the number of subgroups,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𝑘</m:t>
                        </m:r>
                      </m:sub>
                    </m:sSub>
                  </m:oMath>
                </a14:m>
                <a:r>
                  <a:rPr lang="en-US" b="0" dirty="0"/>
                  <a:t> is the probability for subgroup </a:t>
                </a:r>
                <a14:m>
                  <m:oMath xmlns:m="http://schemas.openxmlformats.org/officeDocument/2006/math">
                    <m:r>
                      <a:rPr lang="en-US" b="0" i="1" smtClean="0">
                        <a:latin typeface="Cambria Math" panose="02040503050406030204" pitchFamily="18" charset="0"/>
                      </a:rPr>
                      <m:t>𝑘</m:t>
                    </m:r>
                  </m:oMath>
                </a14:m>
                <a:r>
                  <a:rPr lang="en-US" b="0"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𝜇</m:t>
                        </m:r>
                      </m:e>
                      <m:sub>
                        <m:r>
                          <a:rPr lang="en-US" b="0" i="1" dirty="0" smtClean="0">
                            <a:latin typeface="Cambria Math" panose="02040503050406030204" pitchFamily="18" charset="0"/>
                          </a:rPr>
                          <m:t>𝑘</m:t>
                        </m:r>
                      </m:sub>
                    </m:sSub>
                  </m:oMath>
                </a14:m>
                <a:r>
                  <a:rPr lang="en-US" b="0" dirty="0"/>
                  <a:t>is the subgroup specific treatment effect,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oMath>
                </a14:m>
                <a:r>
                  <a:rPr lang="en-US" dirty="0"/>
                  <a:t> can be zero for all </a:t>
                </a:r>
                <a14:m>
                  <m:oMath xmlns:m="http://schemas.openxmlformats.org/officeDocument/2006/math">
                    <m:r>
                      <a:rPr lang="en-US" b="0" i="1" smtClean="0">
                        <a:latin typeface="Cambria Math" panose="02040503050406030204" pitchFamily="18" charset="0"/>
                      </a:rPr>
                      <m:t>𝑘</m:t>
                    </m:r>
                  </m:oMath>
                </a14:m>
                <a:r>
                  <a:rPr lang="en-US" dirty="0"/>
                  <a:t>.</a:t>
                </a:r>
              </a:p>
              <a:p>
                <a:pPr marL="0" indent="0">
                  <a:buNone/>
                </a:pPr>
                <a:endParaRPr lang="en-US" dirty="0"/>
              </a:p>
              <a:p>
                <a:r>
                  <a:rPr lang="en-US" dirty="0"/>
                  <a:t>This model can be re-written as a latent class model (LCM),</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𝑧</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𝛽</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r>
                  <a:rPr lang="en-US" dirty="0"/>
                  <a:t>,</a:t>
                </a:r>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oMath>
                </a14:m>
                <a:r>
                  <a:rPr lang="en-US" dirty="0"/>
                  <a:t> is the latent subgroup indicator.</a:t>
                </a:r>
              </a:p>
            </p:txBody>
          </p:sp>
        </mc:Choice>
        <mc:Fallback>
          <p:sp>
            <p:nvSpPr>
              <p:cNvPr id="3" name="Content Placeholder 2">
                <a:extLst>
                  <a:ext uri="{FF2B5EF4-FFF2-40B4-BE49-F238E27FC236}">
                    <a16:creationId xmlns:a16="http://schemas.microsoft.com/office/drawing/2014/main" id="{A2BE8BDF-BDC8-314B-8BA6-32F1F784D9D6}"/>
                  </a:ext>
                </a:extLst>
              </p:cNvPr>
              <p:cNvSpPr>
                <a:spLocks noGrp="1" noRot="1" noChangeAspect="1" noMove="1" noResize="1" noEditPoints="1" noAdjustHandles="1" noChangeArrowheads="1" noChangeShapeType="1" noTextEdit="1"/>
              </p:cNvSpPr>
              <p:nvPr>
                <p:ph idx="1"/>
              </p:nvPr>
            </p:nvSpPr>
            <p:spPr>
              <a:blipFill>
                <a:blip r:embed="rId2"/>
                <a:stretch>
                  <a:fillRect l="-1086" t="-3509" r="-1689"/>
                </a:stretch>
              </a:blipFill>
            </p:spPr>
            <p:txBody>
              <a:bodyPr/>
              <a:lstStyle/>
              <a:p>
                <a:r>
                  <a:rPr lang="en-US">
                    <a:noFill/>
                  </a:rPr>
                  <a:t> </a:t>
                </a:r>
              </a:p>
            </p:txBody>
          </p:sp>
        </mc:Fallback>
      </mc:AlternateContent>
    </p:spTree>
    <p:extLst>
      <p:ext uri="{BB962C8B-B14F-4D97-AF65-F5344CB8AC3E}">
        <p14:creationId xmlns:p14="http://schemas.microsoft.com/office/powerpoint/2010/main" val="1236709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4F002-DF90-5148-8BC5-6F0B742E0046}"/>
              </a:ext>
            </a:extLst>
          </p:cNvPr>
          <p:cNvSpPr>
            <a:spLocks noGrp="1"/>
          </p:cNvSpPr>
          <p:nvPr>
            <p:ph type="title"/>
          </p:nvPr>
        </p:nvSpPr>
        <p:spPr/>
        <p:txBody>
          <a:bodyPr/>
          <a:lstStyle/>
          <a:p>
            <a:r>
              <a:rPr lang="en-US" dirty="0"/>
              <a:t>Peter Song (2018, seminar talk) cont’d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57BCC7C-B0EC-6A40-B038-9179AB192714}"/>
                  </a:ext>
                </a:extLst>
              </p:cNvPr>
              <p:cNvSpPr>
                <a:spLocks noGrp="1"/>
              </p:cNvSpPr>
              <p:nvPr>
                <p:ph idx="1"/>
              </p:nvPr>
            </p:nvSpPr>
            <p:spPr/>
            <p:txBody>
              <a:bodyPr>
                <a:normAutofit/>
              </a:bodyPr>
              <a:lstStyle/>
              <a:p>
                <a:r>
                  <a:rPr lang="en-US" sz="3200" dirty="0"/>
                  <a:t>EM algorithm can be implemented to fit the model</a:t>
                </a:r>
              </a:p>
              <a:p>
                <a:r>
                  <a:rPr lang="en-US" sz="3200" dirty="0"/>
                  <a:t>ADMM for better initialization</a:t>
                </a:r>
              </a:p>
              <a:p>
                <a:r>
                  <a:rPr lang="en-US" sz="3200" dirty="0"/>
                  <a:t>Weakness:</a:t>
                </a:r>
              </a:p>
              <a:p>
                <a:pPr lvl="1"/>
                <a:r>
                  <a:rPr lang="en-US" sz="2800" dirty="0"/>
                  <a:t>This is not a direct modeling of interactions.</a:t>
                </a:r>
              </a:p>
              <a:p>
                <a:pPr lvl="1"/>
                <a:r>
                  <a:rPr lang="en-US" sz="2800" dirty="0"/>
                  <a:t>Subgroup weight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𝜋</m:t>
                        </m:r>
                      </m:e>
                      <m:sub>
                        <m:r>
                          <a:rPr lang="en-US" sz="2800" i="1">
                            <a:latin typeface="Cambria Math" panose="02040503050406030204" pitchFamily="18" charset="0"/>
                          </a:rPr>
                          <m:t>𝑘</m:t>
                        </m:r>
                      </m:sub>
                    </m:sSub>
                  </m:oMath>
                </a14:m>
                <a:r>
                  <a:rPr lang="en-US" sz="2800" dirty="0"/>
                  <a:t> is common for all subjects.</a:t>
                </a:r>
              </a:p>
              <a:p>
                <a:pPr lvl="1"/>
                <a:r>
                  <a:rPr lang="en-US" sz="2800" dirty="0"/>
                  <a:t>Cannot explain the underlying mechanism driving the treatment heterogeneity.</a:t>
                </a:r>
              </a:p>
              <a:p>
                <a:endParaRPr lang="en-US" sz="3200" dirty="0"/>
              </a:p>
            </p:txBody>
          </p:sp>
        </mc:Choice>
        <mc:Fallback>
          <p:sp>
            <p:nvSpPr>
              <p:cNvPr id="3" name="Content Placeholder 2">
                <a:extLst>
                  <a:ext uri="{FF2B5EF4-FFF2-40B4-BE49-F238E27FC236}">
                    <a16:creationId xmlns:a16="http://schemas.microsoft.com/office/drawing/2014/main" id="{357BCC7C-B0EC-6A40-B038-9179AB192714}"/>
                  </a:ext>
                </a:extLst>
              </p:cNvPr>
              <p:cNvSpPr>
                <a:spLocks noGrp="1" noRot="1" noChangeAspect="1" noMove="1" noResize="1" noEditPoints="1" noAdjustHandles="1" noChangeArrowheads="1" noChangeShapeType="1" noTextEdit="1"/>
              </p:cNvSpPr>
              <p:nvPr>
                <p:ph idx="1"/>
              </p:nvPr>
            </p:nvSpPr>
            <p:spPr>
              <a:blipFill>
                <a:blip r:embed="rId2"/>
                <a:stretch>
                  <a:fillRect l="-1206" t="-3216"/>
                </a:stretch>
              </a:blipFill>
            </p:spPr>
            <p:txBody>
              <a:bodyPr/>
              <a:lstStyle/>
              <a:p>
                <a:r>
                  <a:rPr lang="en-US">
                    <a:noFill/>
                  </a:rPr>
                  <a:t> </a:t>
                </a:r>
              </a:p>
            </p:txBody>
          </p:sp>
        </mc:Fallback>
      </mc:AlternateContent>
    </p:spTree>
    <p:extLst>
      <p:ext uri="{BB962C8B-B14F-4D97-AF65-F5344CB8AC3E}">
        <p14:creationId xmlns:p14="http://schemas.microsoft.com/office/powerpoint/2010/main" val="1198453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DC4248-D320-EF44-B024-3A55D9C4BC53}"/>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Why are we talking about Precision Medicine?</a:t>
            </a:r>
          </a:p>
        </p:txBody>
      </p:sp>
      <p:sp>
        <p:nvSpPr>
          <p:cNvPr id="3" name="Content Placeholder 2">
            <a:extLst>
              <a:ext uri="{FF2B5EF4-FFF2-40B4-BE49-F238E27FC236}">
                <a16:creationId xmlns:a16="http://schemas.microsoft.com/office/drawing/2014/main" id="{BEA0BF6C-3F44-F349-8DBB-95C867919C12}"/>
              </a:ext>
            </a:extLst>
          </p:cNvPr>
          <p:cNvSpPr>
            <a:spLocks noGrp="1"/>
          </p:cNvSpPr>
          <p:nvPr>
            <p:ph idx="1"/>
          </p:nvPr>
        </p:nvSpPr>
        <p:spPr>
          <a:xfrm>
            <a:off x="4499711" y="3283460"/>
            <a:ext cx="6848715" cy="2484884"/>
          </a:xfrm>
        </p:spPr>
        <p:txBody>
          <a:bodyPr anchor="ctr">
            <a:normAutofit fontScale="92500"/>
          </a:bodyPr>
          <a:lstStyle/>
          <a:p>
            <a:r>
              <a:rPr lang="en-US" sz="2400" dirty="0"/>
              <a:t>In 2015, </a:t>
            </a:r>
            <a:r>
              <a:rPr lang="en-US" sz="2400" b="1" dirty="0"/>
              <a:t>All of US </a:t>
            </a:r>
            <a:r>
              <a:rPr lang="en-US" sz="2400" dirty="0"/>
              <a:t>(previously known as the </a:t>
            </a:r>
            <a:r>
              <a:rPr lang="en-US" sz="2400" b="1" dirty="0"/>
              <a:t>precision medicine initiative</a:t>
            </a:r>
            <a:r>
              <a:rPr lang="en-US" sz="2400" dirty="0"/>
              <a:t>) was created with $215 million in funding that aimed to </a:t>
            </a:r>
            <a:r>
              <a:rPr lang="en-US" sz="2400" b="1" dirty="0"/>
              <a:t>make advances in tailoring medical care to the individuals</a:t>
            </a:r>
            <a:r>
              <a:rPr lang="en-US" sz="2400" dirty="0"/>
              <a:t>. </a:t>
            </a:r>
          </a:p>
          <a:p>
            <a:r>
              <a:rPr lang="en-US" sz="2400" dirty="0"/>
              <a:t>By Jan 2018, an initial pilot project has enrolled 10k people and 2022 was targeted for 1 million people (</a:t>
            </a:r>
            <a:r>
              <a:rPr lang="en-US" sz="2400" dirty="0">
                <a:hlinkClick r:id="rId3"/>
              </a:rPr>
              <a:t>https://allofus.nih.gov/</a:t>
            </a:r>
            <a:r>
              <a:rPr lang="en-US" sz="2400" dirty="0"/>
              <a:t>).</a:t>
            </a:r>
          </a:p>
        </p:txBody>
      </p:sp>
      <p:pic>
        <p:nvPicPr>
          <p:cNvPr id="4" name="Picture 3">
            <a:extLst>
              <a:ext uri="{FF2B5EF4-FFF2-40B4-BE49-F238E27FC236}">
                <a16:creationId xmlns:a16="http://schemas.microsoft.com/office/drawing/2014/main" id="{A391114E-2DC5-924C-9F37-4A208A461E78}"/>
              </a:ext>
            </a:extLst>
          </p:cNvPr>
          <p:cNvPicPr>
            <a:picLocks noChangeAspect="1"/>
          </p:cNvPicPr>
          <p:nvPr/>
        </p:nvPicPr>
        <p:blipFill>
          <a:blip r:embed="rId4"/>
          <a:stretch>
            <a:fillRect/>
          </a:stretch>
        </p:blipFill>
        <p:spPr>
          <a:xfrm>
            <a:off x="4499711" y="511824"/>
            <a:ext cx="7264712" cy="1707208"/>
          </a:xfrm>
          <a:prstGeom prst="rect">
            <a:avLst/>
          </a:prstGeom>
        </p:spPr>
      </p:pic>
    </p:spTree>
    <p:extLst>
      <p:ext uri="{BB962C8B-B14F-4D97-AF65-F5344CB8AC3E}">
        <p14:creationId xmlns:p14="http://schemas.microsoft.com/office/powerpoint/2010/main" val="304471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13236-EE5A-0745-AB01-9E2C65CB1484}"/>
              </a:ext>
            </a:extLst>
          </p:cNvPr>
          <p:cNvSpPr>
            <a:spLocks noGrp="1"/>
          </p:cNvSpPr>
          <p:nvPr>
            <p:ph type="title"/>
          </p:nvPr>
        </p:nvSpPr>
        <p:spPr/>
        <p:txBody>
          <a:bodyPr>
            <a:normAutofit/>
          </a:bodyPr>
          <a:lstStyle/>
          <a:p>
            <a:r>
              <a:rPr lang="en-US" sz="4000" dirty="0"/>
              <a:t>(3) Directly optimize treatment decision rule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0F022E0-1CD4-1D4A-BE1A-641C1547481C}"/>
                  </a:ext>
                </a:extLst>
              </p:cNvPr>
              <p:cNvSpPr>
                <a:spLocks noGrp="1"/>
              </p:cNvSpPr>
              <p:nvPr>
                <p:ph idx="1"/>
              </p:nvPr>
            </p:nvSpPr>
            <p:spPr/>
            <p:txBody>
              <a:bodyPr>
                <a:normAutofit/>
              </a:bodyPr>
              <a:lstStyle/>
              <a:p>
                <a:pPr marL="0" indent="0">
                  <a:buNone/>
                </a:pPr>
                <a:r>
                  <a:rPr lang="en-US" dirty="0"/>
                  <a:t>Zhao et al. 2012. JASA</a:t>
                </a:r>
              </a:p>
              <a:p>
                <a:r>
                  <a:rPr lang="en-US" dirty="0"/>
                  <a:t>They considered a randomized clinical trial,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=1</m:t>
                            </m:r>
                          </m:e>
                        </m:d>
                      </m:e>
                    </m:func>
                    <m:r>
                      <a:rPr lang="en-US" b="0" i="1" smtClean="0">
                        <a:latin typeface="Cambria Math" panose="02040503050406030204" pitchFamily="18" charset="0"/>
                      </a:rPr>
                      <m:t>=</m:t>
                    </m:r>
                    <m:r>
                      <a:rPr lang="en-US" b="0" i="1" smtClean="0">
                        <a:latin typeface="Cambria Math" panose="02040503050406030204" pitchFamily="18" charset="0"/>
                      </a:rPr>
                      <m:t>𝜋</m:t>
                    </m:r>
                  </m:oMath>
                </a14:m>
                <a:r>
                  <a:rPr lang="en-US" dirty="0"/>
                  <a:t> and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=−1</m:t>
                            </m:r>
                          </m:e>
                        </m:d>
                      </m:e>
                    </m:func>
                    <m:r>
                      <a:rPr lang="en-US" b="0" i="1" smtClean="0">
                        <a:latin typeface="Cambria Math" panose="02040503050406030204" pitchFamily="18" charset="0"/>
                      </a:rPr>
                      <m:t>=1−</m:t>
                    </m:r>
                    <m:r>
                      <a:rPr lang="en-US" b="0" i="1" smtClean="0">
                        <a:latin typeface="Cambria Math" panose="02040503050406030204" pitchFamily="18" charset="0"/>
                      </a:rPr>
                      <m:t>𝜋</m:t>
                    </m:r>
                  </m:oMath>
                </a14:m>
                <a:r>
                  <a:rPr lang="en-US" dirty="0"/>
                  <a:t>. The observed data are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Intuitively, given the baseline variables, the goal is to identify a deterministic decision rule, </a:t>
                </a:r>
                <a14:m>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mapping from X to </a:t>
                </a:r>
                <a14:m>
                  <m:oMath xmlns:m="http://schemas.openxmlformats.org/officeDocument/2006/math">
                    <m:r>
                      <a:rPr lang="en-US" b="0" i="1" smtClean="0">
                        <a:latin typeface="Cambria Math" panose="02040503050406030204" pitchFamily="18" charset="0"/>
                      </a:rPr>
                      <m:t>𝒯</m:t>
                    </m:r>
                  </m:oMath>
                </a14:m>
                <a:r>
                  <a:rPr lang="en-US" dirty="0"/>
                  <a:t>, to maximize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oMath>
                </a14:m>
                <a:r>
                  <a:rPr lang="en-US" dirty="0"/>
                  <a:t>.</a:t>
                </a:r>
              </a:p>
              <a:p>
                <a:r>
                  <a:rPr lang="en-US" dirty="0"/>
                  <a:t>In reality, we also need to consider the randomness of </a:t>
                </a:r>
                <a14:m>
                  <m:oMath xmlns:m="http://schemas.openxmlformats.org/officeDocument/2006/math">
                    <m:r>
                      <a:rPr lang="en-US" b="0" i="1" smtClean="0">
                        <a:latin typeface="Cambria Math" panose="02040503050406030204" pitchFamily="18" charset="0"/>
                      </a:rPr>
                      <m:t>𝑋</m:t>
                    </m:r>
                  </m:oMath>
                </a14:m>
                <a:r>
                  <a:rPr lang="en-US" dirty="0"/>
                  <a:t>.</a:t>
                </a:r>
              </a:p>
            </p:txBody>
          </p:sp>
        </mc:Choice>
        <mc:Fallback>
          <p:sp>
            <p:nvSpPr>
              <p:cNvPr id="3" name="Content Placeholder 2">
                <a:extLst>
                  <a:ext uri="{FF2B5EF4-FFF2-40B4-BE49-F238E27FC236}">
                    <a16:creationId xmlns:a16="http://schemas.microsoft.com/office/drawing/2014/main" id="{20F022E0-1CD4-1D4A-BE1A-641C1547481C}"/>
                  </a:ext>
                </a:extLst>
              </p:cNvPr>
              <p:cNvSpPr>
                <a:spLocks noGrp="1" noRot="1" noChangeAspect="1" noMove="1" noResize="1" noEditPoints="1" noAdjustHandles="1" noChangeArrowheads="1" noChangeShapeType="1" noTextEdit="1"/>
              </p:cNvSpPr>
              <p:nvPr>
                <p:ph idx="1"/>
              </p:nvPr>
            </p:nvSpPr>
            <p:spPr>
              <a:blipFill>
                <a:blip r:embed="rId2"/>
                <a:stretch>
                  <a:fillRect l="-1086" t="-2632"/>
                </a:stretch>
              </a:blipFill>
            </p:spPr>
            <p:txBody>
              <a:bodyPr/>
              <a:lstStyle/>
              <a:p>
                <a:r>
                  <a:rPr lang="en-US">
                    <a:noFill/>
                  </a:rPr>
                  <a:t> </a:t>
                </a:r>
              </a:p>
            </p:txBody>
          </p:sp>
        </mc:Fallback>
      </mc:AlternateContent>
    </p:spTree>
    <p:extLst>
      <p:ext uri="{BB962C8B-B14F-4D97-AF65-F5344CB8AC3E}">
        <p14:creationId xmlns:p14="http://schemas.microsoft.com/office/powerpoint/2010/main" val="3712503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3A04B-EFB5-1D43-B07C-923AF2E357F3}"/>
              </a:ext>
            </a:extLst>
          </p:cNvPr>
          <p:cNvSpPr>
            <a:spLocks noGrp="1"/>
          </p:cNvSpPr>
          <p:nvPr>
            <p:ph type="title"/>
          </p:nvPr>
        </p:nvSpPr>
        <p:spPr/>
        <p:txBody>
          <a:bodyPr/>
          <a:lstStyle/>
          <a:p>
            <a:r>
              <a:rPr lang="en-US" dirty="0"/>
              <a:t>Zhao et al. 2012. JASA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5436613-BFFC-CD4C-86ED-0173F631A243}"/>
                  </a:ext>
                </a:extLst>
              </p:cNvPr>
              <p:cNvSpPr>
                <a:spLocks noGrp="1"/>
              </p:cNvSpPr>
              <p:nvPr>
                <p:ph idx="1"/>
              </p:nvPr>
            </p:nvSpPr>
            <p:spPr/>
            <p:txBody>
              <a:bodyPr>
                <a:normAutofit fontScale="77500" lnSpcReduction="20000"/>
              </a:bodyPr>
              <a:lstStyle/>
              <a:p>
                <a:r>
                  <a:rPr lang="en-US" dirty="0"/>
                  <a:t>Denote P as the joint distribution of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 </m:t>
                    </m:r>
                    <m:r>
                      <a:rPr lang="en-US" i="1">
                        <a:latin typeface="Cambria Math" panose="02040503050406030204" pitchFamily="18" charset="0"/>
                      </a:rPr>
                      <m:t>𝑇</m:t>
                    </m:r>
                    <m:r>
                      <a:rPr lang="en-US" i="1">
                        <a:latin typeface="Cambria Math" panose="02040503050406030204" pitchFamily="18" charset="0"/>
                      </a:rPr>
                      <m:t>, </m:t>
                    </m:r>
                    <m:r>
                      <a:rPr lang="en-US" b="0" i="1" smtClean="0">
                        <a:latin typeface="Cambria Math" panose="02040503050406030204" pitchFamily="18" charset="0"/>
                      </a:rPr>
                      <m:t>𝑌</m:t>
                    </m:r>
                    <m:r>
                      <a:rPr lang="en-US" i="1">
                        <a:latin typeface="Cambria Math" panose="02040503050406030204" pitchFamily="18" charset="0"/>
                      </a:rPr>
                      <m:t>)</m:t>
                    </m:r>
                  </m:oMath>
                </a14:m>
                <a:r>
                  <a:rPr lang="en-US" dirty="0"/>
                  <a:t>, and E as the expectation with respect to P. </a:t>
                </a:r>
              </a:p>
              <a:p>
                <a:r>
                  <a:rPr lang="en-US" dirty="0"/>
                  <a:t>Correspondingly, we define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𝑑</m:t>
                        </m:r>
                      </m:sup>
                    </m:sSup>
                    <m:r>
                      <a:rPr lang="en-US" i="1">
                        <a:latin typeface="Cambria Math" panose="02040503050406030204" pitchFamily="18" charset="0"/>
                      </a:rPr>
                      <m:t> </m:t>
                    </m:r>
                  </m:oMath>
                </a14:m>
                <a:r>
                  <a:rPr lang="en-US" dirty="0"/>
                  <a:t>and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𝐸</m:t>
                        </m:r>
                      </m:e>
                      <m:sup>
                        <m:r>
                          <m:rPr>
                            <m:sty m:val="p"/>
                          </m:rPr>
                          <a:rPr lang="en-US">
                            <a:latin typeface="Cambria Math" panose="02040503050406030204" pitchFamily="18" charset="0"/>
                          </a:rPr>
                          <m:t>d</m:t>
                        </m:r>
                      </m:sup>
                    </m:sSup>
                    <m:r>
                      <a:rPr lang="en-US" i="1">
                        <a:latin typeface="Cambria Math" panose="02040503050406030204" pitchFamily="18" charset="0"/>
                      </a:rPr>
                      <m:t> </m:t>
                    </m:r>
                  </m:oMath>
                </a14:m>
                <a:r>
                  <a:rPr lang="en-US" dirty="0"/>
                  <a:t>to denote the joint distribution and expectation under the decision rule </a:t>
                </a:r>
                <a14:m>
                  <m:oMath xmlns:m="http://schemas.openxmlformats.org/officeDocument/2006/math">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𝑋</m:t>
                        </m:r>
                      </m:e>
                    </m:d>
                    <m:r>
                      <a:rPr lang="en-US" b="0" i="0" smtClean="0">
                        <a:latin typeface="Cambria Math" panose="02040503050406030204" pitchFamily="18" charset="0"/>
                      </a:rPr>
                      <m:t>.</m:t>
                    </m:r>
                  </m:oMath>
                </a14:m>
                <a:endParaRPr lang="en-US" b="0" dirty="0"/>
              </a:p>
              <a:p>
                <a:r>
                  <a:rPr lang="en-US" dirty="0"/>
                  <a:t>The expected outcome under </a:t>
                </a:r>
                <a14:m>
                  <m:oMath xmlns:m="http://schemas.openxmlformats.org/officeDocument/2006/math">
                    <m:r>
                      <a:rPr lang="en-US" i="1">
                        <a:latin typeface="Cambria Math" panose="02040503050406030204" pitchFamily="18" charset="0"/>
                      </a:rPr>
                      <m:t>𝒟</m:t>
                    </m:r>
                  </m:oMath>
                </a14:m>
                <a:r>
                  <a:rPr lang="en-US" dirty="0"/>
                  <a:t>, the space of </a:t>
                </a:r>
                <a14:m>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𝑋</m:t>
                        </m:r>
                      </m:e>
                    </m:d>
                  </m:oMath>
                </a14:m>
                <a:r>
                  <a:rPr lang="en-US" dirty="0"/>
                  <a:t> due to the randomness of </a:t>
                </a:r>
                <a14:m>
                  <m:oMath xmlns:m="http://schemas.openxmlformats.org/officeDocument/2006/math">
                    <m:r>
                      <a:rPr lang="en-US" b="0" i="1" smtClean="0">
                        <a:latin typeface="Cambria Math" panose="02040503050406030204" pitchFamily="18" charset="0"/>
                      </a:rPr>
                      <m:t>𝑋</m:t>
                    </m:r>
                  </m:oMath>
                </a14:m>
                <a:r>
                  <a:rPr lang="en-US" dirty="0"/>
                  <a:t>, is given as</a:t>
                </a:r>
              </a:p>
              <a:p>
                <a:pPr marL="0" indent="0" algn="ctr">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𝒟</m:t>
                        </m:r>
                      </m:sup>
                    </m:sSup>
                    <m:d>
                      <m:dPr>
                        <m:ctrlPr>
                          <a:rPr lang="en-US" i="1">
                            <a:latin typeface="Cambria Math" panose="02040503050406030204" pitchFamily="18" charset="0"/>
                          </a:rPr>
                        </m:ctrlPr>
                      </m:dPr>
                      <m:e>
                        <m:r>
                          <a:rPr lang="en-US" i="1">
                            <a:latin typeface="Cambria Math" panose="02040503050406030204" pitchFamily="18" charset="0"/>
                          </a:rPr>
                          <m:t>𝑌</m:t>
                        </m:r>
                      </m:e>
                    </m:d>
                    <m:r>
                      <a:rPr lang="en-US" i="1">
                        <a:latin typeface="Cambria Math" panose="02040503050406030204" pitchFamily="18" charset="0"/>
                      </a:rPr>
                      <m:t>=∫</m:t>
                    </m:r>
                    <m:r>
                      <a:rPr lang="en-US" i="1">
                        <a:latin typeface="Cambria Math" panose="02040503050406030204" pitchFamily="18" charset="0"/>
                      </a:rPr>
                      <m:t>𝑌𝑑</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𝒟</m:t>
                        </m:r>
                      </m:sup>
                    </m:sSup>
                    <m:r>
                      <a:rPr lang="en-US" i="1">
                        <a:latin typeface="Cambria Math" panose="02040503050406030204" pitchFamily="18" charset="0"/>
                      </a:rPr>
                      <m:t>=∫</m:t>
                    </m:r>
                    <m:r>
                      <a:rPr lang="en-US" i="1">
                        <a:latin typeface="Cambria Math" panose="02040503050406030204" pitchFamily="18" charset="0"/>
                      </a:rPr>
                      <m:t>𝑌</m:t>
                    </m:r>
                    <m:f>
                      <m:fPr>
                        <m:ctrlPr>
                          <a:rPr lang="en-US" i="1">
                            <a:latin typeface="Cambria Math" panose="02040503050406030204" pitchFamily="18" charset="0"/>
                          </a:rPr>
                        </m:ctrlPr>
                      </m:fPr>
                      <m:num>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𝒟</m:t>
                            </m:r>
                          </m:sup>
                        </m:sSup>
                      </m:num>
                      <m:den>
                        <m:r>
                          <a:rPr lang="en-US" i="1">
                            <a:latin typeface="Cambria Math" panose="02040503050406030204" pitchFamily="18" charset="0"/>
                          </a:rPr>
                          <m:t>𝑑𝑃</m:t>
                        </m:r>
                      </m:den>
                    </m:f>
                    <m:r>
                      <a:rPr lang="en-US" i="1">
                        <a:latin typeface="Cambria Math" panose="02040503050406030204" pitchFamily="18" charset="0"/>
                      </a:rPr>
                      <m:t>𝑑𝑃</m:t>
                    </m:r>
                    <m:r>
                      <a:rPr lang="en-US" i="1">
                        <a:latin typeface="Cambria Math" panose="02040503050406030204" pitchFamily="18" charset="0"/>
                      </a:rPr>
                      <m:t>=</m:t>
                    </m:r>
                    <m:r>
                      <a:rPr lang="en-US" i="1">
                        <a:latin typeface="Cambria Math" panose="02040503050406030204" pitchFamily="18" charset="0"/>
                      </a:rPr>
                      <m:t>𝐸</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𝒟</m:t>
                                </m:r>
                                <m:d>
                                  <m:dPr>
                                    <m:ctrlPr>
                                      <a:rPr lang="en-US" i="1">
                                        <a:latin typeface="Cambria Math" panose="02040503050406030204" pitchFamily="18" charset="0"/>
                                      </a:rPr>
                                    </m:ctrlPr>
                                  </m:dPr>
                                  <m:e>
                                    <m:r>
                                      <a:rPr lang="en-US" i="1">
                                        <a:latin typeface="Cambria Math" panose="02040503050406030204" pitchFamily="18" charset="0"/>
                                      </a:rPr>
                                      <m:t>𝑋</m:t>
                                    </m:r>
                                  </m:e>
                                </m:d>
                              </m:e>
                            </m:d>
                          </m:num>
                          <m:den>
                            <m:r>
                              <a:rPr lang="en-US" i="1">
                                <a:latin typeface="Cambria Math" panose="02040503050406030204" pitchFamily="18" charset="0"/>
                              </a:rPr>
                              <m:t>𝑇</m:t>
                            </m:r>
                            <m:r>
                              <a:rPr lang="en-US" i="1">
                                <a:latin typeface="Cambria Math" panose="02040503050406030204" pitchFamily="18" charset="0"/>
                              </a:rPr>
                              <m:t>𝜋</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𝑇</m:t>
                                </m:r>
                              </m:num>
                              <m:den>
                                <m:r>
                                  <a:rPr lang="en-US" i="1">
                                    <a:latin typeface="Cambria Math" panose="02040503050406030204" pitchFamily="18" charset="0"/>
                                  </a:rPr>
                                  <m:t>2</m:t>
                                </m:r>
                              </m:den>
                            </m:f>
                          </m:den>
                        </m:f>
                        <m:r>
                          <a:rPr lang="en-US" i="1">
                            <a:latin typeface="Cambria Math" panose="02040503050406030204" pitchFamily="18" charset="0"/>
                          </a:rPr>
                          <m:t>𝑌</m:t>
                        </m:r>
                      </m:e>
                    </m:d>
                  </m:oMath>
                </a14:m>
                <a:r>
                  <a:rPr lang="en-US" dirty="0"/>
                  <a:t>.</a:t>
                </a:r>
              </a:p>
              <a:p>
                <a:r>
                  <a:rPr lang="en-US" dirty="0"/>
                  <a:t>The optimal rule is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𝒟</m:t>
                        </m:r>
                      </m:e>
                      <m:sup>
                        <m:r>
                          <a:rPr lang="en-US" i="1">
                            <a:latin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𝑎𝑟𝑔𝑚𝑎𝑥</m:t>
                        </m:r>
                      </m:e>
                      <m:sub>
                        <m:r>
                          <a:rPr lang="en-US" i="1">
                            <a:latin typeface="Cambria Math" panose="02040503050406030204" pitchFamily="18" charset="0"/>
                          </a:rPr>
                          <m:t>𝒟</m:t>
                        </m:r>
                      </m:sub>
                    </m:sSub>
                    <m:r>
                      <a:rPr lang="en-US" i="1">
                        <a:latin typeface="Cambria Math" panose="02040503050406030204" pitchFamily="18" charset="0"/>
                      </a:rPr>
                      <m:t>𝐸</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𝒟</m:t>
                                </m:r>
                                <m:d>
                                  <m:dPr>
                                    <m:ctrlPr>
                                      <a:rPr lang="en-US" i="1">
                                        <a:latin typeface="Cambria Math" panose="02040503050406030204" pitchFamily="18" charset="0"/>
                                      </a:rPr>
                                    </m:ctrlPr>
                                  </m:dPr>
                                  <m:e>
                                    <m:r>
                                      <a:rPr lang="en-US" i="1">
                                        <a:latin typeface="Cambria Math" panose="02040503050406030204" pitchFamily="18" charset="0"/>
                                      </a:rPr>
                                      <m:t>𝑋</m:t>
                                    </m:r>
                                  </m:e>
                                </m:d>
                              </m:e>
                            </m:d>
                          </m:num>
                          <m:den>
                            <m:r>
                              <a:rPr lang="en-US" i="1">
                                <a:latin typeface="Cambria Math" panose="02040503050406030204" pitchFamily="18" charset="0"/>
                              </a:rPr>
                              <m:t>𝑇</m:t>
                            </m:r>
                            <m:r>
                              <a:rPr lang="en-US" i="1">
                                <a:latin typeface="Cambria Math" panose="02040503050406030204" pitchFamily="18" charset="0"/>
                              </a:rPr>
                              <m:t>𝜋</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𝑇</m:t>
                                </m:r>
                              </m:num>
                              <m:den>
                                <m:r>
                                  <a:rPr lang="en-US" i="1">
                                    <a:latin typeface="Cambria Math" panose="02040503050406030204" pitchFamily="18" charset="0"/>
                                  </a:rPr>
                                  <m:t>2</m:t>
                                </m:r>
                              </m:den>
                            </m:f>
                          </m:den>
                        </m:f>
                        <m:r>
                          <a:rPr lang="en-US" i="1">
                            <a:latin typeface="Cambria Math" panose="02040503050406030204" pitchFamily="18" charset="0"/>
                          </a:rPr>
                          <m:t>𝑌</m:t>
                        </m:r>
                      </m:e>
                    </m:d>
                  </m:oMath>
                </a14:m>
                <a:r>
                  <a:rPr lang="en-US" dirty="0"/>
                  <a:t>, or equivalently minimize</a:t>
                </a:r>
              </a:p>
              <a:p>
                <a:pPr marL="0" indent="0" algn="ctr">
                  <a:buNone/>
                </a:pPr>
                <a:r>
                  <a:rPr lang="en-US" dirty="0"/>
                  <a:t> </a:t>
                </a:r>
                <a14:m>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𝒟</m:t>
                                </m:r>
                                <m:d>
                                  <m:dPr>
                                    <m:ctrlPr>
                                      <a:rPr lang="en-US" i="1">
                                        <a:latin typeface="Cambria Math" panose="02040503050406030204" pitchFamily="18" charset="0"/>
                                      </a:rPr>
                                    </m:ctrlPr>
                                  </m:dPr>
                                  <m:e>
                                    <m:r>
                                      <a:rPr lang="en-US" i="1">
                                        <a:latin typeface="Cambria Math" panose="02040503050406030204" pitchFamily="18" charset="0"/>
                                      </a:rPr>
                                      <m:t>𝑋</m:t>
                                    </m:r>
                                  </m:e>
                                </m:d>
                              </m:e>
                            </m:d>
                          </m:num>
                          <m:den>
                            <m:r>
                              <a:rPr lang="en-US" i="1">
                                <a:latin typeface="Cambria Math" panose="02040503050406030204" pitchFamily="18" charset="0"/>
                              </a:rPr>
                              <m:t>𝑇</m:t>
                            </m:r>
                            <m:r>
                              <a:rPr lang="en-US" i="1">
                                <a:latin typeface="Cambria Math" panose="02040503050406030204" pitchFamily="18" charset="0"/>
                              </a:rPr>
                              <m:t>𝜋</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𝑇</m:t>
                                </m:r>
                              </m:num>
                              <m:den>
                                <m:r>
                                  <a:rPr lang="en-US" i="1">
                                    <a:latin typeface="Cambria Math" panose="02040503050406030204" pitchFamily="18" charset="0"/>
                                  </a:rPr>
                                  <m:t>2</m:t>
                                </m:r>
                              </m:den>
                            </m:f>
                          </m:den>
                        </m:f>
                        <m:r>
                          <a:rPr lang="en-US" i="1">
                            <a:latin typeface="Cambria Math" panose="02040503050406030204" pitchFamily="18" charset="0"/>
                          </a:rPr>
                          <m:t>𝑌</m:t>
                        </m:r>
                      </m:e>
                    </m:d>
                  </m:oMath>
                </a14:m>
                <a:r>
                  <a:rPr lang="en-US" dirty="0"/>
                  <a:t>. </a:t>
                </a:r>
              </a:p>
              <a:p>
                <a:pPr marL="0" indent="0">
                  <a:buNone/>
                </a:pPr>
                <a:r>
                  <a:rPr lang="en-US" dirty="0"/>
                  <a:t>which can be viewed as a weighted classification error, for which we want to classify </a:t>
                </a:r>
                <a14:m>
                  <m:oMath xmlns:m="http://schemas.openxmlformats.org/officeDocument/2006/math">
                    <m:r>
                      <a:rPr lang="en-US" i="1">
                        <a:latin typeface="Cambria Math" panose="02040503050406030204" pitchFamily="18" charset="0"/>
                      </a:rPr>
                      <m:t>𝑇</m:t>
                    </m:r>
                  </m:oMath>
                </a14:m>
                <a:r>
                  <a:rPr lang="en-US" dirty="0"/>
                  <a:t> using </a:t>
                </a:r>
                <a14:m>
                  <m:oMath xmlns:m="http://schemas.openxmlformats.org/officeDocument/2006/math">
                    <m:r>
                      <a:rPr lang="en-US" i="1">
                        <a:latin typeface="Cambria Math" panose="02040503050406030204" pitchFamily="18" charset="0"/>
                      </a:rPr>
                      <m:t>𝑋</m:t>
                    </m:r>
                  </m:oMath>
                </a14:m>
                <a:r>
                  <a:rPr lang="en-US" dirty="0"/>
                  <a:t> but we also weigh each misclassification event by </a:t>
                </a:r>
                <a14:m>
                  <m:oMath xmlns:m="http://schemas.openxmlformats.org/officeDocument/2006/math">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𝜋</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𝑇</m:t>
                        </m:r>
                      </m:num>
                      <m:den>
                        <m:r>
                          <a:rPr lang="en-US" i="1">
                            <a:latin typeface="Cambria Math" panose="02040503050406030204" pitchFamily="18" charset="0"/>
                          </a:rPr>
                          <m:t>2</m:t>
                        </m:r>
                      </m:den>
                    </m:f>
                    <m:r>
                      <a:rPr lang="en-US" i="1">
                        <a:latin typeface="Cambria Math" panose="02040503050406030204" pitchFamily="18" charset="0"/>
                      </a:rPr>
                      <m:t>)</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A5436613-BFFC-CD4C-86ED-0173F631A243}"/>
                  </a:ext>
                </a:extLst>
              </p:cNvPr>
              <p:cNvSpPr>
                <a:spLocks noGrp="1" noRot="1" noChangeAspect="1" noMove="1" noResize="1" noEditPoints="1" noAdjustHandles="1" noChangeArrowheads="1" noChangeShapeType="1" noTextEdit="1"/>
              </p:cNvSpPr>
              <p:nvPr>
                <p:ph idx="1"/>
              </p:nvPr>
            </p:nvSpPr>
            <p:spPr>
              <a:blipFill>
                <a:blip r:embed="rId2"/>
                <a:stretch>
                  <a:fillRect l="-603" t="-3216" r="-241"/>
                </a:stretch>
              </a:blipFill>
            </p:spPr>
            <p:txBody>
              <a:bodyPr/>
              <a:lstStyle/>
              <a:p>
                <a:r>
                  <a:rPr lang="en-US">
                    <a:noFill/>
                  </a:rPr>
                  <a:t> </a:t>
                </a:r>
              </a:p>
            </p:txBody>
          </p:sp>
        </mc:Fallback>
      </mc:AlternateContent>
    </p:spTree>
    <p:extLst>
      <p:ext uri="{BB962C8B-B14F-4D97-AF65-F5344CB8AC3E}">
        <p14:creationId xmlns:p14="http://schemas.microsoft.com/office/powerpoint/2010/main" val="214224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5578-709C-C445-B5FC-DB7CFF1337C7}"/>
              </a:ext>
            </a:extLst>
          </p:cNvPr>
          <p:cNvSpPr>
            <a:spLocks noGrp="1"/>
          </p:cNvSpPr>
          <p:nvPr>
            <p:ph type="title"/>
          </p:nvPr>
        </p:nvSpPr>
        <p:spPr/>
        <p:txBody>
          <a:bodyPr/>
          <a:lstStyle/>
          <a:p>
            <a:r>
              <a:rPr lang="en-US" dirty="0"/>
              <a:t>Zhao et al. 2012. JASA (</a:t>
            </a:r>
            <a:r>
              <a:rPr lang="en-US" dirty="0" err="1"/>
              <a:t>con’d</a:t>
            </a:r>
            <a:r>
              <a:rPr lang="en-US" dirty="0"/>
              <a: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5BA850-D7D7-934F-B4DD-5452FA48EE12}"/>
                  </a:ext>
                </a:extLst>
              </p:cNvPr>
              <p:cNvSpPr>
                <a:spLocks noGrp="1"/>
              </p:cNvSpPr>
              <p:nvPr>
                <p:ph idx="1"/>
              </p:nvPr>
            </p:nvSpPr>
            <p:spPr/>
            <p:txBody>
              <a:bodyPr>
                <a:normAutofit/>
              </a:bodyPr>
              <a:lstStyle/>
              <a:p>
                <a:r>
                  <a:rPr lang="en-US" dirty="0"/>
                  <a:t>In observed data, first obtain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oMath>
                </a14:m>
                <a:r>
                  <a:rPr lang="en-US" dirty="0"/>
                  <a:t>by minimizing</a:t>
                </a:r>
              </a:p>
              <a:p>
                <a:pPr marL="0" indent="0" algn="ctr">
                  <a:buNone/>
                </a:pP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num>
                          <m:den>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𝜋</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num>
                                  <m:den>
                                    <m:r>
                                      <a:rPr lang="en-US" b="0" i="1" smtClean="0">
                                        <a:latin typeface="Cambria Math" panose="02040503050406030204" pitchFamily="18" charset="0"/>
                                      </a:rPr>
                                      <m:t>2</m:t>
                                    </m:r>
                                  </m:den>
                                </m:f>
                              </m:e>
                            </m:d>
                          </m:den>
                        </m:f>
                        <m:r>
                          <a:rPr lang="en-US" b="0" i="1" smtClean="0">
                            <a:latin typeface="Cambria Math" panose="02040503050406030204" pitchFamily="18" charset="0"/>
                          </a:rPr>
                          <m:t>𝐼</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𝑠𝑖𝑔𝑛</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e>
                                </m:d>
                              </m:e>
                            </m:d>
                          </m:e>
                        </m:d>
                      </m:e>
                    </m:nary>
                  </m:oMath>
                </a14:m>
                <a:r>
                  <a:rPr lang="en-US" dirty="0"/>
                  <a:t>  </a:t>
                </a:r>
              </a:p>
              <a:p>
                <a:pPr marL="0" indent="0">
                  <a:buNone/>
                </a:pPr>
                <a:r>
                  <a:rPr lang="en-US" dirty="0"/>
                  <a:t>Then, set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𝐷</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𝑠𝑖𝑔𝑛</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r>
                      <a:rPr lang="en-US" b="0" i="1" smtClean="0">
                        <a:latin typeface="Cambria Math" panose="02040503050406030204" pitchFamily="18" charset="0"/>
                      </a:rPr>
                      <m:t>.</m:t>
                    </m:r>
                  </m:oMath>
                </a14:m>
                <a:endParaRPr lang="en-US" dirty="0"/>
              </a:p>
              <a:p>
                <a:r>
                  <a:rPr lang="en-US" dirty="0"/>
                  <a:t>In machine learning, this is a classification problem with weighted summation of 0-1 loss, difficulty to minimizing due to discontinuity and non-convexity of 0-1 loss.</a:t>
                </a:r>
              </a:p>
            </p:txBody>
          </p:sp>
        </mc:Choice>
        <mc:Fallback>
          <p:sp>
            <p:nvSpPr>
              <p:cNvPr id="3" name="Content Placeholder 2">
                <a:extLst>
                  <a:ext uri="{FF2B5EF4-FFF2-40B4-BE49-F238E27FC236}">
                    <a16:creationId xmlns:a16="http://schemas.microsoft.com/office/drawing/2014/main" id="{885BA850-D7D7-934F-B4DD-5452FA48EE12}"/>
                  </a:ext>
                </a:extLst>
              </p:cNvPr>
              <p:cNvSpPr>
                <a:spLocks noGrp="1" noRot="1" noChangeAspect="1" noMove="1" noResize="1" noEditPoints="1" noAdjustHandles="1" noChangeArrowheads="1" noChangeShapeType="1" noTextEdit="1"/>
              </p:cNvSpPr>
              <p:nvPr>
                <p:ph idx="1"/>
              </p:nvPr>
            </p:nvSpPr>
            <p:spPr>
              <a:blipFill>
                <a:blip r:embed="rId3"/>
                <a:stretch>
                  <a:fillRect l="-1086" t="-3216"/>
                </a:stretch>
              </a:blipFill>
            </p:spPr>
            <p:txBody>
              <a:bodyPr/>
              <a:lstStyle/>
              <a:p>
                <a:r>
                  <a:rPr lang="en-US">
                    <a:noFill/>
                  </a:rPr>
                  <a:t> </a:t>
                </a:r>
              </a:p>
            </p:txBody>
          </p:sp>
        </mc:Fallback>
      </mc:AlternateContent>
    </p:spTree>
    <p:extLst>
      <p:ext uri="{BB962C8B-B14F-4D97-AF65-F5344CB8AC3E}">
        <p14:creationId xmlns:p14="http://schemas.microsoft.com/office/powerpoint/2010/main" val="124687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1C9E-2E03-7C49-B74F-2E718BCC4E99}"/>
              </a:ext>
            </a:extLst>
          </p:cNvPr>
          <p:cNvSpPr>
            <a:spLocks noGrp="1"/>
          </p:cNvSpPr>
          <p:nvPr>
            <p:ph type="title"/>
          </p:nvPr>
        </p:nvSpPr>
        <p:spPr/>
        <p:txBody>
          <a:bodyPr/>
          <a:lstStyle/>
          <a:p>
            <a:r>
              <a:rPr lang="en-US" dirty="0"/>
              <a:t>Zhao et al. 2012. JASA (</a:t>
            </a:r>
            <a:r>
              <a:rPr lang="en-US" dirty="0" err="1"/>
              <a:t>con’d</a:t>
            </a:r>
            <a:r>
              <a:rPr lang="en-US" dirty="0"/>
              <a: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A4761A0-1584-5D43-8783-EEBCAF1E3E02}"/>
                  </a:ext>
                </a:extLst>
              </p:cNvPr>
              <p:cNvSpPr>
                <a:spLocks noGrp="1"/>
              </p:cNvSpPr>
              <p:nvPr>
                <p:ph idx="1"/>
              </p:nvPr>
            </p:nvSpPr>
            <p:spPr/>
            <p:txBody>
              <a:bodyPr/>
              <a:lstStyle/>
              <a:p>
                <a:r>
                  <a:rPr lang="en-US" dirty="0"/>
                  <a:t>To alleviate this, a convex surrogate loss, such as hinge loss (maximizing the margin) in SVM is often used. If further penalize on the complexity of the decision function, the problem becomes to minimize </a:t>
                </a:r>
              </a:p>
              <a:p>
                <a:pPr marL="0" indent="0" algn="ctr">
                  <a:buNone/>
                </a:pP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−1</m:t>
                        </m:r>
                      </m:sup>
                    </m:sSup>
                    <m:sSup>
                      <m:sSupPr>
                        <m:ctrlPr>
                          <a:rPr lang="en-US" i="1">
                            <a:latin typeface="Cambria Math" panose="02040503050406030204" pitchFamily="18" charset="0"/>
                          </a:rPr>
                        </m:ctrlPr>
                      </m:sSup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𝑌</m:t>
                                    </m:r>
                                  </m:e>
                                  <m:sub>
                                    <m:r>
                                      <a:rPr lang="en-US" i="1">
                                        <a:latin typeface="Cambria Math" panose="02040503050406030204" pitchFamily="18" charset="0"/>
                                      </a:rPr>
                                      <m:t>𝑖</m:t>
                                    </m:r>
                                  </m:sub>
                                </m:sSub>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𝜋</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m:t>
                                            </m:r>
                                          </m:sub>
                                        </m:sSub>
                                      </m:num>
                                      <m:den>
                                        <m:r>
                                          <a:rPr lang="en-US" i="1">
                                            <a:latin typeface="Cambria Math" panose="02040503050406030204" pitchFamily="18" charset="0"/>
                                          </a:rPr>
                                          <m:t>2</m:t>
                                        </m:r>
                                      </m:den>
                                    </m:f>
                                  </m:e>
                                </m:d>
                              </m:den>
                            </m:f>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1−</m:t>
                                    </m:r>
                                    <m:r>
                                      <a:rPr lang="en-US" i="1">
                                        <a:latin typeface="Cambria Math" panose="02040503050406030204" pitchFamily="18" charset="0"/>
                                      </a:rPr>
                                      <m:t>𝑇</m:t>
                                    </m:r>
                                  </m:e>
                                  <m:sub>
                                    <m:r>
                                      <a:rPr lang="en-US" i="1">
                                        <a:latin typeface="Cambria Math" panose="02040503050406030204" pitchFamily="18" charset="0"/>
                                      </a:rPr>
                                      <m:t>𝑖</m:t>
                                    </m:r>
                                  </m:sub>
                                </m:sSub>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e>
                                </m:d>
                              </m:e>
                            </m:d>
                          </m:e>
                        </m:nary>
                      </m:e>
                      <m:sup>
                        <m:r>
                          <a:rPr lang="en-US" i="1">
                            <a:latin typeface="Cambria Math" panose="02040503050406030204" pitchFamily="18" charset="0"/>
                          </a:rPr>
                          <m:t>+</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𝜆</m:t>
                        </m:r>
                      </m:e>
                      <m:sub>
                        <m:r>
                          <a:rPr lang="en-US" i="1">
                            <a:latin typeface="Cambria Math" panose="02040503050406030204" pitchFamily="18" charset="0"/>
                          </a:rPr>
                          <m:t>𝑛</m:t>
                        </m:r>
                      </m:sub>
                    </m:sSub>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𝑓</m:t>
                                </m:r>
                              </m:e>
                            </m:d>
                          </m:e>
                        </m:d>
                      </m:e>
                      <m:sup>
                        <m:r>
                          <a:rPr lang="en-US" i="1">
                            <a:latin typeface="Cambria Math" panose="02040503050406030204" pitchFamily="18" charset="0"/>
                          </a:rPr>
                          <m:t>2</m:t>
                        </m:r>
                      </m:sup>
                    </m:sSup>
                  </m:oMath>
                </a14:m>
                <a:r>
                  <a:rPr lang="en-US" dirty="0"/>
                  <a:t> where</a:t>
                </a:r>
              </a:p>
              <a:p>
                <a:pPr marL="0" indent="0">
                  <a:buNone/>
                </a:pPr>
                <a14:m>
                  <m:oMath xmlns:m="http://schemas.openxmlformats.org/officeDocument/2006/math">
                    <m:r>
                      <a:rPr lang="zh-CN" altLang="en-US" b="0"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r>
                      <m:rPr>
                        <m:sty m:val="p"/>
                      </m:rPr>
                      <a:rPr lang="en-US">
                        <a:latin typeface="Cambria Math" panose="02040503050406030204" pitchFamily="18" charset="0"/>
                      </a:rPr>
                      <m:t>max</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0)</m:t>
                    </m:r>
                  </m:oMath>
                </a14:m>
                <a:r>
                  <a:rPr lang="en-US" dirty="0"/>
                  <a:t>, and </a:t>
                </a:r>
                <a14:m>
                  <m:oMath xmlns:m="http://schemas.openxmlformats.org/officeDocument/2006/math">
                    <m:r>
                      <a:rPr lang="en-US" i="1">
                        <a:latin typeface="Cambria Math" panose="02040503050406030204" pitchFamily="18" charset="0"/>
                      </a:rPr>
                      <m:t>||.||</m:t>
                    </m:r>
                  </m:oMath>
                </a14:m>
                <a:r>
                  <a:rPr lang="en-US" dirty="0"/>
                  <a:t> is some norm of </a:t>
                </a:r>
                <a14:m>
                  <m:oMath xmlns:m="http://schemas.openxmlformats.org/officeDocument/2006/math">
                    <m:r>
                      <a:rPr lang="en-US" i="1">
                        <a:latin typeface="Cambria Math" panose="02040503050406030204" pitchFamily="18" charset="0"/>
                      </a:rPr>
                      <m:t>𝑓</m:t>
                    </m:r>
                  </m:oMath>
                </a14:m>
                <a:r>
                  <a:rPr lang="en-US" dirty="0"/>
                  <a:t>.</a:t>
                </a:r>
              </a:p>
              <a:p>
                <a:r>
                  <a:rPr lang="en-US" dirty="0"/>
                  <a:t>When a new patient coming in with based line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oMath>
                </a14:m>
                <a:r>
                  <a:rPr lang="en-US" dirty="0"/>
                  <a:t>, the best decision can be determined by </a:t>
                </a:r>
                <a14:m>
                  <m:oMath xmlns:m="http://schemas.openxmlformats.org/officeDocument/2006/math">
                    <m:r>
                      <a:rPr lang="en-US" i="1">
                        <a:latin typeface="Cambria Math" panose="02040503050406030204" pitchFamily="18" charset="0"/>
                      </a:rPr>
                      <m:t>𝑠𝑖𝑔𝑛</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𝑥</m:t>
                            </m:r>
                          </m:e>
                        </m:d>
                      </m:e>
                    </m:d>
                  </m:oMath>
                </a14:m>
                <a:r>
                  <a:rPr lang="en-US" dirty="0"/>
                  <a:t>.</a:t>
                </a:r>
              </a:p>
              <a:p>
                <a:endParaRPr lang="en-US" dirty="0"/>
              </a:p>
            </p:txBody>
          </p:sp>
        </mc:Choice>
        <mc:Fallback>
          <p:sp>
            <p:nvSpPr>
              <p:cNvPr id="3" name="Content Placeholder 2">
                <a:extLst>
                  <a:ext uri="{FF2B5EF4-FFF2-40B4-BE49-F238E27FC236}">
                    <a16:creationId xmlns:a16="http://schemas.microsoft.com/office/drawing/2014/main" id="{2A4761A0-1584-5D43-8783-EEBCAF1E3E02}"/>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1028523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46F5D-3AF3-0646-980C-FEDC481A5A29}"/>
              </a:ext>
            </a:extLst>
          </p:cNvPr>
          <p:cNvSpPr>
            <a:spLocks noGrp="1"/>
          </p:cNvSpPr>
          <p:nvPr>
            <p:ph type="title"/>
          </p:nvPr>
        </p:nvSpPr>
        <p:spPr/>
        <p:txBody>
          <a:bodyPr/>
          <a:lstStyle/>
          <a:p>
            <a:r>
              <a:rPr lang="en-US" dirty="0"/>
              <a:t>Part 3. Our proposal</a:t>
            </a:r>
          </a:p>
        </p:txBody>
      </p:sp>
      <p:sp>
        <p:nvSpPr>
          <p:cNvPr id="3" name="Content Placeholder 2">
            <a:extLst>
              <a:ext uri="{FF2B5EF4-FFF2-40B4-BE49-F238E27FC236}">
                <a16:creationId xmlns:a16="http://schemas.microsoft.com/office/drawing/2014/main" id="{9654319E-5151-3D47-95E2-A02BF0E42871}"/>
              </a:ext>
            </a:extLst>
          </p:cNvPr>
          <p:cNvSpPr>
            <a:spLocks noGrp="1"/>
          </p:cNvSpPr>
          <p:nvPr>
            <p:ph idx="1"/>
          </p:nvPr>
        </p:nvSpPr>
        <p:spPr/>
        <p:txBody>
          <a:bodyPr/>
          <a:lstStyle/>
          <a:p>
            <a:r>
              <a:rPr lang="en-US" dirty="0"/>
              <a:t>We are interested in the interactions among gene, baseline variables, and treatment.</a:t>
            </a:r>
          </a:p>
          <a:p>
            <a:r>
              <a:rPr lang="en-US" dirty="0"/>
              <a:t>We want to identify subgroups, as there are too many interactions involved and test will lack of power.</a:t>
            </a:r>
          </a:p>
          <a:p>
            <a:r>
              <a:rPr lang="en-US" dirty="0"/>
              <a:t>We believe subgroups should be determined by genomics profiles and baseline variables simultaneously.</a:t>
            </a:r>
          </a:p>
        </p:txBody>
      </p:sp>
    </p:spTree>
    <p:extLst>
      <p:ext uri="{BB962C8B-B14F-4D97-AF65-F5344CB8AC3E}">
        <p14:creationId xmlns:p14="http://schemas.microsoft.com/office/powerpoint/2010/main" val="4086665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DBDD-4EE3-9247-A6F1-0D40956062D8}"/>
              </a:ext>
            </a:extLst>
          </p:cNvPr>
          <p:cNvSpPr>
            <a:spLocks noGrp="1"/>
          </p:cNvSpPr>
          <p:nvPr>
            <p:ph type="title"/>
          </p:nvPr>
        </p:nvSpPr>
        <p:spPr/>
        <p:txBody>
          <a:bodyPr/>
          <a:lstStyle/>
          <a:p>
            <a:r>
              <a:rPr lang="en-US" dirty="0"/>
              <a:t>Our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FC45DDA-4E3A-2F43-B4FA-1DC780A1F09B}"/>
                  </a:ext>
                </a:extLst>
              </p:cNvPr>
              <p:cNvSpPr>
                <a:spLocks noGrp="1"/>
              </p:cNvSpPr>
              <p:nvPr>
                <p:ph idx="1"/>
              </p:nvPr>
            </p:nvSpPr>
            <p:spPr>
              <a:xfrm>
                <a:off x="634493" y="1717412"/>
                <a:ext cx="9553389" cy="4351338"/>
              </a:xfrm>
            </p:spPr>
            <p:txBody>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𝛼</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𝛽</m:t>
                        </m:r>
                      </m:e>
                      <m:sub>
                        <m:r>
                          <a:rPr lang="en-US" b="0" i="1" smtClean="0">
                            <a:latin typeface="Cambria Math" panose="02040503050406030204" pitchFamily="18" charset="0"/>
                          </a:rPr>
                          <m:t>𝑘</m:t>
                        </m:r>
                      </m:sub>
                      <m:sup>
                        <m:r>
                          <a:rPr lang="en-US" b="0" i="1" smtClean="0">
                            <a:latin typeface="Cambria Math" panose="02040503050406030204" pitchFamily="18" charset="0"/>
                          </a:rPr>
                          <m:t>′</m:t>
                        </m:r>
                      </m:sup>
                    </m:sSub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𝐾</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𝑔</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oMath>
                </a14:m>
                <a:endParaRPr lang="en-US" b="0" dirty="0"/>
              </a:p>
              <a:p>
                <a14:m>
                  <m:oMath xmlns:m="http://schemas.openxmlformats.org/officeDocument/2006/math">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r>
                          <a:rPr lang="en-US" b="0" i="1" smtClean="0">
                            <a:latin typeface="Cambria Math" panose="02040503050406030204" pitchFamily="18" charset="0"/>
                          </a:rPr>
                          <m:t>𝑃𝑟</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𝑘</m:t>
                            </m:r>
                          </m:e>
                        </m:d>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𝜂</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m:t>
                        </m:r>
                      </m:sub>
                    </m:sSub>
                  </m:oMath>
                </a14:m>
                <a:endParaRPr lang="en-US" dirty="0"/>
              </a:p>
              <a:p>
                <a:r>
                  <a:rPr lang="en-US" dirty="0"/>
                  <a:t>Feature selection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oMath>
                </a14:m>
                <a:r>
                  <a:rPr lang="en-US" dirty="0"/>
                  <a:t> and </a:t>
                </a:r>
                <a14:m>
                  <m:oMath xmlns:m="http://schemas.openxmlformats.org/officeDocument/2006/math">
                    <m:r>
                      <a:rPr lang="en-US" b="0" i="1" smtClean="0">
                        <a:latin typeface="Cambria Math" panose="02040503050406030204" pitchFamily="18" charset="0"/>
                      </a:rPr>
                      <m:t>𝜉</m:t>
                    </m:r>
                  </m:oMath>
                </a14:m>
                <a:r>
                  <a:rPr lang="en-US" dirty="0"/>
                  <a:t>. </a:t>
                </a:r>
              </a:p>
              <a:p>
                <a:endParaRPr lang="en-US" dirty="0"/>
              </a:p>
            </p:txBody>
          </p:sp>
        </mc:Choice>
        <mc:Fallback>
          <p:sp>
            <p:nvSpPr>
              <p:cNvPr id="3" name="Content Placeholder 2">
                <a:extLst>
                  <a:ext uri="{FF2B5EF4-FFF2-40B4-BE49-F238E27FC236}">
                    <a16:creationId xmlns:a16="http://schemas.microsoft.com/office/drawing/2014/main" id="{CFC45DDA-4E3A-2F43-B4FA-1DC780A1F09B}"/>
                  </a:ext>
                </a:extLst>
              </p:cNvPr>
              <p:cNvSpPr>
                <a:spLocks noGrp="1" noRot="1" noChangeAspect="1" noMove="1" noResize="1" noEditPoints="1" noAdjustHandles="1" noChangeArrowheads="1" noChangeShapeType="1" noTextEdit="1"/>
              </p:cNvSpPr>
              <p:nvPr>
                <p:ph idx="1"/>
              </p:nvPr>
            </p:nvSpPr>
            <p:spPr>
              <a:xfrm>
                <a:off x="634493" y="1717412"/>
                <a:ext cx="9553389" cy="4351338"/>
              </a:xfrm>
              <a:blipFill>
                <a:blip r:embed="rId2"/>
                <a:stretch>
                  <a:fillRect l="-1062" t="-1453"/>
                </a:stretch>
              </a:blipFill>
            </p:spPr>
            <p:txBody>
              <a:bodyPr/>
              <a:lstStyle/>
              <a:p>
                <a:r>
                  <a:rPr lang="en-US">
                    <a:noFill/>
                  </a:rPr>
                  <a:t> </a:t>
                </a:r>
              </a:p>
            </p:txBody>
          </p:sp>
        </mc:Fallback>
      </mc:AlternateContent>
      <p:sp>
        <p:nvSpPr>
          <p:cNvPr id="4" name="椭圆 19">
            <a:extLst>
              <a:ext uri="{FF2B5EF4-FFF2-40B4-BE49-F238E27FC236}">
                <a16:creationId xmlns:a16="http://schemas.microsoft.com/office/drawing/2014/main" id="{779D75BE-D4D4-C54F-9F50-A3B541989358}"/>
              </a:ext>
            </a:extLst>
          </p:cNvPr>
          <p:cNvSpPr/>
          <p:nvPr/>
        </p:nvSpPr>
        <p:spPr>
          <a:xfrm>
            <a:off x="7172754" y="2809562"/>
            <a:ext cx="856527" cy="8681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t>T</a:t>
            </a:r>
            <a:endParaRPr kumimoji="1" lang="zh-CN" altLang="en-US" sz="2800" dirty="0"/>
          </a:p>
        </p:txBody>
      </p:sp>
      <p:sp>
        <p:nvSpPr>
          <p:cNvPr id="5" name="椭圆 20">
            <a:extLst>
              <a:ext uri="{FF2B5EF4-FFF2-40B4-BE49-F238E27FC236}">
                <a16:creationId xmlns:a16="http://schemas.microsoft.com/office/drawing/2014/main" id="{C78E0619-9FE8-654B-B185-5F84AEC4CE35}"/>
              </a:ext>
            </a:extLst>
          </p:cNvPr>
          <p:cNvSpPr/>
          <p:nvPr/>
        </p:nvSpPr>
        <p:spPr>
          <a:xfrm>
            <a:off x="8188588" y="1211176"/>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t>X</a:t>
            </a:r>
            <a:endParaRPr kumimoji="1" lang="zh-CN" altLang="en-US" sz="2800" dirty="0"/>
          </a:p>
        </p:txBody>
      </p:sp>
      <p:sp>
        <p:nvSpPr>
          <p:cNvPr id="6" name="椭圆 21">
            <a:extLst>
              <a:ext uri="{FF2B5EF4-FFF2-40B4-BE49-F238E27FC236}">
                <a16:creationId xmlns:a16="http://schemas.microsoft.com/office/drawing/2014/main" id="{1B339E94-0E95-A747-AEAA-5E58E566A720}"/>
              </a:ext>
            </a:extLst>
          </p:cNvPr>
          <p:cNvSpPr/>
          <p:nvPr/>
        </p:nvSpPr>
        <p:spPr>
          <a:xfrm>
            <a:off x="10604882" y="2862301"/>
            <a:ext cx="937549" cy="914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solidFill>
                  <a:schemeClr val="tx1"/>
                </a:solidFill>
              </a:rPr>
              <a:t>Z</a:t>
            </a:r>
            <a:endParaRPr kumimoji="1" lang="zh-CN" altLang="en-US" sz="1200" dirty="0"/>
          </a:p>
        </p:txBody>
      </p:sp>
      <p:sp>
        <p:nvSpPr>
          <p:cNvPr id="7" name="椭圆 22">
            <a:extLst>
              <a:ext uri="{FF2B5EF4-FFF2-40B4-BE49-F238E27FC236}">
                <a16:creationId xmlns:a16="http://schemas.microsoft.com/office/drawing/2014/main" id="{977DDDCD-DA7F-344B-BF58-F0091C3718D3}"/>
              </a:ext>
            </a:extLst>
          </p:cNvPr>
          <p:cNvSpPr/>
          <p:nvPr/>
        </p:nvSpPr>
        <p:spPr>
          <a:xfrm>
            <a:off x="8572395" y="4361651"/>
            <a:ext cx="1064871" cy="10532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t>Y</a:t>
            </a:r>
          </a:p>
        </p:txBody>
      </p:sp>
      <p:cxnSp>
        <p:nvCxnSpPr>
          <p:cNvPr id="8" name="直线箭头连接符 23">
            <a:extLst>
              <a:ext uri="{FF2B5EF4-FFF2-40B4-BE49-F238E27FC236}">
                <a16:creationId xmlns:a16="http://schemas.microsoft.com/office/drawing/2014/main" id="{3E4F11A3-997B-644C-ADFB-CF4C9024E0D5}"/>
              </a:ext>
            </a:extLst>
          </p:cNvPr>
          <p:cNvCxnSpPr>
            <a:cxnSpLocks/>
            <a:stCxn id="5" idx="4"/>
            <a:endCxn id="6" idx="0"/>
          </p:cNvCxnSpPr>
          <p:nvPr/>
        </p:nvCxnSpPr>
        <p:spPr>
          <a:xfrm>
            <a:off x="8645788" y="2125576"/>
            <a:ext cx="2427869" cy="736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线箭头连接符 24">
            <a:extLst>
              <a:ext uri="{FF2B5EF4-FFF2-40B4-BE49-F238E27FC236}">
                <a16:creationId xmlns:a16="http://schemas.microsoft.com/office/drawing/2014/main" id="{23333087-CD15-F948-96B5-4D9F42A44E03}"/>
              </a:ext>
            </a:extLst>
          </p:cNvPr>
          <p:cNvCxnSpPr>
            <a:cxnSpLocks/>
            <a:stCxn id="4" idx="5"/>
            <a:endCxn id="7" idx="1"/>
          </p:cNvCxnSpPr>
          <p:nvPr/>
        </p:nvCxnSpPr>
        <p:spPr>
          <a:xfrm>
            <a:off x="7903846" y="3550533"/>
            <a:ext cx="824496" cy="965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线箭头连接符 26">
            <a:extLst>
              <a:ext uri="{FF2B5EF4-FFF2-40B4-BE49-F238E27FC236}">
                <a16:creationId xmlns:a16="http://schemas.microsoft.com/office/drawing/2014/main" id="{C21D0D14-54DD-BE4A-8824-33EFD1E95FE4}"/>
              </a:ext>
            </a:extLst>
          </p:cNvPr>
          <p:cNvCxnSpPr>
            <a:cxnSpLocks/>
            <a:stCxn id="5" idx="4"/>
            <a:endCxn id="7" idx="0"/>
          </p:cNvCxnSpPr>
          <p:nvPr/>
        </p:nvCxnSpPr>
        <p:spPr>
          <a:xfrm>
            <a:off x="8645788" y="2125576"/>
            <a:ext cx="459043" cy="2236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椭圆 27">
            <a:extLst>
              <a:ext uri="{FF2B5EF4-FFF2-40B4-BE49-F238E27FC236}">
                <a16:creationId xmlns:a16="http://schemas.microsoft.com/office/drawing/2014/main" id="{CE97727D-8ACE-B348-B46B-0DFE4A03AAA9}"/>
              </a:ext>
            </a:extLst>
          </p:cNvPr>
          <p:cNvSpPr/>
          <p:nvPr/>
        </p:nvSpPr>
        <p:spPr>
          <a:xfrm>
            <a:off x="9800131" y="1232088"/>
            <a:ext cx="856526" cy="8189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800" dirty="0"/>
              <a:t>G</a:t>
            </a:r>
            <a:endParaRPr kumimoji="1" lang="zh-CN" altLang="en-US" sz="2800" dirty="0"/>
          </a:p>
        </p:txBody>
      </p:sp>
      <p:cxnSp>
        <p:nvCxnSpPr>
          <p:cNvPr id="13" name="直线箭头连接符 29">
            <a:extLst>
              <a:ext uri="{FF2B5EF4-FFF2-40B4-BE49-F238E27FC236}">
                <a16:creationId xmlns:a16="http://schemas.microsoft.com/office/drawing/2014/main" id="{76E9F0EC-1471-AD40-A0EC-14E776330085}"/>
              </a:ext>
            </a:extLst>
          </p:cNvPr>
          <p:cNvCxnSpPr>
            <a:cxnSpLocks/>
            <a:stCxn id="12" idx="4"/>
            <a:endCxn id="6" idx="0"/>
          </p:cNvCxnSpPr>
          <p:nvPr/>
        </p:nvCxnSpPr>
        <p:spPr>
          <a:xfrm>
            <a:off x="10228394" y="2050997"/>
            <a:ext cx="845263" cy="811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直线箭头连接符 31">
            <a:extLst>
              <a:ext uri="{FF2B5EF4-FFF2-40B4-BE49-F238E27FC236}">
                <a16:creationId xmlns:a16="http://schemas.microsoft.com/office/drawing/2014/main" id="{6675F279-4D59-8F47-9814-B20B8D71537F}"/>
              </a:ext>
            </a:extLst>
          </p:cNvPr>
          <p:cNvCxnSpPr>
            <a:cxnSpLocks/>
            <a:stCxn id="6" idx="4"/>
            <a:endCxn id="7" idx="6"/>
          </p:cNvCxnSpPr>
          <p:nvPr/>
        </p:nvCxnSpPr>
        <p:spPr>
          <a:xfrm flipH="1">
            <a:off x="9637266" y="3776701"/>
            <a:ext cx="1436391" cy="1111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29">
            <a:extLst>
              <a:ext uri="{FF2B5EF4-FFF2-40B4-BE49-F238E27FC236}">
                <a16:creationId xmlns:a16="http://schemas.microsoft.com/office/drawing/2014/main" id="{DA81E7CC-22DB-934E-909E-B2E12099BABD}"/>
              </a:ext>
            </a:extLst>
          </p:cNvPr>
          <p:cNvCxnSpPr>
            <a:cxnSpLocks/>
            <a:stCxn id="12" idx="4"/>
            <a:endCxn id="7" idx="7"/>
          </p:cNvCxnSpPr>
          <p:nvPr/>
        </p:nvCxnSpPr>
        <p:spPr>
          <a:xfrm flipH="1">
            <a:off x="9481319" y="2050997"/>
            <a:ext cx="747075" cy="24649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869A02-0A73-464C-BDC4-EA4A0F653742}"/>
              </a:ext>
            </a:extLst>
          </p:cNvPr>
          <p:cNvSpPr txBox="1"/>
          <p:nvPr/>
        </p:nvSpPr>
        <p:spPr>
          <a:xfrm>
            <a:off x="8647955" y="5699418"/>
            <a:ext cx="1019895" cy="369332"/>
          </a:xfrm>
          <a:prstGeom prst="rect">
            <a:avLst/>
          </a:prstGeom>
          <a:noFill/>
        </p:spPr>
        <p:txBody>
          <a:bodyPr wrap="none" rtlCol="0">
            <a:spAutoFit/>
          </a:bodyPr>
          <a:lstStyle/>
          <a:p>
            <a:r>
              <a:rPr lang="en-US" dirty="0"/>
              <a:t>outcome</a:t>
            </a:r>
          </a:p>
        </p:txBody>
      </p:sp>
      <p:sp>
        <p:nvSpPr>
          <p:cNvPr id="16" name="TextBox 15">
            <a:extLst>
              <a:ext uri="{FF2B5EF4-FFF2-40B4-BE49-F238E27FC236}">
                <a16:creationId xmlns:a16="http://schemas.microsoft.com/office/drawing/2014/main" id="{EA5020C9-FADC-E44D-ABAF-AE6A10645648}"/>
              </a:ext>
            </a:extLst>
          </p:cNvPr>
          <p:cNvSpPr txBox="1"/>
          <p:nvPr/>
        </p:nvSpPr>
        <p:spPr>
          <a:xfrm>
            <a:off x="7150869" y="3848552"/>
            <a:ext cx="1136017" cy="369332"/>
          </a:xfrm>
          <a:prstGeom prst="rect">
            <a:avLst/>
          </a:prstGeom>
          <a:noFill/>
        </p:spPr>
        <p:txBody>
          <a:bodyPr wrap="none" rtlCol="0">
            <a:spAutoFit/>
          </a:bodyPr>
          <a:lstStyle/>
          <a:p>
            <a:r>
              <a:rPr lang="en-US" dirty="0"/>
              <a:t>treatment</a:t>
            </a:r>
          </a:p>
        </p:txBody>
      </p:sp>
      <p:sp>
        <p:nvSpPr>
          <p:cNvPr id="17" name="TextBox 16">
            <a:extLst>
              <a:ext uri="{FF2B5EF4-FFF2-40B4-BE49-F238E27FC236}">
                <a16:creationId xmlns:a16="http://schemas.microsoft.com/office/drawing/2014/main" id="{BC562952-719D-B644-B453-6F5603F87F85}"/>
              </a:ext>
            </a:extLst>
          </p:cNvPr>
          <p:cNvSpPr txBox="1"/>
          <p:nvPr/>
        </p:nvSpPr>
        <p:spPr>
          <a:xfrm>
            <a:off x="7601017" y="742040"/>
            <a:ext cx="1856406" cy="369332"/>
          </a:xfrm>
          <a:prstGeom prst="rect">
            <a:avLst/>
          </a:prstGeom>
          <a:noFill/>
        </p:spPr>
        <p:txBody>
          <a:bodyPr wrap="none" rtlCol="0">
            <a:spAutoFit/>
          </a:bodyPr>
          <a:lstStyle/>
          <a:p>
            <a:r>
              <a:rPr lang="en-US" dirty="0"/>
              <a:t>Baseline variables</a:t>
            </a:r>
          </a:p>
        </p:txBody>
      </p:sp>
      <p:sp>
        <p:nvSpPr>
          <p:cNvPr id="18" name="TextBox 17">
            <a:extLst>
              <a:ext uri="{FF2B5EF4-FFF2-40B4-BE49-F238E27FC236}">
                <a16:creationId xmlns:a16="http://schemas.microsoft.com/office/drawing/2014/main" id="{330553AE-790D-8A49-B257-7E9F09A07308}"/>
              </a:ext>
            </a:extLst>
          </p:cNvPr>
          <p:cNvSpPr txBox="1"/>
          <p:nvPr/>
        </p:nvSpPr>
        <p:spPr>
          <a:xfrm>
            <a:off x="9810701" y="720636"/>
            <a:ext cx="1737912" cy="369332"/>
          </a:xfrm>
          <a:prstGeom prst="rect">
            <a:avLst/>
          </a:prstGeom>
          <a:noFill/>
        </p:spPr>
        <p:txBody>
          <a:bodyPr wrap="none" rtlCol="0">
            <a:spAutoFit/>
          </a:bodyPr>
          <a:lstStyle/>
          <a:p>
            <a:r>
              <a:rPr lang="en-US" dirty="0"/>
              <a:t>Gene expression</a:t>
            </a:r>
          </a:p>
        </p:txBody>
      </p:sp>
      <p:sp>
        <p:nvSpPr>
          <p:cNvPr id="19" name="TextBox 18">
            <a:extLst>
              <a:ext uri="{FF2B5EF4-FFF2-40B4-BE49-F238E27FC236}">
                <a16:creationId xmlns:a16="http://schemas.microsoft.com/office/drawing/2014/main" id="{DDA5F30D-9A20-5047-98A4-477A88CE8237}"/>
              </a:ext>
            </a:extLst>
          </p:cNvPr>
          <p:cNvSpPr txBox="1"/>
          <p:nvPr/>
        </p:nvSpPr>
        <p:spPr>
          <a:xfrm>
            <a:off x="10268363" y="3789589"/>
            <a:ext cx="1737912" cy="646331"/>
          </a:xfrm>
          <a:prstGeom prst="rect">
            <a:avLst/>
          </a:prstGeom>
          <a:noFill/>
        </p:spPr>
        <p:txBody>
          <a:bodyPr wrap="square" rtlCol="0">
            <a:spAutoFit/>
          </a:bodyPr>
          <a:lstStyle/>
          <a:p>
            <a:r>
              <a:rPr lang="en-US" dirty="0"/>
              <a:t>Latent subgroup index</a:t>
            </a:r>
          </a:p>
        </p:txBody>
      </p:sp>
    </p:spTree>
    <p:extLst>
      <p:ext uri="{BB962C8B-B14F-4D97-AF65-F5344CB8AC3E}">
        <p14:creationId xmlns:p14="http://schemas.microsoft.com/office/powerpoint/2010/main" val="1628475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12B77-6F1C-5F44-8FA3-7F36EB130B7C}"/>
              </a:ext>
            </a:extLst>
          </p:cNvPr>
          <p:cNvSpPr>
            <a:spLocks noGrp="1"/>
          </p:cNvSpPr>
          <p:nvPr>
            <p:ph type="title"/>
          </p:nvPr>
        </p:nvSpPr>
        <p:spPr/>
        <p:txBody>
          <a:bodyPr/>
          <a:lstStyle/>
          <a:p>
            <a:r>
              <a:rPr lang="en-US" dirty="0"/>
              <a:t>Why are we talking about subgroup analysis?</a:t>
            </a:r>
          </a:p>
        </p:txBody>
      </p:sp>
      <p:sp>
        <p:nvSpPr>
          <p:cNvPr id="3" name="Content Placeholder 2">
            <a:extLst>
              <a:ext uri="{FF2B5EF4-FFF2-40B4-BE49-F238E27FC236}">
                <a16:creationId xmlns:a16="http://schemas.microsoft.com/office/drawing/2014/main" id="{5EE707A8-024F-F24F-9581-6B49606228A6}"/>
              </a:ext>
            </a:extLst>
          </p:cNvPr>
          <p:cNvSpPr>
            <a:spLocks noGrp="1"/>
          </p:cNvSpPr>
          <p:nvPr>
            <p:ph idx="1"/>
          </p:nvPr>
        </p:nvSpPr>
        <p:spPr/>
        <p:txBody>
          <a:bodyPr/>
          <a:lstStyle/>
          <a:p>
            <a:r>
              <a:rPr lang="en-US" dirty="0"/>
              <a:t>Subgroup analysis which aims to assess the heterogeneity of the treatment effect is an essential step towards precision medicine.</a:t>
            </a:r>
          </a:p>
          <a:p>
            <a:r>
              <a:rPr lang="en-US" dirty="0"/>
              <a:t>Currently, majority of subgroup analyses are conducted in clinical trial studies, mostly ignoring the effect of genomics data on treatment effect. </a:t>
            </a:r>
          </a:p>
          <a:p>
            <a:r>
              <a:rPr lang="en-US" dirty="0"/>
              <a:t>We (including </a:t>
            </a:r>
            <a:r>
              <a:rPr lang="en-US" dirty="0" err="1"/>
              <a:t>Yusi</a:t>
            </a:r>
            <a:r>
              <a:rPr lang="en-US" dirty="0"/>
              <a:t> and Peng) are trying to start a project to study how genomics profiles, together with other clinical variables, influence the treatment effect.</a:t>
            </a:r>
          </a:p>
        </p:txBody>
      </p:sp>
    </p:spTree>
    <p:extLst>
      <p:ext uri="{BB962C8B-B14F-4D97-AF65-F5344CB8AC3E}">
        <p14:creationId xmlns:p14="http://schemas.microsoft.com/office/powerpoint/2010/main" val="1043159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EB0F5-384E-2748-AB25-79156BC4695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0334C1E-2536-BD46-8183-8684C4A7CC06}"/>
              </a:ext>
            </a:extLst>
          </p:cNvPr>
          <p:cNvSpPr>
            <a:spLocks noGrp="1"/>
          </p:cNvSpPr>
          <p:nvPr>
            <p:ph idx="1"/>
          </p:nvPr>
        </p:nvSpPr>
        <p:spPr/>
        <p:txBody>
          <a:bodyPr/>
          <a:lstStyle/>
          <a:p>
            <a:r>
              <a:rPr lang="en-US" dirty="0"/>
              <a:t>Introduce subgroup analysis, including the commonly used methods and the challenges (Wang and Ware, ﻿</a:t>
            </a:r>
            <a:r>
              <a:rPr lang="en-US" i="1" dirty="0"/>
              <a:t>Prevention Research</a:t>
            </a:r>
            <a:r>
              <a:rPr lang="en-US" dirty="0"/>
              <a:t>, 2013)</a:t>
            </a:r>
          </a:p>
          <a:p>
            <a:r>
              <a:rPr lang="en-US" dirty="0"/>
              <a:t>Review some of the existing methods</a:t>
            </a:r>
          </a:p>
          <a:p>
            <a:r>
              <a:rPr lang="en-US" dirty="0"/>
              <a:t>Introduce our proposal</a:t>
            </a:r>
          </a:p>
        </p:txBody>
      </p:sp>
    </p:spTree>
    <p:extLst>
      <p:ext uri="{BB962C8B-B14F-4D97-AF65-F5344CB8AC3E}">
        <p14:creationId xmlns:p14="http://schemas.microsoft.com/office/powerpoint/2010/main" val="22251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6C670-B19B-3244-9E60-35EEC34761B2}"/>
              </a:ext>
            </a:extLst>
          </p:cNvPr>
          <p:cNvSpPr>
            <a:spLocks noGrp="1"/>
          </p:cNvSpPr>
          <p:nvPr>
            <p:ph type="title"/>
          </p:nvPr>
        </p:nvSpPr>
        <p:spPr/>
        <p:txBody>
          <a:bodyPr/>
          <a:lstStyle/>
          <a:p>
            <a:r>
              <a:rPr lang="en-US" dirty="0"/>
              <a:t>Definition of subgroup analysis</a:t>
            </a:r>
          </a:p>
        </p:txBody>
      </p:sp>
      <p:sp>
        <p:nvSpPr>
          <p:cNvPr id="3" name="Content Placeholder 2">
            <a:extLst>
              <a:ext uri="{FF2B5EF4-FFF2-40B4-BE49-F238E27FC236}">
                <a16:creationId xmlns:a16="http://schemas.microsoft.com/office/drawing/2014/main" id="{11EC251A-2A86-0441-910E-F77988D46468}"/>
              </a:ext>
            </a:extLst>
          </p:cNvPr>
          <p:cNvSpPr>
            <a:spLocks noGrp="1"/>
          </p:cNvSpPr>
          <p:nvPr>
            <p:ph idx="1"/>
          </p:nvPr>
        </p:nvSpPr>
        <p:spPr/>
        <p:txBody>
          <a:bodyPr>
            <a:normAutofit lnSpcReduction="10000"/>
          </a:bodyPr>
          <a:lstStyle/>
          <a:p>
            <a:r>
              <a:rPr lang="en-US" b="1" dirty="0"/>
              <a:t>Subgroup analysis</a:t>
            </a:r>
            <a:r>
              <a:rPr lang="en-US" dirty="0"/>
              <a:t>: any comparison of patient outcomes between treatment groups across subsets of patients defined by patient characteristics.</a:t>
            </a:r>
          </a:p>
          <a:p>
            <a:r>
              <a:rPr lang="en-US" dirty="0"/>
              <a:t>Subgroups are often defined by baseline factors, so the question becomes whether treatment effect varies among the levels of the baseline factor, a.k.a. “moderator analysis” in social science.</a:t>
            </a:r>
          </a:p>
          <a:p>
            <a:r>
              <a:rPr lang="en-US" dirty="0"/>
              <a:t>Two requirements of being a moderator:</a:t>
            </a:r>
          </a:p>
          <a:p>
            <a:pPr lvl="1"/>
            <a:r>
              <a:rPr lang="en-US" dirty="0"/>
              <a:t>Eligibility: a variable precede treatment in time and is uncorrelated with treatment</a:t>
            </a:r>
          </a:p>
          <a:p>
            <a:pPr lvl="1"/>
            <a:r>
              <a:rPr lang="en-US" dirty="0"/>
              <a:t>Analytical criteria: demonstration of treatment effect heterogeneity across levels of the grouping variable, </a:t>
            </a:r>
            <a:r>
              <a:rPr lang="en-US" dirty="0" err="1"/>
              <a:t>a.k.a</a:t>
            </a:r>
            <a:r>
              <a:rPr lang="en-US" dirty="0"/>
              <a:t> “effect modification” by epidemiologists</a:t>
            </a:r>
          </a:p>
          <a:p>
            <a:endParaRPr lang="en-US" dirty="0"/>
          </a:p>
        </p:txBody>
      </p:sp>
    </p:spTree>
    <p:extLst>
      <p:ext uri="{BB962C8B-B14F-4D97-AF65-F5344CB8AC3E}">
        <p14:creationId xmlns:p14="http://schemas.microsoft.com/office/powerpoint/2010/main" val="1546707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BAC9-C92A-9941-8CA5-B124F6F22C75}"/>
              </a:ext>
            </a:extLst>
          </p:cNvPr>
          <p:cNvSpPr>
            <a:spLocks noGrp="1"/>
          </p:cNvSpPr>
          <p:nvPr>
            <p:ph type="title"/>
          </p:nvPr>
        </p:nvSpPr>
        <p:spPr/>
        <p:txBody>
          <a:bodyPr/>
          <a:lstStyle/>
          <a:p>
            <a:r>
              <a:rPr lang="en-US" dirty="0"/>
              <a:t>Types of subgroup analysis</a:t>
            </a:r>
          </a:p>
        </p:txBody>
      </p:sp>
      <p:sp>
        <p:nvSpPr>
          <p:cNvPr id="3" name="Content Placeholder 2">
            <a:extLst>
              <a:ext uri="{FF2B5EF4-FFF2-40B4-BE49-F238E27FC236}">
                <a16:creationId xmlns:a16="http://schemas.microsoft.com/office/drawing/2014/main" id="{A23C13C0-3849-2C4F-B1EA-984437254110}"/>
              </a:ext>
            </a:extLst>
          </p:cNvPr>
          <p:cNvSpPr>
            <a:spLocks noGrp="1"/>
          </p:cNvSpPr>
          <p:nvPr>
            <p:ph idx="1"/>
          </p:nvPr>
        </p:nvSpPr>
        <p:spPr/>
        <p:txBody>
          <a:bodyPr>
            <a:normAutofit lnSpcReduction="10000"/>
          </a:bodyPr>
          <a:lstStyle/>
          <a:p>
            <a:r>
              <a:rPr lang="en-US" dirty="0"/>
              <a:t>Hypothesis-generating subgroup analysis</a:t>
            </a:r>
          </a:p>
          <a:p>
            <a:pPr lvl="1"/>
            <a:r>
              <a:rPr lang="en-US" dirty="0"/>
              <a:t>whether the treatment effect is consistent across subgroups?</a:t>
            </a:r>
          </a:p>
          <a:p>
            <a:pPr lvl="1"/>
            <a:r>
              <a:rPr lang="en-US" dirty="0"/>
              <a:t>Requires further validation in future studies</a:t>
            </a:r>
          </a:p>
          <a:p>
            <a:r>
              <a:rPr lang="en-US" dirty="0"/>
              <a:t>Hypothesis-testing subgroup analysis</a:t>
            </a:r>
          </a:p>
          <a:p>
            <a:pPr lvl="1"/>
            <a:r>
              <a:rPr lang="en-US" dirty="0"/>
              <a:t>how effects of a new treatment vary according to a baseline factor identified a priori</a:t>
            </a:r>
          </a:p>
          <a:p>
            <a:pPr lvl="1"/>
            <a:r>
              <a:rPr lang="en-US" dirty="0"/>
              <a:t>Motivated by a previous study</a:t>
            </a:r>
          </a:p>
          <a:p>
            <a:r>
              <a:rPr lang="en-US" dirty="0"/>
              <a:t>Plans for subgroup analyses should be considered during the design of a study. </a:t>
            </a:r>
          </a:p>
          <a:p>
            <a:pPr lvl="1"/>
            <a:r>
              <a:rPr lang="en-US" dirty="0"/>
              <a:t>Use stratified randomization of treatment assignments to ensure sufficient representation in the subgroup of interest to guarantee adequate power.</a:t>
            </a:r>
          </a:p>
        </p:txBody>
      </p:sp>
    </p:spTree>
    <p:extLst>
      <p:ext uri="{BB962C8B-B14F-4D97-AF65-F5344CB8AC3E}">
        <p14:creationId xmlns:p14="http://schemas.microsoft.com/office/powerpoint/2010/main" val="239998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6A80A-D914-DF44-9F9F-0283D1492736}"/>
              </a:ext>
            </a:extLst>
          </p:cNvPr>
          <p:cNvSpPr>
            <a:spLocks noGrp="1"/>
          </p:cNvSpPr>
          <p:nvPr>
            <p:ph type="title"/>
          </p:nvPr>
        </p:nvSpPr>
        <p:spPr>
          <a:xfrm>
            <a:off x="431800" y="80753"/>
            <a:ext cx="10515600" cy="1325563"/>
          </a:xfrm>
        </p:spPr>
        <p:txBody>
          <a:bodyPr/>
          <a:lstStyle/>
          <a:p>
            <a:r>
              <a:rPr lang="en-US" dirty="0"/>
              <a:t>Methods for conducting subgroup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E7C761E-86A0-8D4E-924F-D168CE088846}"/>
                  </a:ext>
                </a:extLst>
              </p:cNvPr>
              <p:cNvSpPr>
                <a:spLocks noGrp="1"/>
              </p:cNvSpPr>
              <p:nvPr>
                <p:ph idx="1"/>
              </p:nvPr>
            </p:nvSpPr>
            <p:spPr>
              <a:xfrm>
                <a:off x="838200" y="2372859"/>
                <a:ext cx="10515600" cy="3410856"/>
              </a:xfrm>
            </p:spPr>
            <p:txBody>
              <a:bodyPr>
                <a:normAutofit fontScale="92500" lnSpcReduction="10000"/>
              </a:bodyPr>
              <a:lstStyle/>
              <a:p>
                <a:r>
                  <a:rPr lang="en-US" dirty="0"/>
                  <a:t>Start with a test for interaction.</a:t>
                </a:r>
              </a:p>
              <a:p>
                <a:endParaRPr lang="en-US" dirty="0"/>
              </a:p>
              <a:p>
                <a:r>
                  <a:rPr lang="en-US" dirty="0"/>
                  <a:t>Continuous outcome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of subject </a:t>
                </a:r>
                <a14:m>
                  <m:oMath xmlns:m="http://schemas.openxmlformats.org/officeDocument/2006/math">
                    <m:r>
                      <a:rPr lang="en-US" b="0" i="1" smtClean="0">
                        <a:latin typeface="Cambria Math" panose="02040503050406030204" pitchFamily="18" charset="0"/>
                      </a:rPr>
                      <m:t>𝑖</m:t>
                    </m:r>
                  </m:oMath>
                </a14:m>
                <a:r>
                  <a:rPr lang="en-US" dirty="0"/>
                  <a:t> (1</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r>
                  <a:rPr lang="en-US" dirty="0"/>
                  <a: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solidFill>
                          <a:schemeClr val="accent1"/>
                        </a:solidFill>
                        <a:latin typeface="Cambria Math" panose="02040503050406030204" pitchFamily="18" charset="0"/>
                      </a:rPr>
                      <m:t>𝛽</m:t>
                    </m:r>
                    <m:sSub>
                      <m:sSubPr>
                        <m:ctrlPr>
                          <a:rPr lang="en-US" b="0"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𝑥</m:t>
                        </m:r>
                      </m:e>
                      <m:sub>
                        <m:r>
                          <a:rPr lang="en-US" b="0" i="1" smtClean="0">
                            <a:solidFill>
                              <a:schemeClr val="accent1"/>
                            </a:solidFill>
                            <a:latin typeface="Cambria Math" panose="02040503050406030204" pitchFamily="18" charset="0"/>
                          </a:rPr>
                          <m:t>𝑖</m:t>
                        </m:r>
                      </m:sub>
                    </m:sSub>
                    <m:r>
                      <a:rPr lang="en-US" b="0" i="1" smtClean="0">
                        <a:latin typeface="Cambria Math" panose="02040503050406030204" pitchFamily="18" charset="0"/>
                      </a:rPr>
                      <m:t>+</m:t>
                    </m:r>
                    <m:r>
                      <a:rPr lang="en-US" b="0" i="1" smtClean="0">
                        <a:solidFill>
                          <a:schemeClr val="accent6"/>
                        </a:solidFill>
                        <a:latin typeface="Cambria Math" panose="02040503050406030204" pitchFamily="18" charset="0"/>
                      </a:rPr>
                      <m:t>𝛾</m:t>
                    </m:r>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𝑇</m:t>
                        </m:r>
                      </m:e>
                      <m:sub>
                        <m:r>
                          <a:rPr lang="en-US" b="0" i="1" smtClean="0">
                            <a:solidFill>
                              <a:schemeClr val="accent6"/>
                            </a:solidFill>
                            <a:latin typeface="Cambria Math" panose="02040503050406030204" pitchFamily="18" charset="0"/>
                          </a:rPr>
                          <m:t>𝑖</m:t>
                        </m:r>
                      </m:sub>
                    </m:sSub>
                    <m:r>
                      <a:rPr lang="en-US" b="0" i="1" smtClean="0">
                        <a:latin typeface="Cambria Math" panose="02040503050406030204" pitchFamily="18" charset="0"/>
                      </a:rPr>
                      <m:t>+</m:t>
                    </m:r>
                    <m:r>
                      <a:rPr lang="en-US" b="0" i="1" smtClean="0">
                        <a:solidFill>
                          <a:srgbClr val="FF0000"/>
                        </a:solidFill>
                        <a:latin typeface="Cambria Math" panose="02040503050406030204" pitchFamily="18" charset="0"/>
                      </a:rPr>
                      <m:t>𝛿</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is p-dimensional baseline covariates for subject </a:t>
                </a:r>
                <a14:m>
                  <m:oMath xmlns:m="http://schemas.openxmlformats.org/officeDocument/2006/math">
                    <m:r>
                      <a:rPr lang="en-US" b="0" i="1" smtClean="0">
                        <a:latin typeface="Cambria Math" panose="02040503050406030204" pitchFamily="18" charset="0"/>
                      </a:rPr>
                      <m:t>𝑖</m:t>
                    </m:r>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∈{0, 1}</m:t>
                    </m:r>
                  </m:oMath>
                </a14:m>
                <a:r>
                  <a:rPr lang="en-US" dirty="0"/>
                  <a:t> is the treatment assignment for subject </a:t>
                </a:r>
                <a14:m>
                  <m:oMath xmlns:m="http://schemas.openxmlformats.org/officeDocument/2006/math">
                    <m:r>
                      <a:rPr lang="en-US" b="0" i="1" smtClean="0">
                        <a:latin typeface="Cambria Math" panose="02040503050406030204" pitchFamily="18" charset="0"/>
                      </a:rPr>
                      <m:t>𝑖</m:t>
                    </m:r>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a14:m>
                <a:r>
                  <a:rPr lang="en-US" dirty="0"/>
                  <a:t> is the error term with zero mean</a:t>
                </a:r>
              </a:p>
              <a:p>
                <a:pPr lvl="1"/>
                <a:r>
                  <a:rPr lang="en-US" dirty="0"/>
                  <a:t>A formal test for moderation effect is to test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𝛿</m:t>
                    </m:r>
                    <m:r>
                      <a:rPr lang="en-US" b="0" i="1" smtClean="0">
                        <a:latin typeface="Cambria Math" panose="02040503050406030204" pitchFamily="18" charset="0"/>
                      </a:rPr>
                      <m:t>=0</m:t>
                    </m:r>
                  </m:oMath>
                </a14:m>
                <a:endParaRPr lang="en-US" b="0" dirty="0"/>
              </a:p>
              <a:p>
                <a:pPr lvl="1"/>
                <a:r>
                  <a:rPr lang="en-US" dirty="0"/>
                  <a:t>If interaction </a:t>
                </a:r>
                <a14:m>
                  <m:oMath xmlns:m="http://schemas.openxmlformats.org/officeDocument/2006/math">
                    <m:r>
                      <a:rPr lang="en-US" b="0" i="1" smtClean="0">
                        <a:latin typeface="Cambria Math" panose="02040503050406030204" pitchFamily="18" charset="0"/>
                      </a:rPr>
                      <m:t>𝛿</m:t>
                    </m:r>
                  </m:oMath>
                </a14:m>
                <a:r>
                  <a:rPr lang="en-US" dirty="0"/>
                  <a:t> is significant, the main effect should be interpreted cautiously.</a:t>
                </a:r>
              </a:p>
            </p:txBody>
          </p:sp>
        </mc:Choice>
        <mc:Fallback>
          <p:sp>
            <p:nvSpPr>
              <p:cNvPr id="3" name="Content Placeholder 2">
                <a:extLst>
                  <a:ext uri="{FF2B5EF4-FFF2-40B4-BE49-F238E27FC236}">
                    <a16:creationId xmlns:a16="http://schemas.microsoft.com/office/drawing/2014/main" id="{0E7C761E-86A0-8D4E-924F-D168CE088846}"/>
                  </a:ext>
                </a:extLst>
              </p:cNvPr>
              <p:cNvSpPr>
                <a:spLocks noGrp="1" noRot="1" noChangeAspect="1" noMove="1" noResize="1" noEditPoints="1" noAdjustHandles="1" noChangeArrowheads="1" noChangeShapeType="1" noTextEdit="1"/>
              </p:cNvSpPr>
              <p:nvPr>
                <p:ph idx="1"/>
              </p:nvPr>
            </p:nvSpPr>
            <p:spPr>
              <a:xfrm>
                <a:off x="838200" y="2372859"/>
                <a:ext cx="10515600" cy="3410856"/>
              </a:xfrm>
              <a:blipFill>
                <a:blip r:embed="rId3"/>
                <a:stretch>
                  <a:fillRect l="-844" t="-3346" b="-1115"/>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05BD8CFD-A9F4-3449-B119-E4EE03C11CD8}"/>
              </a:ext>
            </a:extLst>
          </p:cNvPr>
          <p:cNvCxnSpPr>
            <a:cxnSpLocks/>
            <a:endCxn id="7" idx="2"/>
          </p:cNvCxnSpPr>
          <p:nvPr/>
        </p:nvCxnSpPr>
        <p:spPr>
          <a:xfrm flipH="1" flipV="1">
            <a:off x="2569683" y="1728497"/>
            <a:ext cx="336971" cy="1900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969FDC9-946E-9048-90CD-4FFD1EFA5F81}"/>
              </a:ext>
            </a:extLst>
          </p:cNvPr>
          <p:cNvSpPr txBox="1"/>
          <p:nvPr/>
        </p:nvSpPr>
        <p:spPr>
          <a:xfrm>
            <a:off x="1712685" y="1328387"/>
            <a:ext cx="1713995" cy="400110"/>
          </a:xfrm>
          <a:prstGeom prst="rect">
            <a:avLst/>
          </a:prstGeom>
          <a:noFill/>
        </p:spPr>
        <p:txBody>
          <a:bodyPr wrap="none" rtlCol="0">
            <a:spAutoFit/>
          </a:bodyPr>
          <a:lstStyle/>
          <a:p>
            <a:r>
              <a:rPr lang="en-US" sz="2000" dirty="0">
                <a:solidFill>
                  <a:schemeClr val="accent1"/>
                </a:solidFill>
              </a:rPr>
              <a:t>Baseline effect</a:t>
            </a:r>
          </a:p>
        </p:txBody>
      </p:sp>
      <p:sp>
        <p:nvSpPr>
          <p:cNvPr id="8" name="TextBox 7">
            <a:extLst>
              <a:ext uri="{FF2B5EF4-FFF2-40B4-BE49-F238E27FC236}">
                <a16:creationId xmlns:a16="http://schemas.microsoft.com/office/drawing/2014/main" id="{97666985-FAF2-034D-AE71-C8972EC1246E}"/>
              </a:ext>
            </a:extLst>
          </p:cNvPr>
          <p:cNvSpPr txBox="1"/>
          <p:nvPr/>
        </p:nvSpPr>
        <p:spPr>
          <a:xfrm>
            <a:off x="3569180" y="1328387"/>
            <a:ext cx="2767040" cy="400110"/>
          </a:xfrm>
          <a:prstGeom prst="rect">
            <a:avLst/>
          </a:prstGeom>
          <a:noFill/>
        </p:spPr>
        <p:txBody>
          <a:bodyPr wrap="none" rtlCol="0">
            <a:spAutoFit/>
          </a:bodyPr>
          <a:lstStyle/>
          <a:p>
            <a:r>
              <a:rPr lang="en-US" sz="2000" dirty="0">
                <a:solidFill>
                  <a:schemeClr val="accent6"/>
                </a:solidFill>
              </a:rPr>
              <a:t>Main effect of treatment</a:t>
            </a:r>
          </a:p>
        </p:txBody>
      </p:sp>
      <p:sp>
        <p:nvSpPr>
          <p:cNvPr id="9" name="TextBox 8">
            <a:extLst>
              <a:ext uri="{FF2B5EF4-FFF2-40B4-BE49-F238E27FC236}">
                <a16:creationId xmlns:a16="http://schemas.microsoft.com/office/drawing/2014/main" id="{C6BEB3F2-4437-7645-889E-93871291830F}"/>
              </a:ext>
            </a:extLst>
          </p:cNvPr>
          <p:cNvSpPr txBox="1"/>
          <p:nvPr/>
        </p:nvSpPr>
        <p:spPr>
          <a:xfrm>
            <a:off x="6696528" y="1328387"/>
            <a:ext cx="3370538" cy="400110"/>
          </a:xfrm>
          <a:prstGeom prst="rect">
            <a:avLst/>
          </a:prstGeom>
          <a:noFill/>
        </p:spPr>
        <p:txBody>
          <a:bodyPr wrap="none" rtlCol="0">
            <a:spAutoFit/>
          </a:bodyPr>
          <a:lstStyle/>
          <a:p>
            <a:r>
              <a:rPr lang="en-US" sz="2000" dirty="0">
                <a:solidFill>
                  <a:srgbClr val="FF0000"/>
                </a:solidFill>
              </a:rPr>
              <a:t>Baseline treatment interaction</a:t>
            </a:r>
          </a:p>
        </p:txBody>
      </p:sp>
      <p:cxnSp>
        <p:nvCxnSpPr>
          <p:cNvPr id="10" name="Straight Arrow Connector 9">
            <a:extLst>
              <a:ext uri="{FF2B5EF4-FFF2-40B4-BE49-F238E27FC236}">
                <a16:creationId xmlns:a16="http://schemas.microsoft.com/office/drawing/2014/main" id="{EF6D5FF6-A5C2-9F40-B7ED-AE428D16C771}"/>
              </a:ext>
            </a:extLst>
          </p:cNvPr>
          <p:cNvCxnSpPr>
            <a:cxnSpLocks/>
            <a:endCxn id="8" idx="2"/>
          </p:cNvCxnSpPr>
          <p:nvPr/>
        </p:nvCxnSpPr>
        <p:spPr>
          <a:xfrm flipV="1">
            <a:off x="3786988" y="1728497"/>
            <a:ext cx="1165712" cy="1900074"/>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B8029F8-771C-F140-94F7-11678C2A02EA}"/>
              </a:ext>
            </a:extLst>
          </p:cNvPr>
          <p:cNvCxnSpPr>
            <a:cxnSpLocks/>
            <a:endCxn id="9" idx="2"/>
          </p:cNvCxnSpPr>
          <p:nvPr/>
        </p:nvCxnSpPr>
        <p:spPr>
          <a:xfrm flipV="1">
            <a:off x="5065207" y="1728497"/>
            <a:ext cx="3316590" cy="19000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389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3A6F-BD37-DA48-BE79-491D71320E68}"/>
              </a:ext>
            </a:extLst>
          </p:cNvPr>
          <p:cNvSpPr>
            <a:spLocks noGrp="1"/>
          </p:cNvSpPr>
          <p:nvPr>
            <p:ph type="title"/>
          </p:nvPr>
        </p:nvSpPr>
        <p:spPr/>
        <p:txBody>
          <a:bodyPr/>
          <a:lstStyle/>
          <a:p>
            <a:r>
              <a:rPr lang="en-US" dirty="0"/>
              <a:t>Dichotomous and survival outcomes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0223B2E-DAA7-1D48-AC31-1EB4C4E52287}"/>
                  </a:ext>
                </a:extLst>
              </p:cNvPr>
              <p:cNvSpPr>
                <a:spLocks noGrp="1"/>
              </p:cNvSpPr>
              <p:nvPr>
                <p:ph idx="1"/>
              </p:nvPr>
            </p:nvSpPr>
            <p:spPr/>
            <p:txBody>
              <a:bodyPr/>
              <a:lstStyle/>
              <a:p>
                <a:r>
                  <a:rPr lang="en-US" dirty="0"/>
                  <a:t>Dichotomous outcome (logistic regression)</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𝑙𝑜𝑔𝑖𝑡</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e>
                              </m:d>
                            </m:e>
                          </m:func>
                        </m:e>
                      </m:d>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𝛿</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𝑖</m:t>
                          </m:r>
                        </m:sub>
                      </m:sSub>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𝑖</m:t>
                          </m:r>
                        </m:sub>
                      </m:sSub>
                    </m:oMath>
                  </m:oMathPara>
                </a14:m>
                <a:endParaRPr lang="en-US" dirty="0"/>
              </a:p>
              <a:p>
                <a:pPr lvl="1"/>
                <a:r>
                  <a:rPr lang="en-US" dirty="0"/>
                  <a:t>Interpretation is on the log-odds scale</a:t>
                </a:r>
              </a:p>
              <a:p>
                <a:endParaRPr lang="en-US" dirty="0"/>
              </a:p>
              <a:p>
                <a:r>
                  <a:rPr lang="en-US" dirty="0"/>
                  <a:t>Survival outcome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0</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r>
                            <a:rPr lang="en-US" b="0" i="1" smtClean="0">
                              <a:latin typeface="Cambria Math" panose="02040503050406030204" pitchFamily="18" charset="0"/>
                            </a:rPr>
                            <m:t>(</m:t>
                          </m:r>
                        </m:e>
                      </m:func>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𝛽</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𝛾</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𝛿</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𝑖</m:t>
                          </m:r>
                        </m:sub>
                      </m:sSub>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𝑇</m:t>
                          </m:r>
                        </m:e>
                        <m:sub>
                          <m:r>
                            <a:rPr lang="en-US" b="0" i="1" smtClean="0">
                              <a:solidFill>
                                <a:srgbClr val="FF0000"/>
                              </a:solidFill>
                              <a:latin typeface="Cambria Math" panose="02040503050406030204" pitchFamily="18" charset="0"/>
                            </a:rPr>
                            <m:t>𝑖</m:t>
                          </m:r>
                        </m:sub>
                      </m:sSub>
                      <m:r>
                        <a:rPr lang="en-US" b="0" i="1" smtClean="0">
                          <a:latin typeface="Cambria Math" panose="02040503050406030204" pitchFamily="18" charset="0"/>
                        </a:rPr>
                        <m:t>)</m:t>
                      </m:r>
                    </m:oMath>
                  </m:oMathPara>
                </a14:m>
                <a:endParaRPr lang="en-US" dirty="0"/>
              </a:p>
              <a:p>
                <a:pPr lvl="1"/>
                <a:r>
                  <a:rPr lang="en-US" dirty="0"/>
                  <a:t>Interpretation is on the log hazard ratio</a:t>
                </a:r>
              </a:p>
              <a:p>
                <a:endParaRPr lang="en-US" dirty="0"/>
              </a:p>
            </p:txBody>
          </p:sp>
        </mc:Choice>
        <mc:Fallback>
          <p:sp>
            <p:nvSpPr>
              <p:cNvPr id="3" name="Content Placeholder 2">
                <a:extLst>
                  <a:ext uri="{FF2B5EF4-FFF2-40B4-BE49-F238E27FC236}">
                    <a16:creationId xmlns:a16="http://schemas.microsoft.com/office/drawing/2014/main" id="{80223B2E-DAA7-1D48-AC31-1EB4C4E52287}"/>
                  </a:ext>
                </a:extLst>
              </p:cNvPr>
              <p:cNvSpPr>
                <a:spLocks noGrp="1" noRot="1" noChangeAspect="1" noMove="1" noResize="1" noEditPoints="1" noAdjustHandles="1" noChangeArrowheads="1" noChangeShapeType="1" noTextEdit="1"/>
              </p:cNvSpPr>
              <p:nvPr>
                <p:ph idx="1"/>
              </p:nvPr>
            </p:nvSpPr>
            <p:spPr>
              <a:blipFill>
                <a:blip r:embed="rId2"/>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2342910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1D9E-1ECD-DD4F-B52B-119A0BDACE58}"/>
              </a:ext>
            </a:extLst>
          </p:cNvPr>
          <p:cNvSpPr>
            <a:spLocks noGrp="1"/>
          </p:cNvSpPr>
          <p:nvPr>
            <p:ph type="title"/>
          </p:nvPr>
        </p:nvSpPr>
        <p:spPr/>
        <p:txBody>
          <a:bodyPr/>
          <a:lstStyle/>
          <a:p>
            <a:r>
              <a:rPr lang="en-US" dirty="0"/>
              <a:t>Non-linear relationship of baseline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B39224-039E-7849-AB55-38C733EF429D}"/>
                  </a:ext>
                </a:extLst>
              </p:cNvPr>
              <p:cNvSpPr>
                <a:spLocks noGrp="1"/>
              </p:cNvSpPr>
              <p:nvPr>
                <p:ph idx="1"/>
              </p:nvPr>
            </p:nvSpPr>
            <p:spPr/>
            <p:txBody>
              <a:bodyPr/>
              <a:lstStyle/>
              <a:p>
                <a:r>
                  <a:rPr lang="en-US" dirty="0"/>
                  <a:t>Generalized additive models (GAMs, Hastie and </a:t>
                </a:r>
                <a:r>
                  <a:rPr lang="en-US" dirty="0" err="1"/>
                  <a:t>Tibshirani</a:t>
                </a:r>
                <a:r>
                  <a:rPr lang="en-US" dirty="0"/>
                  <a:t>, 1990) can be used to model non-linear relationship.</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d>
                        </m:e>
                      </m:d>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2</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2</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𝑖𝑝</m:t>
                          </m:r>
                        </m:sub>
                      </m:sSub>
                      <m:r>
                        <a:rPr lang="en-US" b="0" i="1" smtClean="0">
                          <a:latin typeface="Cambria Math" panose="02040503050406030204" pitchFamily="18" charset="0"/>
                        </a:rPr>
                        <m:t>)</m:t>
                      </m:r>
                    </m:oMath>
                  </m:oMathPara>
                </a14:m>
                <a:endParaRPr lang="en-US" dirty="0"/>
              </a:p>
              <a:p>
                <a:pPr marL="0" indent="0">
                  <a:buNone/>
                </a:pPr>
                <a:r>
                  <a:rPr lang="en-US" dirty="0"/>
                  <a:t>w</a:t>
                </a:r>
                <a:r>
                  <a:rPr lang="en-US" b="0" dirty="0"/>
                  <a:t>here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is a smooth monotonic link function;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𝑖𝑝</m:t>
                        </m:r>
                      </m:sub>
                    </m:sSub>
                  </m:oMath>
                </a14:m>
                <a:r>
                  <a:rPr lang="en-US" b="0" dirty="0"/>
                  <a:t> are all candidate variables, including possible interaction terms;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1</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𝑝</m:t>
                        </m:r>
                      </m:sub>
                    </m:sSub>
                  </m:oMath>
                </a14:m>
                <a:r>
                  <a:rPr lang="en-US" dirty="0"/>
                  <a:t> are can be non-parametric smoothers or regression splines.</a:t>
                </a:r>
              </a:p>
            </p:txBody>
          </p:sp>
        </mc:Choice>
        <mc:Fallback xmlns="">
          <p:sp>
            <p:nvSpPr>
              <p:cNvPr id="3" name="Content Placeholder 2">
                <a:extLst>
                  <a:ext uri="{FF2B5EF4-FFF2-40B4-BE49-F238E27FC236}">
                    <a16:creationId xmlns:a16="http://schemas.microsoft.com/office/drawing/2014/main" id="{C3B39224-039E-7849-AB55-38C733EF429D}"/>
                  </a:ext>
                </a:extLst>
              </p:cNvPr>
              <p:cNvSpPr>
                <a:spLocks noGrp="1" noRot="1" noChangeAspect="1" noMove="1" noResize="1" noEditPoints="1" noAdjustHandles="1" noChangeArrowheads="1" noChangeShapeType="1" noTextEdit="1"/>
              </p:cNvSpPr>
              <p:nvPr>
                <p:ph idx="1"/>
              </p:nvPr>
            </p:nvSpPr>
            <p:spPr>
              <a:blipFill>
                <a:blip r:embed="rId2"/>
                <a:stretch>
                  <a:fillRect l="-1086" t="-2632" r="-121"/>
                </a:stretch>
              </a:blipFill>
            </p:spPr>
            <p:txBody>
              <a:bodyPr/>
              <a:lstStyle/>
              <a:p>
                <a:r>
                  <a:rPr lang="en-US">
                    <a:noFill/>
                  </a:rPr>
                  <a:t> </a:t>
                </a:r>
              </a:p>
            </p:txBody>
          </p:sp>
        </mc:Fallback>
      </mc:AlternateContent>
    </p:spTree>
    <p:extLst>
      <p:ext uri="{BB962C8B-B14F-4D97-AF65-F5344CB8AC3E}">
        <p14:creationId xmlns:p14="http://schemas.microsoft.com/office/powerpoint/2010/main" val="36336249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1945</Words>
  <Application>Microsoft Macintosh PowerPoint</Application>
  <PresentationFormat>Widescreen</PresentationFormat>
  <Paragraphs>167</Paragraphs>
  <Slides>25</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Cambria Math</vt:lpstr>
      <vt:lpstr>Office Theme</vt:lpstr>
      <vt:lpstr>Subgroup analysis</vt:lpstr>
      <vt:lpstr>Why are we talking about Precision Medicine?</vt:lpstr>
      <vt:lpstr>Why are we talking about subgroup analysis?</vt:lpstr>
      <vt:lpstr>Outline</vt:lpstr>
      <vt:lpstr>Definition of subgroup analysis</vt:lpstr>
      <vt:lpstr>Types of subgroup analysis</vt:lpstr>
      <vt:lpstr>Methods for conducting subgroup analysis</vt:lpstr>
      <vt:lpstr>Dichotomous and survival outcomes</vt:lpstr>
      <vt:lpstr>Non-linear relationship of baseline variables</vt:lpstr>
      <vt:lpstr>Quantitative and qualitative interactions</vt:lpstr>
      <vt:lpstr>Subgroup analysis based on post-baseline factors</vt:lpstr>
      <vt:lpstr>Moderator vs mediator</vt:lpstr>
      <vt:lpstr>Challenges</vt:lpstr>
      <vt:lpstr>Part2. Some existing methods</vt:lpstr>
      <vt:lpstr>(1) Model the interactions</vt:lpstr>
      <vt:lpstr>(1) Model the interactions (cont’d)</vt:lpstr>
      <vt:lpstr>Tian et al. 2014. JASA cont’d</vt:lpstr>
      <vt:lpstr>(2) Model subgroup as latent class</vt:lpstr>
      <vt:lpstr>Peter Song (2018, seminar talk) cont’d</vt:lpstr>
      <vt:lpstr>(3) Directly optimize treatment decision rule</vt:lpstr>
      <vt:lpstr>Zhao et al. 2012. JASA</vt:lpstr>
      <vt:lpstr>Zhao et al. 2012. JASA (con’d)</vt:lpstr>
      <vt:lpstr>Zhao et al. 2012. JASA (con’d)</vt:lpstr>
      <vt:lpstr>Part 3. Our proposal</vt:lpstr>
      <vt:lpstr>Our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Subgroup analysis</dc:title>
  <dc:creator>Microsoft Office User</dc:creator>
  <cp:lastModifiedBy>Microsoft Office User</cp:lastModifiedBy>
  <cp:revision>87</cp:revision>
  <dcterms:created xsi:type="dcterms:W3CDTF">2018-12-18T16:17:08Z</dcterms:created>
  <dcterms:modified xsi:type="dcterms:W3CDTF">2018-12-18T17:57:51Z</dcterms:modified>
</cp:coreProperties>
</file>