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77" r:id="rId4"/>
    <p:sldId id="257" r:id="rId5"/>
    <p:sldId id="285" r:id="rId6"/>
    <p:sldId id="279" r:id="rId7"/>
    <p:sldId id="286" r:id="rId8"/>
    <p:sldId id="280" r:id="rId9"/>
    <p:sldId id="281" r:id="rId10"/>
    <p:sldId id="282" r:id="rId11"/>
    <p:sldId id="287" r:id="rId12"/>
    <p:sldId id="289" r:id="rId13"/>
    <p:sldId id="290" r:id="rId14"/>
    <p:sldId id="288" r:id="rId15"/>
    <p:sldId id="291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Peng" initials="LP" lastIdx="7" clrIdx="0">
    <p:extLst>
      <p:ext uri="{19B8F6BF-5375-455C-9EA6-DF929625EA0E}">
        <p15:presenceInfo xmlns:p15="http://schemas.microsoft.com/office/powerpoint/2012/main" userId="1bfd8af794ee6c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1T12:31:06.945" idx="3">
    <p:pos x="10" y="10"/>
    <p:text>X may go to Z as well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1T15:09:59.241" idx="5">
    <p:pos x="2757" y="3009"/>
    <p:text>Check # iterations to converge</p:text>
    <p:extLst>
      <p:ext uri="{C676402C-5697-4E1C-873F-D02D1690AC5C}">
        <p15:threadingInfo xmlns:p15="http://schemas.microsoft.com/office/powerpoint/2012/main" timeZoneBias="300"/>
      </p:ext>
    </p:extLst>
  </p:cm>
  <p:cm authorId="1" dt="2019-01-01T15:10:43.669" idx="6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19-01-02T09:33:35.658" idx="7">
    <p:pos x="5458" y="3423"/>
    <p:text>clinical variables parameters not group depedent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1T12:27:56.722" idx="1">
    <p:pos x="10" y="10"/>
    <p:text>When number of parameters increase, need to increase the efficiency of EM as well</p:text>
    <p:extLst>
      <p:ext uri="{C676402C-5697-4E1C-873F-D02D1690AC5C}">
        <p15:threadingInfo xmlns:p15="http://schemas.microsoft.com/office/powerpoint/2012/main" timeZoneBias="300"/>
      </p:ext>
    </p:extLst>
  </p:cm>
  <p:cm authorId="1" dt="2019-01-01T12:28:25.781" idx="2">
    <p:pos x="106" y="106"/>
    <p:text>In the parameters estimated,  the group numbers may shuffle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1T12:31:36.312" idx="4">
    <p:pos x="10" y="10"/>
    <p:text>Outcome is survival time.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B9A6-5269-44D2-8253-1847B5E4ED1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ACBC7-EC84-4095-A9BD-C8B5EB37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2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0.3 -&gt;(0.65, 0.35)    1-&gt; (0.88, 0.12)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CBC7-EC84-4095-A9BD-C8B5EB372F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0.3 -&gt;(0.65, 0.35)    1-&gt; (0.88, 0.12)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CBC7-EC84-4095-A9BD-C8B5EB372F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0.3 -&gt;(0.65, 0.35)    1-&gt; (0.88, 0.12)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CBC7-EC84-4095-A9BD-C8B5EB372F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2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6C35-E058-473D-9385-CC7B29D8E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7AA01-6B6E-4B6F-9052-BE77296C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BBB3-7016-4CA4-AFBE-4970223E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CED1-4855-4CC0-A096-C8F44797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27A7-D6C4-4F56-97F6-87BE7C2A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CC4-3B2E-4BB8-9C7D-4966217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FDE9-08F9-4E0A-9F39-73E309A0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6F79-32D6-4C2E-8D1D-188C8FF1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57CB-B155-4A67-AFA8-3DC4A86A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90E3-57E8-432E-9896-0EC795EA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D4B3C-3F4B-4CE3-992F-E14827722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C2368-2E6F-431A-AD66-9778E3FA1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8250-CB74-4A6D-AE54-4C0B2376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4918-E0FA-47C1-A7D4-3373952B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1E9F-0605-4112-AF27-A2A5B07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9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91A-73E5-4E50-906D-5A8D58A4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4C5E-EDF6-4432-8DB7-611AADA0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2FA3-EF7F-479C-B68B-4F978D01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D780-A936-4172-A196-1C20DFE6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7E2B-76FA-4866-994A-3965FA4D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6589-008F-4A1E-AAB5-A6D165EE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F306B-8600-41DE-86C1-454239CCD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C578-ACCD-442C-929E-0A9C5C8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D16E-1D43-45DA-A5CC-52A91B2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9436E-CACC-4888-B468-8982E158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D1CF-01BD-4157-ACF5-C94AD628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22CC-ED6C-4915-B913-B9BE3D6F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A0385-5D48-4928-B00F-237B0AEAE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3DBF1-5683-4DB5-A136-978F1780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6E378-CA2F-4C7E-B83B-6594ED58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22C37-A513-4540-BD9B-8FD59DE2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124A-79FF-40A0-B2D6-71826084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8D76-36B6-41A2-A905-7FFABE20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4E6DB-9BF1-4B8A-BDFE-88A7C86A4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3EFC-71FE-4D9B-B68B-B9CB96A0D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A959C-6664-48E5-988C-A62DE8E8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03CDD-E349-417D-936E-2A96F61F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E3E60-F7AF-4A9F-99F5-98E423CA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26342-0810-4DB3-A60E-B14F16F2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97B7-7948-411A-89F0-B2270DFD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5FF2F-1EAA-4AE7-B090-A170F5B2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81521-A1A6-49C6-B932-56DE8C3D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56AB-86BC-4C30-8620-89428D52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E5481-4DC8-47D3-971B-FA18C77B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57B66-0806-4458-8A59-D971734A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420-EFE4-49F2-9D24-2F92A6D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04EE-8BAD-4E2C-AF22-31ED5501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B97A-550D-4488-AF9B-5A65368E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CC3B-7453-49CD-8CA3-4E31DBF6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8100A-78BA-4343-BA6B-99CE45C8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BF686-4151-4ACE-AA73-3EE2902A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E2284-1060-459B-9CD2-08C377F0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45F3-D2FA-4C06-B578-803391BC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A418B-8E7E-4EEC-829B-54A0C1CBB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647AC-0F6F-4451-9B12-9A8FB0714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5589-35EB-4CB7-AEDB-06736C44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57365-AFDB-4486-AA3F-538C2D9C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BF29-82E5-465E-8FF7-0397BF6D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49A9B-7B2A-4742-9E59-12B649F1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45F6-6D78-4476-8849-D47B9721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D69D-1A25-45AA-A3DB-83642470A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59101-3D2E-44D9-B0F1-8004AFEA057B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C032-2D82-4D2D-99C2-9071A66C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D814-EC83-4A62-8F1E-3A64EE0AF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B001-CC02-4CDD-A336-1A5D0031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36ED-2DDE-4FA4-9EA1-04796B9F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Subgroup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FBD01-E08E-41D1-917A-59549735F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3E4F-516E-4633-9AF1-84EC38B3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54EA1F-C6B5-4B79-A20E-C37D51D7F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58889"/>
              </p:ext>
            </p:extLst>
          </p:nvPr>
        </p:nvGraphicFramePr>
        <p:xfrm>
          <a:off x="838200" y="1825625"/>
          <a:ext cx="5257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0615814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913644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449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9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α1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3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6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31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β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7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ϒ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1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ϒ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3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μ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μ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σ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29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385C-995D-43E0-9D2E-A1B6162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D81E-9ED3-4436-AE07-7E8D4432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28" y="1872566"/>
            <a:ext cx="6103541" cy="4351338"/>
          </a:xfrm>
        </p:spPr>
        <p:txBody>
          <a:bodyPr/>
          <a:lstStyle/>
          <a:p>
            <a:r>
              <a:rPr lang="en-US" dirty="0"/>
              <a:t>Gene expression and outcome</a:t>
            </a:r>
          </a:p>
          <a:p>
            <a:pPr marL="0" indent="0">
              <a:buNone/>
            </a:pPr>
            <a:r>
              <a:rPr lang="en-US" dirty="0"/>
              <a:t>are independent</a:t>
            </a:r>
          </a:p>
          <a:p>
            <a:r>
              <a:rPr lang="en-US" dirty="0"/>
              <a:t>No subgroups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A22071-D935-422B-BEC5-2E56E7C752E1}"/>
              </a:ext>
            </a:extLst>
          </p:cNvPr>
          <p:cNvGrpSpPr/>
          <p:nvPr/>
        </p:nvGrpSpPr>
        <p:grpSpPr>
          <a:xfrm>
            <a:off x="5863434" y="1150773"/>
            <a:ext cx="5915299" cy="4999268"/>
            <a:chOff x="4913523" y="1409327"/>
            <a:chExt cx="5915299" cy="49992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664184-243B-4A2F-910F-3A1BEABA1E3F}"/>
                </a:ext>
              </a:extLst>
            </p:cNvPr>
            <p:cNvSpPr txBox="1"/>
            <p:nvPr/>
          </p:nvSpPr>
          <p:spPr>
            <a:xfrm>
              <a:off x="9229435" y="1826994"/>
              <a:ext cx="1250663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baseline="-25000" dirty="0"/>
                <a:t>1</a:t>
              </a:r>
              <a:r>
                <a:rPr lang="en-US" dirty="0"/>
                <a:t> ~ N(0,1)</a:t>
              </a:r>
            </a:p>
            <a:p>
              <a:r>
                <a:rPr lang="en-US" dirty="0"/>
                <a:t>G</a:t>
              </a:r>
              <a:r>
                <a:rPr lang="en-US" baseline="-25000" dirty="0"/>
                <a:t>2</a:t>
              </a:r>
              <a:r>
                <a:rPr lang="en-US" dirty="0"/>
                <a:t> ~ N(0,1)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DEB3A8-4370-48F4-A723-39BF57D4AAA1}"/>
                </a:ext>
              </a:extLst>
            </p:cNvPr>
            <p:cNvSpPr txBox="1"/>
            <p:nvPr/>
          </p:nvSpPr>
          <p:spPr>
            <a:xfrm>
              <a:off x="7247197" y="1826994"/>
              <a:ext cx="1225015" cy="12003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r>
                <a:rPr lang="en-US" dirty="0"/>
                <a:t> ~ N(2,1)</a:t>
              </a:r>
            </a:p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 ~ N(4,2)</a:t>
              </a:r>
            </a:p>
            <a:p>
              <a:r>
                <a:rPr lang="el-GR" dirty="0"/>
                <a:t>β</a:t>
              </a:r>
              <a:r>
                <a:rPr lang="en-US" baseline="-25000" dirty="0"/>
                <a:t>1</a:t>
              </a:r>
              <a:r>
                <a:rPr lang="en-US" dirty="0"/>
                <a:t>=1</a:t>
              </a:r>
            </a:p>
            <a:p>
              <a:r>
                <a:rPr lang="el-GR" dirty="0"/>
                <a:t>β</a:t>
              </a:r>
              <a:r>
                <a:rPr lang="en-US" baseline="-25000" dirty="0"/>
                <a:t>2</a:t>
              </a:r>
              <a:r>
                <a:rPr lang="en-US" dirty="0"/>
                <a:t>=1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E6827-81C0-4619-8851-E5767806354D}"/>
                </a:ext>
              </a:extLst>
            </p:cNvPr>
            <p:cNvSpPr txBox="1"/>
            <p:nvPr/>
          </p:nvSpPr>
          <p:spPr>
            <a:xfrm>
              <a:off x="6839810" y="6039263"/>
              <a:ext cx="101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68F1A-928B-440C-83FD-ACE91637E213}"/>
                </a:ext>
              </a:extLst>
            </p:cNvPr>
            <p:cNvSpPr txBox="1"/>
            <p:nvPr/>
          </p:nvSpPr>
          <p:spPr>
            <a:xfrm>
              <a:off x="5478616" y="2657991"/>
              <a:ext cx="113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treatment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E1D8CE-2FE5-456E-B2D4-7118204E594E}"/>
                </a:ext>
              </a:extLst>
            </p:cNvPr>
            <p:cNvSpPr txBox="1"/>
            <p:nvPr/>
          </p:nvSpPr>
          <p:spPr>
            <a:xfrm>
              <a:off x="6809571" y="1414881"/>
              <a:ext cx="185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Baseline variables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1B0D7-8428-4C95-8A7A-F69479F98F5E}"/>
                </a:ext>
              </a:extLst>
            </p:cNvPr>
            <p:cNvSpPr txBox="1"/>
            <p:nvPr/>
          </p:nvSpPr>
          <p:spPr>
            <a:xfrm>
              <a:off x="9090910" y="1409327"/>
              <a:ext cx="1737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 expression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09631B-DF77-4291-AF41-AE9B7153CFA5}"/>
                    </a:ext>
                  </a:extLst>
                </p:cNvPr>
                <p:cNvSpPr txBox="1"/>
                <p:nvPr/>
              </p:nvSpPr>
              <p:spPr>
                <a:xfrm>
                  <a:off x="4913523" y="3010439"/>
                  <a:ext cx="2102242" cy="8878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</a:t>
                  </a:r>
                  <a:r>
                    <a:rPr lang="en-US" baseline="-25000" dirty="0" err="1"/>
                    <a:t>i</a:t>
                  </a:r>
                  <a:r>
                    <a:rPr lang="en-US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=1,..,250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=251,…,500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α=3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09631B-DF77-4291-AF41-AE9B7153C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523" y="3010439"/>
                  <a:ext cx="2102242" cy="887807"/>
                </a:xfrm>
                <a:prstGeom prst="rect">
                  <a:avLst/>
                </a:prstGeom>
                <a:blipFill>
                  <a:blip r:embed="rId3"/>
                  <a:stretch>
                    <a:fillRect l="-2305" b="-67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0608F4-8900-429C-B7CD-0A57F6BCFF77}"/>
                    </a:ext>
                  </a:extLst>
                </p:cNvPr>
                <p:cNvSpPr txBox="1"/>
                <p:nvPr/>
              </p:nvSpPr>
              <p:spPr>
                <a:xfrm>
                  <a:off x="6096000" y="5689600"/>
                  <a:ext cx="251633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0608F4-8900-429C-B7CD-0A57F6BC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89600"/>
                  <a:ext cx="251633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5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7F5096-258D-4F40-AF45-08814D23C61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859705" y="3027323"/>
              <a:ext cx="0" cy="266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5560DF-43F9-405C-AC5C-3A84F425F931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964644" y="3898246"/>
              <a:ext cx="1210406" cy="179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8B4172-AC94-4ACB-87F9-C98D702DC939}"/>
                    </a:ext>
                  </a:extLst>
                </p:cNvPr>
                <p:cNvSpPr txBox="1"/>
                <p:nvPr/>
              </p:nvSpPr>
              <p:spPr>
                <a:xfrm>
                  <a:off x="9508012" y="5412601"/>
                  <a:ext cx="1082348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=1</a:t>
                  </a:r>
                </a:p>
                <a:p>
                  <a:r>
                    <a:rPr lang="el-GR" dirty="0"/>
                    <a:t>σ</a:t>
                  </a:r>
                  <a:r>
                    <a:rPr lang="en-US" baseline="30000" dirty="0"/>
                    <a:t>2</a:t>
                  </a:r>
                  <a:r>
                    <a:rPr lang="en-US" dirty="0"/>
                    <a:t>=1</a:t>
                  </a:r>
                </a:p>
                <a:p>
                  <a:r>
                    <a:rPr lang="en-US" dirty="0" err="1"/>
                    <a:t>e~N</a:t>
                  </a:r>
                  <a:r>
                    <a:rPr lang="en-US" dirty="0"/>
                    <a:t>(0,</a:t>
                  </a:r>
                  <a:r>
                    <a:rPr lang="el-GR" dirty="0"/>
                    <a:t>σ</a:t>
                  </a:r>
                  <a:r>
                    <a:rPr lang="en-US" baseline="30000" dirty="0"/>
                    <a:t>2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8B4172-AC94-4ACB-87F9-C98D702DC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012" y="5412601"/>
                  <a:ext cx="1082348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4469" t="-2597" r="-4469" b="-84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558BAC-3301-4782-8C9A-5F41A4F756E7}"/>
                </a:ext>
              </a:extLst>
            </p:cNvPr>
            <p:cNvCxnSpPr>
              <a:cxnSpLocks/>
              <a:stCxn id="20" idx="1"/>
              <a:endCxn id="16" idx="3"/>
            </p:cNvCxnSpPr>
            <p:nvPr/>
          </p:nvCxnSpPr>
          <p:spPr>
            <a:xfrm flipH="1">
              <a:off x="8612330" y="5874266"/>
              <a:ext cx="8956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78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385C-995D-43E0-9D2E-A1B6162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5CD81E-9ED3-4436-AE07-7E8D4432B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452" y="1872566"/>
                <a:ext cx="4248705" cy="4351338"/>
              </a:xfrm>
            </p:spPr>
            <p:txBody>
              <a:bodyPr/>
              <a:lstStyle/>
              <a:p>
                <a:r>
                  <a:rPr lang="en-US" dirty="0"/>
                  <a:t>Effect size: a=0.5, 1, 1.25</a:t>
                </a:r>
              </a:p>
              <a:p>
                <a:r>
                  <a:rPr lang="en-US" dirty="0"/>
                  <a:t>Gene expression and treatment interactions: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ξ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ξ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=0.3, 1</a:t>
                </a:r>
              </a:p>
              <a:p>
                <a:r>
                  <a:rPr lang="en-US" dirty="0"/>
                  <a:t>Two subgroups: K=2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5CD81E-9ED3-4436-AE07-7E8D4432B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452" y="1872566"/>
                <a:ext cx="4248705" cy="4351338"/>
              </a:xfrm>
              <a:blipFill>
                <a:blip r:embed="rId3"/>
                <a:stretch>
                  <a:fillRect l="-25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1A22071-D935-422B-BEC5-2E56E7C752E1}"/>
              </a:ext>
            </a:extLst>
          </p:cNvPr>
          <p:cNvGrpSpPr/>
          <p:nvPr/>
        </p:nvGrpSpPr>
        <p:grpSpPr>
          <a:xfrm>
            <a:off x="5096341" y="1302795"/>
            <a:ext cx="6967800" cy="5190080"/>
            <a:chOff x="4395005" y="1409327"/>
            <a:chExt cx="6967800" cy="51900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664184-243B-4A2F-910F-3A1BEABA1E3F}"/>
                    </a:ext>
                  </a:extLst>
                </p:cNvPr>
                <p:cNvSpPr txBox="1"/>
                <p:nvPr/>
              </p:nvSpPr>
              <p:spPr>
                <a:xfrm>
                  <a:off x="9229435" y="1826994"/>
                  <a:ext cx="1250663" cy="1200329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~ N(0,1)</a:t>
                  </a:r>
                </a:p>
                <a:p>
                  <a:r>
                    <a:rPr lang="en-US" dirty="0"/>
                    <a:t>G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~ N(0,1)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ξ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aseline="-25000" dirty="0"/>
                    <a:t>1</a:t>
                  </a:r>
                  <a:r>
                    <a:rPr lang="en-US" dirty="0"/>
                    <a:t>=0.3 or 1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ξ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aseline="-25000" dirty="0"/>
                    <a:t>2</a:t>
                  </a:r>
                  <a:r>
                    <a:rPr lang="en-US" dirty="0"/>
                    <a:t>=0.3 or 1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664184-243B-4A2F-910F-3A1BEABA1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435" y="1826994"/>
                  <a:ext cx="1250663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3382" t="-2010" r="-1932" b="-6533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91661D-068B-404E-AD7D-297C6BEB8C0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8247355" y="3027323"/>
              <a:ext cx="1607412" cy="266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DEB3A8-4370-48F4-A723-39BF57D4AAA1}"/>
                </a:ext>
              </a:extLst>
            </p:cNvPr>
            <p:cNvSpPr txBox="1"/>
            <p:nvPr/>
          </p:nvSpPr>
          <p:spPr>
            <a:xfrm>
              <a:off x="6839810" y="1826994"/>
              <a:ext cx="1225015" cy="12003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r>
                <a:rPr lang="en-US" dirty="0"/>
                <a:t> ~ N(2,1)</a:t>
              </a:r>
            </a:p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 ~ N(4,2)</a:t>
              </a:r>
            </a:p>
            <a:p>
              <a:r>
                <a:rPr lang="el-GR" dirty="0"/>
                <a:t>β</a:t>
              </a:r>
              <a:r>
                <a:rPr lang="en-US" baseline="-25000" dirty="0"/>
                <a:t>1</a:t>
              </a:r>
              <a:r>
                <a:rPr lang="en-US" dirty="0"/>
                <a:t>=1</a:t>
              </a:r>
            </a:p>
            <a:p>
              <a:r>
                <a:rPr lang="el-GR" dirty="0"/>
                <a:t>β</a:t>
              </a:r>
              <a:r>
                <a:rPr lang="en-US" baseline="-25000" dirty="0"/>
                <a:t>2</a:t>
              </a:r>
              <a:r>
                <a:rPr lang="en-US" dirty="0"/>
                <a:t>=1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E6827-81C0-4619-8851-E5767806354D}"/>
                </a:ext>
              </a:extLst>
            </p:cNvPr>
            <p:cNvSpPr txBox="1"/>
            <p:nvPr/>
          </p:nvSpPr>
          <p:spPr>
            <a:xfrm>
              <a:off x="6839810" y="6039263"/>
              <a:ext cx="101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68F1A-928B-440C-83FD-ACE91637E213}"/>
                </a:ext>
              </a:extLst>
            </p:cNvPr>
            <p:cNvSpPr txBox="1"/>
            <p:nvPr/>
          </p:nvSpPr>
          <p:spPr>
            <a:xfrm>
              <a:off x="5078462" y="2657991"/>
              <a:ext cx="113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treatment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E1D8CE-2FE5-456E-B2D4-7118204E594E}"/>
                </a:ext>
              </a:extLst>
            </p:cNvPr>
            <p:cNvSpPr txBox="1"/>
            <p:nvPr/>
          </p:nvSpPr>
          <p:spPr>
            <a:xfrm>
              <a:off x="6479615" y="1432810"/>
              <a:ext cx="185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Baseline variables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1B0D7-8428-4C95-8A7A-F69479F98F5E}"/>
                </a:ext>
              </a:extLst>
            </p:cNvPr>
            <p:cNvSpPr txBox="1"/>
            <p:nvPr/>
          </p:nvSpPr>
          <p:spPr>
            <a:xfrm>
              <a:off x="9090910" y="1409327"/>
              <a:ext cx="1737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 expression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09631B-DF77-4291-AF41-AE9B7153CFA5}"/>
                    </a:ext>
                  </a:extLst>
                </p:cNvPr>
                <p:cNvSpPr txBox="1"/>
                <p:nvPr/>
              </p:nvSpPr>
              <p:spPr>
                <a:xfrm>
                  <a:off x="4395005" y="3036566"/>
                  <a:ext cx="2102242" cy="1380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</a:t>
                  </a:r>
                  <a:r>
                    <a:rPr lang="en-US" baseline="-25000" dirty="0" err="1"/>
                    <a:t>i</a:t>
                  </a:r>
                  <a:r>
                    <a:rPr lang="en-US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=1,..,250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=251,…,500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α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=a</a:t>
                  </a:r>
                </a:p>
                <a:p>
                  <a:r>
                    <a:rPr lang="en-US" sz="1600" dirty="0"/>
                    <a:t>α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=3-a</a:t>
                  </a:r>
                </a:p>
                <a:p>
                  <a:r>
                    <a:rPr lang="en-US" sz="1600" dirty="0"/>
                    <a:t>a=0.5, 1 or 1.25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09631B-DF77-4291-AF41-AE9B7153C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005" y="3036566"/>
                  <a:ext cx="2102242" cy="1380250"/>
                </a:xfrm>
                <a:prstGeom prst="rect">
                  <a:avLst/>
                </a:prstGeom>
                <a:blipFill>
                  <a:blip r:embed="rId5"/>
                  <a:stretch>
                    <a:fillRect l="-2017" b="-43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0608F4-8900-429C-B7CD-0A57F6BCFF77}"/>
                    </a:ext>
                  </a:extLst>
                </p:cNvPr>
                <p:cNvSpPr txBox="1"/>
                <p:nvPr/>
              </p:nvSpPr>
              <p:spPr>
                <a:xfrm>
                  <a:off x="4952967" y="5679766"/>
                  <a:ext cx="451062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baseline="300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l-GR" b="1" i="1" smtClean="0">
                          <a:latin typeface="Cambria Math" panose="02040503050406030204" pitchFamily="18" charset="0"/>
                        </a:rPr>
                        <m:t>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en-US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aseline="-2500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aseline="-25000">
                          <a:latin typeface="Cambria Math" panose="02040503050406030204" pitchFamily="18" charset="0"/>
                        </a:rPr>
                        <m:t>i</m:t>
                      </m:r>
                    </m:oMath>
                  </a14:m>
                  <a:r>
                    <a:rPr lang="en-US" dirty="0"/>
                    <a:t>+e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0608F4-8900-429C-B7CD-0A57F6BC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967" y="5679766"/>
                  <a:ext cx="45106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349" r="-810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7F5096-258D-4F40-AF45-08814D23C61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6839810" y="3027323"/>
              <a:ext cx="612508" cy="2652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5560DF-43F9-405C-AC5C-3A84F425F931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446126" y="4416816"/>
              <a:ext cx="564056" cy="1272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8B4172-AC94-4ACB-87F9-C98D702DC939}"/>
                    </a:ext>
                  </a:extLst>
                </p:cNvPr>
                <p:cNvSpPr txBox="1"/>
                <p:nvPr/>
              </p:nvSpPr>
              <p:spPr>
                <a:xfrm>
                  <a:off x="10280457" y="5399078"/>
                  <a:ext cx="1082348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=1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=2</a:t>
                  </a:r>
                </a:p>
                <a:p>
                  <a:r>
                    <a:rPr lang="el-GR" dirty="0"/>
                    <a:t>σ</a:t>
                  </a:r>
                  <a:r>
                    <a:rPr lang="en-US" baseline="30000" dirty="0"/>
                    <a:t>2</a:t>
                  </a:r>
                  <a:r>
                    <a:rPr lang="en-US" dirty="0"/>
                    <a:t>=1</a:t>
                  </a:r>
                </a:p>
                <a:p>
                  <a:r>
                    <a:rPr lang="en-US" dirty="0" err="1"/>
                    <a:t>e~N</a:t>
                  </a:r>
                  <a:r>
                    <a:rPr lang="en-US" dirty="0"/>
                    <a:t>(0,</a:t>
                  </a:r>
                  <a:r>
                    <a:rPr lang="el-GR" dirty="0"/>
                    <a:t>σ</a:t>
                  </a:r>
                  <a:r>
                    <a:rPr lang="en-US" baseline="30000" dirty="0"/>
                    <a:t>2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8B4172-AC94-4ACB-87F9-C98D702DC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0457" y="5399078"/>
                  <a:ext cx="1082348" cy="1200329"/>
                </a:xfrm>
                <a:prstGeom prst="rect">
                  <a:avLst/>
                </a:prstGeom>
                <a:blipFill>
                  <a:blip r:embed="rId7"/>
                  <a:stretch>
                    <a:fillRect l="-3889" t="-2010" r="-4444" b="-65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558BAC-3301-4782-8C9A-5F41A4F756E7}"/>
                </a:ext>
              </a:extLst>
            </p:cNvPr>
            <p:cNvCxnSpPr>
              <a:cxnSpLocks/>
              <a:stCxn id="20" idx="1"/>
              <a:endCxn id="16" idx="3"/>
            </p:cNvCxnSpPr>
            <p:nvPr/>
          </p:nvCxnSpPr>
          <p:spPr>
            <a:xfrm flipH="1" flipV="1">
              <a:off x="9463596" y="5864432"/>
              <a:ext cx="816861" cy="134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5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385C-995D-43E0-9D2E-A1B6162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setting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D81E-9ED3-4436-AE07-7E8D4432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52" y="1872566"/>
            <a:ext cx="4248705" cy="4351338"/>
          </a:xfrm>
        </p:spPr>
        <p:txBody>
          <a:bodyPr/>
          <a:lstStyle/>
          <a:p>
            <a:r>
              <a:rPr lang="en-US" dirty="0"/>
              <a:t>Effect size: a=0.5, 1, 1.25</a:t>
            </a:r>
          </a:p>
          <a:p>
            <a:r>
              <a:rPr lang="en-US" dirty="0"/>
              <a:t>Change effect size of gene expression: </a:t>
            </a:r>
            <a:r>
              <a:rPr lang="el-GR" dirty="0"/>
              <a:t>ϒ</a:t>
            </a:r>
            <a:r>
              <a:rPr lang="en-US" dirty="0"/>
              <a:t>1=</a:t>
            </a:r>
            <a:r>
              <a:rPr lang="el-GR" dirty="0"/>
              <a:t>ϒ</a:t>
            </a:r>
            <a:r>
              <a:rPr lang="en-US" dirty="0"/>
              <a:t>2=0.3, 1</a:t>
            </a:r>
          </a:p>
          <a:p>
            <a:r>
              <a:rPr lang="en-US" dirty="0"/>
              <a:t>Two subgroups: K=2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A22071-D935-422B-BEC5-2E56E7C752E1}"/>
              </a:ext>
            </a:extLst>
          </p:cNvPr>
          <p:cNvGrpSpPr/>
          <p:nvPr/>
        </p:nvGrpSpPr>
        <p:grpSpPr>
          <a:xfrm>
            <a:off x="4395005" y="1409327"/>
            <a:ext cx="8256552" cy="5342102"/>
            <a:chOff x="4395005" y="1409327"/>
            <a:chExt cx="8256552" cy="53421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664184-243B-4A2F-910F-3A1BEABA1E3F}"/>
                </a:ext>
              </a:extLst>
            </p:cNvPr>
            <p:cNvSpPr txBox="1"/>
            <p:nvPr/>
          </p:nvSpPr>
          <p:spPr>
            <a:xfrm>
              <a:off x="9229435" y="1826994"/>
              <a:ext cx="1250663" cy="12003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baseline="-25000" dirty="0"/>
                <a:t>1</a:t>
              </a:r>
              <a:r>
                <a:rPr lang="en-US" dirty="0"/>
                <a:t> ~ N(0,1)</a:t>
              </a:r>
            </a:p>
            <a:p>
              <a:r>
                <a:rPr lang="en-US" dirty="0"/>
                <a:t>G</a:t>
              </a:r>
              <a:r>
                <a:rPr lang="en-US" baseline="-25000" dirty="0"/>
                <a:t>2</a:t>
              </a:r>
              <a:r>
                <a:rPr lang="en-US" dirty="0"/>
                <a:t> ~ N(0,1)</a:t>
              </a:r>
            </a:p>
            <a:p>
              <a:r>
                <a:rPr lang="el-GR" dirty="0"/>
                <a:t>ϒ</a:t>
              </a:r>
              <a:r>
                <a:rPr lang="en-US" baseline="-25000" dirty="0"/>
                <a:t>1</a:t>
              </a:r>
              <a:r>
                <a:rPr lang="en-US" dirty="0"/>
                <a:t>=0.3 or 1</a:t>
              </a:r>
            </a:p>
            <a:p>
              <a:r>
                <a:rPr lang="el-GR" dirty="0"/>
                <a:t>ϒ</a:t>
              </a:r>
              <a:r>
                <a:rPr lang="en-US" baseline="-25000" dirty="0"/>
                <a:t>2</a:t>
              </a:r>
              <a:r>
                <a:rPr lang="en-US" dirty="0"/>
                <a:t>=0.3 or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6407CD-2D68-4F37-ABA3-8CF5F037951A}"/>
                </a:ext>
              </a:extLst>
            </p:cNvPr>
            <p:cNvSpPr txBox="1"/>
            <p:nvPr/>
          </p:nvSpPr>
          <p:spPr>
            <a:xfrm>
              <a:off x="8508465" y="4370739"/>
              <a:ext cx="1680268" cy="3693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-25000" dirty="0"/>
                <a:t>i </a:t>
              </a:r>
              <a:r>
                <a:rPr lang="en-US" dirty="0"/>
                <a:t>~ Bernoulli(</a:t>
              </a:r>
              <a:r>
                <a:rPr lang="el-GR" dirty="0"/>
                <a:t>π</a:t>
              </a:r>
              <a:r>
                <a:rPr lang="en-US" baseline="-25000" dirty="0" err="1"/>
                <a:t>i</a:t>
              </a:r>
              <a:r>
                <a:rPr lang="en-US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E874A15-5FC5-4830-9F48-575D43854A29}"/>
                    </a:ext>
                  </a:extLst>
                </p:cNvPr>
                <p:cNvSpPr/>
                <p:nvPr/>
              </p:nvSpPr>
              <p:spPr>
                <a:xfrm>
                  <a:off x="9127835" y="3403436"/>
                  <a:ext cx="3523722" cy="6050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sz="1600" dirty="0" smtClean="0"/>
                          <m:t>π</m:t>
                        </m:r>
                        <m:r>
                          <m:rPr>
                            <m:nor/>
                          </m:rPr>
                          <a:rPr lang="en-US" sz="1600" baseline="-25000" dirty="0" smtClean="0"/>
                          <m:t>i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l-GR" sz="1600" b="1" i="1" dirty="0" smtClean="0">
                                <a:latin typeface="Cambria Math" panose="02040503050406030204" pitchFamily="18" charset="0"/>
                              </a:rPr>
                              <m:t>ϒ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sz="1600" b="1" i="1" baseline="-2500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m:rPr>
                                <m:sty m:val="p"/>
                              </m:rPr>
                              <a:rPr lang="el-GR" sz="1600" b="1" i="1" dirty="0" smtClean="0">
                                <a:latin typeface="Cambria Math" panose="02040503050406030204" pitchFamily="18" charset="0"/>
                              </a:rPr>
                              <m:t>ϒ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l-GR" sz="1600" b="1" i="1" dirty="0" smtClean="0">
                                <a:latin typeface="Cambria Math" panose="02040503050406030204" pitchFamily="18" charset="0"/>
                              </a:rPr>
                              <m:t>ϒ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sz="1600" b="1" i="1" baseline="-2500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m:rPr>
                                <m:sty m:val="p"/>
                              </m:rPr>
                              <a:rPr lang="el-GR" sz="1600" b="1" i="1" dirty="0" smtClean="0">
                                <a:latin typeface="Cambria Math" panose="02040503050406030204" pitchFamily="18" charset="0"/>
                              </a:rPr>
                              <m:t>ϒ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961D9FE-F78A-4A04-BB95-A3D42761AD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835" y="3403436"/>
                  <a:ext cx="3523722" cy="6050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91661D-068B-404E-AD7D-297C6BEB8C0A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348599" y="3027323"/>
              <a:ext cx="506168" cy="1343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DEB3A8-4370-48F4-A723-39BF57D4AAA1}"/>
                </a:ext>
              </a:extLst>
            </p:cNvPr>
            <p:cNvSpPr txBox="1"/>
            <p:nvPr/>
          </p:nvSpPr>
          <p:spPr>
            <a:xfrm>
              <a:off x="6839810" y="1826994"/>
              <a:ext cx="1225015" cy="12003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r>
                <a:rPr lang="en-US" dirty="0"/>
                <a:t> ~ N(2,1)</a:t>
              </a:r>
            </a:p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 ~ N(4,2)</a:t>
              </a:r>
            </a:p>
            <a:p>
              <a:r>
                <a:rPr lang="el-GR" dirty="0"/>
                <a:t>β</a:t>
              </a:r>
              <a:r>
                <a:rPr lang="en-US" baseline="-25000" dirty="0"/>
                <a:t>1</a:t>
              </a:r>
              <a:r>
                <a:rPr lang="en-US" dirty="0"/>
                <a:t>=1</a:t>
              </a:r>
            </a:p>
            <a:p>
              <a:r>
                <a:rPr lang="el-GR" dirty="0"/>
                <a:t>β</a:t>
              </a:r>
              <a:r>
                <a:rPr lang="en-US" baseline="-25000" dirty="0"/>
                <a:t>2</a:t>
              </a:r>
              <a:r>
                <a:rPr lang="en-US" dirty="0"/>
                <a:t>=1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E6827-81C0-4619-8851-E5767806354D}"/>
                </a:ext>
              </a:extLst>
            </p:cNvPr>
            <p:cNvSpPr txBox="1"/>
            <p:nvPr/>
          </p:nvSpPr>
          <p:spPr>
            <a:xfrm>
              <a:off x="6839810" y="6039263"/>
              <a:ext cx="101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68F1A-928B-440C-83FD-ACE91637E213}"/>
                </a:ext>
              </a:extLst>
            </p:cNvPr>
            <p:cNvSpPr txBox="1"/>
            <p:nvPr/>
          </p:nvSpPr>
          <p:spPr>
            <a:xfrm>
              <a:off x="5078462" y="2657991"/>
              <a:ext cx="113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treatment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E1D8CE-2FE5-456E-B2D4-7118204E594E}"/>
                </a:ext>
              </a:extLst>
            </p:cNvPr>
            <p:cNvSpPr txBox="1"/>
            <p:nvPr/>
          </p:nvSpPr>
          <p:spPr>
            <a:xfrm>
              <a:off x="6479615" y="1432810"/>
              <a:ext cx="185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Baseline variables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1B0D7-8428-4C95-8A7A-F69479F98F5E}"/>
                </a:ext>
              </a:extLst>
            </p:cNvPr>
            <p:cNvSpPr txBox="1"/>
            <p:nvPr/>
          </p:nvSpPr>
          <p:spPr>
            <a:xfrm>
              <a:off x="9090910" y="1409327"/>
              <a:ext cx="1737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 expression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DA63AC-6263-427E-BB6C-2FE822058688}"/>
                </a:ext>
              </a:extLst>
            </p:cNvPr>
            <p:cNvSpPr txBox="1"/>
            <p:nvPr/>
          </p:nvSpPr>
          <p:spPr>
            <a:xfrm>
              <a:off x="10223540" y="4281968"/>
              <a:ext cx="1737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Latent subgroup index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09631B-DF77-4291-AF41-AE9B7153CFA5}"/>
                    </a:ext>
                  </a:extLst>
                </p:cNvPr>
                <p:cNvSpPr txBox="1"/>
                <p:nvPr/>
              </p:nvSpPr>
              <p:spPr>
                <a:xfrm>
                  <a:off x="4395005" y="3036566"/>
                  <a:ext cx="2102242" cy="1380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</a:t>
                  </a:r>
                  <a:r>
                    <a:rPr lang="en-US" baseline="-25000" dirty="0" err="1"/>
                    <a:t>i</a:t>
                  </a:r>
                  <a:r>
                    <a:rPr lang="en-US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=1,..,250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=251,…,500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α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=a</a:t>
                  </a:r>
                </a:p>
                <a:p>
                  <a:r>
                    <a:rPr lang="en-US" sz="1600" dirty="0"/>
                    <a:t>α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=3-a</a:t>
                  </a:r>
                </a:p>
                <a:p>
                  <a:r>
                    <a:rPr lang="en-US" sz="1600" dirty="0"/>
                    <a:t>a=0.5, 1 or 1.25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09631B-DF77-4291-AF41-AE9B7153C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005" y="3036566"/>
                  <a:ext cx="2102242" cy="1380250"/>
                </a:xfrm>
                <a:prstGeom prst="rect">
                  <a:avLst/>
                </a:prstGeom>
                <a:blipFill>
                  <a:blip r:embed="rId4"/>
                  <a:stretch>
                    <a:fillRect l="-2305" b="-39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0608F4-8900-429C-B7CD-0A57F6BCFF77}"/>
                    </a:ext>
                  </a:extLst>
                </p:cNvPr>
                <p:cNvSpPr txBox="1"/>
                <p:nvPr/>
              </p:nvSpPr>
              <p:spPr>
                <a:xfrm>
                  <a:off x="6096000" y="5689600"/>
                  <a:ext cx="28340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0608F4-8900-429C-B7CD-0A57F6BC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89600"/>
                  <a:ext cx="283404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7F5096-258D-4F40-AF45-08814D23C61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452318" y="3027323"/>
              <a:ext cx="495714" cy="266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5560DF-43F9-405C-AC5C-3A84F425F931}"/>
                </a:ext>
              </a:extLst>
            </p:cNvPr>
            <p:cNvCxnSpPr>
              <a:cxnSpLocks/>
            </p:cNvCxnSpPr>
            <p:nvPr/>
          </p:nvCxnSpPr>
          <p:spPr>
            <a:xfrm>
              <a:off x="5446126" y="4184499"/>
              <a:ext cx="1728924" cy="1505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7B52F2-EFC5-4791-9290-E50F5C80FFD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316805" y="4740071"/>
              <a:ext cx="1031794" cy="949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8B4172-AC94-4ACB-87F9-C98D702DC939}"/>
                    </a:ext>
                  </a:extLst>
                </p:cNvPr>
                <p:cNvSpPr txBox="1"/>
                <p:nvPr/>
              </p:nvSpPr>
              <p:spPr>
                <a:xfrm>
                  <a:off x="9461171" y="5551100"/>
                  <a:ext cx="1082348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=1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=2</a:t>
                  </a:r>
                </a:p>
                <a:p>
                  <a:r>
                    <a:rPr lang="el-GR" dirty="0"/>
                    <a:t>σ</a:t>
                  </a:r>
                  <a:r>
                    <a:rPr lang="en-US" baseline="30000" dirty="0"/>
                    <a:t>2</a:t>
                  </a:r>
                  <a:r>
                    <a:rPr lang="en-US" dirty="0"/>
                    <a:t>=1</a:t>
                  </a:r>
                </a:p>
                <a:p>
                  <a:r>
                    <a:rPr lang="en-US" dirty="0" err="1"/>
                    <a:t>e~N</a:t>
                  </a:r>
                  <a:r>
                    <a:rPr lang="en-US" dirty="0"/>
                    <a:t>(0,</a:t>
                  </a:r>
                  <a:r>
                    <a:rPr lang="el-GR" dirty="0"/>
                    <a:t>σ</a:t>
                  </a:r>
                  <a:r>
                    <a:rPr lang="en-US" baseline="30000" dirty="0"/>
                    <a:t>2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8B4172-AC94-4ACB-87F9-C98D702DC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1171" y="5551100"/>
                  <a:ext cx="1082348" cy="1200329"/>
                </a:xfrm>
                <a:prstGeom prst="rect">
                  <a:avLst/>
                </a:prstGeom>
                <a:blipFill>
                  <a:blip r:embed="rId6"/>
                  <a:stretch>
                    <a:fillRect l="-3889" t="-2513" r="-4444" b="-65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558BAC-3301-4782-8C9A-5F41A4F756E7}"/>
                </a:ext>
              </a:extLst>
            </p:cNvPr>
            <p:cNvCxnSpPr>
              <a:cxnSpLocks/>
              <a:stCxn id="20" idx="1"/>
              <a:endCxn id="16" idx="3"/>
            </p:cNvCxnSpPr>
            <p:nvPr/>
          </p:nvCxnSpPr>
          <p:spPr>
            <a:xfrm flipH="1" flipV="1">
              <a:off x="8930046" y="5874266"/>
              <a:ext cx="531125" cy="276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42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169D-023A-405A-858C-2AD3CB72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74A6-5D98-4542-B6E1-7881717D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Simple linear regression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linear regression model with interactions(Check Tian Lu’s paper)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Subgroup modeling using normal mixture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3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06D0-FE2D-48F7-A367-3C2A66DB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79D3-85AD-4F89-B804-C2078077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8D2E-F23F-47B6-9081-1EFF33E8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B31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63DC-8CD0-4C3B-BD6D-8350F646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7179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Gene expression</a:t>
            </a:r>
            <a:r>
              <a:rPr lang="en-US" dirty="0"/>
              <a:t>: RNA extracted from archived formalin-fixed paraffin-embedded tumor blocks </a:t>
            </a:r>
          </a:p>
          <a:p>
            <a:r>
              <a:rPr lang="en-US" b="1" dirty="0"/>
              <a:t>Clinical variables</a:t>
            </a:r>
            <a:r>
              <a:rPr lang="en-US" dirty="0"/>
              <a:t>: Nodal status, ER status, tumor size,…</a:t>
            </a:r>
          </a:p>
          <a:p>
            <a:r>
              <a:rPr lang="en-US" b="1" dirty="0"/>
              <a:t>Treatment: </a:t>
            </a:r>
          </a:p>
          <a:p>
            <a:pPr marL="0" indent="0">
              <a:buNone/>
            </a:pPr>
            <a:r>
              <a:rPr lang="en-US" dirty="0"/>
              <a:t>ACT or ACTH (</a:t>
            </a:r>
            <a:r>
              <a:rPr lang="en-US" dirty="0" err="1"/>
              <a:t>ACT+Herceptin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b="1" dirty="0"/>
              <a:t>O</a:t>
            </a:r>
            <a:r>
              <a:rPr lang="en-US" altLang="zh-CN" b="1" dirty="0"/>
              <a:t>utcome: </a:t>
            </a:r>
            <a:r>
              <a:rPr lang="en-US" altLang="zh-CN" dirty="0"/>
              <a:t>disease-free survival(DFS)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6ECAA-8983-4920-841F-34C940C2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6" y="2130425"/>
            <a:ext cx="6486525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BA28A-C44F-4789-80B5-B4A7E39B2AE7}"/>
              </a:ext>
            </a:extLst>
          </p:cNvPr>
          <p:cNvSpPr txBox="1"/>
          <p:nvPr/>
        </p:nvSpPr>
        <p:spPr>
          <a:xfrm>
            <a:off x="5415379" y="681037"/>
            <a:ext cx="6575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 of this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treatments: ACT and </a:t>
            </a:r>
            <a:r>
              <a:rPr lang="en-US" dirty="0" err="1"/>
              <a:t>ACT+Herceptin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patients will benefit from adding Herceptin.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gene expression profiling to develop a predictive model for the degree of benefit. </a:t>
            </a:r>
          </a:p>
        </p:txBody>
      </p:sp>
    </p:spTree>
    <p:extLst>
      <p:ext uri="{BB962C8B-B14F-4D97-AF65-F5344CB8AC3E}">
        <p14:creationId xmlns:p14="http://schemas.microsoft.com/office/powerpoint/2010/main" val="271756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7A9F-52FE-430D-B9BE-976B6D16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B31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DFD5-06DE-46AA-92B0-D938E66E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 subgroups: no benefit, moderate and large benefit groups </a:t>
            </a:r>
          </a:p>
          <a:p>
            <a:r>
              <a:rPr lang="en-US" dirty="0"/>
              <a:t>8 genes were selected to be predictive</a:t>
            </a:r>
          </a:p>
          <a:p>
            <a:r>
              <a:rPr lang="en-US" dirty="0"/>
              <a:t>Reduce to PC1 and PC2 by PCA</a:t>
            </a:r>
          </a:p>
          <a:p>
            <a:r>
              <a:rPr lang="en-US" dirty="0"/>
              <a:t>Subgroups are defined by cutoffs of PC1 and PC2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F862A-7709-4338-9972-AAD9D798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58" y="105190"/>
            <a:ext cx="57816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DBDD-4EE3-9247-A6F1-0D40956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45DDA-4E3A-2F43-B4FA-1DC780A1F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494" y="1717412"/>
                <a:ext cx="7166032" cy="435133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Feature selection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baseline="-25000" dirty="0"/>
                  <a:t>k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Remarks:</a:t>
                </a:r>
              </a:p>
              <a:p>
                <a:r>
                  <a:rPr lang="en-US" dirty="0"/>
                  <a:t>Modeling the direct effect of gene expression to outcome is NOT robust</a:t>
                </a:r>
              </a:p>
              <a:p>
                <a:r>
                  <a:rPr lang="en-US" dirty="0"/>
                  <a:t>Include additional parameters to the model without much improvement</a:t>
                </a:r>
              </a:p>
              <a:p>
                <a:r>
                  <a:rPr lang="en-US" dirty="0"/>
                  <a:t>We would like to simplify the model, use the genetic profiles to determine subgroups only.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45DDA-4E3A-2F43-B4FA-1DC780A1F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494" y="1717412"/>
                <a:ext cx="7166032" cy="4351338"/>
              </a:xfrm>
              <a:blipFill>
                <a:blip r:embed="rId2"/>
                <a:stretch>
                  <a:fillRect l="-153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19">
            <a:extLst>
              <a:ext uri="{FF2B5EF4-FFF2-40B4-BE49-F238E27FC236}">
                <a16:creationId xmlns:a16="http://schemas.microsoft.com/office/drawing/2014/main" id="{779D75BE-D4D4-C54F-9F50-A3B541989358}"/>
              </a:ext>
            </a:extLst>
          </p:cNvPr>
          <p:cNvSpPr/>
          <p:nvPr/>
        </p:nvSpPr>
        <p:spPr>
          <a:xfrm>
            <a:off x="7172754" y="2809562"/>
            <a:ext cx="856527" cy="868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T</a:t>
            </a:r>
            <a:endParaRPr kumimoji="1" lang="zh-CN" altLang="en-US" sz="2800" dirty="0"/>
          </a:p>
        </p:txBody>
      </p:sp>
      <p:sp>
        <p:nvSpPr>
          <p:cNvPr id="5" name="椭圆 20">
            <a:extLst>
              <a:ext uri="{FF2B5EF4-FFF2-40B4-BE49-F238E27FC236}">
                <a16:creationId xmlns:a16="http://schemas.microsoft.com/office/drawing/2014/main" id="{C78E0619-9FE8-654B-B185-5F84AEC4CE35}"/>
              </a:ext>
            </a:extLst>
          </p:cNvPr>
          <p:cNvSpPr/>
          <p:nvPr/>
        </p:nvSpPr>
        <p:spPr>
          <a:xfrm>
            <a:off x="8188588" y="12111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X</a:t>
            </a:r>
            <a:endParaRPr kumimoji="1" lang="zh-CN" altLang="en-US" sz="2800" dirty="0"/>
          </a:p>
        </p:txBody>
      </p:sp>
      <p:sp>
        <p:nvSpPr>
          <p:cNvPr id="6" name="椭圆 21">
            <a:extLst>
              <a:ext uri="{FF2B5EF4-FFF2-40B4-BE49-F238E27FC236}">
                <a16:creationId xmlns:a16="http://schemas.microsoft.com/office/drawing/2014/main" id="{1B339E94-0E95-A747-AEAA-5E58E566A720}"/>
              </a:ext>
            </a:extLst>
          </p:cNvPr>
          <p:cNvSpPr/>
          <p:nvPr/>
        </p:nvSpPr>
        <p:spPr>
          <a:xfrm>
            <a:off x="10604882" y="2862301"/>
            <a:ext cx="937549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Z</a:t>
            </a:r>
            <a:endParaRPr kumimoji="1" lang="zh-CN" altLang="en-US" sz="1200" dirty="0"/>
          </a:p>
        </p:txBody>
      </p:sp>
      <p:sp>
        <p:nvSpPr>
          <p:cNvPr id="7" name="椭圆 22">
            <a:extLst>
              <a:ext uri="{FF2B5EF4-FFF2-40B4-BE49-F238E27FC236}">
                <a16:creationId xmlns:a16="http://schemas.microsoft.com/office/drawing/2014/main" id="{977DDDCD-DA7F-344B-BF58-F0091C3718D3}"/>
              </a:ext>
            </a:extLst>
          </p:cNvPr>
          <p:cNvSpPr/>
          <p:nvPr/>
        </p:nvSpPr>
        <p:spPr>
          <a:xfrm>
            <a:off x="8572395" y="4361651"/>
            <a:ext cx="1064871" cy="10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Y</a:t>
            </a:r>
          </a:p>
        </p:txBody>
      </p:sp>
      <p:cxnSp>
        <p:nvCxnSpPr>
          <p:cNvPr id="8" name="直线箭头连接符 23">
            <a:extLst>
              <a:ext uri="{FF2B5EF4-FFF2-40B4-BE49-F238E27FC236}">
                <a16:creationId xmlns:a16="http://schemas.microsoft.com/office/drawing/2014/main" id="{3E4F11A3-997B-644C-ADFB-CF4C9024E0D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8645788" y="2125576"/>
            <a:ext cx="2427869" cy="73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24">
            <a:extLst>
              <a:ext uri="{FF2B5EF4-FFF2-40B4-BE49-F238E27FC236}">
                <a16:creationId xmlns:a16="http://schemas.microsoft.com/office/drawing/2014/main" id="{23333087-CD15-F948-96B5-4D9F42A44E03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7903846" y="3550533"/>
            <a:ext cx="824496" cy="96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26">
            <a:extLst>
              <a:ext uri="{FF2B5EF4-FFF2-40B4-BE49-F238E27FC236}">
                <a16:creationId xmlns:a16="http://schemas.microsoft.com/office/drawing/2014/main" id="{C21D0D14-54DD-BE4A-8824-33EFD1E95FE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645788" y="2125576"/>
            <a:ext cx="459043" cy="223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27">
            <a:extLst>
              <a:ext uri="{FF2B5EF4-FFF2-40B4-BE49-F238E27FC236}">
                <a16:creationId xmlns:a16="http://schemas.microsoft.com/office/drawing/2014/main" id="{CE97727D-8ACE-B348-B46B-0DFE4A03AAA9}"/>
              </a:ext>
            </a:extLst>
          </p:cNvPr>
          <p:cNvSpPr/>
          <p:nvPr/>
        </p:nvSpPr>
        <p:spPr>
          <a:xfrm>
            <a:off x="9800131" y="1232088"/>
            <a:ext cx="856526" cy="81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G</a:t>
            </a:r>
            <a:endParaRPr kumimoji="1" lang="zh-CN" altLang="en-US" sz="2800" dirty="0"/>
          </a:p>
        </p:txBody>
      </p:sp>
      <p:cxnSp>
        <p:nvCxnSpPr>
          <p:cNvPr id="13" name="直线箭头连接符 29">
            <a:extLst>
              <a:ext uri="{FF2B5EF4-FFF2-40B4-BE49-F238E27FC236}">
                <a16:creationId xmlns:a16="http://schemas.microsoft.com/office/drawing/2014/main" id="{76E9F0EC-1471-AD40-A0EC-14E776330085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10228394" y="2050997"/>
            <a:ext cx="845263" cy="81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31">
            <a:extLst>
              <a:ext uri="{FF2B5EF4-FFF2-40B4-BE49-F238E27FC236}">
                <a16:creationId xmlns:a16="http://schemas.microsoft.com/office/drawing/2014/main" id="{6675F279-4D59-8F47-9814-B20B8D71537F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9637266" y="3776701"/>
            <a:ext cx="1436391" cy="11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29">
            <a:extLst>
              <a:ext uri="{FF2B5EF4-FFF2-40B4-BE49-F238E27FC236}">
                <a16:creationId xmlns:a16="http://schemas.microsoft.com/office/drawing/2014/main" id="{DA81E7CC-22DB-934E-909E-B2E12099BABD}"/>
              </a:ext>
            </a:extLst>
          </p:cNvPr>
          <p:cNvCxnSpPr>
            <a:cxnSpLocks/>
            <a:stCxn id="12" idx="4"/>
            <a:endCxn id="7" idx="7"/>
          </p:cNvCxnSpPr>
          <p:nvPr/>
        </p:nvCxnSpPr>
        <p:spPr>
          <a:xfrm flipH="1">
            <a:off x="9481319" y="2050997"/>
            <a:ext cx="747075" cy="246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869A02-0A73-464C-BDC4-EA4A0F653742}"/>
              </a:ext>
            </a:extLst>
          </p:cNvPr>
          <p:cNvSpPr txBox="1"/>
          <p:nvPr/>
        </p:nvSpPr>
        <p:spPr>
          <a:xfrm>
            <a:off x="8647955" y="5699418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20C9-FADC-E44D-ABAF-AE6A10645648}"/>
              </a:ext>
            </a:extLst>
          </p:cNvPr>
          <p:cNvSpPr txBox="1"/>
          <p:nvPr/>
        </p:nvSpPr>
        <p:spPr>
          <a:xfrm>
            <a:off x="7128105" y="2444476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62952-719D-B644-B453-6F5603F87F85}"/>
              </a:ext>
            </a:extLst>
          </p:cNvPr>
          <p:cNvSpPr txBox="1"/>
          <p:nvPr/>
        </p:nvSpPr>
        <p:spPr>
          <a:xfrm>
            <a:off x="7601017" y="742040"/>
            <a:ext cx="185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553AE-790D-8A49-B257-7E9F09A07308}"/>
              </a:ext>
            </a:extLst>
          </p:cNvPr>
          <p:cNvSpPr txBox="1"/>
          <p:nvPr/>
        </p:nvSpPr>
        <p:spPr>
          <a:xfrm>
            <a:off x="9810701" y="720636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5F30D-9A20-5047-98A4-477A88CE8237}"/>
              </a:ext>
            </a:extLst>
          </p:cNvPr>
          <p:cNvSpPr txBox="1"/>
          <p:nvPr/>
        </p:nvSpPr>
        <p:spPr>
          <a:xfrm>
            <a:off x="10268363" y="3789589"/>
            <a:ext cx="173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subgroup index</a:t>
            </a:r>
          </a:p>
        </p:txBody>
      </p:sp>
    </p:spTree>
    <p:extLst>
      <p:ext uri="{BB962C8B-B14F-4D97-AF65-F5344CB8AC3E}">
        <p14:creationId xmlns:p14="http://schemas.microsoft.com/office/powerpoint/2010/main" val="16284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DBDD-4EE3-9247-A6F1-0D40956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45DDA-4E3A-2F43-B4FA-1DC780A1F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511" y="1790492"/>
                <a:ext cx="8566832" cy="466006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likelihood of mixture model:</a:t>
                </a:r>
              </a:p>
              <a:p>
                <a:pPr marL="0" indent="0">
                  <a:buNone/>
                </a:pPr>
                <a:r>
                  <a:rPr lang="en-US" sz="2400" dirty="0"/>
                  <a:t>L(</a:t>
                </a:r>
                <a:r>
                  <a:rPr lang="el-GR" sz="2400" b="1" dirty="0"/>
                  <a:t>θ</a:t>
                </a:r>
                <a:r>
                  <a:rPr lang="en-US" sz="2400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sz="2400" dirty="0" smtClean="0"/>
                              <m:t>π</m:t>
                            </m:r>
                            <m:r>
                              <m:rPr>
                                <m:nor/>
                              </m:rPr>
                              <a:rPr lang="en-US" sz="2400" baseline="-25000" dirty="0" smtClean="0"/>
                              <m:t>ik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sz="2400" b="0" dirty="0"/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400" dirty="0"/>
                          <m:t>, </m:t>
                        </m:r>
                        <m:r>
                          <m:rPr>
                            <m:nor/>
                          </m:rPr>
                          <a:rPr lang="el-GR" sz="2400" dirty="0"/>
                          <m:t>σ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sz="2400" baseline="30000" dirty="0"/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b="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We model </a:t>
                </a:r>
                <a:r>
                  <a:rPr lang="el-GR" sz="2400" dirty="0"/>
                  <a:t>π</a:t>
                </a:r>
                <a:r>
                  <a:rPr lang="en-US" sz="2400" baseline="-25000" dirty="0" err="1"/>
                  <a:t>ik</a:t>
                </a:r>
                <a:r>
                  <a:rPr lang="en-US" sz="2400" dirty="0"/>
                  <a:t> by multinomial logistic </a:t>
                </a:r>
              </a:p>
              <a:p>
                <a:pPr marL="0" indent="0">
                  <a:buNone/>
                </a:pPr>
                <a:r>
                  <a:rPr lang="en-US" sz="2400" dirty="0"/>
                  <a:t>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/>
                      <m:t>π</m:t>
                    </m:r>
                    <m:r>
                      <m:rPr>
                        <m:nor/>
                      </m:rPr>
                      <a:rPr lang="en-US" baseline="-25000" dirty="0" smtClean="0"/>
                      <m:t>ik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30000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</a:rPr>
                          <m:t>ϒ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baseline="30000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m:rPr>
                                <m:sty m:val="p"/>
                              </m:rPr>
                              <a:rPr lang="el-GR" b="1" i="1" dirty="0" smtClean="0">
                                <a:latin typeface="Cambria Math" panose="02040503050406030204" pitchFamily="18" charset="0"/>
                              </a:rPr>
                              <m:t>ϒ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sz="2400" dirty="0"/>
                  <a:t>In the following slides, we assume the outcome Y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follows a normal distribution, given subject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belong to subgroup k.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l-GR" dirty="0"/>
                      <m:t>σ</m:t>
                    </m:r>
                    <m:r>
                      <m:rPr>
                        <m:nor/>
                      </m:rPr>
                      <a:rPr lang="en-US" b="0" i="0" baseline="-25000" dirty="0" smtClean="0"/>
                      <m:t>k</m:t>
                    </m:r>
                    <m:r>
                      <m:rPr>
                        <m:nor/>
                      </m:rPr>
                      <a:rPr lang="en-US" baseline="30000" dirty="0"/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πσ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baseline="300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l-GR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45DDA-4E3A-2F43-B4FA-1DC780A1F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11" y="1790492"/>
                <a:ext cx="8566832" cy="4660066"/>
              </a:xfrm>
              <a:blipFill>
                <a:blip r:embed="rId2"/>
                <a:stretch>
                  <a:fillRect l="-1067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19">
            <a:extLst>
              <a:ext uri="{FF2B5EF4-FFF2-40B4-BE49-F238E27FC236}">
                <a16:creationId xmlns:a16="http://schemas.microsoft.com/office/drawing/2014/main" id="{779D75BE-D4D4-C54F-9F50-A3B541989358}"/>
              </a:ext>
            </a:extLst>
          </p:cNvPr>
          <p:cNvSpPr/>
          <p:nvPr/>
        </p:nvSpPr>
        <p:spPr>
          <a:xfrm>
            <a:off x="7172754" y="2809562"/>
            <a:ext cx="856527" cy="868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T</a:t>
            </a:r>
            <a:endParaRPr kumimoji="1" lang="zh-CN" altLang="en-US" sz="2800" dirty="0"/>
          </a:p>
        </p:txBody>
      </p:sp>
      <p:sp>
        <p:nvSpPr>
          <p:cNvPr id="5" name="椭圆 20">
            <a:extLst>
              <a:ext uri="{FF2B5EF4-FFF2-40B4-BE49-F238E27FC236}">
                <a16:creationId xmlns:a16="http://schemas.microsoft.com/office/drawing/2014/main" id="{C78E0619-9FE8-654B-B185-5F84AEC4CE35}"/>
              </a:ext>
            </a:extLst>
          </p:cNvPr>
          <p:cNvSpPr/>
          <p:nvPr/>
        </p:nvSpPr>
        <p:spPr>
          <a:xfrm>
            <a:off x="8188588" y="12111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X</a:t>
            </a:r>
            <a:endParaRPr kumimoji="1" lang="zh-CN" altLang="en-US" sz="2800" dirty="0"/>
          </a:p>
        </p:txBody>
      </p:sp>
      <p:sp>
        <p:nvSpPr>
          <p:cNvPr id="6" name="椭圆 21">
            <a:extLst>
              <a:ext uri="{FF2B5EF4-FFF2-40B4-BE49-F238E27FC236}">
                <a16:creationId xmlns:a16="http://schemas.microsoft.com/office/drawing/2014/main" id="{1B339E94-0E95-A747-AEAA-5E58E566A720}"/>
              </a:ext>
            </a:extLst>
          </p:cNvPr>
          <p:cNvSpPr/>
          <p:nvPr/>
        </p:nvSpPr>
        <p:spPr>
          <a:xfrm>
            <a:off x="9759619" y="2875189"/>
            <a:ext cx="937549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Z</a:t>
            </a:r>
            <a:endParaRPr kumimoji="1" lang="zh-CN" altLang="en-US" sz="1200" dirty="0"/>
          </a:p>
        </p:txBody>
      </p:sp>
      <p:sp>
        <p:nvSpPr>
          <p:cNvPr id="7" name="椭圆 22">
            <a:extLst>
              <a:ext uri="{FF2B5EF4-FFF2-40B4-BE49-F238E27FC236}">
                <a16:creationId xmlns:a16="http://schemas.microsoft.com/office/drawing/2014/main" id="{977DDDCD-DA7F-344B-BF58-F0091C3718D3}"/>
              </a:ext>
            </a:extLst>
          </p:cNvPr>
          <p:cNvSpPr/>
          <p:nvPr/>
        </p:nvSpPr>
        <p:spPr>
          <a:xfrm>
            <a:off x="8572395" y="4361651"/>
            <a:ext cx="1064871" cy="10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Y</a:t>
            </a:r>
          </a:p>
        </p:txBody>
      </p:sp>
      <p:cxnSp>
        <p:nvCxnSpPr>
          <p:cNvPr id="9" name="直线箭头连接符 24">
            <a:extLst>
              <a:ext uri="{FF2B5EF4-FFF2-40B4-BE49-F238E27FC236}">
                <a16:creationId xmlns:a16="http://schemas.microsoft.com/office/drawing/2014/main" id="{23333087-CD15-F948-96B5-4D9F42A44E03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7903846" y="3550533"/>
            <a:ext cx="824496" cy="96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26">
            <a:extLst>
              <a:ext uri="{FF2B5EF4-FFF2-40B4-BE49-F238E27FC236}">
                <a16:creationId xmlns:a16="http://schemas.microsoft.com/office/drawing/2014/main" id="{C21D0D14-54DD-BE4A-8824-33EFD1E95FE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645788" y="2125576"/>
            <a:ext cx="459043" cy="223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27">
            <a:extLst>
              <a:ext uri="{FF2B5EF4-FFF2-40B4-BE49-F238E27FC236}">
                <a16:creationId xmlns:a16="http://schemas.microsoft.com/office/drawing/2014/main" id="{CE97727D-8ACE-B348-B46B-0DFE4A03AAA9}"/>
              </a:ext>
            </a:extLst>
          </p:cNvPr>
          <p:cNvSpPr/>
          <p:nvPr/>
        </p:nvSpPr>
        <p:spPr>
          <a:xfrm>
            <a:off x="9800131" y="1232088"/>
            <a:ext cx="856526" cy="81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G</a:t>
            </a:r>
            <a:endParaRPr kumimoji="1" lang="zh-CN" altLang="en-US" sz="2800" dirty="0"/>
          </a:p>
        </p:txBody>
      </p:sp>
      <p:cxnSp>
        <p:nvCxnSpPr>
          <p:cNvPr id="13" name="直线箭头连接符 29">
            <a:extLst>
              <a:ext uri="{FF2B5EF4-FFF2-40B4-BE49-F238E27FC236}">
                <a16:creationId xmlns:a16="http://schemas.microsoft.com/office/drawing/2014/main" id="{76E9F0EC-1471-AD40-A0EC-14E776330085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10228394" y="2050997"/>
            <a:ext cx="0" cy="8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31">
            <a:extLst>
              <a:ext uri="{FF2B5EF4-FFF2-40B4-BE49-F238E27FC236}">
                <a16:creationId xmlns:a16="http://schemas.microsoft.com/office/drawing/2014/main" id="{6675F279-4D59-8F47-9814-B20B8D71537F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9637266" y="3789589"/>
            <a:ext cx="591128" cy="109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869A02-0A73-464C-BDC4-EA4A0F653742}"/>
              </a:ext>
            </a:extLst>
          </p:cNvPr>
          <p:cNvSpPr txBox="1"/>
          <p:nvPr/>
        </p:nvSpPr>
        <p:spPr>
          <a:xfrm>
            <a:off x="8790806" y="5591878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20C9-FADC-E44D-ABAF-AE6A10645648}"/>
              </a:ext>
            </a:extLst>
          </p:cNvPr>
          <p:cNvSpPr txBox="1"/>
          <p:nvPr/>
        </p:nvSpPr>
        <p:spPr>
          <a:xfrm>
            <a:off x="7088104" y="2390432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62952-719D-B644-B453-6F5603F87F85}"/>
              </a:ext>
            </a:extLst>
          </p:cNvPr>
          <p:cNvSpPr txBox="1"/>
          <p:nvPr/>
        </p:nvSpPr>
        <p:spPr>
          <a:xfrm>
            <a:off x="7601017" y="742040"/>
            <a:ext cx="185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553AE-790D-8A49-B257-7E9F09A07308}"/>
              </a:ext>
            </a:extLst>
          </p:cNvPr>
          <p:cNvSpPr txBox="1"/>
          <p:nvPr/>
        </p:nvSpPr>
        <p:spPr>
          <a:xfrm>
            <a:off x="9810701" y="720636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5F30D-9A20-5047-98A4-477A88CE8237}"/>
              </a:ext>
            </a:extLst>
          </p:cNvPr>
          <p:cNvSpPr txBox="1"/>
          <p:nvPr/>
        </p:nvSpPr>
        <p:spPr>
          <a:xfrm>
            <a:off x="10424309" y="3715320"/>
            <a:ext cx="173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subgroup index</a:t>
            </a:r>
          </a:p>
        </p:txBody>
      </p:sp>
    </p:spTree>
    <p:extLst>
      <p:ext uri="{BB962C8B-B14F-4D97-AF65-F5344CB8AC3E}">
        <p14:creationId xmlns:p14="http://schemas.microsoft.com/office/powerpoint/2010/main" val="24186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2B39-B4DA-4A72-81CB-50C942BB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F93C-BD4B-4ECE-897D-2D605BC1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log likelihood function can be written as: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dirty="0"/>
              <a:t>Where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6004D73-6DB1-4866-8657-5DA26E057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6886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4B32B13-1607-4BF0-B7E6-5EFC92826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61415"/>
              </p:ext>
            </p:extLst>
          </p:nvPr>
        </p:nvGraphicFramePr>
        <p:xfrm>
          <a:off x="5943600" y="347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347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C107E5F-4E7F-481B-9433-EB2C13EEA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046861"/>
              </p:ext>
            </p:extLst>
          </p:nvPr>
        </p:nvGraphicFramePr>
        <p:xfrm>
          <a:off x="2835275" y="2481263"/>
          <a:ext cx="59499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6" imgW="3695400" imgH="431640" progId="Equation.DSMT4">
                  <p:embed/>
                </p:oleObj>
              </mc:Choice>
              <mc:Fallback>
                <p:oleObj name="Equation" r:id="rId6" imgW="3695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5275" y="2481263"/>
                        <a:ext cx="594995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D0F18D3-4F24-40EE-8198-746A8F783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0900"/>
              </p:ext>
            </p:extLst>
          </p:nvPr>
        </p:nvGraphicFramePr>
        <p:xfrm>
          <a:off x="2360613" y="4186238"/>
          <a:ext cx="504983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8" imgW="3111480" imgH="457200" progId="Equation.DSMT4">
                  <p:embed/>
                </p:oleObj>
              </mc:Choice>
              <mc:Fallback>
                <p:oleObj name="Equation" r:id="rId8" imgW="3111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0613" y="4186238"/>
                        <a:ext cx="5049837" cy="74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4682B4F-916A-40B6-8AAE-184C232DF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637368"/>
              </p:ext>
            </p:extLst>
          </p:nvPr>
        </p:nvGraphicFramePr>
        <p:xfrm>
          <a:off x="2463800" y="5185482"/>
          <a:ext cx="20701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10" imgW="1231560" imgH="647640" progId="Equation.DSMT4">
                  <p:embed/>
                </p:oleObj>
              </mc:Choice>
              <mc:Fallback>
                <p:oleObj name="Equation" r:id="rId10" imgW="1231560" imgH="647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A03C031-1B84-4224-9BC3-5B5476CF62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3800" y="5185482"/>
                        <a:ext cx="2070100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8B1D960-D54E-4AC8-9E7B-D7A26906C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769967"/>
              </p:ext>
            </p:extLst>
          </p:nvPr>
        </p:nvGraphicFramePr>
        <p:xfrm>
          <a:off x="2463800" y="3669771"/>
          <a:ext cx="38957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Equation" r:id="rId12" imgW="3124080" imgH="241200" progId="Equation.DSMT4">
                  <p:embed/>
                </p:oleObj>
              </mc:Choice>
              <mc:Fallback>
                <p:oleObj name="Equation" r:id="rId12" imgW="3124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63800" y="3669771"/>
                        <a:ext cx="389572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1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BDCE-6D39-4105-BF1B-68BDFEFF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847D-FE6E-4358-BE9D-F575868A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step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dirty="0"/>
              <a:t>Where 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2D74135-A6F3-4D85-88F5-DAA90A07B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865570"/>
              </p:ext>
            </p:extLst>
          </p:nvPr>
        </p:nvGraphicFramePr>
        <p:xfrm>
          <a:off x="2557463" y="2490788"/>
          <a:ext cx="70754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4394160" imgH="431640" progId="Equation.DSMT4">
                  <p:embed/>
                </p:oleObj>
              </mc:Choice>
              <mc:Fallback>
                <p:oleObj name="Equation" r:id="rId3" imgW="439416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EBA3E83-000D-4531-9FE2-59A9BCBB4D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7463" y="2490788"/>
                        <a:ext cx="707548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A03C031-1B84-4224-9BC3-5B5476CF6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504094"/>
              </p:ext>
            </p:extLst>
          </p:nvPr>
        </p:nvGraphicFramePr>
        <p:xfrm>
          <a:off x="2382047" y="5110163"/>
          <a:ext cx="221535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1396800" imgH="647640" progId="Equation.DSMT4">
                  <p:embed/>
                </p:oleObj>
              </mc:Choice>
              <mc:Fallback>
                <p:oleObj name="Equation" r:id="rId5" imgW="1396800" imgH="647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28147F3-3549-4EC7-B29C-A78209BC9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2047" y="5110163"/>
                        <a:ext cx="2215353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ACF210F-5AAF-4811-AC44-1188C89D6C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781949"/>
              </p:ext>
            </p:extLst>
          </p:nvPr>
        </p:nvGraphicFramePr>
        <p:xfrm>
          <a:off x="2417763" y="3671888"/>
          <a:ext cx="63420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7" imgW="4305240" imgH="647640" progId="Equation.DSMT4">
                  <p:embed/>
                </p:oleObj>
              </mc:Choice>
              <mc:Fallback>
                <p:oleObj name="Equation" r:id="rId7" imgW="4305240" imgH="647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ED035D6-5A50-41F5-8519-E2F465529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7763" y="3671888"/>
                        <a:ext cx="6342062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55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1F3F-795B-4D47-B3F7-BD1A80D8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A82B-32B6-44EF-AD27-EFAA58A5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step</a:t>
            </a:r>
          </a:p>
          <a:p>
            <a:r>
              <a:rPr lang="en-US" b="1" dirty="0" err="1"/>
              <a:t>ϒ</a:t>
            </a:r>
            <a:r>
              <a:rPr lang="en-US" baseline="-25000" dirty="0" err="1"/>
              <a:t>k</a:t>
            </a:r>
            <a:r>
              <a:rPr lang="en-US" dirty="0"/>
              <a:t> is updated by solving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                            </a:t>
            </a:r>
            <a:r>
              <a:rPr lang="en-US" sz="1800" dirty="0"/>
              <a:t>(Newton-Raphson algorithm)</a:t>
            </a:r>
          </a:p>
          <a:p>
            <a:r>
              <a:rPr lang="el-GR" dirty="0"/>
              <a:t>μ</a:t>
            </a:r>
            <a:r>
              <a:rPr lang="en-US" baseline="-25000" dirty="0"/>
              <a:t>k</a:t>
            </a:r>
            <a:r>
              <a:rPr lang="en-US" dirty="0"/>
              <a:t>, </a:t>
            </a:r>
            <a:r>
              <a:rPr lang="el-GR" dirty="0"/>
              <a:t>α</a:t>
            </a:r>
            <a:r>
              <a:rPr lang="en-US" baseline="-25000" dirty="0"/>
              <a:t>k</a:t>
            </a:r>
            <a:r>
              <a:rPr lang="en-US" dirty="0"/>
              <a:t> are updated by the following updating equations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E423093-C445-4A21-9101-38441C61B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182932"/>
              </p:ext>
            </p:extLst>
          </p:nvPr>
        </p:nvGraphicFramePr>
        <p:xfrm>
          <a:off x="3462866" y="2796695"/>
          <a:ext cx="4936068" cy="93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3" imgW="3606480" imgH="749160" progId="Equation.DSMT4">
                  <p:embed/>
                </p:oleObj>
              </mc:Choice>
              <mc:Fallback>
                <p:oleObj name="Equation" r:id="rId3" imgW="360648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2866" y="2796695"/>
                        <a:ext cx="4936068" cy="93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2BEA5FE-FED1-42BD-BC36-DAAF0D532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31235"/>
              </p:ext>
            </p:extLst>
          </p:nvPr>
        </p:nvGraphicFramePr>
        <p:xfrm>
          <a:off x="3832225" y="4095750"/>
          <a:ext cx="343535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5" imgW="2298600" imgH="838080" progId="Equation.DSMT4">
                  <p:embed/>
                </p:oleObj>
              </mc:Choice>
              <mc:Fallback>
                <p:oleObj name="Equation" r:id="rId5" imgW="22986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2225" y="4095750"/>
                        <a:ext cx="3435350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2077696-1549-41A7-AC92-04CD45A37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517215"/>
              </p:ext>
            </p:extLst>
          </p:nvPr>
        </p:nvGraphicFramePr>
        <p:xfrm>
          <a:off x="3830638" y="5230813"/>
          <a:ext cx="343535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7" imgW="2298600" imgH="838080" progId="Equation.DSMT4">
                  <p:embed/>
                </p:oleObj>
              </mc:Choice>
              <mc:Fallback>
                <p:oleObj name="Equation" r:id="rId7" imgW="2298600" imgH="8380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2BEA5FE-FED1-42BD-BC36-DAAF0D532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0638" y="5230813"/>
                        <a:ext cx="3435350" cy="125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97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3BB6-58CF-411F-8A28-8107FDEB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A7E7-1569-4E4E-B08B-9D9EECE6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β</a:t>
            </a:r>
            <a:r>
              <a:rPr lang="en-US" baseline="-25000" dirty="0"/>
              <a:t>k</a:t>
            </a:r>
            <a:r>
              <a:rPr lang="en-US" dirty="0"/>
              <a:t>, </a:t>
            </a:r>
            <a:r>
              <a:rPr lang="el-GR" dirty="0"/>
              <a:t>σ</a:t>
            </a:r>
            <a:r>
              <a:rPr lang="en-US" baseline="-25000" dirty="0"/>
              <a:t>k</a:t>
            </a:r>
            <a:r>
              <a:rPr lang="en-US" baseline="30000" dirty="0"/>
              <a:t>2 </a:t>
            </a:r>
            <a:r>
              <a:rPr lang="en-US" dirty="0"/>
              <a:t>are updated by the following updating equations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B81BAE2-C891-45A3-BC13-4EB5F0736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721461"/>
              </p:ext>
            </p:extLst>
          </p:nvPr>
        </p:nvGraphicFramePr>
        <p:xfrm>
          <a:off x="3251200" y="2419350"/>
          <a:ext cx="46847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3" imgW="3136680" imgH="850680" progId="Equation.DSMT4">
                  <p:embed/>
                </p:oleObj>
              </mc:Choice>
              <mc:Fallback>
                <p:oleObj name="Equation" r:id="rId3" imgW="3136680" imgH="8506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2077696-1549-41A7-AC92-04CD45A37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1200" y="2419350"/>
                        <a:ext cx="46847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D18A0C9-BC12-488C-8A5E-B70EB9494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12332"/>
              </p:ext>
            </p:extLst>
          </p:nvPr>
        </p:nvGraphicFramePr>
        <p:xfrm>
          <a:off x="3249613" y="4138613"/>
          <a:ext cx="48371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5" imgW="3238200" imgH="850680" progId="Equation.DSMT4">
                  <p:embed/>
                </p:oleObj>
              </mc:Choice>
              <mc:Fallback>
                <p:oleObj name="Equation" r:id="rId5" imgW="3238200" imgH="850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B81BAE2-C891-45A3-BC13-4EB5F07368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9613" y="4138613"/>
                        <a:ext cx="4837112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0EC46F-69AF-4227-9615-12CCCEA9D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50577"/>
              </p:ext>
            </p:extLst>
          </p:nvPr>
        </p:nvGraphicFramePr>
        <p:xfrm>
          <a:off x="5593556" y="3690938"/>
          <a:ext cx="40216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7" imgW="75960" imgH="177480" progId="Equation.DSMT4">
                  <p:embed/>
                </p:oleObj>
              </mc:Choice>
              <mc:Fallback>
                <p:oleObj name="Equation" r:id="rId7" imgW="75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3556" y="3690938"/>
                        <a:ext cx="40216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69D00F9-AFA5-46A9-A0B9-8C7242F74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63059"/>
              </p:ext>
            </p:extLst>
          </p:nvPr>
        </p:nvGraphicFramePr>
        <p:xfrm>
          <a:off x="3251200" y="5411788"/>
          <a:ext cx="459263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9" imgW="3073320" imgH="838080" progId="Equation.DSMT4">
                  <p:embed/>
                </p:oleObj>
              </mc:Choice>
              <mc:Fallback>
                <p:oleObj name="Equation" r:id="rId9" imgW="3073320" imgH="8380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2BEA5FE-FED1-42BD-BC36-DAAF0D532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1200" y="5411788"/>
                        <a:ext cx="4592638" cy="125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74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DF1A-2AD1-43F6-8A2D-C92BACE4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simulation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92B1-001A-4099-A88A-39391D83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n=500 subjects</a:t>
            </a:r>
          </a:p>
          <a:p>
            <a:r>
              <a:rPr lang="en-US" dirty="0"/>
              <a:t>Two subgroups K</a:t>
            </a:r>
            <a:r>
              <a:rPr lang="el-GR" dirty="0"/>
              <a:t> </a:t>
            </a:r>
            <a:r>
              <a:rPr lang="en-US" dirty="0"/>
              <a:t>= 2</a:t>
            </a:r>
          </a:p>
          <a:p>
            <a:r>
              <a:rPr lang="en-US" dirty="0"/>
              <a:t>2 genes </a:t>
            </a:r>
            <a:r>
              <a:rPr lang="en-US" b="1" dirty="0"/>
              <a:t>G</a:t>
            </a:r>
            <a:r>
              <a:rPr lang="en-US" dirty="0"/>
              <a:t> = {G</a:t>
            </a:r>
            <a:r>
              <a:rPr lang="en-US" baseline="-25000" dirty="0"/>
              <a:t>1</a:t>
            </a:r>
            <a:r>
              <a:rPr lang="en-US" dirty="0"/>
              <a:t>,G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r>
              <a:rPr lang="en-US" dirty="0"/>
              <a:t>2 baseline clinical variables </a:t>
            </a:r>
            <a:r>
              <a:rPr lang="en-US" b="1" dirty="0"/>
              <a:t>X</a:t>
            </a:r>
            <a:r>
              <a:rPr lang="en-US" dirty="0"/>
              <a:t>={X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r>
              <a:rPr lang="en-US" dirty="0"/>
              <a:t>Treatment T</a:t>
            </a:r>
            <a:r>
              <a:rPr lang="el-GR" dirty="0"/>
              <a:t>ϵ</a:t>
            </a:r>
            <a:r>
              <a:rPr lang="en-US" dirty="0"/>
              <a:t> {0,1}</a:t>
            </a:r>
          </a:p>
          <a:p>
            <a:r>
              <a:rPr lang="en-US" dirty="0"/>
              <a:t>Set </a:t>
            </a:r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=…=</a:t>
            </a:r>
            <a:r>
              <a:rPr lang="el-GR" dirty="0"/>
              <a:t>σ</a:t>
            </a:r>
            <a:r>
              <a:rPr lang="en-US" baseline="-25000" dirty="0"/>
              <a:t>k</a:t>
            </a:r>
            <a:r>
              <a:rPr lang="en-US" baseline="30000" dirty="0"/>
              <a:t>2</a:t>
            </a:r>
            <a:r>
              <a:rPr lang="en-US" dirty="0"/>
              <a:t>=</a:t>
            </a:r>
            <a:r>
              <a:rPr lang="el-GR" dirty="0"/>
              <a:t> σ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0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0641-FEE6-415D-A9AA-CE2D6F86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simulation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2A654-FCE9-4978-82DB-BEFF02C7D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267" y="1825625"/>
                <a:ext cx="457242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Step 1 Generate data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Step 2 EM algorithm (10 initials) </a:t>
                </a:r>
              </a:p>
              <a:p>
                <a:pPr lvl="1"/>
                <a:r>
                  <a:rPr lang="en-US" dirty="0"/>
                  <a:t>Initials randomly generated from </a:t>
                </a:r>
                <a:r>
                  <a:rPr lang="en-US" dirty="0" err="1"/>
                  <a:t>unif</a:t>
                </a:r>
                <a:r>
                  <a:rPr lang="en-US" dirty="0"/>
                  <a:t>(0, 3)</a:t>
                </a:r>
              </a:p>
              <a:p>
                <a:pPr lvl="1"/>
                <a:r>
                  <a:rPr lang="en-US" dirty="0"/>
                  <a:t>Stop if ||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(m+1)-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(m)||&lt;1e-07 or there are more than 1000 iterations. </a:t>
                </a:r>
              </a:p>
              <a:p>
                <a:r>
                  <a:rPr lang="en-US" dirty="0"/>
                  <a:t>Repeat steps 1-2 100 times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2A654-FCE9-4978-82DB-BEFF02C7D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267" y="1825625"/>
                <a:ext cx="4572426" cy="4351338"/>
              </a:xfrm>
              <a:blipFill>
                <a:blip r:embed="rId2"/>
                <a:stretch>
                  <a:fillRect l="-2000" t="-2801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1AAE2B9-A6A6-4602-9AB7-C59D8B120DEA}"/>
              </a:ext>
            </a:extLst>
          </p:cNvPr>
          <p:cNvGrpSpPr/>
          <p:nvPr/>
        </p:nvGrpSpPr>
        <p:grpSpPr>
          <a:xfrm>
            <a:off x="4395005" y="1409327"/>
            <a:ext cx="8256552" cy="5342102"/>
            <a:chOff x="4395005" y="1409327"/>
            <a:chExt cx="8256552" cy="53421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146309-51FC-4FB0-8F7D-A20CA30BD45E}"/>
                </a:ext>
              </a:extLst>
            </p:cNvPr>
            <p:cNvSpPr txBox="1"/>
            <p:nvPr/>
          </p:nvSpPr>
          <p:spPr>
            <a:xfrm>
              <a:off x="9229435" y="1826994"/>
              <a:ext cx="1250663" cy="12003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G1 ~ N(0,1)</a:t>
              </a:r>
            </a:p>
            <a:p>
              <a:r>
                <a:rPr lang="en-US" dirty="0"/>
                <a:t>G2 ~ N(0,1)</a:t>
              </a:r>
            </a:p>
            <a:p>
              <a:r>
                <a:rPr lang="el-GR" dirty="0"/>
                <a:t>ϒ</a:t>
              </a:r>
              <a:r>
                <a:rPr lang="en-US" dirty="0"/>
                <a:t>1=0.3</a:t>
              </a:r>
            </a:p>
            <a:p>
              <a:r>
                <a:rPr lang="el-GR" dirty="0"/>
                <a:t>ϒ</a:t>
              </a:r>
              <a:r>
                <a:rPr lang="en-US" dirty="0"/>
                <a:t>2=0.3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E5386B-AE9E-465E-BA9B-0F4762697D77}"/>
                </a:ext>
              </a:extLst>
            </p:cNvPr>
            <p:cNvSpPr txBox="1"/>
            <p:nvPr/>
          </p:nvSpPr>
          <p:spPr>
            <a:xfrm>
              <a:off x="8508465" y="4370739"/>
              <a:ext cx="1680268" cy="3693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-25000" dirty="0"/>
                <a:t>i </a:t>
              </a:r>
              <a:r>
                <a:rPr lang="en-US" dirty="0"/>
                <a:t>~ Bernoulli(</a:t>
              </a:r>
              <a:r>
                <a:rPr lang="el-GR" dirty="0"/>
                <a:t>π</a:t>
              </a:r>
              <a:r>
                <a:rPr lang="en-US" baseline="-25000" dirty="0" err="1"/>
                <a:t>i</a:t>
              </a:r>
              <a:r>
                <a:rPr lang="en-US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961D9FE-F78A-4A04-BB95-A3D42761ADC5}"/>
                    </a:ext>
                  </a:extLst>
                </p:cNvPr>
                <p:cNvSpPr/>
                <p:nvPr/>
              </p:nvSpPr>
              <p:spPr>
                <a:xfrm>
                  <a:off x="9127835" y="3403436"/>
                  <a:ext cx="3523722" cy="6050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sz="1600" dirty="0" smtClean="0"/>
                          <m:t>π</m:t>
                        </m:r>
                        <m:r>
                          <m:rPr>
                            <m:nor/>
                          </m:rPr>
                          <a:rPr lang="en-US" sz="1600" baseline="-25000" dirty="0" smtClean="0"/>
                          <m:t>i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l-GR" sz="1600" b="1" i="1" dirty="0" smtClean="0">
                                <a:latin typeface="Cambria Math" panose="02040503050406030204" pitchFamily="18" charset="0"/>
                              </a:rPr>
                              <m:t>ϒ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sz="1600" b="1" i="1" baseline="-2500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m:rPr>
                                <m:sty m:val="p"/>
                              </m:rPr>
                              <a:rPr lang="el-GR" sz="1600" b="1" i="1" dirty="0" smtClean="0">
                                <a:latin typeface="Cambria Math" panose="02040503050406030204" pitchFamily="18" charset="0"/>
                              </a:rPr>
                              <m:t>ϒ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l-GR" sz="1600" b="1" i="1" dirty="0" smtClean="0">
                                <a:latin typeface="Cambria Math" panose="02040503050406030204" pitchFamily="18" charset="0"/>
                              </a:rPr>
                              <m:t>ϒ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sz="1600" b="1" i="1" baseline="-2500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m:rPr>
                                <m:sty m:val="p"/>
                              </m:rPr>
                              <a:rPr lang="el-GR" sz="1600" b="1" i="1" dirty="0" smtClean="0">
                                <a:latin typeface="Cambria Math" panose="02040503050406030204" pitchFamily="18" charset="0"/>
                              </a:rPr>
                              <m:t>ϒ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961D9FE-F78A-4A04-BB95-A3D42761AD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835" y="3403436"/>
                  <a:ext cx="3523722" cy="6050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C02D48-865D-4636-B323-9EDF7203A08A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348599" y="3027323"/>
              <a:ext cx="506168" cy="1343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F9218C-39A7-4980-BC39-A1594724726C}"/>
                </a:ext>
              </a:extLst>
            </p:cNvPr>
            <p:cNvSpPr txBox="1"/>
            <p:nvPr/>
          </p:nvSpPr>
          <p:spPr>
            <a:xfrm>
              <a:off x="6839810" y="1826994"/>
              <a:ext cx="1225015" cy="120032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X1 ~ N(2,1)</a:t>
              </a:r>
            </a:p>
            <a:p>
              <a:r>
                <a:rPr lang="en-US" dirty="0"/>
                <a:t>X2 ~ N(4,2)</a:t>
              </a:r>
            </a:p>
            <a:p>
              <a:r>
                <a:rPr lang="el-GR" dirty="0"/>
                <a:t>β</a:t>
              </a:r>
              <a:r>
                <a:rPr lang="en-US" dirty="0"/>
                <a:t>1=1</a:t>
              </a:r>
            </a:p>
            <a:p>
              <a:r>
                <a:rPr lang="el-GR" dirty="0"/>
                <a:t>β</a:t>
              </a:r>
              <a:r>
                <a:rPr lang="en-US" dirty="0"/>
                <a:t>2=1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5585EF-B733-4FB7-BD0F-409C79DE8957}"/>
                </a:ext>
              </a:extLst>
            </p:cNvPr>
            <p:cNvSpPr txBox="1"/>
            <p:nvPr/>
          </p:nvSpPr>
          <p:spPr>
            <a:xfrm>
              <a:off x="6839810" y="6039263"/>
              <a:ext cx="101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46E18B-0416-4ED1-9812-12EB163183AC}"/>
                </a:ext>
              </a:extLst>
            </p:cNvPr>
            <p:cNvSpPr txBox="1"/>
            <p:nvPr/>
          </p:nvSpPr>
          <p:spPr>
            <a:xfrm>
              <a:off x="5078462" y="2657991"/>
              <a:ext cx="113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treatment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769BE1-136C-453C-ACCC-3A9AD7C38D4C}"/>
                </a:ext>
              </a:extLst>
            </p:cNvPr>
            <p:cNvSpPr txBox="1"/>
            <p:nvPr/>
          </p:nvSpPr>
          <p:spPr>
            <a:xfrm>
              <a:off x="6479615" y="1432810"/>
              <a:ext cx="185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Baseline variables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944882-DB6C-4A36-A6CD-022515E4B24D}"/>
                </a:ext>
              </a:extLst>
            </p:cNvPr>
            <p:cNvSpPr txBox="1"/>
            <p:nvPr/>
          </p:nvSpPr>
          <p:spPr>
            <a:xfrm>
              <a:off x="9090910" y="1409327"/>
              <a:ext cx="1737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 expression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56B13E-BF20-42DC-B588-6505540E0EEF}"/>
                </a:ext>
              </a:extLst>
            </p:cNvPr>
            <p:cNvSpPr txBox="1"/>
            <p:nvPr/>
          </p:nvSpPr>
          <p:spPr>
            <a:xfrm>
              <a:off x="10223540" y="4281968"/>
              <a:ext cx="1737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Latent subgroup index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4BE82FC-0DD8-4DC0-8FBB-D9DE1F849984}"/>
                    </a:ext>
                  </a:extLst>
                </p:cNvPr>
                <p:cNvSpPr txBox="1"/>
                <p:nvPr/>
              </p:nvSpPr>
              <p:spPr>
                <a:xfrm>
                  <a:off x="4395005" y="3036566"/>
                  <a:ext cx="2102242" cy="1380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</a:t>
                  </a:r>
                  <a:r>
                    <a:rPr lang="en-US" baseline="-25000" dirty="0" err="1"/>
                    <a:t>i</a:t>
                  </a:r>
                  <a:r>
                    <a:rPr lang="en-US" dirty="0"/>
                    <a:t>=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=1,..,250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=251,…,500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α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=a</a:t>
                  </a:r>
                </a:p>
                <a:p>
                  <a:r>
                    <a:rPr lang="en-US" sz="1600" dirty="0"/>
                    <a:t>α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=3-a</a:t>
                  </a:r>
                </a:p>
                <a:p>
                  <a:r>
                    <a:rPr lang="en-US" sz="1600" dirty="0"/>
                    <a:t>a=0.5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4BE82FC-0DD8-4DC0-8FBB-D9DE1F849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005" y="3036566"/>
                  <a:ext cx="2102242" cy="1380250"/>
                </a:xfrm>
                <a:prstGeom prst="rect">
                  <a:avLst/>
                </a:prstGeom>
                <a:blipFill>
                  <a:blip r:embed="rId4"/>
                  <a:stretch>
                    <a:fillRect l="-2305" b="-39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40E406-5208-421F-8CAC-CC80E9B75AF1}"/>
                    </a:ext>
                  </a:extLst>
                </p:cNvPr>
                <p:cNvSpPr txBox="1"/>
                <p:nvPr/>
              </p:nvSpPr>
              <p:spPr>
                <a:xfrm>
                  <a:off x="6096000" y="5689600"/>
                  <a:ext cx="283404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40E406-5208-421F-8CAC-CC80E9B75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89600"/>
                  <a:ext cx="283404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41FAA5-26A2-43FC-8899-F75111047603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7452318" y="3027323"/>
              <a:ext cx="495714" cy="266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F11A43-F4F5-4E90-9879-85F41023F3B4}"/>
                </a:ext>
              </a:extLst>
            </p:cNvPr>
            <p:cNvCxnSpPr>
              <a:cxnSpLocks/>
            </p:cNvCxnSpPr>
            <p:nvPr/>
          </p:nvCxnSpPr>
          <p:spPr>
            <a:xfrm>
              <a:off x="5446126" y="4184499"/>
              <a:ext cx="1728924" cy="1505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520AF6-69BC-44D5-A9DA-DA94E400B73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316805" y="4740071"/>
              <a:ext cx="1031794" cy="949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52DB72-DDD0-4CC5-B572-8825549609BE}"/>
                    </a:ext>
                  </a:extLst>
                </p:cNvPr>
                <p:cNvSpPr txBox="1"/>
                <p:nvPr/>
              </p:nvSpPr>
              <p:spPr>
                <a:xfrm>
                  <a:off x="9461171" y="5551100"/>
                  <a:ext cx="1082348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/>
                    <a:t>=1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=2</a:t>
                  </a:r>
                </a:p>
                <a:p>
                  <a:r>
                    <a:rPr lang="el-GR" dirty="0"/>
                    <a:t>σ</a:t>
                  </a:r>
                  <a:r>
                    <a:rPr lang="en-US" baseline="30000" dirty="0"/>
                    <a:t>2</a:t>
                  </a:r>
                  <a:r>
                    <a:rPr lang="en-US" dirty="0"/>
                    <a:t>=1</a:t>
                  </a:r>
                </a:p>
                <a:p>
                  <a:r>
                    <a:rPr lang="en-US" dirty="0" err="1"/>
                    <a:t>e~N</a:t>
                  </a:r>
                  <a:r>
                    <a:rPr lang="en-US" dirty="0"/>
                    <a:t>(0,</a:t>
                  </a:r>
                  <a:r>
                    <a:rPr lang="el-GR" dirty="0"/>
                    <a:t>σ</a:t>
                  </a:r>
                  <a:r>
                    <a:rPr lang="en-US" baseline="30000" dirty="0"/>
                    <a:t>2</a:t>
                  </a:r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D52DB72-DDD0-4CC5-B572-882554960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1171" y="5551100"/>
                  <a:ext cx="1082348" cy="1200329"/>
                </a:xfrm>
                <a:prstGeom prst="rect">
                  <a:avLst/>
                </a:prstGeom>
                <a:blipFill>
                  <a:blip r:embed="rId6"/>
                  <a:stretch>
                    <a:fillRect l="-3889" t="-2513" r="-4444" b="-65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121D2D-E71C-4007-BC3C-45AA5B62DF50}"/>
                </a:ext>
              </a:extLst>
            </p:cNvPr>
            <p:cNvCxnSpPr>
              <a:cxnSpLocks/>
              <a:stCxn id="31" idx="1"/>
              <a:endCxn id="22" idx="3"/>
            </p:cNvCxnSpPr>
            <p:nvPr/>
          </p:nvCxnSpPr>
          <p:spPr>
            <a:xfrm flipH="1" flipV="1">
              <a:off x="8930046" y="5874266"/>
              <a:ext cx="531125" cy="276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18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973</Words>
  <Application>Microsoft Office PowerPoint</Application>
  <PresentationFormat>Widescreen</PresentationFormat>
  <Paragraphs>217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Equation</vt:lpstr>
      <vt:lpstr>Subgroup modeling</vt:lpstr>
      <vt:lpstr>Old Model</vt:lpstr>
      <vt:lpstr>Model</vt:lpstr>
      <vt:lpstr>EM algorithm</vt:lpstr>
      <vt:lpstr>EM algorithm</vt:lpstr>
      <vt:lpstr>EM algorithm</vt:lpstr>
      <vt:lpstr>EM algorithm</vt:lpstr>
      <vt:lpstr>A simple simulation scheme</vt:lpstr>
      <vt:lpstr>A simple simulation scheme</vt:lpstr>
      <vt:lpstr>Simulation result</vt:lpstr>
      <vt:lpstr>Simulation setting I</vt:lpstr>
      <vt:lpstr>Simulation setting II</vt:lpstr>
      <vt:lpstr>Simulation setting III</vt:lpstr>
      <vt:lpstr>Models</vt:lpstr>
      <vt:lpstr>Simulation result</vt:lpstr>
      <vt:lpstr>B31 trial</vt:lpstr>
      <vt:lpstr>B31 trial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Subgroup modeling</dc:title>
  <dc:creator>Liu Peng</dc:creator>
  <cp:lastModifiedBy>Liu Peng</cp:lastModifiedBy>
  <cp:revision>65</cp:revision>
  <dcterms:created xsi:type="dcterms:W3CDTF">2019-01-01T00:37:25Z</dcterms:created>
  <dcterms:modified xsi:type="dcterms:W3CDTF">2019-01-03T20:35:50Z</dcterms:modified>
</cp:coreProperties>
</file>