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5" r:id="rId6"/>
    <p:sldId id="259" r:id="rId7"/>
    <p:sldId id="264" r:id="rId8"/>
    <p:sldId id="266" r:id="rId9"/>
    <p:sldId id="260" r:id="rId10"/>
    <p:sldId id="278" r:id="rId11"/>
    <p:sldId id="269" r:id="rId12"/>
    <p:sldId id="270" r:id="rId13"/>
    <p:sldId id="277" r:id="rId14"/>
    <p:sldId id="281" r:id="rId15"/>
    <p:sldId id="279" r:id="rId16"/>
    <p:sldId id="285" r:id="rId17"/>
    <p:sldId id="282" r:id="rId18"/>
    <p:sldId id="283" r:id="rId19"/>
    <p:sldId id="267" r:id="rId20"/>
    <p:sldId id="261" r:id="rId21"/>
    <p:sldId id="271" r:id="rId22"/>
    <p:sldId id="268" r:id="rId23"/>
    <p:sldId id="262" r:id="rId24"/>
    <p:sldId id="284" r:id="rId2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5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B4E{XS[N$XZD$ZI]23`G8U5"/>
          <p:cNvPicPr>
            <a:picLocks noChangeAspect="1"/>
          </p:cNvPicPr>
          <p:nvPr/>
        </p:nvPicPr>
        <p:blipFill>
          <a:blip r:embed="rId1"/>
          <a:stretch>
            <a:fillRect/>
          </a:stretch>
        </p:blipFill>
        <p:spPr>
          <a:xfrm>
            <a:off x="-45720" y="-13335"/>
            <a:ext cx="12284710" cy="6884670"/>
          </a:xfrm>
          <a:prstGeom prst="rect">
            <a:avLst/>
          </a:prstGeom>
        </p:spPr>
      </p:pic>
      <p:sp>
        <p:nvSpPr>
          <p:cNvPr id="5" name="文本框 4"/>
          <p:cNvSpPr txBox="1"/>
          <p:nvPr/>
        </p:nvSpPr>
        <p:spPr>
          <a:xfrm>
            <a:off x="2232025" y="2148840"/>
            <a:ext cx="7893685" cy="922020"/>
          </a:xfrm>
          <a:prstGeom prst="rect">
            <a:avLst/>
          </a:prstGeom>
          <a:noFill/>
        </p:spPr>
        <p:txBody>
          <a:bodyPr wrap="square" rtlCol="0">
            <a:spAutoFit/>
          </a:bodyPr>
          <a:lstStyle/>
          <a:p>
            <a:r>
              <a:rPr lang="zh-CN" altLang="en-US" sz="5400" b="1">
                <a:solidFill>
                  <a:schemeClr val="bg1"/>
                </a:solidFill>
                <a:latin typeface="微软雅黑" panose="020B0503020204020204" pitchFamily="34" charset="-122"/>
                <a:ea typeface="微软雅黑" panose="020B0503020204020204" pitchFamily="34" charset="-122"/>
              </a:rPr>
              <a:t>科大讯飞</a:t>
            </a:r>
            <a:r>
              <a:rPr lang="en-US" altLang="zh-CN" sz="5400" b="1">
                <a:solidFill>
                  <a:schemeClr val="bg1"/>
                </a:solidFill>
                <a:latin typeface="微软雅黑" panose="020B0503020204020204" pitchFamily="34" charset="-122"/>
                <a:ea typeface="微软雅黑" panose="020B0503020204020204" pitchFamily="34" charset="-122"/>
              </a:rPr>
              <a:t>AI</a:t>
            </a:r>
            <a:r>
              <a:rPr lang="zh-CN" altLang="en-US" sz="5400" b="1">
                <a:solidFill>
                  <a:schemeClr val="bg1"/>
                </a:solidFill>
                <a:latin typeface="微软雅黑" panose="020B0503020204020204" pitchFamily="34" charset="-122"/>
                <a:ea typeface="微软雅黑" panose="020B0503020204020204" pitchFamily="34" charset="-122"/>
              </a:rPr>
              <a:t>营销算法大赛</a:t>
            </a:r>
            <a:endParaRPr lang="zh-CN" altLang="en-US" sz="54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dirty="0">
                <a:latin typeface="微软雅黑" panose="020B0503020204020204" pitchFamily="34" charset="-122"/>
                <a:ea typeface="微软雅黑" panose="020B0503020204020204" pitchFamily="34" charset="-122"/>
              </a:rPr>
              <a:t>数据处理</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100" name="文本框 99"/>
          <p:cNvSpPr txBox="1"/>
          <p:nvPr/>
        </p:nvSpPr>
        <p:spPr>
          <a:xfrm>
            <a:off x="2282825" y="1320483"/>
            <a:ext cx="5080000" cy="1198880"/>
          </a:xfrm>
          <a:prstGeom prst="rect">
            <a:avLst/>
          </a:prstGeom>
          <a:noFill/>
          <a:ln w="9525">
            <a:noFill/>
          </a:ln>
        </p:spPr>
        <p:txBody>
          <a:bodyPr>
            <a:spAutoFit/>
          </a:bodyPr>
          <a:lstStyle/>
          <a:p>
            <a:pPr marL="285750" indent="-285750">
              <a:buFont typeface="Arial" panose="020B0604020202020204" pitchFamily="34" charset="0"/>
              <a:buChar char="•"/>
            </a:pPr>
            <a:r>
              <a:rPr lang="zh-CN" altLang="en-US">
                <a:latin typeface="微软雅黑" panose="020B0503020204020204" pitchFamily="34" charset="-122"/>
                <a:ea typeface="微软雅黑" panose="020B0503020204020204" pitchFamily="34" charset="-122"/>
                <a:cs typeface="黑体" panose="02010609060101010101" pitchFamily="49" charset="-122"/>
                <a:sym typeface="+mn-ea"/>
              </a:rPr>
              <a:t>构造虚拟用户组别，对用户标签和其他类别特征进行编码</a:t>
            </a:r>
            <a:endParaRPr lang="zh-CN" altLang="en-US">
              <a:latin typeface="微软雅黑" panose="020B0503020204020204" pitchFamily="34" charset="-122"/>
              <a:ea typeface="微软雅黑" panose="020B0503020204020204" pitchFamily="34" charset="-122"/>
              <a:cs typeface="黑体" panose="02010609060101010101" pitchFamily="49" charset="-122"/>
              <a:sym typeface="+mn-ea"/>
            </a:endParaRPr>
          </a:p>
          <a:p>
            <a:pPr marL="285750" indent="-285750">
              <a:buFont typeface="Arial" panose="020B0604020202020204" pitchFamily="34" charset="0"/>
              <a:buChar char="•"/>
            </a:pPr>
            <a:endParaRPr lang="zh-CN" altLang="en-US">
              <a:latin typeface="微软雅黑" panose="020B0503020204020204" pitchFamily="34" charset="-122"/>
              <a:ea typeface="微软雅黑" panose="020B0503020204020204" pitchFamily="34" charset="-122"/>
              <a:cs typeface="黑体" panose="02010609060101010101" pitchFamily="49" charset="-122"/>
            </a:endParaRPr>
          </a:p>
          <a:p>
            <a:pPr marL="285750" indent="-285750">
              <a:buFont typeface="Arial" panose="020B0604020202020204" pitchFamily="34" charset="0"/>
              <a:buChar char="•"/>
            </a:pPr>
            <a:r>
              <a:rPr lang="zh-CN">
                <a:latin typeface="微软雅黑" panose="020B0503020204020204" pitchFamily="34" charset="-122"/>
                <a:ea typeface="微软雅黑" panose="020B0503020204020204" pitchFamily="34" charset="-122"/>
                <a:cs typeface="黑体" panose="02010609060101010101" pitchFamily="49" charset="-122"/>
              </a:rPr>
              <a:t>对</a:t>
            </a:r>
            <a:r>
              <a:rPr lang="en-US">
                <a:latin typeface="微软雅黑" panose="020B0503020204020204" pitchFamily="34" charset="-122"/>
                <a:ea typeface="微软雅黑" panose="020B0503020204020204" pitchFamily="34" charset="-122"/>
                <a:cs typeface="黑体" panose="02010609060101010101" pitchFamily="49" charset="-122"/>
              </a:rPr>
              <a:t>city</a:t>
            </a:r>
            <a:r>
              <a:rPr lang="zh-CN">
                <a:latin typeface="微软雅黑" panose="020B0503020204020204" pitchFamily="34" charset="-122"/>
                <a:ea typeface="微软雅黑" panose="020B0503020204020204" pitchFamily="34" charset="-122"/>
                <a:cs typeface="黑体" panose="02010609060101010101" pitchFamily="49" charset="-122"/>
              </a:rPr>
              <a:t>特征进行切分，如</a:t>
            </a:r>
            <a:endParaRPr lang="zh-CN" altLang="en-US">
              <a:latin typeface="微软雅黑" panose="020B0503020204020204" pitchFamily="34" charset="-122"/>
              <a:ea typeface="微软雅黑" panose="020B0503020204020204" pitchFamily="34" charset="-122"/>
              <a:cs typeface="黑体" panose="02010609060101010101" pitchFamily="49" charset="-122"/>
            </a:endParaRPr>
          </a:p>
        </p:txBody>
      </p:sp>
      <p:pic>
        <p:nvPicPr>
          <p:cNvPr id="101" name="图片 100"/>
          <p:cNvPicPr/>
          <p:nvPr/>
        </p:nvPicPr>
        <p:blipFill>
          <a:blip r:embed="rId3"/>
          <a:stretch>
            <a:fillRect/>
          </a:stretch>
        </p:blipFill>
        <p:spPr>
          <a:xfrm>
            <a:off x="3527425" y="2561908"/>
            <a:ext cx="2857500" cy="1733550"/>
          </a:xfrm>
          <a:prstGeom prst="rect">
            <a:avLst/>
          </a:prstGeom>
          <a:noFill/>
          <a:ln w="9525">
            <a:noFill/>
          </a:ln>
        </p:spPr>
      </p:pic>
      <p:sp>
        <p:nvSpPr>
          <p:cNvPr id="102" name="文本框 101"/>
          <p:cNvSpPr txBox="1"/>
          <p:nvPr/>
        </p:nvSpPr>
        <p:spPr>
          <a:xfrm>
            <a:off x="2339975" y="4022408"/>
            <a:ext cx="5080000" cy="1799590"/>
          </a:xfrm>
          <a:prstGeom prst="rect">
            <a:avLst/>
          </a:prstGeom>
          <a:noFill/>
          <a:ln w="9525">
            <a:noFill/>
          </a:ln>
        </p:spPr>
        <p:txBody>
          <a:bodyPr>
            <a:spAutoFit/>
          </a:bodyPr>
          <a:lstStyle/>
          <a:p>
            <a:pPr indent="0"/>
            <a:endParaRPr lang="en-US" sz="1050" b="0">
              <a:latin typeface="微软雅黑" panose="020B0503020204020204" pitchFamily="34" charset="-122"/>
              <a:ea typeface="微软雅黑" panose="020B0503020204020204" pitchFamily="34" charset="-122"/>
              <a:cs typeface="Times New Roman" panose="02020603050405020304" charset="0"/>
            </a:endParaRPr>
          </a:p>
          <a:p>
            <a:pPr indent="0"/>
            <a:r>
              <a:rPr lang="en-US" sz="1050" b="0">
                <a:latin typeface="微软雅黑" panose="020B0503020204020204" pitchFamily="34" charset="-122"/>
                <a:ea typeface="微软雅黑" panose="020B0503020204020204" pitchFamily="34" charset="-122"/>
                <a:cs typeface="Times New Roman" panose="02020603050405020304" charset="0"/>
              </a:rPr>
              <a:t> </a:t>
            </a:r>
            <a:endParaRPr lang="zh-CN" sz="1400" b="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atin typeface="微软雅黑" panose="020B0503020204020204" pitchFamily="34" charset="-122"/>
                <a:ea typeface="微软雅黑" panose="020B0503020204020204" pitchFamily="34" charset="-122"/>
                <a:cs typeface="黑体" panose="02010609060101010101" pitchFamily="49" charset="-122"/>
              </a:rPr>
              <a:t>框内为身份证前六位，</a:t>
            </a:r>
            <a:r>
              <a:rPr lang="en-US">
                <a:latin typeface="微软雅黑" panose="020B0503020204020204" pitchFamily="34" charset="-122"/>
                <a:ea typeface="微软雅黑" panose="020B0503020204020204" pitchFamily="34" charset="-122"/>
                <a:cs typeface="黑体" panose="02010609060101010101" pitchFamily="49" charset="-122"/>
              </a:rPr>
              <a:t>51</a:t>
            </a:r>
            <a:r>
              <a:rPr lang="zh-CN">
                <a:latin typeface="微软雅黑" panose="020B0503020204020204" pitchFamily="34" charset="-122"/>
                <a:ea typeface="微软雅黑" panose="020B0503020204020204" pitchFamily="34" charset="-122"/>
                <a:cs typeface="黑体" panose="02010609060101010101" pitchFamily="49" charset="-122"/>
              </a:rPr>
              <a:t>代表广东省，</a:t>
            </a:r>
            <a:r>
              <a:rPr lang="en-US">
                <a:latin typeface="微软雅黑" panose="020B0503020204020204" pitchFamily="34" charset="-122"/>
                <a:ea typeface="微软雅黑" panose="020B0503020204020204" pitchFamily="34" charset="-122"/>
                <a:cs typeface="黑体" panose="02010609060101010101" pitchFamily="49" charset="-122"/>
              </a:rPr>
              <a:t>04</a:t>
            </a:r>
            <a:r>
              <a:rPr lang="zh-CN">
                <a:latin typeface="微软雅黑" panose="020B0503020204020204" pitchFamily="34" charset="-122"/>
                <a:ea typeface="微软雅黑" panose="020B0503020204020204" pitchFamily="34" charset="-122"/>
                <a:cs typeface="黑体" panose="02010609060101010101" pitchFamily="49" charset="-122"/>
              </a:rPr>
              <a:t>代表广州市，</a:t>
            </a:r>
            <a:r>
              <a:rPr lang="en-US">
                <a:latin typeface="微软雅黑" panose="020B0503020204020204" pitchFamily="34" charset="-122"/>
                <a:ea typeface="微软雅黑" panose="020B0503020204020204" pitchFamily="34" charset="-122"/>
                <a:cs typeface="黑体" panose="02010609060101010101" pitchFamily="49" charset="-122"/>
              </a:rPr>
              <a:t>10</a:t>
            </a:r>
            <a:r>
              <a:rPr lang="zh-CN">
                <a:latin typeface="微软雅黑" panose="020B0503020204020204" pitchFamily="34" charset="-122"/>
                <a:ea typeface="微软雅黑" panose="020B0503020204020204" pitchFamily="34" charset="-122"/>
                <a:cs typeface="黑体" panose="02010609060101010101" pitchFamily="49" charset="-122"/>
              </a:rPr>
              <a:t>代表白云区</a:t>
            </a:r>
            <a:endParaRPr lang="zh-CN">
              <a:latin typeface="微软雅黑" panose="020B0503020204020204" pitchFamily="34" charset="-122"/>
              <a:ea typeface="微软雅黑" panose="020B0503020204020204" pitchFamily="34" charset="-122"/>
              <a:cs typeface="黑体" panose="02010609060101010101" pitchFamily="49" charset="-122"/>
            </a:endParaRPr>
          </a:p>
          <a:p>
            <a:pPr marL="285750" indent="-285750">
              <a:buFont typeface="Arial" panose="020B0604020202020204" pitchFamily="34" charset="0"/>
              <a:buChar char="•"/>
            </a:pPr>
            <a:endParaRPr lang="zh-CN">
              <a:latin typeface="微软雅黑" panose="020B0503020204020204" pitchFamily="34" charset="-122"/>
              <a:ea typeface="微软雅黑" panose="020B0503020204020204" pitchFamily="34" charset="-122"/>
              <a:cs typeface="黑体" panose="02010609060101010101" pitchFamily="49" charset="-122"/>
            </a:endParaRPr>
          </a:p>
          <a:p>
            <a:pPr marL="285750" indent="-285750">
              <a:buFont typeface="Arial" panose="020B0604020202020204" pitchFamily="34" charset="0"/>
              <a:buChar char="•"/>
            </a:pPr>
            <a:r>
              <a:rPr lang="zh-CN">
                <a:latin typeface="微软雅黑" panose="020B0503020204020204" pitchFamily="34" charset="-122"/>
                <a:ea typeface="微软雅黑" panose="020B0503020204020204" pitchFamily="34" charset="-122"/>
                <a:cs typeface="黑体" panose="02010609060101010101" pitchFamily="49" charset="-122"/>
              </a:rPr>
              <a:t>缺失值填充，对不同类型的数据填充不同类型的值</a:t>
            </a:r>
            <a:endParaRPr lang="zh-CN" altLang="en-US">
              <a:latin typeface="微软雅黑" panose="020B0503020204020204" pitchFamily="34" charset="-122"/>
              <a:ea typeface="微软雅黑" panose="020B0503020204020204" pitchFamily="34" charset="-122"/>
              <a:cs typeface="黑体" panose="02010609060101010101" pitchFamily="49" charset="-122"/>
            </a:endParaRPr>
          </a:p>
        </p:txBody>
      </p:sp>
      <p:sp>
        <p:nvSpPr>
          <p:cNvPr id="4" name="矩形 3"/>
          <p:cNvSpPr/>
          <p:nvPr/>
        </p:nvSpPr>
        <p:spPr>
          <a:xfrm>
            <a:off x="4571365" y="2966720"/>
            <a:ext cx="962025" cy="314325"/>
          </a:xfrm>
          <a:prstGeom prst="rect">
            <a:avLst/>
          </a:prstGeom>
          <a:noFill/>
          <a:ln w="28575">
            <a:solidFill>
              <a:schemeClr val="accent1">
                <a:lumMod val="75000"/>
              </a:schemeClr>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dirty="0">
                <a:latin typeface="微软雅黑" panose="020B0503020204020204" pitchFamily="34" charset="-122"/>
                <a:ea typeface="微软雅黑" panose="020B0503020204020204" pitchFamily="34" charset="-122"/>
              </a:rPr>
              <a:t>特征构造</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100" name="文本框 99"/>
          <p:cNvSpPr txBox="1"/>
          <p:nvPr/>
        </p:nvSpPr>
        <p:spPr>
          <a:xfrm>
            <a:off x="2690495" y="1299845"/>
            <a:ext cx="5080000" cy="2062103"/>
          </a:xfrm>
          <a:prstGeom prst="rect">
            <a:avLst/>
          </a:prstGeom>
          <a:noFill/>
          <a:ln w="9525">
            <a:noFill/>
          </a:ln>
        </p:spPr>
        <p:txBody>
          <a:bodyPr>
            <a:spAutoFit/>
          </a:bodyPr>
          <a:lstStyle/>
          <a:p>
            <a:pPr indent="0"/>
            <a:r>
              <a:rPr lang="zh-CN" sz="1600" b="1">
                <a:latin typeface="微软雅黑" panose="020B0503020204020204" pitchFamily="34" charset="-122"/>
                <a:ea typeface="微软雅黑" panose="020B0503020204020204" pitchFamily="34" charset="-122"/>
              </a:rPr>
              <a:t>基础特征</a:t>
            </a:r>
            <a:r>
              <a:rPr lang="zh-CN" sz="1600" b="0">
                <a:latin typeface="微软雅黑" panose="020B0503020204020204" pitchFamily="34" charset="-122"/>
                <a:ea typeface="微软雅黑" panose="020B0503020204020204" pitchFamily="34" charset="-122"/>
              </a:rPr>
              <a:t>：原始特征（广告信息</a:t>
            </a:r>
            <a:r>
              <a:rPr lang="en-US" sz="1600" b="0">
                <a:latin typeface="微软雅黑" panose="020B0503020204020204" pitchFamily="34" charset="-122"/>
                <a:ea typeface="微软雅黑" panose="020B0503020204020204" pitchFamily="34" charset="-122"/>
                <a:cs typeface="Times New Roman" panose="02020603050405020304" charset="0"/>
              </a:rPr>
              <a:t> </a:t>
            </a:r>
            <a:r>
              <a:rPr lang="zh-CN" sz="1600" b="0">
                <a:latin typeface="微软雅黑" panose="020B0503020204020204" pitchFamily="34" charset="-122"/>
                <a:ea typeface="微软雅黑" panose="020B0503020204020204" pitchFamily="34" charset="-122"/>
              </a:rPr>
              <a:t>媒体信息</a:t>
            </a:r>
            <a:r>
              <a:rPr lang="en-US" sz="1600" b="0">
                <a:latin typeface="微软雅黑" panose="020B0503020204020204" pitchFamily="34" charset="-122"/>
                <a:ea typeface="微软雅黑" panose="020B0503020204020204" pitchFamily="34" charset="-122"/>
                <a:cs typeface="Times New Roman" panose="02020603050405020304" charset="0"/>
              </a:rPr>
              <a:t> </a:t>
            </a:r>
            <a:r>
              <a:rPr lang="zh-CN" sz="1600" b="0">
                <a:latin typeface="微软雅黑" panose="020B0503020204020204" pitchFamily="34" charset="-122"/>
                <a:ea typeface="微软雅黑" panose="020B0503020204020204" pitchFamily="34" charset="-122"/>
              </a:rPr>
              <a:t>用户信息</a:t>
            </a:r>
            <a:r>
              <a:rPr lang="en-US" sz="1600" b="0">
                <a:latin typeface="微软雅黑" panose="020B0503020204020204" pitchFamily="34" charset="-122"/>
                <a:ea typeface="微软雅黑" panose="020B0503020204020204" pitchFamily="34" charset="-122"/>
                <a:cs typeface="Times New Roman" panose="02020603050405020304" charset="0"/>
              </a:rPr>
              <a:t> </a:t>
            </a:r>
            <a:r>
              <a:rPr lang="zh-CN" sz="1600" b="0">
                <a:latin typeface="微软雅黑" panose="020B0503020204020204" pitchFamily="34" charset="-122"/>
                <a:ea typeface="微软雅黑" panose="020B0503020204020204" pitchFamily="34" charset="-122"/>
              </a:rPr>
              <a:t>上下文信息）</a:t>
            </a:r>
            <a:endParaRPr lang="zh-CN" sz="1600" b="0">
              <a:latin typeface="微软雅黑" panose="020B0503020204020204" pitchFamily="34" charset="-122"/>
              <a:ea typeface="微软雅黑" panose="020B0503020204020204" pitchFamily="34" charset="-122"/>
            </a:endParaRPr>
          </a:p>
          <a:p>
            <a:pPr indent="0"/>
            <a:endParaRPr lang="en-US" altLang="zh-CN" sz="1600" b="0">
              <a:latin typeface="微软雅黑" panose="020B0503020204020204" pitchFamily="34" charset="-122"/>
              <a:ea typeface="微软雅黑" panose="020B0503020204020204" pitchFamily="34" charset="-122"/>
            </a:endParaRPr>
          </a:p>
          <a:p>
            <a:pPr indent="0"/>
            <a:r>
              <a:rPr lang="en-US" altLang="zh-CN" sz="1600" b="1">
                <a:latin typeface="微软雅黑" panose="020B0503020204020204" pitchFamily="34" charset="-122"/>
                <a:ea typeface="微软雅黑" panose="020B0503020204020204" pitchFamily="34" charset="-122"/>
              </a:rPr>
              <a:t>One-hot</a:t>
            </a:r>
            <a:r>
              <a:rPr lang="zh-CN" altLang="en-US" sz="1600" b="0">
                <a:latin typeface="微软雅黑" panose="020B0503020204020204" pitchFamily="34" charset="-122"/>
                <a:ea typeface="微软雅黑" panose="020B0503020204020204" pitchFamily="34" charset="-122"/>
              </a:rPr>
              <a:t>：将类别特征离散化</a:t>
            </a:r>
            <a:endParaRPr lang="zh-CN" altLang="en-US" sz="1600" b="0">
              <a:latin typeface="微软雅黑" panose="020B0503020204020204" pitchFamily="34" charset="-122"/>
              <a:ea typeface="微软雅黑" panose="020B0503020204020204" pitchFamily="34" charset="-122"/>
            </a:endParaRPr>
          </a:p>
          <a:p>
            <a:pPr indent="0"/>
            <a:endParaRPr lang="en-US" altLang="zh-CN" sz="1600" b="0">
              <a:latin typeface="微软雅黑" panose="020B0503020204020204" pitchFamily="34" charset="-122"/>
              <a:ea typeface="微软雅黑" panose="020B0503020204020204" pitchFamily="34" charset="-122"/>
            </a:endParaRPr>
          </a:p>
          <a:p>
            <a:pPr indent="0"/>
            <a:r>
              <a:rPr lang="en-US" altLang="zh-CN" sz="1600" b="1">
                <a:latin typeface="微软雅黑" panose="020B0503020204020204" pitchFamily="34" charset="-122"/>
                <a:ea typeface="微软雅黑" panose="020B0503020204020204" pitchFamily="34" charset="-122"/>
              </a:rPr>
              <a:t>user_tags</a:t>
            </a:r>
            <a:r>
              <a:rPr lang="zh-CN" altLang="en-US" sz="1600" b="1">
                <a:latin typeface="微软雅黑" panose="020B0503020204020204" pitchFamily="34" charset="-122"/>
                <a:ea typeface="微软雅黑" panose="020B0503020204020204" pitchFamily="34" charset="-122"/>
              </a:rPr>
              <a:t>多值特征</a:t>
            </a:r>
            <a:r>
              <a:rPr lang="zh-CN" altLang="en-US" sz="1600" b="0">
                <a:latin typeface="微软雅黑" panose="020B0503020204020204" pitchFamily="34" charset="-122"/>
                <a:ea typeface="微软雅黑" panose="020B0503020204020204" pitchFamily="34" charset="-122"/>
              </a:rPr>
              <a:t>：因为包含用户的属性信息，所以完美的表达user_tags至关重要，提取有效属性，减少冗余。</a:t>
            </a:r>
            <a:endParaRPr lang="zh-CN" altLang="en-US" sz="1600" b="0">
              <a:latin typeface="微软雅黑" panose="020B0503020204020204" pitchFamily="34" charset="-122"/>
              <a:ea typeface="微软雅黑" panose="020B0503020204020204" pitchFamily="34" charset="-122"/>
            </a:endParaRPr>
          </a:p>
        </p:txBody>
      </p:sp>
      <p:sp>
        <p:nvSpPr>
          <p:cNvPr id="167" name=" 167"/>
          <p:cNvSpPr/>
          <p:nvPr/>
        </p:nvSpPr>
        <p:spPr>
          <a:xfrm>
            <a:off x="1318895" y="4194810"/>
            <a:ext cx="1322070" cy="531495"/>
          </a:xfrm>
          <a:prstGeom prst="roundRect">
            <a:avLst/>
          </a:prstGeom>
          <a:solidFill>
            <a:schemeClr val="accent4">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1419225" y="4262120"/>
            <a:ext cx="1221740" cy="368300"/>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rPr>
              <a:t>user_tags</a:t>
            </a:r>
            <a:endParaRPr lang="en-US" altLang="zh-CN">
              <a:latin typeface="微软雅黑" panose="020B0503020204020204" pitchFamily="34" charset="-122"/>
              <a:ea typeface="微软雅黑" panose="020B0503020204020204" pitchFamily="34" charset="-122"/>
            </a:endParaRPr>
          </a:p>
        </p:txBody>
      </p:sp>
      <p:sp>
        <p:nvSpPr>
          <p:cNvPr id="6" name=" 167"/>
          <p:cNvSpPr/>
          <p:nvPr/>
        </p:nvSpPr>
        <p:spPr>
          <a:xfrm>
            <a:off x="3099435" y="4194810"/>
            <a:ext cx="1684020" cy="531495"/>
          </a:xfrm>
          <a:prstGeom prst="roundRect">
            <a:avLst/>
          </a:prstGeom>
          <a:solidFill>
            <a:schemeClr val="accent4">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3078853" y="4267573"/>
            <a:ext cx="1838960" cy="338554"/>
          </a:xfrm>
          <a:prstGeom prst="rect">
            <a:avLst/>
          </a:prstGeom>
          <a:noFill/>
        </p:spPr>
        <p:txBody>
          <a:bodyPr wrap="square" rtlCol="0">
            <a:spAutoFit/>
          </a:bodyPr>
          <a:lstStyle/>
          <a:p>
            <a:r>
              <a:rPr lang="en-US" altLang="zh-CN" sz="1600">
                <a:latin typeface="微软雅黑" panose="020B0503020204020204" pitchFamily="34" charset="-122"/>
                <a:ea typeface="微软雅黑" panose="020B0503020204020204" pitchFamily="34" charset="-122"/>
              </a:rPr>
              <a:t>CountVectorizer</a:t>
            </a:r>
            <a:endParaRPr lang="en-US" altLang="zh-CN" sz="1600">
              <a:latin typeface="微软雅黑" panose="020B0503020204020204" pitchFamily="34" charset="-122"/>
              <a:ea typeface="微软雅黑" panose="020B0503020204020204" pitchFamily="34" charset="-122"/>
            </a:endParaRPr>
          </a:p>
        </p:txBody>
      </p:sp>
      <p:sp>
        <p:nvSpPr>
          <p:cNvPr id="8" name="右箭头 7"/>
          <p:cNvSpPr/>
          <p:nvPr/>
        </p:nvSpPr>
        <p:spPr>
          <a:xfrm>
            <a:off x="2733675" y="4380230"/>
            <a:ext cx="255905"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4861560" y="4390390"/>
            <a:ext cx="263525" cy="143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288915" y="3239770"/>
            <a:ext cx="725170" cy="2565400"/>
          </a:xfrm>
          <a:prstGeom prst="roundRect">
            <a:avLst/>
          </a:prstGeom>
          <a:solidFill>
            <a:schemeClr val="accent4">
              <a:lumMod val="20000"/>
              <a:lumOff val="8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6" name=" 166"/>
          <p:cNvSpPr/>
          <p:nvPr/>
        </p:nvSpPr>
        <p:spPr>
          <a:xfrm>
            <a:off x="5399405" y="3360420"/>
            <a:ext cx="482600" cy="251460"/>
          </a:xfrm>
          <a:prstGeom prst="rect">
            <a:avLst/>
          </a:prstGeom>
          <a:solidFill>
            <a:schemeClr val="accent4"/>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 166"/>
          <p:cNvSpPr/>
          <p:nvPr/>
        </p:nvSpPr>
        <p:spPr>
          <a:xfrm>
            <a:off x="5410200" y="3738880"/>
            <a:ext cx="482600" cy="251460"/>
          </a:xfrm>
          <a:prstGeom prst="rect">
            <a:avLst/>
          </a:prstGeom>
          <a:solidFill>
            <a:schemeClr val="accent4"/>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66"/>
          <p:cNvSpPr/>
          <p:nvPr/>
        </p:nvSpPr>
        <p:spPr>
          <a:xfrm>
            <a:off x="5410200" y="4137660"/>
            <a:ext cx="482600" cy="251460"/>
          </a:xfrm>
          <a:prstGeom prst="rect">
            <a:avLst/>
          </a:prstGeom>
          <a:solidFill>
            <a:schemeClr val="accent4"/>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66"/>
          <p:cNvSpPr/>
          <p:nvPr/>
        </p:nvSpPr>
        <p:spPr>
          <a:xfrm>
            <a:off x="5410200" y="4946650"/>
            <a:ext cx="482600" cy="251460"/>
          </a:xfrm>
          <a:prstGeom prst="rect">
            <a:avLst/>
          </a:prstGeom>
          <a:solidFill>
            <a:schemeClr val="accent4"/>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 166"/>
          <p:cNvSpPr/>
          <p:nvPr/>
        </p:nvSpPr>
        <p:spPr>
          <a:xfrm>
            <a:off x="5410200" y="4523740"/>
            <a:ext cx="482600" cy="251460"/>
          </a:xfrm>
          <a:prstGeom prst="rect">
            <a:avLst/>
          </a:prstGeom>
          <a:solidFill>
            <a:schemeClr val="accent4"/>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 166"/>
          <p:cNvSpPr/>
          <p:nvPr/>
        </p:nvSpPr>
        <p:spPr>
          <a:xfrm>
            <a:off x="5399405" y="5369560"/>
            <a:ext cx="482600" cy="251460"/>
          </a:xfrm>
          <a:prstGeom prst="rect">
            <a:avLst/>
          </a:prstGeom>
          <a:solidFill>
            <a:schemeClr val="accent4"/>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 name="右箭头 15"/>
          <p:cNvSpPr/>
          <p:nvPr/>
        </p:nvSpPr>
        <p:spPr>
          <a:xfrm>
            <a:off x="6075045" y="4389120"/>
            <a:ext cx="226060" cy="143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4471987" y="5993884"/>
            <a:ext cx="284162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获得</a:t>
            </a:r>
            <a:r>
              <a:rPr lang="en-US" altLang="zh-CN">
                <a:latin typeface="微软雅黑" panose="020B0503020204020204" pitchFamily="34" charset="-122"/>
                <a:ea typeface="微软雅黑" panose="020B0503020204020204" pitchFamily="34" charset="-122"/>
              </a:rPr>
              <a:t>1416</a:t>
            </a:r>
            <a:r>
              <a:rPr lang="zh-CN" altLang="en-US">
                <a:latin typeface="微软雅黑" panose="020B0503020204020204" pitchFamily="34" charset="-122"/>
                <a:ea typeface="微软雅黑" panose="020B0503020204020204" pitchFamily="34" charset="-122"/>
              </a:rPr>
              <a:t>维的稀疏矩阵</a:t>
            </a:r>
            <a:endParaRPr lang="zh-CN" altLang="en-US">
              <a:latin typeface="微软雅黑" panose="020B0503020204020204" pitchFamily="34" charset="-122"/>
              <a:ea typeface="微软雅黑" panose="020B0503020204020204" pitchFamily="34" charset="-122"/>
            </a:endParaRPr>
          </a:p>
        </p:txBody>
      </p:sp>
      <p:sp>
        <p:nvSpPr>
          <p:cNvPr id="21" name="文本框 20"/>
          <p:cNvSpPr txBox="1"/>
          <p:nvPr/>
        </p:nvSpPr>
        <p:spPr>
          <a:xfrm>
            <a:off x="6188075" y="4977110"/>
            <a:ext cx="445164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利用LightGBM特征重要性进行分析</a:t>
            </a:r>
            <a:endParaRPr lang="zh-CN" altLang="en-US">
              <a:latin typeface="微软雅黑" panose="020B0503020204020204" pitchFamily="34" charset="-122"/>
              <a:ea typeface="微软雅黑" panose="020B0503020204020204" pitchFamily="34" charset="-122"/>
            </a:endParaRPr>
          </a:p>
        </p:txBody>
      </p:sp>
      <p:sp>
        <p:nvSpPr>
          <p:cNvPr id="24" name="右箭头 23"/>
          <p:cNvSpPr/>
          <p:nvPr/>
        </p:nvSpPr>
        <p:spPr>
          <a:xfrm>
            <a:off x="7770495" y="4380230"/>
            <a:ext cx="255905" cy="143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 167"/>
          <p:cNvSpPr/>
          <p:nvPr/>
        </p:nvSpPr>
        <p:spPr>
          <a:xfrm>
            <a:off x="8124190" y="4180205"/>
            <a:ext cx="1322070" cy="531495"/>
          </a:xfrm>
          <a:prstGeom prst="roundRect">
            <a:avLst/>
          </a:prstGeom>
          <a:solidFill>
            <a:schemeClr val="accent4">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9" name="文本框 28"/>
          <p:cNvSpPr txBox="1"/>
          <p:nvPr/>
        </p:nvSpPr>
        <p:spPr>
          <a:xfrm>
            <a:off x="8224520" y="4247515"/>
            <a:ext cx="1221740" cy="36830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重要特征</a:t>
            </a:r>
            <a:endParaRPr lang="zh-CN" altLang="en-US">
              <a:latin typeface="微软雅黑" panose="020B0503020204020204" pitchFamily="34" charset="-122"/>
              <a:ea typeface="微软雅黑" panose="020B0503020204020204" pitchFamily="34" charset="-122"/>
            </a:endParaRPr>
          </a:p>
        </p:txBody>
      </p:sp>
      <p:sp>
        <p:nvSpPr>
          <p:cNvPr id="30" name=" 167"/>
          <p:cNvSpPr/>
          <p:nvPr/>
        </p:nvSpPr>
        <p:spPr>
          <a:xfrm>
            <a:off x="6386830" y="4186555"/>
            <a:ext cx="1268095" cy="531495"/>
          </a:xfrm>
          <a:prstGeom prst="roundRect">
            <a:avLst/>
          </a:prstGeom>
          <a:solidFill>
            <a:schemeClr val="accent4">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文本框 30"/>
          <p:cNvSpPr txBox="1"/>
          <p:nvPr/>
        </p:nvSpPr>
        <p:spPr>
          <a:xfrm>
            <a:off x="6544945" y="4284345"/>
            <a:ext cx="1167765" cy="337185"/>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特征选择</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a:latin typeface="微软雅黑" panose="020B0503020204020204" pitchFamily="34" charset="-122"/>
                <a:ea typeface="微软雅黑" panose="020B0503020204020204" pitchFamily="34" charset="-122"/>
              </a:rPr>
              <a:t>特征构造</a:t>
            </a:r>
            <a:r>
              <a:rPr lang="en-US" altLang="zh-CN" sz="3000" dirty="0">
                <a:latin typeface="微软雅黑" panose="020B0503020204020204" pitchFamily="34" charset="-122"/>
                <a:ea typeface="微软雅黑" panose="020B0503020204020204" pitchFamily="34" charset="-122"/>
              </a:rPr>
              <a:t>-</a:t>
            </a:r>
            <a:r>
              <a:rPr lang="zh-CN" altLang="en-US" sz="3000" dirty="0">
                <a:latin typeface="微软雅黑" panose="020B0503020204020204" pitchFamily="34" charset="-122"/>
                <a:ea typeface="微软雅黑" panose="020B0503020204020204" pitchFamily="34" charset="-122"/>
              </a:rPr>
              <a:t>用户标签提取</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grpSp>
        <p:nvGrpSpPr>
          <p:cNvPr id="4" name="组合 3"/>
          <p:cNvGrpSpPr/>
          <p:nvPr/>
        </p:nvGrpSpPr>
        <p:grpSpPr>
          <a:xfrm>
            <a:off x="1035042" y="1263423"/>
            <a:ext cx="6752599" cy="4934879"/>
            <a:chOff x="2254575" y="1264135"/>
            <a:chExt cx="6752599" cy="4934879"/>
          </a:xfrm>
        </p:grpSpPr>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217" y="1778945"/>
              <a:ext cx="6033018" cy="4022012"/>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p:cNvSpPr txBox="1"/>
            <p:nvPr/>
          </p:nvSpPr>
          <p:spPr>
            <a:xfrm>
              <a:off x="4003248" y="1264135"/>
              <a:ext cx="4185503" cy="480131"/>
            </a:xfrm>
            <a:prstGeom prst="rect">
              <a:avLst/>
            </a:prstGeom>
            <a:noFill/>
          </p:spPr>
          <p:txBody>
            <a:bodyPr wrap="square" rtlCol="0">
              <a:spAutoFit/>
            </a:bodyPr>
            <a:lstStyle/>
            <a:p>
              <a:pPr defTabSz="2887980">
                <a:lnSpc>
                  <a:spcPct val="90000"/>
                </a:lnSpc>
                <a:spcBef>
                  <a:spcPct val="0"/>
                </a:spcBef>
              </a:pPr>
              <a:r>
                <a:rPr lang="zh-CN" altLang="en-US" sz="2800">
                  <a:latin typeface="微软雅黑" panose="020B0503020204020204" pitchFamily="34" charset="-122"/>
                  <a:ea typeface="微软雅黑" panose="020B0503020204020204" pitchFamily="34" charset="-122"/>
                  <a:cs typeface="+mj-cs"/>
                </a:rPr>
                <a:t>用户标签特征重要性分布</a:t>
              </a:r>
              <a:endParaRPr lang="zh-CN" altLang="en-US" sz="2800">
                <a:latin typeface="微软雅黑" panose="020B0503020204020204" pitchFamily="34" charset="-122"/>
                <a:ea typeface="微软雅黑" panose="020B0503020204020204" pitchFamily="34" charset="-122"/>
                <a:cs typeface="+mj-cs"/>
              </a:endParaRPr>
            </a:p>
          </p:txBody>
        </p:sp>
        <p:sp>
          <p:nvSpPr>
            <p:cNvPr id="23" name="文本框 22"/>
            <p:cNvSpPr txBox="1"/>
            <p:nvPr/>
          </p:nvSpPr>
          <p:spPr>
            <a:xfrm>
              <a:off x="2254575" y="2774288"/>
              <a:ext cx="3497345" cy="1477328"/>
            </a:xfrm>
            <a:prstGeom prst="rect">
              <a:avLst/>
            </a:prstGeom>
            <a:noFill/>
          </p:spPr>
          <p:txBody>
            <a:bodyPr wrap="square" rtlCol="0">
              <a:spAutoFit/>
            </a:bodyPr>
            <a:lstStyle/>
            <a:p>
              <a:pPr defTabSz="2887980">
                <a:lnSpc>
                  <a:spcPct val="90000"/>
                </a:lnSpc>
                <a:spcBef>
                  <a:spcPct val="0"/>
                </a:spcBef>
              </a:pPr>
              <a:r>
                <a:rPr lang="zh-CN" altLang="en-US" sz="2000">
                  <a:latin typeface="微软雅黑" panose="020B0503020204020204" pitchFamily="34" charset="-122"/>
                  <a:ea typeface="微软雅黑" panose="020B0503020204020204" pitchFamily="34" charset="-122"/>
                  <a:cs typeface="+mj-cs"/>
                </a:rPr>
                <a:t>重</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r>
                <a:rPr lang="zh-CN" altLang="en-US" sz="2000">
                  <a:latin typeface="微软雅黑" panose="020B0503020204020204" pitchFamily="34" charset="-122"/>
                  <a:ea typeface="微软雅黑" panose="020B0503020204020204" pitchFamily="34" charset="-122"/>
                  <a:cs typeface="+mj-cs"/>
                </a:rPr>
                <a:t>要</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r>
                <a:rPr lang="zh-CN" altLang="en-US" sz="2000">
                  <a:latin typeface="微软雅黑" panose="020B0503020204020204" pitchFamily="34" charset="-122"/>
                  <a:ea typeface="微软雅黑" panose="020B0503020204020204" pitchFamily="34" charset="-122"/>
                  <a:cs typeface="+mj-cs"/>
                </a:rPr>
                <a:t>性</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r>
                <a:rPr lang="zh-CN" altLang="en-US" sz="2000">
                  <a:latin typeface="微软雅黑" panose="020B0503020204020204" pitchFamily="34" charset="-122"/>
                  <a:ea typeface="微软雅黑" panose="020B0503020204020204" pitchFamily="34" charset="-122"/>
                  <a:cs typeface="+mj-cs"/>
                </a:rPr>
                <a:t>得</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r>
                <a:rPr lang="zh-CN" altLang="en-US" sz="2000">
                  <a:latin typeface="微软雅黑" panose="020B0503020204020204" pitchFamily="34" charset="-122"/>
                  <a:ea typeface="微软雅黑" panose="020B0503020204020204" pitchFamily="34" charset="-122"/>
                  <a:cs typeface="+mj-cs"/>
                </a:rPr>
                <a:t>分</a:t>
              </a:r>
              <a:endParaRPr lang="en-US" altLang="zh-CN" sz="2000">
                <a:latin typeface="微软雅黑" panose="020B0503020204020204" pitchFamily="34" charset="-122"/>
                <a:ea typeface="微软雅黑" panose="020B0503020204020204" pitchFamily="34" charset="-122"/>
                <a:cs typeface="+mj-cs"/>
              </a:endParaRPr>
            </a:p>
          </p:txBody>
        </p:sp>
        <p:sp>
          <p:nvSpPr>
            <p:cNvPr id="25" name="文本框 24"/>
            <p:cNvSpPr txBox="1"/>
            <p:nvPr/>
          </p:nvSpPr>
          <p:spPr>
            <a:xfrm>
              <a:off x="5509829" y="5829682"/>
              <a:ext cx="3497345" cy="369332"/>
            </a:xfrm>
            <a:prstGeom prst="rect">
              <a:avLst/>
            </a:prstGeom>
            <a:noFill/>
          </p:spPr>
          <p:txBody>
            <a:bodyPr wrap="square" rtlCol="0">
              <a:spAutoFit/>
            </a:bodyPr>
            <a:lstStyle/>
            <a:p>
              <a:pPr defTabSz="2887980">
                <a:lnSpc>
                  <a:spcPct val="90000"/>
                </a:lnSpc>
                <a:spcBef>
                  <a:spcPct val="0"/>
                </a:spcBef>
              </a:pPr>
              <a:r>
                <a:rPr lang="zh-CN" altLang="en-US" sz="2000">
                  <a:latin typeface="微软雅黑" panose="020B0503020204020204" pitchFamily="34" charset="-122"/>
                  <a:ea typeface="微软雅黑" panose="020B0503020204020204" pitchFamily="34" charset="-122"/>
                  <a:cs typeface="+mj-cs"/>
                </a:rPr>
                <a:t>排列顺序</a:t>
              </a:r>
              <a:endParaRPr lang="en-US" altLang="zh-CN" sz="2000">
                <a:latin typeface="微软雅黑" panose="020B0503020204020204" pitchFamily="34" charset="-122"/>
                <a:ea typeface="微软雅黑" panose="020B0503020204020204" pitchFamily="34" charset="-122"/>
                <a:cs typeface="+mj-cs"/>
              </a:endParaRPr>
            </a:p>
          </p:txBody>
        </p:sp>
        <p:cxnSp>
          <p:nvCxnSpPr>
            <p:cNvPr id="26" name="直接连接符 25"/>
            <p:cNvCxnSpPr/>
            <p:nvPr/>
          </p:nvCxnSpPr>
          <p:spPr>
            <a:xfrm>
              <a:off x="3393649" y="4694548"/>
              <a:ext cx="53449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4003247" y="1954145"/>
              <a:ext cx="0" cy="3466267"/>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35" name="表格 34"/>
          <p:cNvGraphicFramePr>
            <a:graphicFrameLocks noGrp="1"/>
          </p:cNvGraphicFramePr>
          <p:nvPr/>
        </p:nvGraphicFramePr>
        <p:xfrm>
          <a:off x="8199603" y="2316479"/>
          <a:ext cx="3344422" cy="2225040"/>
        </p:xfrm>
        <a:graphic>
          <a:graphicData uri="http://schemas.openxmlformats.org/drawingml/2006/table">
            <a:tbl>
              <a:tblPr firstRow="1" bandRow="1">
                <a:tableStyleId>{5C22544A-7EE6-4342-B048-85BDC9FD1C3A}</a:tableStyleId>
              </a:tblPr>
              <a:tblGrid>
                <a:gridCol w="1672211"/>
                <a:gridCol w="1672211"/>
              </a:tblGrid>
              <a:tr h="370840">
                <a:tc>
                  <a:txBody>
                    <a:bodyPr/>
                    <a:lstStyle/>
                    <a:p>
                      <a:pPr algn="ctr"/>
                      <a:r>
                        <a:rPr lang="zh-CN" altLang="en-US">
                          <a:latin typeface="微软雅黑" panose="020B0503020204020204" pitchFamily="34" charset="-122"/>
                          <a:ea typeface="微软雅黑" panose="020B0503020204020204" pitchFamily="34" charset="-122"/>
                        </a:rPr>
                        <a:t>标签</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zh-CN" altLang="en-US">
                          <a:latin typeface="微软雅黑" panose="020B0503020204020204" pitchFamily="34" charset="-122"/>
                          <a:ea typeface="微软雅黑" panose="020B0503020204020204" pitchFamily="34" charset="-122"/>
                        </a:rPr>
                        <a:t>得分</a:t>
                      </a: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a:latin typeface="微软雅黑" panose="020B0503020204020204" pitchFamily="34" charset="-122"/>
                          <a:ea typeface="微软雅黑" panose="020B0503020204020204" pitchFamily="34" charset="-122"/>
                        </a:rPr>
                        <a:t>3003123</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546</a:t>
                      </a: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a:latin typeface="微软雅黑" panose="020B0503020204020204" pitchFamily="34" charset="-122"/>
                          <a:ea typeface="微软雅黑" panose="020B0503020204020204" pitchFamily="34" charset="-122"/>
                        </a:rPr>
                        <a:t>3004504</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414</a:t>
                      </a: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a:latin typeface="微软雅黑" panose="020B0503020204020204" pitchFamily="34" charset="-122"/>
                          <a:ea typeface="微软雅黑" panose="020B0503020204020204" pitchFamily="34" charset="-122"/>
                        </a:rPr>
                        <a:t>3004262</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410</a:t>
                      </a: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a:latin typeface="微软雅黑" panose="020B0503020204020204" pitchFamily="34" charset="-122"/>
                          <a:ea typeface="微软雅黑" panose="020B0503020204020204" pitchFamily="34" charset="-122"/>
                        </a:rPr>
                        <a:t>3004210</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368</a:t>
                      </a: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a:latin typeface="微软雅黑" panose="020B0503020204020204" pitchFamily="34" charset="-122"/>
                          <a:ea typeface="微软雅黑" panose="020B0503020204020204" pitchFamily="34" charset="-122"/>
                        </a:rPr>
                        <a:t>3004376</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368</a:t>
                      </a:r>
                      <a:endParaRPr lang="zh-CN" altLang="en-US">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a:latin typeface="微软雅黑" panose="020B0503020204020204" pitchFamily="34" charset="-122"/>
                <a:ea typeface="微软雅黑" panose="020B0503020204020204" pitchFamily="34" charset="-122"/>
              </a:rPr>
              <a:t>特征构造</a:t>
            </a:r>
            <a:r>
              <a:rPr lang="en-US" altLang="zh-CN" sz="3000" dirty="0">
                <a:latin typeface="微软雅黑" panose="020B0503020204020204" pitchFamily="34" charset="-122"/>
                <a:ea typeface="微软雅黑" panose="020B0503020204020204" pitchFamily="34" charset="-122"/>
              </a:rPr>
              <a:t>-</a:t>
            </a:r>
            <a:r>
              <a:rPr lang="zh-CN" altLang="en-US" sz="3000" dirty="0">
                <a:latin typeface="微软雅黑" panose="020B0503020204020204" pitchFamily="34" charset="-122"/>
                <a:ea typeface="微软雅黑" panose="020B0503020204020204" pitchFamily="34" charset="-122"/>
              </a:rPr>
              <a:t>统计特征</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sp>
        <p:nvSpPr>
          <p:cNvPr id="12" name="圆角矩形 11"/>
          <p:cNvSpPr/>
          <p:nvPr/>
        </p:nvSpPr>
        <p:spPr>
          <a:xfrm>
            <a:off x="2258060" y="1647825"/>
            <a:ext cx="2886075" cy="1746885"/>
          </a:xfrm>
          <a:prstGeom prst="roundRect">
            <a:avLst/>
          </a:prstGeom>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圆角矩形 12"/>
          <p:cNvSpPr/>
          <p:nvPr/>
        </p:nvSpPr>
        <p:spPr>
          <a:xfrm>
            <a:off x="2186305" y="4582160"/>
            <a:ext cx="2886075" cy="1746885"/>
          </a:xfrm>
          <a:prstGeom prst="roundRect">
            <a:avLst/>
          </a:prstGeom>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 name="圆角矩形 13"/>
          <p:cNvSpPr/>
          <p:nvPr/>
        </p:nvSpPr>
        <p:spPr>
          <a:xfrm>
            <a:off x="7079615" y="4582160"/>
            <a:ext cx="2886075" cy="1746885"/>
          </a:xfrm>
          <a:prstGeom prst="roundRect">
            <a:avLst/>
          </a:prstGeom>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圆角矩形 14"/>
          <p:cNvSpPr/>
          <p:nvPr/>
        </p:nvSpPr>
        <p:spPr>
          <a:xfrm>
            <a:off x="7079615" y="1647825"/>
            <a:ext cx="2886075" cy="1746885"/>
          </a:xfrm>
          <a:prstGeom prst="roundRect">
            <a:avLst/>
          </a:prstGeom>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4" name=" 184"/>
          <p:cNvSpPr/>
          <p:nvPr/>
        </p:nvSpPr>
        <p:spPr>
          <a:xfrm>
            <a:off x="4286250" y="2315845"/>
            <a:ext cx="3610610" cy="35909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4770358" y="3134330"/>
            <a:ext cx="1062355" cy="461665"/>
          </a:xfrm>
          <a:prstGeom prst="rect">
            <a:avLst/>
          </a:prstGeom>
          <a:noFill/>
        </p:spPr>
        <p:txBody>
          <a:bodyPr wrap="square" rtlCol="0">
            <a:spAutoFit/>
          </a:bodyPr>
          <a:lstStyle/>
          <a:p>
            <a:r>
              <a:rPr lang="en-US" altLang="zh-CN" sz="2400" b="1">
                <a:solidFill>
                  <a:schemeClr val="bg1"/>
                </a:solidFill>
                <a:latin typeface="微软雅黑" panose="020B0503020204020204" pitchFamily="34" charset="-122"/>
                <a:ea typeface="微软雅黑" panose="020B0503020204020204" pitchFamily="34" charset="-122"/>
              </a:rPr>
              <a:t>count</a:t>
            </a:r>
            <a:endParaRPr lang="zh-CN" altLang="en-US" sz="2400" b="1">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351667" y="3154968"/>
            <a:ext cx="1062355" cy="461665"/>
          </a:xfrm>
          <a:prstGeom prst="rect">
            <a:avLst/>
          </a:prstGeom>
          <a:noFill/>
        </p:spPr>
        <p:txBody>
          <a:bodyPr wrap="square" rtlCol="0">
            <a:spAutoFit/>
          </a:bodyPr>
          <a:lstStyle/>
          <a:p>
            <a:r>
              <a:rPr lang="en-US" altLang="zh-CN" sz="2400" b="1">
                <a:solidFill>
                  <a:schemeClr val="bg1"/>
                </a:solidFill>
                <a:latin typeface="微软雅黑" panose="020B0503020204020204" pitchFamily="34" charset="-122"/>
                <a:ea typeface="微软雅黑" panose="020B0503020204020204" pitchFamily="34" charset="-122"/>
              </a:rPr>
              <a:t>ratio</a:t>
            </a:r>
            <a:endParaRPr lang="zh-CN" altLang="en-US" sz="2400" b="1">
              <a:solidFill>
                <a:schemeClr val="bg1"/>
              </a:solidFill>
            </a:endParaRPr>
          </a:p>
        </p:txBody>
      </p:sp>
      <p:sp>
        <p:nvSpPr>
          <p:cNvPr id="10" name="文本框 9"/>
          <p:cNvSpPr txBox="1"/>
          <p:nvPr/>
        </p:nvSpPr>
        <p:spPr>
          <a:xfrm>
            <a:off x="4419340" y="4414480"/>
            <a:ext cx="1413373" cy="461665"/>
          </a:xfrm>
          <a:prstGeom prst="rect">
            <a:avLst/>
          </a:prstGeom>
          <a:noFill/>
        </p:spPr>
        <p:txBody>
          <a:bodyPr wrap="square" rtlCol="0">
            <a:spAutoFit/>
          </a:bodyPr>
          <a:lstStyle/>
          <a:p>
            <a:pPr algn="r"/>
            <a:r>
              <a:rPr lang="en-US" altLang="zh-CN" sz="2400" b="1">
                <a:solidFill>
                  <a:schemeClr val="bg1"/>
                </a:solidFill>
                <a:latin typeface="微软雅黑" panose="020B0503020204020204" pitchFamily="34" charset="-122"/>
                <a:ea typeface="微软雅黑" panose="020B0503020204020204" pitchFamily="34" charset="-122"/>
              </a:rPr>
              <a:t>mean</a:t>
            </a:r>
            <a:endParaRPr lang="zh-CN" altLang="en-US" sz="2400" b="1">
              <a:solidFill>
                <a:schemeClr val="bg1"/>
              </a:solidFill>
            </a:endParaRPr>
          </a:p>
        </p:txBody>
      </p:sp>
      <p:sp>
        <p:nvSpPr>
          <p:cNvPr id="11" name="文本框 10"/>
          <p:cNvSpPr txBox="1"/>
          <p:nvPr/>
        </p:nvSpPr>
        <p:spPr>
          <a:xfrm>
            <a:off x="6232943" y="4451330"/>
            <a:ext cx="1475978" cy="461665"/>
          </a:xfrm>
          <a:prstGeom prst="rect">
            <a:avLst/>
          </a:prstGeom>
          <a:noFill/>
        </p:spPr>
        <p:txBody>
          <a:bodyPr wrap="square" rtlCol="0">
            <a:spAutoFit/>
          </a:bodyPr>
          <a:lstStyle/>
          <a:p>
            <a:r>
              <a:rPr lang="en-US" altLang="zh-CN" sz="2400" b="1">
                <a:solidFill>
                  <a:schemeClr val="bg1"/>
                </a:solidFill>
                <a:latin typeface="微软雅黑" panose="020B0503020204020204" pitchFamily="34" charset="-122"/>
                <a:ea typeface="微软雅黑" panose="020B0503020204020204" pitchFamily="34" charset="-122"/>
              </a:rPr>
              <a:t>nunique</a:t>
            </a:r>
            <a:endParaRPr lang="zh-CN" altLang="en-US" sz="2400" b="1">
              <a:solidFill>
                <a:schemeClr val="bg1"/>
              </a:solidFill>
            </a:endParaRPr>
          </a:p>
        </p:txBody>
      </p:sp>
      <p:sp>
        <p:nvSpPr>
          <p:cNvPr id="6" name="矩形 5"/>
          <p:cNvSpPr/>
          <p:nvPr/>
        </p:nvSpPr>
        <p:spPr>
          <a:xfrm>
            <a:off x="4291330" y="3987800"/>
            <a:ext cx="3611245" cy="1060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6200000">
            <a:off x="4230370" y="4063365"/>
            <a:ext cx="3723640" cy="965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441575" y="1893570"/>
            <a:ext cx="2375535" cy="92202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cs typeface="+mj-cs"/>
                <a:sym typeface="+mn-ea"/>
              </a:rPr>
              <a:t>一维</a:t>
            </a:r>
            <a:r>
              <a:rPr lang="en-US" altLang="zh-CN">
                <a:latin typeface="微软雅黑" panose="020B0503020204020204" pitchFamily="34" charset="-122"/>
                <a:ea typeface="微软雅黑" panose="020B0503020204020204" pitchFamily="34" charset="-122"/>
                <a:cs typeface="+mj-cs"/>
                <a:sym typeface="+mn-ea"/>
              </a:rPr>
              <a:t>+</a:t>
            </a:r>
            <a:r>
              <a:rPr lang="zh-CN" altLang="en-US">
                <a:latin typeface="微软雅黑" panose="020B0503020204020204" pitchFamily="34" charset="-122"/>
                <a:ea typeface="微软雅黑" panose="020B0503020204020204" pitchFamily="34" charset="-122"/>
                <a:cs typeface="+mj-cs"/>
                <a:sym typeface="+mn-ea"/>
              </a:rPr>
              <a:t>二维</a:t>
            </a:r>
            <a:r>
              <a:rPr lang="en-US" altLang="zh-CN">
                <a:latin typeface="微软雅黑" panose="020B0503020204020204" pitchFamily="34" charset="-122"/>
                <a:ea typeface="微软雅黑" panose="020B0503020204020204" pitchFamily="34" charset="-122"/>
                <a:cs typeface="+mj-cs"/>
                <a:sym typeface="+mn-ea"/>
              </a:rPr>
              <a:t>count</a:t>
            </a:r>
            <a:r>
              <a:rPr lang="zh-CN" altLang="en-US">
                <a:latin typeface="微软雅黑" panose="020B0503020204020204" pitchFamily="34" charset="-122"/>
                <a:ea typeface="微软雅黑" panose="020B0503020204020204" pitchFamily="34" charset="-122"/>
                <a:cs typeface="+mj-cs"/>
                <a:sym typeface="+mn-ea"/>
              </a:rPr>
              <a:t>计数特征（如广告主</a:t>
            </a:r>
            <a:r>
              <a:rPr lang="en-US" altLang="zh-CN">
                <a:latin typeface="微软雅黑" panose="020B0503020204020204" pitchFamily="34" charset="-122"/>
                <a:ea typeface="微软雅黑" panose="020B0503020204020204" pitchFamily="34" charset="-122"/>
                <a:cs typeface="+mj-cs"/>
                <a:sym typeface="+mn-ea"/>
              </a:rPr>
              <a:t>id</a:t>
            </a:r>
            <a:r>
              <a:rPr lang="zh-CN" altLang="en-US">
                <a:latin typeface="微软雅黑" panose="020B0503020204020204" pitchFamily="34" charset="-122"/>
                <a:ea typeface="微软雅黑" panose="020B0503020204020204" pitchFamily="34" charset="-122"/>
                <a:cs typeface="+mj-cs"/>
                <a:sym typeface="+mn-ea"/>
              </a:rPr>
              <a:t>共计投放次数）</a:t>
            </a:r>
            <a:endParaRPr lang="zh-CN" altLang="en-US">
              <a:latin typeface="微软雅黑" panose="020B0503020204020204" pitchFamily="34" charset="-122"/>
              <a:ea typeface="微软雅黑" panose="020B0503020204020204" pitchFamily="34" charset="-122"/>
            </a:endParaRPr>
          </a:p>
        </p:txBody>
      </p:sp>
      <p:sp>
        <p:nvSpPr>
          <p:cNvPr id="20" name="文本框 19"/>
          <p:cNvSpPr txBox="1"/>
          <p:nvPr/>
        </p:nvSpPr>
        <p:spPr>
          <a:xfrm>
            <a:off x="2354580" y="4912995"/>
            <a:ext cx="2375535" cy="119888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cs typeface="+mj-cs"/>
                <a:sym typeface="+mn-ea"/>
              </a:rPr>
              <a:t>用户标签与其他字段的组合</a:t>
            </a:r>
            <a:r>
              <a:rPr lang="en-US" altLang="zh-CN">
                <a:latin typeface="微软雅黑" panose="020B0503020204020204" pitchFamily="34" charset="-122"/>
                <a:ea typeface="微软雅黑" panose="020B0503020204020204" pitchFamily="34" charset="-122"/>
                <a:cs typeface="+mj-cs"/>
                <a:sym typeface="+mn-ea"/>
              </a:rPr>
              <a:t>mean</a:t>
            </a:r>
            <a:r>
              <a:rPr lang="zh-CN" altLang="en-US">
                <a:latin typeface="微软雅黑" panose="020B0503020204020204" pitchFamily="34" charset="-122"/>
                <a:ea typeface="微软雅黑" panose="020B0503020204020204" pitchFamily="34" charset="-122"/>
                <a:cs typeface="+mj-cs"/>
                <a:sym typeface="+mn-ea"/>
              </a:rPr>
              <a:t>特征（如广告</a:t>
            </a:r>
            <a:r>
              <a:rPr lang="en-US" altLang="zh-CN">
                <a:latin typeface="微软雅黑" panose="020B0503020204020204" pitchFamily="34" charset="-122"/>
                <a:ea typeface="微软雅黑" panose="020B0503020204020204" pitchFamily="34" charset="-122"/>
                <a:cs typeface="+mj-cs"/>
                <a:sym typeface="+mn-ea"/>
              </a:rPr>
              <a:t>id</a:t>
            </a:r>
            <a:r>
              <a:rPr lang="zh-CN" altLang="en-US">
                <a:latin typeface="微软雅黑" panose="020B0503020204020204" pitchFamily="34" charset="-122"/>
                <a:ea typeface="微软雅黑" panose="020B0503020204020204" pitchFamily="34" charset="-122"/>
                <a:cs typeface="+mj-cs"/>
                <a:sym typeface="+mn-ea"/>
              </a:rPr>
              <a:t>对用户性别的投放比例）</a:t>
            </a:r>
            <a:endParaRPr lang="zh-CN" altLang="en-US">
              <a:latin typeface="微软雅黑" panose="020B0503020204020204" pitchFamily="34" charset="-122"/>
              <a:ea typeface="微软雅黑" panose="020B0503020204020204" pitchFamily="34" charset="-122"/>
            </a:endParaRPr>
          </a:p>
        </p:txBody>
      </p:sp>
      <p:sp>
        <p:nvSpPr>
          <p:cNvPr id="21" name="文本框 20"/>
          <p:cNvSpPr txBox="1"/>
          <p:nvPr/>
        </p:nvSpPr>
        <p:spPr>
          <a:xfrm>
            <a:off x="7426325" y="1993900"/>
            <a:ext cx="2375535" cy="92202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cs typeface="+mj-cs"/>
                <a:sym typeface="+mn-ea"/>
              </a:rPr>
              <a:t>类别偏好的</a:t>
            </a:r>
            <a:r>
              <a:rPr lang="en-US" altLang="zh-CN">
                <a:latin typeface="微软雅黑" panose="020B0503020204020204" pitchFamily="34" charset="-122"/>
                <a:ea typeface="微软雅黑" panose="020B0503020204020204" pitchFamily="34" charset="-122"/>
                <a:cs typeface="+mj-cs"/>
                <a:sym typeface="+mn-ea"/>
              </a:rPr>
              <a:t>ratio</a:t>
            </a:r>
            <a:r>
              <a:rPr lang="zh-CN" altLang="en-US">
                <a:latin typeface="微软雅黑" panose="020B0503020204020204" pitchFamily="34" charset="-122"/>
                <a:ea typeface="微软雅黑" panose="020B0503020204020204" pitchFamily="34" charset="-122"/>
                <a:cs typeface="+mj-cs"/>
                <a:sym typeface="+mn-ea"/>
              </a:rPr>
              <a:t>比例特征</a:t>
            </a:r>
            <a:r>
              <a:rPr lang="en-US" altLang="zh-CN">
                <a:latin typeface="微软雅黑" panose="020B0503020204020204" pitchFamily="34" charset="-122"/>
                <a:ea typeface="微软雅黑" panose="020B0503020204020204" pitchFamily="34" charset="-122"/>
                <a:cs typeface="+mj-cs"/>
                <a:sym typeface="+mn-ea"/>
              </a:rPr>
              <a:t>(</a:t>
            </a:r>
            <a:r>
              <a:rPr lang="zh-CN" altLang="en-US">
                <a:latin typeface="微软雅黑" panose="020B0503020204020204" pitchFamily="34" charset="-122"/>
                <a:ea typeface="微软雅黑" panose="020B0503020204020204" pitchFamily="34" charset="-122"/>
                <a:cs typeface="+mj-cs"/>
                <a:sym typeface="+mn-ea"/>
              </a:rPr>
              <a:t>如广告主</a:t>
            </a:r>
            <a:r>
              <a:rPr lang="en-US" altLang="zh-CN">
                <a:latin typeface="微软雅黑" panose="020B0503020204020204" pitchFamily="34" charset="-122"/>
                <a:ea typeface="微软雅黑" panose="020B0503020204020204" pitchFamily="34" charset="-122"/>
                <a:cs typeface="+mj-cs"/>
                <a:sym typeface="+mn-ea"/>
              </a:rPr>
              <a:t>id</a:t>
            </a:r>
            <a:r>
              <a:rPr lang="zh-CN" altLang="en-US">
                <a:latin typeface="微软雅黑" panose="020B0503020204020204" pitchFamily="34" charset="-122"/>
                <a:ea typeface="微软雅黑" panose="020B0503020204020204" pitchFamily="34" charset="-122"/>
                <a:cs typeface="+mj-cs"/>
                <a:sym typeface="+mn-ea"/>
              </a:rPr>
              <a:t>的某个广告</a:t>
            </a:r>
            <a:r>
              <a:rPr lang="en-US" altLang="zh-CN">
                <a:latin typeface="微软雅黑" panose="020B0503020204020204" pitchFamily="34" charset="-122"/>
                <a:ea typeface="微软雅黑" panose="020B0503020204020204" pitchFamily="34" charset="-122"/>
                <a:cs typeface="+mj-cs"/>
                <a:sym typeface="+mn-ea"/>
              </a:rPr>
              <a:t>id</a:t>
            </a:r>
            <a:r>
              <a:rPr lang="zh-CN" altLang="en-US">
                <a:latin typeface="微软雅黑" panose="020B0503020204020204" pitchFamily="34" charset="-122"/>
                <a:ea typeface="微软雅黑" panose="020B0503020204020204" pitchFamily="34" charset="-122"/>
                <a:cs typeface="+mj-cs"/>
                <a:sym typeface="+mn-ea"/>
              </a:rPr>
              <a:t>投放比例</a:t>
            </a:r>
            <a:r>
              <a:rPr lang="en-US" altLang="zh-CN">
                <a:latin typeface="微软雅黑" panose="020B0503020204020204" pitchFamily="34" charset="-122"/>
                <a:ea typeface="微软雅黑" panose="020B0503020204020204" pitchFamily="34" charset="-122"/>
                <a:cs typeface="+mj-cs"/>
                <a:sym typeface="+mn-ea"/>
              </a:rPr>
              <a:t>)</a:t>
            </a:r>
            <a:endParaRPr lang="zh-CN" altLang="en-US">
              <a:latin typeface="微软雅黑" panose="020B0503020204020204" pitchFamily="34" charset="-122"/>
              <a:ea typeface="微软雅黑" panose="020B0503020204020204" pitchFamily="34" charset="-122"/>
            </a:endParaRPr>
          </a:p>
        </p:txBody>
      </p:sp>
      <p:sp>
        <p:nvSpPr>
          <p:cNvPr id="24" name="文本框 23"/>
          <p:cNvSpPr txBox="1"/>
          <p:nvPr/>
        </p:nvSpPr>
        <p:spPr>
          <a:xfrm>
            <a:off x="7590155" y="5051425"/>
            <a:ext cx="2375535" cy="92202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cs typeface="+mj-cs"/>
                <a:sym typeface="+mn-ea"/>
              </a:rPr>
              <a:t>类别变量的</a:t>
            </a:r>
            <a:r>
              <a:rPr lang="en-US" altLang="zh-CN">
                <a:latin typeface="微软雅黑" panose="020B0503020204020204" pitchFamily="34" charset="-122"/>
                <a:ea typeface="微软雅黑" panose="020B0503020204020204" pitchFamily="34" charset="-122"/>
                <a:cs typeface="+mj-cs"/>
                <a:sym typeface="+mn-ea"/>
              </a:rPr>
              <a:t>nunique</a:t>
            </a:r>
            <a:r>
              <a:rPr lang="zh-CN" altLang="en-US">
                <a:latin typeface="微软雅黑" panose="020B0503020204020204" pitchFamily="34" charset="-122"/>
                <a:ea typeface="微软雅黑" panose="020B0503020204020204" pitchFamily="34" charset="-122"/>
                <a:cs typeface="+mj-cs"/>
                <a:sym typeface="+mn-ea"/>
              </a:rPr>
              <a:t>特征（如广告主</a:t>
            </a:r>
            <a:r>
              <a:rPr lang="en-US" altLang="zh-CN">
                <a:latin typeface="微软雅黑" panose="020B0503020204020204" pitchFamily="34" charset="-122"/>
                <a:ea typeface="微软雅黑" panose="020B0503020204020204" pitchFamily="34" charset="-122"/>
                <a:cs typeface="+mj-cs"/>
                <a:sym typeface="+mn-ea"/>
              </a:rPr>
              <a:t>id</a:t>
            </a:r>
            <a:r>
              <a:rPr lang="zh-CN" altLang="en-US">
                <a:latin typeface="微软雅黑" panose="020B0503020204020204" pitchFamily="34" charset="-122"/>
                <a:ea typeface="微软雅黑" panose="020B0503020204020204" pitchFamily="34" charset="-122"/>
                <a:cs typeface="+mj-cs"/>
                <a:sym typeface="+mn-ea"/>
              </a:rPr>
              <a:t>有多少个不同的广告</a:t>
            </a:r>
            <a:r>
              <a:rPr lang="en-US" altLang="zh-CN">
                <a:latin typeface="微软雅黑" panose="020B0503020204020204" pitchFamily="34" charset="-122"/>
                <a:ea typeface="微软雅黑" panose="020B0503020204020204" pitchFamily="34" charset="-122"/>
                <a:cs typeface="+mj-cs"/>
                <a:sym typeface="+mn-ea"/>
              </a:rPr>
              <a:t>id</a:t>
            </a:r>
            <a:r>
              <a:rPr lang="zh-CN" altLang="en-US">
                <a:latin typeface="微软雅黑" panose="020B0503020204020204" pitchFamily="34" charset="-122"/>
                <a:ea typeface="微软雅黑" panose="020B0503020204020204" pitchFamily="34" charset="-122"/>
                <a:cs typeface="+mj-cs"/>
                <a:sym typeface="+mn-ea"/>
              </a:rPr>
              <a:t>）</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图片1"/>
          <p:cNvPicPr>
            <a:picLocks noChangeAspect="1"/>
          </p:cNvPicPr>
          <p:nvPr/>
        </p:nvPicPr>
        <p:blipFill>
          <a:blip r:embed="rId1"/>
          <a:stretch>
            <a:fillRect/>
          </a:stretch>
        </p:blipFill>
        <p:spPr>
          <a:xfrm>
            <a:off x="-121920" y="6667"/>
            <a:ext cx="12313920" cy="6844665"/>
          </a:xfrm>
          <a:prstGeom prst="rect">
            <a:avLst/>
          </a:prstGeom>
        </p:spPr>
      </p:pic>
      <p:sp>
        <p:nvSpPr>
          <p:cNvPr id="19" name="标题 1"/>
          <p:cNvSpPr txBox="1"/>
          <p:nvPr/>
        </p:nvSpPr>
        <p:spPr>
          <a:xfrm>
            <a:off x="1149405" y="228281"/>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en-US" altLang="zh-CN" sz="3000">
                <a:latin typeface="微软雅黑" panose="020B0503020204020204" pitchFamily="34" charset="-122"/>
                <a:ea typeface="微软雅黑" panose="020B0503020204020204" pitchFamily="34" charset="-122"/>
              </a:rPr>
              <a:t>mean</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graphicFrame>
        <p:nvGraphicFramePr>
          <p:cNvPr id="14" name="表格 13"/>
          <p:cNvGraphicFramePr>
            <a:graphicFrameLocks noGrp="1"/>
          </p:cNvGraphicFramePr>
          <p:nvPr/>
        </p:nvGraphicFramePr>
        <p:xfrm>
          <a:off x="6870818" y="2811689"/>
          <a:ext cx="3344422" cy="2225040"/>
        </p:xfrm>
        <a:graphic>
          <a:graphicData uri="http://schemas.openxmlformats.org/drawingml/2006/table">
            <a:tbl>
              <a:tblPr firstRow="1" bandRow="1">
                <a:tableStyleId>{5C22544A-7EE6-4342-B048-85BDC9FD1C3A}</a:tableStyleId>
              </a:tblPr>
              <a:tblGrid>
                <a:gridCol w="1672211"/>
                <a:gridCol w="1672211"/>
              </a:tblGrid>
              <a:tr h="370840">
                <a:tc>
                  <a:txBody>
                    <a:bodyPr/>
                    <a:lstStyle/>
                    <a:p>
                      <a:pPr algn="ctr"/>
                      <a:r>
                        <a:rPr lang="zh-CN" altLang="en-US">
                          <a:latin typeface="微软雅黑" panose="020B0503020204020204" pitchFamily="34" charset="-122"/>
                          <a:ea typeface="微软雅黑" panose="020B0503020204020204" pitchFamily="34" charset="-122"/>
                        </a:rPr>
                        <a:t>品牌</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3003123</a:t>
                      </a: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a:latin typeface="微软雅黑" panose="020B0503020204020204" pitchFamily="34" charset="-122"/>
                          <a:ea typeface="微软雅黑" panose="020B0503020204020204" pitchFamily="34" charset="-122"/>
                        </a:rPr>
                        <a:t>oppo</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0.064418</a:t>
                      </a: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a:latin typeface="微软雅黑" panose="020B0503020204020204" pitchFamily="34" charset="-122"/>
                          <a:ea typeface="微软雅黑" panose="020B0503020204020204" pitchFamily="34" charset="-122"/>
                        </a:rPr>
                        <a:t>huawei</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0.063384</a:t>
                      </a: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a:latin typeface="微软雅黑" panose="020B0503020204020204" pitchFamily="34" charset="-122"/>
                          <a:ea typeface="微软雅黑" panose="020B0503020204020204" pitchFamily="34" charset="-122"/>
                        </a:rPr>
                        <a:t>vivo</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0.046342</a:t>
                      </a: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a:latin typeface="微软雅黑" panose="020B0503020204020204" pitchFamily="34" charset="-122"/>
                          <a:ea typeface="微软雅黑" panose="020B0503020204020204" pitchFamily="34" charset="-122"/>
                        </a:rPr>
                        <a:t>xiaomi</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0.043584</a:t>
                      </a: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a:latin typeface="微软雅黑" panose="020B0503020204020204" pitchFamily="34" charset="-122"/>
                          <a:ea typeface="微软雅黑" panose="020B0503020204020204" pitchFamily="34" charset="-122"/>
                        </a:rPr>
                        <a:t>apple</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0.021069</a:t>
                      </a:r>
                      <a:endParaRPr lang="zh-CN" altLang="en-US">
                        <a:latin typeface="微软雅黑" panose="020B0503020204020204" pitchFamily="34" charset="-122"/>
                        <a:ea typeface="微软雅黑" panose="020B0503020204020204" pitchFamily="34" charset="-122"/>
                      </a:endParaRPr>
                    </a:p>
                  </a:txBody>
                  <a:tcPr/>
                </a:tc>
              </a:tr>
            </a:tbl>
          </a:graphicData>
        </a:graphic>
      </p:graphicFrame>
      <p:cxnSp>
        <p:nvCxnSpPr>
          <p:cNvPr id="15" name="直接连接符 14"/>
          <p:cNvCxnSpPr>
            <a:stCxn id="3" idx="3"/>
          </p:cNvCxnSpPr>
          <p:nvPr/>
        </p:nvCxnSpPr>
        <p:spPr>
          <a:xfrm>
            <a:off x="3176270" y="2962910"/>
            <a:ext cx="1610995" cy="1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4" idx="3"/>
          </p:cNvCxnSpPr>
          <p:nvPr/>
        </p:nvCxnSpPr>
        <p:spPr>
          <a:xfrm>
            <a:off x="3176270" y="4998720"/>
            <a:ext cx="1630045"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787265" y="2964815"/>
            <a:ext cx="0" cy="2027555"/>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109210" y="3299460"/>
            <a:ext cx="1761490" cy="423545"/>
          </a:xfrm>
          <a:prstGeom prst="rect">
            <a:avLst/>
          </a:prstGeom>
          <a:noFill/>
        </p:spPr>
        <p:txBody>
          <a:bodyPr wrap="square" rtlCol="0">
            <a:spAutoFit/>
          </a:bodyPr>
          <a:lstStyle/>
          <a:p>
            <a:pPr defTabSz="2887980">
              <a:lnSpc>
                <a:spcPct val="90000"/>
              </a:lnSpc>
              <a:spcBef>
                <a:spcPct val="0"/>
              </a:spcBef>
            </a:pPr>
            <a:r>
              <a:rPr lang="zh-CN" altLang="en-US" sz="2400">
                <a:latin typeface="微软雅黑" panose="020B0503020204020204" pitchFamily="34" charset="-122"/>
                <a:ea typeface="微软雅黑" panose="020B0503020204020204" pitchFamily="34" charset="-122"/>
                <a:cs typeface="+mj-cs"/>
              </a:rPr>
              <a:t>标签偏好</a:t>
            </a:r>
            <a:endParaRPr lang="zh-CN" altLang="en-US" sz="2400">
              <a:latin typeface="微软雅黑" panose="020B0503020204020204" pitchFamily="34" charset="-122"/>
              <a:ea typeface="微软雅黑" panose="020B0503020204020204" pitchFamily="34" charset="-122"/>
              <a:cs typeface="+mj-cs"/>
            </a:endParaRPr>
          </a:p>
        </p:txBody>
      </p:sp>
      <p:sp>
        <p:nvSpPr>
          <p:cNvPr id="3" name="矩形 2"/>
          <p:cNvSpPr/>
          <p:nvPr/>
        </p:nvSpPr>
        <p:spPr>
          <a:xfrm>
            <a:off x="1780978" y="2458435"/>
            <a:ext cx="1395167" cy="100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用户标签</a:t>
            </a: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1780978" y="4494387"/>
            <a:ext cx="1395167" cy="100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广告</a:t>
            </a:r>
            <a:endParaRPr lang="en-US" altLang="zh-CN">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上下文</a:t>
            </a:r>
            <a:endParaRPr lang="en-US" altLang="zh-CN">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媒体</a:t>
            </a:r>
            <a:endParaRPr lang="zh-CN" altLang="en-US">
              <a:latin typeface="微软雅黑" panose="020B0503020204020204" pitchFamily="34" charset="-122"/>
              <a:ea typeface="微软雅黑" panose="020B0503020204020204" pitchFamily="34" charset="-122"/>
            </a:endParaRPr>
          </a:p>
        </p:txBody>
      </p:sp>
      <p:cxnSp>
        <p:nvCxnSpPr>
          <p:cNvPr id="7" name="直接箭头连接符 6"/>
          <p:cNvCxnSpPr/>
          <p:nvPr/>
        </p:nvCxnSpPr>
        <p:spPr>
          <a:xfrm>
            <a:off x="4788129" y="3924209"/>
            <a:ext cx="20833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5390" y="1236980"/>
            <a:ext cx="7089621" cy="1015663"/>
          </a:xfrm>
          <a:prstGeom prst="rect">
            <a:avLst/>
          </a:prstGeom>
          <a:noFill/>
        </p:spPr>
        <p:txBody>
          <a:bodyPr wrap="square" rtlCol="0">
            <a:spAutoFit/>
          </a:bodyPr>
          <a:lstStyle/>
          <a:p>
            <a:pPr marL="285750" indent="-28575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如何利用从</a:t>
            </a:r>
            <a:r>
              <a:rPr lang="en-US" altLang="zh-CN" sz="2000">
                <a:latin typeface="微软雅黑" panose="020B0503020204020204" pitchFamily="34" charset="-122"/>
                <a:ea typeface="微软雅黑" panose="020B0503020204020204" pitchFamily="34" charset="-122"/>
              </a:rPr>
              <a:t>user_tags</a:t>
            </a:r>
            <a:r>
              <a:rPr lang="zh-CN" altLang="en-US" sz="2000">
                <a:latin typeface="微软雅黑" panose="020B0503020204020204" pitchFamily="34" charset="-122"/>
                <a:ea typeface="微软雅黑" panose="020B0503020204020204" pitchFamily="34" charset="-122"/>
              </a:rPr>
              <a:t>中提取出来的标签表现更多的信息？</a:t>
            </a:r>
            <a:endParaRPr lang="en-US" altLang="zh-CN"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如何才能做到精准推荐？</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20457" y="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en-US" altLang="zh-CN" sz="3000">
                <a:latin typeface="微软雅黑" panose="020B0503020204020204" pitchFamily="34" charset="-122"/>
                <a:ea typeface="微软雅黑" panose="020B0503020204020204" pitchFamily="34" charset="-122"/>
              </a:rPr>
              <a:t>ratio</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47" name="文本框 46"/>
          <p:cNvSpPr txBox="1"/>
          <p:nvPr/>
        </p:nvSpPr>
        <p:spPr>
          <a:xfrm>
            <a:off x="2243579" y="763571"/>
            <a:ext cx="184731" cy="369332"/>
          </a:xfrm>
          <a:prstGeom prst="rect">
            <a:avLst/>
          </a:prstGeom>
          <a:noFill/>
        </p:spPr>
        <p:txBody>
          <a:bodyPr wrap="none" rtlCol="0">
            <a:spAutoFit/>
          </a:bodyPr>
          <a:lstStyle/>
          <a:p>
            <a:endParaRPr lang="zh-CN" altLang="en-US"/>
          </a:p>
        </p:txBody>
      </p:sp>
      <p:graphicFrame>
        <p:nvGraphicFramePr>
          <p:cNvPr id="49" name="表格 48"/>
          <p:cNvGraphicFramePr>
            <a:graphicFrameLocks noGrp="1"/>
          </p:cNvGraphicFramePr>
          <p:nvPr/>
        </p:nvGraphicFramePr>
        <p:xfrm>
          <a:off x="6438507" y="2217739"/>
          <a:ext cx="4411377" cy="2387724"/>
        </p:xfrm>
        <a:graphic>
          <a:graphicData uri="http://schemas.openxmlformats.org/drawingml/2006/table">
            <a:tbl>
              <a:tblPr firstRow="1" bandRow="1">
                <a:tableStyleId>{5C22544A-7EE6-4342-B048-85BDC9FD1C3A}</a:tableStyleId>
              </a:tblPr>
              <a:tblGrid>
                <a:gridCol w="1470459"/>
                <a:gridCol w="1470459"/>
                <a:gridCol w="1470459"/>
              </a:tblGrid>
              <a:tr h="397954">
                <a:tc>
                  <a:txBody>
                    <a:bodyPr/>
                    <a:lstStyle/>
                    <a:p>
                      <a:pPr algn="ctr"/>
                      <a:r>
                        <a:rPr lang="zh-CN" altLang="en-US">
                          <a:latin typeface="微软雅黑" panose="020B0503020204020204" pitchFamily="34" charset="-122"/>
                          <a:ea typeface="微软雅黑" panose="020B0503020204020204" pitchFamily="34" charset="-122"/>
                        </a:rPr>
                        <a:t>广告</a:t>
                      </a:r>
                      <a:r>
                        <a:rPr lang="en-US" altLang="zh-CN">
                          <a:latin typeface="微软雅黑" panose="020B0503020204020204" pitchFamily="34" charset="-122"/>
                          <a:ea typeface="微软雅黑" panose="020B0503020204020204" pitchFamily="34" charset="-122"/>
                        </a:rPr>
                        <a:t>id</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zh-CN" altLang="en-US">
                          <a:latin typeface="微软雅黑" panose="020B0503020204020204" pitchFamily="34" charset="-122"/>
                          <a:ea typeface="微软雅黑" panose="020B0503020204020204" pitchFamily="34" charset="-122"/>
                        </a:rPr>
                        <a:t>品牌</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zh-CN" altLang="en-US">
                          <a:latin typeface="微软雅黑" panose="020B0503020204020204" pitchFamily="34" charset="-122"/>
                          <a:ea typeface="微软雅黑" panose="020B0503020204020204" pitchFamily="34" charset="-122"/>
                        </a:rPr>
                        <a:t>占比</a:t>
                      </a:r>
                      <a:endParaRPr lang="zh-CN" altLang="en-US">
                        <a:latin typeface="微软雅黑" panose="020B0503020204020204" pitchFamily="34" charset="-122"/>
                        <a:ea typeface="微软雅黑" panose="020B0503020204020204" pitchFamily="34" charset="-122"/>
                      </a:endParaRPr>
                    </a:p>
                  </a:txBody>
                  <a:tcPr/>
                </a:tc>
              </a:tr>
              <a:tr h="397954">
                <a:tc>
                  <a:txBody>
                    <a:bodyPr/>
                    <a:lstStyle/>
                    <a:p>
                      <a:pPr algn="ctr"/>
                      <a:r>
                        <a:rPr lang="en-US" altLang="zh-CN">
                          <a:latin typeface="微软雅黑" panose="020B0503020204020204" pitchFamily="34" charset="-122"/>
                          <a:ea typeface="微软雅黑" panose="020B0503020204020204" pitchFamily="34" charset="-122"/>
                        </a:rPr>
                        <a:t>1574388</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vivo</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0.265554</a:t>
                      </a:r>
                      <a:endParaRPr lang="zh-CN" altLang="en-US">
                        <a:latin typeface="微软雅黑" panose="020B0503020204020204" pitchFamily="34" charset="-122"/>
                        <a:ea typeface="微软雅黑" panose="020B0503020204020204" pitchFamily="34" charset="-122"/>
                      </a:endParaRPr>
                    </a:p>
                  </a:txBody>
                  <a:tcPr/>
                </a:tc>
              </a:tr>
              <a:tr h="39795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a:latin typeface="微软雅黑" panose="020B0503020204020204" pitchFamily="34" charset="-122"/>
                          <a:ea typeface="微软雅黑" panose="020B0503020204020204" pitchFamily="34" charset="-122"/>
                        </a:rPr>
                        <a:t>1574388</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oppo</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0.263955</a:t>
                      </a:r>
                      <a:endParaRPr lang="zh-CN" altLang="en-US">
                        <a:latin typeface="微软雅黑" panose="020B0503020204020204" pitchFamily="34" charset="-122"/>
                        <a:ea typeface="微软雅黑" panose="020B0503020204020204" pitchFamily="34" charset="-122"/>
                      </a:endParaRPr>
                    </a:p>
                  </a:txBody>
                  <a:tcPr/>
                </a:tc>
              </a:tr>
              <a:tr h="39795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a:latin typeface="微软雅黑" panose="020B0503020204020204" pitchFamily="34" charset="-122"/>
                          <a:ea typeface="微软雅黑" panose="020B0503020204020204" pitchFamily="34" charset="-122"/>
                        </a:rPr>
                        <a:t>1574388</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huawei</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0.215374</a:t>
                      </a:r>
                      <a:endParaRPr lang="zh-CN" altLang="en-US">
                        <a:latin typeface="微软雅黑" panose="020B0503020204020204" pitchFamily="34" charset="-122"/>
                        <a:ea typeface="微软雅黑" panose="020B0503020204020204" pitchFamily="34" charset="-122"/>
                      </a:endParaRPr>
                    </a:p>
                  </a:txBody>
                  <a:tcPr/>
                </a:tc>
              </a:tr>
              <a:tr h="39795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a:latin typeface="微软雅黑" panose="020B0503020204020204" pitchFamily="34" charset="-122"/>
                          <a:ea typeface="微软雅黑" panose="020B0503020204020204" pitchFamily="34" charset="-122"/>
                        </a:rPr>
                        <a:t>1574388</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xiaomi</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0.129952</a:t>
                      </a:r>
                      <a:endParaRPr lang="zh-CN" altLang="en-US">
                        <a:latin typeface="微软雅黑" panose="020B0503020204020204" pitchFamily="34" charset="-122"/>
                        <a:ea typeface="微软雅黑" panose="020B0503020204020204" pitchFamily="34" charset="-122"/>
                      </a:endParaRPr>
                    </a:p>
                  </a:txBody>
                  <a:tcPr/>
                </a:tc>
              </a:tr>
              <a:tr h="39795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a:latin typeface="微软雅黑" panose="020B0503020204020204" pitchFamily="34" charset="-122"/>
                          <a:ea typeface="微软雅黑" panose="020B0503020204020204" pitchFamily="34" charset="-122"/>
                        </a:rPr>
                        <a:t>1574388</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apple</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0.000028</a:t>
                      </a:r>
                      <a:endParaRPr lang="zh-CN" altLang="en-US">
                        <a:latin typeface="微软雅黑" panose="020B0503020204020204" pitchFamily="34" charset="-122"/>
                        <a:ea typeface="微软雅黑" panose="020B0503020204020204" pitchFamily="34" charset="-122"/>
                      </a:endParaRPr>
                    </a:p>
                  </a:txBody>
                  <a:tcPr/>
                </a:tc>
              </a:tr>
            </a:tbl>
          </a:graphicData>
        </a:graphic>
      </p:graphicFrame>
      <p:grpSp>
        <p:nvGrpSpPr>
          <p:cNvPr id="50" name="组合 49"/>
          <p:cNvGrpSpPr/>
          <p:nvPr/>
        </p:nvGrpSpPr>
        <p:grpSpPr>
          <a:xfrm>
            <a:off x="1348032" y="1945827"/>
            <a:ext cx="7603510" cy="3044616"/>
            <a:chOff x="1847653" y="2001235"/>
            <a:chExt cx="7603510" cy="3044616"/>
          </a:xfrm>
        </p:grpSpPr>
        <p:sp>
          <p:nvSpPr>
            <p:cNvPr id="51" name="矩形 50"/>
            <p:cNvSpPr/>
            <p:nvPr/>
          </p:nvSpPr>
          <p:spPr>
            <a:xfrm>
              <a:off x="1847653" y="2001235"/>
              <a:ext cx="1395167" cy="100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广告</a:t>
              </a:r>
              <a:endParaRPr lang="en-US" altLang="zh-CN">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上下文</a:t>
              </a:r>
              <a:endParaRPr lang="en-US" altLang="zh-CN">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媒体</a:t>
              </a:r>
              <a:endParaRPr lang="zh-CN" altLang="en-US">
                <a:latin typeface="微软雅黑" panose="020B0503020204020204" pitchFamily="34" charset="-122"/>
                <a:ea typeface="微软雅黑" panose="020B0503020204020204" pitchFamily="34" charset="-122"/>
              </a:endParaRPr>
            </a:p>
          </p:txBody>
        </p:sp>
        <p:sp>
          <p:nvSpPr>
            <p:cNvPr id="52" name="矩形 51"/>
            <p:cNvSpPr/>
            <p:nvPr/>
          </p:nvSpPr>
          <p:spPr>
            <a:xfrm>
              <a:off x="1847653" y="4037187"/>
              <a:ext cx="1395167" cy="100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广告</a:t>
              </a:r>
              <a:endParaRPr lang="en-US" altLang="zh-CN">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上下文</a:t>
              </a:r>
              <a:endParaRPr lang="en-US" altLang="zh-CN">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媒体</a:t>
              </a:r>
              <a:endParaRPr lang="zh-CN" altLang="en-US">
                <a:latin typeface="微软雅黑" panose="020B0503020204020204" pitchFamily="34" charset="-122"/>
                <a:ea typeface="微软雅黑" panose="020B0503020204020204" pitchFamily="34" charset="-122"/>
              </a:endParaRPr>
            </a:p>
          </p:txBody>
        </p:sp>
        <p:cxnSp>
          <p:nvCxnSpPr>
            <p:cNvPr id="53" name="直接连接符 52"/>
            <p:cNvCxnSpPr/>
            <p:nvPr/>
          </p:nvCxnSpPr>
          <p:spPr>
            <a:xfrm>
              <a:off x="3242820" y="2505567"/>
              <a:ext cx="16119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242820" y="4512847"/>
              <a:ext cx="16119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4854804" y="2505567"/>
              <a:ext cx="0" cy="2007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4854804" y="3467009"/>
              <a:ext cx="20833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265660" y="2874806"/>
              <a:ext cx="4185503" cy="424732"/>
            </a:xfrm>
            <a:prstGeom prst="rect">
              <a:avLst/>
            </a:prstGeom>
            <a:noFill/>
          </p:spPr>
          <p:txBody>
            <a:bodyPr wrap="square" rtlCol="0">
              <a:spAutoFit/>
            </a:bodyPr>
            <a:lstStyle/>
            <a:p>
              <a:pPr defTabSz="2887980">
                <a:lnSpc>
                  <a:spcPct val="90000"/>
                </a:lnSpc>
                <a:spcBef>
                  <a:spcPct val="0"/>
                </a:spcBef>
              </a:pPr>
              <a:r>
                <a:rPr lang="zh-CN" altLang="en-US" sz="2400">
                  <a:latin typeface="微软雅黑" panose="020B0503020204020204" pitchFamily="34" charset="-122"/>
                  <a:ea typeface="微软雅黑" panose="020B0503020204020204" pitchFamily="34" charset="-122"/>
                  <a:cs typeface="+mj-cs"/>
                </a:rPr>
                <a:t>投放比例</a:t>
              </a:r>
              <a:endParaRPr lang="zh-CN" altLang="en-US" sz="2400">
                <a:latin typeface="微软雅黑" panose="020B0503020204020204" pitchFamily="34" charset="-122"/>
                <a:ea typeface="微软雅黑" panose="020B0503020204020204" pitchFamily="34" charset="-122"/>
                <a:cs typeface="+mj-c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149405" y="228281"/>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dirty="0">
                <a:latin typeface="微软雅黑" panose="020B0503020204020204" pitchFamily="34" charset="-122"/>
                <a:ea typeface="微软雅黑" panose="020B0503020204020204" pitchFamily="34" charset="-122"/>
              </a:rPr>
              <a:t>特征构造</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11" name="文本框 10"/>
          <p:cNvSpPr txBox="1"/>
          <p:nvPr/>
        </p:nvSpPr>
        <p:spPr>
          <a:xfrm>
            <a:off x="1456372" y="1446608"/>
            <a:ext cx="4749165"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点击率特征（挖掘历史点击信息）</a:t>
            </a:r>
            <a:endParaRPr lang="zh-CN" altLang="en-US" sz="2400">
              <a:latin typeface="微软雅黑" panose="020B0503020204020204" pitchFamily="34" charset="-122"/>
              <a:ea typeface="微软雅黑" panose="020B0503020204020204" pitchFamily="34" charset="-122"/>
            </a:endParaRPr>
          </a:p>
        </p:txBody>
      </p:sp>
      <p:sp>
        <p:nvSpPr>
          <p:cNvPr id="12" name="下箭头 11"/>
          <p:cNvSpPr/>
          <p:nvPr/>
        </p:nvSpPr>
        <p:spPr>
          <a:xfrm>
            <a:off x="5723255" y="1736725"/>
            <a:ext cx="1022350" cy="47396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 167"/>
          <p:cNvSpPr/>
          <p:nvPr/>
        </p:nvSpPr>
        <p:spPr>
          <a:xfrm>
            <a:off x="5360670" y="4914900"/>
            <a:ext cx="1814830" cy="395605"/>
          </a:xfrm>
          <a:prstGeom prst="roundRect">
            <a:avLst/>
          </a:prstGeom>
          <a:solidFill>
            <a:schemeClr val="accent3">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文本框 12"/>
          <p:cNvSpPr txBox="1"/>
          <p:nvPr/>
        </p:nvSpPr>
        <p:spPr>
          <a:xfrm>
            <a:off x="5819775" y="4928870"/>
            <a:ext cx="1177925" cy="368300"/>
          </a:xfrm>
          <a:prstGeom prst="rect">
            <a:avLst/>
          </a:prstGeom>
          <a:noFill/>
        </p:spPr>
        <p:txBody>
          <a:bodyPr wrap="square" rtlCol="0">
            <a:spAutoFit/>
          </a:bodyPr>
          <a:lstStyle/>
          <a:p>
            <a:r>
              <a:rPr lang="zh-CN" altLang="en-US" b="1">
                <a:latin typeface="微软雅黑" panose="020B0503020204020204" pitchFamily="34" charset="-122"/>
                <a:ea typeface="微软雅黑" panose="020B0503020204020204" pitchFamily="34" charset="-122"/>
              </a:rPr>
              <a:t>点击日</a:t>
            </a:r>
            <a:endParaRPr lang="zh-CN" altLang="en-US" b="1">
              <a:latin typeface="微软雅黑" panose="020B0503020204020204" pitchFamily="34" charset="-122"/>
              <a:ea typeface="微软雅黑" panose="020B0503020204020204" pitchFamily="34" charset="-122"/>
            </a:endParaRPr>
          </a:p>
        </p:txBody>
      </p:sp>
      <p:sp>
        <p:nvSpPr>
          <p:cNvPr id="16" name=" 16"/>
          <p:cNvSpPr/>
          <p:nvPr/>
        </p:nvSpPr>
        <p:spPr>
          <a:xfrm>
            <a:off x="6031865" y="1812925"/>
            <a:ext cx="405130" cy="3005455"/>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 name="文本框 16"/>
          <p:cNvSpPr txBox="1"/>
          <p:nvPr/>
        </p:nvSpPr>
        <p:spPr>
          <a:xfrm>
            <a:off x="6031865" y="2136775"/>
            <a:ext cx="347345" cy="2584450"/>
          </a:xfrm>
          <a:prstGeom prst="rect">
            <a:avLst/>
          </a:prstGeom>
          <a:noFill/>
        </p:spPr>
        <p:txBody>
          <a:bodyPr wrap="square" rtlCol="0">
            <a:spAutoFit/>
          </a:bodyPr>
          <a:lstStyle/>
          <a:p>
            <a:r>
              <a:rPr lang="zh-CN" altLang="en-US"/>
              <a:t>点击日</a:t>
            </a:r>
            <a:r>
              <a:rPr lang="zh-CN" altLang="en-US">
                <a:latin typeface="微软雅黑" panose="020B0503020204020204" pitchFamily="34" charset="-122"/>
                <a:ea typeface="微软雅黑" panose="020B0503020204020204" pitchFamily="34" charset="-122"/>
              </a:rPr>
              <a:t>之前</a:t>
            </a:r>
            <a:r>
              <a:rPr lang="zh-CN" altLang="en-US"/>
              <a:t>数据计算</a:t>
            </a:r>
            <a:endParaRPr lang="zh-CN" altLang="en-US"/>
          </a:p>
        </p:txBody>
      </p:sp>
      <p:sp>
        <p:nvSpPr>
          <p:cNvPr id="18" name="文本框 17"/>
          <p:cNvSpPr txBox="1"/>
          <p:nvPr/>
        </p:nvSpPr>
        <p:spPr>
          <a:xfrm>
            <a:off x="1553210" y="3228975"/>
            <a:ext cx="3494405" cy="400110"/>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rPr>
              <a:t>点击率 </a:t>
            </a: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点击次数</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推送次数</a:t>
            </a:r>
            <a:endParaRPr lang="zh-CN" altLang="en-US" sz="2000">
              <a:latin typeface="微软雅黑" panose="020B0503020204020204" pitchFamily="34" charset="-122"/>
              <a:ea typeface="微软雅黑" panose="020B0503020204020204" pitchFamily="34" charset="-122"/>
            </a:endParaRPr>
          </a:p>
        </p:txBody>
      </p:sp>
      <p:sp>
        <p:nvSpPr>
          <p:cNvPr id="23" name=" 23"/>
          <p:cNvSpPr/>
          <p:nvPr/>
        </p:nvSpPr>
        <p:spPr>
          <a:xfrm>
            <a:off x="7856855" y="2299335"/>
            <a:ext cx="1891665" cy="292417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4" name="文本框 23"/>
          <p:cNvSpPr txBox="1"/>
          <p:nvPr/>
        </p:nvSpPr>
        <p:spPr>
          <a:xfrm>
            <a:off x="8049260" y="2463165"/>
            <a:ext cx="1506220"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统计对象</a:t>
            </a:r>
            <a:endParaRPr lang="zh-CN" altLang="en-US" sz="2400">
              <a:latin typeface="微软雅黑" panose="020B0503020204020204" pitchFamily="34" charset="-122"/>
              <a:ea typeface="微软雅黑" panose="020B0503020204020204" pitchFamily="34" charset="-122"/>
            </a:endParaRPr>
          </a:p>
        </p:txBody>
      </p:sp>
      <p:sp>
        <p:nvSpPr>
          <p:cNvPr id="25" name="文本框 24"/>
          <p:cNvSpPr txBox="1"/>
          <p:nvPr/>
        </p:nvSpPr>
        <p:spPr>
          <a:xfrm>
            <a:off x="8049260" y="3122930"/>
            <a:ext cx="1621790" cy="1753235"/>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广告主</a:t>
            </a:r>
            <a:r>
              <a:rPr lang="en-US" altLang="zh-CN">
                <a:latin typeface="微软雅黑" panose="020B0503020204020204" pitchFamily="34" charset="-122"/>
                <a:ea typeface="微软雅黑" panose="020B0503020204020204" pitchFamily="34" charset="-122"/>
              </a:rPr>
              <a:t>id</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广告主行业</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活动</a:t>
            </a:r>
            <a:r>
              <a:rPr lang="en-US" altLang="zh-CN">
                <a:latin typeface="微软雅黑" panose="020B0503020204020204" pitchFamily="34" charset="-122"/>
                <a:ea typeface="微软雅黑" panose="020B0503020204020204" pitchFamily="34" charset="-122"/>
              </a:rPr>
              <a:t>id</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省份</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一级频道</a:t>
            </a:r>
            <a:endParaRPr lang="zh-CN" altLang="en-US">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10023" y="6350"/>
            <a:ext cx="12181840" cy="6844665"/>
          </a:xfrm>
          <a:prstGeom prst="rect">
            <a:avLst/>
          </a:prstGeom>
          <a:solidFill>
            <a:schemeClr val="accent2">
              <a:lumMod val="60000"/>
              <a:lumOff val="40000"/>
            </a:schemeClr>
          </a:solidFill>
          <a:ln>
            <a:noFill/>
          </a:ln>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a:latin typeface="微软雅黑" panose="020B0503020204020204" pitchFamily="34" charset="-122"/>
                <a:ea typeface="微软雅黑" panose="020B0503020204020204" pitchFamily="34" charset="-122"/>
              </a:rPr>
              <a:t>特征</a:t>
            </a:r>
            <a:r>
              <a:rPr lang="en-US" altLang="zh-CN" sz="3000">
                <a:latin typeface="微软雅黑" panose="020B0503020204020204" pitchFamily="34" charset="-122"/>
                <a:ea typeface="微软雅黑" panose="020B0503020204020204" pitchFamily="34" charset="-122"/>
              </a:rPr>
              <a:t>Stacking</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47" name="文本框 46"/>
          <p:cNvSpPr txBox="1"/>
          <p:nvPr/>
        </p:nvSpPr>
        <p:spPr>
          <a:xfrm>
            <a:off x="2243579" y="763571"/>
            <a:ext cx="184731" cy="369332"/>
          </a:xfrm>
          <a:prstGeom prst="rect">
            <a:avLst/>
          </a:prstGeom>
          <a:noFill/>
        </p:spPr>
        <p:txBody>
          <a:bodyPr wrap="none" rtlCol="0">
            <a:spAutoFit/>
          </a:bodyPr>
          <a:lstStyle/>
          <a:p>
            <a:endParaRPr lang="zh-CN" altLang="en-US"/>
          </a:p>
        </p:txBody>
      </p:sp>
      <p:grpSp>
        <p:nvGrpSpPr>
          <p:cNvPr id="50" name="组合 49"/>
          <p:cNvGrpSpPr/>
          <p:nvPr/>
        </p:nvGrpSpPr>
        <p:grpSpPr>
          <a:xfrm>
            <a:off x="1505144" y="1863286"/>
            <a:ext cx="7958170" cy="4437730"/>
            <a:chOff x="1561706" y="1693600"/>
            <a:chExt cx="7958170" cy="4437730"/>
          </a:xfrm>
        </p:grpSpPr>
        <p:grpSp>
          <p:nvGrpSpPr>
            <p:cNvPr id="46" name="组合 45"/>
            <p:cNvGrpSpPr/>
            <p:nvPr/>
          </p:nvGrpSpPr>
          <p:grpSpPr>
            <a:xfrm>
              <a:off x="1561706" y="1693600"/>
              <a:ext cx="7958170" cy="3470799"/>
              <a:chOff x="1561706" y="1693600"/>
              <a:chExt cx="7958170" cy="3470799"/>
            </a:xfrm>
          </p:grpSpPr>
          <p:grpSp>
            <p:nvGrpSpPr>
              <p:cNvPr id="12" name="组合 11"/>
              <p:cNvGrpSpPr/>
              <p:nvPr/>
            </p:nvGrpSpPr>
            <p:grpSpPr>
              <a:xfrm>
                <a:off x="1561706" y="1693600"/>
                <a:ext cx="6564199" cy="3470799"/>
                <a:chOff x="2193302" y="1930757"/>
                <a:chExt cx="6038407" cy="2435394"/>
              </a:xfrm>
            </p:grpSpPr>
            <p:grpSp>
              <p:nvGrpSpPr>
                <p:cNvPr id="11" name="组合 10"/>
                <p:cNvGrpSpPr/>
                <p:nvPr/>
              </p:nvGrpSpPr>
              <p:grpSpPr>
                <a:xfrm>
                  <a:off x="2201158" y="1930757"/>
                  <a:ext cx="6030551" cy="263240"/>
                  <a:chOff x="2201158" y="1930757"/>
                  <a:chExt cx="6030551" cy="263240"/>
                </a:xfrm>
              </p:grpSpPr>
              <p:sp>
                <p:nvSpPr>
                  <p:cNvPr id="3" name="矩形 2"/>
                  <p:cNvSpPr/>
                  <p:nvPr/>
                </p:nvSpPr>
                <p:spPr>
                  <a:xfrm>
                    <a:off x="2201158" y="1939477"/>
                    <a:ext cx="857840" cy="254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train1</a:t>
                    </a:r>
                    <a:endParaRPr lang="zh-CN" altLang="en-US">
                      <a:solidFill>
                        <a:schemeClr val="tx1"/>
                      </a:solidFill>
                    </a:endParaRPr>
                  </a:p>
                </p:txBody>
              </p:sp>
              <p:sp>
                <p:nvSpPr>
                  <p:cNvPr id="7" name="矩形 6"/>
                  <p:cNvSpPr/>
                  <p:nvPr/>
                </p:nvSpPr>
                <p:spPr>
                  <a:xfrm>
                    <a:off x="4809241" y="193869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91555" y="193869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373869" y="193075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484909" y="193869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bg1"/>
                      </a:solidFill>
                      <a:sym typeface="+mn-ea"/>
                    </a:endParaRPr>
                  </a:p>
                </p:txBody>
              </p:sp>
              <p:sp>
                <p:nvSpPr>
                  <p:cNvPr id="4" name="矩形 3"/>
                  <p:cNvSpPr/>
                  <p:nvPr/>
                </p:nvSpPr>
                <p:spPr>
                  <a:xfrm>
                    <a:off x="2201158" y="1939031"/>
                    <a:ext cx="857840" cy="254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微软雅黑" panose="020B0503020204020204" pitchFamily="34" charset="-122"/>
                        <a:ea typeface="微软雅黑" panose="020B0503020204020204" pitchFamily="34" charset="-122"/>
                      </a:rPr>
                      <a:t>train1</a:t>
                    </a:r>
                    <a:endParaRPr lang="zh-CN" altLang="en-US">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2193302" y="2516195"/>
                  <a:ext cx="6030551" cy="263240"/>
                  <a:chOff x="2201158" y="1930757"/>
                  <a:chExt cx="6030551" cy="263240"/>
                </a:xfrm>
              </p:grpSpPr>
              <p:sp>
                <p:nvSpPr>
                  <p:cNvPr id="15" name="矩形 14"/>
                  <p:cNvSpPr/>
                  <p:nvPr/>
                </p:nvSpPr>
                <p:spPr>
                  <a:xfrm>
                    <a:off x="2201158" y="1939477"/>
                    <a:ext cx="857840" cy="254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809241" y="193869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091555" y="193869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373869" y="193075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484909" y="1938697"/>
                    <a:ext cx="857840" cy="254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微软雅黑" panose="020B0503020204020204" pitchFamily="34" charset="-122"/>
                        <a:ea typeface="微软雅黑" panose="020B0503020204020204" pitchFamily="34" charset="-122"/>
                      </a:rPr>
                      <a:t>train2</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2201742" y="1939031"/>
                    <a:ext cx="857840" cy="254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201158" y="3584103"/>
                  <a:ext cx="6030551" cy="263240"/>
                  <a:chOff x="2201158" y="1930757"/>
                  <a:chExt cx="6030551" cy="263240"/>
                </a:xfrm>
              </p:grpSpPr>
              <p:sp>
                <p:nvSpPr>
                  <p:cNvPr id="23" name="矩形 22"/>
                  <p:cNvSpPr/>
                  <p:nvPr/>
                </p:nvSpPr>
                <p:spPr>
                  <a:xfrm>
                    <a:off x="2201158" y="1939477"/>
                    <a:ext cx="857840" cy="254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809241" y="193869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091555" y="1938697"/>
                    <a:ext cx="857840" cy="254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微软雅黑" panose="020B0503020204020204" pitchFamily="34" charset="-122"/>
                        <a:ea typeface="微软雅黑" panose="020B0503020204020204" pitchFamily="34" charset="-122"/>
                      </a:rPr>
                      <a:t>train4</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6" name="矩形 25"/>
                  <p:cNvSpPr/>
                  <p:nvPr/>
                </p:nvSpPr>
                <p:spPr>
                  <a:xfrm>
                    <a:off x="7373869" y="193075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484909" y="193869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01158" y="1939477"/>
                    <a:ext cx="857840" cy="254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2201158" y="4102911"/>
                  <a:ext cx="6030551" cy="263240"/>
                  <a:chOff x="2201158" y="1930757"/>
                  <a:chExt cx="6030551" cy="263240"/>
                </a:xfrm>
              </p:grpSpPr>
              <p:sp>
                <p:nvSpPr>
                  <p:cNvPr id="29" name="矩形 28"/>
                  <p:cNvSpPr/>
                  <p:nvPr/>
                </p:nvSpPr>
                <p:spPr>
                  <a:xfrm>
                    <a:off x="2201158" y="1939477"/>
                    <a:ext cx="857840" cy="254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809241" y="193869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6091555" y="193869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373869" y="1930757"/>
                    <a:ext cx="857840" cy="254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微软雅黑" panose="020B0503020204020204" pitchFamily="34" charset="-122"/>
                        <a:ea typeface="微软雅黑" panose="020B0503020204020204" pitchFamily="34" charset="-122"/>
                      </a:rPr>
                      <a:t>train5</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3" name="矩形 32"/>
                  <p:cNvSpPr/>
                  <p:nvPr/>
                </p:nvSpPr>
                <p:spPr>
                  <a:xfrm>
                    <a:off x="3484909" y="193869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193302" y="3077658"/>
                  <a:ext cx="6030551" cy="263240"/>
                  <a:chOff x="2201158" y="1930757"/>
                  <a:chExt cx="6030551" cy="263240"/>
                </a:xfrm>
                <a:solidFill>
                  <a:schemeClr val="accent1"/>
                </a:solidFill>
              </p:grpSpPr>
              <p:sp>
                <p:nvSpPr>
                  <p:cNvPr id="35" name="矩形 34"/>
                  <p:cNvSpPr/>
                  <p:nvPr/>
                </p:nvSpPr>
                <p:spPr>
                  <a:xfrm>
                    <a:off x="2201158" y="1939477"/>
                    <a:ext cx="857840" cy="2545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809241" y="1938697"/>
                    <a:ext cx="857840" cy="254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微软雅黑" panose="020B0503020204020204" pitchFamily="34" charset="-122"/>
                        <a:ea typeface="微软雅黑" panose="020B0503020204020204" pitchFamily="34" charset="-122"/>
                      </a:rPr>
                      <a:t>train3</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7" name="矩形 36"/>
                  <p:cNvSpPr/>
                  <p:nvPr/>
                </p:nvSpPr>
                <p:spPr>
                  <a:xfrm>
                    <a:off x="6091555" y="1938697"/>
                    <a:ext cx="857840" cy="2545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7373869" y="1930757"/>
                    <a:ext cx="857840" cy="2545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484909" y="1938697"/>
                    <a:ext cx="857840" cy="2545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201742" y="1939031"/>
                    <a:ext cx="857840" cy="254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5" name="组合 44"/>
              <p:cNvGrpSpPr/>
              <p:nvPr/>
            </p:nvGrpSpPr>
            <p:grpSpPr>
              <a:xfrm>
                <a:off x="8587340" y="1693600"/>
                <a:ext cx="932536" cy="3457036"/>
                <a:chOff x="8826957" y="1693599"/>
                <a:chExt cx="932536" cy="3457036"/>
              </a:xfrm>
            </p:grpSpPr>
            <p:sp>
              <p:nvSpPr>
                <p:cNvPr id="40" name="矩形 39"/>
                <p:cNvSpPr/>
                <p:nvPr/>
              </p:nvSpPr>
              <p:spPr>
                <a:xfrm>
                  <a:off x="8826957" y="1693599"/>
                  <a:ext cx="932536" cy="3627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微软雅黑" panose="020B0503020204020204" pitchFamily="34" charset="-122"/>
                      <a:ea typeface="微软雅黑" panose="020B0503020204020204" pitchFamily="34" charset="-122"/>
                    </a:rPr>
                    <a:t>test1</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1" name="矩形 40"/>
                <p:cNvSpPr/>
                <p:nvPr/>
              </p:nvSpPr>
              <p:spPr>
                <a:xfrm>
                  <a:off x="8826957" y="2552853"/>
                  <a:ext cx="932536" cy="3627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微软雅黑" panose="020B0503020204020204" pitchFamily="34" charset="-122"/>
                      <a:ea typeface="微软雅黑" panose="020B0503020204020204" pitchFamily="34" charset="-122"/>
                    </a:rPr>
                    <a:t>test2</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2" name="矩形 41"/>
                <p:cNvSpPr/>
                <p:nvPr/>
              </p:nvSpPr>
              <p:spPr>
                <a:xfrm>
                  <a:off x="8826957" y="3288966"/>
                  <a:ext cx="932536" cy="3627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微软雅黑" panose="020B0503020204020204" pitchFamily="34" charset="-122"/>
                      <a:ea typeface="微软雅黑" panose="020B0503020204020204" pitchFamily="34" charset="-122"/>
                    </a:rPr>
                    <a:t>test3</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3" name="矩形 42"/>
                <p:cNvSpPr/>
                <p:nvPr/>
              </p:nvSpPr>
              <p:spPr>
                <a:xfrm>
                  <a:off x="8826957" y="4045880"/>
                  <a:ext cx="932536" cy="3627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微软雅黑" panose="020B0503020204020204" pitchFamily="34" charset="-122"/>
                      <a:ea typeface="微软雅黑" panose="020B0503020204020204" pitchFamily="34" charset="-122"/>
                    </a:rPr>
                    <a:t>test4</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4" name="矩形 43"/>
                <p:cNvSpPr/>
                <p:nvPr/>
              </p:nvSpPr>
              <p:spPr>
                <a:xfrm>
                  <a:off x="8826957" y="4787906"/>
                  <a:ext cx="932536" cy="3627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微软雅黑" panose="020B0503020204020204" pitchFamily="34" charset="-122"/>
                      <a:ea typeface="微软雅黑" panose="020B0503020204020204" pitchFamily="34" charset="-122"/>
                    </a:rPr>
                    <a:t>test5</a:t>
                  </a:r>
                  <a:endParaRPr lang="zh-CN" altLang="en-US">
                    <a:solidFill>
                      <a:schemeClr val="tx1"/>
                    </a:solidFill>
                    <a:latin typeface="微软雅黑" panose="020B0503020204020204" pitchFamily="34" charset="-122"/>
                    <a:ea typeface="微软雅黑" panose="020B0503020204020204" pitchFamily="34" charset="-122"/>
                  </a:endParaRPr>
                </a:p>
              </p:txBody>
            </p:sp>
          </p:grpSp>
        </p:grpSp>
        <p:sp>
          <p:nvSpPr>
            <p:cNvPr id="48" name="标题 1"/>
            <p:cNvSpPr txBox="1"/>
            <p:nvPr/>
          </p:nvSpPr>
          <p:spPr>
            <a:xfrm>
              <a:off x="2207238" y="5527286"/>
              <a:ext cx="6846370"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pPr algn="ctr" defTabSz="914400"/>
              <a:r>
                <a:rPr lang="en-US" altLang="zh-CN" sz="2000">
                  <a:latin typeface="微软雅黑" panose="020B0503020204020204" pitchFamily="34" charset="-122"/>
                  <a:ea typeface="微软雅黑" panose="020B0503020204020204" pitchFamily="34" charset="-122"/>
                  <a:cs typeface="+mn-cs"/>
                </a:rPr>
                <a:t>train_stack</a:t>
              </a:r>
              <a:r>
                <a:rPr lang="zh-CN" altLang="en-US" sz="2000">
                  <a:latin typeface="微软雅黑" panose="020B0503020204020204" pitchFamily="34" charset="-122"/>
                  <a:ea typeface="微软雅黑" panose="020B0503020204020204" pitchFamily="34" charset="-122"/>
                  <a:cs typeface="+mn-cs"/>
                </a:rPr>
                <a:t> </a:t>
              </a:r>
              <a:r>
                <a:rPr lang="en-US" altLang="zh-CN" sz="2000">
                  <a:latin typeface="微软雅黑" panose="020B0503020204020204" pitchFamily="34" charset="-122"/>
                  <a:ea typeface="微软雅黑" panose="020B0503020204020204" pitchFamily="34" charset="-122"/>
                  <a:cs typeface="+mn-cs"/>
                </a:rPr>
                <a:t>=</a:t>
              </a:r>
              <a:r>
                <a:rPr lang="zh-CN" altLang="en-US" sz="2000">
                  <a:latin typeface="微软雅黑" panose="020B0503020204020204" pitchFamily="34" charset="-122"/>
                  <a:ea typeface="微软雅黑" panose="020B0503020204020204" pitchFamily="34" charset="-122"/>
                  <a:cs typeface="+mn-cs"/>
                </a:rPr>
                <a:t> </a:t>
              </a:r>
              <a:r>
                <a:rPr lang="en-US" altLang="zh-CN" sz="2000">
                  <a:latin typeface="微软雅黑" panose="020B0503020204020204" pitchFamily="34" charset="-122"/>
                  <a:ea typeface="微软雅黑" panose="020B0503020204020204" pitchFamily="34" charset="-122"/>
                  <a:cs typeface="+mn-cs"/>
                </a:rPr>
                <a:t>train1 &amp; train2 &amp; train3 &amp; train4 &amp; train5</a:t>
              </a:r>
              <a:endParaRPr lang="en-US" altLang="zh-CN" sz="2000">
                <a:latin typeface="微软雅黑" panose="020B0503020204020204" pitchFamily="34" charset="-122"/>
                <a:ea typeface="微软雅黑" panose="020B0503020204020204" pitchFamily="34" charset="-122"/>
                <a:cs typeface="+mn-cs"/>
              </a:endParaRPr>
            </a:p>
            <a:p>
              <a:pPr algn="ctr" defTabSz="914400"/>
              <a:endParaRPr lang="en-US" altLang="zh-CN" sz="2000">
                <a:latin typeface="微软雅黑" panose="020B0503020204020204" pitchFamily="34" charset="-122"/>
                <a:ea typeface="微软雅黑" panose="020B0503020204020204" pitchFamily="34" charset="-122"/>
                <a:cs typeface="+mn-cs"/>
              </a:endParaRPr>
            </a:p>
            <a:p>
              <a:pPr algn="ctr" defTabSz="914400"/>
              <a:r>
                <a:rPr lang="en-US" altLang="zh-CN" sz="2000">
                  <a:latin typeface="微软雅黑" panose="020B0503020204020204" pitchFamily="34" charset="-122"/>
                  <a:ea typeface="微软雅黑" panose="020B0503020204020204" pitchFamily="34" charset="-122"/>
                  <a:cs typeface="+mn-cs"/>
                </a:rPr>
                <a:t>test_stack  =  (test1+test2+test3+test4+test5) / 5</a:t>
              </a:r>
              <a:endParaRPr lang="en-US" altLang="zh-CN" sz="2000" dirty="0">
                <a:latin typeface="微软雅黑" panose="020B0503020204020204" pitchFamily="34" charset="-122"/>
                <a:ea typeface="微软雅黑" panose="020B0503020204020204" pitchFamily="34" charset="-122"/>
                <a:cs typeface="+mn-cs"/>
              </a:endParaRPr>
            </a:p>
          </p:txBody>
        </p:sp>
      </p:grpSp>
      <p:sp>
        <p:nvSpPr>
          <p:cNvPr id="51" name="文本框 50"/>
          <p:cNvSpPr txBox="1"/>
          <p:nvPr/>
        </p:nvSpPr>
        <p:spPr>
          <a:xfrm>
            <a:off x="1394499" y="1113253"/>
            <a:ext cx="8673328" cy="70788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交叉统计特征太多内存不够怎么办？</a:t>
            </a:r>
            <a:endParaRPr lang="zh-CN" altLang="en-US"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如何才能在减少特征维度的同时最大限度地保留所有特征的区分度信息？</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190" name=" 190"/>
          <p:cNvSpPr/>
          <p:nvPr/>
        </p:nvSpPr>
        <p:spPr>
          <a:xfrm>
            <a:off x="4648200" y="2178050"/>
            <a:ext cx="2534920" cy="2501900"/>
          </a:xfrm>
          <a:prstGeom prst="diamond">
            <a:avLst/>
          </a:prstGeom>
        </p:spPr>
        <p:style>
          <a:lnRef idx="2">
            <a:schemeClr val="accent2"/>
          </a:lnRef>
          <a:fillRef idx="1">
            <a:schemeClr val="lt1"/>
          </a:fillRef>
          <a:effectRef idx="0">
            <a:schemeClr val="accent2"/>
          </a:effectRef>
          <a:fontRef idx="minor">
            <a:schemeClr val="dk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5113020" y="3167380"/>
            <a:ext cx="1605280" cy="521970"/>
          </a:xfrm>
          <a:prstGeom prst="rect">
            <a:avLst/>
          </a:prstGeom>
          <a:noFill/>
        </p:spPr>
        <p:txBody>
          <a:bodyPr wrap="none" rtlCol="0">
            <a:spAutoFit/>
            <a:scene3d>
              <a:camera prst="orthographicFront"/>
              <a:lightRig rig="threePt" dir="t"/>
            </a:scene3d>
          </a:bodyPr>
          <a:lstStyle/>
          <a:p>
            <a:r>
              <a:rPr lang="zh-CN" altLang="en-US" sz="280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算法模型</a:t>
            </a:r>
            <a:endParaRPr lang="zh-CN" altLang="en-US" sz="280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dirty="0">
                <a:latin typeface="微软雅黑" panose="020B0503020204020204" pitchFamily="34" charset="-122"/>
                <a:ea typeface="微软雅黑" panose="020B0503020204020204" pitchFamily="34" charset="-122"/>
              </a:rPr>
              <a:t>算法模型</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6" name="文本框 5"/>
          <p:cNvSpPr txBox="1"/>
          <p:nvPr/>
        </p:nvSpPr>
        <p:spPr>
          <a:xfrm>
            <a:off x="2563423" y="2613074"/>
            <a:ext cx="8673328" cy="1323439"/>
          </a:xfrm>
          <a:prstGeom prst="rect">
            <a:avLst/>
          </a:prstGeom>
          <a:noFill/>
        </p:spPr>
        <p:txBody>
          <a:bodyPr wrap="square" rtlCol="0">
            <a:spAutoFit/>
          </a:bodyPr>
          <a:lstStyle/>
          <a:p>
            <a:pPr marL="285750" indent="-285750">
              <a:buFont typeface="Arial" panose="020B0604020202020204" pitchFamily="34" charset="0"/>
              <a:buChar char="•"/>
            </a:pPr>
            <a:r>
              <a:rPr lang="en-US" altLang="zh-CN" sz="2000">
                <a:latin typeface="微软雅黑" panose="020B0503020204020204" pitchFamily="34" charset="-122"/>
                <a:ea typeface="微软雅黑" panose="020B0503020204020204" pitchFamily="34" charset="-122"/>
              </a:rPr>
              <a:t>XGBoost  </a:t>
            </a:r>
            <a:r>
              <a:rPr lang="zh-CN" altLang="en-US" sz="2000">
                <a:latin typeface="微软雅黑" panose="020B0503020204020204" pitchFamily="34" charset="-122"/>
                <a:ea typeface="微软雅黑" panose="020B0503020204020204" pitchFamily="34" charset="-122"/>
              </a:rPr>
              <a:t>效果一般</a:t>
            </a:r>
            <a:endParaRPr lang="en-US" altLang="zh-CN"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a:latin typeface="微软雅黑" panose="020B0503020204020204" pitchFamily="34" charset="-122"/>
                <a:ea typeface="微软雅黑" panose="020B0503020204020204" pitchFamily="34" charset="-122"/>
              </a:rPr>
              <a:t>Nffm  </a:t>
            </a:r>
            <a:r>
              <a:rPr lang="zh-CN" altLang="en-US" sz="2000">
                <a:latin typeface="微软雅黑" panose="020B0503020204020204" pitchFamily="34" charset="-122"/>
                <a:ea typeface="微软雅黑" panose="020B0503020204020204" pitchFamily="34" charset="-122"/>
              </a:rPr>
              <a:t>效果很差</a:t>
            </a:r>
            <a:endParaRPr lang="en-US" altLang="zh-CN"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a:latin typeface="微软雅黑" panose="020B0503020204020204" pitchFamily="34" charset="-122"/>
                <a:ea typeface="微软雅黑" panose="020B0503020204020204" pitchFamily="34" charset="-122"/>
              </a:rPr>
              <a:t>Deepffm </a:t>
            </a:r>
            <a:r>
              <a:rPr lang="zh-CN" altLang="en-US" sz="2000">
                <a:latin typeface="微软雅黑" panose="020B0503020204020204" pitchFamily="34" charset="-122"/>
                <a:ea typeface="微软雅黑" panose="020B0503020204020204" pitchFamily="34" charset="-122"/>
              </a:rPr>
              <a:t>效果很差</a:t>
            </a:r>
            <a:endParaRPr lang="en-US" altLang="zh-CN"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a:latin typeface="微软雅黑" panose="020B0503020204020204" pitchFamily="34" charset="-122"/>
                <a:ea typeface="微软雅黑" panose="020B0503020204020204" pitchFamily="34" charset="-122"/>
              </a:rPr>
              <a:t>LightGBM</a:t>
            </a:r>
            <a:r>
              <a:rPr lang="zh-CN" altLang="en-US" sz="2000">
                <a:latin typeface="微软雅黑" panose="020B0503020204020204" pitchFamily="34" charset="-122"/>
                <a:ea typeface="微软雅黑" panose="020B0503020204020204" pitchFamily="34" charset="-122"/>
              </a:rPr>
              <a:t>  效果良好</a:t>
            </a:r>
            <a:endParaRPr lang="en-US" altLang="zh-CN" sz="200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a:latin typeface="微软雅黑" panose="020B0503020204020204" pitchFamily="34" charset="-122"/>
                <a:ea typeface="微软雅黑" panose="020B0503020204020204" pitchFamily="34" charset="-122"/>
              </a:rPr>
              <a:t>团队介绍</a:t>
            </a:r>
            <a:r>
              <a:rPr lang="en-US" altLang="zh-CN" sz="3000">
                <a:latin typeface="微软雅黑" panose="020B0503020204020204" pitchFamily="34" charset="-122"/>
                <a:ea typeface="微软雅黑" panose="020B0503020204020204" pitchFamily="34" charset="-122"/>
              </a:rPr>
              <a:t>--</a:t>
            </a:r>
            <a:r>
              <a:rPr lang="zh-CN" altLang="en-US" sz="3000">
                <a:latin typeface="微软雅黑" panose="020B0503020204020204" pitchFamily="34" charset="-122"/>
                <a:ea typeface="微软雅黑" panose="020B0503020204020204" pitchFamily="34" charset="-122"/>
              </a:rPr>
              <a:t>酒水</a:t>
            </a:r>
            <a:r>
              <a:rPr lang="zh-CN" altLang="en-US" sz="3000" dirty="0">
                <a:latin typeface="微软雅黑" panose="020B0503020204020204" pitchFamily="34" charset="-122"/>
                <a:ea typeface="微软雅黑" panose="020B0503020204020204" pitchFamily="34" charset="-122"/>
              </a:rPr>
              <a:t>鱼</a:t>
            </a:r>
            <a:endParaRPr lang="zh-CN" altLang="en-US" sz="30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2148646" y="1735897"/>
            <a:ext cx="8369300" cy="5570756"/>
          </a:xfrm>
          <a:prstGeom prst="rect">
            <a:avLst/>
          </a:prstGeom>
          <a:noFill/>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队长</a:t>
            </a:r>
            <a:r>
              <a:rPr lang="en-US" altLang="zh-CN" sz="2100">
                <a:latin typeface="微软雅黑" panose="020B0503020204020204" pitchFamily="34" charset="-122"/>
                <a:ea typeface="微软雅黑" panose="020B0503020204020204" pitchFamily="34" charset="-122"/>
              </a:rPr>
              <a:t>:   </a:t>
            </a:r>
            <a:r>
              <a:rPr lang="zh-CN" altLang="en-US" sz="2100">
                <a:latin typeface="微软雅黑" panose="020B0503020204020204" pitchFamily="34" charset="-122"/>
                <a:ea typeface="微软雅黑" panose="020B0503020204020204" pitchFamily="34" charset="-122"/>
              </a:rPr>
              <a:t>王   贺（研三） </a:t>
            </a:r>
            <a:r>
              <a:rPr lang="zh-CN" altLang="en-US" sz="2100" dirty="0">
                <a:latin typeface="微软雅黑" panose="020B0503020204020204" pitchFamily="34" charset="-122"/>
                <a:ea typeface="微软雅黑" panose="020B0503020204020204" pitchFamily="34" charset="-122"/>
              </a:rPr>
              <a:t>武汉大学</a:t>
            </a:r>
            <a:endParaRPr lang="en-US" altLang="zh-CN" sz="2100" dirty="0">
              <a:latin typeface="微软雅黑" panose="020B0503020204020204" pitchFamily="34" charset="-122"/>
              <a:ea typeface="微软雅黑" panose="020B0503020204020204" pitchFamily="34" charset="-122"/>
            </a:endParaRPr>
          </a:p>
          <a:p>
            <a:endParaRPr lang="en-US" altLang="zh-CN" sz="2100" dirty="0">
              <a:latin typeface="微软雅黑" panose="020B0503020204020204" pitchFamily="34" charset="-122"/>
              <a:ea typeface="微软雅黑" panose="020B0503020204020204" pitchFamily="34" charset="-122"/>
            </a:endParaRPr>
          </a:p>
          <a:p>
            <a:r>
              <a:rPr lang="zh-CN" altLang="en-US" sz="2100" dirty="0">
                <a:latin typeface="微软雅黑" panose="020B0503020204020204" pitchFamily="34" charset="-122"/>
                <a:ea typeface="微软雅黑" panose="020B0503020204020204" pitchFamily="34" charset="-122"/>
              </a:rPr>
              <a:t>队员</a:t>
            </a:r>
            <a:r>
              <a:rPr lang="en-US" altLang="zh-CN" sz="2100">
                <a:latin typeface="微软雅黑" panose="020B0503020204020204" pitchFamily="34" charset="-122"/>
                <a:ea typeface="微软雅黑" panose="020B0503020204020204" pitchFamily="34" charset="-122"/>
              </a:rPr>
              <a:t>:   </a:t>
            </a:r>
            <a:r>
              <a:rPr lang="zh-CN" altLang="en-US" sz="2100">
                <a:latin typeface="微软雅黑" panose="020B0503020204020204" pitchFamily="34" charset="-122"/>
                <a:ea typeface="微软雅黑" panose="020B0503020204020204" pitchFamily="34" charset="-122"/>
              </a:rPr>
              <a:t>刘   鹏（研三） </a:t>
            </a:r>
            <a:r>
              <a:rPr lang="zh-CN" altLang="en-US" sz="2100" dirty="0">
                <a:latin typeface="微软雅黑" panose="020B0503020204020204" pitchFamily="34" charset="-122"/>
                <a:ea typeface="微软雅黑" panose="020B0503020204020204" pitchFamily="34" charset="-122"/>
              </a:rPr>
              <a:t>中国</a:t>
            </a:r>
            <a:r>
              <a:rPr lang="zh-CN" altLang="en-US" sz="2100">
                <a:latin typeface="微软雅黑" panose="020B0503020204020204" pitchFamily="34" charset="-122"/>
                <a:ea typeface="微软雅黑" panose="020B0503020204020204" pitchFamily="34" charset="-122"/>
              </a:rPr>
              <a:t>科学技术大学</a:t>
            </a:r>
            <a:endParaRPr lang="en-US" altLang="zh-CN" sz="2100">
              <a:latin typeface="微软雅黑" panose="020B0503020204020204" pitchFamily="34" charset="-122"/>
              <a:ea typeface="微软雅黑" panose="020B0503020204020204" pitchFamily="34" charset="-122"/>
            </a:endParaRPr>
          </a:p>
          <a:p>
            <a:endParaRPr lang="zh-CN" altLang="en-US" sz="2100" dirty="0">
              <a:latin typeface="微软雅黑" panose="020B0503020204020204" pitchFamily="34" charset="-122"/>
              <a:ea typeface="微软雅黑" panose="020B0503020204020204" pitchFamily="34" charset="-122"/>
            </a:endParaRPr>
          </a:p>
          <a:p>
            <a:r>
              <a:rPr lang="zh-CN" altLang="en-US" sz="2100">
                <a:latin typeface="微软雅黑" panose="020B0503020204020204" pitchFamily="34" charset="-122"/>
                <a:ea typeface="微软雅黑" panose="020B0503020204020204" pitchFamily="34" charset="-122"/>
              </a:rPr>
              <a:t>          翁</a:t>
            </a:r>
            <a:r>
              <a:rPr lang="zh-CN" altLang="en-US" sz="2100" dirty="0">
                <a:latin typeface="微软雅黑" panose="020B0503020204020204" pitchFamily="34" charset="-122"/>
                <a:ea typeface="微软雅黑" panose="020B0503020204020204" pitchFamily="34" charset="-122"/>
              </a:rPr>
              <a:t>运鹏</a:t>
            </a:r>
            <a:r>
              <a:rPr lang="zh-CN" altLang="en-US" sz="2100">
                <a:latin typeface="微软雅黑" panose="020B0503020204020204" pitchFamily="34" charset="-122"/>
                <a:ea typeface="微软雅黑" panose="020B0503020204020204" pitchFamily="34" charset="-122"/>
              </a:rPr>
              <a:t>（研二） 中山大学</a:t>
            </a:r>
            <a:endParaRPr lang="en-US" altLang="zh-CN" sz="2100">
              <a:latin typeface="微软雅黑" panose="020B0503020204020204" pitchFamily="34" charset="-122"/>
              <a:ea typeface="微软雅黑" panose="020B0503020204020204" pitchFamily="34" charset="-122"/>
            </a:endParaRPr>
          </a:p>
          <a:p>
            <a:endParaRPr lang="zh-CN" altLang="en-US" sz="2100" dirty="0">
              <a:latin typeface="微软雅黑" panose="020B0503020204020204" pitchFamily="34" charset="-122"/>
              <a:ea typeface="微软雅黑" panose="020B0503020204020204" pitchFamily="34" charset="-122"/>
            </a:endParaRPr>
          </a:p>
          <a:p>
            <a:endParaRPr lang="zh-CN" altLang="en-US" sz="2100" dirty="0">
              <a:latin typeface="微软雅黑" panose="020B0503020204020204" pitchFamily="34" charset="-122"/>
              <a:ea typeface="微软雅黑" panose="020B0503020204020204" pitchFamily="34" charset="-122"/>
            </a:endParaRPr>
          </a:p>
          <a:p>
            <a:r>
              <a:rPr lang="zh-CN" altLang="en-US" sz="2100">
                <a:latin typeface="微软雅黑" panose="020B0503020204020204" pitchFamily="34" charset="-122"/>
                <a:ea typeface="微软雅黑" panose="020B0503020204020204" pitchFamily="34" charset="-122"/>
              </a:rPr>
              <a:t>参赛经历：</a:t>
            </a:r>
            <a:endParaRPr lang="en-US" altLang="zh-CN" sz="2100">
              <a:latin typeface="微软雅黑" panose="020B0503020204020204" pitchFamily="34" charset="-122"/>
              <a:ea typeface="微软雅黑" panose="020B0503020204020204" pitchFamily="34" charset="-122"/>
            </a:endParaRPr>
          </a:p>
          <a:p>
            <a:endParaRPr lang="en-US" altLang="zh-CN"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2018 </a:t>
            </a:r>
            <a:r>
              <a:rPr lang="zh-CN" altLang="en-US" sz="2100">
                <a:latin typeface="微软雅黑" panose="020B0503020204020204" pitchFamily="34" charset="-122"/>
                <a:ea typeface="微软雅黑" panose="020B0503020204020204" pitchFamily="34" charset="-122"/>
              </a:rPr>
              <a:t>腾讯社交广告算法大赛                     </a:t>
            </a:r>
            <a:r>
              <a:rPr lang="en-US" altLang="zh-CN" sz="2100">
                <a:latin typeface="微软雅黑" panose="020B0503020204020204" pitchFamily="34" charset="-122"/>
                <a:ea typeface="微软雅黑" panose="020B0503020204020204" pitchFamily="34" charset="-122"/>
              </a:rPr>
              <a:t>Rank11</a:t>
            </a:r>
            <a:endParaRPr lang="en-US" altLang="zh-CN"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JDATA </a:t>
            </a:r>
            <a:r>
              <a:rPr lang="zh-CN" altLang="en-US" sz="2100">
                <a:latin typeface="微软雅黑" panose="020B0503020204020204" pitchFamily="34" charset="-122"/>
                <a:ea typeface="微软雅黑" panose="020B0503020204020204" pitchFamily="34" charset="-122"/>
              </a:rPr>
              <a:t>如期而至用户购买意向预测            </a:t>
            </a:r>
            <a:r>
              <a:rPr lang="en-US" altLang="zh-CN" sz="2100">
                <a:latin typeface="微软雅黑" panose="020B0503020204020204" pitchFamily="34" charset="-122"/>
                <a:ea typeface="微软雅黑" panose="020B0503020204020204" pitchFamily="34" charset="-122"/>
              </a:rPr>
              <a:t>Rank9</a:t>
            </a:r>
            <a:endParaRPr lang="en-US" altLang="zh-CN"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Tap4fun </a:t>
            </a:r>
            <a:r>
              <a:rPr lang="zh-CN" altLang="en-US" sz="2100">
                <a:latin typeface="微软雅黑" panose="020B0503020204020204" pitchFamily="34" charset="-122"/>
                <a:ea typeface="微软雅黑" panose="020B0503020204020204" pitchFamily="34" charset="-122"/>
              </a:rPr>
              <a:t>游戏玩家金额付费预测大赛         </a:t>
            </a:r>
            <a:r>
              <a:rPr lang="en-US" altLang="zh-CN" sz="2100">
                <a:latin typeface="微软雅黑" panose="020B0503020204020204" pitchFamily="34" charset="-122"/>
                <a:ea typeface="微软雅黑" panose="020B0503020204020204" pitchFamily="34" charset="-122"/>
              </a:rPr>
              <a:t>Rank4</a:t>
            </a:r>
            <a:endParaRPr lang="en-US" altLang="zh-CN" sz="2100">
              <a:latin typeface="微软雅黑" panose="020B0503020204020204" pitchFamily="34" charset="-122"/>
              <a:ea typeface="微软雅黑" panose="020B0503020204020204" pitchFamily="34" charset="-122"/>
            </a:endParaRPr>
          </a:p>
          <a:p>
            <a:r>
              <a:rPr lang="zh-CN" altLang="en-US" sz="2100">
                <a:latin typeface="微软雅黑" panose="020B0503020204020204" pitchFamily="34" charset="-122"/>
                <a:ea typeface="微软雅黑" panose="020B0503020204020204" pitchFamily="34" charset="-122"/>
              </a:rPr>
              <a:t>第三届阿里云安全算法挑战赛                    季军</a:t>
            </a:r>
            <a:endParaRPr lang="en-US" altLang="zh-CN"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	</a:t>
            </a:r>
            <a:endParaRPr lang="en-US" altLang="zh-CN"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	</a:t>
            </a:r>
            <a:endParaRPr lang="en-US" altLang="zh-CN"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	</a:t>
            </a:r>
            <a:endParaRPr lang="en-US" altLang="zh-CN" sz="2100" dirty="0">
              <a:latin typeface="微软雅黑" panose="020B0503020204020204" pitchFamily="34" charset="-122"/>
              <a:ea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dirty="0">
                <a:latin typeface="微软雅黑" panose="020B0503020204020204" pitchFamily="34" charset="-122"/>
                <a:ea typeface="微软雅黑" panose="020B0503020204020204" pitchFamily="34" charset="-122"/>
              </a:rPr>
              <a:t>模型结果</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102" name="文本框 101"/>
          <p:cNvSpPr txBox="1"/>
          <p:nvPr/>
        </p:nvSpPr>
        <p:spPr>
          <a:xfrm>
            <a:off x="2753988" y="1109499"/>
            <a:ext cx="7741927" cy="1415772"/>
          </a:xfrm>
          <a:prstGeom prst="rect">
            <a:avLst/>
          </a:prstGeom>
          <a:noFill/>
          <a:ln w="9525">
            <a:noFill/>
          </a:ln>
        </p:spPr>
        <p:txBody>
          <a:bodyPr wrap="square">
            <a:spAutoFit/>
          </a:bodyPr>
          <a:lstStyle/>
          <a:p>
            <a:pPr indent="0"/>
            <a:r>
              <a:rPr lang="en-US" sz="2400" b="0">
                <a:latin typeface="微软雅黑" panose="020B0503020204020204" pitchFamily="34" charset="-122"/>
                <a:ea typeface="微软雅黑" panose="020B0503020204020204" pitchFamily="34" charset="-122"/>
                <a:cs typeface="Times New Roman" panose="02020603050405020304" charset="0"/>
              </a:rPr>
              <a:t>b</a:t>
            </a:r>
            <a:r>
              <a:rPr lang="zh-CN" altLang="en-US" sz="2400" b="0">
                <a:latin typeface="微软雅黑" panose="020B0503020204020204" pitchFamily="34" charset="-122"/>
                <a:ea typeface="微软雅黑" panose="020B0503020204020204" pitchFamily="34" charset="-122"/>
                <a:cs typeface="Times New Roman" panose="02020603050405020304" charset="0"/>
              </a:rPr>
              <a:t>榜提交两个结果</a:t>
            </a:r>
            <a:r>
              <a:rPr lang="en-US" sz="2400" b="0">
                <a:latin typeface="微软雅黑" panose="020B0503020204020204" pitchFamily="34" charset="-122"/>
                <a:ea typeface="微软雅黑" panose="020B0503020204020204" pitchFamily="34" charset="-122"/>
                <a:cs typeface="Times New Roman" panose="02020603050405020304" charset="0"/>
              </a:rPr>
              <a:t>     </a:t>
            </a:r>
            <a:endParaRPr lang="en-US" sz="2400" b="0">
              <a:latin typeface="微软雅黑" panose="020B0503020204020204" pitchFamily="34" charset="-122"/>
              <a:ea typeface="微软雅黑" panose="020B0503020204020204" pitchFamily="34" charset="-122"/>
              <a:cs typeface="Times New Roman" panose="02020603050405020304" charset="0"/>
            </a:endParaRPr>
          </a:p>
          <a:p>
            <a:pPr indent="0">
              <a:buNone/>
            </a:pPr>
            <a:r>
              <a:rPr lang="en-US" sz="2400" b="0">
                <a:latin typeface="微软雅黑" panose="020B0503020204020204" pitchFamily="34" charset="-122"/>
                <a:ea typeface="微软雅黑" panose="020B0503020204020204" pitchFamily="34" charset="-122"/>
                <a:cs typeface="Times New Roman" panose="02020603050405020304" charset="0"/>
              </a:rPr>
              <a:t>            1 * xgb + 3 * lgb   </a:t>
            </a:r>
            <a:r>
              <a:rPr lang="zh-CN" altLang="en-US" sz="2400" b="0">
                <a:latin typeface="微软雅黑" panose="020B0503020204020204" pitchFamily="34" charset="-122"/>
                <a:ea typeface="微软雅黑" panose="020B0503020204020204" pitchFamily="34" charset="-122"/>
                <a:cs typeface="Times New Roman" panose="02020603050405020304" charset="0"/>
              </a:rPr>
              <a:t>得分：</a:t>
            </a:r>
            <a:r>
              <a:rPr lang="en-US" sz="2400" b="0">
                <a:latin typeface="微软雅黑" panose="020B0503020204020204" pitchFamily="34" charset="-122"/>
                <a:ea typeface="微软雅黑" panose="020B0503020204020204" pitchFamily="34" charset="-122"/>
                <a:cs typeface="Times New Roman" panose="02020603050405020304" charset="0"/>
              </a:rPr>
              <a:t>420745    Rank1</a:t>
            </a:r>
            <a:endParaRPr lang="en-US" sz="2400" b="0">
              <a:latin typeface="微软雅黑" panose="020B0503020204020204" pitchFamily="34" charset="-122"/>
              <a:ea typeface="微软雅黑" panose="020B0503020204020204" pitchFamily="34" charset="-122"/>
              <a:cs typeface="Times New Roman" panose="02020603050405020304" charset="0"/>
            </a:endParaRPr>
          </a:p>
          <a:p>
            <a:pPr indent="0">
              <a:buNone/>
            </a:pPr>
            <a:r>
              <a:rPr lang="en-US" sz="2400" b="0">
                <a:latin typeface="微软雅黑" panose="020B0503020204020204" pitchFamily="34" charset="-122"/>
                <a:ea typeface="微软雅黑" panose="020B0503020204020204" pitchFamily="34" charset="-122"/>
                <a:cs typeface="Times New Roman" panose="02020603050405020304" charset="0"/>
              </a:rPr>
              <a:t>                   3*lgb               </a:t>
            </a:r>
            <a:r>
              <a:rPr lang="zh-CN" altLang="en-US" sz="2400" b="0">
                <a:latin typeface="微软雅黑" panose="020B0503020204020204" pitchFamily="34" charset="-122"/>
                <a:ea typeface="微软雅黑" panose="020B0503020204020204" pitchFamily="34" charset="-122"/>
                <a:cs typeface="Times New Roman" panose="02020603050405020304" charset="0"/>
              </a:rPr>
              <a:t>得分：</a:t>
            </a:r>
            <a:r>
              <a:rPr lang="en-US" sz="2400" b="0">
                <a:latin typeface="微软雅黑" panose="020B0503020204020204" pitchFamily="34" charset="-122"/>
                <a:ea typeface="微软雅黑" panose="020B0503020204020204" pitchFamily="34" charset="-122"/>
                <a:cs typeface="Times New Roman" panose="02020603050405020304" charset="0"/>
              </a:rPr>
              <a:t>420709   Rank1</a:t>
            </a:r>
            <a:endParaRPr lang="en-US" sz="2400" b="0">
              <a:latin typeface="微软雅黑" panose="020B0503020204020204" pitchFamily="34" charset="-122"/>
              <a:ea typeface="微软雅黑" panose="020B0503020204020204" pitchFamily="34" charset="-122"/>
              <a:cs typeface="Times New Roman" panose="02020603050405020304" charset="0"/>
            </a:endParaRPr>
          </a:p>
          <a:p>
            <a:pPr indent="0">
              <a:buNone/>
            </a:pPr>
            <a:r>
              <a:rPr lang="en-US" sz="140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103" name="文本框 102"/>
          <p:cNvSpPr txBox="1"/>
          <p:nvPr/>
        </p:nvSpPr>
        <p:spPr>
          <a:xfrm>
            <a:off x="2584450" y="4532630"/>
            <a:ext cx="6594475" cy="523220"/>
          </a:xfrm>
          <a:prstGeom prst="rect">
            <a:avLst/>
          </a:prstGeom>
          <a:noFill/>
          <a:ln w="9525">
            <a:noFill/>
          </a:ln>
        </p:spPr>
        <p:txBody>
          <a:bodyPr wrap="square">
            <a:spAutoFit/>
          </a:bodyPr>
          <a:lstStyle/>
          <a:p>
            <a:pPr indent="0"/>
            <a:endParaRPr lang="en-US" sz="1400" b="0">
              <a:latin typeface="Calibri" panose="020F0502020204030204" charset="0"/>
              <a:ea typeface="宋体" panose="02010600030101010101" pitchFamily="2" charset="-122"/>
              <a:cs typeface="Times New Roman" panose="02020603050405020304" charset="0"/>
            </a:endParaRPr>
          </a:p>
          <a:p>
            <a:pPr indent="0"/>
            <a:r>
              <a:rPr lang="en-US" sz="1400" b="0">
                <a:latin typeface="Calibri" panose="020F0502020204030204" charset="0"/>
                <a:ea typeface="宋体" panose="02010600030101010101" pitchFamily="2" charset="-122"/>
                <a:cs typeface="Times New Roman" panose="02020603050405020304" charset="0"/>
              </a:rPr>
              <a:t> </a:t>
            </a:r>
            <a:endParaRPr lang="zh-CN" sz="1400" b="0">
              <a:latin typeface="Calibri" panose="020F0502020204030204" charset="0"/>
              <a:ea typeface="宋体" panose="02010600030101010101" pitchFamily="2" charset="-122"/>
            </a:endParaRPr>
          </a:p>
        </p:txBody>
      </p:sp>
      <p:pic>
        <p:nvPicPr>
          <p:cNvPr id="6" name="图片 5"/>
          <p:cNvPicPr>
            <a:picLocks noChangeAspect="1"/>
          </p:cNvPicPr>
          <p:nvPr/>
        </p:nvPicPr>
        <p:blipFill>
          <a:blip r:embed="rId3"/>
          <a:stretch>
            <a:fillRect/>
          </a:stretch>
        </p:blipFill>
        <p:spPr>
          <a:xfrm>
            <a:off x="2584450" y="2353310"/>
            <a:ext cx="7485380" cy="2437130"/>
          </a:xfrm>
          <a:prstGeom prst="rect">
            <a:avLst/>
          </a:prstGeom>
        </p:spPr>
      </p:pic>
      <p:sp>
        <p:nvSpPr>
          <p:cNvPr id="9" name="右大括号 8"/>
          <p:cNvSpPr/>
          <p:nvPr/>
        </p:nvSpPr>
        <p:spPr>
          <a:xfrm>
            <a:off x="9905365" y="2543810"/>
            <a:ext cx="85725" cy="657225"/>
          </a:xfrm>
          <a:prstGeom prst="rightBrace">
            <a:avLst/>
          </a:prstGeom>
          <a:solidFill>
            <a:schemeClr val="accent1">
              <a:lumMod val="75000"/>
            </a:schemeClr>
          </a:solidFill>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右大括号 9"/>
          <p:cNvSpPr/>
          <p:nvPr/>
        </p:nvSpPr>
        <p:spPr>
          <a:xfrm>
            <a:off x="10201910" y="3242945"/>
            <a:ext cx="85725" cy="657225"/>
          </a:xfrm>
          <a:prstGeom prst="rightBrace">
            <a:avLst/>
          </a:prstGeom>
          <a:solidFill>
            <a:schemeClr val="accent1"/>
          </a:solidFill>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p:cNvSpPr txBox="1"/>
          <p:nvPr/>
        </p:nvSpPr>
        <p:spPr>
          <a:xfrm>
            <a:off x="10069830" y="2687955"/>
            <a:ext cx="1582420" cy="368300"/>
          </a:xfrm>
          <a:prstGeom prst="rect">
            <a:avLst/>
          </a:prstGeom>
          <a:noFill/>
          <a:ln>
            <a:noFill/>
          </a:ln>
        </p:spPr>
        <p:txBody>
          <a:bodyPr wrap="square" rtlCol="0">
            <a:spAutoFit/>
          </a:bodyPr>
          <a:lstStyle/>
          <a:p>
            <a:r>
              <a:rPr lang="en-US" altLang="zh-CN" b="1"/>
              <a:t> </a:t>
            </a:r>
            <a:r>
              <a:rPr lang="en-US" altLang="zh-CN" b="1">
                <a:gradFill>
                  <a:gsLst>
                    <a:gs pos="100000">
                      <a:srgbClr val="E30000"/>
                    </a:gs>
                    <a:gs pos="100000">
                      <a:srgbClr val="760303"/>
                    </a:gs>
                  </a:gsLst>
                  <a:lin ang="5400000" scaled="0"/>
                </a:gradFill>
              </a:rPr>
              <a:t>1.1</a:t>
            </a:r>
            <a:r>
              <a:rPr lang="zh-CN" altLang="en-US" b="1">
                <a:gradFill>
                  <a:gsLst>
                    <a:gs pos="100000">
                      <a:srgbClr val="E30000"/>
                    </a:gs>
                    <a:gs pos="100000">
                      <a:srgbClr val="760303"/>
                    </a:gs>
                  </a:gsLst>
                  <a:lin ang="5400000" scaled="0"/>
                </a:gradFill>
              </a:rPr>
              <a:t>个万分点</a:t>
            </a:r>
            <a:endParaRPr lang="zh-CN" altLang="en-US" b="1">
              <a:gradFill>
                <a:gsLst>
                  <a:gs pos="100000">
                    <a:srgbClr val="E30000"/>
                  </a:gs>
                  <a:gs pos="100000">
                    <a:srgbClr val="760303"/>
                  </a:gs>
                </a:gsLst>
                <a:lin ang="5400000" scaled="0"/>
              </a:gradFill>
            </a:endParaRPr>
          </a:p>
        </p:txBody>
      </p:sp>
      <p:sp>
        <p:nvSpPr>
          <p:cNvPr id="13" name="文本框 12"/>
          <p:cNvSpPr txBox="1"/>
          <p:nvPr/>
        </p:nvSpPr>
        <p:spPr>
          <a:xfrm>
            <a:off x="10495915" y="3387090"/>
            <a:ext cx="1510030" cy="368300"/>
          </a:xfrm>
          <a:prstGeom prst="rect">
            <a:avLst/>
          </a:prstGeom>
          <a:noFill/>
          <a:ln>
            <a:noFill/>
          </a:ln>
        </p:spPr>
        <p:txBody>
          <a:bodyPr wrap="square" rtlCol="0">
            <a:spAutoFit/>
          </a:bodyPr>
          <a:lstStyle/>
          <a:p>
            <a:r>
              <a:rPr lang="en-US" altLang="zh-CN" b="1"/>
              <a:t> </a:t>
            </a:r>
            <a:r>
              <a:rPr lang="en-US" altLang="zh-CN" b="1">
                <a:gradFill>
                  <a:gsLst>
                    <a:gs pos="99000">
                      <a:srgbClr val="E30000"/>
                    </a:gs>
                    <a:gs pos="100000">
                      <a:srgbClr val="760303"/>
                    </a:gs>
                  </a:gsLst>
                  <a:lin ang="5400000" scaled="0"/>
                </a:gradFill>
              </a:rPr>
              <a:t>0.1</a:t>
            </a:r>
            <a:r>
              <a:rPr lang="zh-CN" altLang="en-US" b="1">
                <a:gradFill>
                  <a:gsLst>
                    <a:gs pos="99000">
                      <a:srgbClr val="E30000"/>
                    </a:gs>
                    <a:gs pos="100000">
                      <a:srgbClr val="760303"/>
                    </a:gs>
                  </a:gsLst>
                  <a:lin ang="5400000" scaled="0"/>
                </a:gradFill>
              </a:rPr>
              <a:t>个万分点</a:t>
            </a:r>
            <a:endParaRPr lang="zh-CN" altLang="en-US" b="1">
              <a:gradFill>
                <a:gsLst>
                  <a:gs pos="99000">
                    <a:srgbClr val="E30000"/>
                  </a:gs>
                  <a:gs pos="100000">
                    <a:srgbClr val="760303"/>
                  </a:gs>
                </a:gsLst>
                <a:lin ang="5400000" scaled="0"/>
              </a:gradFill>
            </a:endParaRPr>
          </a:p>
        </p:txBody>
      </p:sp>
      <p:sp>
        <p:nvSpPr>
          <p:cNvPr id="14" name="文本框 13"/>
          <p:cNvSpPr txBox="1"/>
          <p:nvPr/>
        </p:nvSpPr>
        <p:spPr>
          <a:xfrm>
            <a:off x="2233422" y="5352980"/>
            <a:ext cx="7050595" cy="2246769"/>
          </a:xfrm>
          <a:prstGeom prst="rect">
            <a:avLst/>
          </a:prstGeom>
          <a:noFill/>
        </p:spPr>
        <p:txBody>
          <a:bodyPr wrap="square" rtlCol="0">
            <a:spAutoFit/>
          </a:bodyPr>
          <a:lstStyle/>
          <a:p>
            <a:pPr marL="285750" indent="-285750">
              <a:buFont typeface="Arial" panose="020B0604020202020204" pitchFamily="34" charset="0"/>
              <a:buChar char="•"/>
            </a:pPr>
            <a:r>
              <a:rPr lang="zh-CN" altLang="zh-CN" sz="2000">
                <a:latin typeface="微软雅黑" panose="020B0503020204020204" pitchFamily="34" charset="-122"/>
                <a:ea typeface="微软雅黑" panose="020B0503020204020204" pitchFamily="34" charset="-122"/>
              </a:rPr>
              <a:t>三个队友构造三套代码保证特征差异性，参数差异性，从而使普通加权融合展现更大的威力。同时复赛前排差距细微的情况下，</a:t>
            </a:r>
            <a:r>
              <a:rPr lang="en-US" altLang="zh-CN" sz="2000">
                <a:latin typeface="微软雅黑" panose="020B0503020204020204" pitchFamily="34" charset="-122"/>
                <a:ea typeface="微软雅黑" panose="020B0503020204020204" pitchFamily="34" charset="-122"/>
                <a:cs typeface="Times New Roman" panose="02020603050405020304" charset="0"/>
              </a:rPr>
              <a:t>B</a:t>
            </a:r>
            <a:r>
              <a:rPr lang="zh-CN" altLang="zh-CN" sz="2000">
                <a:latin typeface="微软雅黑" panose="020B0503020204020204" pitchFamily="34" charset="-122"/>
                <a:ea typeface="微软雅黑" panose="020B0503020204020204" pitchFamily="34" charset="-122"/>
              </a:rPr>
              <a:t>榜</a:t>
            </a:r>
            <a:r>
              <a:rPr lang="zh-CN" altLang="en-US" sz="2000">
                <a:latin typeface="微软雅黑" panose="020B0503020204020204" pitchFamily="34" charset="-122"/>
                <a:ea typeface="微软雅黑" panose="020B0503020204020204" pitchFamily="34" charset="-122"/>
              </a:rPr>
              <a:t>领先</a:t>
            </a:r>
            <a:r>
              <a:rPr lang="zh-CN" altLang="zh-CN" sz="2000">
                <a:latin typeface="微软雅黑" panose="020B0503020204020204" pitchFamily="34" charset="-122"/>
                <a:ea typeface="微软雅黑" panose="020B0503020204020204" pitchFamily="34" charset="-122"/>
              </a:rPr>
              <a:t>第二名</a:t>
            </a:r>
            <a:r>
              <a:rPr lang="en-US" altLang="zh-CN" sz="2000">
                <a:latin typeface="微软雅黑" panose="020B0503020204020204" pitchFamily="34" charset="-122"/>
                <a:ea typeface="微软雅黑" panose="020B0503020204020204" pitchFamily="34" charset="-122"/>
              </a:rPr>
              <a:t>1.1</a:t>
            </a:r>
            <a:r>
              <a:rPr lang="zh-CN" altLang="zh-CN" sz="2000">
                <a:latin typeface="微软雅黑" panose="020B0503020204020204" pitchFamily="34" charset="-122"/>
                <a:ea typeface="微软雅黑" panose="020B0503020204020204" pitchFamily="34" charset="-122"/>
              </a:rPr>
              <a:t>个万分点。</a:t>
            </a:r>
            <a:endParaRPr lang="zh-CN" altLang="en-US"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000"/>
          </a:p>
          <a:p>
            <a:pPr marL="285750" indent="-285750">
              <a:buFont typeface="Arial" panose="020B0604020202020204" pitchFamily="34" charset="0"/>
              <a:buChar char="•"/>
            </a:pPr>
            <a:endParaRPr lang="en-US" altLang="zh-CN" sz="2000"/>
          </a:p>
          <a:p>
            <a:pPr marL="285750" indent="-285750">
              <a:buFont typeface="Arial" panose="020B0604020202020204" pitchFamily="34" charset="0"/>
              <a:buChar char="•"/>
            </a:pPr>
            <a:endParaRPr lang="en-US" altLang="zh-CN" sz="2000"/>
          </a:p>
          <a:p>
            <a:pPr marL="285750" indent="-285750">
              <a:buFont typeface="Arial" panose="020B0604020202020204" pitchFamily="34" charset="0"/>
              <a:buChar char="•"/>
            </a:pPr>
            <a:endParaRPr lang="zh-CN"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190" name=" 190"/>
          <p:cNvSpPr/>
          <p:nvPr/>
        </p:nvSpPr>
        <p:spPr>
          <a:xfrm>
            <a:off x="4648200" y="2178050"/>
            <a:ext cx="2534920" cy="2501900"/>
          </a:xfrm>
          <a:prstGeom prst="diamond">
            <a:avLst/>
          </a:prstGeom>
        </p:spPr>
        <p:style>
          <a:lnRef idx="2">
            <a:schemeClr val="accent3"/>
          </a:lnRef>
          <a:fillRef idx="1">
            <a:schemeClr val="lt1"/>
          </a:fillRef>
          <a:effectRef idx="0">
            <a:schemeClr val="accent3"/>
          </a:effectRef>
          <a:fontRef idx="minor">
            <a:schemeClr val="dk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5113020" y="3167380"/>
            <a:ext cx="1605280" cy="521970"/>
          </a:xfrm>
          <a:prstGeom prst="rect">
            <a:avLst/>
          </a:prstGeom>
          <a:noFill/>
        </p:spPr>
        <p:txBody>
          <a:bodyPr wrap="none" rtlCol="0">
            <a:spAutoFit/>
            <a:scene3d>
              <a:camera prst="orthographicFront"/>
              <a:lightRig rig="threePt" dir="t"/>
            </a:scene3d>
          </a:bodyPr>
          <a:lstStyle/>
          <a:p>
            <a:r>
              <a:rPr lang="zh-CN" altLang="en-US" sz="280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思考总结</a:t>
            </a:r>
            <a:endParaRPr lang="zh-CN" altLang="en-US" sz="280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dirty="0">
                <a:latin typeface="微软雅黑" panose="020B0503020204020204" pitchFamily="34" charset="-122"/>
                <a:ea typeface="微软雅黑" panose="020B0503020204020204" pitchFamily="34" charset="-122"/>
              </a:rPr>
              <a:t>思考总结</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7" name="文本框 6"/>
          <p:cNvSpPr txBox="1"/>
          <p:nvPr/>
        </p:nvSpPr>
        <p:spPr>
          <a:xfrm>
            <a:off x="1754891" y="1133495"/>
            <a:ext cx="8673328" cy="5940088"/>
          </a:xfrm>
          <a:prstGeom prst="rect">
            <a:avLst/>
          </a:prstGeom>
          <a:noFill/>
        </p:spPr>
        <p:txBody>
          <a:bodyPr wrap="square" rtlCol="0">
            <a:spAutoFit/>
          </a:bodyPr>
          <a:lstStyle/>
          <a:p>
            <a:pPr marL="285750" indent="-28575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由于本次比赛数据中缺乏用户</a:t>
            </a:r>
            <a:r>
              <a:rPr lang="en-US" altLang="zh-CN" sz="2000">
                <a:latin typeface="微软雅黑" panose="020B0503020204020204" pitchFamily="34" charset="-122"/>
                <a:ea typeface="微软雅黑" panose="020B0503020204020204" pitchFamily="34" charset="-122"/>
              </a:rPr>
              <a:t>id</a:t>
            </a:r>
            <a:r>
              <a:rPr lang="zh-CN" altLang="en-US" sz="2000">
                <a:latin typeface="微软雅黑" panose="020B0503020204020204" pitchFamily="34" charset="-122"/>
                <a:ea typeface="微软雅黑" panose="020B0503020204020204" pitchFamily="34" charset="-122"/>
              </a:rPr>
              <a:t>这一关键信息，用户画像难以得到清晰地建立，因此如何充分挖掘用户标签中所包含的信息至关重要。</a:t>
            </a:r>
            <a:endParaRPr lang="en-US" altLang="zh-CN"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即使是同样的业务场景，在不同的数据收集背景下，同样的特征完全可能会起到完全相反的效果，这也是一种数据陷阱。</a:t>
            </a:r>
            <a:endParaRPr lang="en-US" altLang="zh-CN"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匿名化数据需要</a:t>
            </a:r>
            <a:r>
              <a:rPr lang="zh-CN" altLang="zh-CN" sz="2000">
                <a:latin typeface="微软雅黑" panose="020B0503020204020204" pitchFamily="34" charset="-122"/>
                <a:ea typeface="微软雅黑" panose="020B0503020204020204" pitchFamily="34" charset="-122"/>
              </a:rPr>
              <a:t>对数据进行充分</a:t>
            </a:r>
            <a:r>
              <a:rPr lang="zh-CN" altLang="en-US" sz="2000">
                <a:latin typeface="微软雅黑" panose="020B0503020204020204" pitchFamily="34" charset="-122"/>
                <a:ea typeface="微软雅黑" panose="020B0503020204020204" pitchFamily="34" charset="-122"/>
              </a:rPr>
              <a:t>理解</a:t>
            </a:r>
            <a:r>
              <a:rPr lang="zh-CN" altLang="zh-CN" sz="2000">
                <a:latin typeface="微软雅黑" panose="020B0503020204020204" pitchFamily="34" charset="-122"/>
                <a:ea typeface="微软雅黑" panose="020B0503020204020204" pitchFamily="34" charset="-122"/>
              </a:rPr>
              <a:t>分析，</a:t>
            </a:r>
            <a:r>
              <a:rPr lang="zh-CN" altLang="en-US" sz="2000">
                <a:latin typeface="微软雅黑" panose="020B0503020204020204" pitchFamily="34" charset="-122"/>
                <a:ea typeface="微软雅黑" panose="020B0503020204020204" pitchFamily="34" charset="-122"/>
              </a:rPr>
              <a:t>甚至可以尝试根据业务理解进行反编码，这样能够为特征工程指明方向</a:t>
            </a:r>
            <a:r>
              <a:rPr lang="zh-CN" altLang="zh-CN" sz="200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建模过程中充分考虑了用户标签与其他信息的交互作用，并采用</a:t>
            </a:r>
            <a:r>
              <a:rPr lang="en-US" altLang="zh-CN" sz="2000">
                <a:latin typeface="微软雅黑" panose="020B0503020204020204" pitchFamily="34" charset="-122"/>
                <a:ea typeface="微软雅黑" panose="020B0503020204020204" pitchFamily="34" charset="-122"/>
              </a:rPr>
              <a:t>Stacking</a:t>
            </a:r>
            <a:r>
              <a:rPr lang="zh-CN" altLang="en-US" sz="2000">
                <a:latin typeface="微软雅黑" panose="020B0503020204020204" pitchFamily="34" charset="-122"/>
                <a:ea typeface="微软雅黑" panose="020B0503020204020204" pitchFamily="34" charset="-122"/>
              </a:rPr>
              <a:t>抽取特征信息的方式减少维度与内存的使用，对广告与用户交互信息的充分挖掘，也使得模型在</a:t>
            </a:r>
            <a:r>
              <a:rPr lang="en-US" altLang="zh-CN" sz="2000">
                <a:latin typeface="微软雅黑" panose="020B0503020204020204" pitchFamily="34" charset="-122"/>
                <a:ea typeface="微软雅黑" panose="020B0503020204020204" pitchFamily="34" charset="-122"/>
              </a:rPr>
              <a:t>AB</a:t>
            </a:r>
            <a:r>
              <a:rPr lang="zh-CN" altLang="en-US" sz="2000">
                <a:latin typeface="微软雅黑" panose="020B0503020204020204" pitchFamily="34" charset="-122"/>
                <a:ea typeface="微软雅黑" panose="020B0503020204020204" pitchFamily="34" charset="-122"/>
              </a:rPr>
              <a:t>榜测试相对稳定。</a:t>
            </a:r>
            <a:endParaRPr lang="en-US" altLang="zh-CN"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模型缺乏差异性和创新性，最开始尝试过</a:t>
            </a:r>
            <a:r>
              <a:rPr lang="en-US" altLang="zh-CN" sz="2000">
                <a:latin typeface="微软雅黑" panose="020B0503020204020204" pitchFamily="34" charset="-122"/>
                <a:ea typeface="微软雅黑" panose="020B0503020204020204" pitchFamily="34" charset="-122"/>
              </a:rPr>
              <a:t>deepffm</a:t>
            </a:r>
            <a:r>
              <a:rPr lang="zh-CN" altLang="en-US" sz="2000">
                <a:latin typeface="微软雅黑" panose="020B0503020204020204" pitchFamily="34" charset="-122"/>
                <a:ea typeface="微软雅黑" panose="020B0503020204020204" pitchFamily="34" charset="-122"/>
              </a:rPr>
              <a:t>，由于效果一般而没有坚持改进，大部分精力放在了数据理解与特征挖掘上</a:t>
            </a:r>
            <a:r>
              <a:rPr lang="zh-CN" altLang="en-US" sz="2000"/>
              <a:t>。</a:t>
            </a:r>
            <a:endParaRPr lang="en-US" altLang="zh-CN" sz="2000"/>
          </a:p>
          <a:p>
            <a:pPr marL="285750" indent="-285750">
              <a:buFont typeface="Arial" panose="020B0604020202020204" pitchFamily="34" charset="0"/>
              <a:buChar char="•"/>
            </a:pPr>
            <a:endParaRPr lang="zh-CN" altLang="en-US" sz="2000"/>
          </a:p>
          <a:p>
            <a:pPr marL="285750" indent="-285750">
              <a:buFont typeface="Arial" panose="020B0604020202020204" pitchFamily="34" charset="0"/>
              <a:buChar char="•"/>
            </a:pPr>
            <a:endParaRPr lang="en-US" altLang="zh-CN" sz="2000"/>
          </a:p>
          <a:p>
            <a:pPr marL="285750" indent="-285750">
              <a:buFont typeface="Arial" panose="020B0604020202020204" pitchFamily="34" charset="0"/>
              <a:buChar char="•"/>
            </a:pPr>
            <a:endParaRPr lang="en-US" altLang="zh-CN" sz="2000"/>
          </a:p>
          <a:p>
            <a:pPr marL="285750" indent="-285750">
              <a:buFont typeface="Arial" panose="020B0604020202020204" pitchFamily="34" charset="0"/>
              <a:buChar char="•"/>
            </a:pPr>
            <a:endParaRPr lang="zh-CN" alt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pic>
        <p:nvPicPr>
          <p:cNvPr id="5" name="图片 4"/>
          <p:cNvPicPr>
            <a:picLocks noChangeAspect="1"/>
          </p:cNvPicPr>
          <p:nvPr/>
        </p:nvPicPr>
        <p:blipFill>
          <a:blip r:embed="rId2"/>
          <a:stretch>
            <a:fillRect/>
          </a:stretch>
        </p:blipFill>
        <p:spPr>
          <a:xfrm>
            <a:off x="2537460" y="1625917"/>
            <a:ext cx="2621915" cy="931545"/>
          </a:xfrm>
          <a:prstGeom prst="rect">
            <a:avLst/>
          </a:prstGeom>
        </p:spPr>
      </p:pic>
      <p:sp>
        <p:nvSpPr>
          <p:cNvPr id="100" name="文本框 99"/>
          <p:cNvSpPr txBox="1"/>
          <p:nvPr/>
        </p:nvSpPr>
        <p:spPr>
          <a:xfrm>
            <a:off x="2537460" y="3148330"/>
            <a:ext cx="9088120" cy="2646045"/>
          </a:xfrm>
          <a:prstGeom prst="rect">
            <a:avLst/>
          </a:prstGeom>
          <a:noFill/>
          <a:ln w="9525">
            <a:noFill/>
          </a:ln>
        </p:spPr>
        <p:txBody>
          <a:bodyPr wrap="square">
            <a:spAutoFit/>
          </a:bodyPr>
          <a:lstStyle/>
          <a:p>
            <a:pPr indent="0"/>
            <a:r>
              <a:rPr lang="en-US" altLang="zh-CN" sz="16600">
                <a:solidFill>
                  <a:schemeClr val="accent2">
                    <a:lumMod val="75000"/>
                  </a:schemeClr>
                </a:solidFill>
              </a:rPr>
              <a:t>THANKS</a:t>
            </a:r>
            <a:endParaRPr lang="en-US" altLang="zh-CN" sz="16600">
              <a:solidFill>
                <a:schemeClr val="accent2">
                  <a:lumMod val="75000"/>
                </a:schemeClr>
              </a:solidFill>
            </a:endParaRPr>
          </a:p>
        </p:txBody>
      </p:sp>
      <p:pic>
        <p:nvPicPr>
          <p:cNvPr id="1026" name="Picture 2" descr="http://www.dcjingsai.com/a_new_static/img/user/logo-new2.png?=v1539939507390&amp;date=2018-10-20%208:45: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365" y="1735525"/>
            <a:ext cx="3493231" cy="821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a:latin typeface="黑体" panose="02010609060101010101" pitchFamily="49" charset="-122"/>
                <a:ea typeface="黑体" panose="02010609060101010101" pitchFamily="49" charset="-122"/>
              </a:rPr>
              <a:t>目录</a:t>
            </a:r>
            <a:endParaRPr lang="en-US" altLang="zh-CN" sz="3000" dirty="0">
              <a:latin typeface="黑体" panose="02010609060101010101" pitchFamily="49" charset="-122"/>
              <a:ea typeface="黑体" panose="02010609060101010101" pitchFamily="49"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190" name=" 190"/>
          <p:cNvSpPr/>
          <p:nvPr/>
        </p:nvSpPr>
        <p:spPr>
          <a:xfrm>
            <a:off x="4648200" y="1229995"/>
            <a:ext cx="2534920" cy="2501900"/>
          </a:xfrm>
          <a:prstGeom prst="diamond">
            <a:avLst/>
          </a:prstGeom>
        </p:spPr>
        <p:style>
          <a:lnRef idx="2">
            <a:schemeClr val="accent4"/>
          </a:lnRef>
          <a:fillRef idx="1">
            <a:schemeClr val="lt1"/>
          </a:fillRef>
          <a:effectRef idx="0">
            <a:schemeClr val="accent4"/>
          </a:effectRef>
          <a:fontRef idx="minor">
            <a:schemeClr val="dk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7" name=" 190"/>
          <p:cNvSpPr/>
          <p:nvPr/>
        </p:nvSpPr>
        <p:spPr>
          <a:xfrm>
            <a:off x="4648200" y="3908425"/>
            <a:ext cx="2534920" cy="2501900"/>
          </a:xfrm>
          <a:prstGeom prst="diamond">
            <a:avLst/>
          </a:prstGeom>
        </p:spPr>
        <p:style>
          <a:lnRef idx="2">
            <a:schemeClr val="accent3"/>
          </a:lnRef>
          <a:fillRef idx="1">
            <a:schemeClr val="lt1"/>
          </a:fillRef>
          <a:effectRef idx="0">
            <a:schemeClr val="accent3"/>
          </a:effectRef>
          <a:fontRef idx="minor">
            <a:schemeClr val="dk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8" name=" 190"/>
          <p:cNvSpPr/>
          <p:nvPr/>
        </p:nvSpPr>
        <p:spPr>
          <a:xfrm>
            <a:off x="5988050" y="2566035"/>
            <a:ext cx="2534920" cy="2501900"/>
          </a:xfrm>
          <a:prstGeom prst="diamond">
            <a:avLst/>
          </a:prstGeom>
        </p:spPr>
        <p:style>
          <a:lnRef idx="2">
            <a:schemeClr val="accent2"/>
          </a:lnRef>
          <a:fillRef idx="1">
            <a:schemeClr val="lt1"/>
          </a:fillRef>
          <a:effectRef idx="0">
            <a:schemeClr val="accent2"/>
          </a:effectRef>
          <a:fontRef idx="minor">
            <a:schemeClr val="dk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9" name=" 190"/>
          <p:cNvSpPr/>
          <p:nvPr/>
        </p:nvSpPr>
        <p:spPr>
          <a:xfrm>
            <a:off x="3300730" y="2566035"/>
            <a:ext cx="2534920" cy="2501900"/>
          </a:xfrm>
          <a:prstGeom prst="diamond">
            <a:avLst/>
          </a:prstGeom>
        </p:spPr>
        <p:style>
          <a:lnRef idx="2">
            <a:schemeClr val="accent5"/>
          </a:lnRef>
          <a:fillRef idx="1">
            <a:schemeClr val="lt1"/>
          </a:fillRef>
          <a:effectRef idx="0">
            <a:schemeClr val="accent5"/>
          </a:effectRef>
          <a:fontRef idx="minor">
            <a:schemeClr val="dk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5113020" y="2164080"/>
            <a:ext cx="1605280" cy="521970"/>
          </a:xfrm>
          <a:prstGeom prst="rect">
            <a:avLst/>
          </a:prstGeom>
          <a:noFill/>
        </p:spPr>
        <p:txBody>
          <a:bodyPr wrap="none" rtlCol="0">
            <a:spAutoFit/>
            <a:scene3d>
              <a:camera prst="orthographicFront"/>
              <a:lightRig rig="threePt" dir="t"/>
            </a:scene3d>
          </a:bodyPr>
          <a:lstStyle/>
          <a:p>
            <a:r>
              <a:rPr lang="zh-CN" altLang="en-US" sz="2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赛题分析</a:t>
            </a:r>
            <a:endParaRPr lang="zh-CN" altLang="en-US" sz="2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1" name="文本框 10"/>
          <p:cNvSpPr txBox="1"/>
          <p:nvPr/>
        </p:nvSpPr>
        <p:spPr>
          <a:xfrm>
            <a:off x="5113020" y="4898390"/>
            <a:ext cx="1605280" cy="521970"/>
          </a:xfrm>
          <a:prstGeom prst="rect">
            <a:avLst/>
          </a:prstGeom>
          <a:noFill/>
        </p:spPr>
        <p:txBody>
          <a:bodyPr wrap="none" rtlCol="0">
            <a:spAutoFit/>
            <a:scene3d>
              <a:camera prst="orthographicFront"/>
              <a:lightRig rig="threePt" dir="t"/>
            </a:scene3d>
          </a:bodyPr>
          <a:lstStyle/>
          <a:p>
            <a:r>
              <a:rPr lang="zh-CN" altLang="en-US" sz="2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思考总结</a:t>
            </a:r>
            <a:endParaRPr lang="zh-CN" altLang="en-US" sz="2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2" name="文本框 11"/>
          <p:cNvSpPr txBox="1"/>
          <p:nvPr/>
        </p:nvSpPr>
        <p:spPr>
          <a:xfrm>
            <a:off x="6452870" y="3556000"/>
            <a:ext cx="1605280" cy="521970"/>
          </a:xfrm>
          <a:prstGeom prst="rect">
            <a:avLst/>
          </a:prstGeom>
          <a:noFill/>
        </p:spPr>
        <p:txBody>
          <a:bodyPr wrap="none" rtlCol="0">
            <a:spAutoFit/>
            <a:scene3d>
              <a:camera prst="orthographicFront"/>
              <a:lightRig rig="threePt" dir="t"/>
            </a:scene3d>
          </a:bodyPr>
          <a:lstStyle/>
          <a:p>
            <a:r>
              <a:rPr lang="zh-CN" altLang="en-US" sz="2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算法模型</a:t>
            </a:r>
            <a:endParaRPr lang="zh-CN" altLang="en-US" sz="2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文本框 12"/>
          <p:cNvSpPr txBox="1"/>
          <p:nvPr/>
        </p:nvSpPr>
        <p:spPr>
          <a:xfrm>
            <a:off x="3699510" y="3556000"/>
            <a:ext cx="1605280" cy="521970"/>
          </a:xfrm>
          <a:prstGeom prst="rect">
            <a:avLst/>
          </a:prstGeom>
          <a:noFill/>
        </p:spPr>
        <p:txBody>
          <a:bodyPr wrap="none" rtlCol="0">
            <a:spAutoFit/>
            <a:scene3d>
              <a:camera prst="orthographicFront"/>
              <a:lightRig rig="threePt" dir="t"/>
            </a:scene3d>
          </a:bodyPr>
          <a:lstStyle/>
          <a:p>
            <a:r>
              <a:rPr lang="zh-CN" altLang="en-US" sz="2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特征工程</a:t>
            </a:r>
            <a:endParaRPr lang="zh-CN" altLang="en-US" sz="2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190" name=" 190"/>
          <p:cNvSpPr/>
          <p:nvPr/>
        </p:nvSpPr>
        <p:spPr>
          <a:xfrm>
            <a:off x="4648200" y="2178050"/>
            <a:ext cx="2534920" cy="2501900"/>
          </a:xfrm>
          <a:prstGeom prst="diamond">
            <a:avLst/>
          </a:prstGeom>
        </p:spPr>
        <p:style>
          <a:lnRef idx="2">
            <a:schemeClr val="accent4"/>
          </a:lnRef>
          <a:fillRef idx="1">
            <a:schemeClr val="lt1"/>
          </a:fillRef>
          <a:effectRef idx="0">
            <a:schemeClr val="accent4"/>
          </a:effectRef>
          <a:fontRef idx="minor">
            <a:schemeClr val="dk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5113020" y="3167380"/>
            <a:ext cx="1605280" cy="521970"/>
          </a:xfrm>
          <a:prstGeom prst="rect">
            <a:avLst/>
          </a:prstGeom>
          <a:noFill/>
        </p:spPr>
        <p:txBody>
          <a:bodyPr wrap="none" rtlCol="0">
            <a:spAutoFit/>
            <a:scene3d>
              <a:camera prst="orthographicFront"/>
              <a:lightRig rig="threePt" dir="t"/>
            </a:scene3d>
          </a:bodyPr>
          <a:lstStyle/>
          <a:p>
            <a:r>
              <a:rPr lang="zh-CN" altLang="en-US" sz="2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赛题分析</a:t>
            </a:r>
            <a:endParaRPr lang="zh-CN" altLang="en-US" sz="2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78003"/>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dirty="0">
                <a:latin typeface="黑体" panose="02010609060101010101" pitchFamily="49" charset="-122"/>
                <a:ea typeface="黑体" panose="02010609060101010101" pitchFamily="49" charset="-122"/>
              </a:rPr>
              <a:t>赛题分析</a:t>
            </a:r>
            <a:r>
              <a:rPr lang="en-US" altLang="zh-CN" sz="3000" dirty="0">
                <a:latin typeface="黑体" panose="02010609060101010101" pitchFamily="49" charset="-122"/>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回顾</a:t>
            </a:r>
            <a:endParaRPr lang="zh-CN" altLang="en-US" sz="3000" dirty="0">
              <a:latin typeface="黑体" panose="02010609060101010101" pitchFamily="49" charset="-122"/>
              <a:ea typeface="黑体" panose="02010609060101010101" pitchFamily="49"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20" name="文本框 19"/>
          <p:cNvSpPr txBox="1"/>
          <p:nvPr/>
        </p:nvSpPr>
        <p:spPr>
          <a:xfrm>
            <a:off x="1459436" y="2023297"/>
            <a:ext cx="8369300" cy="2553335"/>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    1.</a:t>
            </a:r>
            <a:r>
              <a:rPr lang="zh-CN" altLang="en-US" sz="2000" dirty="0">
                <a:latin typeface="微软雅黑" panose="020B0503020204020204" pitchFamily="34" charset="-122"/>
                <a:ea typeface="微软雅黑" panose="020B0503020204020204" pitchFamily="34" charset="-122"/>
              </a:rPr>
              <a:t>问题描述：</a:t>
            </a:r>
            <a:r>
              <a:rPr lang="en-US" altLang="zh-CN" sz="2000" dirty="0">
                <a:latin typeface="微软雅黑" panose="020B0503020204020204" pitchFamily="34" charset="-122"/>
                <a:ea typeface="微软雅黑" panose="020B0503020204020204" pitchFamily="34" charset="-122"/>
              </a:rPr>
              <a:t>利用数据去预测用户点击广告的概率，</a:t>
            </a:r>
            <a:r>
              <a:rPr lang="en-US" altLang="zh-CN" sz="2000">
                <a:latin typeface="微软雅黑" panose="020B0503020204020204" pitchFamily="34" charset="-122"/>
                <a:ea typeface="微软雅黑" panose="020B0503020204020204" pitchFamily="34" charset="-122"/>
              </a:rPr>
              <a:t>对于CTR</a:t>
            </a:r>
            <a:r>
              <a:rPr lang="en-US" altLang="zh-CN" sz="2000" dirty="0">
                <a:latin typeface="微软雅黑" panose="020B0503020204020204" pitchFamily="34" charset="-122"/>
                <a:ea typeface="微软雅黑" panose="020B0503020204020204" pitchFamily="34" charset="-122"/>
              </a:rPr>
              <a:t>问题</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来说，广告是否被点击的主导因素是用户，其次是广告信息</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2.赛题特征</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广告信息</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媒体信息</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用户信息</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上下文信息</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3.数据</a:t>
            </a:r>
            <a:r>
              <a:rPr lang="zh-CN" altLang="en-US" sz="2000" dirty="0">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sym typeface="+mn-ea"/>
              </a:rPr>
              <a:t>共</a:t>
            </a:r>
            <a:r>
              <a:rPr lang="en-US" altLang="zh-CN">
                <a:latin typeface="微软雅黑" panose="020B0503020204020204" pitchFamily="34" charset="-122"/>
                <a:ea typeface="微软雅黑" panose="020B0503020204020204" pitchFamily="34" charset="-122"/>
                <a:sym typeface="+mn-ea"/>
              </a:rPr>
              <a:t>1001650</a:t>
            </a:r>
            <a:r>
              <a:rPr lang="zh-CN" altLang="en-US">
                <a:latin typeface="微软雅黑" panose="020B0503020204020204" pitchFamily="34" charset="-122"/>
                <a:ea typeface="微软雅黑" panose="020B0503020204020204" pitchFamily="34" charset="-122"/>
                <a:sym typeface="+mn-ea"/>
              </a:rPr>
              <a:t>初赛数据 和 </a:t>
            </a:r>
            <a:r>
              <a:rPr lang="en-US" altLang="zh-CN">
                <a:latin typeface="微软雅黑" panose="020B0503020204020204" pitchFamily="34" charset="-122"/>
                <a:ea typeface="微软雅黑" panose="020B0503020204020204" pitchFamily="34" charset="-122"/>
                <a:sym typeface="+mn-ea"/>
              </a:rPr>
              <a:t>1998350</a:t>
            </a:r>
            <a:r>
              <a:rPr lang="zh-CN" altLang="en-US">
                <a:latin typeface="微软雅黑" panose="020B0503020204020204" pitchFamily="34" charset="-122"/>
                <a:ea typeface="微软雅黑" panose="020B0503020204020204" pitchFamily="34" charset="-122"/>
                <a:sym typeface="+mn-ea"/>
              </a:rPr>
              <a:t>条复赛数据</a:t>
            </a:r>
            <a:endParaRPr lang="zh-CN" altLang="en-US" sz="2000">
              <a:latin typeface="微软雅黑" panose="020B0503020204020204" pitchFamily="34" charset="-122"/>
              <a:ea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4.评估指标</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3577590" y="3935730"/>
            <a:ext cx="4838065" cy="942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78003"/>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dirty="0">
                <a:latin typeface="黑体" panose="02010609060101010101" pitchFamily="49" charset="-122"/>
                <a:ea typeface="黑体" panose="02010609060101010101" pitchFamily="49" charset="-122"/>
              </a:rPr>
              <a:t>赛题分析</a:t>
            </a:r>
            <a:r>
              <a:rPr lang="en-US" altLang="zh-CN" sz="3000" dirty="0">
                <a:latin typeface="黑体" panose="02010609060101010101" pitchFamily="49" charset="-122"/>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解题思路</a:t>
            </a:r>
            <a:endParaRPr lang="zh-CN" altLang="en-US" sz="3000" dirty="0">
              <a:latin typeface="黑体" panose="02010609060101010101" pitchFamily="49" charset="-122"/>
              <a:ea typeface="黑体" panose="02010609060101010101" pitchFamily="49"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219" name=" 219"/>
          <p:cNvSpPr/>
          <p:nvPr/>
        </p:nvSpPr>
        <p:spPr>
          <a:xfrm>
            <a:off x="4614545" y="1233170"/>
            <a:ext cx="2266315" cy="66675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4867275" y="1382395"/>
            <a:ext cx="1971675" cy="368300"/>
          </a:xfrm>
          <a:prstGeom prst="rect">
            <a:avLst/>
          </a:prstGeom>
          <a:noFill/>
        </p:spPr>
        <p:txBody>
          <a:bodyPr wrap="square" rtlCol="0">
            <a:spAutoFit/>
          </a:bodyPr>
          <a:lstStyle/>
          <a:p>
            <a:r>
              <a:rPr lang="zh-CN" altLang="en-US">
                <a:solidFill>
                  <a:schemeClr val="bg1"/>
                </a:solidFill>
                <a:latin typeface="微软雅黑" panose="020B0503020204020204" pitchFamily="34" charset="-122"/>
                <a:ea typeface="微软雅黑" panose="020B0503020204020204" pitchFamily="34" charset="-122"/>
              </a:rPr>
              <a:t>探索性数据分析</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6" name=" 219"/>
          <p:cNvSpPr/>
          <p:nvPr/>
        </p:nvSpPr>
        <p:spPr>
          <a:xfrm>
            <a:off x="4614545" y="2363470"/>
            <a:ext cx="2266315" cy="66675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4761865" y="2512695"/>
            <a:ext cx="1971675" cy="368300"/>
          </a:xfrm>
          <a:prstGeom prst="rect">
            <a:avLst/>
          </a:prstGeom>
          <a:noFill/>
        </p:spPr>
        <p:txBody>
          <a:bodyPr wrap="square" rtlCol="0">
            <a:spAutoFit/>
          </a:bodyPr>
          <a:lstStyle/>
          <a:p>
            <a:pPr algn="ctr"/>
            <a:r>
              <a:rPr lang="zh-CN" altLang="en-US">
                <a:solidFill>
                  <a:schemeClr val="bg1"/>
                </a:solidFill>
                <a:latin typeface="微软雅黑" panose="020B0503020204020204" pitchFamily="34" charset="-122"/>
                <a:ea typeface="微软雅黑" panose="020B0503020204020204" pitchFamily="34" charset="-122"/>
              </a:rPr>
              <a:t>特征工程</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8" name=" 219"/>
          <p:cNvSpPr/>
          <p:nvPr/>
        </p:nvSpPr>
        <p:spPr>
          <a:xfrm>
            <a:off x="4614545" y="4693920"/>
            <a:ext cx="2266315" cy="66675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867275" y="4843145"/>
            <a:ext cx="1971675" cy="368300"/>
          </a:xfrm>
          <a:prstGeom prst="rect">
            <a:avLst/>
          </a:prstGeom>
          <a:noFill/>
        </p:spPr>
        <p:txBody>
          <a:bodyPr wrap="square" rtlCol="0">
            <a:spAutoFit/>
          </a:bodyPr>
          <a:lstStyle/>
          <a:p>
            <a:r>
              <a:rPr lang="en-US" altLang="zh-CN">
                <a:solidFill>
                  <a:schemeClr val="bg1"/>
                </a:solidFill>
              </a:rPr>
              <a:t>      </a:t>
            </a:r>
            <a:r>
              <a:rPr lang="zh-CN" altLang="en-US">
                <a:solidFill>
                  <a:schemeClr val="bg1"/>
                </a:solidFill>
                <a:latin typeface="微软雅黑" panose="020B0503020204020204" pitchFamily="34" charset="-122"/>
                <a:ea typeface="微软雅黑" panose="020B0503020204020204" pitchFamily="34" charset="-122"/>
              </a:rPr>
              <a:t>模型融合</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5" name="下箭头 14"/>
          <p:cNvSpPr/>
          <p:nvPr/>
        </p:nvSpPr>
        <p:spPr>
          <a:xfrm>
            <a:off x="5671185" y="1993900"/>
            <a:ext cx="152400" cy="295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714625" y="3450590"/>
            <a:ext cx="6067425" cy="7531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下箭头 15"/>
          <p:cNvSpPr/>
          <p:nvPr/>
        </p:nvSpPr>
        <p:spPr>
          <a:xfrm>
            <a:off x="5671185" y="3111500"/>
            <a:ext cx="152400" cy="295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a:off x="5671820" y="4264025"/>
            <a:ext cx="152400" cy="295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 219"/>
          <p:cNvSpPr/>
          <p:nvPr/>
        </p:nvSpPr>
        <p:spPr>
          <a:xfrm>
            <a:off x="2903220" y="3493770"/>
            <a:ext cx="2266315" cy="66675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3" name="文本框 12"/>
          <p:cNvSpPr txBox="1"/>
          <p:nvPr/>
        </p:nvSpPr>
        <p:spPr>
          <a:xfrm>
            <a:off x="3155950" y="3642995"/>
            <a:ext cx="1971675" cy="368300"/>
          </a:xfrm>
          <a:prstGeom prst="rect">
            <a:avLst/>
          </a:prstGeom>
          <a:noFill/>
        </p:spPr>
        <p:txBody>
          <a:bodyPr wrap="square" rtlCol="0">
            <a:spAutoFit/>
          </a:bodyPr>
          <a:lstStyle/>
          <a:p>
            <a:r>
              <a:rPr lang="en-US" altLang="zh-CN">
                <a:solidFill>
                  <a:schemeClr val="bg1"/>
                </a:solidFill>
                <a:latin typeface="微软雅黑" panose="020B0503020204020204" pitchFamily="34" charset="-122"/>
                <a:ea typeface="微软雅黑" panose="020B0503020204020204" pitchFamily="34" charset="-122"/>
              </a:rPr>
              <a:t>   Xgboost</a:t>
            </a:r>
            <a:r>
              <a:rPr lang="zh-CN" altLang="en-US">
                <a:solidFill>
                  <a:schemeClr val="bg1"/>
                </a:solidFill>
                <a:latin typeface="微软雅黑" panose="020B0503020204020204" pitchFamily="34" charset="-122"/>
                <a:ea typeface="微软雅黑" panose="020B0503020204020204" pitchFamily="34" charset="-122"/>
              </a:rPr>
              <a:t>模型</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 name=" 219"/>
          <p:cNvSpPr/>
          <p:nvPr/>
        </p:nvSpPr>
        <p:spPr>
          <a:xfrm>
            <a:off x="6313170" y="3493770"/>
            <a:ext cx="2266315" cy="66675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1" name="文本框 10"/>
          <p:cNvSpPr txBox="1"/>
          <p:nvPr/>
        </p:nvSpPr>
        <p:spPr>
          <a:xfrm>
            <a:off x="6565900" y="3642995"/>
            <a:ext cx="1971675" cy="368300"/>
          </a:xfrm>
          <a:prstGeom prst="rect">
            <a:avLst/>
          </a:prstGeom>
          <a:noFill/>
        </p:spPr>
        <p:txBody>
          <a:bodyPr wrap="square" rtlCol="0">
            <a:spAutoFit/>
          </a:bodyPr>
          <a:lstStyle/>
          <a:p>
            <a:r>
              <a:rPr lang="en-US" altLang="zh-CN">
                <a:solidFill>
                  <a:schemeClr val="bg1"/>
                </a:solidFill>
                <a:latin typeface="微软雅黑" panose="020B0503020204020204" pitchFamily="34" charset="-122"/>
                <a:ea typeface="微软雅黑" panose="020B0503020204020204" pitchFamily="34" charset="-122"/>
              </a:rPr>
              <a:t>   Lightgbm</a:t>
            </a:r>
            <a:r>
              <a:rPr lang="zh-CN" altLang="en-US">
                <a:solidFill>
                  <a:schemeClr val="bg1"/>
                </a:solidFill>
                <a:latin typeface="微软雅黑" panose="020B0503020204020204" pitchFamily="34" charset="-122"/>
                <a:ea typeface="微软雅黑" panose="020B0503020204020204" pitchFamily="34" charset="-122"/>
              </a:rPr>
              <a:t>模型</a:t>
            </a:r>
            <a:endParaRPr lang="zh-CN" altLang="en-US">
              <a:solidFill>
                <a:schemeClr val="bg1"/>
              </a:solidFill>
              <a:latin typeface="微软雅黑" panose="020B0503020204020204" pitchFamily="34" charset="-122"/>
              <a:ea typeface="微软雅黑" panose="020B0503020204020204" pitchFamily="34" charset="-122"/>
            </a:endParaRPr>
          </a:p>
        </p:txBody>
      </p:sp>
      <p:cxnSp>
        <p:nvCxnSpPr>
          <p:cNvPr id="21" name="直接连接符 20"/>
          <p:cNvCxnSpPr>
            <a:stCxn id="9" idx="3"/>
          </p:cNvCxnSpPr>
          <p:nvPr/>
        </p:nvCxnSpPr>
        <p:spPr>
          <a:xfrm flipV="1">
            <a:off x="6838950" y="5024120"/>
            <a:ext cx="1580515" cy="3175"/>
          </a:xfrm>
          <a:prstGeom prst="line">
            <a:avLst/>
          </a:prstGeom>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8419465" y="4756150"/>
            <a:ext cx="2809875" cy="542925"/>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4" name="文本框 23"/>
          <p:cNvSpPr txBox="1"/>
          <p:nvPr/>
        </p:nvSpPr>
        <p:spPr>
          <a:xfrm>
            <a:off x="8562340" y="4843145"/>
            <a:ext cx="2533650" cy="36830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提高性能，降低损失</a:t>
            </a:r>
            <a:endParaRPr lang="zh-CN" altLang="en-US">
              <a:latin typeface="微软雅黑" panose="020B0503020204020204" pitchFamily="34" charset="-122"/>
              <a:ea typeface="微软雅黑" panose="020B0503020204020204" pitchFamily="34" charset="-122"/>
            </a:endParaRPr>
          </a:p>
        </p:txBody>
      </p:sp>
      <p:cxnSp>
        <p:nvCxnSpPr>
          <p:cNvPr id="25" name="直接连接符 24"/>
          <p:cNvCxnSpPr/>
          <p:nvPr/>
        </p:nvCxnSpPr>
        <p:spPr>
          <a:xfrm flipV="1">
            <a:off x="6880860" y="2694940"/>
            <a:ext cx="1580515" cy="3175"/>
          </a:xfrm>
          <a:prstGeom prst="line">
            <a:avLst/>
          </a:prstGeom>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8436610" y="2425065"/>
            <a:ext cx="2809875" cy="542925"/>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7" name="文本框 26"/>
          <p:cNvSpPr txBox="1"/>
          <p:nvPr/>
        </p:nvSpPr>
        <p:spPr>
          <a:xfrm>
            <a:off x="8579485" y="2512060"/>
            <a:ext cx="2533650" cy="368300"/>
          </a:xfrm>
          <a:prstGeom prst="rect">
            <a:avLst/>
          </a:prstGeom>
          <a:noFill/>
        </p:spPr>
        <p:txBody>
          <a:bodyPr wrap="square" rtlCol="0">
            <a:spAutoFit/>
          </a:bodyPr>
          <a:lstStyle/>
          <a:p>
            <a:r>
              <a:rPr lang="en-US" altLang="zh-CN"/>
              <a:t>         </a:t>
            </a:r>
            <a:r>
              <a:rPr lang="zh-CN" altLang="en-US">
                <a:latin typeface="微软雅黑" panose="020B0503020204020204" pitchFamily="34" charset="-122"/>
                <a:ea typeface="微软雅黑" panose="020B0503020204020204" pitchFamily="34" charset="-122"/>
              </a:rPr>
              <a:t>特征决定上限</a:t>
            </a:r>
            <a:endParaRPr lang="zh-CN" altLang="en-US">
              <a:latin typeface="微软雅黑" panose="020B0503020204020204" pitchFamily="34" charset="-122"/>
              <a:ea typeface="微软雅黑" panose="020B0503020204020204" pitchFamily="34" charset="-122"/>
            </a:endParaRPr>
          </a:p>
        </p:txBody>
      </p:sp>
      <p:cxnSp>
        <p:nvCxnSpPr>
          <p:cNvPr id="28" name="直接连接符 27"/>
          <p:cNvCxnSpPr/>
          <p:nvPr/>
        </p:nvCxnSpPr>
        <p:spPr>
          <a:xfrm flipV="1">
            <a:off x="6880860" y="1565275"/>
            <a:ext cx="1580515" cy="3175"/>
          </a:xfrm>
          <a:prstGeom prst="line">
            <a:avLst/>
          </a:prstGeom>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8461375" y="1295400"/>
            <a:ext cx="2809875" cy="542925"/>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0" name="文本框 29"/>
          <p:cNvSpPr txBox="1"/>
          <p:nvPr/>
        </p:nvSpPr>
        <p:spPr>
          <a:xfrm>
            <a:off x="8604250" y="1382395"/>
            <a:ext cx="2533650" cy="368300"/>
          </a:xfrm>
          <a:prstGeom prst="rect">
            <a:avLst/>
          </a:prstGeom>
          <a:noFill/>
        </p:spPr>
        <p:txBody>
          <a:bodyPr wrap="square" rtlCol="0">
            <a:spAutoFit/>
          </a:bodyPr>
          <a:lstStyle/>
          <a:p>
            <a:r>
              <a:rPr lang="en-US" altLang="zh-CN"/>
              <a:t>    </a:t>
            </a:r>
            <a:r>
              <a:rPr lang="zh-CN" altLang="en-US">
                <a:latin typeface="微软雅黑" panose="020B0503020204020204" pitchFamily="34" charset="-122"/>
                <a:ea typeface="微软雅黑" panose="020B0503020204020204" pitchFamily="34" charset="-122"/>
              </a:rPr>
              <a:t>分析数据，理解数据</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190" name=" 190"/>
          <p:cNvSpPr/>
          <p:nvPr/>
        </p:nvSpPr>
        <p:spPr>
          <a:xfrm>
            <a:off x="4648200" y="2178050"/>
            <a:ext cx="2534920" cy="2501900"/>
          </a:xfrm>
          <a:prstGeom prst="diamond">
            <a:avLst/>
          </a:prstGeom>
        </p:spPr>
        <p:style>
          <a:lnRef idx="2">
            <a:schemeClr val="accent1"/>
          </a:lnRef>
          <a:fillRef idx="1">
            <a:schemeClr val="lt1"/>
          </a:fillRef>
          <a:effectRef idx="0">
            <a:schemeClr val="accent1"/>
          </a:effectRef>
          <a:fontRef idx="minor">
            <a:schemeClr val="dk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5113020" y="3167380"/>
            <a:ext cx="1605280" cy="521970"/>
          </a:xfrm>
          <a:prstGeom prst="rect">
            <a:avLst/>
          </a:prstGeom>
          <a:noFill/>
        </p:spPr>
        <p:txBody>
          <a:bodyPr wrap="none" rtlCol="0">
            <a:spAutoFit/>
            <a:scene3d>
              <a:camera prst="orthographicFront"/>
              <a:lightRig rig="threePt" dir="t"/>
            </a:scene3d>
          </a:bodyPr>
          <a:lstStyle/>
          <a:p>
            <a:r>
              <a:rPr lang="zh-CN" altLang="en-US" sz="280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特征工程</a:t>
            </a:r>
            <a:endParaRPr lang="zh-CN" altLang="en-US" sz="280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dirty="0">
                <a:latin typeface="黑体" panose="02010609060101010101" pitchFamily="49" charset="-122"/>
                <a:ea typeface="黑体" panose="02010609060101010101" pitchFamily="49" charset="-122"/>
              </a:rPr>
              <a:t>数据</a:t>
            </a:r>
            <a:r>
              <a:rPr lang="zh-CN" altLang="en-US" sz="3000" dirty="0">
                <a:latin typeface="微软雅黑" panose="020B0503020204020204" pitchFamily="34" charset="-122"/>
                <a:ea typeface="微软雅黑" panose="020B0503020204020204" pitchFamily="34" charset="-122"/>
              </a:rPr>
              <a:t>探索性</a:t>
            </a:r>
            <a:r>
              <a:rPr lang="zh-CN" altLang="en-US" sz="3000" dirty="0">
                <a:latin typeface="黑体" panose="02010609060101010101" pitchFamily="49" charset="-122"/>
                <a:ea typeface="黑体" panose="02010609060101010101" pitchFamily="49" charset="-122"/>
              </a:rPr>
              <a:t>分析</a:t>
            </a:r>
            <a:endParaRPr lang="zh-CN" altLang="en-US" sz="3000" dirty="0">
              <a:latin typeface="黑体" panose="02010609060101010101" pitchFamily="49" charset="-122"/>
              <a:ea typeface="黑体" panose="02010609060101010101" pitchFamily="49"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100" name="文本框 99"/>
          <p:cNvSpPr txBox="1"/>
          <p:nvPr/>
        </p:nvSpPr>
        <p:spPr>
          <a:xfrm>
            <a:off x="2343150" y="2865120"/>
            <a:ext cx="7076440" cy="706755"/>
          </a:xfrm>
          <a:prstGeom prst="rect">
            <a:avLst/>
          </a:prstGeom>
          <a:noFill/>
          <a:ln w="9525">
            <a:noFill/>
          </a:ln>
        </p:spPr>
        <p:txBody>
          <a:bodyPr wrap="square">
            <a:spAutoFit/>
          </a:bodyPr>
          <a:lstStyle/>
          <a:p>
            <a:pPr indent="0"/>
            <a:r>
              <a:rPr lang="zh-CN" sz="2000" b="0">
                <a:latin typeface="微软雅黑" panose="020B0503020204020204" pitchFamily="34" charset="-122"/>
                <a:ea typeface="微软雅黑" panose="020B0503020204020204" pitchFamily="34" charset="-122"/>
              </a:rPr>
              <a:t>获取每个类别特征的转化率分布情况判断特征效果，看分布可以有一个很好的初步验证作用</a:t>
            </a:r>
            <a:endParaRPr lang="zh-CN" altLang="en-US" sz="2000" b="0">
              <a:latin typeface="Calibri" panose="020F050202020403020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a:latin typeface="微软雅黑" panose="020B0503020204020204" pitchFamily="34" charset="-122"/>
                <a:ea typeface="微软雅黑" panose="020B0503020204020204" pitchFamily="34" charset="-122"/>
              </a:rPr>
              <a:t>数据预处理</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6" name="文本框 5"/>
          <p:cNvSpPr txBox="1"/>
          <p:nvPr/>
        </p:nvSpPr>
        <p:spPr>
          <a:xfrm>
            <a:off x="1810004" y="1054170"/>
            <a:ext cx="9172280" cy="5132705"/>
          </a:xfrm>
          <a:prstGeom prst="rect">
            <a:avLst/>
          </a:prstGeom>
          <a:noFill/>
        </p:spPr>
        <p:txBody>
          <a:bodyPr wrap="square" rtlCol="0">
            <a:spAutoFit/>
          </a:bodyPr>
          <a:lstStyle/>
          <a:p>
            <a:pPr defTabSz="2887980">
              <a:lnSpc>
                <a:spcPct val="90000"/>
              </a:lnSpc>
              <a:spcBef>
                <a:spcPct val="0"/>
              </a:spcBef>
            </a:pPr>
            <a:endParaRPr lang="zh-CN" altLang="en-US" sz="2400">
              <a:latin typeface="微软雅黑" panose="020B0503020204020204" pitchFamily="34" charset="-122"/>
              <a:ea typeface="微软雅黑" panose="020B0503020204020204" pitchFamily="34" charset="-122"/>
              <a:cs typeface="+mj-cs"/>
            </a:endParaRPr>
          </a:p>
          <a:p>
            <a:pPr marL="342900" indent="-342900" defTabSz="2887980">
              <a:lnSpc>
                <a:spcPct val="90000"/>
              </a:lnSpc>
              <a:spcBef>
                <a:spcPct val="0"/>
              </a:spcBef>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cs typeface="+mj-cs"/>
              </a:rPr>
              <a:t>初复赛训练数据合并后去重（</a:t>
            </a:r>
            <a:r>
              <a:rPr lang="en-US" altLang="zh-CN" sz="2000">
                <a:latin typeface="微软雅黑" panose="020B0503020204020204" pitchFamily="34" charset="-122"/>
                <a:ea typeface="微软雅黑" panose="020B0503020204020204" pitchFamily="34" charset="-122"/>
                <a:cs typeface="+mj-cs"/>
              </a:rPr>
              <a:t>7361</a:t>
            </a:r>
            <a:r>
              <a:rPr lang="zh-CN" altLang="en-US" sz="2000">
                <a:latin typeface="微软雅黑" panose="020B0503020204020204" pitchFamily="34" charset="-122"/>
                <a:ea typeface="微软雅黑" panose="020B0503020204020204" pitchFamily="34" charset="-122"/>
                <a:cs typeface="+mj-cs"/>
              </a:rPr>
              <a:t>条）</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endParaRPr lang="zh-CN" altLang="en-US" sz="2000">
              <a:latin typeface="微软雅黑" panose="020B0503020204020204" pitchFamily="34" charset="-122"/>
              <a:ea typeface="微软雅黑" panose="020B0503020204020204" pitchFamily="34" charset="-122"/>
              <a:cs typeface="+mj-cs"/>
            </a:endParaRPr>
          </a:p>
          <a:p>
            <a:pPr marL="342900" indent="-342900" defTabSz="2887980">
              <a:lnSpc>
                <a:spcPct val="90000"/>
              </a:lnSpc>
              <a:spcBef>
                <a:spcPct val="0"/>
              </a:spcBef>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cs typeface="+mj-cs"/>
              </a:rPr>
              <a:t>提取广告投放时间信息，日期、小时以及早中晚时间段</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r>
              <a:rPr lang="en-US" altLang="zh-CN" sz="2000">
                <a:latin typeface="微软雅黑" panose="020B0503020204020204" pitchFamily="34" charset="-122"/>
                <a:ea typeface="微软雅黑" panose="020B0503020204020204" pitchFamily="34" charset="-122"/>
                <a:cs typeface="+mj-cs"/>
              </a:rPr>
              <a:t>         0-6&gt;--1 | 7-12&gt;--2 | 13-18&gt;--3 | 19-24&gt;--4</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endParaRPr lang="zh-CN" altLang="en-US" sz="2000">
              <a:latin typeface="微软雅黑" panose="020B0503020204020204" pitchFamily="34" charset="-122"/>
              <a:ea typeface="微软雅黑" panose="020B0503020204020204" pitchFamily="34" charset="-122"/>
              <a:cs typeface="+mj-cs"/>
            </a:endParaRPr>
          </a:p>
          <a:p>
            <a:pPr marL="342900" indent="-342900" defTabSz="2887980">
              <a:lnSpc>
                <a:spcPct val="90000"/>
              </a:lnSpc>
              <a:spcBef>
                <a:spcPct val="0"/>
              </a:spcBef>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cs typeface="+mj-cs"/>
              </a:rPr>
              <a:t>细分广告主行业与媒体广告位，去除只有一个取值的字段</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r>
              <a:rPr lang="en-US" altLang="zh-CN" sz="2000">
                <a:latin typeface="微软雅黑" panose="020B0503020204020204" pitchFamily="34" charset="-122"/>
                <a:ea typeface="微软雅黑" panose="020B0503020204020204" pitchFamily="34" charset="-122"/>
                <a:cs typeface="+mj-cs"/>
              </a:rPr>
              <a:t>        102400_102401&gt;--102400 102401</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endParaRPr lang="en-US" altLang="zh-CN" sz="2000">
              <a:latin typeface="微软雅黑" panose="020B0503020204020204" pitchFamily="34" charset="-122"/>
              <a:ea typeface="微软雅黑" panose="020B0503020204020204" pitchFamily="34" charset="-122"/>
              <a:cs typeface="+mj-cs"/>
            </a:endParaRPr>
          </a:p>
          <a:p>
            <a:pPr marL="342900" indent="-342900" defTabSz="2887980">
              <a:lnSpc>
                <a:spcPct val="90000"/>
              </a:lnSpc>
              <a:spcBef>
                <a:spcPct val="0"/>
              </a:spcBef>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cs typeface="+mj-cs"/>
              </a:rPr>
              <a:t>清洗手机品牌和机型字段，对同类进行合并</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r>
              <a:rPr lang="en-US" altLang="zh-CN" sz="2000">
                <a:latin typeface="微软雅黑" panose="020B0503020204020204" pitchFamily="34" charset="-122"/>
                <a:ea typeface="微软雅黑" panose="020B0503020204020204" pitchFamily="34" charset="-122"/>
                <a:cs typeface="+mj-cs"/>
              </a:rPr>
              <a:t>        iphone&gt;--apple | redmi&gt;--xiaomi | honor&gt;--Huawei</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endParaRPr lang="zh-CN" altLang="en-US" sz="2000">
              <a:latin typeface="微软雅黑" panose="020B0503020204020204" pitchFamily="34" charset="-122"/>
              <a:ea typeface="微软雅黑" panose="020B0503020204020204" pitchFamily="34" charset="-122"/>
              <a:cs typeface="+mj-cs"/>
            </a:endParaRPr>
          </a:p>
          <a:p>
            <a:pPr marL="342900" indent="-342900" defTabSz="2887980">
              <a:lnSpc>
                <a:spcPct val="90000"/>
              </a:lnSpc>
              <a:spcBef>
                <a:spcPct val="0"/>
              </a:spcBef>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cs typeface="+mj-cs"/>
              </a:rPr>
              <a:t>对操作系统及其版本、名称进行更细粒度的刻画</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r>
              <a:rPr lang="en-US" altLang="zh-CN" sz="2000">
                <a:latin typeface="微软雅黑" panose="020B0503020204020204" pitchFamily="34" charset="-122"/>
                <a:ea typeface="微软雅黑" panose="020B0503020204020204" pitchFamily="34" charset="-122"/>
                <a:cs typeface="+mj-cs"/>
              </a:rPr>
              <a:t>        5.1.1&gt;--5 1 1  | 6.0.1&gt;--6 0 1</a:t>
            </a:r>
            <a:endParaRPr lang="zh-CN" altLang="en-US" sz="2000">
              <a:latin typeface="微软雅黑" panose="020B0503020204020204" pitchFamily="34" charset="-122"/>
              <a:ea typeface="微软雅黑" panose="020B0503020204020204" pitchFamily="34" charset="-122"/>
              <a:cs typeface="+mj-cs"/>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2540</Words>
  <Application>WPS 演示</Application>
  <PresentationFormat>宽屏</PresentationFormat>
  <Paragraphs>358</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Wingdings</vt:lpstr>
      <vt:lpstr>微软雅黑</vt:lpstr>
      <vt:lpstr>黑体</vt:lpstr>
      <vt:lpstr>Calibri</vt:lpstr>
      <vt:lpstr>Times New Roman</vt:lpstr>
      <vt:lpstr>Calibri Light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bette</dc:creator>
  <cp:lastModifiedBy>刘鹏</cp:lastModifiedBy>
  <cp:revision>22</cp:revision>
  <dcterms:created xsi:type="dcterms:W3CDTF">2018-10-19T08:08:00Z</dcterms:created>
  <dcterms:modified xsi:type="dcterms:W3CDTF">2022-03-11T00:49:53Z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2052-11.1.0.11551</vt:lpwstr>
  </property>
  <property fmtid="{D5CDD505-2E9C-101B-9397-08002B2CF9AE}" pid="3" name="ICV">
    <vt:lpwstr>06301543FD9444479E92C6567FDFCB19</vt:lpwstr>
  </property>
</Properties>
</file>