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xlsm" ContentType="application/vnd.ms-excel.sheet.macroEnabled.12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784" r:id="rId2"/>
    <p:sldId id="835" r:id="rId3"/>
    <p:sldId id="815" r:id="rId4"/>
    <p:sldId id="799" r:id="rId5"/>
    <p:sldId id="837" r:id="rId6"/>
    <p:sldId id="838" r:id="rId7"/>
    <p:sldId id="839" r:id="rId8"/>
    <p:sldId id="840" r:id="rId9"/>
    <p:sldId id="836" r:id="rId10"/>
  </p:sldIdLst>
  <p:sldSz cx="9906000" cy="6858000" type="A4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orient="horz" pos="3072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pos="3888">
          <p15:clr>
            <a:srgbClr val="A4A3A4"/>
          </p15:clr>
        </p15:guide>
        <p15:guide id="5" pos="624">
          <p15:clr>
            <a:srgbClr val="A4A3A4"/>
          </p15:clr>
        </p15:guide>
        <p15:guide id="6" pos="2016">
          <p15:clr>
            <a:srgbClr val="A4A3A4"/>
          </p15:clr>
        </p15:guide>
        <p15:guide id="7" pos="3120">
          <p15:clr>
            <a:srgbClr val="A4A3A4"/>
          </p15:clr>
        </p15:guide>
        <p15:guide id="8" pos="5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剑锋" initials="吴剑锋" lastIdx="1" clrIdx="0">
    <p:extLst>
      <p:ext uri="{19B8F6BF-5375-455C-9EA6-DF929625EA0E}">
        <p15:presenceInfo xmlns:p15="http://schemas.microsoft.com/office/powerpoint/2012/main" userId="S-1-5-21-2651188378-205097945-1426612273-363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FF"/>
    <a:srgbClr val="00FF00"/>
    <a:srgbClr val="FDAC99"/>
    <a:srgbClr val="3232C8"/>
    <a:srgbClr val="000099"/>
    <a:srgbClr val="FF5050"/>
    <a:srgbClr val="FF0000"/>
    <a:srgbClr val="FF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27" autoAdjust="0"/>
    <p:restoredTop sz="71254" autoAdjust="0"/>
  </p:normalViewPr>
  <p:slideViewPr>
    <p:cSldViewPr>
      <p:cViewPr varScale="1">
        <p:scale>
          <a:sx n="89" d="100"/>
          <a:sy n="89" d="100"/>
        </p:scale>
        <p:origin x="1320" y="53"/>
      </p:cViewPr>
      <p:guideLst>
        <p:guide orient="horz" pos="2448"/>
        <p:guide orient="horz" pos="3072"/>
        <p:guide orient="horz" pos="1152"/>
        <p:guide pos="3888"/>
        <p:guide pos="624"/>
        <p:guide pos="2016"/>
        <p:guide pos="3120"/>
        <p:guide pos="5664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300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72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72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/>
            </a:lvl1pPr>
          </a:lstStyle>
          <a:p>
            <a:pPr>
              <a:defRPr/>
            </a:pPr>
            <a:fld id="{E1C57D74-1A3C-430B-84CF-A6FFD5FEB81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6912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6288" y="766763"/>
            <a:ext cx="554672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/>
            </a:lvl1pPr>
          </a:lstStyle>
          <a:p>
            <a:pPr>
              <a:defRPr/>
            </a:pPr>
            <a:fld id="{0D4FD8B5-4C8A-401D-9313-607BAADD8A6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488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64338" y="6445250"/>
            <a:ext cx="546100" cy="269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EED83-238E-429A-8DA1-986E85B879B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88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E7155568-FCED-49B4-9DD5-7D02E15E0BE5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B9C76363-FF25-49E2-B243-672D91169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1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" descr="5-2.png"/>
          <p:cNvPicPr>
            <a:picLocks/>
          </p:cNvPicPr>
          <p:nvPr/>
        </p:nvPicPr>
        <p:blipFill>
          <a:blip r:embed="rId5" cstate="print">
            <a:lum bright="30000"/>
          </a:blip>
          <a:srcRect/>
          <a:stretch>
            <a:fillRect/>
          </a:stretch>
        </p:blipFill>
        <p:spPr bwMode="auto">
          <a:xfrm>
            <a:off x="6934200" y="5281613"/>
            <a:ext cx="2971800" cy="15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8113" y="7938"/>
            <a:ext cx="85947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每页的标题（中文为楷体</a:t>
            </a:r>
            <a:r>
              <a:rPr lang="en-US" altLang="zh-CN" smtClean="0"/>
              <a:t>_GB2312</a:t>
            </a:r>
            <a:r>
              <a:rPr lang="zh-CN" altLang="en-US" smtClean="0"/>
              <a:t>，英文为</a:t>
            </a:r>
            <a:r>
              <a:rPr lang="en-US" altLang="zh-CN" smtClean="0"/>
              <a:t>Arial</a:t>
            </a:r>
            <a:r>
              <a:rPr lang="zh-CN" altLang="en-US" smtClean="0"/>
              <a:t>；</a:t>
            </a:r>
            <a:r>
              <a:rPr lang="en-US" altLang="zh-CN" smtClean="0"/>
              <a:t>22</a:t>
            </a:r>
            <a:r>
              <a:rPr lang="zh-CN" altLang="en-US" smtClean="0"/>
              <a:t>号）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89150" y="1268413"/>
            <a:ext cx="7510463" cy="503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点击此处编辑文本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24" y="615950"/>
            <a:ext cx="9900000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1"/>
                </a:gs>
                <a:gs pos="25000">
                  <a:schemeClr val="accent2"/>
                </a:gs>
                <a:gs pos="50000">
                  <a:schemeClr val="tx2"/>
                </a:gs>
                <a:gs pos="75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1" name="图片 0" descr="欧菲光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50250" y="38100"/>
            <a:ext cx="1460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 userDrawn="1"/>
        </p:nvCxnSpPr>
        <p:spPr>
          <a:xfrm>
            <a:off x="2450" y="6327775"/>
            <a:ext cx="7470830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1"/>
                </a:gs>
                <a:gs pos="8000">
                  <a:srgbClr val="080820"/>
                </a:gs>
                <a:gs pos="0">
                  <a:schemeClr val="accent2"/>
                </a:gs>
                <a:gs pos="0">
                  <a:schemeClr val="tx2"/>
                </a:gs>
                <a:gs pos="6800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0" y="6295730"/>
            <a:ext cx="7977188" cy="490537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1800" b="0" dirty="0" smtClean="0">
                <a:latin typeface="方正姚体" pitchFamily="2" charset="-122"/>
                <a:ea typeface="方正姚体" pitchFamily="2" charset="-122"/>
              </a:rPr>
              <a:t>南昌欧菲光电技术有限公司</a:t>
            </a:r>
            <a:r>
              <a:rPr lang="en-US" altLang="zh-CN" sz="1800" b="0" dirty="0" smtClean="0">
                <a:latin typeface="方正姚体" pitchFamily="2" charset="-122"/>
                <a:ea typeface="方正姚体" pitchFamily="2" charset="-122"/>
              </a:rPr>
              <a:t>,</a:t>
            </a:r>
            <a:r>
              <a:rPr lang="zh-CN" altLang="en-US" sz="1800" b="0" dirty="0" smtClean="0">
                <a:latin typeface="方正姚体" pitchFamily="2" charset="-122"/>
                <a:ea typeface="方正姚体" pitchFamily="2" charset="-122"/>
              </a:rPr>
              <a:t>打造世界一流的照相模组制造商。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61938" indent="-261938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7001D"/>
        </a:buClr>
        <a:buSzPct val="90000"/>
        <a:buFont typeface="Wingdings" pitchFamily="2" charset="2"/>
        <a:buChar char="v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828675" indent="-285750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7001D"/>
        </a:buClr>
        <a:buSzPct val="8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2pPr>
      <a:lvl3pPr marL="1236663" indent="-228600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7001D"/>
        </a:buClr>
        <a:buSzPct val="70000"/>
        <a:buFont typeface="Wingdings" pitchFamily="2" charset="2"/>
        <a:buChar char="Ø"/>
        <a:defRPr sz="1000">
          <a:solidFill>
            <a:schemeClr val="tx1"/>
          </a:solidFill>
          <a:latin typeface="+mn-lt"/>
          <a:ea typeface="+mn-ea"/>
        </a:defRPr>
      </a:lvl3pPr>
      <a:lvl4pPr marL="1644650" indent="-228600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7001D"/>
        </a:buClr>
        <a:buSzPct val="70000"/>
        <a:buFont typeface="Times New Roman" pitchFamily="18" charset="0"/>
        <a:buChar char="–"/>
        <a:defRPr sz="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0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_______1.xlsm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11.png"/><Relationship Id="rId9" Type="http://schemas.openxmlformats.org/officeDocument/2006/relationships/package" Target="../embeddings/Microsoft_Excel________2.xlsm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0" name="TextBox 45"/>
          <p:cNvSpPr>
            <a:spLocks noChangeArrowheads="1"/>
          </p:cNvSpPr>
          <p:nvPr/>
        </p:nvSpPr>
        <p:spPr bwMode="auto">
          <a:xfrm>
            <a:off x="2684748" y="2184293"/>
            <a:ext cx="5652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defTabSz="839788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kumimoji="1" lang="en-US" altLang="zh-CN" sz="3600" dirty="0">
                <a:latin typeface="+mn-ea"/>
              </a:rPr>
              <a:t>R3</a:t>
            </a:r>
            <a:r>
              <a:rPr kumimoji="1" lang="zh-CN" altLang="en-US" sz="3600" dirty="0">
                <a:latin typeface="+mn-ea"/>
              </a:rPr>
              <a:t>架构</a:t>
            </a:r>
            <a:r>
              <a:rPr kumimoji="1" lang="en-US" altLang="zh-CN" sz="3600" dirty="0">
                <a:latin typeface="+mn-ea"/>
              </a:rPr>
              <a:t>SFR</a:t>
            </a:r>
            <a:r>
              <a:rPr kumimoji="1" lang="zh-CN" altLang="en-US" sz="3600" dirty="0">
                <a:latin typeface="+mn-ea"/>
              </a:rPr>
              <a:t>强制点检</a:t>
            </a:r>
            <a:r>
              <a:rPr kumimoji="1" lang="en-US" altLang="zh-CN" sz="3600" dirty="0">
                <a:latin typeface="+mn-ea"/>
              </a:rPr>
              <a:t>SOP</a:t>
            </a:r>
          </a:p>
        </p:txBody>
      </p:sp>
      <p:pic>
        <p:nvPicPr>
          <p:cNvPr id="4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5661248"/>
            <a:ext cx="3048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Box 8"/>
          <p:cNvSpPr txBox="1">
            <a:spLocks noChangeArrowheads="1"/>
          </p:cNvSpPr>
          <p:nvPr/>
        </p:nvSpPr>
        <p:spPr bwMode="auto">
          <a:xfrm>
            <a:off x="-976313" y="335756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Bef>
                <a:spcPct val="50000"/>
              </a:spcBef>
              <a:buClr>
                <a:srgbClr val="A7001D"/>
              </a:buClr>
              <a:buSzPct val="9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30000"/>
              </a:lnSpc>
              <a:spcBef>
                <a:spcPct val="50000"/>
              </a:spcBef>
              <a:buClr>
                <a:srgbClr val="A7001D"/>
              </a:buClr>
              <a:buSzPct val="80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30000"/>
              </a:lnSpc>
              <a:spcBef>
                <a:spcPct val="50000"/>
              </a:spcBef>
              <a:buClr>
                <a:srgbClr val="A7001D"/>
              </a:buClr>
              <a:buSzPct val="70000"/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30000"/>
              </a:lnSpc>
              <a:spcBef>
                <a:spcPct val="50000"/>
              </a:spcBef>
              <a:buClr>
                <a:srgbClr val="A7001D"/>
              </a:buClr>
              <a:buSzPct val="70000"/>
              <a:buFont typeface="Wingdings" panose="05000000000000000000" pitchFamily="2" charset="2"/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7001D"/>
              </a:buClr>
              <a:buSzPct val="70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001D"/>
              </a:buClr>
              <a:buSzPct val="70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001D"/>
              </a:buClr>
              <a:buSzPct val="70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001D"/>
              </a:buClr>
              <a:buSzPct val="70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001D"/>
              </a:buClr>
              <a:buSzPct val="70000"/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" name="文本框 1"/>
          <p:cNvSpPr txBox="1"/>
          <p:nvPr/>
        </p:nvSpPr>
        <p:spPr>
          <a:xfrm>
            <a:off x="6897216" y="436510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smtClean="0"/>
              <a:t>Reported </a:t>
            </a:r>
            <a:r>
              <a:rPr lang="en-US" altLang="zh-CN" b="0" dirty="0"/>
              <a:t>by:</a:t>
            </a:r>
            <a:r>
              <a:rPr lang="zh-CN" altLang="en-US" b="0" dirty="0"/>
              <a:t>吴剑锋 </a:t>
            </a:r>
          </a:p>
          <a:p>
            <a:r>
              <a:rPr lang="en-US" altLang="zh-CN" b="0" dirty="0" smtClean="0"/>
              <a:t>Date</a:t>
            </a:r>
            <a:r>
              <a:rPr lang="zh-CN" altLang="en-US" b="0" dirty="0"/>
              <a:t>：</a:t>
            </a:r>
            <a:r>
              <a:rPr lang="en-US" altLang="zh-CN" b="0" dirty="0" smtClean="0"/>
              <a:t>2018.06.13 </a:t>
            </a:r>
            <a:r>
              <a:rPr lang="zh-CN" altLang="en-US" b="0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31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/>
        </p:nvSpPr>
        <p:spPr>
          <a:xfrm rot="10800000">
            <a:off x="1456474" y="1577711"/>
            <a:ext cx="1613595" cy="3363830"/>
          </a:xfrm>
          <a:custGeom>
            <a:avLst/>
            <a:gdLst>
              <a:gd name="connsiteX0" fmla="*/ 0 w 2755557"/>
              <a:gd name="connsiteY0" fmla="*/ 4411362 h 4411362"/>
              <a:gd name="connsiteX1" fmla="*/ 2483708 w 2755557"/>
              <a:gd name="connsiteY1" fmla="*/ 185352 h 4411362"/>
              <a:gd name="connsiteX2" fmla="*/ 2397211 w 2755557"/>
              <a:gd name="connsiteY2" fmla="*/ 123568 h 4411362"/>
              <a:gd name="connsiteX3" fmla="*/ 2730844 w 2755557"/>
              <a:gd name="connsiteY3" fmla="*/ 0 h 4411362"/>
              <a:gd name="connsiteX4" fmla="*/ 2755557 w 2755557"/>
              <a:gd name="connsiteY4" fmla="*/ 321276 h 4411362"/>
              <a:gd name="connsiteX5" fmla="*/ 2669060 w 2755557"/>
              <a:gd name="connsiteY5" fmla="*/ 271849 h 4411362"/>
              <a:gd name="connsiteX6" fmla="*/ 0 w 2755557"/>
              <a:gd name="connsiteY6" fmla="*/ 4411362 h 4411362"/>
              <a:gd name="connsiteX0" fmla="*/ 0 w 3152139"/>
              <a:gd name="connsiteY0" fmla="*/ 4411362 h 4411362"/>
              <a:gd name="connsiteX1" fmla="*/ 2483708 w 3152139"/>
              <a:gd name="connsiteY1" fmla="*/ 185352 h 4411362"/>
              <a:gd name="connsiteX2" fmla="*/ 2397211 w 3152139"/>
              <a:gd name="connsiteY2" fmla="*/ 123568 h 4411362"/>
              <a:gd name="connsiteX3" fmla="*/ 2730844 w 3152139"/>
              <a:gd name="connsiteY3" fmla="*/ 0 h 4411362"/>
              <a:gd name="connsiteX4" fmla="*/ 2755557 w 3152139"/>
              <a:gd name="connsiteY4" fmla="*/ 321276 h 4411362"/>
              <a:gd name="connsiteX5" fmla="*/ 3152139 w 3152139"/>
              <a:gd name="connsiteY5" fmla="*/ 2212793 h 4411362"/>
              <a:gd name="connsiteX6" fmla="*/ 0 w 3152139"/>
              <a:gd name="connsiteY6" fmla="*/ 4411362 h 4411362"/>
              <a:gd name="connsiteX0" fmla="*/ 0 w 2755557"/>
              <a:gd name="connsiteY0" fmla="*/ 4411362 h 4411362"/>
              <a:gd name="connsiteX1" fmla="*/ 2483708 w 2755557"/>
              <a:gd name="connsiteY1" fmla="*/ 185352 h 4411362"/>
              <a:gd name="connsiteX2" fmla="*/ 2397211 w 2755557"/>
              <a:gd name="connsiteY2" fmla="*/ 123568 h 4411362"/>
              <a:gd name="connsiteX3" fmla="*/ 2730844 w 2755557"/>
              <a:gd name="connsiteY3" fmla="*/ 0 h 4411362"/>
              <a:gd name="connsiteX4" fmla="*/ 2755557 w 2755557"/>
              <a:gd name="connsiteY4" fmla="*/ 321276 h 4411362"/>
              <a:gd name="connsiteX5" fmla="*/ 2643180 w 2755557"/>
              <a:gd name="connsiteY5" fmla="*/ 323608 h 4411362"/>
              <a:gd name="connsiteX6" fmla="*/ 0 w 2755557"/>
              <a:gd name="connsiteY6" fmla="*/ 4411362 h 4411362"/>
              <a:gd name="connsiteX0" fmla="*/ 0 w 3928749"/>
              <a:gd name="connsiteY0" fmla="*/ 4411362 h 4411362"/>
              <a:gd name="connsiteX1" fmla="*/ 2483708 w 3928749"/>
              <a:gd name="connsiteY1" fmla="*/ 185352 h 4411362"/>
              <a:gd name="connsiteX2" fmla="*/ 2397211 w 3928749"/>
              <a:gd name="connsiteY2" fmla="*/ 123568 h 4411362"/>
              <a:gd name="connsiteX3" fmla="*/ 2730844 w 3928749"/>
              <a:gd name="connsiteY3" fmla="*/ 0 h 4411362"/>
              <a:gd name="connsiteX4" fmla="*/ 3928749 w 3928749"/>
              <a:gd name="connsiteY4" fmla="*/ 2417495 h 4411362"/>
              <a:gd name="connsiteX5" fmla="*/ 2643180 w 3928749"/>
              <a:gd name="connsiteY5" fmla="*/ 323608 h 4411362"/>
              <a:gd name="connsiteX6" fmla="*/ 0 w 3928749"/>
              <a:gd name="connsiteY6" fmla="*/ 4411362 h 4411362"/>
              <a:gd name="connsiteX0" fmla="*/ 0 w 2738304"/>
              <a:gd name="connsiteY0" fmla="*/ 4411362 h 4411362"/>
              <a:gd name="connsiteX1" fmla="*/ 2483708 w 2738304"/>
              <a:gd name="connsiteY1" fmla="*/ 185352 h 4411362"/>
              <a:gd name="connsiteX2" fmla="*/ 2397211 w 2738304"/>
              <a:gd name="connsiteY2" fmla="*/ 123568 h 4411362"/>
              <a:gd name="connsiteX3" fmla="*/ 2730844 w 2738304"/>
              <a:gd name="connsiteY3" fmla="*/ 0 h 4411362"/>
              <a:gd name="connsiteX4" fmla="*/ 2738304 w 2738304"/>
              <a:gd name="connsiteY4" fmla="*/ 373034 h 4411362"/>
              <a:gd name="connsiteX5" fmla="*/ 2643180 w 2738304"/>
              <a:gd name="connsiteY5" fmla="*/ 323608 h 4411362"/>
              <a:gd name="connsiteX6" fmla="*/ 0 w 2738304"/>
              <a:gd name="connsiteY6" fmla="*/ 4411362 h 4411362"/>
              <a:gd name="connsiteX0" fmla="*/ 0 w 4766678"/>
              <a:gd name="connsiteY0" fmla="*/ 4635648 h 4635648"/>
              <a:gd name="connsiteX1" fmla="*/ 2483708 w 4766678"/>
              <a:gd name="connsiteY1" fmla="*/ 409638 h 4635648"/>
              <a:gd name="connsiteX2" fmla="*/ 2397211 w 4766678"/>
              <a:gd name="connsiteY2" fmla="*/ 347854 h 4635648"/>
              <a:gd name="connsiteX3" fmla="*/ 4766678 w 4766678"/>
              <a:gd name="connsiteY3" fmla="*/ 0 h 4635648"/>
              <a:gd name="connsiteX4" fmla="*/ 2738304 w 4766678"/>
              <a:gd name="connsiteY4" fmla="*/ 597320 h 4635648"/>
              <a:gd name="connsiteX5" fmla="*/ 2643180 w 4766678"/>
              <a:gd name="connsiteY5" fmla="*/ 547894 h 4635648"/>
              <a:gd name="connsiteX6" fmla="*/ 0 w 4766678"/>
              <a:gd name="connsiteY6" fmla="*/ 4635648 h 4635648"/>
              <a:gd name="connsiteX0" fmla="*/ 0 w 2748097"/>
              <a:gd name="connsiteY0" fmla="*/ 4454493 h 4454493"/>
              <a:gd name="connsiteX1" fmla="*/ 2483708 w 2748097"/>
              <a:gd name="connsiteY1" fmla="*/ 228483 h 4454493"/>
              <a:gd name="connsiteX2" fmla="*/ 2397211 w 2748097"/>
              <a:gd name="connsiteY2" fmla="*/ 166699 h 4454493"/>
              <a:gd name="connsiteX3" fmla="*/ 2748097 w 2748097"/>
              <a:gd name="connsiteY3" fmla="*/ 0 h 4454493"/>
              <a:gd name="connsiteX4" fmla="*/ 2738304 w 2748097"/>
              <a:gd name="connsiteY4" fmla="*/ 416165 h 4454493"/>
              <a:gd name="connsiteX5" fmla="*/ 2643180 w 2748097"/>
              <a:gd name="connsiteY5" fmla="*/ 366739 h 4454493"/>
              <a:gd name="connsiteX6" fmla="*/ 0 w 2748097"/>
              <a:gd name="connsiteY6" fmla="*/ 4454493 h 4454493"/>
              <a:gd name="connsiteX0" fmla="*/ 0 w 2569967"/>
              <a:gd name="connsiteY0" fmla="*/ 4454493 h 4454493"/>
              <a:gd name="connsiteX1" fmla="*/ 2305578 w 2569967"/>
              <a:gd name="connsiteY1" fmla="*/ 228483 h 4454493"/>
              <a:gd name="connsiteX2" fmla="*/ 2219081 w 2569967"/>
              <a:gd name="connsiteY2" fmla="*/ 166699 h 4454493"/>
              <a:gd name="connsiteX3" fmla="*/ 2569967 w 2569967"/>
              <a:gd name="connsiteY3" fmla="*/ 0 h 4454493"/>
              <a:gd name="connsiteX4" fmla="*/ 2560174 w 2569967"/>
              <a:gd name="connsiteY4" fmla="*/ 416165 h 4454493"/>
              <a:gd name="connsiteX5" fmla="*/ 2465050 w 2569967"/>
              <a:gd name="connsiteY5" fmla="*/ 366739 h 4454493"/>
              <a:gd name="connsiteX6" fmla="*/ 0 w 2569967"/>
              <a:gd name="connsiteY6" fmla="*/ 4454493 h 44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9967" h="4454493">
                <a:moveTo>
                  <a:pt x="0" y="4454493"/>
                </a:moveTo>
                <a:lnTo>
                  <a:pt x="2305578" y="228483"/>
                </a:lnTo>
                <a:lnTo>
                  <a:pt x="2219081" y="166699"/>
                </a:lnTo>
                <a:lnTo>
                  <a:pt x="2569967" y="0"/>
                </a:lnTo>
                <a:lnTo>
                  <a:pt x="2560174" y="416165"/>
                </a:lnTo>
                <a:lnTo>
                  <a:pt x="2465050" y="366739"/>
                </a:lnTo>
                <a:lnTo>
                  <a:pt x="0" y="4454493"/>
                </a:lnTo>
                <a:close/>
              </a:path>
            </a:pathLst>
          </a:custGeom>
          <a:gradFill flip="none" rotWithShape="1">
            <a:gsLst>
              <a:gs pos="0">
                <a:srgbClr val="00DFF6"/>
              </a:gs>
              <a:gs pos="70000">
                <a:srgbClr val="002774"/>
              </a:gs>
            </a:gsLst>
            <a:lin ang="54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>
              <a:rot lat="0" lon="0" rev="3000000"/>
            </a:lightRig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432720" y="4005224"/>
            <a:ext cx="5089094" cy="1440000"/>
            <a:chOff x="3115598" y="1949714"/>
            <a:chExt cx="4801062" cy="1440000"/>
          </a:xfrm>
        </p:grpSpPr>
        <p:sp>
          <p:nvSpPr>
            <p:cNvPr id="6" name="矩形 5"/>
            <p:cNvSpPr/>
            <p:nvPr/>
          </p:nvSpPr>
          <p:spPr bwMode="auto">
            <a:xfrm>
              <a:off x="3115598" y="1949714"/>
              <a:ext cx="4801062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100000">
                  <a:schemeClr val="bg1">
                    <a:lumMod val="50000"/>
                    <a:alpha val="50000"/>
                  </a:schemeClr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perspectiveRelaxed">
                <a:rot lat="17373598" lon="0" rev="0"/>
              </a:camera>
              <a:lightRig rig="flat" dir="t"/>
            </a:scene3d>
            <a:sp3d extrusionH="127000" contourW="19050">
              <a:bevelT w="1016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342642" y="2309781"/>
              <a:ext cx="3231759" cy="521324"/>
              <a:chOff x="3342642" y="2309781"/>
              <a:chExt cx="3231759" cy="521324"/>
            </a:xfrm>
          </p:grpSpPr>
          <p:sp>
            <p:nvSpPr>
              <p:cNvPr id="13" name="圆角矩形 12"/>
              <p:cNvSpPr>
                <a:spLocks noChangeAspect="1"/>
              </p:cNvSpPr>
              <p:nvPr/>
            </p:nvSpPr>
            <p:spPr bwMode="auto">
              <a:xfrm>
                <a:off x="3342642" y="2309781"/>
                <a:ext cx="432000" cy="432000"/>
              </a:xfrm>
              <a:prstGeom prst="round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38100">
                <a:gradFill>
                  <a:gsLst>
                    <a:gs pos="50000">
                      <a:srgbClr val="FFCF01"/>
                    </a:gs>
                    <a:gs pos="100000">
                      <a:srgbClr val="E22000"/>
                    </a:gs>
                  </a:gsLst>
                  <a:lin ang="5400000" scaled="0"/>
                </a:gra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w="152400" h="127000" prst="convex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marL="0" lvl="2"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tabLst>
                    <a:tab pos="136525" algn="l"/>
                  </a:tabLst>
                  <a:defRPr/>
                </a:pPr>
                <a:endParaRPr lang="zh-CN" altLang="en-US" sz="1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TextBox 61"/>
              <p:cNvSpPr txBox="1">
                <a:spLocks noChangeArrowheads="1"/>
              </p:cNvSpPr>
              <p:nvPr/>
            </p:nvSpPr>
            <p:spPr bwMode="auto">
              <a:xfrm>
                <a:off x="3369238" y="2372317"/>
                <a:ext cx="379413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lang="en-US" altLang="zh-CN" sz="14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en-US" altLang="zh-CN" sz="1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Box 71"/>
              <p:cNvSpPr txBox="1">
                <a:spLocks noChangeArrowheads="1"/>
              </p:cNvSpPr>
              <p:nvPr/>
            </p:nvSpPr>
            <p:spPr bwMode="auto">
              <a:xfrm>
                <a:off x="3858188" y="2492967"/>
                <a:ext cx="2716213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zh-CN" altLang="en-US" sz="160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操作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方式</a:t>
                </a: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3660541" y="1412776"/>
            <a:ext cx="3790317" cy="1440000"/>
            <a:chOff x="3937650" y="620688"/>
            <a:chExt cx="3790317" cy="1440000"/>
          </a:xfrm>
        </p:grpSpPr>
        <p:sp>
          <p:nvSpPr>
            <p:cNvPr id="5" name="矩形 4"/>
            <p:cNvSpPr/>
            <p:nvPr/>
          </p:nvSpPr>
          <p:spPr bwMode="auto">
            <a:xfrm>
              <a:off x="3937650" y="620688"/>
              <a:ext cx="3790317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100000">
                  <a:schemeClr val="bg1">
                    <a:lumMod val="50000"/>
                    <a:alpha val="50000"/>
                  </a:schemeClr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perspectiveRelaxed">
                <a:rot lat="17373598" lon="0" rev="0"/>
              </a:camera>
              <a:lightRig rig="flat" dir="t"/>
            </a:scene3d>
            <a:sp3d extrusionH="127000" contourW="19050">
              <a:bevelT w="1016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34"/>
            <p:cNvSpPr txBox="1">
              <a:spLocks noChangeArrowheads="1"/>
            </p:cNvSpPr>
            <p:nvPr/>
          </p:nvSpPr>
          <p:spPr bwMode="auto">
            <a:xfrm>
              <a:off x="4758655" y="1218654"/>
              <a:ext cx="27146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zh-CN" altLang="en-US" sz="16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点检原理</a:t>
              </a:r>
              <a:endPara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圆角矩形 25"/>
            <p:cNvSpPr>
              <a:spLocks noChangeAspect="1"/>
            </p:cNvSpPr>
            <p:nvPr/>
          </p:nvSpPr>
          <p:spPr bwMode="auto">
            <a:xfrm>
              <a:off x="4195724" y="1001139"/>
              <a:ext cx="432000" cy="432000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6EFF01"/>
                  </a:gs>
                  <a:gs pos="100000">
                    <a:srgbClr val="0F5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61"/>
            <p:cNvSpPr txBox="1">
              <a:spLocks noChangeArrowheads="1"/>
            </p:cNvSpPr>
            <p:nvPr/>
          </p:nvSpPr>
          <p:spPr bwMode="auto">
            <a:xfrm>
              <a:off x="4232920" y="1085304"/>
              <a:ext cx="3794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lang="en-US" altLang="zh-CN" sz="1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sp>
        <p:nvSpPr>
          <p:cNvPr id="28" name="文本框 4"/>
          <p:cNvSpPr txBox="1"/>
          <p:nvPr/>
        </p:nvSpPr>
        <p:spPr>
          <a:xfrm>
            <a:off x="16987" y="37181"/>
            <a:ext cx="6048672" cy="43088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 sz="2800" spc="50">
                <a:ln w="11430"/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※ 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3156485" y="2627500"/>
            <a:ext cx="4327718" cy="1440000"/>
            <a:chOff x="3937650" y="620688"/>
            <a:chExt cx="4327718" cy="1440000"/>
          </a:xfrm>
        </p:grpSpPr>
        <p:sp>
          <p:nvSpPr>
            <p:cNvPr id="30" name="矩形 29"/>
            <p:cNvSpPr/>
            <p:nvPr/>
          </p:nvSpPr>
          <p:spPr bwMode="auto">
            <a:xfrm>
              <a:off x="3937650" y="620688"/>
              <a:ext cx="4327718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100000">
                  <a:schemeClr val="bg1">
                    <a:lumMod val="50000"/>
                    <a:alpha val="50000"/>
                  </a:schemeClr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perspectiveRelaxed">
                <a:rot lat="17373598" lon="0" rev="0"/>
              </a:camera>
              <a:lightRig rig="flat" dir="t"/>
            </a:scene3d>
            <a:sp3d extrusionH="127000" contourW="19050">
              <a:bevelT w="1016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4"/>
            <p:cNvSpPr txBox="1">
              <a:spLocks noChangeArrowheads="1"/>
            </p:cNvSpPr>
            <p:nvPr/>
          </p:nvSpPr>
          <p:spPr bwMode="auto">
            <a:xfrm>
              <a:off x="4758655" y="1218654"/>
              <a:ext cx="27146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zh-CN" altLang="en-US" sz="16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程式界面设置</a:t>
              </a:r>
              <a:endPara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" name="圆角矩形 34"/>
          <p:cNvSpPr>
            <a:spLocks noChangeAspect="1"/>
          </p:cNvSpPr>
          <p:nvPr/>
        </p:nvSpPr>
        <p:spPr bwMode="auto">
          <a:xfrm>
            <a:off x="3407755" y="3043626"/>
            <a:ext cx="432000" cy="432000"/>
          </a:xfrm>
          <a:prstGeom prst="roundRect">
            <a:avLst/>
          </a:prstGeom>
          <a:gradFill>
            <a:gsLst>
              <a:gs pos="5000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 w="38100">
            <a:solidFill>
              <a:schemeClr val="accent1">
                <a:lumMod val="75000"/>
              </a:schemeClr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52400" h="1270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61"/>
          <p:cNvSpPr txBox="1">
            <a:spLocks noChangeArrowheads="1"/>
          </p:cNvSpPr>
          <p:nvPr/>
        </p:nvSpPr>
        <p:spPr bwMode="auto">
          <a:xfrm>
            <a:off x="3441032" y="3121025"/>
            <a:ext cx="379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sz="1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1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4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16987" y="37181"/>
            <a:ext cx="6048672" cy="43088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 sz="2800" spc="50">
                <a:ln w="11430"/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一</a:t>
            </a:r>
            <a:r>
              <a:rPr lang="en-US" altLang="zh-CN" dirty="0" smtClean="0"/>
              <a:t>. </a:t>
            </a:r>
            <a:r>
              <a:rPr lang="zh-CN" altLang="en-US" dirty="0" smtClean="0"/>
              <a:t>点检原理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692697"/>
            <a:ext cx="9577064" cy="30963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7190" y="3789041"/>
            <a:ext cx="97023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在程式中加入“</a:t>
            </a:r>
            <a:r>
              <a:rPr lang="en-US" altLang="zh-CN" dirty="0" err="1" smtClean="0"/>
              <a:t>AFCalibrtaion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、“</a:t>
            </a:r>
            <a:r>
              <a:rPr lang="en-US" altLang="zh-CN" dirty="0" err="1" smtClean="0"/>
              <a:t>CaliOK</a:t>
            </a:r>
            <a:r>
              <a:rPr lang="zh-CN" altLang="en-US" dirty="0" smtClean="0"/>
              <a:t>”两个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将“</a:t>
            </a:r>
            <a:r>
              <a:rPr lang="en-US" altLang="zh-CN" dirty="0" err="1" smtClean="0"/>
              <a:t>AFCalibrtaion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添加到每一个焦段的</a:t>
            </a:r>
            <a:r>
              <a:rPr lang="en-US" altLang="zh-CN" dirty="0" smtClean="0"/>
              <a:t>SFR</a:t>
            </a:r>
            <a:r>
              <a:rPr lang="zh-CN" altLang="en-US" dirty="0" smtClean="0"/>
              <a:t>测试项后面。程式运行到该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时会检测注册表中是否注册了当前机种的机种名，并且是否在点检有效期内。通检则继续测试，不通过则提示需要进行点检，不允许测试。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将</a:t>
            </a:r>
            <a:r>
              <a:rPr lang="zh-CN" altLang="en-US" dirty="0"/>
              <a:t>“</a:t>
            </a:r>
            <a:r>
              <a:rPr lang="en-US" altLang="zh-CN" dirty="0" err="1"/>
              <a:t>CaliOK</a:t>
            </a:r>
            <a:r>
              <a:rPr lang="zh-CN" altLang="en-US" dirty="0" smtClean="0"/>
              <a:t>”添加到最后一个焦段的</a:t>
            </a:r>
            <a:r>
              <a:rPr lang="en-US" altLang="zh-CN" dirty="0" smtClean="0"/>
              <a:t>SFR</a:t>
            </a:r>
            <a:r>
              <a:rPr lang="zh-CN" altLang="en-US" dirty="0" smtClean="0"/>
              <a:t>测试的</a:t>
            </a:r>
            <a:r>
              <a:rPr lang="zh-CN" altLang="en-US" dirty="0"/>
              <a:t>“</a:t>
            </a:r>
            <a:r>
              <a:rPr lang="en-US" altLang="zh-CN" dirty="0" err="1"/>
              <a:t>AFCalibrtaion</a:t>
            </a:r>
            <a:r>
              <a:rPr lang="en-US" altLang="zh-CN" dirty="0"/>
              <a:t>” 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之后。运行到该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的时候，说明前面的</a:t>
            </a:r>
            <a:r>
              <a:rPr lang="en-US" altLang="zh-CN" dirty="0" smtClean="0"/>
              <a:t>SFR</a:t>
            </a:r>
            <a:r>
              <a:rPr lang="zh-CN" altLang="en-US" dirty="0" smtClean="0"/>
              <a:t>点检均</a:t>
            </a:r>
            <a:r>
              <a:rPr lang="en-US" altLang="zh-CN" dirty="0" smtClean="0"/>
              <a:t>pass.</a:t>
            </a:r>
            <a:r>
              <a:rPr lang="zh-CN" altLang="en-US" dirty="0"/>
              <a:t> “</a:t>
            </a:r>
            <a:r>
              <a:rPr lang="en-US" altLang="zh-CN" dirty="0" err="1"/>
              <a:t>CaliOK</a:t>
            </a:r>
            <a:r>
              <a:rPr lang="zh-CN" altLang="en-US" dirty="0" smtClean="0"/>
              <a:t>”将会把当前设定的机种名及当前电脑时间写入注册表。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正常测试时这两个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不会出现异常，当机种切换或超过点检有效时间则会卡住不让测试，提示点检环境。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82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987" y="37181"/>
            <a:ext cx="6048672" cy="43088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 sz="2800" spc="50">
                <a:ln w="11430"/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eaLnBrk="0" hangingPunct="0"/>
            <a:r>
              <a:rPr lang="zh-CN" altLang="en-US" dirty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程式界面设置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" y="494192"/>
            <a:ext cx="9906000" cy="30068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810" y="3429000"/>
            <a:ext cx="9702353" cy="294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 1&amp;3 </a:t>
            </a:r>
            <a:r>
              <a:rPr lang="zh-CN" altLang="en-US" dirty="0" smtClean="0"/>
              <a:t>表示第几个</a:t>
            </a:r>
            <a:r>
              <a:rPr lang="en-US" altLang="zh-CN" dirty="0" smtClean="0"/>
              <a:t>SFR</a:t>
            </a:r>
            <a:r>
              <a:rPr lang="zh-CN" altLang="en-US" dirty="0" smtClean="0"/>
              <a:t>测试站位</a:t>
            </a:r>
            <a:r>
              <a:rPr lang="en-US" altLang="zh-CN" dirty="0" smtClean="0"/>
              <a:t>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 2</a:t>
            </a:r>
            <a:r>
              <a:rPr lang="zh-CN" altLang="en-US" dirty="0"/>
              <a:t> </a:t>
            </a:r>
            <a:r>
              <a:rPr lang="zh-CN" altLang="en-US" dirty="0" smtClean="0"/>
              <a:t>设定的机种名，用于检测与注册表中的机种名是否一致；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 4 </a:t>
            </a:r>
            <a:r>
              <a:rPr lang="zh-CN" altLang="en-US" dirty="0" smtClean="0"/>
              <a:t>表示点检有效时间（小时）；读取注册表中点检时间与电脑当前时间进行比对，小于点检 有效时间可以正常测试，超过了会提示点检机台。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 5 </a:t>
            </a:r>
            <a:r>
              <a:rPr lang="zh-CN" altLang="en-US" dirty="0" smtClean="0"/>
              <a:t>设定</a:t>
            </a:r>
            <a:r>
              <a:rPr lang="en-US" altLang="zh-CN" dirty="0" smtClean="0"/>
              <a:t>SFR mast sample </a:t>
            </a:r>
            <a:r>
              <a:rPr lang="zh-CN" altLang="en-US" dirty="0" smtClean="0"/>
              <a:t>的标准数据及规格文件名（后面介绍具估设定方式）；</a:t>
            </a:r>
            <a:r>
              <a:rPr lang="en-US" altLang="zh-CN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 6 </a:t>
            </a:r>
            <a:r>
              <a:rPr lang="zh-CN" altLang="en-US" dirty="0" smtClean="0"/>
              <a:t>设定</a:t>
            </a:r>
            <a:r>
              <a:rPr lang="en-US" altLang="zh-CN" dirty="0"/>
              <a:t>SFR mast sample </a:t>
            </a:r>
            <a:r>
              <a:rPr lang="zh-CN" altLang="en-US" dirty="0" smtClean="0"/>
              <a:t>点检出来的数据文件名，用于与标准数据进行比对是否在规格内，来判定是否点检</a:t>
            </a:r>
            <a:r>
              <a:rPr lang="en-US" altLang="zh-CN" dirty="0" smtClean="0"/>
              <a:t>OK</a:t>
            </a:r>
            <a:r>
              <a:rPr lang="zh-CN" altLang="en-US" dirty="0"/>
              <a:t> （后面介绍具估设定方式）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00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987" y="37181"/>
            <a:ext cx="6048672" cy="43088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 sz="2800" spc="50">
                <a:ln w="11430"/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eaLnBrk="0" hangingPunct="0"/>
            <a:r>
              <a:rPr lang="zh-CN" altLang="en-US" dirty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程式界面设置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987" y="4293096"/>
            <a:ext cx="970235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 7 </a:t>
            </a:r>
            <a:r>
              <a:rPr lang="zh-CN" altLang="en-US" dirty="0" smtClean="0"/>
              <a:t>表示一共有几个</a:t>
            </a:r>
            <a:r>
              <a:rPr lang="en-US" altLang="zh-CN" dirty="0" smtClean="0"/>
              <a:t>SFR</a:t>
            </a:r>
            <a:r>
              <a:rPr lang="zh-CN" altLang="en-US" dirty="0" smtClean="0"/>
              <a:t>测试站位</a:t>
            </a:r>
            <a:r>
              <a:rPr lang="en-US" altLang="zh-CN" dirty="0" smtClean="0"/>
              <a:t>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 8</a:t>
            </a:r>
            <a:r>
              <a:rPr lang="zh-CN" altLang="en-US" dirty="0" smtClean="0"/>
              <a:t> 写入到注册表的机种名；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 9 </a:t>
            </a:r>
            <a:r>
              <a:rPr lang="zh-CN" altLang="en-US" dirty="0" smtClean="0"/>
              <a:t>设定</a:t>
            </a:r>
            <a:r>
              <a:rPr lang="en-US" altLang="zh-CN" dirty="0" smtClean="0"/>
              <a:t>SFR mast sample </a:t>
            </a:r>
            <a:r>
              <a:rPr lang="zh-CN" altLang="en-US" dirty="0" smtClean="0"/>
              <a:t>的标准数据及规格文件名，任何一段</a:t>
            </a:r>
            <a:r>
              <a:rPr lang="en-US" altLang="zh-CN" dirty="0" smtClean="0"/>
              <a:t>SFR</a:t>
            </a:r>
            <a:r>
              <a:rPr lang="zh-CN" altLang="en-US" dirty="0" smtClean="0"/>
              <a:t>的标准数据文件都可以，是通过文件中的</a:t>
            </a:r>
            <a:r>
              <a:rPr lang="en-US" altLang="zh-CN" dirty="0" smtClean="0"/>
              <a:t>Sensor ID</a:t>
            </a:r>
            <a:r>
              <a:rPr lang="zh-CN" altLang="en-US" dirty="0" smtClean="0"/>
              <a:t>来确认点检模组是否为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模</a:t>
            </a:r>
            <a:r>
              <a:rPr lang="zh-CN" altLang="en-US" dirty="0" smtClean="0"/>
              <a:t>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检测到当前模组不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模组则可以往下测试</a:t>
            </a:r>
            <a:r>
              <a:rPr lang="zh-CN" altLang="en-US" dirty="0" smtClean="0"/>
              <a:t>；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" y="592429"/>
            <a:ext cx="9906000" cy="342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1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987" y="37181"/>
            <a:ext cx="6048672" cy="43088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 sz="2800" spc="50">
                <a:ln w="11430"/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eaLnBrk="0" hangingPunct="0"/>
            <a:r>
              <a:rPr lang="zh-CN" altLang="en-US" dirty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操作方式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7606" y="692696"/>
            <a:ext cx="9702353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一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点检</a:t>
            </a:r>
            <a:r>
              <a:rPr lang="en-US" altLang="zh-CN" sz="1600" dirty="0" smtClean="0"/>
              <a:t>sample</a:t>
            </a:r>
            <a:r>
              <a:rPr lang="zh-CN" altLang="en-US" sz="1600" dirty="0" smtClean="0"/>
              <a:t>及标准数据的产生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挑选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颗模组，使用正常程式，在标准机台同一个治具头上取放测试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次，每测试间隔 一段时间，避免温漂对测试</a:t>
            </a:r>
            <a:r>
              <a:rPr lang="en-US" altLang="zh-CN" sz="1600" dirty="0" smtClean="0"/>
              <a:t>SFR</a:t>
            </a:r>
            <a:r>
              <a:rPr lang="zh-CN" altLang="en-US" sz="1600" dirty="0" smtClean="0"/>
              <a:t>值造成影响。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整理得到的测试数据，将三次测试数据求平均值即标准值，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  a. </a:t>
            </a:r>
            <a:r>
              <a:rPr lang="zh-CN" altLang="en-US" sz="1600" dirty="0" smtClean="0"/>
              <a:t>确认点检的规格（标准值</a:t>
            </a:r>
            <a:r>
              <a:rPr lang="en-US" altLang="zh-CN" sz="1600" dirty="0" smtClean="0"/>
              <a:t>±</a:t>
            </a:r>
            <a:r>
              <a:rPr lang="zh-CN" altLang="en-US" sz="1600" dirty="0" smtClean="0"/>
              <a:t>？，一般建议</a:t>
            </a:r>
            <a:r>
              <a:rPr lang="en-US" altLang="zh-CN" sz="1600" dirty="0" smtClean="0"/>
              <a:t>±3</a:t>
            </a:r>
            <a:r>
              <a:rPr lang="zh-CN" altLang="en-US" sz="1600" dirty="0" smtClean="0"/>
              <a:t>个点），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b. </a:t>
            </a:r>
            <a:r>
              <a:rPr lang="zh-CN" altLang="en-US" sz="1600" dirty="0" smtClean="0"/>
              <a:t>确认点检的视场（建议</a:t>
            </a:r>
            <a:r>
              <a:rPr lang="en-US" altLang="zh-CN" sz="1600" dirty="0" smtClean="0"/>
              <a:t>0F </a:t>
            </a:r>
            <a:r>
              <a:rPr lang="zh-CN" altLang="en-US" sz="1600" dirty="0" smtClean="0"/>
              <a:t>及</a:t>
            </a:r>
            <a:r>
              <a:rPr lang="en-US" altLang="zh-CN" sz="1600" dirty="0" smtClean="0"/>
              <a:t>0.6F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在测试程式根目录下新建一个文件夹，命名“</a:t>
            </a:r>
            <a:r>
              <a:rPr lang="en-US" altLang="zh-CN" sz="1600" dirty="0" err="1" smtClean="0"/>
              <a:t>SFRCalibration</a:t>
            </a:r>
            <a:r>
              <a:rPr lang="zh-CN" altLang="en-US" sz="1600" dirty="0" smtClean="0"/>
              <a:t>”，将整理</a:t>
            </a:r>
            <a:r>
              <a:rPr lang="zh-CN" altLang="en-US" sz="1600" dirty="0"/>
              <a:t>后的数据</a:t>
            </a:r>
            <a:r>
              <a:rPr lang="zh-CN" altLang="en-US" sz="1600" dirty="0" smtClean="0"/>
              <a:t>放到该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 </a:t>
            </a:r>
            <a:r>
              <a:rPr lang="zh-CN" altLang="en-US" sz="1600" dirty="0" smtClean="0"/>
              <a:t>文件夹内；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3645024"/>
            <a:ext cx="2520280" cy="25922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34" y="3645024"/>
            <a:ext cx="3028025" cy="2592288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378388"/>
              </p:ext>
            </p:extLst>
          </p:nvPr>
        </p:nvGraphicFramePr>
        <p:xfrm>
          <a:off x="7019413" y="3635944"/>
          <a:ext cx="2203878" cy="1065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启用了宏的工作表" showAsIcon="1" r:id="rId6" imgW="914400" imgH="792360" progId="Excel.SheetMacroEnabled.12">
                  <p:embed/>
                </p:oleObj>
              </mc:Choice>
              <mc:Fallback>
                <p:oleObj name="启用了宏的工作表" showAsIcon="1" r:id="rId6" imgW="914400" imgH="79236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19413" y="3635944"/>
                        <a:ext cx="2203878" cy="1065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54432"/>
              </p:ext>
            </p:extLst>
          </p:nvPr>
        </p:nvGraphicFramePr>
        <p:xfrm>
          <a:off x="7257256" y="4710513"/>
          <a:ext cx="1728192" cy="114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启用了宏的工作表" showAsIcon="1" r:id="rId9" imgW="914400" imgH="792360" progId="Excel.SheetMacroEnabled.12">
                  <p:embed/>
                </p:oleObj>
              </mc:Choice>
              <mc:Fallback>
                <p:oleObj name="启用了宏的工作表" showAsIcon="1" r:id="rId9" imgW="914400" imgH="79236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57256" y="4710513"/>
                        <a:ext cx="1728192" cy="114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066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987" y="37181"/>
            <a:ext cx="6048672" cy="43088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 sz="2800" spc="50">
                <a:ln w="11430"/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eaLnBrk="0" hangingPunct="0"/>
            <a:r>
              <a:rPr lang="zh-CN" altLang="en-US" dirty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操作方式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987" y="632116"/>
            <a:ext cx="97023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将标准文件的文件名填到程式界面中“标准数据”项，需要把文件名的后缀也加上。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注意：</a:t>
            </a:r>
            <a:r>
              <a:rPr lang="en-US" altLang="zh-CN" sz="1600" dirty="0" smtClean="0"/>
              <a:t>1.</a:t>
            </a:r>
            <a:r>
              <a:rPr lang="zh-CN" altLang="en-US" sz="1600" dirty="0" smtClean="0"/>
              <a:t>标准文件中一定要有模组</a:t>
            </a:r>
            <a:r>
              <a:rPr lang="en-US" altLang="zh-CN" sz="1600" dirty="0" smtClean="0"/>
              <a:t>ID, </a:t>
            </a:r>
            <a:r>
              <a:rPr lang="en-US" altLang="zh-CN" sz="1600" dirty="0" err="1" smtClean="0"/>
              <a:t>dll</a:t>
            </a:r>
            <a:r>
              <a:rPr lang="zh-CN" altLang="en-US" sz="1600" dirty="0" smtClean="0"/>
              <a:t>会通过查找模组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来识别是否为点检</a:t>
            </a:r>
            <a:r>
              <a:rPr lang="en-US" altLang="zh-CN" sz="1600" dirty="0" smtClean="0"/>
              <a:t>sample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2.</a:t>
            </a:r>
            <a:r>
              <a:rPr lang="zh-CN" altLang="en-US" sz="1600" dirty="0" smtClean="0"/>
              <a:t>桉程式自动生成的数据摆放顺序，不能进行调换或修剪，不卡控的视场及</a:t>
            </a:r>
            <a:r>
              <a:rPr lang="en-US" altLang="zh-CN" sz="1600" dirty="0" smtClean="0"/>
              <a:t>CTC </a:t>
            </a:r>
            <a:r>
              <a:rPr lang="zh-CN" altLang="en-US" sz="1600" dirty="0" smtClean="0"/>
              <a:t>点检规格放到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100</a:t>
            </a:r>
            <a:r>
              <a:rPr lang="zh-CN" altLang="en-US" sz="1600" dirty="0" smtClean="0"/>
              <a:t>就可以。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二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生产点检数据设定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</a:t>
            </a:r>
            <a:r>
              <a:rPr lang="zh-CN" altLang="en-US" sz="1600" dirty="0" smtClean="0"/>
              <a:t>程式会根据设定保存测试数据的路径找到测试数据（即点检数据）存放的地址，把点检数据的文件名填写到程式界面“测试数据”项，需要加上文件后缀。程式会将点检数据比对标准数据的卡控范围确认是否点检</a:t>
            </a:r>
            <a:r>
              <a:rPr lang="en-US" altLang="zh-CN" sz="1600" dirty="0" smtClean="0"/>
              <a:t>OK .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3645024"/>
            <a:ext cx="3312368" cy="25922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690" y="3645024"/>
            <a:ext cx="3489146" cy="2448272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1784648" y="4005064"/>
            <a:ext cx="2520280" cy="1584176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695" y="3659495"/>
            <a:ext cx="2774306" cy="2577818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6393160" y="5517232"/>
            <a:ext cx="1656184" cy="288032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20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987" y="37181"/>
            <a:ext cx="6048672" cy="43088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 sz="2800" spc="50">
                <a:ln w="11430"/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eaLnBrk="0" hangingPunct="0"/>
            <a:r>
              <a:rPr lang="zh-CN" altLang="en-US" dirty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操作方式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987" y="632116"/>
            <a:ext cx="9702353" cy="41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将标准文件的文件名填到程式界面中“标准数据”项，需要把文件名的后缀也加上。</a:t>
            </a:r>
            <a:endParaRPr lang="en-US" altLang="zh-CN" sz="16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1124744"/>
            <a:ext cx="4804188" cy="28132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1124745"/>
            <a:ext cx="4464496" cy="2813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4149080"/>
            <a:ext cx="6696744" cy="2088232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3319991" y="2852936"/>
            <a:ext cx="3096344" cy="432048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065659" y="2963435"/>
            <a:ext cx="903565" cy="1977733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825208" y="364502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点检完成，机种名及点检时间写入注册表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2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38300" y="2178685"/>
            <a:ext cx="6495415" cy="173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End</a:t>
            </a:r>
          </a:p>
          <a:p>
            <a:pPr lvl="0" algn="ctr">
              <a:defRPr/>
            </a:pPr>
            <a:endParaRPr lang="en-US" altLang="zh-CN" sz="3600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  <a:p>
            <a:pPr lvl="0" algn="ctr">
              <a:defRPr/>
            </a:pPr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Thanks</a:t>
            </a:r>
            <a:endParaRPr lang="en-US" altLang="zh-CN" sz="3600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2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微软雅黑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>
        <a:ln w="12700">
          <a:solidFill>
            <a:schemeClr val="bg1">
              <a:lumMod val="50000"/>
            </a:schemeClr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48419</TotalTime>
  <Words>737</Words>
  <Application>Microsoft Office PowerPoint</Application>
  <PresentationFormat>A4 纸张(210x297 毫米)</PresentationFormat>
  <Paragraphs>46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方正姚体</vt:lpstr>
      <vt:lpstr>华文隶书</vt:lpstr>
      <vt:lpstr>宋体</vt:lpstr>
      <vt:lpstr>微软雅黑</vt:lpstr>
      <vt:lpstr>Arial</vt:lpstr>
      <vt:lpstr>Times New Roman</vt:lpstr>
      <vt:lpstr>Wingdings</vt:lpstr>
      <vt:lpstr>1_Default Design</vt:lpstr>
      <vt:lpstr>启用了宏的工作表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CCM简介</dc:title>
  <dc:creator>Kevin.Yan</dc:creator>
  <cp:lastModifiedBy>吴剑锋</cp:lastModifiedBy>
  <cp:revision>4903</cp:revision>
  <cp:lastPrinted>1601-01-01T00:00:00Z</cp:lastPrinted>
  <dcterms:created xsi:type="dcterms:W3CDTF">1601-01-01T00:00:00Z</dcterms:created>
  <dcterms:modified xsi:type="dcterms:W3CDTF">2018-06-14T03:56:33Z</dcterms:modified>
  <cp:category>内部文件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