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14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4049" y="708025"/>
            <a:ext cx="10883900" cy="71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761999" y="27812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2" y="114299"/>
                </a:moveTo>
                <a:lnTo>
                  <a:pt x="53397" y="114299"/>
                </a:lnTo>
                <a:lnTo>
                  <a:pt x="49680" y="113933"/>
                </a:lnTo>
                <a:lnTo>
                  <a:pt x="14085" y="94907"/>
                </a:lnTo>
                <a:lnTo>
                  <a:pt x="0" y="60902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60902" y="0"/>
                </a:lnTo>
                <a:lnTo>
                  <a:pt x="100214" y="19391"/>
                </a:lnTo>
                <a:lnTo>
                  <a:pt x="114299" y="53397"/>
                </a:lnTo>
                <a:lnTo>
                  <a:pt x="114299" y="60902"/>
                </a:lnTo>
                <a:lnTo>
                  <a:pt x="94907" y="100214"/>
                </a:lnTo>
                <a:lnTo>
                  <a:pt x="6090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999" y="3333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2" y="114299"/>
                </a:moveTo>
                <a:lnTo>
                  <a:pt x="53397" y="114299"/>
                </a:lnTo>
                <a:lnTo>
                  <a:pt x="49680" y="113933"/>
                </a:lnTo>
                <a:lnTo>
                  <a:pt x="14085" y="94907"/>
                </a:lnTo>
                <a:lnTo>
                  <a:pt x="0" y="60902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60902" y="0"/>
                </a:lnTo>
                <a:lnTo>
                  <a:pt x="100214" y="19391"/>
                </a:lnTo>
                <a:lnTo>
                  <a:pt x="114299" y="53397"/>
                </a:lnTo>
                <a:lnTo>
                  <a:pt x="114299" y="60902"/>
                </a:lnTo>
                <a:lnTo>
                  <a:pt x="94907" y="100214"/>
                </a:lnTo>
                <a:lnTo>
                  <a:pt x="6090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49" y="708025"/>
            <a:ext cx="10883900" cy="71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099" y="1831975"/>
            <a:ext cx="10845800" cy="314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dq.com/dicom-processing-segmentation-visualization-in-python/" TargetMode="External"/><Relationship Id="rId2" Type="http://schemas.openxmlformats.org/officeDocument/2006/relationships/hyperlink" Target="https://www.kaggle.com/c/data-science-bowl-201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Hounsfield_sca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049" y="708025"/>
            <a:ext cx="8996045" cy="523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00" b="1" spc="114" dirty="0">
                <a:latin typeface="微软雅黑"/>
                <a:cs typeface="微软雅黑"/>
              </a:rPr>
              <a:t>数</a:t>
            </a:r>
            <a:r>
              <a:rPr sz="4700" b="1" spc="25" dirty="0">
                <a:latin typeface="微软雅黑"/>
                <a:cs typeface="微软雅黑"/>
              </a:rPr>
              <a:t>据</a:t>
            </a:r>
            <a:endParaRPr sz="47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</a:pPr>
            <a:r>
              <a:rPr sz="2600" spc="114" dirty="0">
                <a:latin typeface="Lucida Sans"/>
                <a:cs typeface="Lucida Sans"/>
              </a:rPr>
              <a:t>D</a:t>
            </a:r>
            <a:r>
              <a:rPr sz="2600" spc="145" dirty="0">
                <a:latin typeface="Lucida Sans"/>
                <a:cs typeface="Lucida Sans"/>
              </a:rPr>
              <a:t>I</a:t>
            </a:r>
            <a:r>
              <a:rPr sz="2600" spc="80" dirty="0">
                <a:latin typeface="Lucida Sans"/>
                <a:cs typeface="Lucida Sans"/>
              </a:rPr>
              <a:t>C</a:t>
            </a:r>
            <a:r>
              <a:rPr sz="2600" spc="165" dirty="0">
                <a:latin typeface="Lucida Sans"/>
                <a:cs typeface="Lucida Sans"/>
              </a:rPr>
              <a:t>O</a:t>
            </a:r>
            <a:r>
              <a:rPr sz="2600" spc="265" dirty="0">
                <a:latin typeface="Lucida Sans"/>
                <a:cs typeface="Lucida Sans"/>
              </a:rPr>
              <a:t>M</a:t>
            </a:r>
            <a:r>
              <a:rPr sz="2600" spc="114" dirty="0">
                <a:latin typeface="微软雅黑"/>
                <a:cs typeface="微软雅黑"/>
              </a:rPr>
              <a:t>格</a:t>
            </a:r>
            <a:r>
              <a:rPr sz="2600" spc="25" dirty="0">
                <a:latin typeface="微软雅黑"/>
                <a:cs typeface="微软雅黑"/>
              </a:rPr>
              <a:t>式</a:t>
            </a:r>
            <a:endParaRPr sz="2600" dirty="0">
              <a:latin typeface="微软雅黑"/>
              <a:cs typeface="微软雅黑"/>
            </a:endParaRPr>
          </a:p>
          <a:p>
            <a:pPr marL="393065">
              <a:lnSpc>
                <a:spcPct val="100000"/>
              </a:lnSpc>
              <a:spcBef>
                <a:spcPts val="3030"/>
              </a:spcBef>
            </a:pPr>
            <a:r>
              <a:rPr sz="2600" u="heavy" spc="-5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Ka</a:t>
            </a:r>
            <a:r>
              <a:rPr sz="2600" spc="-5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gg</a:t>
            </a:r>
            <a:r>
              <a:rPr sz="2600" u="heavy" spc="-5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le</a:t>
            </a:r>
            <a:r>
              <a:rPr sz="2600" u="heavy" spc="-145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 </a:t>
            </a:r>
            <a:r>
              <a:rPr sz="2600" u="heavy" spc="2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Data</a:t>
            </a:r>
            <a:r>
              <a:rPr sz="2600" u="heavy" spc="-145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 </a:t>
            </a:r>
            <a:r>
              <a:rPr sz="2600" u="heavy" spc="-1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Science</a:t>
            </a:r>
            <a:r>
              <a:rPr sz="2600" u="heavy" spc="-145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 </a:t>
            </a:r>
            <a:r>
              <a:rPr sz="2600" u="heavy" spc="65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Bowl</a:t>
            </a:r>
            <a:r>
              <a:rPr sz="2600" u="heavy" spc="-145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 </a:t>
            </a:r>
            <a:r>
              <a:rPr sz="2600" u="heavy" spc="-2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2017(</a:t>
            </a:r>
            <a:r>
              <a:rPr sz="2600" u="heavy" spc="114" dirty="0">
                <a:solidFill>
                  <a:srgbClr val="0187D0"/>
                </a:solidFill>
                <a:latin typeface="微软雅黑"/>
                <a:cs typeface="微软雅黑"/>
                <a:hlinkClick r:id="rId2"/>
              </a:rPr>
              <a:t>不再公开</a:t>
            </a:r>
            <a:r>
              <a:rPr sz="2600" u="heavy" spc="-60" dirty="0">
                <a:solidFill>
                  <a:srgbClr val="0187D0"/>
                </a:solidFill>
                <a:latin typeface="Lucida Sans"/>
                <a:cs typeface="Lucida Sans"/>
                <a:hlinkClick r:id="rId2"/>
              </a:rPr>
              <a:t>)</a:t>
            </a:r>
            <a:endParaRPr sz="2600" dirty="0">
              <a:latin typeface="Lucida Sans"/>
              <a:cs typeface="Lucida Sans"/>
            </a:endParaRPr>
          </a:p>
          <a:p>
            <a:pPr marL="393065">
              <a:lnSpc>
                <a:spcPct val="100000"/>
              </a:lnSpc>
              <a:spcBef>
                <a:spcPts val="1230"/>
              </a:spcBef>
            </a:pPr>
            <a:r>
              <a:rPr sz="2600" u="heavy" spc="100" dirty="0">
                <a:solidFill>
                  <a:srgbClr val="0187D0"/>
                </a:solidFill>
                <a:latin typeface="Lucida Sans"/>
                <a:cs typeface="Lucida Sans"/>
                <a:hlinkClick r:id="rId3"/>
              </a:rPr>
              <a:t>LUNA </a:t>
            </a:r>
            <a:r>
              <a:rPr sz="2600" u="heavy" spc="-55" dirty="0">
                <a:solidFill>
                  <a:srgbClr val="0187D0"/>
                </a:solidFill>
                <a:latin typeface="Lucida Sans"/>
                <a:cs typeface="Lucida Sans"/>
                <a:hlinkClick r:id="rId3"/>
              </a:rPr>
              <a:t>2016 </a:t>
            </a:r>
            <a:r>
              <a:rPr sz="2600" spc="-85" dirty="0">
                <a:solidFill>
                  <a:srgbClr val="0187D0"/>
                </a:solidFill>
                <a:latin typeface="Lucida Sans"/>
                <a:cs typeface="Lucida Sans"/>
                <a:hlinkClick r:id="rId3"/>
              </a:rPr>
              <a:t>g</a:t>
            </a:r>
            <a:r>
              <a:rPr sz="2600" u="heavy" spc="-85" dirty="0">
                <a:solidFill>
                  <a:srgbClr val="0187D0"/>
                </a:solidFill>
                <a:latin typeface="Lucida Sans"/>
                <a:cs typeface="Lucida Sans"/>
                <a:hlinkClick r:id="rId3"/>
              </a:rPr>
              <a:t>rand</a:t>
            </a:r>
            <a:r>
              <a:rPr sz="2600" u="heavy" spc="-490" dirty="0">
                <a:solidFill>
                  <a:srgbClr val="0187D0"/>
                </a:solidFill>
                <a:latin typeface="Lucida Sans"/>
                <a:cs typeface="Lucida Sans"/>
                <a:hlinkClick r:id="rId3"/>
              </a:rPr>
              <a:t> </a:t>
            </a:r>
            <a:r>
              <a:rPr sz="2600" u="heavy" spc="-45" dirty="0">
                <a:solidFill>
                  <a:srgbClr val="0187D0"/>
                </a:solidFill>
                <a:latin typeface="Lucida Sans"/>
                <a:cs typeface="Lucida Sans"/>
                <a:hlinkClick r:id="rId3"/>
              </a:rPr>
              <a:t>challenge</a:t>
            </a:r>
            <a:endParaRPr sz="26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900" b="1" spc="125" dirty="0">
                <a:latin typeface="微软雅黑"/>
                <a:cs typeface="微软雅黑"/>
              </a:rPr>
              <a:t>预处</a:t>
            </a:r>
            <a:r>
              <a:rPr sz="3900" b="1" spc="35" dirty="0">
                <a:latin typeface="微软雅黑"/>
                <a:cs typeface="微软雅黑"/>
              </a:rPr>
              <a:t>理</a:t>
            </a:r>
            <a:endParaRPr sz="3900" dirty="0">
              <a:latin typeface="微软雅黑"/>
              <a:cs typeface="微软雅黑"/>
            </a:endParaRPr>
          </a:p>
          <a:p>
            <a:pPr marL="393700" indent="-361950">
              <a:lnSpc>
                <a:spcPct val="100000"/>
              </a:lnSpc>
              <a:spcBef>
                <a:spcPts val="3215"/>
              </a:spcBef>
              <a:buFont typeface="Lucida Sans"/>
              <a:buAutoNum type="arabicPeriod"/>
              <a:tabLst>
                <a:tab pos="393700" algn="l"/>
              </a:tabLst>
            </a:pPr>
            <a:r>
              <a:rPr sz="2600" spc="114" dirty="0">
                <a:latin typeface="微软雅黑"/>
                <a:cs typeface="微软雅黑"/>
              </a:rPr>
              <a:t>将原始图像中的体素值转换为</a:t>
            </a:r>
            <a:r>
              <a:rPr sz="2600" u="heavy" spc="155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H</a:t>
            </a:r>
            <a:r>
              <a:rPr sz="2600" u="heavy" spc="-50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o</a:t>
            </a:r>
            <a:r>
              <a:rPr sz="2600" u="heavy" spc="-65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un</a:t>
            </a:r>
            <a:r>
              <a:rPr sz="2600" u="heavy" spc="-80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d</a:t>
            </a:r>
            <a:r>
              <a:rPr sz="2600" u="heavy" spc="-100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s</a:t>
            </a:r>
            <a:r>
              <a:rPr sz="2600" u="heavy" spc="15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fe</a:t>
            </a:r>
            <a:r>
              <a:rPr sz="2600" u="heavy" spc="5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l</a:t>
            </a:r>
            <a:r>
              <a:rPr sz="2600" u="heavy" spc="-80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d</a:t>
            </a:r>
            <a:r>
              <a:rPr sz="2600" u="heavy" spc="114" dirty="0">
                <a:solidFill>
                  <a:srgbClr val="0187D0"/>
                </a:solidFill>
                <a:latin typeface="微软雅黑"/>
                <a:cs typeface="微软雅黑"/>
                <a:hlinkClick r:id="rId4"/>
              </a:rPr>
              <a:t>单位</a:t>
            </a:r>
            <a:r>
              <a:rPr sz="2600" spc="25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(</a:t>
            </a:r>
            <a:r>
              <a:rPr sz="2600" u="heavy" spc="114" dirty="0">
                <a:solidFill>
                  <a:srgbClr val="0187D0"/>
                </a:solidFill>
                <a:latin typeface="微软雅黑"/>
                <a:cs typeface="微软雅黑"/>
                <a:hlinkClick r:id="rId4"/>
              </a:rPr>
              <a:t>亨氏单位</a:t>
            </a:r>
            <a:r>
              <a:rPr sz="2600" u="heavy" spc="-60" dirty="0">
                <a:solidFill>
                  <a:srgbClr val="0187D0"/>
                </a:solidFill>
                <a:latin typeface="Lucida Sans"/>
                <a:cs typeface="Lucida Sans"/>
                <a:hlinkClick r:id="rId4"/>
              </a:rPr>
              <a:t>)</a:t>
            </a:r>
            <a:endParaRPr sz="2600" dirty="0">
              <a:latin typeface="Lucida Sans"/>
              <a:cs typeface="Lucida Sans"/>
            </a:endParaRPr>
          </a:p>
          <a:p>
            <a:pPr marL="393700" indent="-361950">
              <a:lnSpc>
                <a:spcPct val="100000"/>
              </a:lnSpc>
              <a:spcBef>
                <a:spcPts val="1225"/>
              </a:spcBef>
              <a:buFont typeface="Lucida Sans"/>
              <a:buAutoNum type="arabicPeriod"/>
              <a:tabLst>
                <a:tab pos="393700" algn="l"/>
              </a:tabLst>
            </a:pPr>
            <a:r>
              <a:rPr sz="2600" spc="114" dirty="0">
                <a:latin typeface="微软雅黑"/>
                <a:cs typeface="微软雅黑"/>
              </a:rPr>
              <a:t>标准化像素值</a:t>
            </a:r>
            <a:r>
              <a:rPr sz="2600" spc="-40" dirty="0">
                <a:latin typeface="Lucida Sans"/>
                <a:cs typeface="Lucida Sans"/>
              </a:rPr>
              <a:t>(z-score,</a:t>
            </a:r>
            <a:r>
              <a:rPr sz="2600" spc="-195" dirty="0">
                <a:latin typeface="Lucida Sans"/>
                <a:cs typeface="Lucida Sans"/>
              </a:rPr>
              <a:t> </a:t>
            </a:r>
            <a:r>
              <a:rPr sz="2600" spc="114" dirty="0">
                <a:latin typeface="微软雅黑"/>
                <a:cs typeface="微软雅黑"/>
              </a:rPr>
              <a:t>减去均值除以标准差</a:t>
            </a:r>
            <a:r>
              <a:rPr sz="2600" spc="-60" dirty="0">
                <a:latin typeface="Lucida Sans"/>
                <a:cs typeface="Lucida Sans"/>
              </a:rPr>
              <a:t>)</a:t>
            </a:r>
            <a:endParaRPr sz="26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708025"/>
            <a:ext cx="613346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交互式无监督分割方</a:t>
            </a:r>
            <a:r>
              <a:rPr spc="25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099" y="1831975"/>
            <a:ext cx="8690610" cy="314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Lucida Sans"/>
              <a:buAutoNum type="arabicPeriod"/>
              <a:tabLst>
                <a:tab pos="374650" algn="l"/>
              </a:tabLst>
            </a:pPr>
            <a:r>
              <a:rPr sz="2600" spc="114" dirty="0">
                <a:latin typeface="微软雅黑"/>
                <a:cs typeface="微软雅黑"/>
              </a:rPr>
              <a:t>用户交互用边界框限定包含感兴趣对象</a:t>
            </a:r>
            <a:r>
              <a:rPr sz="2600" spc="75" dirty="0">
                <a:latin typeface="Lucida Sans"/>
                <a:cs typeface="Lucida Sans"/>
              </a:rPr>
              <a:t>R</a:t>
            </a:r>
            <a:r>
              <a:rPr sz="2600" spc="165" dirty="0">
                <a:latin typeface="Lucida Sans"/>
                <a:cs typeface="Lucida Sans"/>
              </a:rPr>
              <a:t>O</a:t>
            </a:r>
            <a:r>
              <a:rPr sz="2600" spc="145" dirty="0">
                <a:latin typeface="Lucida Sans"/>
                <a:cs typeface="Lucida Sans"/>
              </a:rPr>
              <a:t>I</a:t>
            </a:r>
            <a:r>
              <a:rPr sz="2600" spc="-100" dirty="0">
                <a:latin typeface="Lucida Sans"/>
                <a:cs typeface="Lucida Sans"/>
              </a:rPr>
              <a:t>s</a:t>
            </a:r>
            <a:r>
              <a:rPr sz="2600" spc="114" dirty="0">
                <a:latin typeface="微软雅黑"/>
                <a:cs typeface="微软雅黑"/>
              </a:rPr>
              <a:t>的区</a:t>
            </a:r>
            <a:r>
              <a:rPr sz="2600" spc="25" dirty="0">
                <a:latin typeface="微软雅黑"/>
                <a:cs typeface="微软雅黑"/>
              </a:rPr>
              <a:t>域</a:t>
            </a:r>
            <a:endParaRPr sz="2600">
              <a:latin typeface="微软雅黑"/>
              <a:cs typeface="微软雅黑"/>
            </a:endParaRPr>
          </a:p>
          <a:p>
            <a:pPr marL="374650" indent="-361950">
              <a:lnSpc>
                <a:spcPct val="100000"/>
              </a:lnSpc>
              <a:spcBef>
                <a:spcPts val="1230"/>
              </a:spcBef>
              <a:buFont typeface="Lucida Sans"/>
              <a:buAutoNum type="arabicPeriod"/>
              <a:tabLst>
                <a:tab pos="374650" algn="l"/>
              </a:tabLst>
            </a:pPr>
            <a:r>
              <a:rPr sz="2600" spc="114" dirty="0">
                <a:latin typeface="微软雅黑"/>
                <a:cs typeface="微软雅黑"/>
              </a:rPr>
              <a:t>在区域内使用</a:t>
            </a:r>
            <a:r>
              <a:rPr sz="2600" spc="175" dirty="0">
                <a:latin typeface="Lucida Sans"/>
                <a:cs typeface="Lucida Sans"/>
              </a:rPr>
              <a:t>K</a:t>
            </a:r>
            <a:r>
              <a:rPr sz="2600" spc="265" dirty="0">
                <a:latin typeface="Lucida Sans"/>
                <a:cs typeface="Lucida Sans"/>
              </a:rPr>
              <a:t>M</a:t>
            </a:r>
            <a:r>
              <a:rPr sz="2600" spc="15" dirty="0">
                <a:latin typeface="Lucida Sans"/>
                <a:cs typeface="Lucida Sans"/>
              </a:rPr>
              <a:t>e</a:t>
            </a:r>
            <a:r>
              <a:rPr sz="2600" spc="-15" dirty="0">
                <a:latin typeface="Lucida Sans"/>
                <a:cs typeface="Lucida Sans"/>
              </a:rPr>
              <a:t>a</a:t>
            </a:r>
            <a:r>
              <a:rPr sz="2600" spc="-65" dirty="0">
                <a:latin typeface="Lucida Sans"/>
                <a:cs typeface="Lucida Sans"/>
              </a:rPr>
              <a:t>n</a:t>
            </a:r>
            <a:r>
              <a:rPr sz="2600" spc="-100" dirty="0">
                <a:latin typeface="Lucida Sans"/>
                <a:cs typeface="Lucida Sans"/>
              </a:rPr>
              <a:t>s</a:t>
            </a:r>
            <a:r>
              <a:rPr sz="2600" spc="114" dirty="0">
                <a:latin typeface="微软雅黑"/>
                <a:cs typeface="微软雅黑"/>
              </a:rPr>
              <a:t>聚类</a:t>
            </a:r>
            <a:r>
              <a:rPr sz="2600" spc="25" dirty="0">
                <a:latin typeface="Lucida Sans"/>
                <a:cs typeface="Lucida Sans"/>
              </a:rPr>
              <a:t>(</a:t>
            </a:r>
            <a:r>
              <a:rPr sz="2600" spc="-55" dirty="0">
                <a:latin typeface="Lucida Sans"/>
                <a:cs typeface="Lucida Sans"/>
              </a:rPr>
              <a:t>k</a:t>
            </a:r>
            <a:r>
              <a:rPr sz="2600" spc="-35" dirty="0">
                <a:latin typeface="Lucida Sans"/>
                <a:cs typeface="Lucida Sans"/>
              </a:rPr>
              <a:t>=2</a:t>
            </a:r>
            <a:r>
              <a:rPr sz="2600" spc="25" dirty="0">
                <a:latin typeface="Lucida Sans"/>
                <a:cs typeface="Lucida Sans"/>
              </a:rPr>
              <a:t>)</a:t>
            </a:r>
            <a:r>
              <a:rPr sz="2600" spc="114" dirty="0">
                <a:latin typeface="微软雅黑"/>
                <a:cs typeface="微软雅黑"/>
              </a:rPr>
              <a:t>算法来区分前景和背</a:t>
            </a:r>
            <a:r>
              <a:rPr sz="2600" spc="25" dirty="0">
                <a:latin typeface="微软雅黑"/>
                <a:cs typeface="微软雅黑"/>
              </a:rPr>
              <a:t>景</a:t>
            </a:r>
            <a:endParaRPr sz="2600">
              <a:latin typeface="微软雅黑"/>
              <a:cs typeface="微软雅黑"/>
            </a:endParaRPr>
          </a:p>
          <a:p>
            <a:pPr marL="374650" indent="-361950">
              <a:lnSpc>
                <a:spcPct val="100000"/>
              </a:lnSpc>
              <a:spcBef>
                <a:spcPts val="1230"/>
              </a:spcBef>
              <a:buFont typeface="Lucida Sans"/>
              <a:buAutoNum type="arabicPeriod"/>
              <a:tabLst>
                <a:tab pos="374650" algn="l"/>
              </a:tabLst>
            </a:pPr>
            <a:r>
              <a:rPr sz="2600" spc="114" dirty="0">
                <a:latin typeface="微软雅黑"/>
                <a:cs typeface="微软雅黑"/>
              </a:rPr>
              <a:t>使用膨胀和腐蚀来去除一些小的噪</a:t>
            </a:r>
            <a:r>
              <a:rPr sz="2600" spc="25" dirty="0">
                <a:latin typeface="微软雅黑"/>
                <a:cs typeface="微软雅黑"/>
              </a:rPr>
              <a:t>声</a:t>
            </a:r>
            <a:endParaRPr sz="2600">
              <a:latin typeface="微软雅黑"/>
              <a:cs typeface="微软雅黑"/>
            </a:endParaRPr>
          </a:p>
          <a:p>
            <a:pPr marL="374650" indent="-361950">
              <a:lnSpc>
                <a:spcPct val="100000"/>
              </a:lnSpc>
              <a:spcBef>
                <a:spcPts val="1155"/>
              </a:spcBef>
              <a:buFont typeface="Lucida Sans"/>
              <a:buAutoNum type="arabicPeriod"/>
              <a:tabLst>
                <a:tab pos="374650" algn="l"/>
              </a:tabLst>
            </a:pPr>
            <a:r>
              <a:rPr sz="2600" spc="114" dirty="0">
                <a:latin typeface="微软雅黑"/>
                <a:cs typeface="微软雅黑"/>
              </a:rPr>
              <a:t>确定每个区域所述的标</a:t>
            </a:r>
            <a:r>
              <a:rPr sz="2600" spc="25" dirty="0">
                <a:latin typeface="微软雅黑"/>
                <a:cs typeface="微软雅黑"/>
              </a:rPr>
              <a:t>签</a:t>
            </a:r>
            <a:endParaRPr sz="2600">
              <a:latin typeface="微软雅黑"/>
              <a:cs typeface="微软雅黑"/>
            </a:endParaRPr>
          </a:p>
          <a:p>
            <a:pPr marL="374650" indent="-361950">
              <a:lnSpc>
                <a:spcPct val="100000"/>
              </a:lnSpc>
              <a:spcBef>
                <a:spcPts val="1230"/>
              </a:spcBef>
              <a:buFont typeface="Lucida Sans"/>
              <a:buAutoNum type="arabicPeriod"/>
              <a:tabLst>
                <a:tab pos="374650" algn="l"/>
              </a:tabLst>
            </a:pPr>
            <a:r>
              <a:rPr sz="2600" spc="114" dirty="0">
                <a:latin typeface="微软雅黑"/>
                <a:cs typeface="微软雅黑"/>
              </a:rPr>
              <a:t>创建分割的蒙</a:t>
            </a:r>
            <a:r>
              <a:rPr sz="2600" spc="25" dirty="0">
                <a:latin typeface="微软雅黑"/>
                <a:cs typeface="微软雅黑"/>
              </a:rPr>
              <a:t>板</a:t>
            </a:r>
            <a:endParaRPr sz="2600">
              <a:latin typeface="微软雅黑"/>
              <a:cs typeface="微软雅黑"/>
            </a:endParaRPr>
          </a:p>
          <a:p>
            <a:pPr marL="374650" indent="-361950">
              <a:lnSpc>
                <a:spcPct val="100000"/>
              </a:lnSpc>
              <a:spcBef>
                <a:spcPts val="1230"/>
              </a:spcBef>
              <a:buFont typeface="Lucida Sans"/>
              <a:buAutoNum type="arabicPeriod"/>
              <a:tabLst>
                <a:tab pos="374650" algn="l"/>
              </a:tabLst>
            </a:pPr>
            <a:r>
              <a:rPr sz="2600" spc="114" dirty="0">
                <a:latin typeface="微软雅黑"/>
                <a:cs typeface="微软雅黑"/>
              </a:rPr>
              <a:t>将蒙板外的部分去除</a:t>
            </a:r>
            <a:r>
              <a:rPr sz="2600" spc="-270" dirty="0">
                <a:latin typeface="Lucida Sans"/>
                <a:cs typeface="Lucida Sans"/>
              </a:rPr>
              <a:t>,</a:t>
            </a:r>
            <a:r>
              <a:rPr sz="2600" spc="-229" dirty="0">
                <a:latin typeface="Lucida Sans"/>
                <a:cs typeface="Lucida Sans"/>
              </a:rPr>
              <a:t> </a:t>
            </a:r>
            <a:r>
              <a:rPr sz="2600" spc="114" dirty="0">
                <a:latin typeface="微软雅黑"/>
                <a:cs typeface="微软雅黑"/>
              </a:rPr>
              <a:t>应用到原始的图像</a:t>
            </a:r>
            <a:r>
              <a:rPr sz="2600" spc="25" dirty="0">
                <a:latin typeface="微软雅黑"/>
                <a:cs typeface="微软雅黑"/>
              </a:rPr>
              <a:t>上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049" y="708025"/>
            <a:ext cx="803084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00" b="1" spc="114" dirty="0">
                <a:latin typeface="微软雅黑"/>
                <a:cs typeface="微软雅黑"/>
              </a:rPr>
              <a:t>可视化方</a:t>
            </a:r>
            <a:r>
              <a:rPr sz="4700" b="1" spc="1120" dirty="0">
                <a:latin typeface="微软雅黑"/>
                <a:cs typeface="微软雅黑"/>
              </a:rPr>
              <a:t>法</a:t>
            </a:r>
            <a:r>
              <a:rPr sz="4700" b="1" spc="-280" dirty="0">
                <a:latin typeface="Tahoma"/>
                <a:cs typeface="Tahoma"/>
              </a:rPr>
              <a:t>-</a:t>
            </a:r>
            <a:r>
              <a:rPr sz="4700" b="1" spc="-300" dirty="0">
                <a:latin typeface="Tahoma"/>
                <a:cs typeface="Tahoma"/>
              </a:rPr>
              <a:t> </a:t>
            </a:r>
            <a:r>
              <a:rPr sz="4700" b="1" spc="-100" dirty="0">
                <a:latin typeface="Tahoma"/>
                <a:cs typeface="Tahoma"/>
              </a:rPr>
              <a:t>Marching</a:t>
            </a:r>
            <a:r>
              <a:rPr sz="4700" b="1" spc="-300" dirty="0">
                <a:latin typeface="Tahoma"/>
                <a:cs typeface="Tahoma"/>
              </a:rPr>
              <a:t> </a:t>
            </a:r>
            <a:r>
              <a:rPr sz="4700" b="1" spc="-180" dirty="0">
                <a:latin typeface="Tahoma"/>
                <a:cs typeface="Tahoma"/>
              </a:rPr>
              <a:t>cubes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049" y="1831975"/>
            <a:ext cx="255397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14" dirty="0">
                <a:latin typeface="微软雅黑"/>
                <a:cs typeface="微软雅黑"/>
              </a:rPr>
              <a:t>从体生成</a:t>
            </a:r>
            <a:r>
              <a:rPr sz="2600" spc="-35" dirty="0">
                <a:latin typeface="Lucida Sans"/>
                <a:cs typeface="Lucida Sans"/>
              </a:rPr>
              <a:t>3</a:t>
            </a:r>
            <a:r>
              <a:rPr sz="2600" spc="114" dirty="0">
                <a:latin typeface="Lucida Sans"/>
                <a:cs typeface="Lucida Sans"/>
              </a:rPr>
              <a:t>D</a:t>
            </a:r>
            <a:r>
              <a:rPr sz="2600" spc="114" dirty="0">
                <a:latin typeface="微软雅黑"/>
                <a:cs typeface="微软雅黑"/>
              </a:rPr>
              <a:t>网</a:t>
            </a:r>
            <a:r>
              <a:rPr sz="2600" spc="25" dirty="0">
                <a:latin typeface="微软雅黑"/>
                <a:cs typeface="微软雅黑"/>
              </a:rPr>
              <a:t>格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749" y="2590799"/>
            <a:ext cx="7915274" cy="37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87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Calibri</vt:lpstr>
      <vt:lpstr>Lucida Sans</vt:lpstr>
      <vt:lpstr>Tahoma</vt:lpstr>
      <vt:lpstr>Times New Roman</vt:lpstr>
      <vt:lpstr>Office Theme</vt:lpstr>
      <vt:lpstr>PowerPoint 演示文稿</vt:lpstr>
      <vt:lpstr>交互式无监督分割方法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魔法师 LQ</cp:lastModifiedBy>
  <cp:revision>1</cp:revision>
  <dcterms:created xsi:type="dcterms:W3CDTF">2022-06-12T14:09:24Z</dcterms:created>
  <dcterms:modified xsi:type="dcterms:W3CDTF">2023-08-25T12:19:19Z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2022-06-12T00:00:00Z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2022-06-12T00:00:00Z</vt:filetime>
  </property>
</Properties>
</file>