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13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354965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372953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70759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2500" y="1600200"/>
            <a:ext cx="4000500"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62500" y="3925888"/>
            <a:ext cx="4000500"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298450"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1025"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0025" y="6245225"/>
            <a:ext cx="2289175" cy="476250"/>
          </a:xfrm>
        </p:spPr>
        <p:txBody>
          <a:bodyPr/>
          <a:lstStyle>
            <a:lvl1pPr>
              <a:defRPr/>
            </a:lvl1pPr>
          </a:lstStyle>
          <a:p>
            <a:fld id="{C6DAE3DD-EE84-4DA8-AC28-F03799211331}" type="slidenum">
              <a:rPr lang="en-US" altLang="zh-CN"/>
              <a:pPr/>
              <a:t>‹#›</a:t>
            </a:fld>
            <a:endParaRPr lang="en-US" altLang="zh-CN"/>
          </a:p>
        </p:txBody>
      </p:sp>
    </p:spTree>
    <p:extLst>
      <p:ext uri="{BB962C8B-B14F-4D97-AF65-F5344CB8AC3E}">
        <p14:creationId xmlns:p14="http://schemas.microsoft.com/office/powerpoint/2010/main" val="1080678701"/>
      </p:ext>
    </p:extLst>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269511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221635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42331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266570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42597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399318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18427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90AD4BE-E3D4-445A-99EF-29A0871EDC15}" type="datetimeFigureOut">
              <a:rPr lang="zh-CN" altLang="en-US" smtClean="0"/>
              <a:t>2015/2/27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52443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D4BE-E3D4-445A-99EF-29A0871EDC15}" type="datetimeFigureOut">
              <a:rPr lang="zh-CN" altLang="en-US" smtClean="0"/>
              <a:t>2015/2/27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29B0B-2AB2-43F1-B9CE-D794088DFF0A}" type="slidenum">
              <a:rPr lang="zh-CN" altLang="en-US" smtClean="0"/>
              <a:t>‹#›</a:t>
            </a:fld>
            <a:endParaRPr lang="zh-CN" altLang="en-US"/>
          </a:p>
        </p:txBody>
      </p:sp>
    </p:spTree>
    <p:extLst>
      <p:ext uri="{BB962C8B-B14F-4D97-AF65-F5344CB8AC3E}">
        <p14:creationId xmlns:p14="http://schemas.microsoft.com/office/powerpoint/2010/main" val="3269584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8" name="Rectangle 1028"/>
          <p:cNvSpPr>
            <a:spLocks noChangeArrowheads="1"/>
          </p:cNvSpPr>
          <p:nvPr/>
        </p:nvSpPr>
        <p:spPr bwMode="auto">
          <a:xfrm>
            <a:off x="900113" y="2565400"/>
            <a:ext cx="72723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tabLst>
                <a:tab pos="2690813" algn="l"/>
              </a:tabLst>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tabLst>
                <a:tab pos="2690813" algn="l"/>
              </a:tabLst>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tabLst>
                <a:tab pos="2690813" algn="l"/>
              </a:tabLst>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tabLst>
                <a:tab pos="2690813" algn="l"/>
              </a:tabLst>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tabLst>
                <a:tab pos="2690813" algn="l"/>
              </a:tabLst>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tabLst>
                <a:tab pos="2690813" algn="l"/>
              </a:tabLst>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tabLst>
                <a:tab pos="2690813" algn="l"/>
              </a:tabLst>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tabLst>
                <a:tab pos="2690813" algn="l"/>
              </a:tabLst>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tabLst>
                <a:tab pos="2690813" algn="l"/>
              </a:tabLst>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4000" b="1" u="sng">
                <a:solidFill>
                  <a:schemeClr val="hlink"/>
                </a:solidFill>
                <a:hlinkClick r:id="rId2" action="ppaction://hlinksldjump"/>
              </a:rPr>
              <a:t>I</a:t>
            </a:r>
            <a:r>
              <a:rPr lang="en-US" altLang="zh-CN" sz="4000" u="sng" baseline="30000">
                <a:solidFill>
                  <a:schemeClr val="hlink"/>
                </a:solidFill>
                <a:hlinkClick r:id="rId2" action="ppaction://hlinksldjump"/>
              </a:rPr>
              <a:t>2</a:t>
            </a:r>
            <a:r>
              <a:rPr lang="en-US" altLang="zh-CN" sz="4000" b="1" u="sng">
                <a:solidFill>
                  <a:schemeClr val="hlink"/>
                </a:solidFill>
                <a:hlinkClick r:id="rId2" action="ppaction://hlinksldjump"/>
              </a:rPr>
              <a:t>C</a:t>
            </a:r>
            <a:r>
              <a:rPr lang="zh-CN" altLang="en-US" sz="4000" b="1" u="sng">
                <a:solidFill>
                  <a:schemeClr val="hlink"/>
                </a:solidFill>
                <a:hlinkClick r:id="rId2" action="ppaction://hlinksldjump"/>
              </a:rPr>
              <a:t>串行总线的组成及工作原理</a:t>
            </a:r>
            <a:endParaRPr lang="zh-CN" altLang="en-US" sz="4000" b="1" u="sng">
              <a:solidFill>
                <a:schemeClr val="hlink"/>
              </a:solidFill>
            </a:endParaRPr>
          </a:p>
        </p:txBody>
      </p:sp>
    </p:spTree>
    <p:extLst>
      <p:ext uri="{BB962C8B-B14F-4D97-AF65-F5344CB8AC3E}">
        <p14:creationId xmlns:p14="http://schemas.microsoft.com/office/powerpoint/2010/main" val="408058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0-#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rrowheads="1"/>
          </p:cNvSpPr>
          <p:nvPr>
            <p:ph type="body" idx="1"/>
          </p:nvPr>
        </p:nvSpPr>
        <p:spPr>
          <a:xfrm>
            <a:off x="611188" y="765175"/>
            <a:ext cx="7918450" cy="1655763"/>
          </a:xfrm>
        </p:spPr>
        <p:txBody>
          <a:bodyPr/>
          <a:lstStyle/>
          <a:p>
            <a:pPr marL="0" indent="0">
              <a:lnSpc>
                <a:spcPct val="90000"/>
              </a:lnSpc>
              <a:buFont typeface="Wingdings" panose="05000000000000000000" pitchFamily="2" charset="2"/>
              <a:buNone/>
            </a:pPr>
            <a:r>
              <a:rPr lang="en-US" altLang="zh-CN" b="1"/>
              <a:t>    </a:t>
            </a:r>
            <a:r>
              <a:rPr lang="zh-CN" altLang="en-US" sz="2400" b="1"/>
              <a:t>由于某种原因从机不对主机寻址信号应答时（如从机正在进行实时性的处理工作而无法接收总线上的数据），它必须将数据线置于高电平，而由主机产生一个终止信号以结束总线的数据传送。</a:t>
            </a:r>
          </a:p>
        </p:txBody>
      </p:sp>
      <p:sp>
        <p:nvSpPr>
          <p:cNvPr id="367619"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0"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1"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7622"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7626" name="Rectangle 10"/>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7631" name="Rectangle 15"/>
          <p:cNvSpPr>
            <a:spLocks noChangeArrowheads="1"/>
          </p:cNvSpPr>
          <p:nvPr/>
        </p:nvSpPr>
        <p:spPr bwMode="auto">
          <a:xfrm>
            <a:off x="611188" y="2565400"/>
            <a:ext cx="791845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sz="2400" b="1"/>
              <a:t>    </a:t>
            </a:r>
            <a:r>
              <a:rPr lang="zh-CN" altLang="en-US" sz="2400" b="1"/>
              <a:t>如果从机对主机进行了应答，但在数据传送一段时间后无法继续接收更多的数据时，从机可以通过对无法接收的第一个数据字节的“非应答”通知主机，主机则应发出终止信号以结束数据的继续传送。</a:t>
            </a:r>
          </a:p>
        </p:txBody>
      </p:sp>
      <p:sp>
        <p:nvSpPr>
          <p:cNvPr id="367632" name="Rectangle 16"/>
          <p:cNvSpPr>
            <a:spLocks noChangeArrowheads="1"/>
          </p:cNvSpPr>
          <p:nvPr/>
        </p:nvSpPr>
        <p:spPr bwMode="auto">
          <a:xfrm>
            <a:off x="611188" y="4292600"/>
            <a:ext cx="791845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sz="2400" b="1"/>
              <a:t>    </a:t>
            </a:r>
            <a:r>
              <a:rPr lang="zh-CN" altLang="en-US" sz="2400" b="1"/>
              <a:t>当主机接收数据时，它收到最后一个数据字节后，必须向从机发出一个结束传送的信号。这个信号是由对从机的“非应答”来实现的。然后，从机释放</a:t>
            </a:r>
            <a:r>
              <a:rPr lang="en-US" altLang="zh-CN" sz="2400" b="1"/>
              <a:t>SDA</a:t>
            </a:r>
            <a:r>
              <a:rPr lang="zh-CN" altLang="en-US" sz="2400" b="1"/>
              <a:t>线，以允许主机产生终止信号。</a:t>
            </a:r>
          </a:p>
        </p:txBody>
      </p:sp>
    </p:spTree>
    <p:extLst>
      <p:ext uri="{BB962C8B-B14F-4D97-AF65-F5344CB8AC3E}">
        <p14:creationId xmlns:p14="http://schemas.microsoft.com/office/powerpoint/2010/main" val="3848150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7618">
                                            <p:txEl>
                                              <p:pRg st="0" end="0"/>
                                            </p:txEl>
                                          </p:spTgt>
                                        </p:tgtEl>
                                        <p:attrNameLst>
                                          <p:attrName>style.visibility</p:attrName>
                                        </p:attrNameLst>
                                      </p:cBhvr>
                                      <p:to>
                                        <p:strVal val="visible"/>
                                      </p:to>
                                    </p:set>
                                    <p:anim calcmode="lin" valueType="num">
                                      <p:cBhvr additive="base">
                                        <p:cTn id="7" dur="500" fill="hold"/>
                                        <p:tgtEl>
                                          <p:spTgt spid="3676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7631"/>
                                        </p:tgtEl>
                                        <p:attrNameLst>
                                          <p:attrName>style.visibility</p:attrName>
                                        </p:attrNameLst>
                                      </p:cBhvr>
                                      <p:to>
                                        <p:strVal val="visible"/>
                                      </p:to>
                                    </p:set>
                                    <p:anim calcmode="lin" valueType="num">
                                      <p:cBhvr additive="base">
                                        <p:cTn id="13" dur="500" fill="hold"/>
                                        <p:tgtEl>
                                          <p:spTgt spid="367631"/>
                                        </p:tgtEl>
                                        <p:attrNameLst>
                                          <p:attrName>ppt_x</p:attrName>
                                        </p:attrNameLst>
                                      </p:cBhvr>
                                      <p:tavLst>
                                        <p:tav tm="0">
                                          <p:val>
                                            <p:strVal val="0-#ppt_w/2"/>
                                          </p:val>
                                        </p:tav>
                                        <p:tav tm="100000">
                                          <p:val>
                                            <p:strVal val="#ppt_x"/>
                                          </p:val>
                                        </p:tav>
                                      </p:tavLst>
                                    </p:anim>
                                    <p:anim calcmode="lin" valueType="num">
                                      <p:cBhvr additive="base">
                                        <p:cTn id="14" dur="500" fill="hold"/>
                                        <p:tgtEl>
                                          <p:spTgt spid="3676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7632">
                                            <p:txEl>
                                              <p:pRg st="0" end="0"/>
                                            </p:txEl>
                                          </p:spTgt>
                                        </p:tgtEl>
                                        <p:attrNameLst>
                                          <p:attrName>style.visibility</p:attrName>
                                        </p:attrNameLst>
                                      </p:cBhvr>
                                      <p:to>
                                        <p:strVal val="visible"/>
                                      </p:to>
                                    </p:set>
                                    <p:anim calcmode="lin" valueType="num">
                                      <p:cBhvr additive="base">
                                        <p:cTn id="19" dur="500" fill="hold"/>
                                        <p:tgtEl>
                                          <p:spTgt spid="36763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76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build="p"/>
      <p:bldP spid="3676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rrowheads="1"/>
          </p:cNvSpPr>
          <p:nvPr>
            <p:ph type="body" idx="1"/>
          </p:nvPr>
        </p:nvSpPr>
        <p:spPr>
          <a:xfrm>
            <a:off x="468313" y="692150"/>
            <a:ext cx="8424862" cy="1512888"/>
          </a:xfrm>
        </p:spPr>
        <p:txBody>
          <a:bodyPr/>
          <a:lstStyle/>
          <a:p>
            <a:pPr marL="0" indent="0">
              <a:buFont typeface="Wingdings" panose="05000000000000000000" pitchFamily="2" charset="2"/>
              <a:buNone/>
            </a:pPr>
            <a:r>
              <a:rPr lang="zh-CN" altLang="en-US" sz="2800" b="1"/>
              <a:t>（</a:t>
            </a:r>
            <a:r>
              <a:rPr lang="en-US" altLang="zh-CN" sz="2800" b="1"/>
              <a:t>2</a:t>
            </a:r>
            <a:r>
              <a:rPr lang="zh-CN" altLang="en-US" sz="2800" b="1"/>
              <a:t>）数据帧格式</a:t>
            </a:r>
          </a:p>
          <a:p>
            <a:pPr marL="0" indent="0">
              <a:buFont typeface="Wingdings" panose="05000000000000000000" pitchFamily="2" charset="2"/>
              <a:buNone/>
            </a:pPr>
            <a:r>
              <a:rPr lang="zh-CN" altLang="en-US" sz="2800" b="1"/>
              <a:t>    </a:t>
            </a:r>
            <a:r>
              <a:rPr lang="en-US" altLang="zh-CN" sz="2800" b="1"/>
              <a:t>I</a:t>
            </a:r>
            <a:r>
              <a:rPr lang="en-US" altLang="zh-CN" sz="2800" baseline="30000"/>
              <a:t>2</a:t>
            </a:r>
            <a:r>
              <a:rPr lang="en-US" altLang="zh-CN" sz="2800" b="1"/>
              <a:t>C</a:t>
            </a:r>
            <a:r>
              <a:rPr lang="zh-CN" altLang="en-US" sz="2800" b="1"/>
              <a:t>总线上传送的数据信号是广义的，既包括地址信号，又包括真正的数据信号。</a:t>
            </a:r>
          </a:p>
        </p:txBody>
      </p:sp>
      <p:sp>
        <p:nvSpPr>
          <p:cNvPr id="368643"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4"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45"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646"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647" name="Rectangle 7"/>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653" name="Rectangle 13"/>
          <p:cNvSpPr>
            <a:spLocks noChangeArrowheads="1"/>
          </p:cNvSpPr>
          <p:nvPr/>
        </p:nvSpPr>
        <p:spPr bwMode="auto">
          <a:xfrm>
            <a:off x="468313" y="5157788"/>
            <a:ext cx="83518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2800" b="1"/>
              <a:t>    </a:t>
            </a:r>
            <a:r>
              <a:rPr lang="zh-CN" altLang="en-US" sz="2800" b="1"/>
              <a:t>在总线的一次数据传送过程中，可以有以下几种组合方式：</a:t>
            </a:r>
          </a:p>
        </p:txBody>
      </p:sp>
      <p:sp>
        <p:nvSpPr>
          <p:cNvPr id="368654" name="Rectangle 14"/>
          <p:cNvSpPr>
            <a:spLocks noChangeArrowheads="1"/>
          </p:cNvSpPr>
          <p:nvPr/>
        </p:nvSpPr>
        <p:spPr bwMode="auto">
          <a:xfrm>
            <a:off x="468313" y="2420938"/>
            <a:ext cx="835183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2800" b="1"/>
              <a:t>   </a:t>
            </a:r>
            <a:r>
              <a:rPr lang="zh-CN" altLang="en-US" sz="2800" b="1"/>
              <a:t>在起始信号后必须传送一个从机的地址（</a:t>
            </a:r>
            <a:r>
              <a:rPr lang="en-US" altLang="zh-CN" sz="2800" b="1"/>
              <a:t>7</a:t>
            </a:r>
            <a:r>
              <a:rPr lang="zh-CN" altLang="en-US" sz="2800" b="1"/>
              <a:t>位），第</a:t>
            </a:r>
            <a:r>
              <a:rPr lang="en-US" altLang="zh-CN" sz="2800" b="1"/>
              <a:t>8</a:t>
            </a:r>
            <a:r>
              <a:rPr lang="zh-CN" altLang="en-US" sz="2800" b="1"/>
              <a:t>位是数据的传送方向位（</a:t>
            </a:r>
            <a:r>
              <a:rPr lang="en-US" altLang="zh-CN" sz="2800" b="1"/>
              <a:t>R/</a:t>
            </a:r>
            <a:r>
              <a:rPr lang="zh-CN" altLang="en-US" sz="2800" b="1"/>
              <a:t>），用“</a:t>
            </a:r>
            <a:r>
              <a:rPr lang="en-US" altLang="zh-CN" sz="2800" b="1"/>
              <a:t>0”</a:t>
            </a:r>
            <a:r>
              <a:rPr lang="zh-CN" altLang="en-US" sz="2800" b="1"/>
              <a:t>表示主机发送数据（</a:t>
            </a:r>
            <a:r>
              <a:rPr lang="en-US" altLang="zh-CN" sz="2800" b="1"/>
              <a:t>T</a:t>
            </a:r>
            <a:r>
              <a:rPr lang="zh-CN" altLang="en-US" sz="2800" b="1"/>
              <a:t>），“</a:t>
            </a:r>
            <a:r>
              <a:rPr lang="en-US" altLang="zh-CN" sz="2800" b="1"/>
              <a:t>1”</a:t>
            </a:r>
            <a:r>
              <a:rPr lang="zh-CN" altLang="en-US" sz="2800" b="1"/>
              <a:t>表示主机接收数据（</a:t>
            </a:r>
            <a:r>
              <a:rPr lang="en-US" altLang="zh-CN" sz="2800" b="1"/>
              <a:t>R</a:t>
            </a:r>
            <a:r>
              <a:rPr lang="zh-CN" altLang="en-US" sz="2800" b="1"/>
              <a:t>）。每次数据传送总是由主机产生的终止信号结束。但是，若主机希望继续占用总线进行新的数据传送，则可以不产生终止信号，马上再次发出起始信号对另一从机进行寻址。</a:t>
            </a:r>
            <a:r>
              <a:rPr lang="zh-CN" altLang="en-US" sz="2800"/>
              <a:t> </a:t>
            </a:r>
          </a:p>
        </p:txBody>
      </p:sp>
    </p:spTree>
    <p:extLst>
      <p:ext uri="{BB962C8B-B14F-4D97-AF65-F5344CB8AC3E}">
        <p14:creationId xmlns:p14="http://schemas.microsoft.com/office/powerpoint/2010/main" val="1113584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8642"/>
                                        </p:tgtEl>
                                        <p:attrNameLst>
                                          <p:attrName>style.visibility</p:attrName>
                                        </p:attrNameLst>
                                      </p:cBhvr>
                                      <p:to>
                                        <p:strVal val="visible"/>
                                      </p:to>
                                    </p:set>
                                    <p:anim calcmode="lin" valueType="num">
                                      <p:cBhvr additive="base">
                                        <p:cTn id="7" dur="500" fill="hold"/>
                                        <p:tgtEl>
                                          <p:spTgt spid="368642"/>
                                        </p:tgtEl>
                                        <p:attrNameLst>
                                          <p:attrName>ppt_x</p:attrName>
                                        </p:attrNameLst>
                                      </p:cBhvr>
                                      <p:tavLst>
                                        <p:tav tm="0">
                                          <p:val>
                                            <p:strVal val="#ppt_x"/>
                                          </p:val>
                                        </p:tav>
                                        <p:tav tm="100000">
                                          <p:val>
                                            <p:strVal val="#ppt_x"/>
                                          </p:val>
                                        </p:tav>
                                      </p:tavLst>
                                    </p:anim>
                                    <p:anim calcmode="lin" valueType="num">
                                      <p:cBhvr additive="base">
                                        <p:cTn id="8" dur="500" fill="hold"/>
                                        <p:tgtEl>
                                          <p:spTgt spid="3686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54"/>
                                        </p:tgtEl>
                                        <p:attrNameLst>
                                          <p:attrName>style.visibility</p:attrName>
                                        </p:attrNameLst>
                                      </p:cBhvr>
                                      <p:to>
                                        <p:strVal val="visible"/>
                                      </p:to>
                                    </p:set>
                                    <p:anim calcmode="lin" valueType="num">
                                      <p:cBhvr additive="base">
                                        <p:cTn id="13" dur="500" fill="hold"/>
                                        <p:tgtEl>
                                          <p:spTgt spid="368654"/>
                                        </p:tgtEl>
                                        <p:attrNameLst>
                                          <p:attrName>ppt_x</p:attrName>
                                        </p:attrNameLst>
                                      </p:cBhvr>
                                      <p:tavLst>
                                        <p:tav tm="0">
                                          <p:val>
                                            <p:strVal val="0-#ppt_w/2"/>
                                          </p:val>
                                        </p:tav>
                                        <p:tav tm="100000">
                                          <p:val>
                                            <p:strVal val="#ppt_x"/>
                                          </p:val>
                                        </p:tav>
                                      </p:tavLst>
                                    </p:anim>
                                    <p:anim calcmode="lin" valueType="num">
                                      <p:cBhvr additive="base">
                                        <p:cTn id="14" dur="500" fill="hold"/>
                                        <p:tgtEl>
                                          <p:spTgt spid="3686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53"/>
                                        </p:tgtEl>
                                        <p:attrNameLst>
                                          <p:attrName>style.visibility</p:attrName>
                                        </p:attrNameLst>
                                      </p:cBhvr>
                                      <p:to>
                                        <p:strVal val="visible"/>
                                      </p:to>
                                    </p:set>
                                    <p:anim calcmode="lin" valueType="num">
                                      <p:cBhvr additive="base">
                                        <p:cTn id="19" dur="500" fill="hold"/>
                                        <p:tgtEl>
                                          <p:spTgt spid="368653"/>
                                        </p:tgtEl>
                                        <p:attrNameLst>
                                          <p:attrName>ppt_x</p:attrName>
                                        </p:attrNameLst>
                                      </p:cBhvr>
                                      <p:tavLst>
                                        <p:tav tm="0">
                                          <p:val>
                                            <p:strVal val="#ppt_x"/>
                                          </p:val>
                                        </p:tav>
                                        <p:tav tm="100000">
                                          <p:val>
                                            <p:strVal val="#ppt_x"/>
                                          </p:val>
                                        </p:tav>
                                      </p:tavLst>
                                    </p:anim>
                                    <p:anim calcmode="lin" valueType="num">
                                      <p:cBhvr additive="base">
                                        <p:cTn id="20" dur="500" fill="hold"/>
                                        <p:tgtEl>
                                          <p:spTgt spid="368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p:bldP spid="368653" grpId="0"/>
      <p:bldP spid="3686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Rot="1" noChangeArrowheads="1"/>
          </p:cNvSpPr>
          <p:nvPr>
            <p:ph type="body" idx="1"/>
          </p:nvPr>
        </p:nvSpPr>
        <p:spPr>
          <a:xfrm>
            <a:off x="395288" y="692150"/>
            <a:ext cx="8351837" cy="1152525"/>
          </a:xfrm>
        </p:spPr>
        <p:txBody>
          <a:bodyPr/>
          <a:lstStyle/>
          <a:p>
            <a:pPr marL="0" indent="0">
              <a:buFont typeface="Wingdings" panose="05000000000000000000" pitchFamily="2" charset="2"/>
              <a:buNone/>
            </a:pPr>
            <a:r>
              <a:rPr lang="en-US" altLang="zh-CN" b="1"/>
              <a:t>a</a:t>
            </a:r>
            <a:r>
              <a:rPr lang="zh-CN" altLang="en-US" b="1"/>
              <a:t>、主机向从机发送数据，数据传送方向在整个传送过程中不变：</a:t>
            </a:r>
          </a:p>
        </p:txBody>
      </p:sp>
      <p:sp>
        <p:nvSpPr>
          <p:cNvPr id="371715"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16"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17"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1718"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1719" name="Rectangle 7"/>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1724" name="Rectangle 12"/>
          <p:cNvSpPr>
            <a:spLocks noChangeArrowheads="1"/>
          </p:cNvSpPr>
          <p:nvPr/>
        </p:nvSpPr>
        <p:spPr bwMode="auto">
          <a:xfrm>
            <a:off x="323850" y="3860800"/>
            <a:ext cx="8351838"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400" b="1">
                <a:solidFill>
                  <a:schemeClr val="hlink"/>
                </a:solidFill>
              </a:rPr>
              <a:t>注：有阴影部分表示数据由主机向从机传送，无阴影部分则表示数据由从机向主机传送。</a:t>
            </a:r>
          </a:p>
          <a:p>
            <a:pPr>
              <a:buFont typeface="Wingdings" panose="05000000000000000000" pitchFamily="2" charset="2"/>
              <a:buNone/>
            </a:pPr>
            <a:r>
              <a:rPr lang="zh-CN" altLang="en-US" sz="2400" b="1">
                <a:solidFill>
                  <a:schemeClr val="hlink"/>
                </a:solidFill>
              </a:rPr>
              <a:t>    </a:t>
            </a:r>
            <a:r>
              <a:rPr lang="en-US" altLang="zh-CN" sz="2400" b="1">
                <a:solidFill>
                  <a:schemeClr val="hlink"/>
                </a:solidFill>
              </a:rPr>
              <a:t>A</a:t>
            </a:r>
            <a:r>
              <a:rPr lang="zh-CN" altLang="en-US" sz="2400" b="1">
                <a:solidFill>
                  <a:schemeClr val="hlink"/>
                </a:solidFill>
              </a:rPr>
              <a:t>表示应答， 表示非应答（高电平）。</a:t>
            </a:r>
            <a:r>
              <a:rPr lang="en-US" altLang="zh-CN" sz="2400" b="1">
                <a:solidFill>
                  <a:schemeClr val="hlink"/>
                </a:solidFill>
              </a:rPr>
              <a:t>S</a:t>
            </a:r>
            <a:r>
              <a:rPr lang="zh-CN" altLang="en-US" sz="2400" b="1">
                <a:solidFill>
                  <a:schemeClr val="hlink"/>
                </a:solidFill>
              </a:rPr>
              <a:t>表示起始信号，</a:t>
            </a:r>
            <a:r>
              <a:rPr lang="en-US" altLang="zh-CN" sz="2400" b="1">
                <a:solidFill>
                  <a:schemeClr val="hlink"/>
                </a:solidFill>
              </a:rPr>
              <a:t>P</a:t>
            </a:r>
            <a:r>
              <a:rPr lang="zh-CN" altLang="en-US" sz="2400" b="1">
                <a:solidFill>
                  <a:schemeClr val="hlink"/>
                </a:solidFill>
              </a:rPr>
              <a:t>表示终止信号。。</a:t>
            </a:r>
          </a:p>
        </p:txBody>
      </p:sp>
      <p:pic>
        <p:nvPicPr>
          <p:cNvPr id="37172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49500"/>
            <a:ext cx="7416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97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71714">
                                            <p:txEl>
                                              <p:pRg st="0" end="0"/>
                                            </p:txEl>
                                          </p:spTgt>
                                        </p:tgtEl>
                                        <p:attrNameLst>
                                          <p:attrName>style.visibility</p:attrName>
                                        </p:attrNameLst>
                                      </p:cBhvr>
                                      <p:to>
                                        <p:strVal val="visible"/>
                                      </p:to>
                                    </p:set>
                                    <p:anim calcmode="lin" valueType="num">
                                      <p:cBhvr additive="base">
                                        <p:cTn id="7" dur="500" fill="hold"/>
                                        <p:tgtEl>
                                          <p:spTgt spid="3717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17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1725"/>
                                        </p:tgtEl>
                                        <p:attrNameLst>
                                          <p:attrName>style.visibility</p:attrName>
                                        </p:attrNameLst>
                                      </p:cBhvr>
                                      <p:to>
                                        <p:strVal val="visible"/>
                                      </p:to>
                                    </p:set>
                                    <p:anim calcmode="lin" valueType="num">
                                      <p:cBhvr additive="base">
                                        <p:cTn id="11" dur="500" fill="hold"/>
                                        <p:tgtEl>
                                          <p:spTgt spid="371725"/>
                                        </p:tgtEl>
                                        <p:attrNameLst>
                                          <p:attrName>ppt_x</p:attrName>
                                        </p:attrNameLst>
                                      </p:cBhvr>
                                      <p:tavLst>
                                        <p:tav tm="0">
                                          <p:val>
                                            <p:strVal val="#ppt_x"/>
                                          </p:val>
                                        </p:tav>
                                        <p:tav tm="100000">
                                          <p:val>
                                            <p:strVal val="#ppt_x"/>
                                          </p:val>
                                        </p:tav>
                                      </p:tavLst>
                                    </p:anim>
                                    <p:anim calcmode="lin" valueType="num">
                                      <p:cBhvr additive="base">
                                        <p:cTn id="12" dur="500" fill="hold"/>
                                        <p:tgtEl>
                                          <p:spTgt spid="3717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1724"/>
                                        </p:tgtEl>
                                        <p:attrNameLst>
                                          <p:attrName>style.visibility</p:attrName>
                                        </p:attrNameLst>
                                      </p:cBhvr>
                                      <p:to>
                                        <p:strVal val="visible"/>
                                      </p:to>
                                    </p:set>
                                    <p:anim calcmode="lin" valueType="num">
                                      <p:cBhvr additive="base">
                                        <p:cTn id="15" dur="500" fill="hold"/>
                                        <p:tgtEl>
                                          <p:spTgt spid="371724"/>
                                        </p:tgtEl>
                                        <p:attrNameLst>
                                          <p:attrName>ppt_x</p:attrName>
                                        </p:attrNameLst>
                                      </p:cBhvr>
                                      <p:tavLst>
                                        <p:tav tm="0">
                                          <p:val>
                                            <p:strVal val="#ppt_x"/>
                                          </p:val>
                                        </p:tav>
                                        <p:tav tm="100000">
                                          <p:val>
                                            <p:strVal val="#ppt_x"/>
                                          </p:val>
                                        </p:tav>
                                      </p:tavLst>
                                    </p:anim>
                                    <p:anim calcmode="lin" valueType="num">
                                      <p:cBhvr additive="base">
                                        <p:cTn id="16" dur="500" fill="hold"/>
                                        <p:tgtEl>
                                          <p:spTgt spid="371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build="p"/>
      <p:bldP spid="3717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Rot="1" noChangeArrowheads="1"/>
          </p:cNvSpPr>
          <p:nvPr>
            <p:ph type="body" idx="1"/>
          </p:nvPr>
        </p:nvSpPr>
        <p:spPr>
          <a:xfrm>
            <a:off x="468313" y="908050"/>
            <a:ext cx="8351837" cy="720725"/>
          </a:xfrm>
        </p:spPr>
        <p:txBody>
          <a:bodyPr/>
          <a:lstStyle/>
          <a:p>
            <a:pPr marL="0" indent="0">
              <a:buFont typeface="Wingdings" panose="05000000000000000000" pitchFamily="2" charset="2"/>
              <a:buNone/>
            </a:pPr>
            <a:r>
              <a:rPr lang="en-US" altLang="zh-CN" b="1"/>
              <a:t>b</a:t>
            </a:r>
            <a:r>
              <a:rPr lang="zh-CN" altLang="en-US" b="1"/>
              <a:t>、主机在第一个字节后，立即由从机读数据</a:t>
            </a:r>
          </a:p>
        </p:txBody>
      </p:sp>
      <p:sp>
        <p:nvSpPr>
          <p:cNvPr id="369667"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9"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9670"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9671" name="Rectangle 7"/>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6967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00213"/>
            <a:ext cx="79930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77" name="Rectangle 13"/>
          <p:cNvSpPr>
            <a:spLocks noChangeArrowheads="1"/>
          </p:cNvSpPr>
          <p:nvPr/>
        </p:nvSpPr>
        <p:spPr bwMode="auto">
          <a:xfrm>
            <a:off x="611188" y="2781300"/>
            <a:ext cx="80645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b="1"/>
              <a:t>c</a:t>
            </a:r>
            <a:r>
              <a:rPr lang="zh-CN" altLang="en-US" b="1"/>
              <a:t>、在传送过程中，当需要改变传送方向时，起始信号和从机地址都被重复产生一次，但两次读</a:t>
            </a:r>
            <a:r>
              <a:rPr lang="en-US" altLang="zh-CN" b="1"/>
              <a:t>/</a:t>
            </a:r>
            <a:r>
              <a:rPr lang="zh-CN" altLang="en-US" b="1"/>
              <a:t>写方向位正好反相。</a:t>
            </a:r>
          </a:p>
        </p:txBody>
      </p:sp>
      <p:pic>
        <p:nvPicPr>
          <p:cNvPr id="36967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581525"/>
            <a:ext cx="80645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61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9666">
                                            <p:txEl>
                                              <p:pRg st="0" end="0"/>
                                            </p:txEl>
                                          </p:spTgt>
                                        </p:tgtEl>
                                        <p:attrNameLst>
                                          <p:attrName>style.visibility</p:attrName>
                                        </p:attrNameLst>
                                      </p:cBhvr>
                                      <p:to>
                                        <p:strVal val="visible"/>
                                      </p:to>
                                    </p:set>
                                    <p:anim calcmode="lin" valueType="num">
                                      <p:cBhvr additive="base">
                                        <p:cTn id="7" dur="500" fill="hold"/>
                                        <p:tgtEl>
                                          <p:spTgt spid="3696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96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69676"/>
                                        </p:tgtEl>
                                        <p:attrNameLst>
                                          <p:attrName>style.visibility</p:attrName>
                                        </p:attrNameLst>
                                      </p:cBhvr>
                                      <p:to>
                                        <p:strVal val="visible"/>
                                      </p:to>
                                    </p:set>
                                    <p:anim calcmode="lin" valueType="num">
                                      <p:cBhvr additive="base">
                                        <p:cTn id="11" dur="500" fill="hold"/>
                                        <p:tgtEl>
                                          <p:spTgt spid="369676"/>
                                        </p:tgtEl>
                                        <p:attrNameLst>
                                          <p:attrName>ppt_x</p:attrName>
                                        </p:attrNameLst>
                                      </p:cBhvr>
                                      <p:tavLst>
                                        <p:tav tm="0">
                                          <p:val>
                                            <p:strVal val="0-#ppt_w/2"/>
                                          </p:val>
                                        </p:tav>
                                        <p:tav tm="100000">
                                          <p:val>
                                            <p:strVal val="#ppt_x"/>
                                          </p:val>
                                        </p:tav>
                                      </p:tavLst>
                                    </p:anim>
                                    <p:anim calcmode="lin" valueType="num">
                                      <p:cBhvr additive="base">
                                        <p:cTn id="12" dur="500" fill="hold"/>
                                        <p:tgtEl>
                                          <p:spTgt spid="36967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9677"/>
                                        </p:tgtEl>
                                        <p:attrNameLst>
                                          <p:attrName>style.visibility</p:attrName>
                                        </p:attrNameLst>
                                      </p:cBhvr>
                                      <p:to>
                                        <p:strVal val="visible"/>
                                      </p:to>
                                    </p:set>
                                    <p:anim calcmode="lin" valueType="num">
                                      <p:cBhvr additive="base">
                                        <p:cTn id="17" dur="500" fill="hold"/>
                                        <p:tgtEl>
                                          <p:spTgt spid="369677"/>
                                        </p:tgtEl>
                                        <p:attrNameLst>
                                          <p:attrName>ppt_x</p:attrName>
                                        </p:attrNameLst>
                                      </p:cBhvr>
                                      <p:tavLst>
                                        <p:tav tm="0">
                                          <p:val>
                                            <p:strVal val="#ppt_x"/>
                                          </p:val>
                                        </p:tav>
                                        <p:tav tm="100000">
                                          <p:val>
                                            <p:strVal val="#ppt_x"/>
                                          </p:val>
                                        </p:tav>
                                      </p:tavLst>
                                    </p:anim>
                                    <p:anim calcmode="lin" valueType="num">
                                      <p:cBhvr additive="base">
                                        <p:cTn id="18" dur="500" fill="hold"/>
                                        <p:tgtEl>
                                          <p:spTgt spid="36967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9678"/>
                                        </p:tgtEl>
                                        <p:attrNameLst>
                                          <p:attrName>style.visibility</p:attrName>
                                        </p:attrNameLst>
                                      </p:cBhvr>
                                      <p:to>
                                        <p:strVal val="visible"/>
                                      </p:to>
                                    </p:set>
                                    <p:anim calcmode="lin" valueType="num">
                                      <p:cBhvr additive="base">
                                        <p:cTn id="21" dur="500" fill="hold"/>
                                        <p:tgtEl>
                                          <p:spTgt spid="369678"/>
                                        </p:tgtEl>
                                        <p:attrNameLst>
                                          <p:attrName>ppt_x</p:attrName>
                                        </p:attrNameLst>
                                      </p:cBhvr>
                                      <p:tavLst>
                                        <p:tav tm="0">
                                          <p:val>
                                            <p:strVal val="#ppt_x"/>
                                          </p:val>
                                        </p:tav>
                                        <p:tav tm="100000">
                                          <p:val>
                                            <p:strVal val="#ppt_x"/>
                                          </p:val>
                                        </p:tav>
                                      </p:tavLst>
                                    </p:anim>
                                    <p:anim calcmode="lin" valueType="num">
                                      <p:cBhvr additive="base">
                                        <p:cTn id="22" dur="500" fill="hold"/>
                                        <p:tgtEl>
                                          <p:spTgt spid="369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build="p"/>
      <p:bldP spid="3696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body" sz="half" idx="1"/>
          </p:nvPr>
        </p:nvSpPr>
        <p:spPr>
          <a:xfrm>
            <a:off x="468313" y="620713"/>
            <a:ext cx="5327650" cy="647700"/>
          </a:xfrm>
        </p:spPr>
        <p:txBody>
          <a:bodyPr/>
          <a:lstStyle/>
          <a:p>
            <a:pPr marL="0" indent="0" algn="just">
              <a:buFont typeface="Wingdings" panose="05000000000000000000" pitchFamily="2" charset="2"/>
              <a:buNone/>
            </a:pPr>
            <a:r>
              <a:rPr lang="zh-CN" altLang="en-US" sz="2800" b="1"/>
              <a:t>四、总线的寻址</a:t>
            </a:r>
          </a:p>
        </p:txBody>
      </p:sp>
      <p:sp>
        <p:nvSpPr>
          <p:cNvPr id="119816" name="Rectangle 8"/>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826" name="Rectangle 18"/>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831" name="Rectangle 23"/>
          <p:cNvSpPr>
            <a:spLocks noChangeArrowheads="1"/>
          </p:cNvSpPr>
          <p:nvPr/>
        </p:nvSpPr>
        <p:spPr bwMode="auto">
          <a:xfrm>
            <a:off x="395288" y="1196975"/>
            <a:ext cx="81375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     I</a:t>
            </a:r>
            <a:r>
              <a:rPr lang="en-US" altLang="zh-CN" sz="2800" baseline="30000"/>
              <a:t>2</a:t>
            </a:r>
            <a:r>
              <a:rPr lang="en-US" altLang="zh-CN" sz="2800" b="1"/>
              <a:t>C</a:t>
            </a:r>
            <a:r>
              <a:rPr lang="zh-CN" altLang="en-US" sz="2800" b="1"/>
              <a:t>总线协议有明确的规定：采用</a:t>
            </a:r>
            <a:r>
              <a:rPr lang="en-US" altLang="zh-CN" sz="2800" b="1"/>
              <a:t>7</a:t>
            </a:r>
            <a:r>
              <a:rPr lang="zh-CN" altLang="en-US" sz="2800" b="1"/>
              <a:t>位的寻址字节（寻址字节是起始信号后的第一个字节）。</a:t>
            </a:r>
          </a:p>
          <a:p>
            <a:pPr>
              <a:buFont typeface="Wingdings" panose="05000000000000000000" pitchFamily="2" charset="2"/>
              <a:buNone/>
            </a:pPr>
            <a:r>
              <a:rPr lang="zh-CN" altLang="en-US" sz="2800" b="1"/>
              <a:t> （</a:t>
            </a:r>
            <a:r>
              <a:rPr lang="en-US" altLang="zh-CN" sz="2800" b="1"/>
              <a:t>1</a:t>
            </a:r>
            <a:r>
              <a:rPr lang="zh-CN" altLang="en-US" sz="2800" b="1"/>
              <a:t>）寻址字节的位定义</a:t>
            </a:r>
          </a:p>
        </p:txBody>
      </p:sp>
      <p:pic>
        <p:nvPicPr>
          <p:cNvPr id="119832"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81300"/>
            <a:ext cx="5976938"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33" name="Rectangle 25"/>
          <p:cNvSpPr>
            <a:spLocks noChangeArrowheads="1"/>
          </p:cNvSpPr>
          <p:nvPr/>
        </p:nvSpPr>
        <p:spPr bwMode="auto">
          <a:xfrm>
            <a:off x="539750" y="4365625"/>
            <a:ext cx="81375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666875" indent="-71120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398713" indent="-609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3086100" indent="-5080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773488" indent="-5080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42306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6878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51450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602288" indent="-5080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     </a:t>
            </a:r>
            <a:r>
              <a:rPr lang="en-US" altLang="zh-CN" b="1"/>
              <a:t>D7</a:t>
            </a:r>
            <a:r>
              <a:rPr lang="zh-CN" altLang="en-US" b="1"/>
              <a:t>～</a:t>
            </a:r>
            <a:r>
              <a:rPr lang="en-US" altLang="zh-CN" b="1"/>
              <a:t>D1</a:t>
            </a:r>
            <a:r>
              <a:rPr lang="zh-CN" altLang="en-US" b="1"/>
              <a:t>位组成从机的地址。</a:t>
            </a:r>
            <a:r>
              <a:rPr lang="en-US" altLang="zh-CN" b="1"/>
              <a:t>D0</a:t>
            </a:r>
            <a:r>
              <a:rPr lang="zh-CN" altLang="en-US" b="1"/>
              <a:t>位是数据传送方向位，为“</a:t>
            </a:r>
            <a:r>
              <a:rPr lang="en-US" altLang="zh-CN" b="1"/>
              <a:t>0”</a:t>
            </a:r>
            <a:r>
              <a:rPr lang="zh-CN" altLang="en-US" b="1"/>
              <a:t>时表示主机向从机写数据，为“</a:t>
            </a:r>
            <a:r>
              <a:rPr lang="en-US" altLang="zh-CN" b="1"/>
              <a:t>1”</a:t>
            </a:r>
            <a:r>
              <a:rPr lang="zh-CN" altLang="en-US" b="1"/>
              <a:t>时表示主机由从机读数据。</a:t>
            </a:r>
          </a:p>
        </p:txBody>
      </p:sp>
    </p:spTree>
    <p:extLst>
      <p:ext uri="{BB962C8B-B14F-4D97-AF65-F5344CB8AC3E}">
        <p14:creationId xmlns:p14="http://schemas.microsoft.com/office/powerpoint/2010/main" val="3716852688"/>
      </p:ext>
    </p:extLst>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ppt_x"/>
                                          </p:val>
                                        </p:tav>
                                        <p:tav tm="100000">
                                          <p:val>
                                            <p:strVal val="#ppt_x"/>
                                          </p:val>
                                        </p:tav>
                                      </p:tavLst>
                                    </p:anim>
                                    <p:anim calcmode="lin" valueType="num">
                                      <p:cBhvr additive="base">
                                        <p:cTn id="8" dur="500" fill="hold"/>
                                        <p:tgtEl>
                                          <p:spTgt spid="1198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31"/>
                                        </p:tgtEl>
                                        <p:attrNameLst>
                                          <p:attrName>style.visibility</p:attrName>
                                        </p:attrNameLst>
                                      </p:cBhvr>
                                      <p:to>
                                        <p:strVal val="visible"/>
                                      </p:to>
                                    </p:set>
                                    <p:anim calcmode="lin" valueType="num">
                                      <p:cBhvr additive="base">
                                        <p:cTn id="13" dur="500" fill="hold"/>
                                        <p:tgtEl>
                                          <p:spTgt spid="119831"/>
                                        </p:tgtEl>
                                        <p:attrNameLst>
                                          <p:attrName>ppt_x</p:attrName>
                                        </p:attrNameLst>
                                      </p:cBhvr>
                                      <p:tavLst>
                                        <p:tav tm="0">
                                          <p:val>
                                            <p:strVal val="#ppt_x"/>
                                          </p:val>
                                        </p:tav>
                                        <p:tav tm="100000">
                                          <p:val>
                                            <p:strVal val="#ppt_x"/>
                                          </p:val>
                                        </p:tav>
                                      </p:tavLst>
                                    </p:anim>
                                    <p:anim calcmode="lin" valueType="num">
                                      <p:cBhvr additive="base">
                                        <p:cTn id="14" dur="500" fill="hold"/>
                                        <p:tgtEl>
                                          <p:spTgt spid="11983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9832"/>
                                        </p:tgtEl>
                                        <p:attrNameLst>
                                          <p:attrName>style.visibility</p:attrName>
                                        </p:attrNameLst>
                                      </p:cBhvr>
                                      <p:to>
                                        <p:strVal val="visible"/>
                                      </p:to>
                                    </p:set>
                                    <p:anim calcmode="lin" valueType="num">
                                      <p:cBhvr additive="base">
                                        <p:cTn id="17" dur="500" fill="hold"/>
                                        <p:tgtEl>
                                          <p:spTgt spid="119832"/>
                                        </p:tgtEl>
                                        <p:attrNameLst>
                                          <p:attrName>ppt_x</p:attrName>
                                        </p:attrNameLst>
                                      </p:cBhvr>
                                      <p:tavLst>
                                        <p:tav tm="0">
                                          <p:val>
                                            <p:strVal val="#ppt_x"/>
                                          </p:val>
                                        </p:tav>
                                        <p:tav tm="100000">
                                          <p:val>
                                            <p:strVal val="#ppt_x"/>
                                          </p:val>
                                        </p:tav>
                                      </p:tavLst>
                                    </p:anim>
                                    <p:anim calcmode="lin" valueType="num">
                                      <p:cBhvr additive="base">
                                        <p:cTn id="18" dur="500" fill="hold"/>
                                        <p:tgtEl>
                                          <p:spTgt spid="1198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9833"/>
                                        </p:tgtEl>
                                        <p:attrNameLst>
                                          <p:attrName>style.visibility</p:attrName>
                                        </p:attrNameLst>
                                      </p:cBhvr>
                                      <p:to>
                                        <p:strVal val="visible"/>
                                      </p:to>
                                    </p:set>
                                    <p:anim calcmode="lin" valueType="num">
                                      <p:cBhvr additive="base">
                                        <p:cTn id="21" dur="500" fill="hold"/>
                                        <p:tgtEl>
                                          <p:spTgt spid="119833"/>
                                        </p:tgtEl>
                                        <p:attrNameLst>
                                          <p:attrName>ppt_x</p:attrName>
                                        </p:attrNameLst>
                                      </p:cBhvr>
                                      <p:tavLst>
                                        <p:tav tm="0">
                                          <p:val>
                                            <p:strVal val="#ppt_x"/>
                                          </p:val>
                                        </p:tav>
                                        <p:tav tm="100000">
                                          <p:val>
                                            <p:strVal val="#ppt_x"/>
                                          </p:val>
                                        </p:tav>
                                      </p:tavLst>
                                    </p:anim>
                                    <p:anim calcmode="lin" valueType="num">
                                      <p:cBhvr additive="base">
                                        <p:cTn id="22" dur="500" fill="hold"/>
                                        <p:tgtEl>
                                          <p:spTgt spid="1198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31" grpId="0"/>
      <p:bldP spid="1198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rrowheads="1"/>
          </p:cNvSpPr>
          <p:nvPr>
            <p:ph type="body" sz="half" idx="1"/>
          </p:nvPr>
        </p:nvSpPr>
        <p:spPr>
          <a:xfrm>
            <a:off x="395288" y="836613"/>
            <a:ext cx="8353425" cy="5113337"/>
          </a:xfrm>
        </p:spPr>
        <p:txBody>
          <a:bodyPr/>
          <a:lstStyle/>
          <a:p>
            <a:pPr marL="0" indent="0">
              <a:lnSpc>
                <a:spcPct val="90000"/>
              </a:lnSpc>
            </a:pPr>
            <a:r>
              <a:rPr lang="zh-CN" altLang="en-US" b="1">
                <a:solidFill>
                  <a:schemeClr val="hlink"/>
                </a:solidFill>
              </a:rPr>
              <a:t>主机发送地址</a:t>
            </a:r>
            <a:r>
              <a:rPr lang="zh-CN" altLang="en-US" b="1"/>
              <a:t>时，总线上的每个从机都将这</a:t>
            </a:r>
            <a:r>
              <a:rPr lang="en-US" altLang="zh-CN" b="1"/>
              <a:t>7</a:t>
            </a:r>
            <a:r>
              <a:rPr lang="zh-CN" altLang="en-US" b="1"/>
              <a:t>位地址码与自己的地址进行比较，如果相同，则认为自己正被主机寻址，根据</a:t>
            </a:r>
            <a:r>
              <a:rPr lang="en-US" altLang="zh-CN" b="1"/>
              <a:t>R/</a:t>
            </a:r>
            <a:r>
              <a:rPr lang="zh-CN" altLang="en-US" b="1"/>
              <a:t>位将自己确定为发送器或接收器</a:t>
            </a:r>
            <a:r>
              <a:rPr lang="zh-CN" altLang="en-US" sz="2800" b="1"/>
              <a:t>。</a:t>
            </a:r>
          </a:p>
          <a:p>
            <a:pPr marL="0" indent="0">
              <a:lnSpc>
                <a:spcPct val="90000"/>
              </a:lnSpc>
            </a:pPr>
            <a:r>
              <a:rPr lang="zh-CN" altLang="en-US" b="1">
                <a:solidFill>
                  <a:schemeClr val="hlink"/>
                </a:solidFill>
              </a:rPr>
              <a:t>从机的地址</a:t>
            </a:r>
            <a:r>
              <a:rPr lang="zh-CN" altLang="en-US" b="1"/>
              <a:t>由固定部分和可编程部分组成。在一个系统中可能希望接入多个相同的从机，从机地址中可编程部分决定了可接入总线该类器件的最大数目。如一个从机的</a:t>
            </a:r>
            <a:r>
              <a:rPr lang="en-US" altLang="zh-CN" b="1"/>
              <a:t>7</a:t>
            </a:r>
            <a:r>
              <a:rPr lang="zh-CN" altLang="en-US" b="1"/>
              <a:t>位寻址位有</a:t>
            </a:r>
            <a:r>
              <a:rPr lang="en-US" altLang="zh-CN" b="1"/>
              <a:t>4</a:t>
            </a:r>
            <a:r>
              <a:rPr lang="zh-CN" altLang="en-US" b="1"/>
              <a:t>位是固定位，</a:t>
            </a:r>
            <a:r>
              <a:rPr lang="en-US" altLang="zh-CN" b="1"/>
              <a:t>3</a:t>
            </a:r>
            <a:r>
              <a:rPr lang="zh-CN" altLang="en-US" b="1"/>
              <a:t>位是可编程位，这时仅能寻址</a:t>
            </a:r>
            <a:r>
              <a:rPr lang="en-US" altLang="zh-CN" b="1"/>
              <a:t>8</a:t>
            </a:r>
            <a:r>
              <a:rPr lang="zh-CN" altLang="en-US" b="1"/>
              <a:t>个同样的器件，即可以有</a:t>
            </a:r>
            <a:r>
              <a:rPr lang="en-US" altLang="zh-CN" b="1"/>
              <a:t>8</a:t>
            </a:r>
            <a:r>
              <a:rPr lang="zh-CN" altLang="en-US" b="1"/>
              <a:t>个同样的器件接入到该</a:t>
            </a:r>
            <a:r>
              <a:rPr lang="en-US" altLang="zh-CN" b="1"/>
              <a:t>I2C</a:t>
            </a:r>
            <a:r>
              <a:rPr lang="zh-CN" altLang="en-US" b="1"/>
              <a:t>总线系统中</a:t>
            </a:r>
            <a:r>
              <a:rPr lang="zh-CN" altLang="en-US" sz="2800" b="1"/>
              <a:t>。</a:t>
            </a:r>
          </a:p>
        </p:txBody>
      </p:sp>
      <p:sp>
        <p:nvSpPr>
          <p:cNvPr id="372739" name="Rectangle 3"/>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2740" name="Rectangle 4"/>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806957393"/>
      </p:ext>
    </p:extLst>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72738">
                                            <p:txEl>
                                              <p:pRg st="0" end="0"/>
                                            </p:txEl>
                                          </p:spTgt>
                                        </p:tgtEl>
                                        <p:attrNameLst>
                                          <p:attrName>style.visibility</p:attrName>
                                        </p:attrNameLst>
                                      </p:cBhvr>
                                      <p:to>
                                        <p:strVal val="visible"/>
                                      </p:to>
                                    </p:set>
                                    <p:anim calcmode="lin" valueType="num">
                                      <p:cBhvr additive="base">
                                        <p:cTn id="7" dur="500" fill="hold"/>
                                        <p:tgtEl>
                                          <p:spTgt spid="3727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27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2738">
                                            <p:txEl>
                                              <p:pRg st="1" end="1"/>
                                            </p:txEl>
                                          </p:spTgt>
                                        </p:tgtEl>
                                        <p:attrNameLst>
                                          <p:attrName>style.visibility</p:attrName>
                                        </p:attrNameLst>
                                      </p:cBhvr>
                                      <p:to>
                                        <p:strVal val="visible"/>
                                      </p:to>
                                    </p:set>
                                    <p:anim calcmode="lin" valueType="num">
                                      <p:cBhvr additive="base">
                                        <p:cTn id="11" dur="500" fill="hold"/>
                                        <p:tgtEl>
                                          <p:spTgt spid="37273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27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rrowheads="1"/>
          </p:cNvSpPr>
          <p:nvPr>
            <p:ph type="body" idx="1"/>
          </p:nvPr>
        </p:nvSpPr>
        <p:spPr>
          <a:xfrm>
            <a:off x="468313" y="620713"/>
            <a:ext cx="8280400" cy="1584325"/>
          </a:xfrm>
        </p:spPr>
        <p:txBody>
          <a:bodyPr/>
          <a:lstStyle/>
          <a:p>
            <a:pPr marL="0" indent="0">
              <a:buFont typeface="Wingdings" panose="05000000000000000000" pitchFamily="2" charset="2"/>
              <a:buNone/>
            </a:pPr>
            <a:r>
              <a:rPr lang="zh-CN" altLang="en-US" b="1"/>
              <a:t>（</a:t>
            </a:r>
            <a:r>
              <a:rPr lang="en-US" altLang="zh-CN" b="1"/>
              <a:t>2</a:t>
            </a:r>
            <a:r>
              <a:rPr lang="zh-CN" altLang="en-US" b="1"/>
              <a:t>）寻址字节中的特殊地址</a:t>
            </a:r>
          </a:p>
          <a:p>
            <a:pPr marL="0" indent="0">
              <a:buFont typeface="Wingdings" panose="05000000000000000000" pitchFamily="2" charset="2"/>
              <a:buNone/>
            </a:pPr>
            <a:r>
              <a:rPr lang="zh-CN" altLang="en-US" b="1"/>
              <a:t>   固定地址编号</a:t>
            </a:r>
            <a:r>
              <a:rPr lang="en-US" altLang="zh-CN" b="1"/>
              <a:t>0000</a:t>
            </a:r>
            <a:r>
              <a:rPr lang="zh-CN" altLang="en-US" b="1"/>
              <a:t>和</a:t>
            </a:r>
            <a:r>
              <a:rPr lang="en-US" altLang="zh-CN" b="1"/>
              <a:t>1111</a:t>
            </a:r>
            <a:r>
              <a:rPr lang="zh-CN" altLang="en-US" b="1"/>
              <a:t>已被保留作为特殊用途。</a:t>
            </a:r>
            <a:r>
              <a:rPr lang="zh-CN" altLang="en-US"/>
              <a:t> </a:t>
            </a:r>
          </a:p>
        </p:txBody>
      </p:sp>
      <p:sp>
        <p:nvSpPr>
          <p:cNvPr id="373763"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64"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65"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377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7377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05038"/>
            <a:ext cx="840105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76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73762">
                                            <p:txEl>
                                              <p:pRg st="0" end="0"/>
                                            </p:txEl>
                                          </p:spTgt>
                                        </p:tgtEl>
                                        <p:attrNameLst>
                                          <p:attrName>style.visibility</p:attrName>
                                        </p:attrNameLst>
                                      </p:cBhvr>
                                      <p:to>
                                        <p:strVal val="visible"/>
                                      </p:to>
                                    </p:set>
                                    <p:anim calcmode="lin" valueType="num">
                                      <p:cBhvr additive="base">
                                        <p:cTn id="7" dur="500" fill="hold"/>
                                        <p:tgtEl>
                                          <p:spTgt spid="3737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3762">
                                            <p:txEl>
                                              <p:pRg st="1" end="1"/>
                                            </p:txEl>
                                          </p:spTgt>
                                        </p:tgtEl>
                                        <p:attrNameLst>
                                          <p:attrName>style.visibility</p:attrName>
                                        </p:attrNameLst>
                                      </p:cBhvr>
                                      <p:to>
                                        <p:strVal val="visible"/>
                                      </p:to>
                                    </p:set>
                                    <p:anim calcmode="lin" valueType="num">
                                      <p:cBhvr additive="base">
                                        <p:cTn id="11" dur="500" fill="hold"/>
                                        <p:tgtEl>
                                          <p:spTgt spid="3737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37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3777"/>
                                        </p:tgtEl>
                                        <p:attrNameLst>
                                          <p:attrName>style.visibility</p:attrName>
                                        </p:attrNameLst>
                                      </p:cBhvr>
                                      <p:to>
                                        <p:strVal val="visible"/>
                                      </p:to>
                                    </p:set>
                                    <p:anim calcmode="lin" valueType="num">
                                      <p:cBhvr additive="base">
                                        <p:cTn id="15" dur="500" fill="hold"/>
                                        <p:tgtEl>
                                          <p:spTgt spid="373777"/>
                                        </p:tgtEl>
                                        <p:attrNameLst>
                                          <p:attrName>ppt_x</p:attrName>
                                        </p:attrNameLst>
                                      </p:cBhvr>
                                      <p:tavLst>
                                        <p:tav tm="0">
                                          <p:val>
                                            <p:strVal val="#ppt_x"/>
                                          </p:val>
                                        </p:tav>
                                        <p:tav tm="100000">
                                          <p:val>
                                            <p:strVal val="#ppt_x"/>
                                          </p:val>
                                        </p:tav>
                                      </p:tavLst>
                                    </p:anim>
                                    <p:anim calcmode="lin" valueType="num">
                                      <p:cBhvr additive="base">
                                        <p:cTn id="16" dur="500" fill="hold"/>
                                        <p:tgtEl>
                                          <p:spTgt spid="373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2"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4" name="Rectangle 6"/>
          <p:cNvSpPr>
            <a:spLocks noChangeArrowheads="1"/>
          </p:cNvSpPr>
          <p:nvPr/>
        </p:nvSpPr>
        <p:spPr bwMode="auto">
          <a:xfrm>
            <a:off x="468313" y="836613"/>
            <a:ext cx="8424862"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   </a:t>
            </a:r>
            <a:r>
              <a:rPr lang="zh-CN" altLang="en-US" sz="2800" b="1"/>
              <a:t>起始信号后的第一字节的</a:t>
            </a:r>
            <a:r>
              <a:rPr lang="en-US" altLang="zh-CN" sz="2800" b="1"/>
              <a:t>8</a:t>
            </a:r>
            <a:r>
              <a:rPr lang="zh-CN" altLang="en-US" sz="2800" b="1"/>
              <a:t>位为“</a:t>
            </a:r>
            <a:r>
              <a:rPr lang="en-US" altLang="zh-CN" sz="2800" b="1"/>
              <a:t>0000 0000”</a:t>
            </a:r>
            <a:r>
              <a:rPr lang="zh-CN" altLang="en-US" sz="2800" b="1"/>
              <a:t>时，称为通用呼叫地址。通用呼叫地址的用意在第二字节中加以说明。格式为：</a:t>
            </a:r>
            <a:r>
              <a:rPr lang="zh-CN" altLang="en-US"/>
              <a:t>  </a:t>
            </a:r>
            <a:r>
              <a:rPr lang="zh-CN" altLang="en-US" sz="2800" b="1"/>
              <a:t> </a:t>
            </a:r>
          </a:p>
        </p:txBody>
      </p:sp>
      <p:sp>
        <p:nvSpPr>
          <p:cNvPr id="375815" name="Rectangle 7"/>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zh-CN" sz="2400"/>
          </a:p>
        </p:txBody>
      </p:sp>
      <p:sp>
        <p:nvSpPr>
          <p:cNvPr id="3758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58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5825" name="Rectangle 17"/>
          <p:cNvSpPr>
            <a:spLocks noChangeArrowheads="1"/>
          </p:cNvSpPr>
          <p:nvPr/>
        </p:nvSpPr>
        <p:spPr bwMode="auto">
          <a:xfrm>
            <a:off x="539750" y="3573463"/>
            <a:ext cx="82804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第二字节为 </a:t>
            </a:r>
            <a:r>
              <a:rPr lang="en-US" altLang="zh-CN" sz="2400" b="1"/>
              <a:t>06H</a:t>
            </a:r>
            <a:r>
              <a:rPr lang="zh-CN" altLang="en-US" sz="2400" b="1"/>
              <a:t>时，所有能响应通用呼叫地址的从机器件复位，并由硬件装入从机地址的可编程部分。能响应命令的从机器件复位时不拉低</a:t>
            </a:r>
            <a:r>
              <a:rPr lang="en-US" altLang="zh-CN" sz="2400" b="1"/>
              <a:t>SDA</a:t>
            </a:r>
            <a:r>
              <a:rPr lang="zh-CN" altLang="en-US" sz="2400" b="1"/>
              <a:t>和</a:t>
            </a:r>
            <a:r>
              <a:rPr lang="en-US" altLang="zh-CN" sz="2400" b="1"/>
              <a:t>SCL</a:t>
            </a:r>
            <a:r>
              <a:rPr lang="zh-CN" altLang="en-US" sz="2400" b="1"/>
              <a:t>线，以免堵塞总线。</a:t>
            </a:r>
          </a:p>
        </p:txBody>
      </p:sp>
      <p:pic>
        <p:nvPicPr>
          <p:cNvPr id="37582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76581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5827" name="Rectangle 19"/>
          <p:cNvSpPr>
            <a:spLocks noChangeArrowheads="1"/>
          </p:cNvSpPr>
          <p:nvPr/>
        </p:nvSpPr>
        <p:spPr bwMode="auto">
          <a:xfrm>
            <a:off x="468313" y="5013325"/>
            <a:ext cx="8280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第二字节为 </a:t>
            </a:r>
            <a:r>
              <a:rPr lang="en-US" altLang="zh-CN" sz="2400" b="1"/>
              <a:t>04H</a:t>
            </a:r>
            <a:r>
              <a:rPr lang="zh-CN" altLang="en-US" sz="2400" b="1"/>
              <a:t>时，所有能响应通用呼叫地址并通过硬件来定义其可编程地址的从机器件将锁定地址中的可编程位，但不进行复位。</a:t>
            </a:r>
          </a:p>
        </p:txBody>
      </p:sp>
    </p:spTree>
    <p:extLst>
      <p:ext uri="{BB962C8B-B14F-4D97-AF65-F5344CB8AC3E}">
        <p14:creationId xmlns:p14="http://schemas.microsoft.com/office/powerpoint/2010/main" val="3762637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5814"/>
                                        </p:tgtEl>
                                        <p:attrNameLst>
                                          <p:attrName>style.visibility</p:attrName>
                                        </p:attrNameLst>
                                      </p:cBhvr>
                                      <p:to>
                                        <p:strVal val="visible"/>
                                      </p:to>
                                    </p:set>
                                    <p:anim calcmode="lin" valueType="num">
                                      <p:cBhvr additive="base">
                                        <p:cTn id="7" dur="500" fill="hold"/>
                                        <p:tgtEl>
                                          <p:spTgt spid="375814"/>
                                        </p:tgtEl>
                                        <p:attrNameLst>
                                          <p:attrName>ppt_x</p:attrName>
                                        </p:attrNameLst>
                                      </p:cBhvr>
                                      <p:tavLst>
                                        <p:tav tm="0">
                                          <p:val>
                                            <p:strVal val="#ppt_x"/>
                                          </p:val>
                                        </p:tav>
                                        <p:tav tm="100000">
                                          <p:val>
                                            <p:strVal val="#ppt_x"/>
                                          </p:val>
                                        </p:tav>
                                      </p:tavLst>
                                    </p:anim>
                                    <p:anim calcmode="lin" valueType="num">
                                      <p:cBhvr additive="base">
                                        <p:cTn id="8" dur="500" fill="hold"/>
                                        <p:tgtEl>
                                          <p:spTgt spid="3758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75826"/>
                                        </p:tgtEl>
                                        <p:attrNameLst>
                                          <p:attrName>style.visibility</p:attrName>
                                        </p:attrNameLst>
                                      </p:cBhvr>
                                      <p:to>
                                        <p:strVal val="visible"/>
                                      </p:to>
                                    </p:set>
                                    <p:anim calcmode="lin" valueType="num">
                                      <p:cBhvr additive="base">
                                        <p:cTn id="11" dur="500" fill="hold"/>
                                        <p:tgtEl>
                                          <p:spTgt spid="375826"/>
                                        </p:tgtEl>
                                        <p:attrNameLst>
                                          <p:attrName>ppt_x</p:attrName>
                                        </p:attrNameLst>
                                      </p:cBhvr>
                                      <p:tavLst>
                                        <p:tav tm="0">
                                          <p:val>
                                            <p:strVal val="#ppt_x"/>
                                          </p:val>
                                        </p:tav>
                                        <p:tav tm="100000">
                                          <p:val>
                                            <p:strVal val="#ppt_x"/>
                                          </p:val>
                                        </p:tav>
                                      </p:tavLst>
                                    </p:anim>
                                    <p:anim calcmode="lin" valueType="num">
                                      <p:cBhvr additive="base">
                                        <p:cTn id="12" dur="500" fill="hold"/>
                                        <p:tgtEl>
                                          <p:spTgt spid="375826"/>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75825"/>
                                        </p:tgtEl>
                                        <p:attrNameLst>
                                          <p:attrName>style.visibility</p:attrName>
                                        </p:attrNameLst>
                                      </p:cBhvr>
                                      <p:to>
                                        <p:strVal val="visible"/>
                                      </p:to>
                                    </p:set>
                                    <p:anim calcmode="lin" valueType="num">
                                      <p:cBhvr additive="base">
                                        <p:cTn id="17" dur="500" fill="hold"/>
                                        <p:tgtEl>
                                          <p:spTgt spid="375825"/>
                                        </p:tgtEl>
                                        <p:attrNameLst>
                                          <p:attrName>ppt_x</p:attrName>
                                        </p:attrNameLst>
                                      </p:cBhvr>
                                      <p:tavLst>
                                        <p:tav tm="0">
                                          <p:val>
                                            <p:strVal val="0-#ppt_w/2"/>
                                          </p:val>
                                        </p:tav>
                                        <p:tav tm="100000">
                                          <p:val>
                                            <p:strVal val="#ppt_x"/>
                                          </p:val>
                                        </p:tav>
                                      </p:tavLst>
                                    </p:anim>
                                    <p:anim calcmode="lin" valueType="num">
                                      <p:cBhvr additive="base">
                                        <p:cTn id="18" dur="500" fill="hold"/>
                                        <p:tgtEl>
                                          <p:spTgt spid="37582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5827"/>
                                        </p:tgtEl>
                                        <p:attrNameLst>
                                          <p:attrName>style.visibility</p:attrName>
                                        </p:attrNameLst>
                                      </p:cBhvr>
                                      <p:to>
                                        <p:strVal val="visible"/>
                                      </p:to>
                                    </p:set>
                                    <p:anim calcmode="lin" valueType="num">
                                      <p:cBhvr additive="base">
                                        <p:cTn id="23" dur="500" fill="hold"/>
                                        <p:tgtEl>
                                          <p:spTgt spid="375827"/>
                                        </p:tgtEl>
                                        <p:attrNameLst>
                                          <p:attrName>ppt_x</p:attrName>
                                        </p:attrNameLst>
                                      </p:cBhvr>
                                      <p:tavLst>
                                        <p:tav tm="0">
                                          <p:val>
                                            <p:strVal val="#ppt_x"/>
                                          </p:val>
                                        </p:tav>
                                        <p:tav tm="100000">
                                          <p:val>
                                            <p:strVal val="#ppt_x"/>
                                          </p:val>
                                        </p:tav>
                                      </p:tavLst>
                                    </p:anim>
                                    <p:anim calcmode="lin" valueType="num">
                                      <p:cBhvr additive="base">
                                        <p:cTn id="24" dur="500" fill="hold"/>
                                        <p:tgtEl>
                                          <p:spTgt spid="375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4" grpId="0"/>
      <p:bldP spid="375825" grpId="0"/>
      <p:bldP spid="3758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Oval 2"/>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6835" name="Rectangle 3"/>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6836" name="Rectangle 4"/>
          <p:cNvSpPr>
            <a:spLocks noChangeArrowheads="1"/>
          </p:cNvSpPr>
          <p:nvPr/>
        </p:nvSpPr>
        <p:spPr bwMode="auto">
          <a:xfrm>
            <a:off x="539750" y="692150"/>
            <a:ext cx="8135938"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如果第二字节的方向位</a:t>
            </a:r>
            <a:r>
              <a:rPr lang="en-US" altLang="zh-CN" sz="2400" b="1"/>
              <a:t>B</a:t>
            </a:r>
            <a:r>
              <a:rPr lang="zh-CN" altLang="en-US" sz="2400" b="1"/>
              <a:t>为“</a:t>
            </a:r>
            <a:r>
              <a:rPr lang="en-US" altLang="zh-CN" sz="2400" b="1"/>
              <a:t>1”</a:t>
            </a:r>
            <a:r>
              <a:rPr lang="zh-CN" altLang="en-US" sz="2400" b="1"/>
              <a:t>，则这两个字节命令称为硬件通用呼叫命令。</a:t>
            </a:r>
          </a:p>
          <a:p>
            <a:pPr>
              <a:buFont typeface="Wingdings" panose="05000000000000000000" pitchFamily="2" charset="2"/>
              <a:buNone/>
            </a:pPr>
            <a:r>
              <a:rPr lang="zh-CN" altLang="en-US" sz="2400"/>
              <a:t>    </a:t>
            </a:r>
            <a:r>
              <a:rPr lang="zh-CN" altLang="en-US" sz="2400" b="1"/>
              <a:t>在这第二字节的高</a:t>
            </a:r>
            <a:r>
              <a:rPr lang="en-US" altLang="zh-CN" sz="2400" b="1"/>
              <a:t>7</a:t>
            </a:r>
            <a:r>
              <a:rPr lang="zh-CN" altLang="en-US" sz="2400" b="1"/>
              <a:t>位说明自己的地址。接在总线上的智能器件，如单片机或其他微处理器能识别这个地址，并与之传送数据。硬件主器件作为从机使用时，也用这个地址作为从机地址。格式为：</a:t>
            </a:r>
            <a:r>
              <a:rPr lang="zh-CN" altLang="en-US" sz="2400"/>
              <a:t> </a:t>
            </a:r>
          </a:p>
        </p:txBody>
      </p:sp>
      <p:sp>
        <p:nvSpPr>
          <p:cNvPr id="376837" name="Rectangle 5"/>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zh-CN" sz="2400"/>
          </a:p>
        </p:txBody>
      </p:sp>
      <p:sp>
        <p:nvSpPr>
          <p:cNvPr id="37683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683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6842" name="Rectangle 10"/>
          <p:cNvSpPr>
            <a:spLocks noChangeArrowheads="1"/>
          </p:cNvSpPr>
          <p:nvPr/>
        </p:nvSpPr>
        <p:spPr bwMode="auto">
          <a:xfrm>
            <a:off x="0"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6844" name="Rectangle 12"/>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7684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3181350"/>
            <a:ext cx="79914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850" name="Rectangle 18"/>
          <p:cNvSpPr>
            <a:spLocks noChangeArrowheads="1"/>
          </p:cNvSpPr>
          <p:nvPr/>
        </p:nvSpPr>
        <p:spPr bwMode="auto">
          <a:xfrm>
            <a:off x="468313" y="3933825"/>
            <a:ext cx="82804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dirty="0"/>
              <a:t>     </a:t>
            </a:r>
            <a:r>
              <a:rPr lang="zh-CN" altLang="en-US" sz="2800" b="1" dirty="0"/>
              <a:t>在系统中另一种选择可能是系统复位时硬件主机器件工作在从机接收器方式，这时由系统中的主机先告诉硬件主机器件数据应送往的从机器件地址，当硬件主机器件要发送数据时就可以直接向指定从机器件发送数据了。</a:t>
            </a:r>
          </a:p>
        </p:txBody>
      </p:sp>
    </p:spTree>
    <p:extLst>
      <p:ext uri="{BB962C8B-B14F-4D97-AF65-F5344CB8AC3E}">
        <p14:creationId xmlns:p14="http://schemas.microsoft.com/office/powerpoint/2010/main" val="178231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6836"/>
                                        </p:tgtEl>
                                        <p:attrNameLst>
                                          <p:attrName>style.visibility</p:attrName>
                                        </p:attrNameLst>
                                      </p:cBhvr>
                                      <p:to>
                                        <p:strVal val="visible"/>
                                      </p:to>
                                    </p:set>
                                    <p:anim calcmode="lin" valueType="num">
                                      <p:cBhvr additive="base">
                                        <p:cTn id="7" dur="500" fill="hold"/>
                                        <p:tgtEl>
                                          <p:spTgt spid="376836"/>
                                        </p:tgtEl>
                                        <p:attrNameLst>
                                          <p:attrName>ppt_x</p:attrName>
                                        </p:attrNameLst>
                                      </p:cBhvr>
                                      <p:tavLst>
                                        <p:tav tm="0">
                                          <p:val>
                                            <p:strVal val="0-#ppt_w/2"/>
                                          </p:val>
                                        </p:tav>
                                        <p:tav tm="100000">
                                          <p:val>
                                            <p:strVal val="#ppt_x"/>
                                          </p:val>
                                        </p:tav>
                                      </p:tavLst>
                                    </p:anim>
                                    <p:anim calcmode="lin" valueType="num">
                                      <p:cBhvr additive="base">
                                        <p:cTn id="8" dur="500" fill="hold"/>
                                        <p:tgtEl>
                                          <p:spTgt spid="37683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76849"/>
                                        </p:tgtEl>
                                        <p:attrNameLst>
                                          <p:attrName>style.visibility</p:attrName>
                                        </p:attrNameLst>
                                      </p:cBhvr>
                                      <p:to>
                                        <p:strVal val="visible"/>
                                      </p:to>
                                    </p:set>
                                    <p:anim calcmode="lin" valueType="num">
                                      <p:cBhvr additive="base">
                                        <p:cTn id="11" dur="500" fill="hold"/>
                                        <p:tgtEl>
                                          <p:spTgt spid="376849"/>
                                        </p:tgtEl>
                                        <p:attrNameLst>
                                          <p:attrName>ppt_x</p:attrName>
                                        </p:attrNameLst>
                                      </p:cBhvr>
                                      <p:tavLst>
                                        <p:tav tm="0">
                                          <p:val>
                                            <p:strVal val="0-#ppt_w/2"/>
                                          </p:val>
                                        </p:tav>
                                        <p:tav tm="100000">
                                          <p:val>
                                            <p:strVal val="#ppt_x"/>
                                          </p:val>
                                        </p:tav>
                                      </p:tavLst>
                                    </p:anim>
                                    <p:anim calcmode="lin" valueType="num">
                                      <p:cBhvr additive="base">
                                        <p:cTn id="12" dur="500" fill="hold"/>
                                        <p:tgtEl>
                                          <p:spTgt spid="37684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6850"/>
                                        </p:tgtEl>
                                        <p:attrNameLst>
                                          <p:attrName>style.visibility</p:attrName>
                                        </p:attrNameLst>
                                      </p:cBhvr>
                                      <p:to>
                                        <p:strVal val="visible"/>
                                      </p:to>
                                    </p:set>
                                    <p:anim calcmode="lin" valueType="num">
                                      <p:cBhvr additive="base">
                                        <p:cTn id="17" dur="500" fill="hold"/>
                                        <p:tgtEl>
                                          <p:spTgt spid="376850"/>
                                        </p:tgtEl>
                                        <p:attrNameLst>
                                          <p:attrName>ppt_x</p:attrName>
                                        </p:attrNameLst>
                                      </p:cBhvr>
                                      <p:tavLst>
                                        <p:tav tm="0">
                                          <p:val>
                                            <p:strVal val="#ppt_x"/>
                                          </p:val>
                                        </p:tav>
                                        <p:tav tm="100000">
                                          <p:val>
                                            <p:strVal val="#ppt_x"/>
                                          </p:val>
                                        </p:tav>
                                      </p:tavLst>
                                    </p:anim>
                                    <p:anim calcmode="lin" valueType="num">
                                      <p:cBhvr additive="base">
                                        <p:cTn id="18" dur="500" fill="hold"/>
                                        <p:tgtEl>
                                          <p:spTgt spid="3768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p:bldP spid="3768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Oval 2"/>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59" name="Rectangle 3"/>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786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7864" name="Rectangle 8"/>
          <p:cNvSpPr>
            <a:spLocks noChangeArrowheads="1"/>
          </p:cNvSpPr>
          <p:nvPr/>
        </p:nvSpPr>
        <p:spPr bwMode="auto">
          <a:xfrm>
            <a:off x="0"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7872" name="Rectangle 16"/>
          <p:cNvSpPr>
            <a:spLocks noChangeArrowheads="1"/>
          </p:cNvSpPr>
          <p:nvPr/>
        </p:nvSpPr>
        <p:spPr bwMode="auto">
          <a:xfrm>
            <a:off x="539750" y="692150"/>
            <a:ext cx="28082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800" b="1"/>
              <a:t>（</a:t>
            </a:r>
            <a:r>
              <a:rPr lang="en-US" altLang="zh-CN" sz="2800" b="1"/>
              <a:t>3</a:t>
            </a:r>
            <a:r>
              <a:rPr lang="zh-CN" altLang="en-US" sz="2800" b="1"/>
              <a:t>）起始字节</a:t>
            </a:r>
          </a:p>
        </p:txBody>
      </p:sp>
      <p:sp>
        <p:nvSpPr>
          <p:cNvPr id="377873" name="Rectangle 17"/>
          <p:cNvSpPr>
            <a:spLocks noChangeArrowheads="1"/>
          </p:cNvSpPr>
          <p:nvPr/>
        </p:nvSpPr>
        <p:spPr bwMode="auto">
          <a:xfrm>
            <a:off x="468313" y="2205038"/>
            <a:ext cx="8137525"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不具备</a:t>
            </a:r>
            <a:r>
              <a:rPr lang="en-US" altLang="zh-CN" sz="2400" b="1"/>
              <a:t>I2C</a:t>
            </a:r>
            <a:r>
              <a:rPr lang="zh-CN" altLang="en-US" sz="2400" b="1"/>
              <a:t>总线接口的单片机，则必须通过软件不断地检测总线，以便及时地响应总线的请求。单片机的速度与硬件接口器件的速度就出现了较大的差别，为此，</a:t>
            </a:r>
            <a:r>
              <a:rPr lang="en-US" altLang="zh-CN" sz="2400" b="1"/>
              <a:t>I2C</a:t>
            </a:r>
            <a:r>
              <a:rPr lang="zh-CN" altLang="en-US" sz="2400" b="1"/>
              <a:t>总线上的数据传送要由一个较长的起始过程加以引导。</a:t>
            </a:r>
            <a:r>
              <a:rPr lang="zh-CN" altLang="en-US" sz="2400"/>
              <a:t>  </a:t>
            </a:r>
          </a:p>
        </p:txBody>
      </p:sp>
      <p:sp>
        <p:nvSpPr>
          <p:cNvPr id="377875" name="Rectangle 19"/>
          <p:cNvSpPr>
            <a:spLocks noChangeArrowheads="1"/>
          </p:cNvSpPr>
          <p:nvPr/>
        </p:nvSpPr>
        <p:spPr bwMode="auto">
          <a:xfrm>
            <a:off x="468313" y="1268413"/>
            <a:ext cx="81359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起始字节是提供给没有</a:t>
            </a:r>
            <a:r>
              <a:rPr lang="en-US" altLang="zh-CN" sz="2400" b="1"/>
              <a:t>I2C</a:t>
            </a:r>
            <a:r>
              <a:rPr lang="zh-CN" altLang="en-US" sz="2400" b="1"/>
              <a:t>总线接口的单片机查询</a:t>
            </a:r>
            <a:r>
              <a:rPr lang="en-US" altLang="zh-CN" sz="2400" b="1"/>
              <a:t>I2C</a:t>
            </a:r>
            <a:r>
              <a:rPr lang="zh-CN" altLang="en-US" sz="2400" b="1"/>
              <a:t>总线时使用的特殊字节。 </a:t>
            </a:r>
          </a:p>
        </p:txBody>
      </p:sp>
      <p:pic>
        <p:nvPicPr>
          <p:cNvPr id="37787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860800"/>
            <a:ext cx="864235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80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7872"/>
                                        </p:tgtEl>
                                        <p:attrNameLst>
                                          <p:attrName>style.visibility</p:attrName>
                                        </p:attrNameLst>
                                      </p:cBhvr>
                                      <p:to>
                                        <p:strVal val="visible"/>
                                      </p:to>
                                    </p:set>
                                    <p:anim calcmode="lin" valueType="num">
                                      <p:cBhvr additive="base">
                                        <p:cTn id="7" dur="500" fill="hold"/>
                                        <p:tgtEl>
                                          <p:spTgt spid="377872"/>
                                        </p:tgtEl>
                                        <p:attrNameLst>
                                          <p:attrName>ppt_x</p:attrName>
                                        </p:attrNameLst>
                                      </p:cBhvr>
                                      <p:tavLst>
                                        <p:tav tm="0">
                                          <p:val>
                                            <p:strVal val="#ppt_x"/>
                                          </p:val>
                                        </p:tav>
                                        <p:tav tm="100000">
                                          <p:val>
                                            <p:strVal val="#ppt_x"/>
                                          </p:val>
                                        </p:tav>
                                      </p:tavLst>
                                    </p:anim>
                                    <p:anim calcmode="lin" valueType="num">
                                      <p:cBhvr additive="base">
                                        <p:cTn id="8" dur="500" fill="hold"/>
                                        <p:tgtEl>
                                          <p:spTgt spid="37787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77875"/>
                                        </p:tgtEl>
                                        <p:attrNameLst>
                                          <p:attrName>style.visibility</p:attrName>
                                        </p:attrNameLst>
                                      </p:cBhvr>
                                      <p:to>
                                        <p:strVal val="visible"/>
                                      </p:to>
                                    </p:set>
                                    <p:anim calcmode="lin" valueType="num">
                                      <p:cBhvr additive="base">
                                        <p:cTn id="11" dur="500" fill="hold"/>
                                        <p:tgtEl>
                                          <p:spTgt spid="377875"/>
                                        </p:tgtEl>
                                        <p:attrNameLst>
                                          <p:attrName>ppt_x</p:attrName>
                                        </p:attrNameLst>
                                      </p:cBhvr>
                                      <p:tavLst>
                                        <p:tav tm="0">
                                          <p:val>
                                            <p:strVal val="#ppt_x"/>
                                          </p:val>
                                        </p:tav>
                                        <p:tav tm="100000">
                                          <p:val>
                                            <p:strVal val="#ppt_x"/>
                                          </p:val>
                                        </p:tav>
                                      </p:tavLst>
                                    </p:anim>
                                    <p:anim calcmode="lin" valueType="num">
                                      <p:cBhvr additive="base">
                                        <p:cTn id="12" dur="500" fill="hold"/>
                                        <p:tgtEl>
                                          <p:spTgt spid="37787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7873"/>
                                        </p:tgtEl>
                                        <p:attrNameLst>
                                          <p:attrName>style.visibility</p:attrName>
                                        </p:attrNameLst>
                                      </p:cBhvr>
                                      <p:to>
                                        <p:strVal val="visible"/>
                                      </p:to>
                                    </p:set>
                                    <p:anim calcmode="lin" valueType="num">
                                      <p:cBhvr additive="base">
                                        <p:cTn id="17" dur="500" fill="hold"/>
                                        <p:tgtEl>
                                          <p:spTgt spid="377873"/>
                                        </p:tgtEl>
                                        <p:attrNameLst>
                                          <p:attrName>ppt_x</p:attrName>
                                        </p:attrNameLst>
                                      </p:cBhvr>
                                      <p:tavLst>
                                        <p:tav tm="0">
                                          <p:val>
                                            <p:strVal val="#ppt_x"/>
                                          </p:val>
                                        </p:tav>
                                        <p:tav tm="100000">
                                          <p:val>
                                            <p:strVal val="#ppt_x"/>
                                          </p:val>
                                        </p:tav>
                                      </p:tavLst>
                                    </p:anim>
                                    <p:anim calcmode="lin" valueType="num">
                                      <p:cBhvr additive="base">
                                        <p:cTn id="18" dur="500" fill="hold"/>
                                        <p:tgtEl>
                                          <p:spTgt spid="37787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7876"/>
                                        </p:tgtEl>
                                        <p:attrNameLst>
                                          <p:attrName>style.visibility</p:attrName>
                                        </p:attrNameLst>
                                      </p:cBhvr>
                                      <p:to>
                                        <p:strVal val="visible"/>
                                      </p:to>
                                    </p:set>
                                    <p:anim calcmode="lin" valueType="num">
                                      <p:cBhvr additive="base">
                                        <p:cTn id="21" dur="500" fill="hold"/>
                                        <p:tgtEl>
                                          <p:spTgt spid="377876"/>
                                        </p:tgtEl>
                                        <p:attrNameLst>
                                          <p:attrName>ppt_x</p:attrName>
                                        </p:attrNameLst>
                                      </p:cBhvr>
                                      <p:tavLst>
                                        <p:tav tm="0">
                                          <p:val>
                                            <p:strVal val="#ppt_x"/>
                                          </p:val>
                                        </p:tav>
                                        <p:tav tm="100000">
                                          <p:val>
                                            <p:strVal val="#ppt_x"/>
                                          </p:val>
                                        </p:tav>
                                      </p:tavLst>
                                    </p:anim>
                                    <p:anim calcmode="lin" valueType="num">
                                      <p:cBhvr additive="base">
                                        <p:cTn id="22" dur="500" fill="hold"/>
                                        <p:tgtEl>
                                          <p:spTgt spid="377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2" grpId="0"/>
      <p:bldP spid="377873" grpId="0"/>
      <p:bldP spid="3778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458788" y="646113"/>
            <a:ext cx="6948487" cy="600075"/>
          </a:xfrm>
        </p:spPr>
        <p:txBody>
          <a:bodyPr/>
          <a:lstStyle/>
          <a:p>
            <a:pPr algn="l"/>
            <a:r>
              <a:rPr lang="en-US" altLang="zh-CN" sz="3200" b="1">
                <a:cs typeface="Times New Roman" panose="02020603050405020304" pitchFamily="18" charset="0"/>
              </a:rPr>
              <a:t>8.1   </a:t>
            </a:r>
            <a:r>
              <a:rPr lang="en-US" altLang="zh-CN" sz="3200" b="1">
                <a:solidFill>
                  <a:schemeClr val="tx1"/>
                </a:solidFill>
              </a:rPr>
              <a:t>I</a:t>
            </a:r>
            <a:r>
              <a:rPr lang="en-US" altLang="zh-CN" sz="3200" baseline="30000">
                <a:solidFill>
                  <a:schemeClr val="tx1"/>
                </a:solidFill>
              </a:rPr>
              <a:t>2</a:t>
            </a:r>
            <a:r>
              <a:rPr lang="en-US" altLang="zh-CN" sz="3200" b="1">
                <a:solidFill>
                  <a:schemeClr val="tx1"/>
                </a:solidFill>
              </a:rPr>
              <a:t>C</a:t>
            </a:r>
            <a:r>
              <a:rPr lang="zh-CN" altLang="en-US" sz="3200" b="1">
                <a:solidFill>
                  <a:schemeClr val="tx1"/>
                </a:solidFill>
              </a:rPr>
              <a:t>串行总线的组成及工作原理</a:t>
            </a:r>
          </a:p>
        </p:txBody>
      </p:sp>
      <p:sp>
        <p:nvSpPr>
          <p:cNvPr id="99332" name="Rectangle 4"/>
          <p:cNvSpPr>
            <a:spLocks noGrp="1" noRot="1" noChangeArrowheads="1"/>
          </p:cNvSpPr>
          <p:nvPr>
            <p:ph type="body" idx="1"/>
          </p:nvPr>
        </p:nvSpPr>
        <p:spPr>
          <a:xfrm>
            <a:off x="692150" y="1627188"/>
            <a:ext cx="8058150" cy="3830637"/>
          </a:xfrm>
        </p:spPr>
        <p:txBody>
          <a:bodyPr/>
          <a:lstStyle/>
          <a:p>
            <a:pPr marL="0" indent="0">
              <a:lnSpc>
                <a:spcPct val="90000"/>
              </a:lnSpc>
            </a:pPr>
            <a:r>
              <a:rPr lang="zh-CN" altLang="en-US" sz="2900" b="1" dirty="0"/>
              <a:t>采用串行总线技术可以使系统的硬件设计大大简化、系统的体积减小、可靠性提高。同时，系统的更改和扩充极为容易。</a:t>
            </a:r>
          </a:p>
          <a:p>
            <a:pPr marL="0" indent="0">
              <a:lnSpc>
                <a:spcPct val="90000"/>
              </a:lnSpc>
            </a:pPr>
            <a:r>
              <a:rPr lang="zh-CN" altLang="en-US" sz="2900" b="1" dirty="0"/>
              <a:t>常用的串行扩展总线有： </a:t>
            </a:r>
            <a:r>
              <a:rPr lang="en-US" altLang="zh-CN" sz="2900" b="1" dirty="0">
                <a:solidFill>
                  <a:schemeClr val="hlink"/>
                </a:solidFill>
              </a:rPr>
              <a:t>I</a:t>
            </a:r>
            <a:r>
              <a:rPr lang="en-US" altLang="zh-CN" sz="2900" baseline="30000" dirty="0">
                <a:solidFill>
                  <a:schemeClr val="hlink"/>
                </a:solidFill>
              </a:rPr>
              <a:t>2</a:t>
            </a:r>
            <a:r>
              <a:rPr lang="en-US" altLang="zh-CN" sz="2900" b="1" dirty="0">
                <a:solidFill>
                  <a:schemeClr val="hlink"/>
                </a:solidFill>
              </a:rPr>
              <a:t>C </a:t>
            </a:r>
            <a:r>
              <a:rPr lang="zh-CN" altLang="en-US" sz="2900" b="1" dirty="0"/>
              <a:t>（</a:t>
            </a:r>
            <a:r>
              <a:rPr lang="en-US" altLang="zh-CN" sz="2900" b="1" dirty="0"/>
              <a:t>Inter IC BUS</a:t>
            </a:r>
            <a:r>
              <a:rPr lang="zh-CN" altLang="en-US" sz="2900" b="1" dirty="0"/>
              <a:t>）总线、</a:t>
            </a:r>
            <a:r>
              <a:rPr lang="zh-CN" altLang="en-US" sz="2900" b="1" dirty="0">
                <a:solidFill>
                  <a:schemeClr val="hlink"/>
                </a:solidFill>
              </a:rPr>
              <a:t>单总线</a:t>
            </a:r>
            <a:r>
              <a:rPr lang="zh-CN" altLang="en-US" sz="2900" b="1" dirty="0"/>
              <a:t>（</a:t>
            </a:r>
            <a:r>
              <a:rPr lang="en-US" altLang="zh-CN" sz="2900" b="1" dirty="0"/>
              <a:t>1</a:t>
            </a:r>
            <a:r>
              <a:rPr lang="zh-CN" altLang="en-US" sz="2900" b="1" dirty="0"/>
              <a:t>－</a:t>
            </a:r>
            <a:r>
              <a:rPr lang="en-US" altLang="zh-CN" sz="2900" b="1" dirty="0"/>
              <a:t>WIRE BUS</a:t>
            </a:r>
            <a:r>
              <a:rPr lang="zh-CN" altLang="en-US" sz="2900" b="1" dirty="0"/>
              <a:t>）、</a:t>
            </a:r>
            <a:r>
              <a:rPr lang="en-US" altLang="zh-CN" sz="2900" b="1" dirty="0">
                <a:solidFill>
                  <a:schemeClr val="hlink"/>
                </a:solidFill>
              </a:rPr>
              <a:t>SPI</a:t>
            </a:r>
            <a:r>
              <a:rPr lang="zh-CN" altLang="en-US" sz="2900" b="1" dirty="0"/>
              <a:t>（</a:t>
            </a:r>
            <a:r>
              <a:rPr lang="en-US" altLang="zh-CN" sz="2900" b="1" dirty="0"/>
              <a:t>Serial Peripheral Interface</a:t>
            </a:r>
            <a:r>
              <a:rPr lang="zh-CN" altLang="en-US" sz="2900" b="1" dirty="0"/>
              <a:t>）</a:t>
            </a:r>
            <a:r>
              <a:rPr lang="zh-CN" altLang="en-US" sz="2900" b="1" dirty="0" smtClean="0"/>
              <a:t>总线等</a:t>
            </a:r>
            <a:r>
              <a:rPr lang="zh-CN" altLang="en-US" sz="2900" b="1" dirty="0"/>
              <a:t>。</a:t>
            </a:r>
            <a:r>
              <a:rPr lang="zh-CN" altLang="en-US" dirty="0"/>
              <a:t> </a:t>
            </a:r>
          </a:p>
          <a:p>
            <a:pPr marL="0" indent="0">
              <a:lnSpc>
                <a:spcPct val="90000"/>
              </a:lnSpc>
              <a:buFont typeface="Wingdings" panose="05000000000000000000" pitchFamily="2" charset="2"/>
              <a:buNone/>
            </a:pPr>
            <a:r>
              <a:rPr lang="zh-CN" altLang="en-US" b="1" dirty="0"/>
              <a:t>   </a:t>
            </a:r>
            <a:endParaRPr lang="zh-CN" altLang="en-US" sz="2900" b="1" dirty="0"/>
          </a:p>
        </p:txBody>
      </p:sp>
      <p:sp>
        <p:nvSpPr>
          <p:cNvPr id="99333" name="Oval 5"/>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 name="Rectangle 6"/>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5794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additive="base">
                                        <p:cTn id="7" dur="500" fill="hold"/>
                                        <p:tgtEl>
                                          <p:spTgt spid="99330"/>
                                        </p:tgtEl>
                                        <p:attrNameLst>
                                          <p:attrName>ppt_x</p:attrName>
                                        </p:attrNameLst>
                                      </p:cBhvr>
                                      <p:tavLst>
                                        <p:tav tm="0">
                                          <p:val>
                                            <p:strVal val="#ppt_x"/>
                                          </p:val>
                                        </p:tav>
                                        <p:tav tm="100000">
                                          <p:val>
                                            <p:strVal val="#ppt_x"/>
                                          </p:val>
                                        </p:tav>
                                      </p:tavLst>
                                    </p:anim>
                                    <p:anim calcmode="lin" valueType="num">
                                      <p:cBhvr additive="base">
                                        <p:cTn id="8" dur="500" fill="hold"/>
                                        <p:tgtEl>
                                          <p:spTgt spid="993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32">
                                            <p:txEl>
                                              <p:pRg st="0" end="0"/>
                                            </p:txEl>
                                          </p:spTgt>
                                        </p:tgtEl>
                                        <p:attrNameLst>
                                          <p:attrName>style.visibility</p:attrName>
                                        </p:attrNameLst>
                                      </p:cBhvr>
                                      <p:to>
                                        <p:strVal val="visible"/>
                                      </p:to>
                                    </p:set>
                                    <p:anim calcmode="lin" valueType="num">
                                      <p:cBhvr additive="base">
                                        <p:cTn id="13" dur="500" fill="hold"/>
                                        <p:tgtEl>
                                          <p:spTgt spid="9933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2">
                                            <p:txEl>
                                              <p:pRg st="1" end="1"/>
                                            </p:txEl>
                                          </p:spTgt>
                                        </p:tgtEl>
                                        <p:attrNameLst>
                                          <p:attrName>style.visibility</p:attrName>
                                        </p:attrNameLst>
                                      </p:cBhvr>
                                      <p:to>
                                        <p:strVal val="visible"/>
                                      </p:to>
                                    </p:set>
                                    <p:anim calcmode="lin" valueType="num">
                                      <p:cBhvr additive="base">
                                        <p:cTn id="19" dur="500" fill="hold"/>
                                        <p:tgtEl>
                                          <p:spTgt spid="9933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332">
                                            <p:txEl>
                                              <p:pRg st="2" end="2"/>
                                            </p:txEl>
                                          </p:spTgt>
                                        </p:tgtEl>
                                        <p:attrNameLst>
                                          <p:attrName>style.visibility</p:attrName>
                                        </p:attrNameLst>
                                      </p:cBhvr>
                                      <p:to>
                                        <p:strVal val="visible"/>
                                      </p:to>
                                    </p:set>
                                    <p:anim calcmode="lin" valueType="num">
                                      <p:cBhvr additive="base">
                                        <p:cTn id="25" dur="500" fill="hold"/>
                                        <p:tgtEl>
                                          <p:spTgt spid="9933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rrowheads="1"/>
          </p:cNvSpPr>
          <p:nvPr>
            <p:ph type="body" sz="half" idx="1"/>
          </p:nvPr>
        </p:nvSpPr>
        <p:spPr>
          <a:xfrm>
            <a:off x="468313" y="836613"/>
            <a:ext cx="7704137" cy="1008062"/>
          </a:xfrm>
        </p:spPr>
        <p:txBody>
          <a:bodyPr/>
          <a:lstStyle/>
          <a:p>
            <a:pPr marL="87313" indent="-87313" algn="just">
              <a:buFont typeface="Wingdings" panose="05000000000000000000" pitchFamily="2" charset="2"/>
              <a:buNone/>
            </a:pPr>
            <a:r>
              <a:rPr lang="en-US" altLang="zh-CN" sz="2800"/>
              <a:t>      </a:t>
            </a:r>
            <a:r>
              <a:rPr lang="zh-CN" altLang="en-US" sz="2800" b="1"/>
              <a:t>引导过程由起始信号、起始字节、应答位、重复起始信号（</a:t>
            </a:r>
            <a:r>
              <a:rPr lang="en-US" altLang="zh-CN" sz="2800" b="1"/>
              <a:t>Sr</a:t>
            </a:r>
            <a:r>
              <a:rPr lang="zh-CN" altLang="en-US" sz="2800" b="1"/>
              <a:t>）组成。</a:t>
            </a:r>
          </a:p>
        </p:txBody>
      </p:sp>
      <p:sp>
        <p:nvSpPr>
          <p:cNvPr id="345092" name="Rectangle 4"/>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5095" name="Rectangle 7"/>
          <p:cNvSpPr>
            <a:spLocks noChangeArrowheads="1"/>
          </p:cNvSpPr>
          <p:nvPr/>
        </p:nvSpPr>
        <p:spPr bwMode="auto">
          <a:xfrm>
            <a:off x="468313" y="2133600"/>
            <a:ext cx="835183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1993900" indent="-285750">
              <a:spcBef>
                <a:spcPct val="20000"/>
              </a:spcBef>
              <a:buClr>
                <a:schemeClr val="tx2"/>
              </a:buClr>
              <a:buSzPct val="85000"/>
              <a:buFont typeface="Wingdings" panose="05000000000000000000" pitchFamily="2" charset="2"/>
              <a:buChar char="Ø"/>
              <a:defRPr sz="2400">
                <a:solidFill>
                  <a:schemeClr val="tx1"/>
                </a:solidFill>
                <a:latin typeface="Arial" panose="020B0604020202020204" pitchFamily="34" charset="0"/>
                <a:ea typeface="宋体" panose="02010600030101010101" pitchFamily="2" charset="-122"/>
              </a:defRPr>
            </a:lvl2pPr>
            <a:lvl3pPr marL="2401888" indent="-228600">
              <a:spcBef>
                <a:spcPct val="20000"/>
              </a:spcBef>
              <a:buClr>
                <a:schemeClr val="hlink"/>
              </a:buClr>
              <a:buSzPct val="95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3pPr>
            <a:lvl4pPr marL="2809875" indent="-228600">
              <a:spcBef>
                <a:spcPct val="20000"/>
              </a:spcBef>
              <a:buClr>
                <a:schemeClr val="tx2"/>
              </a:buClr>
              <a:buSzPct val="90000"/>
              <a:buFont typeface="Wingdings" panose="05000000000000000000" pitchFamily="2" charset="2"/>
              <a:buChar char="Ø"/>
              <a:defRPr>
                <a:solidFill>
                  <a:schemeClr val="tx1"/>
                </a:solidFill>
                <a:latin typeface="Arial" panose="020B0604020202020204" pitchFamily="34" charset="0"/>
                <a:ea typeface="宋体" panose="02010600030101010101" pitchFamily="2" charset="-122"/>
              </a:defRPr>
            </a:lvl4pPr>
            <a:lvl5pPr marL="3217863" indent="-228600">
              <a:spcBef>
                <a:spcPct val="20000"/>
              </a:spcBef>
              <a:buClr>
                <a:schemeClr val="hlink"/>
              </a:buClr>
              <a:buFont typeface="Wingdings 2" panose="05020102010507070707" pitchFamily="18" charset="2"/>
              <a:buChar char="¡"/>
              <a:defRPr>
                <a:solidFill>
                  <a:schemeClr val="tx1"/>
                </a:solidFill>
                <a:latin typeface="Arial" panose="020B0604020202020204" pitchFamily="34" charset="0"/>
                <a:ea typeface="宋体" panose="02010600030101010101" pitchFamily="2" charset="-122"/>
              </a:defRPr>
            </a:lvl5pPr>
            <a:lvl6pPr marL="3675063" indent="-228600" fontAlgn="base">
              <a:spcBef>
                <a:spcPct val="20000"/>
              </a:spcBef>
              <a:spcAft>
                <a:spcPct val="0"/>
              </a:spcAft>
              <a:buClr>
                <a:schemeClr val="hlink"/>
              </a:buClr>
              <a:buFont typeface="Wingdings 2" panose="05020102010507070707" pitchFamily="18" charset="2"/>
              <a:buChar char="¡"/>
              <a:defRPr>
                <a:solidFill>
                  <a:schemeClr val="tx1"/>
                </a:solidFill>
                <a:latin typeface="Arial" panose="020B0604020202020204" pitchFamily="34" charset="0"/>
                <a:ea typeface="宋体" panose="02010600030101010101" pitchFamily="2" charset="-122"/>
              </a:defRPr>
            </a:lvl6pPr>
            <a:lvl7pPr marL="4132263" indent="-228600" fontAlgn="base">
              <a:spcBef>
                <a:spcPct val="20000"/>
              </a:spcBef>
              <a:spcAft>
                <a:spcPct val="0"/>
              </a:spcAft>
              <a:buClr>
                <a:schemeClr val="hlink"/>
              </a:buClr>
              <a:buFont typeface="Wingdings 2" panose="05020102010507070707" pitchFamily="18" charset="2"/>
              <a:buChar char="¡"/>
              <a:defRPr>
                <a:solidFill>
                  <a:schemeClr val="tx1"/>
                </a:solidFill>
                <a:latin typeface="Arial" panose="020B0604020202020204" pitchFamily="34" charset="0"/>
                <a:ea typeface="宋体" panose="02010600030101010101" pitchFamily="2" charset="-122"/>
              </a:defRPr>
            </a:lvl7pPr>
            <a:lvl8pPr marL="4589463" indent="-228600" fontAlgn="base">
              <a:spcBef>
                <a:spcPct val="20000"/>
              </a:spcBef>
              <a:spcAft>
                <a:spcPct val="0"/>
              </a:spcAft>
              <a:buClr>
                <a:schemeClr val="hlink"/>
              </a:buClr>
              <a:buFont typeface="Wingdings 2" panose="05020102010507070707" pitchFamily="18" charset="2"/>
              <a:buChar char="¡"/>
              <a:defRPr>
                <a:solidFill>
                  <a:schemeClr val="tx1"/>
                </a:solidFill>
                <a:latin typeface="Arial" panose="020B0604020202020204" pitchFamily="34" charset="0"/>
                <a:ea typeface="宋体" panose="02010600030101010101" pitchFamily="2" charset="-122"/>
              </a:defRPr>
            </a:lvl8pPr>
            <a:lvl9pPr marL="5046663" indent="-228600" fontAlgn="base">
              <a:spcBef>
                <a:spcPct val="20000"/>
              </a:spcBef>
              <a:spcAft>
                <a:spcPct val="0"/>
              </a:spcAft>
              <a:buClr>
                <a:schemeClr val="hlink"/>
              </a:buClr>
              <a:buFont typeface="Wingdings 2" panose="05020102010507070707" pitchFamily="18" charset="2"/>
              <a:buChar char="¡"/>
              <a:defRPr>
                <a:solidFill>
                  <a:schemeClr val="tx1"/>
                </a:solidFill>
                <a:latin typeface="Arial" panose="020B0604020202020204" pitchFamily="34" charset="0"/>
                <a:ea typeface="宋体" panose="02010600030101010101" pitchFamily="2" charset="-122"/>
              </a:defRPr>
            </a:lvl9pPr>
          </a:lstStyle>
          <a:p>
            <a:r>
              <a:rPr lang="zh-CN" altLang="en-US" b="1"/>
              <a:t>请求访问总线的主机发出起始信号后，发送起始字节（</a:t>
            </a:r>
            <a:r>
              <a:rPr lang="en-US" altLang="zh-CN" b="1"/>
              <a:t>0000 0001</a:t>
            </a:r>
            <a:r>
              <a:rPr lang="zh-CN" altLang="en-US" b="1"/>
              <a:t>），另一个单片机可以用一个比较低的速率采样</a:t>
            </a:r>
            <a:r>
              <a:rPr lang="en-US" altLang="zh-CN" b="1"/>
              <a:t>SDA</a:t>
            </a:r>
            <a:r>
              <a:rPr lang="zh-CN" altLang="en-US" b="1"/>
              <a:t>线，直到检测到起始字节中的</a:t>
            </a:r>
            <a:r>
              <a:rPr lang="en-US" altLang="zh-CN" b="1"/>
              <a:t>7</a:t>
            </a:r>
            <a:r>
              <a:rPr lang="zh-CN" altLang="en-US" b="1"/>
              <a:t>个“</a:t>
            </a:r>
            <a:r>
              <a:rPr lang="en-US" altLang="zh-CN" b="1"/>
              <a:t>0”</a:t>
            </a:r>
            <a:r>
              <a:rPr lang="zh-CN" altLang="en-US" b="1"/>
              <a:t>中的一个为止。在检测到</a:t>
            </a:r>
            <a:r>
              <a:rPr lang="en-US" altLang="zh-CN" b="1"/>
              <a:t>SDA</a:t>
            </a:r>
            <a:r>
              <a:rPr lang="zh-CN" altLang="en-US" b="1"/>
              <a:t>线上的高电平后，单片机就可以用较高的采样速率，以便寻找作为同步信号使用的第二个起始信号</a:t>
            </a:r>
            <a:r>
              <a:rPr lang="en-US" altLang="zh-CN" b="1"/>
              <a:t>Sr</a:t>
            </a:r>
            <a:r>
              <a:rPr lang="zh-CN" altLang="en-US" b="1"/>
              <a:t>。</a:t>
            </a:r>
          </a:p>
          <a:p>
            <a:r>
              <a:rPr lang="zh-CN" altLang="en-US" b="1"/>
              <a:t>在起始信号后的应答时钟脉冲仅仅是为了和总线所使用的格式一致，并不要求器件在这个脉冲期间作应答。</a:t>
            </a:r>
            <a:r>
              <a:rPr lang="zh-CN" altLang="en-US"/>
              <a:t>          </a:t>
            </a:r>
          </a:p>
        </p:txBody>
      </p:sp>
      <p:sp>
        <p:nvSpPr>
          <p:cNvPr id="345099" name="Rectangle 11"/>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590559581"/>
      </p:ext>
    </p:extLst>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45090">
                                            <p:txEl>
                                              <p:pRg st="0" end="0"/>
                                            </p:txEl>
                                          </p:spTgt>
                                        </p:tgtEl>
                                        <p:attrNameLst>
                                          <p:attrName>style.visibility</p:attrName>
                                        </p:attrNameLst>
                                      </p:cBhvr>
                                      <p:to>
                                        <p:strVal val="visible"/>
                                      </p:to>
                                    </p:set>
                                    <p:anim calcmode="lin" valueType="num">
                                      <p:cBhvr additive="base">
                                        <p:cTn id="7" dur="500" fill="hold"/>
                                        <p:tgtEl>
                                          <p:spTgt spid="3450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5095"/>
                                        </p:tgtEl>
                                        <p:attrNameLst>
                                          <p:attrName>style.visibility</p:attrName>
                                        </p:attrNameLst>
                                      </p:cBhvr>
                                      <p:to>
                                        <p:strVal val="visible"/>
                                      </p:to>
                                    </p:set>
                                    <p:anim calcmode="lin" valueType="num">
                                      <p:cBhvr additive="base">
                                        <p:cTn id="13" dur="500" fill="hold"/>
                                        <p:tgtEl>
                                          <p:spTgt spid="345095"/>
                                        </p:tgtEl>
                                        <p:attrNameLst>
                                          <p:attrName>ppt_x</p:attrName>
                                        </p:attrNameLst>
                                      </p:cBhvr>
                                      <p:tavLst>
                                        <p:tav tm="0">
                                          <p:val>
                                            <p:strVal val="#ppt_x"/>
                                          </p:val>
                                        </p:tav>
                                        <p:tav tm="100000">
                                          <p:val>
                                            <p:strVal val="#ppt_x"/>
                                          </p:val>
                                        </p:tav>
                                      </p:tavLst>
                                    </p:anim>
                                    <p:anim calcmode="lin" valueType="num">
                                      <p:cBhvr additive="base">
                                        <p:cTn id="14" dur="500" fill="hold"/>
                                        <p:tgtEl>
                                          <p:spTgt spid="345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build="p"/>
      <p:bldP spid="34509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458788" y="646113"/>
            <a:ext cx="7996237" cy="481012"/>
          </a:xfrm>
        </p:spPr>
        <p:txBody>
          <a:bodyPr>
            <a:normAutofit fontScale="90000"/>
          </a:bodyPr>
          <a:lstStyle/>
          <a:p>
            <a:pPr algn="l"/>
            <a:r>
              <a:rPr lang="en-US" altLang="zh-CN" sz="3200" b="1">
                <a:cs typeface="Times New Roman" panose="02020603050405020304" pitchFamily="18" charset="0"/>
              </a:rPr>
              <a:t>8.2  </a:t>
            </a:r>
            <a:r>
              <a:rPr lang="en-US" altLang="zh-CN" sz="3200" b="1">
                <a:solidFill>
                  <a:schemeClr val="tx1"/>
                </a:solidFill>
                <a:cs typeface="Times New Roman" panose="02020603050405020304" pitchFamily="18" charset="0"/>
              </a:rPr>
              <a:t>80C51</a:t>
            </a:r>
            <a:r>
              <a:rPr lang="zh-CN" altLang="en-US" sz="3200" b="1">
                <a:solidFill>
                  <a:schemeClr val="tx1"/>
                </a:solidFill>
                <a:cs typeface="Times New Roman" panose="02020603050405020304" pitchFamily="18" charset="0"/>
              </a:rPr>
              <a:t>单片机</a:t>
            </a:r>
            <a:r>
              <a:rPr lang="en-US" altLang="zh-CN" sz="3200" b="1">
                <a:solidFill>
                  <a:schemeClr val="tx1"/>
                </a:solidFill>
              </a:rPr>
              <a:t>I</a:t>
            </a:r>
            <a:r>
              <a:rPr lang="en-US" altLang="zh-CN" sz="3200" baseline="30000">
                <a:solidFill>
                  <a:schemeClr val="tx1"/>
                </a:solidFill>
              </a:rPr>
              <a:t>2</a:t>
            </a:r>
            <a:r>
              <a:rPr lang="en-US" altLang="zh-CN" sz="3200" b="1">
                <a:solidFill>
                  <a:schemeClr val="tx1"/>
                </a:solidFill>
              </a:rPr>
              <a:t>C</a:t>
            </a:r>
            <a:r>
              <a:rPr lang="zh-CN" altLang="en-US" sz="3200" b="1">
                <a:solidFill>
                  <a:schemeClr val="tx1"/>
                </a:solidFill>
              </a:rPr>
              <a:t>串行总线器件的接口</a:t>
            </a:r>
          </a:p>
        </p:txBody>
      </p:sp>
      <p:sp>
        <p:nvSpPr>
          <p:cNvPr id="131077" name="Rectangle 5"/>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81" name="Rectangle 9"/>
          <p:cNvSpPr>
            <a:spLocks noGrp="1" noChangeArrowheads="1"/>
          </p:cNvSpPr>
          <p:nvPr>
            <p:ph type="body" idx="1"/>
          </p:nvPr>
        </p:nvSpPr>
        <p:spPr>
          <a:xfrm>
            <a:off x="698500" y="3467100"/>
            <a:ext cx="7915275" cy="2547938"/>
          </a:xfrm>
          <a:noFill/>
          <a:ln/>
        </p:spPr>
        <p:txBody>
          <a:bodyPr/>
          <a:lstStyle/>
          <a:p>
            <a:pPr marL="0" indent="0">
              <a:lnSpc>
                <a:spcPct val="90000"/>
              </a:lnSpc>
              <a:buFont typeface="Wingdings" panose="05000000000000000000" pitchFamily="2" charset="2"/>
              <a:buNone/>
            </a:pPr>
            <a:r>
              <a:rPr lang="zh-CN" altLang="en-US" b="1"/>
              <a:t>一、典型信号模拟</a:t>
            </a:r>
          </a:p>
          <a:p>
            <a:pPr marL="0" indent="0">
              <a:lnSpc>
                <a:spcPct val="90000"/>
              </a:lnSpc>
              <a:buFont typeface="Wingdings" panose="05000000000000000000" pitchFamily="2" charset="2"/>
              <a:buNone/>
            </a:pPr>
            <a:r>
              <a:rPr lang="zh-CN" altLang="en-US" b="1"/>
              <a:t>    为了保证数据传送的可靠性，标准的</a:t>
            </a:r>
            <a:r>
              <a:rPr lang="en-US" altLang="zh-CN" b="1"/>
              <a:t>I2C</a:t>
            </a:r>
            <a:r>
              <a:rPr lang="zh-CN" altLang="en-US" b="1"/>
              <a:t>总线的数据传送有严格的时序要求。</a:t>
            </a:r>
            <a:r>
              <a:rPr lang="en-US" altLang="zh-CN" b="1"/>
              <a:t>I2C</a:t>
            </a:r>
            <a:r>
              <a:rPr lang="zh-CN" altLang="en-US" b="1"/>
              <a:t>总线的起始信号、终止信号、发送“</a:t>
            </a:r>
            <a:r>
              <a:rPr lang="en-US" altLang="zh-CN" b="1"/>
              <a:t>0”</a:t>
            </a:r>
            <a:r>
              <a:rPr lang="zh-CN" altLang="en-US" b="1"/>
              <a:t>及发送“</a:t>
            </a:r>
            <a:r>
              <a:rPr lang="en-US" altLang="zh-CN" b="1"/>
              <a:t>1”</a:t>
            </a:r>
            <a:r>
              <a:rPr lang="zh-CN" altLang="en-US" b="1"/>
              <a:t>的模拟时序</a:t>
            </a:r>
            <a:r>
              <a:rPr lang="zh-CN" altLang="en-US"/>
              <a:t> ：</a:t>
            </a:r>
            <a:r>
              <a:rPr lang="zh-CN" altLang="en-US" sz="4000"/>
              <a:t> </a:t>
            </a:r>
          </a:p>
        </p:txBody>
      </p:sp>
      <p:sp>
        <p:nvSpPr>
          <p:cNvPr id="131082" name="Rectangle 10"/>
          <p:cNvSpPr>
            <a:spLocks noChangeArrowheads="1"/>
          </p:cNvSpPr>
          <p:nvPr/>
        </p:nvSpPr>
        <p:spPr bwMode="auto">
          <a:xfrm>
            <a:off x="539750" y="1268413"/>
            <a:ext cx="576103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92075">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b="1">
                <a:latin typeface="黑体" panose="02010609060101010101" pitchFamily="49" charset="-122"/>
                <a:ea typeface="黑体" panose="02010609060101010101" pitchFamily="49" charset="-122"/>
                <a:cs typeface="Times New Roman" panose="02020603050405020304" pitchFamily="18" charset="0"/>
              </a:rPr>
              <a:t>8.2.1 </a:t>
            </a:r>
            <a:r>
              <a:rPr lang="zh-CN" altLang="en-US" b="1">
                <a:ea typeface="黑体" panose="02010609060101010101" pitchFamily="49" charset="-122"/>
                <a:cs typeface="Times New Roman" panose="02020603050405020304" pitchFamily="18" charset="0"/>
              </a:rPr>
              <a:t>总线数据传送的模拟</a:t>
            </a:r>
            <a:r>
              <a:rPr lang="zh-CN" altLang="en-US">
                <a:ea typeface="黑体" panose="02010609060101010101" pitchFamily="49" charset="-122"/>
                <a:cs typeface="Times New Roman" panose="02020603050405020304" pitchFamily="18" charset="0"/>
              </a:rPr>
              <a:t> </a:t>
            </a:r>
            <a:r>
              <a:rPr lang="zh-CN" altLang="en-US" b="1">
                <a:latin typeface="黑体" panose="02010609060101010101" pitchFamily="49" charset="-122"/>
                <a:ea typeface="黑体" panose="02010609060101010101" pitchFamily="49" charset="-122"/>
                <a:cs typeface="Times New Roman" panose="02020603050405020304" pitchFamily="18" charset="0"/>
              </a:rPr>
              <a:t> </a:t>
            </a:r>
          </a:p>
        </p:txBody>
      </p:sp>
      <p:sp>
        <p:nvSpPr>
          <p:cNvPr id="131084"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0" name="Rectangle 18"/>
          <p:cNvSpPr>
            <a:spLocks noChangeArrowheads="1"/>
          </p:cNvSpPr>
          <p:nvPr/>
        </p:nvSpPr>
        <p:spPr bwMode="auto">
          <a:xfrm>
            <a:off x="468313" y="2060575"/>
            <a:ext cx="820737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92075">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800" b="1"/>
              <a:t>主机可以采用不带</a:t>
            </a:r>
            <a:r>
              <a:rPr lang="en-US" altLang="zh-CN" sz="2800" b="1"/>
              <a:t>I2C</a:t>
            </a:r>
            <a:r>
              <a:rPr lang="zh-CN" altLang="en-US" sz="2800" b="1"/>
              <a:t>总线接口的单片机，如</a:t>
            </a:r>
            <a:r>
              <a:rPr lang="en-US" altLang="zh-CN" sz="2800" b="1"/>
              <a:t>80C51</a:t>
            </a:r>
            <a:r>
              <a:rPr lang="zh-CN" altLang="en-US" sz="2800" b="1"/>
              <a:t>、</a:t>
            </a:r>
            <a:r>
              <a:rPr lang="en-US" altLang="zh-CN" sz="2800" b="1"/>
              <a:t>AT89C2051</a:t>
            </a:r>
            <a:r>
              <a:rPr lang="zh-CN" altLang="en-US" sz="2800" b="1"/>
              <a:t>等单片机，利用软件实现</a:t>
            </a:r>
            <a:r>
              <a:rPr lang="en-US" altLang="zh-CN" sz="2800" b="1"/>
              <a:t>I2C</a:t>
            </a:r>
            <a:r>
              <a:rPr lang="zh-CN" altLang="en-US" sz="2800" b="1"/>
              <a:t>总线的数据传送，即软件与硬件结合的信号模拟。</a:t>
            </a:r>
            <a:r>
              <a:rPr lang="zh-CN" altLang="en-US" sz="2400"/>
              <a:t> </a:t>
            </a:r>
          </a:p>
        </p:txBody>
      </p:sp>
    </p:spTree>
    <p:extLst>
      <p:ext uri="{BB962C8B-B14F-4D97-AF65-F5344CB8AC3E}">
        <p14:creationId xmlns:p14="http://schemas.microsoft.com/office/powerpoint/2010/main" val="156241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additive="base">
                                        <p:cTn id="7" dur="500" fill="hold"/>
                                        <p:tgtEl>
                                          <p:spTgt spid="131074"/>
                                        </p:tgtEl>
                                        <p:attrNameLst>
                                          <p:attrName>ppt_x</p:attrName>
                                        </p:attrNameLst>
                                      </p:cBhvr>
                                      <p:tavLst>
                                        <p:tav tm="0">
                                          <p:val>
                                            <p:strVal val="#ppt_x"/>
                                          </p:val>
                                        </p:tav>
                                        <p:tav tm="100000">
                                          <p:val>
                                            <p:strVal val="#ppt_x"/>
                                          </p:val>
                                        </p:tav>
                                      </p:tavLst>
                                    </p:anim>
                                    <p:anim calcmode="lin" valueType="num">
                                      <p:cBhvr additive="base">
                                        <p:cTn id="8" dur="500" fill="hold"/>
                                        <p:tgtEl>
                                          <p:spTgt spid="131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082"/>
                                        </p:tgtEl>
                                        <p:attrNameLst>
                                          <p:attrName>style.visibility</p:attrName>
                                        </p:attrNameLst>
                                      </p:cBhvr>
                                      <p:to>
                                        <p:strVal val="visible"/>
                                      </p:to>
                                    </p:set>
                                    <p:anim calcmode="lin" valueType="num">
                                      <p:cBhvr additive="base">
                                        <p:cTn id="11" dur="500" fill="hold"/>
                                        <p:tgtEl>
                                          <p:spTgt spid="131082"/>
                                        </p:tgtEl>
                                        <p:attrNameLst>
                                          <p:attrName>ppt_x</p:attrName>
                                        </p:attrNameLst>
                                      </p:cBhvr>
                                      <p:tavLst>
                                        <p:tav tm="0">
                                          <p:val>
                                            <p:strVal val="#ppt_x"/>
                                          </p:val>
                                        </p:tav>
                                        <p:tav tm="100000">
                                          <p:val>
                                            <p:strVal val="#ppt_x"/>
                                          </p:val>
                                        </p:tav>
                                      </p:tavLst>
                                    </p:anim>
                                    <p:anim calcmode="lin" valueType="num">
                                      <p:cBhvr additive="base">
                                        <p:cTn id="12" dur="500" fill="hold"/>
                                        <p:tgtEl>
                                          <p:spTgt spid="13108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1090"/>
                                        </p:tgtEl>
                                        <p:attrNameLst>
                                          <p:attrName>style.visibility</p:attrName>
                                        </p:attrNameLst>
                                      </p:cBhvr>
                                      <p:to>
                                        <p:strVal val="visible"/>
                                      </p:to>
                                    </p:set>
                                    <p:anim calcmode="lin" valueType="num">
                                      <p:cBhvr additive="base">
                                        <p:cTn id="17" dur="500" fill="hold"/>
                                        <p:tgtEl>
                                          <p:spTgt spid="131090"/>
                                        </p:tgtEl>
                                        <p:attrNameLst>
                                          <p:attrName>ppt_x</p:attrName>
                                        </p:attrNameLst>
                                      </p:cBhvr>
                                      <p:tavLst>
                                        <p:tav tm="0">
                                          <p:val>
                                            <p:strVal val="0-#ppt_w/2"/>
                                          </p:val>
                                        </p:tav>
                                        <p:tav tm="100000">
                                          <p:val>
                                            <p:strVal val="#ppt_x"/>
                                          </p:val>
                                        </p:tav>
                                      </p:tavLst>
                                    </p:anim>
                                    <p:anim calcmode="lin" valueType="num">
                                      <p:cBhvr additive="base">
                                        <p:cTn id="18" dur="500" fill="hold"/>
                                        <p:tgtEl>
                                          <p:spTgt spid="13109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1081">
                                            <p:txEl>
                                              <p:pRg st="0" end="0"/>
                                            </p:txEl>
                                          </p:spTgt>
                                        </p:tgtEl>
                                        <p:attrNameLst>
                                          <p:attrName>style.visibility</p:attrName>
                                        </p:attrNameLst>
                                      </p:cBhvr>
                                      <p:to>
                                        <p:strVal val="visible"/>
                                      </p:to>
                                    </p:set>
                                    <p:anim calcmode="lin" valueType="num">
                                      <p:cBhvr additive="base">
                                        <p:cTn id="23" dur="500" fill="hold"/>
                                        <p:tgtEl>
                                          <p:spTgt spid="13108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10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1081">
                                            <p:txEl>
                                              <p:pRg st="1" end="1"/>
                                            </p:txEl>
                                          </p:spTgt>
                                        </p:tgtEl>
                                        <p:attrNameLst>
                                          <p:attrName>style.visibility</p:attrName>
                                        </p:attrNameLst>
                                      </p:cBhvr>
                                      <p:to>
                                        <p:strVal val="visible"/>
                                      </p:to>
                                    </p:set>
                                    <p:anim calcmode="lin" valueType="num">
                                      <p:cBhvr additive="base">
                                        <p:cTn id="29" dur="500" fill="hold"/>
                                        <p:tgtEl>
                                          <p:spTgt spid="13108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108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81" grpId="0" build="p"/>
      <p:bldP spid="131082" grpId="0"/>
      <p:bldP spid="1310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4"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0648" name="Rectangle 8"/>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4065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08050"/>
            <a:ext cx="7777162"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8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40658"/>
                                        </p:tgtEl>
                                        <p:attrNameLst>
                                          <p:attrName>style.visibility</p:attrName>
                                        </p:attrNameLst>
                                      </p:cBhvr>
                                      <p:to>
                                        <p:strVal val="visible"/>
                                      </p:to>
                                    </p:set>
                                    <p:animEffect transition="in" filter="diamond(in)">
                                      <p:cBhvr>
                                        <p:cTn id="7" dur="2000"/>
                                        <p:tgtEl>
                                          <p:spTgt spid="24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Rot="1" noChangeArrowheads="1"/>
          </p:cNvSpPr>
          <p:nvPr>
            <p:ph type="body" idx="1"/>
          </p:nvPr>
        </p:nvSpPr>
        <p:spPr>
          <a:xfrm>
            <a:off x="539750" y="620713"/>
            <a:ext cx="4933950" cy="576262"/>
          </a:xfrm>
        </p:spPr>
        <p:txBody>
          <a:bodyPr/>
          <a:lstStyle/>
          <a:p>
            <a:pPr marL="0" indent="0">
              <a:lnSpc>
                <a:spcPct val="90000"/>
              </a:lnSpc>
              <a:buFont typeface="Wingdings" panose="05000000000000000000" pitchFamily="2" charset="2"/>
              <a:buNone/>
            </a:pPr>
            <a:r>
              <a:rPr lang="zh-CN" altLang="en-US" b="1"/>
              <a:t>二、典型信号模拟子程序</a:t>
            </a:r>
          </a:p>
        </p:txBody>
      </p:sp>
      <p:sp>
        <p:nvSpPr>
          <p:cNvPr id="379911" name="Rectangle 7"/>
          <p:cNvSpPr>
            <a:spLocks noChangeArrowheads="1"/>
          </p:cNvSpPr>
          <p:nvPr/>
        </p:nvSpPr>
        <p:spPr bwMode="auto">
          <a:xfrm>
            <a:off x="611188" y="1268413"/>
            <a:ext cx="7921625"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99390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2401888"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80987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3217863"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3675063"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4132263"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4589463"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5046663"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zh-CN" b="1"/>
          </a:p>
        </p:txBody>
      </p:sp>
      <p:sp>
        <p:nvSpPr>
          <p:cNvPr id="379912" name="Text Box 8"/>
          <p:cNvSpPr txBox="1">
            <a:spLocks noChangeArrowheads="1"/>
          </p:cNvSpPr>
          <p:nvPr/>
        </p:nvSpPr>
        <p:spPr bwMode="auto">
          <a:xfrm>
            <a:off x="539750" y="1268413"/>
            <a:ext cx="4176713"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a:t>
            </a:r>
            <a:r>
              <a:rPr lang="en-US" altLang="zh-CN" sz="3200" b="1"/>
              <a:t>1</a:t>
            </a:r>
            <a:r>
              <a:rPr lang="zh-CN" altLang="en-US" sz="3200" b="1"/>
              <a:t>）起始信号</a:t>
            </a:r>
          </a:p>
          <a:p>
            <a:r>
              <a:rPr lang="en-US" altLang="zh-CN" sz="3200" b="1"/>
              <a:t>Void T2CStart(void)</a:t>
            </a:r>
          </a:p>
          <a:p>
            <a:r>
              <a:rPr lang="en-US" altLang="zh-CN" sz="3200" b="1"/>
              <a:t>{</a:t>
            </a:r>
          </a:p>
          <a:p>
            <a:r>
              <a:rPr lang="en-US" altLang="zh-CN" sz="3200" b="1"/>
              <a:t>	SomeNop(  );</a:t>
            </a:r>
          </a:p>
          <a:p>
            <a:r>
              <a:rPr lang="en-US" altLang="zh-CN" sz="3200" b="1"/>
              <a:t>	SCL = 1;</a:t>
            </a:r>
          </a:p>
          <a:p>
            <a:r>
              <a:rPr lang="en-US" altLang="zh-CN" sz="3200" b="1"/>
              <a:t>	SomeNop(  );</a:t>
            </a:r>
          </a:p>
          <a:p>
            <a:r>
              <a:rPr lang="en-US" altLang="zh-CN" sz="3200" b="1"/>
              <a:t>	SDA = 0;</a:t>
            </a:r>
          </a:p>
          <a:p>
            <a:r>
              <a:rPr lang="en-US" altLang="zh-CN" sz="3200" b="1"/>
              <a:t>	SomeNop(  );</a:t>
            </a:r>
          </a:p>
          <a:p>
            <a:r>
              <a:rPr lang="en-US" altLang="zh-CN" sz="3200" b="1"/>
              <a:t>	SCL = 0;</a:t>
            </a:r>
          </a:p>
          <a:p>
            <a:r>
              <a:rPr lang="en-US" altLang="zh-CN" sz="3200" b="1"/>
              <a:t>	SomeNop(  );</a:t>
            </a:r>
          </a:p>
          <a:p>
            <a:r>
              <a:rPr lang="en-US" altLang="zh-CN" sz="3200" b="1"/>
              <a:t>}</a:t>
            </a:r>
          </a:p>
        </p:txBody>
      </p:sp>
    </p:spTree>
    <p:extLst>
      <p:ext uri="{BB962C8B-B14F-4D97-AF65-F5344CB8AC3E}">
        <p14:creationId xmlns:p14="http://schemas.microsoft.com/office/powerpoint/2010/main" val="342281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Rectangle 4"/>
          <p:cNvSpPr>
            <a:spLocks noGrp="1" noChangeArrowheads="1"/>
          </p:cNvSpPr>
          <p:nvPr>
            <p:ph type="body" idx="1"/>
          </p:nvPr>
        </p:nvSpPr>
        <p:spPr>
          <a:xfrm>
            <a:off x="457200" y="476250"/>
            <a:ext cx="8229600" cy="6048375"/>
          </a:xfrm>
          <a:noFill/>
          <a:ln/>
        </p:spPr>
        <p:txBody>
          <a:bodyPr/>
          <a:lstStyle/>
          <a:p>
            <a:pPr marL="0" indent="0">
              <a:lnSpc>
                <a:spcPct val="90000"/>
              </a:lnSpc>
              <a:buFont typeface="Wingdings" panose="05000000000000000000" pitchFamily="2" charset="2"/>
              <a:buNone/>
            </a:pPr>
            <a:r>
              <a:rPr lang="zh-CN" altLang="en-US" b="1"/>
              <a:t>（</a:t>
            </a:r>
            <a:r>
              <a:rPr lang="en-US" altLang="zh-CN" b="1"/>
              <a:t>2</a:t>
            </a:r>
            <a:r>
              <a:rPr lang="zh-CN" altLang="en-US" b="1"/>
              <a:t>）终止信号</a:t>
            </a:r>
          </a:p>
          <a:p>
            <a:pPr marL="0" indent="0">
              <a:lnSpc>
                <a:spcPct val="90000"/>
              </a:lnSpc>
              <a:buFont typeface="Wingdings" panose="05000000000000000000" pitchFamily="2" charset="2"/>
              <a:buNone/>
            </a:pPr>
            <a:r>
              <a:rPr lang="en-US" altLang="zh-CN" b="1"/>
              <a:t>void I2cStop(void)</a:t>
            </a:r>
          </a:p>
          <a:p>
            <a:pPr marL="0" indent="0">
              <a:lnSpc>
                <a:spcPct val="90000"/>
              </a:lnSpc>
              <a:buFont typeface="Wingdings" panose="05000000000000000000" pitchFamily="2" charset="2"/>
              <a:buNone/>
            </a:pPr>
            <a:r>
              <a:rPr lang="en-US" altLang="zh-CN" b="1"/>
              <a:t>{</a:t>
            </a:r>
          </a:p>
          <a:p>
            <a:pPr marL="0" indent="0">
              <a:lnSpc>
                <a:spcPct val="90000"/>
              </a:lnSpc>
              <a:buFont typeface="Wingdings" panose="05000000000000000000" pitchFamily="2" charset="2"/>
              <a:buNone/>
            </a:pPr>
            <a:r>
              <a:rPr lang="en-US" altLang="zh-CN" b="1"/>
              <a:t>	SDA = 0;</a:t>
            </a:r>
          </a:p>
          <a:p>
            <a:pPr marL="0" indent="0">
              <a:lnSpc>
                <a:spcPct val="90000"/>
              </a:lnSpc>
              <a:buFont typeface="Wingdings" panose="05000000000000000000" pitchFamily="2" charset="2"/>
              <a:buNone/>
            </a:pPr>
            <a:r>
              <a:rPr lang="en-US" altLang="zh-CN" b="1"/>
              <a:t>	SomeNop(  );</a:t>
            </a:r>
          </a:p>
          <a:p>
            <a:pPr marL="0" indent="0">
              <a:lnSpc>
                <a:spcPct val="90000"/>
              </a:lnSpc>
              <a:buFont typeface="Wingdings" panose="05000000000000000000" pitchFamily="2" charset="2"/>
              <a:buNone/>
            </a:pPr>
            <a:r>
              <a:rPr lang="en-US" altLang="zh-CN" b="1"/>
              <a:t>	SCL = 1;</a:t>
            </a:r>
          </a:p>
          <a:p>
            <a:pPr marL="0" indent="0">
              <a:lnSpc>
                <a:spcPct val="90000"/>
              </a:lnSpc>
              <a:buFont typeface="Wingdings" panose="05000000000000000000" pitchFamily="2" charset="2"/>
              <a:buNone/>
            </a:pPr>
            <a:r>
              <a:rPr lang="en-US" altLang="zh-CN" b="1"/>
              <a:t>	SomeNop(  );</a:t>
            </a:r>
          </a:p>
          <a:p>
            <a:pPr marL="0" indent="0">
              <a:lnSpc>
                <a:spcPct val="90000"/>
              </a:lnSpc>
              <a:buFont typeface="Wingdings" panose="05000000000000000000" pitchFamily="2" charset="2"/>
              <a:buNone/>
            </a:pPr>
            <a:r>
              <a:rPr lang="en-US" altLang="zh-CN" b="1"/>
              <a:t>	SDA = 1;</a:t>
            </a:r>
          </a:p>
          <a:p>
            <a:pPr marL="0" indent="0">
              <a:lnSpc>
                <a:spcPct val="90000"/>
              </a:lnSpc>
              <a:buFont typeface="Wingdings" panose="05000000000000000000" pitchFamily="2" charset="2"/>
              <a:buNone/>
            </a:pPr>
            <a:r>
              <a:rPr lang="en-US" altLang="zh-CN" b="1"/>
              <a:t>	SomeNop(  );</a:t>
            </a:r>
          </a:p>
          <a:p>
            <a:pPr marL="0" indent="0">
              <a:lnSpc>
                <a:spcPct val="90000"/>
              </a:lnSpc>
              <a:buFont typeface="Wingdings" panose="05000000000000000000" pitchFamily="2" charset="2"/>
              <a:buNone/>
            </a:pPr>
            <a:r>
              <a:rPr lang="en-US" altLang="zh-CN" b="1"/>
              <a:t>	SCL = 0;</a:t>
            </a:r>
          </a:p>
          <a:p>
            <a:pPr marL="0" indent="0">
              <a:lnSpc>
                <a:spcPct val="90000"/>
              </a:lnSpc>
              <a:buFont typeface="Wingdings" panose="05000000000000000000" pitchFamily="2" charset="2"/>
              <a:buNone/>
            </a:pPr>
            <a:r>
              <a:rPr lang="en-US" altLang="zh-CN" b="1"/>
              <a:t>}</a:t>
            </a:r>
          </a:p>
        </p:txBody>
      </p:sp>
    </p:spTree>
    <p:extLst>
      <p:ext uri="{BB962C8B-B14F-4D97-AF65-F5344CB8AC3E}">
        <p14:creationId xmlns:p14="http://schemas.microsoft.com/office/powerpoint/2010/main" val="121319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body" idx="1"/>
          </p:nvPr>
        </p:nvSpPr>
        <p:spPr>
          <a:xfrm>
            <a:off x="835025" y="2130425"/>
            <a:ext cx="7699375" cy="3862388"/>
          </a:xfrm>
        </p:spPr>
        <p:txBody>
          <a:bodyPr/>
          <a:lstStyle/>
          <a:p>
            <a:pPr marL="0" indent="476250">
              <a:buFont typeface="Wingdings" panose="05000000000000000000" pitchFamily="2" charset="2"/>
              <a:buNone/>
            </a:pPr>
            <a:r>
              <a:rPr lang="en-US" altLang="zh-CN" sz="2800" b="1"/>
              <a:t>  </a:t>
            </a:r>
            <a:endParaRPr lang="en-US" altLang="zh-CN" b="1"/>
          </a:p>
        </p:txBody>
      </p:sp>
      <p:sp>
        <p:nvSpPr>
          <p:cNvPr id="144387"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89" name="Rectangle 5"/>
          <p:cNvSpPr>
            <a:spLocks noChangeArrowheads="1"/>
          </p:cNvSpPr>
          <p:nvPr/>
        </p:nvSpPr>
        <p:spPr bwMode="auto">
          <a:xfrm>
            <a:off x="539750" y="620713"/>
            <a:ext cx="5184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b="1">
                <a:latin typeface="黑体" panose="02010609060101010101" pitchFamily="49" charset="-122"/>
                <a:ea typeface="黑体" panose="02010609060101010101" pitchFamily="49" charset="-122"/>
                <a:cs typeface="Times New Roman" panose="02020603050405020304" pitchFamily="18" charset="0"/>
              </a:rPr>
              <a:t>8.2.2 </a:t>
            </a:r>
            <a:r>
              <a:rPr lang="en-US" altLang="zh-CN" b="1">
                <a:ea typeface="黑体" panose="02010609060101010101" pitchFamily="49" charset="-122"/>
                <a:cs typeface="Times New Roman" panose="02020603050405020304" pitchFamily="18" charset="0"/>
              </a:rPr>
              <a:t>I</a:t>
            </a:r>
            <a:r>
              <a:rPr lang="en-US" altLang="zh-CN" baseline="30000">
                <a:ea typeface="黑体" panose="02010609060101010101" pitchFamily="49" charset="-122"/>
                <a:cs typeface="Times New Roman" panose="02020603050405020304" pitchFamily="18" charset="0"/>
              </a:rPr>
              <a:t>2</a:t>
            </a:r>
            <a:r>
              <a:rPr lang="en-US" altLang="zh-CN" b="1">
                <a:ea typeface="黑体" panose="02010609060101010101" pitchFamily="49" charset="-122"/>
                <a:cs typeface="Times New Roman" panose="02020603050405020304" pitchFamily="18" charset="0"/>
              </a:rPr>
              <a:t>C</a:t>
            </a:r>
            <a:r>
              <a:rPr lang="zh-CN" altLang="en-US" b="1">
                <a:ea typeface="黑体" panose="02010609060101010101" pitchFamily="49" charset="-122"/>
                <a:cs typeface="Times New Roman" panose="02020603050405020304" pitchFamily="18" charset="0"/>
              </a:rPr>
              <a:t>总线器件的扩展</a:t>
            </a:r>
          </a:p>
        </p:txBody>
      </p:sp>
      <p:sp>
        <p:nvSpPr>
          <p:cNvPr id="144393" name="Rectangle 9"/>
          <p:cNvSpPr>
            <a:spLocks noChangeArrowheads="1"/>
          </p:cNvSpPr>
          <p:nvPr/>
        </p:nvSpPr>
        <p:spPr bwMode="auto">
          <a:xfrm>
            <a:off x="755650" y="1341438"/>
            <a:ext cx="295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400" b="1"/>
              <a:t>一、</a:t>
            </a:r>
            <a:r>
              <a:rPr lang="zh-CN" altLang="en-US" b="1"/>
              <a:t>扩展电路</a:t>
            </a:r>
            <a:r>
              <a:rPr lang="zh-CN" altLang="en-US"/>
              <a:t> </a:t>
            </a:r>
            <a:endParaRPr lang="zh-CN" altLang="en-US" sz="2400" b="1"/>
          </a:p>
          <a:p>
            <a:pPr>
              <a:buFont typeface="Wingdings" panose="05000000000000000000" pitchFamily="2" charset="2"/>
              <a:buNone/>
            </a:pPr>
            <a:r>
              <a:rPr lang="zh-CN" altLang="en-US" sz="2400" b="1"/>
              <a:t>   </a:t>
            </a:r>
          </a:p>
        </p:txBody>
      </p:sp>
      <p:sp>
        <p:nvSpPr>
          <p:cNvPr id="144395" name="Rectangle 11"/>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4440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7416800"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140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additive="base">
                                        <p:cTn id="7" dur="500" fill="hold"/>
                                        <p:tgtEl>
                                          <p:spTgt spid="144389"/>
                                        </p:tgtEl>
                                        <p:attrNameLst>
                                          <p:attrName>ppt_x</p:attrName>
                                        </p:attrNameLst>
                                      </p:cBhvr>
                                      <p:tavLst>
                                        <p:tav tm="0">
                                          <p:val>
                                            <p:strVal val="#ppt_x"/>
                                          </p:val>
                                        </p:tav>
                                        <p:tav tm="100000">
                                          <p:val>
                                            <p:strVal val="#ppt_x"/>
                                          </p:val>
                                        </p:tav>
                                      </p:tavLst>
                                    </p:anim>
                                    <p:anim calcmode="lin" valueType="num">
                                      <p:cBhvr additive="base">
                                        <p:cTn id="8" dur="500" fill="hold"/>
                                        <p:tgtEl>
                                          <p:spTgt spid="14438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4393"/>
                                        </p:tgtEl>
                                        <p:attrNameLst>
                                          <p:attrName>style.visibility</p:attrName>
                                        </p:attrNameLst>
                                      </p:cBhvr>
                                      <p:to>
                                        <p:strVal val="visible"/>
                                      </p:to>
                                    </p:set>
                                    <p:anim calcmode="lin" valueType="num">
                                      <p:cBhvr additive="base">
                                        <p:cTn id="13" dur="500" fill="hold"/>
                                        <p:tgtEl>
                                          <p:spTgt spid="144393"/>
                                        </p:tgtEl>
                                        <p:attrNameLst>
                                          <p:attrName>ppt_x</p:attrName>
                                        </p:attrNameLst>
                                      </p:cBhvr>
                                      <p:tavLst>
                                        <p:tav tm="0">
                                          <p:val>
                                            <p:strVal val="#ppt_x"/>
                                          </p:val>
                                        </p:tav>
                                        <p:tav tm="100000">
                                          <p:val>
                                            <p:strVal val="#ppt_x"/>
                                          </p:val>
                                        </p:tav>
                                      </p:tavLst>
                                    </p:anim>
                                    <p:anim calcmode="lin" valueType="num">
                                      <p:cBhvr additive="base">
                                        <p:cTn id="14" dur="500" fill="hold"/>
                                        <p:tgtEl>
                                          <p:spTgt spid="14439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4402"/>
                                        </p:tgtEl>
                                        <p:attrNameLst>
                                          <p:attrName>style.visibility</p:attrName>
                                        </p:attrNameLst>
                                      </p:cBhvr>
                                      <p:to>
                                        <p:strVal val="visible"/>
                                      </p:to>
                                    </p:set>
                                    <p:anim calcmode="lin" valueType="num">
                                      <p:cBhvr additive="base">
                                        <p:cTn id="17" dur="500" fill="hold"/>
                                        <p:tgtEl>
                                          <p:spTgt spid="144402"/>
                                        </p:tgtEl>
                                        <p:attrNameLst>
                                          <p:attrName>ppt_x</p:attrName>
                                        </p:attrNameLst>
                                      </p:cBhvr>
                                      <p:tavLst>
                                        <p:tav tm="0">
                                          <p:val>
                                            <p:strVal val="#ppt_x"/>
                                          </p:val>
                                        </p:tav>
                                        <p:tav tm="100000">
                                          <p:val>
                                            <p:strVal val="#ppt_x"/>
                                          </p:val>
                                        </p:tav>
                                      </p:tavLst>
                                    </p:anim>
                                    <p:anim calcmode="lin" valueType="num">
                                      <p:cBhvr additive="base">
                                        <p:cTn id="18" dur="500" fill="hold"/>
                                        <p:tgtEl>
                                          <p:spTgt spid="144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p:bldP spid="1443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rrowheads="1"/>
          </p:cNvSpPr>
          <p:nvPr>
            <p:ph type="body" idx="1"/>
          </p:nvPr>
        </p:nvSpPr>
        <p:spPr>
          <a:xfrm>
            <a:off x="835025" y="2130425"/>
            <a:ext cx="7699375" cy="3862388"/>
          </a:xfrm>
        </p:spPr>
        <p:txBody>
          <a:bodyPr/>
          <a:lstStyle/>
          <a:p>
            <a:pPr marL="0" indent="476250">
              <a:buFont typeface="Wingdings" panose="05000000000000000000" pitchFamily="2" charset="2"/>
              <a:buNone/>
            </a:pPr>
            <a:r>
              <a:rPr lang="en-US" altLang="zh-CN" sz="2800" b="1"/>
              <a:t>  </a:t>
            </a:r>
            <a:endParaRPr lang="en-US" altLang="zh-CN" b="1"/>
          </a:p>
        </p:txBody>
      </p:sp>
      <p:sp>
        <p:nvSpPr>
          <p:cNvPr id="382979"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1" name="Rectangle 5"/>
          <p:cNvSpPr>
            <a:spLocks noChangeArrowheads="1"/>
          </p:cNvSpPr>
          <p:nvPr/>
        </p:nvSpPr>
        <p:spPr bwMode="auto">
          <a:xfrm>
            <a:off x="539750" y="620713"/>
            <a:ext cx="5184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b="1"/>
              <a:t>二、串行</a:t>
            </a:r>
            <a:r>
              <a:rPr lang="en-US" altLang="zh-CN" b="1"/>
              <a:t>E</a:t>
            </a:r>
            <a:r>
              <a:rPr lang="en-US" altLang="zh-CN" baseline="30000"/>
              <a:t>2</a:t>
            </a:r>
            <a:r>
              <a:rPr lang="en-US" altLang="zh-CN" b="1"/>
              <a:t>PROM</a:t>
            </a:r>
            <a:r>
              <a:rPr lang="zh-CN" altLang="en-US" b="1"/>
              <a:t>的扩展</a:t>
            </a:r>
            <a:r>
              <a:rPr lang="zh-CN" altLang="en-US"/>
              <a:t> </a:t>
            </a:r>
          </a:p>
        </p:txBody>
      </p:sp>
      <p:sp>
        <p:nvSpPr>
          <p:cNvPr id="382982" name="Rectangle 6"/>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2983" name="Rectangle 7"/>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2986" name="Rectangle 10"/>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2987" name="Rectangle 11"/>
          <p:cNvSpPr>
            <a:spLocks noChangeArrowheads="1"/>
          </p:cNvSpPr>
          <p:nvPr/>
        </p:nvSpPr>
        <p:spPr bwMode="auto">
          <a:xfrm>
            <a:off x="395288" y="1268413"/>
            <a:ext cx="568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800" b="1"/>
              <a:t>（</a:t>
            </a:r>
            <a:r>
              <a:rPr lang="en-US" altLang="zh-CN" sz="2800" b="1"/>
              <a:t>1</a:t>
            </a:r>
            <a:r>
              <a:rPr lang="zh-CN" altLang="en-US" sz="2800" b="1"/>
              <a:t>）串行</a:t>
            </a:r>
            <a:r>
              <a:rPr lang="en-US" altLang="zh-CN" sz="2800" b="1"/>
              <a:t>E</a:t>
            </a:r>
            <a:r>
              <a:rPr lang="en-US" altLang="zh-CN" sz="2800" baseline="30000"/>
              <a:t>2</a:t>
            </a:r>
            <a:r>
              <a:rPr lang="en-US" altLang="zh-CN" sz="2800" b="1"/>
              <a:t>PROM</a:t>
            </a:r>
            <a:r>
              <a:rPr lang="zh-CN" altLang="en-US" sz="2800" b="1"/>
              <a:t>典型产品</a:t>
            </a:r>
          </a:p>
        </p:txBody>
      </p:sp>
      <p:sp>
        <p:nvSpPr>
          <p:cNvPr id="382989" name="Rectangle 13"/>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2994" name="Rectangle 18"/>
          <p:cNvSpPr>
            <a:spLocks noChangeArrowheads="1"/>
          </p:cNvSpPr>
          <p:nvPr/>
        </p:nvSpPr>
        <p:spPr bwMode="auto">
          <a:xfrm>
            <a:off x="468313" y="3284538"/>
            <a:ext cx="73437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endParaRPr lang="zh-CN" altLang="zh-CN" sz="2800" b="1"/>
          </a:p>
        </p:txBody>
      </p:sp>
      <p:sp>
        <p:nvSpPr>
          <p:cNvPr id="382995" name="Rectangle 19"/>
          <p:cNvSpPr>
            <a:spLocks noChangeArrowheads="1"/>
          </p:cNvSpPr>
          <p:nvPr/>
        </p:nvSpPr>
        <p:spPr bwMode="auto">
          <a:xfrm>
            <a:off x="755650" y="2924175"/>
            <a:ext cx="7272338"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a:t>   AT24C01</a:t>
            </a:r>
            <a:r>
              <a:rPr kumimoji="1" lang="zh-CN" altLang="en-US" sz="3200"/>
              <a:t>：</a:t>
            </a:r>
            <a:r>
              <a:rPr kumimoji="1" lang="en-US" altLang="zh-CN" sz="3200"/>
              <a:t>128</a:t>
            </a:r>
            <a:r>
              <a:rPr kumimoji="1" lang="zh-CN" altLang="en-US" sz="3200"/>
              <a:t>字节（</a:t>
            </a:r>
            <a:r>
              <a:rPr kumimoji="1" lang="en-US" altLang="zh-CN" sz="3200"/>
              <a:t>128×8</a:t>
            </a:r>
            <a:r>
              <a:rPr kumimoji="1" lang="zh-CN" altLang="en-US" sz="3200"/>
              <a:t>位）；</a:t>
            </a:r>
          </a:p>
          <a:p>
            <a:pPr algn="ctr"/>
            <a:r>
              <a:rPr kumimoji="1" lang="zh-CN" altLang="en-US" sz="3200"/>
              <a:t>   </a:t>
            </a:r>
            <a:r>
              <a:rPr kumimoji="1" lang="en-US" altLang="zh-CN" sz="3200"/>
              <a:t>AT24C02</a:t>
            </a:r>
            <a:r>
              <a:rPr kumimoji="1" lang="zh-CN" altLang="en-US" sz="3200"/>
              <a:t>：</a:t>
            </a:r>
            <a:r>
              <a:rPr kumimoji="1" lang="en-US" altLang="zh-CN" sz="3200"/>
              <a:t>256</a:t>
            </a:r>
            <a:r>
              <a:rPr kumimoji="1" lang="zh-CN" altLang="en-US" sz="3200"/>
              <a:t>字节（</a:t>
            </a:r>
            <a:r>
              <a:rPr kumimoji="1" lang="en-US" altLang="zh-CN" sz="3200"/>
              <a:t>256×8</a:t>
            </a:r>
            <a:r>
              <a:rPr kumimoji="1" lang="zh-CN" altLang="en-US" sz="3200"/>
              <a:t>位）；</a:t>
            </a:r>
          </a:p>
          <a:p>
            <a:pPr algn="ctr"/>
            <a:r>
              <a:rPr kumimoji="1" lang="en-US" altLang="zh-CN" sz="3200"/>
              <a:t>AT24C04</a:t>
            </a:r>
            <a:r>
              <a:rPr kumimoji="1" lang="zh-CN" altLang="en-US" sz="3200"/>
              <a:t>：</a:t>
            </a:r>
            <a:r>
              <a:rPr kumimoji="1" lang="en-US" altLang="zh-CN" sz="3200"/>
              <a:t>512</a:t>
            </a:r>
            <a:r>
              <a:rPr kumimoji="1" lang="zh-CN" altLang="en-US" sz="3200"/>
              <a:t>字节（</a:t>
            </a:r>
            <a:r>
              <a:rPr kumimoji="1" lang="en-US" altLang="zh-CN" sz="3200"/>
              <a:t>512×8</a:t>
            </a:r>
            <a:r>
              <a:rPr kumimoji="1" lang="zh-CN" altLang="en-US" sz="3200"/>
              <a:t>位）</a:t>
            </a:r>
            <a:r>
              <a:rPr kumimoji="1" lang="en-US" altLang="zh-CN" sz="3200"/>
              <a:t>AT24C08</a:t>
            </a:r>
            <a:r>
              <a:rPr kumimoji="1" lang="zh-CN" altLang="en-US" sz="3200"/>
              <a:t>：</a:t>
            </a:r>
            <a:r>
              <a:rPr kumimoji="1" lang="en-US" altLang="zh-CN" sz="3200"/>
              <a:t>1K</a:t>
            </a:r>
            <a:r>
              <a:rPr kumimoji="1" lang="zh-CN" altLang="en-US" sz="3200"/>
              <a:t>字节（</a:t>
            </a:r>
            <a:r>
              <a:rPr kumimoji="1" lang="en-US" altLang="zh-CN" sz="3200"/>
              <a:t>1K×8</a:t>
            </a:r>
            <a:r>
              <a:rPr kumimoji="1" lang="zh-CN" altLang="en-US" sz="3200"/>
              <a:t>位）；</a:t>
            </a:r>
          </a:p>
          <a:p>
            <a:pPr algn="ctr"/>
            <a:r>
              <a:rPr kumimoji="1" lang="en-US" altLang="zh-CN" sz="3200"/>
              <a:t>AT24C16</a:t>
            </a:r>
            <a:r>
              <a:rPr kumimoji="1" lang="zh-CN" altLang="en-US" sz="3200"/>
              <a:t>：</a:t>
            </a:r>
            <a:r>
              <a:rPr kumimoji="1" lang="en-US" altLang="zh-CN" sz="3200"/>
              <a:t>2K</a:t>
            </a:r>
            <a:r>
              <a:rPr kumimoji="1" lang="zh-CN" altLang="en-US" sz="3200"/>
              <a:t>字节（</a:t>
            </a:r>
            <a:r>
              <a:rPr kumimoji="1" lang="en-US" altLang="zh-CN" sz="3200"/>
              <a:t>2K×8</a:t>
            </a:r>
            <a:r>
              <a:rPr kumimoji="1" lang="zh-CN" altLang="en-US" sz="3200"/>
              <a:t>位）； </a:t>
            </a:r>
          </a:p>
        </p:txBody>
      </p:sp>
      <p:sp>
        <p:nvSpPr>
          <p:cNvPr id="382996" name="Rectangle 20"/>
          <p:cNvSpPr>
            <a:spLocks noChangeArrowheads="1"/>
          </p:cNvSpPr>
          <p:nvPr/>
        </p:nvSpPr>
        <p:spPr bwMode="auto">
          <a:xfrm>
            <a:off x="971550" y="2060575"/>
            <a:ext cx="54006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ATMEL</a:t>
            </a:r>
            <a:r>
              <a:rPr lang="zh-CN" altLang="en-US" sz="2800" b="1"/>
              <a:t>公司的</a:t>
            </a:r>
            <a:r>
              <a:rPr lang="en-US" altLang="zh-CN" sz="2800" b="1"/>
              <a:t>AT24C</a:t>
            </a:r>
            <a:r>
              <a:rPr lang="zh-CN" altLang="en-US" sz="2800" b="1"/>
              <a:t>系列：</a:t>
            </a:r>
            <a:r>
              <a:rPr lang="zh-CN" altLang="en-US" sz="2400" b="1"/>
              <a:t>  </a:t>
            </a:r>
          </a:p>
        </p:txBody>
      </p:sp>
    </p:spTree>
    <p:extLst>
      <p:ext uri="{BB962C8B-B14F-4D97-AF65-F5344CB8AC3E}">
        <p14:creationId xmlns:p14="http://schemas.microsoft.com/office/powerpoint/2010/main" val="1361625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2981"/>
                                        </p:tgtEl>
                                        <p:attrNameLst>
                                          <p:attrName>style.visibility</p:attrName>
                                        </p:attrNameLst>
                                      </p:cBhvr>
                                      <p:to>
                                        <p:strVal val="visible"/>
                                      </p:to>
                                    </p:set>
                                    <p:anim calcmode="lin" valueType="num">
                                      <p:cBhvr additive="base">
                                        <p:cTn id="7" dur="500" fill="hold"/>
                                        <p:tgtEl>
                                          <p:spTgt spid="382981"/>
                                        </p:tgtEl>
                                        <p:attrNameLst>
                                          <p:attrName>ppt_x</p:attrName>
                                        </p:attrNameLst>
                                      </p:cBhvr>
                                      <p:tavLst>
                                        <p:tav tm="0">
                                          <p:val>
                                            <p:strVal val="#ppt_x"/>
                                          </p:val>
                                        </p:tav>
                                        <p:tav tm="100000">
                                          <p:val>
                                            <p:strVal val="#ppt_x"/>
                                          </p:val>
                                        </p:tav>
                                      </p:tavLst>
                                    </p:anim>
                                    <p:anim calcmode="lin" valueType="num">
                                      <p:cBhvr additive="base">
                                        <p:cTn id="8" dur="500" fill="hold"/>
                                        <p:tgtEl>
                                          <p:spTgt spid="38298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82987"/>
                                        </p:tgtEl>
                                        <p:attrNameLst>
                                          <p:attrName>style.visibility</p:attrName>
                                        </p:attrNameLst>
                                      </p:cBhvr>
                                      <p:to>
                                        <p:strVal val="visible"/>
                                      </p:to>
                                    </p:set>
                                    <p:anim calcmode="lin" valueType="num">
                                      <p:cBhvr additive="base">
                                        <p:cTn id="13" dur="500" fill="hold"/>
                                        <p:tgtEl>
                                          <p:spTgt spid="382987"/>
                                        </p:tgtEl>
                                        <p:attrNameLst>
                                          <p:attrName>ppt_x</p:attrName>
                                        </p:attrNameLst>
                                      </p:cBhvr>
                                      <p:tavLst>
                                        <p:tav tm="0">
                                          <p:val>
                                            <p:strVal val="#ppt_x"/>
                                          </p:val>
                                        </p:tav>
                                        <p:tav tm="100000">
                                          <p:val>
                                            <p:strVal val="#ppt_x"/>
                                          </p:val>
                                        </p:tav>
                                      </p:tavLst>
                                    </p:anim>
                                    <p:anim calcmode="lin" valueType="num">
                                      <p:cBhvr additive="base">
                                        <p:cTn id="14" dur="500" fill="hold"/>
                                        <p:tgtEl>
                                          <p:spTgt spid="38298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2996"/>
                                        </p:tgtEl>
                                        <p:attrNameLst>
                                          <p:attrName>style.visibility</p:attrName>
                                        </p:attrNameLst>
                                      </p:cBhvr>
                                      <p:to>
                                        <p:strVal val="visible"/>
                                      </p:to>
                                    </p:set>
                                    <p:anim calcmode="lin" valueType="num">
                                      <p:cBhvr additive="base">
                                        <p:cTn id="19" dur="500" fill="hold"/>
                                        <p:tgtEl>
                                          <p:spTgt spid="382996"/>
                                        </p:tgtEl>
                                        <p:attrNameLst>
                                          <p:attrName>ppt_x</p:attrName>
                                        </p:attrNameLst>
                                      </p:cBhvr>
                                      <p:tavLst>
                                        <p:tav tm="0">
                                          <p:val>
                                            <p:strVal val="#ppt_x"/>
                                          </p:val>
                                        </p:tav>
                                        <p:tav tm="100000">
                                          <p:val>
                                            <p:strVal val="#ppt_x"/>
                                          </p:val>
                                        </p:tav>
                                      </p:tavLst>
                                    </p:anim>
                                    <p:anim calcmode="lin" valueType="num">
                                      <p:cBhvr additive="base">
                                        <p:cTn id="20" dur="500" fill="hold"/>
                                        <p:tgtEl>
                                          <p:spTgt spid="3829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2995"/>
                                        </p:tgtEl>
                                        <p:attrNameLst>
                                          <p:attrName>style.visibility</p:attrName>
                                        </p:attrNameLst>
                                      </p:cBhvr>
                                      <p:to>
                                        <p:strVal val="visible"/>
                                      </p:to>
                                    </p:set>
                                    <p:anim calcmode="lin" valueType="num">
                                      <p:cBhvr additive="base">
                                        <p:cTn id="23" dur="500" fill="hold"/>
                                        <p:tgtEl>
                                          <p:spTgt spid="382995"/>
                                        </p:tgtEl>
                                        <p:attrNameLst>
                                          <p:attrName>ppt_x</p:attrName>
                                        </p:attrNameLst>
                                      </p:cBhvr>
                                      <p:tavLst>
                                        <p:tav tm="0">
                                          <p:val>
                                            <p:strVal val="#ppt_x"/>
                                          </p:val>
                                        </p:tav>
                                        <p:tav tm="100000">
                                          <p:val>
                                            <p:strVal val="#ppt_x"/>
                                          </p:val>
                                        </p:tav>
                                      </p:tavLst>
                                    </p:anim>
                                    <p:anim calcmode="lin" valueType="num">
                                      <p:cBhvr additive="base">
                                        <p:cTn id="24" dur="500" fill="hold"/>
                                        <p:tgtEl>
                                          <p:spTgt spid="382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p:bldP spid="382987" grpId="0"/>
      <p:bldP spid="382995" grpId="0"/>
      <p:bldP spid="3829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rrowheads="1"/>
          </p:cNvSpPr>
          <p:nvPr>
            <p:ph type="body" idx="1"/>
          </p:nvPr>
        </p:nvSpPr>
        <p:spPr>
          <a:xfrm>
            <a:off x="835025" y="2130425"/>
            <a:ext cx="7699375" cy="3862388"/>
          </a:xfrm>
        </p:spPr>
        <p:txBody>
          <a:bodyPr/>
          <a:lstStyle/>
          <a:p>
            <a:pPr marL="0" indent="476250">
              <a:buFont typeface="Wingdings" panose="05000000000000000000" pitchFamily="2" charset="2"/>
              <a:buNone/>
            </a:pPr>
            <a:r>
              <a:rPr lang="en-US" altLang="zh-CN" sz="2800" b="1"/>
              <a:t>  </a:t>
            </a:r>
            <a:endParaRPr lang="en-US" altLang="zh-CN" b="1"/>
          </a:p>
        </p:txBody>
      </p:sp>
      <p:sp>
        <p:nvSpPr>
          <p:cNvPr id="384003"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5" name="Rectangle 5"/>
          <p:cNvSpPr>
            <a:spLocks noChangeArrowheads="1"/>
          </p:cNvSpPr>
          <p:nvPr/>
        </p:nvSpPr>
        <p:spPr bwMode="auto">
          <a:xfrm>
            <a:off x="539750" y="620713"/>
            <a:ext cx="8135938"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b="1"/>
              <a:t>（</a:t>
            </a:r>
            <a:r>
              <a:rPr lang="en-US" altLang="zh-CN" b="1"/>
              <a:t>2</a:t>
            </a:r>
            <a:r>
              <a:rPr lang="zh-CN" altLang="en-US" b="1"/>
              <a:t>）写入过程</a:t>
            </a:r>
          </a:p>
          <a:p>
            <a:pPr>
              <a:buFont typeface="Wingdings" panose="05000000000000000000" pitchFamily="2" charset="2"/>
              <a:buNone/>
            </a:pPr>
            <a:r>
              <a:rPr lang="zh-CN" altLang="en-US" b="1"/>
              <a:t>    </a:t>
            </a:r>
            <a:r>
              <a:rPr lang="en-US" altLang="zh-CN" sz="2800" b="1"/>
              <a:t>AT24C</a:t>
            </a:r>
            <a:r>
              <a:rPr lang="zh-CN" altLang="en-US" sz="2800" b="1"/>
              <a:t>系列</a:t>
            </a:r>
            <a:r>
              <a:rPr lang="en-US" altLang="zh-CN" sz="2800" b="1"/>
              <a:t>E2PROM</a:t>
            </a:r>
            <a:r>
              <a:rPr lang="zh-CN" altLang="en-US" sz="2800" b="1"/>
              <a:t>芯片地址的固定部分为</a:t>
            </a:r>
            <a:r>
              <a:rPr lang="en-US" altLang="zh-CN" sz="2800" b="1"/>
              <a:t>1010</a:t>
            </a:r>
            <a:r>
              <a:rPr lang="zh-CN" altLang="en-US" sz="2800" b="1"/>
              <a:t>，</a:t>
            </a:r>
            <a:r>
              <a:rPr lang="en-US" altLang="zh-CN" sz="2800" b="1"/>
              <a:t>A2</a:t>
            </a:r>
            <a:r>
              <a:rPr lang="zh-CN" altLang="en-US" sz="2800" b="1"/>
              <a:t>、</a:t>
            </a:r>
            <a:r>
              <a:rPr lang="en-US" altLang="zh-CN" sz="2800" b="1"/>
              <a:t>A1</a:t>
            </a:r>
            <a:r>
              <a:rPr lang="zh-CN" altLang="en-US" sz="2800" b="1"/>
              <a:t>、</a:t>
            </a:r>
            <a:r>
              <a:rPr lang="en-US" altLang="zh-CN" sz="2800" b="1"/>
              <a:t>A0</a:t>
            </a:r>
            <a:r>
              <a:rPr lang="zh-CN" altLang="en-US" sz="2800" b="1"/>
              <a:t>引脚接高、低电平后得到确定的</a:t>
            </a:r>
            <a:r>
              <a:rPr lang="en-US" altLang="zh-CN" sz="2800" b="1"/>
              <a:t>3</a:t>
            </a:r>
            <a:r>
              <a:rPr lang="zh-CN" altLang="en-US" sz="2800" b="1"/>
              <a:t>位编码。形成的</a:t>
            </a:r>
            <a:r>
              <a:rPr lang="en-US" altLang="zh-CN" sz="2800" b="1"/>
              <a:t>7</a:t>
            </a:r>
            <a:r>
              <a:rPr lang="zh-CN" altLang="en-US" sz="2800" b="1"/>
              <a:t>位编码即为该器件的地址码。</a:t>
            </a:r>
          </a:p>
        </p:txBody>
      </p:sp>
      <p:sp>
        <p:nvSpPr>
          <p:cNvPr id="384007" name="Rectangle 7"/>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4010" name="Rectangle 10"/>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4011" name="Rectangle 11"/>
          <p:cNvSpPr>
            <a:spLocks noChangeArrowheads="1"/>
          </p:cNvSpPr>
          <p:nvPr/>
        </p:nvSpPr>
        <p:spPr bwMode="auto">
          <a:xfrm>
            <a:off x="684213" y="3213100"/>
            <a:ext cx="820896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    </a:t>
            </a:r>
            <a:r>
              <a:rPr lang="zh-CN" altLang="en-US" sz="2800" b="1"/>
              <a:t>单片机进行写操作时，首先发送该器件的</a:t>
            </a:r>
            <a:r>
              <a:rPr lang="en-US" altLang="zh-CN" sz="2800" b="1"/>
              <a:t>7</a:t>
            </a:r>
            <a:r>
              <a:rPr lang="zh-CN" altLang="en-US" sz="2800" b="1"/>
              <a:t>位地址码和写方向位“</a:t>
            </a:r>
            <a:r>
              <a:rPr lang="en-US" altLang="zh-CN" sz="2800" b="1"/>
              <a:t>0”</a:t>
            </a:r>
            <a:r>
              <a:rPr lang="zh-CN" altLang="en-US" sz="2800" b="1"/>
              <a:t>（共</a:t>
            </a:r>
            <a:r>
              <a:rPr lang="en-US" altLang="zh-CN" sz="2800" b="1"/>
              <a:t>8</a:t>
            </a:r>
            <a:r>
              <a:rPr lang="zh-CN" altLang="en-US" sz="2800" b="1"/>
              <a:t>位，即一个字节），发送完后释放</a:t>
            </a:r>
            <a:r>
              <a:rPr lang="en-US" altLang="zh-CN" sz="2800" b="1"/>
              <a:t>SDA</a:t>
            </a:r>
            <a:r>
              <a:rPr lang="zh-CN" altLang="en-US" sz="2800" b="1"/>
              <a:t>线并在</a:t>
            </a:r>
            <a:r>
              <a:rPr lang="en-US" altLang="zh-CN" sz="2800" b="1"/>
              <a:t>SCL</a:t>
            </a:r>
            <a:r>
              <a:rPr lang="zh-CN" altLang="en-US" sz="2800" b="1"/>
              <a:t>线上产生第</a:t>
            </a:r>
            <a:r>
              <a:rPr lang="en-US" altLang="zh-CN" sz="2800" b="1"/>
              <a:t>9</a:t>
            </a:r>
            <a:r>
              <a:rPr lang="zh-CN" altLang="en-US" sz="2800" b="1"/>
              <a:t>个时钟信号。被选中的存储器器件在确认是自己的地址后，在</a:t>
            </a:r>
            <a:r>
              <a:rPr lang="en-US" altLang="zh-CN" sz="2800" b="1"/>
              <a:t>SDA</a:t>
            </a:r>
            <a:r>
              <a:rPr lang="zh-CN" altLang="en-US" sz="2800" b="1"/>
              <a:t>线上产生一个应答信号作为相应，单片机收到应答后就可以传送数据了。</a:t>
            </a:r>
          </a:p>
        </p:txBody>
      </p:sp>
      <p:sp>
        <p:nvSpPr>
          <p:cNvPr id="384013" name="Rectangle 13"/>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67755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4005"/>
                                        </p:tgtEl>
                                        <p:attrNameLst>
                                          <p:attrName>style.visibility</p:attrName>
                                        </p:attrNameLst>
                                      </p:cBhvr>
                                      <p:to>
                                        <p:strVal val="visible"/>
                                      </p:to>
                                    </p:set>
                                    <p:anim calcmode="lin" valueType="num">
                                      <p:cBhvr additive="base">
                                        <p:cTn id="7" dur="500" fill="hold"/>
                                        <p:tgtEl>
                                          <p:spTgt spid="384005"/>
                                        </p:tgtEl>
                                        <p:attrNameLst>
                                          <p:attrName>ppt_x</p:attrName>
                                        </p:attrNameLst>
                                      </p:cBhvr>
                                      <p:tavLst>
                                        <p:tav tm="0">
                                          <p:val>
                                            <p:strVal val="#ppt_x"/>
                                          </p:val>
                                        </p:tav>
                                        <p:tav tm="100000">
                                          <p:val>
                                            <p:strVal val="#ppt_x"/>
                                          </p:val>
                                        </p:tav>
                                      </p:tavLst>
                                    </p:anim>
                                    <p:anim calcmode="lin" valueType="num">
                                      <p:cBhvr additive="base">
                                        <p:cTn id="8" dur="500" fill="hold"/>
                                        <p:tgtEl>
                                          <p:spTgt spid="38400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011"/>
                                        </p:tgtEl>
                                        <p:attrNameLst>
                                          <p:attrName>style.visibility</p:attrName>
                                        </p:attrNameLst>
                                      </p:cBhvr>
                                      <p:to>
                                        <p:strVal val="visible"/>
                                      </p:to>
                                    </p:set>
                                    <p:anim calcmode="lin" valueType="num">
                                      <p:cBhvr additive="base">
                                        <p:cTn id="13" dur="500" fill="hold"/>
                                        <p:tgtEl>
                                          <p:spTgt spid="384011"/>
                                        </p:tgtEl>
                                        <p:attrNameLst>
                                          <p:attrName>ppt_x</p:attrName>
                                        </p:attrNameLst>
                                      </p:cBhvr>
                                      <p:tavLst>
                                        <p:tav tm="0">
                                          <p:val>
                                            <p:strVal val="#ppt_x"/>
                                          </p:val>
                                        </p:tav>
                                        <p:tav tm="100000">
                                          <p:val>
                                            <p:strVal val="#ppt_x"/>
                                          </p:val>
                                        </p:tav>
                                      </p:tavLst>
                                    </p:anim>
                                    <p:anim calcmode="lin" valueType="num">
                                      <p:cBhvr additive="base">
                                        <p:cTn id="14" dur="500" fill="hold"/>
                                        <p:tgtEl>
                                          <p:spTgt spid="384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p:bldP spid="3840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28" name="Rectangle 4"/>
          <p:cNvSpPr>
            <a:spLocks noChangeArrowheads="1"/>
          </p:cNvSpPr>
          <p:nvPr/>
        </p:nvSpPr>
        <p:spPr bwMode="auto">
          <a:xfrm>
            <a:off x="539750" y="549275"/>
            <a:ext cx="820896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    </a:t>
            </a:r>
            <a:r>
              <a:rPr lang="zh-CN" altLang="en-US" sz="2400" b="1"/>
              <a:t>传送数据时，单片机首先发送一个字节的被写入器件的存储区的首地址，收到存储器器件的应答后，单片机就逐个发送各数据字节，但每发送一个字节后都要等待应答。</a:t>
            </a:r>
          </a:p>
        </p:txBody>
      </p:sp>
      <p:sp>
        <p:nvSpPr>
          <p:cNvPr id="385029" name="Rectangle 5"/>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5030" name="Rectangle 6"/>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5031" name="Rectangle 7"/>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5034" name="Rectangle 1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5042" name="Rectangle 18"/>
          <p:cNvSpPr>
            <a:spLocks noChangeArrowheads="1"/>
          </p:cNvSpPr>
          <p:nvPr/>
        </p:nvSpPr>
        <p:spPr bwMode="auto">
          <a:xfrm>
            <a:off x="539750" y="1844675"/>
            <a:ext cx="8353425"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b="1"/>
              <a:t>    </a:t>
            </a:r>
            <a:r>
              <a:rPr lang="en-US" altLang="zh-CN" sz="2400" b="1"/>
              <a:t>AT24C</a:t>
            </a:r>
            <a:r>
              <a:rPr lang="zh-CN" altLang="en-US" sz="2400" b="1"/>
              <a:t>系列器件片内地址在接收到每一个数据字节地址后自动加</a:t>
            </a:r>
            <a:r>
              <a:rPr lang="en-US" altLang="zh-CN" sz="2400" b="1"/>
              <a:t>1</a:t>
            </a:r>
            <a:r>
              <a:rPr lang="zh-CN" altLang="en-US" sz="2400" b="1"/>
              <a:t>，在芯片的“一次装载字节数”（不同芯片字节数不同）限度内，只需输入首地址。装载字节数超过芯片的“一次装载字节数”时，数据地址将“上卷”，前面的数据将被覆盖。</a:t>
            </a:r>
          </a:p>
        </p:txBody>
      </p:sp>
      <p:sp>
        <p:nvSpPr>
          <p:cNvPr id="385044" name="Rectangle 20"/>
          <p:cNvSpPr>
            <a:spLocks noChangeArrowheads="1"/>
          </p:cNvSpPr>
          <p:nvPr/>
        </p:nvSpPr>
        <p:spPr bwMode="auto">
          <a:xfrm>
            <a:off x="611188" y="3644900"/>
            <a:ext cx="82089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当要写入的数据传送完后，单片机应发出终止信号以结束写入操作。写入</a:t>
            </a:r>
            <a:r>
              <a:rPr lang="en-US" altLang="zh-CN" sz="2400" b="1"/>
              <a:t>n</a:t>
            </a:r>
            <a:r>
              <a:rPr lang="zh-CN" altLang="en-US" sz="2400" b="1"/>
              <a:t>个字节的数据格式</a:t>
            </a:r>
            <a:r>
              <a:rPr lang="zh-CN" altLang="en-US" sz="2400"/>
              <a:t> ：</a:t>
            </a:r>
            <a:endParaRPr lang="zh-CN" altLang="en-US" sz="2400" b="1"/>
          </a:p>
        </p:txBody>
      </p:sp>
      <p:pic>
        <p:nvPicPr>
          <p:cNvPr id="38504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941888"/>
            <a:ext cx="78962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17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5028"/>
                                        </p:tgtEl>
                                        <p:attrNameLst>
                                          <p:attrName>style.visibility</p:attrName>
                                        </p:attrNameLst>
                                      </p:cBhvr>
                                      <p:to>
                                        <p:strVal val="visible"/>
                                      </p:to>
                                    </p:set>
                                    <p:anim calcmode="lin" valueType="num">
                                      <p:cBhvr additive="base">
                                        <p:cTn id="7" dur="500" fill="hold"/>
                                        <p:tgtEl>
                                          <p:spTgt spid="385028"/>
                                        </p:tgtEl>
                                        <p:attrNameLst>
                                          <p:attrName>ppt_x</p:attrName>
                                        </p:attrNameLst>
                                      </p:cBhvr>
                                      <p:tavLst>
                                        <p:tav tm="0">
                                          <p:val>
                                            <p:strVal val="#ppt_x"/>
                                          </p:val>
                                        </p:tav>
                                        <p:tav tm="100000">
                                          <p:val>
                                            <p:strVal val="#ppt_x"/>
                                          </p:val>
                                        </p:tav>
                                      </p:tavLst>
                                    </p:anim>
                                    <p:anim calcmode="lin" valueType="num">
                                      <p:cBhvr additive="base">
                                        <p:cTn id="8" dur="500" fill="hold"/>
                                        <p:tgtEl>
                                          <p:spTgt spid="38502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5042"/>
                                        </p:tgtEl>
                                        <p:attrNameLst>
                                          <p:attrName>style.visibility</p:attrName>
                                        </p:attrNameLst>
                                      </p:cBhvr>
                                      <p:to>
                                        <p:strVal val="visible"/>
                                      </p:to>
                                    </p:set>
                                    <p:anim calcmode="lin" valueType="num">
                                      <p:cBhvr additive="base">
                                        <p:cTn id="13" dur="500" fill="hold"/>
                                        <p:tgtEl>
                                          <p:spTgt spid="385042"/>
                                        </p:tgtEl>
                                        <p:attrNameLst>
                                          <p:attrName>ppt_x</p:attrName>
                                        </p:attrNameLst>
                                      </p:cBhvr>
                                      <p:tavLst>
                                        <p:tav tm="0">
                                          <p:val>
                                            <p:strVal val="0-#ppt_w/2"/>
                                          </p:val>
                                        </p:tav>
                                        <p:tav tm="100000">
                                          <p:val>
                                            <p:strVal val="#ppt_x"/>
                                          </p:val>
                                        </p:tav>
                                      </p:tavLst>
                                    </p:anim>
                                    <p:anim calcmode="lin" valueType="num">
                                      <p:cBhvr additive="base">
                                        <p:cTn id="14" dur="500" fill="hold"/>
                                        <p:tgtEl>
                                          <p:spTgt spid="3850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5044"/>
                                        </p:tgtEl>
                                        <p:attrNameLst>
                                          <p:attrName>style.visibility</p:attrName>
                                        </p:attrNameLst>
                                      </p:cBhvr>
                                      <p:to>
                                        <p:strVal val="visible"/>
                                      </p:to>
                                    </p:set>
                                    <p:anim calcmode="lin" valueType="num">
                                      <p:cBhvr additive="base">
                                        <p:cTn id="19" dur="500" fill="hold"/>
                                        <p:tgtEl>
                                          <p:spTgt spid="385044"/>
                                        </p:tgtEl>
                                        <p:attrNameLst>
                                          <p:attrName>ppt_x</p:attrName>
                                        </p:attrNameLst>
                                      </p:cBhvr>
                                      <p:tavLst>
                                        <p:tav tm="0">
                                          <p:val>
                                            <p:strVal val="#ppt_x"/>
                                          </p:val>
                                        </p:tav>
                                        <p:tav tm="100000">
                                          <p:val>
                                            <p:strVal val="#ppt_x"/>
                                          </p:val>
                                        </p:tav>
                                      </p:tavLst>
                                    </p:anim>
                                    <p:anim calcmode="lin" valueType="num">
                                      <p:cBhvr additive="base">
                                        <p:cTn id="20" dur="500" fill="hold"/>
                                        <p:tgtEl>
                                          <p:spTgt spid="3850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5045"/>
                                        </p:tgtEl>
                                        <p:attrNameLst>
                                          <p:attrName>style.visibility</p:attrName>
                                        </p:attrNameLst>
                                      </p:cBhvr>
                                      <p:to>
                                        <p:strVal val="visible"/>
                                      </p:to>
                                    </p:set>
                                    <p:anim calcmode="lin" valueType="num">
                                      <p:cBhvr additive="base">
                                        <p:cTn id="23" dur="500" fill="hold"/>
                                        <p:tgtEl>
                                          <p:spTgt spid="385045"/>
                                        </p:tgtEl>
                                        <p:attrNameLst>
                                          <p:attrName>ppt_x</p:attrName>
                                        </p:attrNameLst>
                                      </p:cBhvr>
                                      <p:tavLst>
                                        <p:tav tm="0">
                                          <p:val>
                                            <p:strVal val="#ppt_x"/>
                                          </p:val>
                                        </p:tav>
                                        <p:tav tm="100000">
                                          <p:val>
                                            <p:strVal val="#ppt_x"/>
                                          </p:val>
                                        </p:tav>
                                      </p:tavLst>
                                    </p:anim>
                                    <p:anim calcmode="lin" valueType="num">
                                      <p:cBhvr additive="base">
                                        <p:cTn id="24" dur="500" fill="hold"/>
                                        <p:tgtEl>
                                          <p:spTgt spid="385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p:bldP spid="385042" grpId="0"/>
      <p:bldP spid="3850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rrowheads="1"/>
          </p:cNvSpPr>
          <p:nvPr>
            <p:ph type="body" idx="1"/>
          </p:nvPr>
        </p:nvSpPr>
        <p:spPr>
          <a:xfrm>
            <a:off x="835025" y="2130425"/>
            <a:ext cx="7699375" cy="3862388"/>
          </a:xfrm>
        </p:spPr>
        <p:txBody>
          <a:bodyPr/>
          <a:lstStyle/>
          <a:p>
            <a:pPr marL="0" indent="476250">
              <a:buFont typeface="Wingdings" panose="05000000000000000000" pitchFamily="2" charset="2"/>
              <a:buNone/>
            </a:pPr>
            <a:r>
              <a:rPr lang="en-US" altLang="zh-CN" sz="2800" b="1"/>
              <a:t>  </a:t>
            </a:r>
            <a:endParaRPr lang="en-US" altLang="zh-CN" b="1"/>
          </a:p>
        </p:txBody>
      </p:sp>
      <p:sp>
        <p:nvSpPr>
          <p:cNvPr id="386051"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52" name="Rectangle 4"/>
          <p:cNvSpPr>
            <a:spLocks noChangeArrowheads="1"/>
          </p:cNvSpPr>
          <p:nvPr/>
        </p:nvSpPr>
        <p:spPr bwMode="auto">
          <a:xfrm>
            <a:off x="468313" y="620713"/>
            <a:ext cx="8351837"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800" b="1"/>
              <a:t>（</a:t>
            </a:r>
            <a:r>
              <a:rPr lang="en-US" altLang="zh-CN" sz="2800" b="1"/>
              <a:t>3</a:t>
            </a:r>
            <a:r>
              <a:rPr lang="zh-CN" altLang="en-US" sz="2800" b="1"/>
              <a:t>）读出过程</a:t>
            </a:r>
          </a:p>
          <a:p>
            <a:pPr>
              <a:buFont typeface="Wingdings" panose="05000000000000000000" pitchFamily="2" charset="2"/>
              <a:buNone/>
            </a:pPr>
            <a:r>
              <a:rPr lang="zh-CN" altLang="en-US" sz="2400" b="1"/>
              <a:t>     单片机先发送该器件的</a:t>
            </a:r>
            <a:r>
              <a:rPr lang="en-US" altLang="zh-CN" sz="2400" b="1"/>
              <a:t>7</a:t>
            </a:r>
            <a:r>
              <a:rPr lang="zh-CN" altLang="en-US" sz="2400" b="1"/>
              <a:t>位地址码和写方向位“</a:t>
            </a:r>
            <a:r>
              <a:rPr lang="en-US" altLang="zh-CN" sz="2400" b="1"/>
              <a:t>0”</a:t>
            </a:r>
            <a:r>
              <a:rPr lang="zh-CN" altLang="en-US" sz="2400" b="1"/>
              <a:t>（“伪写”），发送完后释放</a:t>
            </a:r>
            <a:r>
              <a:rPr lang="en-US" altLang="zh-CN" sz="2400" b="1"/>
              <a:t>SDA</a:t>
            </a:r>
            <a:r>
              <a:rPr lang="zh-CN" altLang="en-US" sz="2400" b="1"/>
              <a:t>线并在</a:t>
            </a:r>
            <a:r>
              <a:rPr lang="en-US" altLang="zh-CN" sz="2400" b="1"/>
              <a:t>SCL</a:t>
            </a:r>
            <a:r>
              <a:rPr lang="zh-CN" altLang="en-US" sz="2400" b="1"/>
              <a:t>线上产生第</a:t>
            </a:r>
            <a:r>
              <a:rPr lang="en-US" altLang="zh-CN" sz="2400" b="1"/>
              <a:t>9</a:t>
            </a:r>
            <a:r>
              <a:rPr lang="zh-CN" altLang="en-US" sz="2400" b="1"/>
              <a:t>个时钟信号。被选中的存储器器件在确认是自己的地址后，在</a:t>
            </a:r>
            <a:r>
              <a:rPr lang="en-US" altLang="zh-CN" sz="2400" b="1"/>
              <a:t>SDA</a:t>
            </a:r>
            <a:r>
              <a:rPr lang="zh-CN" altLang="en-US" sz="2400" b="1"/>
              <a:t>线上产生一个应答信号作为相应。</a:t>
            </a:r>
            <a:r>
              <a:rPr lang="zh-CN" altLang="en-US"/>
              <a:t> </a:t>
            </a:r>
          </a:p>
        </p:txBody>
      </p:sp>
      <p:sp>
        <p:nvSpPr>
          <p:cNvPr id="386053" name="Rectangle 5"/>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4" name="Rectangle 6"/>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5" name="Rectangle 7"/>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7" name="Rectangle 9"/>
          <p:cNvSpPr>
            <a:spLocks noChangeArrowheads="1"/>
          </p:cNvSpPr>
          <p:nvPr/>
        </p:nvSpPr>
        <p:spPr bwMode="auto">
          <a:xfrm>
            <a:off x="539750" y="2781300"/>
            <a:ext cx="83534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b="1"/>
              <a:t>     </a:t>
            </a:r>
            <a:r>
              <a:rPr lang="zh-CN" altLang="en-US" sz="2400" b="1"/>
              <a:t>然后，再发一个字节的要读出器件的存储区的首地址，收到应答后，单片机要重复一次起始信号并发出器件地址和读方向位（“</a:t>
            </a:r>
            <a:r>
              <a:rPr lang="en-US" altLang="zh-CN" sz="2400" b="1"/>
              <a:t>1”</a:t>
            </a:r>
            <a:r>
              <a:rPr lang="zh-CN" altLang="en-US" sz="2400" b="1"/>
              <a:t>），收到器件应答后就可以读出数据字节，每读出一个字节，单片机都要回复应答信号。当最后一个字节数据读完后，单片机应返回以“非应答”（高电平），并发出终止信号以结束读出操作。</a:t>
            </a:r>
            <a:r>
              <a:rPr lang="zh-CN" altLang="en-US"/>
              <a:t> </a:t>
            </a:r>
          </a:p>
        </p:txBody>
      </p:sp>
      <p:sp>
        <p:nvSpPr>
          <p:cNvPr id="386061" name="Rectangle 13"/>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8606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445125"/>
            <a:ext cx="82772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43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additive="base">
                                        <p:cTn id="7" dur="500" fill="hold"/>
                                        <p:tgtEl>
                                          <p:spTgt spid="386052"/>
                                        </p:tgtEl>
                                        <p:attrNameLst>
                                          <p:attrName>ppt_x</p:attrName>
                                        </p:attrNameLst>
                                      </p:cBhvr>
                                      <p:tavLst>
                                        <p:tav tm="0">
                                          <p:val>
                                            <p:strVal val="#ppt_x"/>
                                          </p:val>
                                        </p:tav>
                                        <p:tav tm="100000">
                                          <p:val>
                                            <p:strVal val="#ppt_x"/>
                                          </p:val>
                                        </p:tav>
                                      </p:tavLst>
                                    </p:anim>
                                    <p:anim calcmode="lin" valueType="num">
                                      <p:cBhvr additive="base">
                                        <p:cTn id="8" dur="500" fill="hold"/>
                                        <p:tgtEl>
                                          <p:spTgt spid="38605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6057"/>
                                        </p:tgtEl>
                                        <p:attrNameLst>
                                          <p:attrName>style.visibility</p:attrName>
                                        </p:attrNameLst>
                                      </p:cBhvr>
                                      <p:to>
                                        <p:strVal val="visible"/>
                                      </p:to>
                                    </p:set>
                                    <p:anim calcmode="lin" valueType="num">
                                      <p:cBhvr additive="base">
                                        <p:cTn id="13" dur="500" fill="hold"/>
                                        <p:tgtEl>
                                          <p:spTgt spid="386057"/>
                                        </p:tgtEl>
                                        <p:attrNameLst>
                                          <p:attrName>ppt_x</p:attrName>
                                        </p:attrNameLst>
                                      </p:cBhvr>
                                      <p:tavLst>
                                        <p:tav tm="0">
                                          <p:val>
                                            <p:strVal val="#ppt_x"/>
                                          </p:val>
                                        </p:tav>
                                        <p:tav tm="100000">
                                          <p:val>
                                            <p:strVal val="#ppt_x"/>
                                          </p:val>
                                        </p:tav>
                                      </p:tavLst>
                                    </p:anim>
                                    <p:anim calcmode="lin" valueType="num">
                                      <p:cBhvr additive="base">
                                        <p:cTn id="14" dur="500" fill="hold"/>
                                        <p:tgtEl>
                                          <p:spTgt spid="38605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6066"/>
                                        </p:tgtEl>
                                        <p:attrNameLst>
                                          <p:attrName>style.visibility</p:attrName>
                                        </p:attrNameLst>
                                      </p:cBhvr>
                                      <p:to>
                                        <p:strVal val="visible"/>
                                      </p:to>
                                    </p:set>
                                    <p:anim calcmode="lin" valueType="num">
                                      <p:cBhvr additive="base">
                                        <p:cTn id="17" dur="500" fill="hold"/>
                                        <p:tgtEl>
                                          <p:spTgt spid="386066"/>
                                        </p:tgtEl>
                                        <p:attrNameLst>
                                          <p:attrName>ppt_x</p:attrName>
                                        </p:attrNameLst>
                                      </p:cBhvr>
                                      <p:tavLst>
                                        <p:tav tm="0">
                                          <p:val>
                                            <p:strVal val="#ppt_x"/>
                                          </p:val>
                                        </p:tav>
                                        <p:tav tm="100000">
                                          <p:val>
                                            <p:strVal val="#ppt_x"/>
                                          </p:val>
                                        </p:tav>
                                      </p:tavLst>
                                    </p:anim>
                                    <p:anim calcmode="lin" valueType="num">
                                      <p:cBhvr additive="base">
                                        <p:cTn id="18" dur="500" fill="hold"/>
                                        <p:tgtEl>
                                          <p:spTgt spid="386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P spid="3860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Rot="1" noChangeArrowheads="1"/>
          </p:cNvSpPr>
          <p:nvPr>
            <p:ph type="body" idx="1"/>
          </p:nvPr>
        </p:nvSpPr>
        <p:spPr>
          <a:xfrm>
            <a:off x="685800" y="620713"/>
            <a:ext cx="4965700" cy="576262"/>
          </a:xfrm>
        </p:spPr>
        <p:txBody>
          <a:bodyPr/>
          <a:lstStyle/>
          <a:p>
            <a:pPr marL="0" indent="0">
              <a:lnSpc>
                <a:spcPct val="90000"/>
              </a:lnSpc>
              <a:buFont typeface="Wingdings" panose="05000000000000000000" pitchFamily="2" charset="2"/>
              <a:buNone/>
            </a:pPr>
            <a:r>
              <a:rPr lang="en-US" altLang="zh-CN" b="1">
                <a:latin typeface="宋体" panose="02010600030101010101" pitchFamily="2" charset="-122"/>
                <a:cs typeface="Times New Roman" panose="02020603050405020304" pitchFamily="18" charset="0"/>
              </a:rPr>
              <a:t>8.1.1  </a:t>
            </a:r>
            <a:r>
              <a:rPr lang="en-US" altLang="zh-CN" b="1"/>
              <a:t>I</a:t>
            </a:r>
            <a:r>
              <a:rPr lang="en-US" altLang="zh-CN" baseline="30000"/>
              <a:t>2</a:t>
            </a:r>
            <a:r>
              <a:rPr lang="en-US" altLang="zh-CN" b="1"/>
              <a:t>C</a:t>
            </a:r>
            <a:r>
              <a:rPr lang="zh-CN" altLang="en-US" b="1"/>
              <a:t>串行总线概述</a:t>
            </a:r>
            <a:endParaRPr lang="zh-CN" altLang="en-US">
              <a:cs typeface="Times New Roman" panose="02020603050405020304" pitchFamily="18" charset="0"/>
            </a:endParaRPr>
          </a:p>
        </p:txBody>
      </p:sp>
      <p:sp>
        <p:nvSpPr>
          <p:cNvPr id="362500" name="Oval 4"/>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1" name="Rectangle 5"/>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9" name="Rectangle 13"/>
          <p:cNvSpPr>
            <a:spLocks noChangeArrowheads="1"/>
          </p:cNvSpPr>
          <p:nvPr/>
        </p:nvSpPr>
        <p:spPr bwMode="auto">
          <a:xfrm>
            <a:off x="684213" y="1196975"/>
            <a:ext cx="80645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b="1"/>
              <a:t>    </a:t>
            </a:r>
            <a:r>
              <a:rPr lang="en-US" altLang="zh-CN" sz="2400" b="1"/>
              <a:t>I</a:t>
            </a:r>
            <a:r>
              <a:rPr lang="en-US" altLang="zh-CN" sz="2400" baseline="30000"/>
              <a:t>2</a:t>
            </a:r>
            <a:r>
              <a:rPr lang="en-US" altLang="zh-CN" sz="2400" b="1"/>
              <a:t>C</a:t>
            </a:r>
            <a:r>
              <a:rPr lang="zh-CN" altLang="en-US" sz="2400" b="1"/>
              <a:t>总线是</a:t>
            </a:r>
            <a:r>
              <a:rPr lang="en-US" altLang="zh-CN" sz="2400" b="1"/>
              <a:t>PHLIPS</a:t>
            </a:r>
            <a:r>
              <a:rPr lang="zh-CN" altLang="en-US" sz="2400" b="1"/>
              <a:t>公司推出的一种串行总线，是具备多主机系统所需的包括总线裁决和高低速器件同步功能的高性能串行总线。</a:t>
            </a:r>
            <a:r>
              <a:rPr lang="zh-CN" altLang="en-US" sz="4000">
                <a:cs typeface="Times New Roman" panose="02020603050405020304" pitchFamily="18" charset="0"/>
              </a:rPr>
              <a:t> </a:t>
            </a:r>
          </a:p>
        </p:txBody>
      </p:sp>
      <p:sp>
        <p:nvSpPr>
          <p:cNvPr id="362510" name="Rectangle 14"/>
          <p:cNvSpPr>
            <a:spLocks noChangeArrowheads="1"/>
          </p:cNvSpPr>
          <p:nvPr/>
        </p:nvSpPr>
        <p:spPr bwMode="auto">
          <a:xfrm>
            <a:off x="755650" y="2708275"/>
            <a:ext cx="79200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b="1"/>
              <a:t>   </a:t>
            </a:r>
            <a:r>
              <a:rPr lang="en-US" altLang="zh-CN" sz="2400" b="1"/>
              <a:t>I</a:t>
            </a:r>
            <a:r>
              <a:rPr lang="en-US" altLang="zh-CN" sz="2400" baseline="30000"/>
              <a:t>2</a:t>
            </a:r>
            <a:r>
              <a:rPr lang="en-US" altLang="zh-CN" sz="2400" b="1"/>
              <a:t>C</a:t>
            </a:r>
            <a:r>
              <a:rPr lang="zh-CN" altLang="en-US" sz="2400" b="1"/>
              <a:t>总线只有两根双向信号线。一根是数据线</a:t>
            </a:r>
            <a:r>
              <a:rPr lang="en-US" altLang="zh-CN" sz="2400" b="1"/>
              <a:t>SDA</a:t>
            </a:r>
            <a:r>
              <a:rPr lang="zh-CN" altLang="en-US" sz="2400" b="1"/>
              <a:t>，另一根是时钟线</a:t>
            </a:r>
            <a:r>
              <a:rPr lang="en-US" altLang="zh-CN" sz="2400" b="1"/>
              <a:t>SCL</a:t>
            </a:r>
            <a:r>
              <a:rPr lang="zh-CN" altLang="en-US" sz="2400" b="1"/>
              <a:t>。</a:t>
            </a:r>
            <a:endParaRPr lang="zh-CN" altLang="en-US" sz="2400">
              <a:cs typeface="Times New Roman" panose="02020603050405020304" pitchFamily="18" charset="0"/>
            </a:endParaRPr>
          </a:p>
        </p:txBody>
      </p:sp>
      <p:pic>
        <p:nvPicPr>
          <p:cNvPr id="3625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860800"/>
            <a:ext cx="71247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04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509"/>
                                        </p:tgtEl>
                                        <p:attrNameLst>
                                          <p:attrName>style.visibility</p:attrName>
                                        </p:attrNameLst>
                                      </p:cBhvr>
                                      <p:to>
                                        <p:strVal val="visible"/>
                                      </p:to>
                                    </p:set>
                                    <p:anim calcmode="lin" valueType="num">
                                      <p:cBhvr additive="base">
                                        <p:cTn id="13" dur="500" fill="hold"/>
                                        <p:tgtEl>
                                          <p:spTgt spid="362509"/>
                                        </p:tgtEl>
                                        <p:attrNameLst>
                                          <p:attrName>ppt_x</p:attrName>
                                        </p:attrNameLst>
                                      </p:cBhvr>
                                      <p:tavLst>
                                        <p:tav tm="0">
                                          <p:val>
                                            <p:strVal val="0-#ppt_w/2"/>
                                          </p:val>
                                        </p:tav>
                                        <p:tav tm="100000">
                                          <p:val>
                                            <p:strVal val="#ppt_x"/>
                                          </p:val>
                                        </p:tav>
                                      </p:tavLst>
                                    </p:anim>
                                    <p:anim calcmode="lin" valueType="num">
                                      <p:cBhvr additive="base">
                                        <p:cTn id="14" dur="500" fill="hold"/>
                                        <p:tgtEl>
                                          <p:spTgt spid="3625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2510"/>
                                        </p:tgtEl>
                                        <p:attrNameLst>
                                          <p:attrName>style.visibility</p:attrName>
                                        </p:attrNameLst>
                                      </p:cBhvr>
                                      <p:to>
                                        <p:strVal val="visible"/>
                                      </p:to>
                                    </p:set>
                                    <p:anim calcmode="lin" valueType="num">
                                      <p:cBhvr additive="base">
                                        <p:cTn id="19" dur="500" fill="hold"/>
                                        <p:tgtEl>
                                          <p:spTgt spid="362510"/>
                                        </p:tgtEl>
                                        <p:attrNameLst>
                                          <p:attrName>ppt_x</p:attrName>
                                        </p:attrNameLst>
                                      </p:cBhvr>
                                      <p:tavLst>
                                        <p:tav tm="0">
                                          <p:val>
                                            <p:strVal val="#ppt_x"/>
                                          </p:val>
                                        </p:tav>
                                        <p:tav tm="100000">
                                          <p:val>
                                            <p:strVal val="#ppt_x"/>
                                          </p:val>
                                        </p:tav>
                                      </p:tavLst>
                                    </p:anim>
                                    <p:anim calcmode="lin" valueType="num">
                                      <p:cBhvr additive="base">
                                        <p:cTn id="20" dur="500" fill="hold"/>
                                        <p:tgtEl>
                                          <p:spTgt spid="3625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2511"/>
                                        </p:tgtEl>
                                        <p:attrNameLst>
                                          <p:attrName>style.visibility</p:attrName>
                                        </p:attrNameLst>
                                      </p:cBhvr>
                                      <p:to>
                                        <p:strVal val="visible"/>
                                      </p:to>
                                    </p:set>
                                    <p:anim calcmode="lin" valueType="num">
                                      <p:cBhvr additive="base">
                                        <p:cTn id="23" dur="500" fill="hold"/>
                                        <p:tgtEl>
                                          <p:spTgt spid="362511"/>
                                        </p:tgtEl>
                                        <p:attrNameLst>
                                          <p:attrName>ppt_x</p:attrName>
                                        </p:attrNameLst>
                                      </p:cBhvr>
                                      <p:tavLst>
                                        <p:tav tm="0">
                                          <p:val>
                                            <p:strVal val="#ppt_x"/>
                                          </p:val>
                                        </p:tav>
                                        <p:tav tm="100000">
                                          <p:val>
                                            <p:strVal val="#ppt_x"/>
                                          </p:val>
                                        </p:tav>
                                      </p:tavLst>
                                    </p:anim>
                                    <p:anim calcmode="lin" valueType="num">
                                      <p:cBhvr additive="base">
                                        <p:cTn id="24" dur="500" fill="hold"/>
                                        <p:tgtEl>
                                          <p:spTgt spid="362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362509" grpId="0"/>
      <p:bldP spid="3625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Rot="1" noChangeArrowheads="1"/>
          </p:cNvSpPr>
          <p:nvPr>
            <p:ph type="body" idx="1"/>
          </p:nvPr>
        </p:nvSpPr>
        <p:spPr>
          <a:xfrm>
            <a:off x="323850" y="620713"/>
            <a:ext cx="8424863" cy="1512887"/>
          </a:xfrm>
        </p:spPr>
        <p:txBody>
          <a:bodyPr/>
          <a:lstStyle/>
          <a:p>
            <a:pPr marL="0" indent="0">
              <a:lnSpc>
                <a:spcPct val="90000"/>
              </a:lnSpc>
              <a:buFont typeface="Wingdings" panose="05000000000000000000" pitchFamily="2" charset="2"/>
              <a:buNone/>
            </a:pPr>
            <a:r>
              <a:rPr lang="en-US" altLang="zh-CN" sz="2400" b="1"/>
              <a:t>     I</a:t>
            </a:r>
            <a:r>
              <a:rPr lang="en-US" altLang="zh-CN" sz="2400" baseline="30000"/>
              <a:t>2</a:t>
            </a:r>
            <a:r>
              <a:rPr lang="en-US" altLang="zh-CN" sz="2400" b="1"/>
              <a:t>C</a:t>
            </a:r>
            <a:r>
              <a:rPr lang="zh-CN" altLang="en-US" sz="2400" b="1"/>
              <a:t>总线通过上拉电阻接正电源。当总线空闲时，两根线均为高电平。连到总线上的任一器件输出的低电平，都将使总线的信号变低，即各器件的</a:t>
            </a:r>
            <a:r>
              <a:rPr lang="en-US" altLang="zh-CN" sz="2400" b="1"/>
              <a:t>SDA</a:t>
            </a:r>
            <a:r>
              <a:rPr lang="zh-CN" altLang="en-US" sz="2400" b="1"/>
              <a:t>及</a:t>
            </a:r>
            <a:r>
              <a:rPr lang="en-US" altLang="zh-CN" sz="2400" b="1"/>
              <a:t>SCL</a:t>
            </a:r>
            <a:r>
              <a:rPr lang="zh-CN" altLang="en-US" sz="2400" b="1"/>
              <a:t>都是线“与”关系</a:t>
            </a:r>
            <a:r>
              <a:rPr lang="zh-CN" altLang="en-US" sz="3600" b="1"/>
              <a:t>。</a:t>
            </a:r>
          </a:p>
        </p:txBody>
      </p:sp>
      <p:sp>
        <p:nvSpPr>
          <p:cNvPr id="235524" name="Oval 4"/>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5" name="Rectangle 5"/>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53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7993062" cy="37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25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 calcmode="lin" valueType="num">
                                      <p:cBhvr additive="base">
                                        <p:cTn id="7" dur="500" fill="hold"/>
                                        <p:tgtEl>
                                          <p:spTgt spid="235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33"/>
                                        </p:tgtEl>
                                        <p:attrNameLst>
                                          <p:attrName>style.visibility</p:attrName>
                                        </p:attrNameLst>
                                      </p:cBhvr>
                                      <p:to>
                                        <p:strVal val="visible"/>
                                      </p:to>
                                    </p:set>
                                    <p:anim calcmode="lin" valueType="num">
                                      <p:cBhvr additive="base">
                                        <p:cTn id="13" dur="500" fill="hold"/>
                                        <p:tgtEl>
                                          <p:spTgt spid="235533"/>
                                        </p:tgtEl>
                                        <p:attrNameLst>
                                          <p:attrName>ppt_x</p:attrName>
                                        </p:attrNameLst>
                                      </p:cBhvr>
                                      <p:tavLst>
                                        <p:tav tm="0">
                                          <p:val>
                                            <p:strVal val="#ppt_x"/>
                                          </p:val>
                                        </p:tav>
                                        <p:tav tm="100000">
                                          <p:val>
                                            <p:strVal val="#ppt_x"/>
                                          </p:val>
                                        </p:tav>
                                      </p:tavLst>
                                    </p:anim>
                                    <p:anim calcmode="lin" valueType="num">
                                      <p:cBhvr additive="base">
                                        <p:cTn id="14" dur="500" fill="hold"/>
                                        <p:tgtEl>
                                          <p:spTgt spid="235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rrowheads="1"/>
          </p:cNvSpPr>
          <p:nvPr>
            <p:ph type="body" idx="1"/>
          </p:nvPr>
        </p:nvSpPr>
        <p:spPr>
          <a:xfrm>
            <a:off x="684213" y="765175"/>
            <a:ext cx="7848600" cy="2447925"/>
          </a:xfrm>
        </p:spPr>
        <p:txBody>
          <a:bodyPr/>
          <a:lstStyle/>
          <a:p>
            <a:pPr marL="0" indent="0">
              <a:lnSpc>
                <a:spcPct val="90000"/>
              </a:lnSpc>
              <a:buFont typeface="Wingdings" panose="05000000000000000000" pitchFamily="2" charset="2"/>
              <a:buNone/>
            </a:pPr>
            <a:r>
              <a:rPr lang="en-US" altLang="zh-CN" sz="2800" b="1"/>
              <a:t>    </a:t>
            </a:r>
            <a:r>
              <a:rPr lang="zh-CN" altLang="en-US" b="1"/>
              <a:t>每个接到</a:t>
            </a:r>
            <a:r>
              <a:rPr lang="en-US" altLang="zh-CN" b="1"/>
              <a:t>I</a:t>
            </a:r>
            <a:r>
              <a:rPr lang="en-US" altLang="zh-CN" baseline="30000"/>
              <a:t>2</a:t>
            </a:r>
            <a:r>
              <a:rPr lang="en-US" altLang="zh-CN" b="1"/>
              <a:t>C</a:t>
            </a:r>
            <a:r>
              <a:rPr lang="zh-CN" altLang="en-US" b="1"/>
              <a:t>总线上的器件都有唯一的地址。主机与其它器件间的数据传送可以是由主机发送数据到其它器件，这时主机即为发送器。由总线上接收数据的器件则为接收器</a:t>
            </a:r>
            <a:r>
              <a:rPr lang="zh-CN" altLang="en-US"/>
              <a:t>。</a:t>
            </a:r>
          </a:p>
        </p:txBody>
      </p:sp>
      <p:sp>
        <p:nvSpPr>
          <p:cNvPr id="363523"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4"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6" name="Rectangle 6"/>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3527" name="Rectangle 7"/>
          <p:cNvSpPr>
            <a:spLocks noChangeArrowheads="1"/>
          </p:cNvSpPr>
          <p:nvPr/>
        </p:nvSpPr>
        <p:spPr bwMode="auto">
          <a:xfrm>
            <a:off x="684213" y="3701256"/>
            <a:ext cx="777240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b="1" dirty="0"/>
              <a:t>   </a:t>
            </a:r>
            <a:r>
              <a:rPr lang="zh-CN" altLang="en-US" sz="2800" b="1" dirty="0"/>
              <a:t>在多主机系统中，可能同时有几个主机企图启动总线传送数据。为了避免混乱， </a:t>
            </a:r>
            <a:r>
              <a:rPr lang="en-US" altLang="zh-CN" sz="2400" b="1" dirty="0"/>
              <a:t>I</a:t>
            </a:r>
            <a:r>
              <a:rPr lang="en-US" altLang="zh-CN" sz="2400" baseline="30000" dirty="0"/>
              <a:t>2</a:t>
            </a:r>
            <a:r>
              <a:rPr lang="en-US" altLang="zh-CN" sz="2400" b="1" dirty="0"/>
              <a:t>C</a:t>
            </a:r>
            <a:r>
              <a:rPr lang="zh-CN" altLang="en-US" sz="2800" b="1" dirty="0"/>
              <a:t>总线要通过总线仲裁，以决定由哪一台主机控制总线。</a:t>
            </a:r>
          </a:p>
          <a:p>
            <a:pPr>
              <a:lnSpc>
                <a:spcPct val="90000"/>
              </a:lnSpc>
              <a:buFont typeface="Wingdings" panose="05000000000000000000" pitchFamily="2" charset="2"/>
              <a:buNone/>
            </a:pPr>
            <a:r>
              <a:rPr lang="zh-CN" altLang="en-US" sz="2800" b="1" dirty="0"/>
              <a:t>    </a:t>
            </a:r>
            <a:endParaRPr lang="zh-CN" altLang="en-US" dirty="0"/>
          </a:p>
        </p:txBody>
      </p:sp>
    </p:spTree>
    <p:extLst>
      <p:ext uri="{BB962C8B-B14F-4D97-AF65-F5344CB8AC3E}">
        <p14:creationId xmlns:p14="http://schemas.microsoft.com/office/powerpoint/2010/main" val="136551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3522">
                                            <p:txEl>
                                              <p:pRg st="0" end="0"/>
                                            </p:txEl>
                                          </p:spTgt>
                                        </p:tgtEl>
                                        <p:attrNameLst>
                                          <p:attrName>style.visibility</p:attrName>
                                        </p:attrNameLst>
                                      </p:cBhvr>
                                      <p:to>
                                        <p:strVal val="visible"/>
                                      </p:to>
                                    </p:set>
                                    <p:anim calcmode="lin" valueType="num">
                                      <p:cBhvr additive="base">
                                        <p:cTn id="7" dur="500" fill="hold"/>
                                        <p:tgtEl>
                                          <p:spTgt spid="3635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3527"/>
                                        </p:tgtEl>
                                        <p:attrNameLst>
                                          <p:attrName>style.visibility</p:attrName>
                                        </p:attrNameLst>
                                      </p:cBhvr>
                                      <p:to>
                                        <p:strVal val="visible"/>
                                      </p:to>
                                    </p:set>
                                    <p:anim calcmode="lin" valueType="num">
                                      <p:cBhvr additive="base">
                                        <p:cTn id="13" dur="500" fill="hold"/>
                                        <p:tgtEl>
                                          <p:spTgt spid="363527"/>
                                        </p:tgtEl>
                                        <p:attrNameLst>
                                          <p:attrName>ppt_x</p:attrName>
                                        </p:attrNameLst>
                                      </p:cBhvr>
                                      <p:tavLst>
                                        <p:tav tm="0">
                                          <p:val>
                                            <p:strVal val="#ppt_x"/>
                                          </p:val>
                                        </p:tav>
                                        <p:tav tm="100000">
                                          <p:val>
                                            <p:strVal val="#ppt_x"/>
                                          </p:val>
                                        </p:tav>
                                      </p:tavLst>
                                    </p:anim>
                                    <p:anim calcmode="lin" valueType="num">
                                      <p:cBhvr additive="base">
                                        <p:cTn id="14" dur="500" fill="hold"/>
                                        <p:tgtEl>
                                          <p:spTgt spid="363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p:bldP spid="3635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rrowheads="1"/>
          </p:cNvSpPr>
          <p:nvPr>
            <p:ph type="body" idx="1"/>
          </p:nvPr>
        </p:nvSpPr>
        <p:spPr>
          <a:xfrm>
            <a:off x="468313" y="1341438"/>
            <a:ext cx="8134350" cy="1873250"/>
          </a:xfrm>
        </p:spPr>
        <p:txBody>
          <a:bodyPr/>
          <a:lstStyle/>
          <a:p>
            <a:pPr marL="0" indent="0">
              <a:lnSpc>
                <a:spcPct val="90000"/>
              </a:lnSpc>
              <a:buFont typeface="Wingdings" panose="05000000000000000000" pitchFamily="2" charset="2"/>
              <a:buNone/>
            </a:pPr>
            <a:r>
              <a:rPr lang="zh-CN" altLang="en-US" sz="2800" b="1"/>
              <a:t>一、数据位的有效性规定</a:t>
            </a:r>
          </a:p>
          <a:p>
            <a:pPr marL="0" indent="0">
              <a:lnSpc>
                <a:spcPct val="90000"/>
              </a:lnSpc>
              <a:buFont typeface="Wingdings" panose="05000000000000000000" pitchFamily="2" charset="2"/>
              <a:buNone/>
            </a:pPr>
            <a:r>
              <a:rPr lang="zh-CN" altLang="en-US" sz="2400" b="1"/>
              <a:t>    </a:t>
            </a:r>
            <a:r>
              <a:rPr lang="en-US" altLang="zh-CN" sz="2400" b="1"/>
              <a:t>I</a:t>
            </a:r>
            <a:r>
              <a:rPr lang="en-US" altLang="zh-CN" sz="2400" baseline="30000"/>
              <a:t>2</a:t>
            </a:r>
            <a:r>
              <a:rPr lang="en-US" altLang="zh-CN" sz="2400" b="1"/>
              <a:t>C</a:t>
            </a:r>
            <a:r>
              <a:rPr lang="zh-CN" altLang="en-US" sz="2400" b="1"/>
              <a:t>总线进行数据传送时，</a:t>
            </a:r>
            <a:r>
              <a:rPr lang="zh-CN" altLang="en-US" sz="2400" b="1">
                <a:solidFill>
                  <a:schemeClr val="hlink"/>
                </a:solidFill>
              </a:rPr>
              <a:t>时钟信号为高电平期间</a:t>
            </a:r>
            <a:r>
              <a:rPr lang="zh-CN" altLang="en-US" sz="2400" b="1"/>
              <a:t>，数据线上的数据必须保持稳定，只有在</a:t>
            </a:r>
            <a:r>
              <a:rPr lang="zh-CN" altLang="en-US" sz="2400" b="1">
                <a:solidFill>
                  <a:schemeClr val="hlink"/>
                </a:solidFill>
              </a:rPr>
              <a:t>时钟线上的信号为低电平期间</a:t>
            </a:r>
            <a:r>
              <a:rPr lang="zh-CN" altLang="en-US" sz="2400" b="1"/>
              <a:t>，数据线上的高电平或低电平状态才允许变化。</a:t>
            </a:r>
          </a:p>
        </p:txBody>
      </p:sp>
      <p:sp>
        <p:nvSpPr>
          <p:cNvPr id="364548"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49" name="Rectangle 5"/>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4552" name="Rectangle 8"/>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4558" name="Rectangle 14"/>
          <p:cNvSpPr>
            <a:spLocks noChangeArrowheads="1"/>
          </p:cNvSpPr>
          <p:nvPr/>
        </p:nvSpPr>
        <p:spPr bwMode="auto">
          <a:xfrm>
            <a:off x="685800" y="620713"/>
            <a:ext cx="53990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b="1">
                <a:latin typeface="宋体" panose="02010600030101010101" pitchFamily="2" charset="-122"/>
                <a:cs typeface="Times New Roman" panose="02020603050405020304" pitchFamily="18" charset="0"/>
              </a:rPr>
              <a:t>8.1.2  </a:t>
            </a:r>
            <a:r>
              <a:rPr lang="en-US" altLang="zh-CN" b="1"/>
              <a:t>I</a:t>
            </a:r>
            <a:r>
              <a:rPr lang="en-US" altLang="zh-CN" baseline="30000"/>
              <a:t>2</a:t>
            </a:r>
            <a:r>
              <a:rPr lang="en-US" altLang="zh-CN" b="1"/>
              <a:t>C</a:t>
            </a:r>
            <a:r>
              <a:rPr lang="zh-CN" altLang="en-US" b="1"/>
              <a:t>总线的数据传送</a:t>
            </a:r>
            <a:endParaRPr lang="zh-CN" altLang="en-US">
              <a:cs typeface="Times New Roman" panose="02020603050405020304" pitchFamily="18" charset="0"/>
            </a:endParaRPr>
          </a:p>
        </p:txBody>
      </p:sp>
      <p:pic>
        <p:nvPicPr>
          <p:cNvPr id="36455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429000"/>
            <a:ext cx="7129462"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75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4558">
                                            <p:txEl>
                                              <p:pRg st="0" end="0"/>
                                            </p:txEl>
                                          </p:spTgt>
                                        </p:tgtEl>
                                        <p:attrNameLst>
                                          <p:attrName>style.visibility</p:attrName>
                                        </p:attrNameLst>
                                      </p:cBhvr>
                                      <p:to>
                                        <p:strVal val="visible"/>
                                      </p:to>
                                    </p:set>
                                    <p:anim calcmode="lin" valueType="num">
                                      <p:cBhvr additive="base">
                                        <p:cTn id="7" dur="500" fill="hold"/>
                                        <p:tgtEl>
                                          <p:spTgt spid="3645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5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4546">
                                            <p:txEl>
                                              <p:pRg st="0" end="0"/>
                                            </p:txEl>
                                          </p:spTgt>
                                        </p:tgtEl>
                                        <p:attrNameLst>
                                          <p:attrName>style.visibility</p:attrName>
                                        </p:attrNameLst>
                                      </p:cBhvr>
                                      <p:to>
                                        <p:strVal val="visible"/>
                                      </p:to>
                                    </p:set>
                                    <p:anim calcmode="lin" valueType="num">
                                      <p:cBhvr additive="base">
                                        <p:cTn id="13" dur="500" fill="hold"/>
                                        <p:tgtEl>
                                          <p:spTgt spid="3645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45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4546">
                                            <p:txEl>
                                              <p:pRg st="1" end="1"/>
                                            </p:txEl>
                                          </p:spTgt>
                                        </p:tgtEl>
                                        <p:attrNameLst>
                                          <p:attrName>style.visibility</p:attrName>
                                        </p:attrNameLst>
                                      </p:cBhvr>
                                      <p:to>
                                        <p:strVal val="visible"/>
                                      </p:to>
                                    </p:set>
                                    <p:anim calcmode="lin" valueType="num">
                                      <p:cBhvr additive="base">
                                        <p:cTn id="19" dur="500" fill="hold"/>
                                        <p:tgtEl>
                                          <p:spTgt spid="36454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45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59"/>
                                        </p:tgtEl>
                                        <p:attrNameLst>
                                          <p:attrName>style.visibility</p:attrName>
                                        </p:attrNameLst>
                                      </p:cBhvr>
                                      <p:to>
                                        <p:strVal val="visible"/>
                                      </p:to>
                                    </p:set>
                                    <p:anim calcmode="lin" valueType="num">
                                      <p:cBhvr additive="base">
                                        <p:cTn id="25" dur="500" fill="hold"/>
                                        <p:tgtEl>
                                          <p:spTgt spid="364559"/>
                                        </p:tgtEl>
                                        <p:attrNameLst>
                                          <p:attrName>ppt_x</p:attrName>
                                        </p:attrNameLst>
                                      </p:cBhvr>
                                      <p:tavLst>
                                        <p:tav tm="0">
                                          <p:val>
                                            <p:strVal val="#ppt_x"/>
                                          </p:val>
                                        </p:tav>
                                        <p:tav tm="100000">
                                          <p:val>
                                            <p:strVal val="#ppt_x"/>
                                          </p:val>
                                        </p:tav>
                                      </p:tavLst>
                                    </p:anim>
                                    <p:anim calcmode="lin" valueType="num">
                                      <p:cBhvr additive="base">
                                        <p:cTn id="26" dur="500" fill="hold"/>
                                        <p:tgtEl>
                                          <p:spTgt spid="364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p:bldP spid="36455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rrowheads="1"/>
          </p:cNvSpPr>
          <p:nvPr>
            <p:ph type="body" idx="1"/>
          </p:nvPr>
        </p:nvSpPr>
        <p:spPr>
          <a:xfrm>
            <a:off x="611188" y="692150"/>
            <a:ext cx="4752975" cy="576263"/>
          </a:xfrm>
        </p:spPr>
        <p:txBody>
          <a:bodyPr/>
          <a:lstStyle/>
          <a:p>
            <a:pPr marL="0" indent="0">
              <a:lnSpc>
                <a:spcPct val="90000"/>
              </a:lnSpc>
              <a:buFont typeface="Wingdings" panose="05000000000000000000" pitchFamily="2" charset="2"/>
              <a:buNone/>
            </a:pPr>
            <a:r>
              <a:rPr lang="zh-CN" altLang="en-US" b="1"/>
              <a:t>二、起始和终止信号</a:t>
            </a:r>
          </a:p>
        </p:txBody>
      </p:sp>
      <p:sp>
        <p:nvSpPr>
          <p:cNvPr id="365571"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572"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573"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5575" name="Rectangle 7"/>
          <p:cNvSpPr>
            <a:spLocks noChangeArrowheads="1"/>
          </p:cNvSpPr>
          <p:nvPr/>
        </p:nvSpPr>
        <p:spPr bwMode="auto">
          <a:xfrm>
            <a:off x="684213" y="1484313"/>
            <a:ext cx="79914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b="1"/>
              <a:t>    </a:t>
            </a:r>
            <a:r>
              <a:rPr lang="en-US" altLang="zh-CN" sz="2800" b="1"/>
              <a:t>SCL</a:t>
            </a:r>
            <a:r>
              <a:rPr lang="zh-CN" altLang="en-US" sz="2800" b="1"/>
              <a:t>线为高电平期间，</a:t>
            </a:r>
            <a:r>
              <a:rPr lang="en-US" altLang="zh-CN" sz="2800" b="1"/>
              <a:t>SDA</a:t>
            </a:r>
            <a:r>
              <a:rPr lang="zh-CN" altLang="en-US" sz="2800" b="1"/>
              <a:t>线由高电平向低电平的变化表示起始信号；</a:t>
            </a:r>
            <a:r>
              <a:rPr lang="en-US" altLang="zh-CN" sz="2800" b="1"/>
              <a:t>SCL</a:t>
            </a:r>
            <a:r>
              <a:rPr lang="zh-CN" altLang="en-US" sz="2800" b="1"/>
              <a:t>线为高电平期间，</a:t>
            </a:r>
            <a:r>
              <a:rPr lang="en-US" altLang="zh-CN" sz="2800" b="1"/>
              <a:t>SDA</a:t>
            </a:r>
            <a:r>
              <a:rPr lang="zh-CN" altLang="en-US" sz="2800" b="1"/>
              <a:t>线由低电平向高电平的变化表示终止信号。</a:t>
            </a:r>
            <a:r>
              <a:rPr lang="zh-CN" altLang="en-US"/>
              <a:t>  </a:t>
            </a:r>
          </a:p>
        </p:txBody>
      </p:sp>
      <p:sp>
        <p:nvSpPr>
          <p:cNvPr id="365577" name="Rectangle 9"/>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6558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57563"/>
            <a:ext cx="7561263"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83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5570">
                                            <p:txEl>
                                              <p:pRg st="0" end="0"/>
                                            </p:txEl>
                                          </p:spTgt>
                                        </p:tgtEl>
                                        <p:attrNameLst>
                                          <p:attrName>style.visibility</p:attrName>
                                        </p:attrNameLst>
                                      </p:cBhvr>
                                      <p:to>
                                        <p:strVal val="visible"/>
                                      </p:to>
                                    </p:set>
                                    <p:anim calcmode="lin" valueType="num">
                                      <p:cBhvr additive="base">
                                        <p:cTn id="7" dur="500" fill="hold"/>
                                        <p:tgtEl>
                                          <p:spTgt spid="3655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5"/>
                                        </p:tgtEl>
                                        <p:attrNameLst>
                                          <p:attrName>style.visibility</p:attrName>
                                        </p:attrNameLst>
                                      </p:cBhvr>
                                      <p:to>
                                        <p:strVal val="visible"/>
                                      </p:to>
                                    </p:set>
                                    <p:anim calcmode="lin" valueType="num">
                                      <p:cBhvr additive="base">
                                        <p:cTn id="13" dur="500" fill="hold"/>
                                        <p:tgtEl>
                                          <p:spTgt spid="365575"/>
                                        </p:tgtEl>
                                        <p:attrNameLst>
                                          <p:attrName>ppt_x</p:attrName>
                                        </p:attrNameLst>
                                      </p:cBhvr>
                                      <p:tavLst>
                                        <p:tav tm="0">
                                          <p:val>
                                            <p:strVal val="0-#ppt_w/2"/>
                                          </p:val>
                                        </p:tav>
                                        <p:tav tm="100000">
                                          <p:val>
                                            <p:strVal val="#ppt_x"/>
                                          </p:val>
                                        </p:tav>
                                      </p:tavLst>
                                    </p:anim>
                                    <p:anim calcmode="lin" valueType="num">
                                      <p:cBhvr additive="base">
                                        <p:cTn id="14" dur="500" fill="hold"/>
                                        <p:tgtEl>
                                          <p:spTgt spid="3655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5582"/>
                                        </p:tgtEl>
                                        <p:attrNameLst>
                                          <p:attrName>style.visibility</p:attrName>
                                        </p:attrNameLst>
                                      </p:cBhvr>
                                      <p:to>
                                        <p:strVal val="visible"/>
                                      </p:to>
                                    </p:set>
                                    <p:anim calcmode="lin" valueType="num">
                                      <p:cBhvr additive="base">
                                        <p:cTn id="19" dur="500" fill="hold"/>
                                        <p:tgtEl>
                                          <p:spTgt spid="365582"/>
                                        </p:tgtEl>
                                        <p:attrNameLst>
                                          <p:attrName>ppt_x</p:attrName>
                                        </p:attrNameLst>
                                      </p:cBhvr>
                                      <p:tavLst>
                                        <p:tav tm="0">
                                          <p:val>
                                            <p:strVal val="#ppt_x"/>
                                          </p:val>
                                        </p:tav>
                                        <p:tav tm="100000">
                                          <p:val>
                                            <p:strVal val="#ppt_x"/>
                                          </p:val>
                                        </p:tav>
                                      </p:tavLst>
                                    </p:anim>
                                    <p:anim calcmode="lin" valueType="num">
                                      <p:cBhvr additive="base">
                                        <p:cTn id="20" dur="500" fill="hold"/>
                                        <p:tgtEl>
                                          <p:spTgt spid="365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build="p"/>
      <p:bldP spid="3655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rrowheads="1"/>
          </p:cNvSpPr>
          <p:nvPr>
            <p:ph type="body" idx="1"/>
          </p:nvPr>
        </p:nvSpPr>
        <p:spPr>
          <a:xfrm>
            <a:off x="755650" y="692150"/>
            <a:ext cx="7848600" cy="1223963"/>
          </a:xfrm>
        </p:spPr>
        <p:txBody>
          <a:bodyPr/>
          <a:lstStyle/>
          <a:p>
            <a:pPr marL="0" indent="0">
              <a:lnSpc>
                <a:spcPct val="80000"/>
              </a:lnSpc>
              <a:buFont typeface="Wingdings" panose="05000000000000000000" pitchFamily="2" charset="2"/>
              <a:buNone/>
            </a:pPr>
            <a:r>
              <a:rPr lang="en-US" altLang="zh-CN" sz="2800" b="1"/>
              <a:t>     </a:t>
            </a:r>
            <a:r>
              <a:rPr lang="zh-CN" altLang="en-US" sz="2800" b="1"/>
              <a:t>起始和终止信号都是由主机发出的，在起始信号产生后，总线就处于被占用的状态；在终止信号产生后，总线就处于空闲状态。</a:t>
            </a:r>
          </a:p>
        </p:txBody>
      </p:sp>
      <p:sp>
        <p:nvSpPr>
          <p:cNvPr id="366595" name="Oval 3"/>
          <p:cNvSpPr>
            <a:spLocks noChangeArrowheads="1"/>
          </p:cNvSpPr>
          <p:nvPr/>
        </p:nvSpPr>
        <p:spPr bwMode="auto">
          <a:xfrm>
            <a:off x="3810000" y="4724400"/>
            <a:ext cx="1143000" cy="381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596"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597"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598" name="Rectangle 6"/>
          <p:cNvSpPr>
            <a:spLocks noChangeArrowheads="1"/>
          </p:cNvSpPr>
          <p:nvPr/>
        </p:nvSpPr>
        <p:spPr bwMode="auto">
          <a:xfrm>
            <a:off x="539750" y="1989138"/>
            <a:ext cx="8208963"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sz="2800" b="1"/>
              <a:t>    </a:t>
            </a:r>
            <a:r>
              <a:rPr lang="zh-CN" altLang="en-US" sz="2400" b="1"/>
              <a:t>连接到</a:t>
            </a:r>
            <a:r>
              <a:rPr lang="en-US" altLang="zh-CN" sz="2400" b="1"/>
              <a:t>I</a:t>
            </a:r>
            <a:r>
              <a:rPr lang="en-US" altLang="zh-CN" sz="2400" baseline="30000"/>
              <a:t>2</a:t>
            </a:r>
            <a:r>
              <a:rPr lang="en-US" altLang="zh-CN" sz="2400" b="1"/>
              <a:t>C</a:t>
            </a:r>
            <a:r>
              <a:rPr lang="zh-CN" altLang="en-US" sz="2400" b="1"/>
              <a:t>总线上的器件，若具有</a:t>
            </a:r>
            <a:r>
              <a:rPr lang="en-US" altLang="zh-CN" sz="2400" b="1"/>
              <a:t>I</a:t>
            </a:r>
            <a:r>
              <a:rPr lang="en-US" altLang="zh-CN" sz="2400" baseline="30000"/>
              <a:t>2</a:t>
            </a:r>
            <a:r>
              <a:rPr lang="en-US" altLang="zh-CN" sz="2400" b="1"/>
              <a:t>C</a:t>
            </a:r>
            <a:r>
              <a:rPr lang="zh-CN" altLang="en-US" sz="2400" b="1"/>
              <a:t>总线的硬件接口，则很容易检测到起始和终止信号。对于不具备</a:t>
            </a:r>
            <a:r>
              <a:rPr lang="en-US" altLang="zh-CN" sz="2400" b="1"/>
              <a:t>I2C</a:t>
            </a:r>
            <a:r>
              <a:rPr lang="zh-CN" altLang="en-US" sz="2400" b="1"/>
              <a:t>总线硬件接口的有些单片机来说，为了检测起始和终止信号，必须保证在每个时钟周期内对数据线</a:t>
            </a:r>
            <a:r>
              <a:rPr lang="en-US" altLang="zh-CN" sz="2400" b="1"/>
              <a:t>SDA</a:t>
            </a:r>
            <a:r>
              <a:rPr lang="zh-CN" altLang="en-US" sz="2400" b="1"/>
              <a:t>采样两次</a:t>
            </a:r>
            <a:r>
              <a:rPr lang="zh-CN" altLang="en-US" sz="2800" b="1"/>
              <a:t>。</a:t>
            </a:r>
            <a:r>
              <a:rPr lang="zh-CN" altLang="en-US"/>
              <a:t>  </a:t>
            </a:r>
          </a:p>
        </p:txBody>
      </p:sp>
      <p:sp>
        <p:nvSpPr>
          <p:cNvPr id="366599"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602" name="Rectangle 10"/>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607" name="Rectangle 15"/>
          <p:cNvSpPr>
            <a:spLocks noChangeArrowheads="1"/>
          </p:cNvSpPr>
          <p:nvPr/>
        </p:nvSpPr>
        <p:spPr bwMode="auto">
          <a:xfrm>
            <a:off x="468313" y="3860800"/>
            <a:ext cx="8208962"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1241425"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660525"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2079625"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498725"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9559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34131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8703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4327525" indent="-228600" fontAlgn="base">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sz="2400" b="1"/>
              <a:t>     </a:t>
            </a:r>
            <a:r>
              <a:rPr lang="zh-CN" altLang="en-US" sz="2400" b="1"/>
              <a:t>接收器件收到一个完整的数据字节后，有可能需要完成一些其它工作，如处理内部中断服务等，可能无法立刻接收下一个字节，这时接收器件可以将</a:t>
            </a:r>
            <a:r>
              <a:rPr lang="en-US" altLang="zh-CN" sz="2400" b="1"/>
              <a:t>SCL</a:t>
            </a:r>
            <a:r>
              <a:rPr lang="zh-CN" altLang="en-US" sz="2400" b="1"/>
              <a:t>线拉成低电平，从而使主机处于等待状态。直到接收器件准备好接收下一个字节时，再释放</a:t>
            </a:r>
            <a:r>
              <a:rPr lang="en-US" altLang="zh-CN" sz="2400" b="1"/>
              <a:t>SCL</a:t>
            </a:r>
            <a:r>
              <a:rPr lang="zh-CN" altLang="en-US" sz="2400" b="1"/>
              <a:t>线使之为高电平，从而使数据传送可以继续进行。</a:t>
            </a:r>
            <a:r>
              <a:rPr lang="zh-CN" altLang="en-US"/>
              <a:t>  </a:t>
            </a:r>
          </a:p>
        </p:txBody>
      </p:sp>
    </p:spTree>
    <p:extLst>
      <p:ext uri="{BB962C8B-B14F-4D97-AF65-F5344CB8AC3E}">
        <p14:creationId xmlns:p14="http://schemas.microsoft.com/office/powerpoint/2010/main" val="2259664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6594">
                                            <p:txEl>
                                              <p:pRg st="0" end="0"/>
                                            </p:txEl>
                                          </p:spTgt>
                                        </p:tgtEl>
                                        <p:attrNameLst>
                                          <p:attrName>style.visibility</p:attrName>
                                        </p:attrNameLst>
                                      </p:cBhvr>
                                      <p:to>
                                        <p:strVal val="visible"/>
                                      </p:to>
                                    </p:set>
                                    <p:anim calcmode="lin" valueType="num">
                                      <p:cBhvr additive="base">
                                        <p:cTn id="7" dur="500" fill="hold"/>
                                        <p:tgtEl>
                                          <p:spTgt spid="3665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6598"/>
                                        </p:tgtEl>
                                        <p:attrNameLst>
                                          <p:attrName>style.visibility</p:attrName>
                                        </p:attrNameLst>
                                      </p:cBhvr>
                                      <p:to>
                                        <p:strVal val="visible"/>
                                      </p:to>
                                    </p:set>
                                    <p:anim calcmode="lin" valueType="num">
                                      <p:cBhvr additive="base">
                                        <p:cTn id="13" dur="500" fill="hold"/>
                                        <p:tgtEl>
                                          <p:spTgt spid="366598"/>
                                        </p:tgtEl>
                                        <p:attrNameLst>
                                          <p:attrName>ppt_x</p:attrName>
                                        </p:attrNameLst>
                                      </p:cBhvr>
                                      <p:tavLst>
                                        <p:tav tm="0">
                                          <p:val>
                                            <p:strVal val="#ppt_x"/>
                                          </p:val>
                                        </p:tav>
                                        <p:tav tm="100000">
                                          <p:val>
                                            <p:strVal val="#ppt_x"/>
                                          </p:val>
                                        </p:tav>
                                      </p:tavLst>
                                    </p:anim>
                                    <p:anim calcmode="lin" valueType="num">
                                      <p:cBhvr additive="base">
                                        <p:cTn id="14" dur="500" fill="hold"/>
                                        <p:tgtEl>
                                          <p:spTgt spid="36659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6607"/>
                                        </p:tgtEl>
                                        <p:attrNameLst>
                                          <p:attrName>style.visibility</p:attrName>
                                        </p:attrNameLst>
                                      </p:cBhvr>
                                      <p:to>
                                        <p:strVal val="visible"/>
                                      </p:to>
                                    </p:set>
                                    <p:anim calcmode="lin" valueType="num">
                                      <p:cBhvr additive="base">
                                        <p:cTn id="19" dur="500" fill="hold"/>
                                        <p:tgtEl>
                                          <p:spTgt spid="366607"/>
                                        </p:tgtEl>
                                        <p:attrNameLst>
                                          <p:attrName>ppt_x</p:attrName>
                                        </p:attrNameLst>
                                      </p:cBhvr>
                                      <p:tavLst>
                                        <p:tav tm="0">
                                          <p:val>
                                            <p:strVal val="#ppt_x"/>
                                          </p:val>
                                        </p:tav>
                                        <p:tav tm="100000">
                                          <p:val>
                                            <p:strVal val="#ppt_x"/>
                                          </p:val>
                                        </p:tav>
                                      </p:tavLst>
                                    </p:anim>
                                    <p:anim calcmode="lin" valueType="num">
                                      <p:cBhvr additive="base">
                                        <p:cTn id="20" dur="500" fill="hold"/>
                                        <p:tgtEl>
                                          <p:spTgt spid="366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build="p"/>
      <p:bldP spid="366598" grpId="0"/>
      <p:bldP spid="3666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rrowheads="1"/>
          </p:cNvSpPr>
          <p:nvPr>
            <p:ph type="body" idx="1"/>
          </p:nvPr>
        </p:nvSpPr>
        <p:spPr>
          <a:xfrm>
            <a:off x="539750" y="692150"/>
            <a:ext cx="8135938" cy="1223963"/>
          </a:xfrm>
        </p:spPr>
        <p:txBody>
          <a:bodyPr/>
          <a:lstStyle/>
          <a:p>
            <a:pPr marL="812800" indent="-812800">
              <a:buFont typeface="Wingdings" panose="05000000000000000000" pitchFamily="2" charset="2"/>
              <a:buNone/>
            </a:pPr>
            <a:r>
              <a:rPr lang="zh-CN" altLang="en-US" b="1"/>
              <a:t>三、数据传送格式</a:t>
            </a:r>
          </a:p>
          <a:p>
            <a:pPr marL="812800" indent="-812800">
              <a:buFont typeface="Wingdings" panose="05000000000000000000" pitchFamily="2" charset="2"/>
              <a:buNone/>
            </a:pPr>
            <a:r>
              <a:rPr lang="zh-CN" altLang="en-US" b="1"/>
              <a:t>（</a:t>
            </a:r>
            <a:r>
              <a:rPr lang="en-US" altLang="zh-CN" b="1"/>
              <a:t>1</a:t>
            </a:r>
            <a:r>
              <a:rPr lang="zh-CN" altLang="en-US" b="1"/>
              <a:t>）字节传送与应答</a:t>
            </a:r>
          </a:p>
        </p:txBody>
      </p:sp>
      <p:sp>
        <p:nvSpPr>
          <p:cNvPr id="236548" name="Rectangle 4"/>
          <p:cNvSpPr>
            <a:spLocks noChangeArrowheads="1"/>
          </p:cNvSpPr>
          <p:nvPr/>
        </p:nvSpPr>
        <p:spPr bwMode="auto">
          <a:xfrm>
            <a:off x="4419600" y="487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52" name="Rectangle 8"/>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6554"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6560" name="Text Box 16"/>
          <p:cNvSpPr txBox="1">
            <a:spLocks noChangeArrowheads="1"/>
          </p:cNvSpPr>
          <p:nvPr/>
        </p:nvSpPr>
        <p:spPr bwMode="auto">
          <a:xfrm>
            <a:off x="539750" y="2349500"/>
            <a:ext cx="583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200"/>
          </a:p>
        </p:txBody>
      </p:sp>
      <p:sp>
        <p:nvSpPr>
          <p:cNvPr id="236561" name="Text Box 17"/>
          <p:cNvSpPr txBox="1">
            <a:spLocks noChangeArrowheads="1"/>
          </p:cNvSpPr>
          <p:nvPr/>
        </p:nvSpPr>
        <p:spPr bwMode="auto">
          <a:xfrm>
            <a:off x="755650" y="1844675"/>
            <a:ext cx="7777163"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    </a:t>
            </a:r>
            <a:r>
              <a:rPr lang="zh-CN" altLang="en-US" sz="2400" b="1"/>
              <a:t>每一个字节必须保证是</a:t>
            </a:r>
            <a:r>
              <a:rPr lang="en-US" altLang="zh-CN" sz="2400" b="1"/>
              <a:t>8</a:t>
            </a:r>
            <a:r>
              <a:rPr lang="zh-CN" altLang="en-US" sz="2400" b="1"/>
              <a:t>位长度。数据传送时，先传送最高位（</a:t>
            </a:r>
            <a:r>
              <a:rPr lang="en-US" altLang="zh-CN" sz="2400" b="1"/>
              <a:t>MSB</a:t>
            </a:r>
            <a:r>
              <a:rPr lang="zh-CN" altLang="en-US" sz="2400" b="1"/>
              <a:t>），每一个被传送的字节后面都必须跟随一位应答位（即一帧共有</a:t>
            </a:r>
            <a:r>
              <a:rPr lang="en-US" altLang="zh-CN" sz="2400" b="1"/>
              <a:t>9</a:t>
            </a:r>
            <a:r>
              <a:rPr lang="zh-CN" altLang="en-US" sz="2400" b="1"/>
              <a:t>位）。</a:t>
            </a:r>
            <a:r>
              <a:rPr lang="zh-CN" altLang="en-US" sz="3200"/>
              <a:t> </a:t>
            </a:r>
          </a:p>
        </p:txBody>
      </p:sp>
      <p:pic>
        <p:nvPicPr>
          <p:cNvPr id="23656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429000"/>
            <a:ext cx="7345362"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196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500" fill="hold"/>
                                        <p:tgtEl>
                                          <p:spTgt spid="236546"/>
                                        </p:tgtEl>
                                        <p:attrNameLst>
                                          <p:attrName>ppt_x</p:attrName>
                                        </p:attrNameLst>
                                      </p:cBhvr>
                                      <p:tavLst>
                                        <p:tav tm="0">
                                          <p:val>
                                            <p:strVal val="#ppt_x"/>
                                          </p:val>
                                        </p:tav>
                                        <p:tav tm="100000">
                                          <p:val>
                                            <p:strVal val="#ppt_x"/>
                                          </p:val>
                                        </p:tav>
                                      </p:tavLst>
                                    </p:anim>
                                    <p:anim calcmode="lin" valueType="num">
                                      <p:cBhvr additive="base">
                                        <p:cTn id="8" dur="500" fill="hold"/>
                                        <p:tgtEl>
                                          <p:spTgt spid="2365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61"/>
                                        </p:tgtEl>
                                        <p:attrNameLst>
                                          <p:attrName>style.visibility</p:attrName>
                                        </p:attrNameLst>
                                      </p:cBhvr>
                                      <p:to>
                                        <p:strVal val="visible"/>
                                      </p:to>
                                    </p:set>
                                    <p:anim calcmode="lin" valueType="num">
                                      <p:cBhvr additive="base">
                                        <p:cTn id="13" dur="500" fill="hold"/>
                                        <p:tgtEl>
                                          <p:spTgt spid="236561"/>
                                        </p:tgtEl>
                                        <p:attrNameLst>
                                          <p:attrName>ppt_x</p:attrName>
                                        </p:attrNameLst>
                                      </p:cBhvr>
                                      <p:tavLst>
                                        <p:tav tm="0">
                                          <p:val>
                                            <p:strVal val="0-#ppt_w/2"/>
                                          </p:val>
                                        </p:tav>
                                        <p:tav tm="100000">
                                          <p:val>
                                            <p:strVal val="#ppt_x"/>
                                          </p:val>
                                        </p:tav>
                                      </p:tavLst>
                                    </p:anim>
                                    <p:anim calcmode="lin" valueType="num">
                                      <p:cBhvr additive="base">
                                        <p:cTn id="14" dur="500" fill="hold"/>
                                        <p:tgtEl>
                                          <p:spTgt spid="2365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6562"/>
                                        </p:tgtEl>
                                        <p:attrNameLst>
                                          <p:attrName>style.visibility</p:attrName>
                                        </p:attrNameLst>
                                      </p:cBhvr>
                                      <p:to>
                                        <p:strVal val="visible"/>
                                      </p:to>
                                    </p:set>
                                    <p:anim calcmode="lin" valueType="num">
                                      <p:cBhvr additive="base">
                                        <p:cTn id="19" dur="500" fill="hold"/>
                                        <p:tgtEl>
                                          <p:spTgt spid="236562"/>
                                        </p:tgtEl>
                                        <p:attrNameLst>
                                          <p:attrName>ppt_x</p:attrName>
                                        </p:attrNameLst>
                                      </p:cBhvr>
                                      <p:tavLst>
                                        <p:tav tm="0">
                                          <p:val>
                                            <p:strVal val="#ppt_x"/>
                                          </p:val>
                                        </p:tav>
                                        <p:tav tm="100000">
                                          <p:val>
                                            <p:strVal val="#ppt_x"/>
                                          </p:val>
                                        </p:tav>
                                      </p:tavLst>
                                    </p:anim>
                                    <p:anim calcmode="lin" valueType="num">
                                      <p:cBhvr additive="base">
                                        <p:cTn id="20" dur="500" fill="hold"/>
                                        <p:tgtEl>
                                          <p:spTgt spid="236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656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2419</Words>
  <Application>Microsoft Office PowerPoint</Application>
  <PresentationFormat>全屏显示(4:3)</PresentationFormat>
  <Paragraphs>106</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黑体</vt:lpstr>
      <vt:lpstr>宋体</vt:lpstr>
      <vt:lpstr>Arial</vt:lpstr>
      <vt:lpstr>Calibri</vt:lpstr>
      <vt:lpstr>Calibri Light</vt:lpstr>
      <vt:lpstr>Times New Roman</vt:lpstr>
      <vt:lpstr>Wingdings</vt:lpstr>
      <vt:lpstr>Office 主题</vt:lpstr>
      <vt:lpstr>PowerPoint 演示文稿</vt:lpstr>
      <vt:lpstr>8.1   I2C串行总线的组成及工作原理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  80C51单片机I2C串行总线器件的接口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Dehui Meng</dc:creator>
  <cp:lastModifiedBy>Dehui Meng</cp:lastModifiedBy>
  <cp:revision>3</cp:revision>
  <dcterms:created xsi:type="dcterms:W3CDTF">2015-02-27T07:12:41Z</dcterms:created>
  <dcterms:modified xsi:type="dcterms:W3CDTF">2015-02-27T13:21:31Z</dcterms:modified>
</cp:coreProperties>
</file>