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9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5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0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6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6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1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5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EA18-A20E-42ED-BCC0-0734E16C650B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F6C8-A828-4952-9297-93E65450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What is SPI</a:t>
            </a:r>
            <a:r>
              <a:rPr lang="zh-CN" altLang="en-US" smtClean="0"/>
              <a:t>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SPI </a:t>
            </a:r>
            <a:r>
              <a:rPr lang="zh-CN" altLang="en-US" smtClean="0"/>
              <a:t>：</a:t>
            </a:r>
            <a:r>
              <a:rPr lang="en-US" altLang="zh-CN" smtClean="0"/>
              <a:t>Serial Peripheral Interface</a:t>
            </a:r>
          </a:p>
          <a:p>
            <a:pPr lvl="1"/>
            <a:r>
              <a:rPr lang="zh-CN" altLang="zh-CN" smtClean="0">
                <a:solidFill>
                  <a:srgbClr val="0000FF"/>
                </a:solidFill>
              </a:rPr>
              <a:t>串行外围设备接口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/>
            <a:r>
              <a:rPr lang="zh-CN" altLang="zh-CN" smtClean="0">
                <a:solidFill>
                  <a:srgbClr val="0000FF"/>
                </a:solidFill>
              </a:rPr>
              <a:t>最早由</a:t>
            </a:r>
            <a:r>
              <a:rPr lang="en-US" altLang="zh-CN" smtClean="0">
                <a:solidFill>
                  <a:srgbClr val="0000FF"/>
                </a:solidFill>
              </a:rPr>
              <a:t>Motorola </a:t>
            </a:r>
            <a:r>
              <a:rPr lang="zh-CN" altLang="zh-CN" smtClean="0">
                <a:solidFill>
                  <a:srgbClr val="0000FF"/>
                </a:solidFill>
              </a:rPr>
              <a:t>公司提出</a:t>
            </a:r>
            <a:r>
              <a:rPr lang="zh-CN" altLang="en-US" smtClean="0">
                <a:solidFill>
                  <a:srgbClr val="0000FF"/>
                </a:solidFill>
              </a:rPr>
              <a:t>，在其</a:t>
            </a:r>
            <a:r>
              <a:rPr lang="en-US" altLang="zh-CN" smtClean="0">
                <a:solidFill>
                  <a:srgbClr val="0000FF"/>
                </a:solidFill>
              </a:rPr>
              <a:t>MC68HCXX</a:t>
            </a:r>
            <a:r>
              <a:rPr lang="zh-CN" altLang="en-US" smtClean="0">
                <a:solidFill>
                  <a:srgbClr val="0000FF"/>
                </a:solidFill>
              </a:rPr>
              <a:t>系列处理器上定义的。</a:t>
            </a:r>
            <a:r>
              <a:rPr lang="en-US" altLang="zh-CN" smtClean="0">
                <a:solidFill>
                  <a:srgbClr val="0000FF"/>
                </a:solidFill>
              </a:rPr>
              <a:t>SPI</a:t>
            </a:r>
            <a:r>
              <a:rPr lang="zh-CN" altLang="en-US" smtClean="0">
                <a:solidFill>
                  <a:srgbClr val="0000FF"/>
                </a:solidFill>
              </a:rPr>
              <a:t>接口主要应用在</a:t>
            </a:r>
            <a:r>
              <a:rPr lang="en-US" altLang="zh-CN" smtClean="0">
                <a:solidFill>
                  <a:srgbClr val="0000FF"/>
                </a:solidFill>
              </a:rPr>
              <a:t>EEPROM,FLASH,</a:t>
            </a:r>
            <a:r>
              <a:rPr lang="zh-CN" altLang="en-US" smtClean="0">
                <a:solidFill>
                  <a:srgbClr val="0000FF"/>
                </a:solidFill>
              </a:rPr>
              <a:t>实时时钟</a:t>
            </a:r>
            <a:r>
              <a:rPr lang="en-US" altLang="zh-CN" smtClean="0">
                <a:solidFill>
                  <a:srgbClr val="0000FF"/>
                </a:solidFill>
              </a:rPr>
              <a:t>,AD</a:t>
            </a:r>
            <a:r>
              <a:rPr lang="zh-CN" altLang="en-US" smtClean="0">
                <a:solidFill>
                  <a:srgbClr val="0000FF"/>
                </a:solidFill>
              </a:rPr>
              <a:t>转换器</a:t>
            </a:r>
            <a:r>
              <a:rPr lang="en-US" altLang="zh-CN" smtClean="0">
                <a:solidFill>
                  <a:srgbClr val="0000FF"/>
                </a:solidFill>
              </a:rPr>
              <a:t>,</a:t>
            </a:r>
            <a:r>
              <a:rPr lang="zh-CN" altLang="en-US" smtClean="0">
                <a:solidFill>
                  <a:srgbClr val="0000FF"/>
                </a:solidFill>
              </a:rPr>
              <a:t>还有数字信号处理器和数字信号解码器与</a:t>
            </a:r>
            <a:r>
              <a:rPr lang="en-US" altLang="zh-CN" smtClean="0">
                <a:solidFill>
                  <a:srgbClr val="0000FF"/>
                </a:solidFill>
              </a:rPr>
              <a:t>MCU</a:t>
            </a:r>
            <a:r>
              <a:rPr lang="zh-CN" altLang="en-US" smtClean="0">
                <a:solidFill>
                  <a:srgbClr val="0000FF"/>
                </a:solidFill>
              </a:rPr>
              <a:t>之间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/>
            <a:r>
              <a:rPr lang="zh-CN" altLang="zh-CN" smtClean="0">
                <a:solidFill>
                  <a:srgbClr val="FF0000"/>
                </a:solidFill>
              </a:rPr>
              <a:t>同步</a:t>
            </a:r>
            <a:r>
              <a:rPr lang="zh-CN" altLang="zh-CN" smtClean="0">
                <a:solidFill>
                  <a:srgbClr val="0000FF"/>
                </a:solidFill>
              </a:rPr>
              <a:t>串行外围接口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/>
            <a:r>
              <a:rPr lang="zh-CN" altLang="zh-CN" smtClean="0">
                <a:solidFill>
                  <a:srgbClr val="0000FF"/>
                </a:solidFill>
              </a:rPr>
              <a:t>允许在两种设备（一个称</a:t>
            </a:r>
            <a:r>
              <a:rPr lang="en-US" altLang="zh-CN" smtClean="0">
                <a:solidFill>
                  <a:srgbClr val="0000FF"/>
                </a:solidFill>
              </a:rPr>
              <a:t>master</a:t>
            </a:r>
            <a:r>
              <a:rPr lang="zh-CN" altLang="zh-CN" smtClean="0">
                <a:solidFill>
                  <a:srgbClr val="0000FF"/>
                </a:solidFill>
              </a:rPr>
              <a:t>另一个称</a:t>
            </a:r>
            <a:r>
              <a:rPr lang="en-US" altLang="zh-CN" smtClean="0">
                <a:solidFill>
                  <a:srgbClr val="0000FF"/>
                </a:solidFill>
              </a:rPr>
              <a:t>slave</a:t>
            </a:r>
            <a:r>
              <a:rPr lang="zh-CN" altLang="zh-CN" smtClean="0">
                <a:solidFill>
                  <a:srgbClr val="0000FF"/>
                </a:solidFill>
              </a:rPr>
              <a:t>）之间进行串行（每次一位）数据交换的接口</a:t>
            </a:r>
            <a:endParaRPr lang="zh-CN" altLang="en-US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异步传输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通常，异步传输是以</a:t>
            </a:r>
            <a:r>
              <a:rPr lang="zh-CN" altLang="en-US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为传输单位，每个字符都要附加 </a:t>
            </a:r>
            <a:r>
              <a:rPr lang="en-US" altLang="zh-CN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位起始位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位停止位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，以标记一个字符的开始和结束，并以此实现数据传输同步。所谓异步传输是指字符与字符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一个字符结束到下一个字符开始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之间的时间间隔是可变的，并不需要严格地限制它们的时间关系。起始位对应于二进制值 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，以低电平表示，占用 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位宽度。停止位对应于二进制值 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，以高电平表示，占用 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1~2 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位宽度。一个字符占用 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5~8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位，具体取决于数据所采用的字符集。例如，电报码字符为 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码字符为 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位、汉字码则为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位。此外，还要附加 </a:t>
            </a:r>
            <a:r>
              <a:rPr lang="en-US" altLang="zh-CN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位奇偶校验位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，可以选择奇校验或偶校验方式对该字符实施简单的差错控制。发送端与接收端除了采用相同的数据格式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字符的位数、停止位的位数、有无校验位及校验方式等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外，还应当采用相同的传输速率。典型的速率有：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9 600 b/s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19.2kb/s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56kb/s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 </a:t>
            </a:r>
            <a:b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异步传输又称为起止式异步通信方式，其优点是简单、可靠，适用于面向字符的、低速的异步通信场合。例如，</a:t>
            </a:r>
            <a:r>
              <a:rPr lang="zh-CN" altLang="en-US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计算机与</a:t>
            </a:r>
            <a:r>
              <a:rPr lang="en-US" altLang="zh-CN" sz="1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之间的通信就是采用这种方式。它的缺点是通信开销大，每传输一个字符都要额外附加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位，通信效率比较低。例如，在使用</a:t>
            </a: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zh-CN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上网时，普遍感觉速度很慢，除了传输速率低之外，与通信开销大、通信效率低也密切相关。</a:t>
            </a:r>
          </a:p>
        </p:txBody>
      </p:sp>
    </p:spTree>
    <p:extLst>
      <p:ext uri="{BB962C8B-B14F-4D97-AF65-F5344CB8AC3E}">
        <p14:creationId xmlns:p14="http://schemas.microsoft.com/office/powerpoint/2010/main" val="21390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同步传输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同步传输是以同步的时钟节拍来发送数据信号的，因此在一个串行的数据流中，各信号码元之间的相对位置 都是固定的（即同步的）。 </a:t>
            </a:r>
          </a:p>
        </p:txBody>
      </p:sp>
    </p:spTree>
    <p:extLst>
      <p:ext uri="{BB962C8B-B14F-4D97-AF65-F5344CB8AC3E}">
        <p14:creationId xmlns:p14="http://schemas.microsoft.com/office/powerpoint/2010/main" val="33552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SPI Protocol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SPI</a:t>
            </a:r>
            <a:r>
              <a:rPr lang="zh-CN" altLang="en-US" dirty="0" smtClean="0"/>
              <a:t>接口是在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和外围低速器件之间进行同步串行数据传输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SPI</a:t>
            </a:r>
            <a:r>
              <a:rPr lang="zh-CN" altLang="zh-CN" dirty="0" smtClean="0"/>
              <a:t>以</a:t>
            </a:r>
            <a:r>
              <a:rPr lang="zh-CN" altLang="zh-CN" dirty="0" smtClean="0">
                <a:solidFill>
                  <a:srgbClr val="FF0000"/>
                </a:solidFill>
              </a:rPr>
              <a:t>全双工</a:t>
            </a:r>
            <a:r>
              <a:rPr lang="zh-CN" altLang="zh-CN" dirty="0" smtClean="0"/>
              <a:t>模式工作，这意味着，数据可同时双向传输。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最常用于中央处理单元（</a:t>
            </a:r>
            <a:r>
              <a:rPr lang="en-US" altLang="zh-CN" dirty="0" smtClean="0"/>
              <a:t>CPU</a:t>
            </a:r>
            <a:r>
              <a:rPr lang="zh-CN" altLang="zh-CN" dirty="0" smtClean="0"/>
              <a:t>）跟外围设备之间的通信系统，也可使用</a:t>
            </a:r>
            <a:r>
              <a:rPr lang="en-US" altLang="zh-CN" dirty="0" smtClean="0"/>
              <a:t>SPI</a:t>
            </a:r>
            <a:r>
              <a:rPr lang="zh-CN" altLang="zh-CN" dirty="0" smtClean="0"/>
              <a:t>连接两个微处理（</a:t>
            </a:r>
            <a:r>
              <a:rPr lang="en-US" altLang="zh-CN" dirty="0" smtClean="0"/>
              <a:t>MCU</a:t>
            </a:r>
            <a:r>
              <a:rPr lang="zh-CN" altLang="zh-CN" dirty="0" smtClean="0"/>
              <a:t>）。外围设备包括</a:t>
            </a:r>
            <a:r>
              <a:rPr lang="en-US" altLang="zh-CN" dirty="0" smtClean="0"/>
              <a:t>FLASH</a:t>
            </a:r>
            <a:r>
              <a:rPr lang="zh-CN" altLang="zh-CN" dirty="0" smtClean="0"/>
              <a:t>、</a:t>
            </a:r>
            <a:r>
              <a:rPr lang="en-US" altLang="zh-CN" dirty="0" smtClean="0"/>
              <a:t>RAM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A/ D </a:t>
            </a:r>
            <a:r>
              <a:rPr lang="zh-CN" altLang="zh-CN" dirty="0" smtClean="0"/>
              <a:t>转换器、</a:t>
            </a:r>
            <a:r>
              <a:rPr lang="en-US" altLang="zh-CN" dirty="0" smtClean="0"/>
              <a:t>LCD</a:t>
            </a:r>
            <a:r>
              <a:rPr lang="zh-CN" altLang="en-US" dirty="0" smtClean="0"/>
              <a:t>显示驱动器、</a:t>
            </a:r>
            <a:r>
              <a:rPr lang="zh-CN" altLang="zh-CN" dirty="0" smtClean="0"/>
              <a:t>网络控制器等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在主器件的移位脉冲下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数据按位传输</a:t>
            </a:r>
            <a:r>
              <a:rPr lang="en-US" altLang="zh-CN" dirty="0" smtClean="0"/>
              <a:t>,</a:t>
            </a:r>
            <a:r>
              <a:rPr lang="zh-CN" altLang="en-US" dirty="0" smtClean="0"/>
              <a:t>高位在前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低位在后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为全双工通信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数据传输速度总体来说比</a:t>
            </a:r>
            <a:r>
              <a:rPr lang="en-US" altLang="zh-CN" dirty="0" smtClean="0">
                <a:solidFill>
                  <a:srgbClr val="0000FF"/>
                </a:solidFill>
              </a:rPr>
              <a:t>I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 smtClean="0"/>
              <a:t>总线要快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速度可达到几</a:t>
            </a:r>
            <a:r>
              <a:rPr lang="en-US" altLang="zh-CN" dirty="0" smtClean="0"/>
              <a:t>Mbps	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SPI</a:t>
            </a:r>
            <a:r>
              <a:rPr lang="zh-CN" altLang="en-US" dirty="0" smtClean="0"/>
              <a:t>接口是以主从方式工作的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这种模式通常有一个主器件（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）和一个或多个从器件</a:t>
            </a:r>
            <a:r>
              <a:rPr lang="en-US" altLang="zh-CN" dirty="0" smtClean="0"/>
              <a:t>(Slave)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27088" y="6021388"/>
            <a:ext cx="7345362" cy="647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单工、半双工、全双工</a:t>
            </a:r>
          </a:p>
        </p:txBody>
      </p:sp>
    </p:spTree>
    <p:extLst>
      <p:ext uri="{BB962C8B-B14F-4D97-AF65-F5344CB8AC3E}">
        <p14:creationId xmlns:p14="http://schemas.microsoft.com/office/powerpoint/2010/main" val="180381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接口定义</a:t>
            </a:r>
            <a:r>
              <a:rPr lang="zh-CN" altLang="en-US" smtClean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SPI</a:t>
            </a:r>
            <a:r>
              <a:rPr lang="zh-CN" altLang="en-US" dirty="0" smtClean="0"/>
              <a:t>总线系统可直接与各个厂家生产的多种标准外围器件</a:t>
            </a:r>
            <a:r>
              <a:rPr lang="zh-CN" altLang="en-US" dirty="0" smtClean="0"/>
              <a:t>直接 接口</a:t>
            </a:r>
            <a:r>
              <a:rPr lang="zh-CN" altLang="en-US" dirty="0" smtClean="0"/>
              <a:t>，该接口一般使用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条线：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串行时钟线（</a:t>
            </a:r>
            <a:r>
              <a:rPr lang="en-US" altLang="zh-CN" dirty="0" smtClean="0"/>
              <a:t>SCK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主机输入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从机输出数据线</a:t>
            </a:r>
            <a:r>
              <a:rPr lang="en-US" altLang="zh-CN" dirty="0" smtClean="0"/>
              <a:t>MISO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主机输出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从机输入数据线</a:t>
            </a:r>
            <a:r>
              <a:rPr lang="en-US" altLang="zh-CN" dirty="0" smtClean="0"/>
              <a:t>MOSI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00FF"/>
                </a:solidFill>
              </a:rPr>
              <a:t>有的</a:t>
            </a:r>
            <a:r>
              <a:rPr lang="en-US" altLang="zh-CN" dirty="0" smtClean="0">
                <a:solidFill>
                  <a:srgbClr val="0000FF"/>
                </a:solidFill>
              </a:rPr>
              <a:t>SPI</a:t>
            </a:r>
            <a:r>
              <a:rPr lang="zh-CN" altLang="en-US" dirty="0" smtClean="0">
                <a:solidFill>
                  <a:srgbClr val="0000FF"/>
                </a:solidFill>
              </a:rPr>
              <a:t>接口芯片没有主机输出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从机输入数据线</a:t>
            </a:r>
            <a:r>
              <a:rPr lang="en-US" altLang="zh-CN" dirty="0" smtClean="0">
                <a:solidFill>
                  <a:srgbClr val="0000FF"/>
                </a:solidFill>
              </a:rPr>
              <a:t>MOSI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低电平有效的从机选择线</a:t>
            </a:r>
            <a:r>
              <a:rPr lang="en-US" altLang="zh-CN" dirty="0" smtClean="0"/>
              <a:t>SS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有的</a:t>
            </a:r>
            <a:r>
              <a:rPr lang="en-US" altLang="zh-CN" dirty="0" smtClean="0"/>
              <a:t>SPI</a:t>
            </a:r>
            <a:r>
              <a:rPr lang="zh-CN" altLang="en-US" dirty="0" smtClean="0"/>
              <a:t>接口芯片带有中断信号线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7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4213" y="1519238"/>
          <a:ext cx="7848600" cy="2846387"/>
        </p:xfrm>
        <a:graphic>
          <a:graphicData uri="http://schemas.openxmlformats.org/drawingml/2006/table">
            <a:tbl>
              <a:tblPr/>
              <a:tblGrid>
                <a:gridCol w="2880220"/>
                <a:gridCol w="1296099"/>
                <a:gridCol w="524492"/>
                <a:gridCol w="3147789"/>
              </a:tblGrid>
              <a:tr h="3497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name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Bit Width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specification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5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sck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SPI synchronous clock to the slave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Mosi</a:t>
                      </a:r>
                      <a:r>
                        <a:rPr lang="zh-CN" alt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Master output slave input</a:t>
                      </a:r>
                      <a:r>
                        <a:rPr lang="zh-CN" alt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SPI master data output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Miso</a:t>
                      </a:r>
                      <a:r>
                        <a:rPr lang="zh-CN" altLang="en-US" sz="1800" b="1" kern="100" dirty="0" smtClean="0">
                          <a:latin typeface="Times New Roman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altLang="zh-CN" sz="1800" b="1" kern="100" dirty="0" smtClean="0">
                          <a:latin typeface="Times New Roman"/>
                          <a:ea typeface="+mn-ea"/>
                          <a:cs typeface="Times New Roman"/>
                        </a:rPr>
                        <a:t>Master input slave  output </a:t>
                      </a:r>
                      <a:r>
                        <a:rPr lang="zh-CN" altLang="en-US" sz="1800" b="1" kern="100" dirty="0" smtClean="0">
                          <a:latin typeface="Times New Roman"/>
                          <a:ea typeface="+mn-ea"/>
                          <a:cs typeface="Times New Roman"/>
                        </a:rPr>
                        <a:t>）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SPI master data in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5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Times New Roman"/>
                          <a:ea typeface="宋体"/>
                          <a:cs typeface="Times New Roman"/>
                        </a:rPr>
                        <a:t>ss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SPI slave select signal,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 is valid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13325"/>
            <a:ext cx="7456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6" name="TextBox 5"/>
          <p:cNvSpPr txBox="1">
            <a:spLocks noChangeArrowheads="1"/>
          </p:cNvSpPr>
          <p:nvPr/>
        </p:nvSpPr>
        <p:spPr bwMode="auto">
          <a:xfrm>
            <a:off x="690563" y="4500563"/>
            <a:ext cx="2262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有人按下表定义四线</a:t>
            </a:r>
          </a:p>
        </p:txBody>
      </p:sp>
    </p:spTree>
    <p:extLst>
      <p:ext uri="{BB962C8B-B14F-4D97-AF65-F5344CB8AC3E}">
        <p14:creationId xmlns:p14="http://schemas.microsoft.com/office/powerpoint/2010/main" val="26102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SPI</a:t>
            </a:r>
            <a:r>
              <a:rPr lang="zh-CN" altLang="en-US" smtClean="0"/>
              <a:t>接口的优缺点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在点对点的通信中</a:t>
            </a:r>
            <a:r>
              <a:rPr lang="en-US" altLang="zh-CN" smtClean="0"/>
              <a:t>,SPI</a:t>
            </a:r>
            <a:r>
              <a:rPr lang="zh-CN" altLang="en-US" smtClean="0"/>
              <a:t>接口不需要进行寻址操作</a:t>
            </a:r>
            <a:r>
              <a:rPr lang="en-US" altLang="zh-CN" smtClean="0"/>
              <a:t>,</a:t>
            </a:r>
            <a:r>
              <a:rPr lang="zh-CN" altLang="en-US" smtClean="0"/>
              <a:t>且为全双工通信</a:t>
            </a:r>
            <a:r>
              <a:rPr lang="en-US" altLang="zh-CN" smtClean="0"/>
              <a:t>,</a:t>
            </a:r>
            <a:r>
              <a:rPr lang="zh-CN" altLang="en-US" smtClean="0"/>
              <a:t>显得简单高效</a:t>
            </a:r>
            <a:endParaRPr lang="en-US" altLang="zh-CN" smtClean="0"/>
          </a:p>
          <a:p>
            <a:r>
              <a:rPr lang="en-US" altLang="zh-CN" smtClean="0"/>
              <a:t>SPI</a:t>
            </a:r>
            <a:r>
              <a:rPr lang="zh-CN" altLang="en-US" smtClean="0"/>
              <a:t>接口的一个缺点：没有指定的流控制</a:t>
            </a:r>
            <a:r>
              <a:rPr lang="en-US" altLang="zh-CN" smtClean="0"/>
              <a:t>,</a:t>
            </a:r>
            <a:r>
              <a:rPr lang="zh-CN" altLang="en-US" smtClean="0"/>
              <a:t>没有应答机制确认是否接收到数据</a:t>
            </a:r>
          </a:p>
        </p:txBody>
      </p:sp>
    </p:spTree>
    <p:extLst>
      <p:ext uri="{BB962C8B-B14F-4D97-AF65-F5344CB8AC3E}">
        <p14:creationId xmlns:p14="http://schemas.microsoft.com/office/powerpoint/2010/main" val="3607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SPI</a:t>
            </a:r>
            <a:r>
              <a:rPr lang="zh-CN" altLang="en-US" smtClean="0"/>
              <a:t>的本质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移位寄存器，</a:t>
            </a:r>
            <a:r>
              <a:rPr lang="en-US" altLang="zh-CN" smtClean="0"/>
              <a:t>MSB</a:t>
            </a:r>
            <a:r>
              <a:rPr lang="zh-CN" altLang="en-US" smtClean="0"/>
              <a:t>先传输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20938"/>
            <a:ext cx="62547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0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SPI MASTER </a:t>
            </a:r>
            <a:r>
              <a:rPr lang="zh-CN" altLang="en-US" smtClean="0"/>
              <a:t>和 </a:t>
            </a:r>
            <a:r>
              <a:rPr lang="en-US" altLang="zh-CN" smtClean="0"/>
              <a:t>SLAVE </a:t>
            </a:r>
            <a:r>
              <a:rPr lang="zh-CN" altLang="en-US" smtClean="0"/>
              <a:t>的链接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68326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679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（1）What is SPI？</vt:lpstr>
      <vt:lpstr>异步传输</vt:lpstr>
      <vt:lpstr>同步传输</vt:lpstr>
      <vt:lpstr>（2）SPI Protocol</vt:lpstr>
      <vt:lpstr>接口定义：</vt:lpstr>
      <vt:lpstr>PowerPoint 演示文稿</vt:lpstr>
      <vt:lpstr>SPI接口的优缺点</vt:lpstr>
      <vt:lpstr>SPI的本质</vt:lpstr>
      <vt:lpstr>SPI MASTER 和 SLAVE 的链接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（1）What is SPI？</dc:title>
  <dc:creator>Dehui Meng</dc:creator>
  <cp:lastModifiedBy>Dehui Meng</cp:lastModifiedBy>
  <cp:revision>2</cp:revision>
  <dcterms:created xsi:type="dcterms:W3CDTF">2015-02-27T07:17:47Z</dcterms:created>
  <dcterms:modified xsi:type="dcterms:W3CDTF">2015-02-27T13:25:45Z</dcterms:modified>
</cp:coreProperties>
</file>