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67" r:id="rId2"/>
  </p:sldMasterIdLst>
  <p:notesMasterIdLst>
    <p:notesMasterId r:id="rId18"/>
  </p:notesMasterIdLst>
  <p:sldIdLst>
    <p:sldId id="2226" r:id="rId3"/>
    <p:sldId id="2478" r:id="rId4"/>
    <p:sldId id="2475" r:id="rId5"/>
    <p:sldId id="2480" r:id="rId6"/>
    <p:sldId id="2476" r:id="rId7"/>
    <p:sldId id="256" r:id="rId8"/>
    <p:sldId id="2469" r:id="rId9"/>
    <p:sldId id="2470" r:id="rId10"/>
    <p:sldId id="258" r:id="rId11"/>
    <p:sldId id="2468" r:id="rId12"/>
    <p:sldId id="2472" r:id="rId13"/>
    <p:sldId id="2471" r:id="rId14"/>
    <p:sldId id="257" r:id="rId15"/>
    <p:sldId id="2473" r:id="rId16"/>
    <p:sldId id="2477" r:id="rId1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8BBC1"/>
    <a:srgbClr val="F4F3F5"/>
    <a:srgbClr val="F3F3F3"/>
    <a:srgbClr val="FAF8FC"/>
    <a:srgbClr val="AA8A78"/>
    <a:srgbClr val="55677C"/>
    <a:srgbClr val="3C3B41"/>
    <a:srgbClr val="FAF8F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5" autoAdjust="0"/>
    <p:restoredTop sz="96012" autoAdjust="0"/>
  </p:normalViewPr>
  <p:slideViewPr>
    <p:cSldViewPr snapToGrid="0" snapToObjects="1">
      <p:cViewPr varScale="1">
        <p:scale>
          <a:sx n="55" d="100"/>
          <a:sy n="55" d="100"/>
        </p:scale>
        <p:origin x="510" y="120"/>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418136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410923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16th IEEE International Conference on Computer Vision (ICCV)</a:t>
            </a:r>
            <a:endParaRPr lang="zh-CN" altLang="en-US" dirty="0"/>
          </a:p>
        </p:txBody>
      </p:sp>
      <p:sp>
        <p:nvSpPr>
          <p:cNvPr id="4" name="灯片编号占位符 3"/>
          <p:cNvSpPr>
            <a:spLocks noGrp="1"/>
          </p:cNvSpPr>
          <p:nvPr>
            <p:ph type="sldNum" sz="quarter" idx="5"/>
          </p:nvPr>
        </p:nvSpPr>
        <p:spPr/>
        <p:txBody>
          <a:bodyPr/>
          <a:lstStyle/>
          <a:p>
            <a:fld id="{BBBCDA35-D8FC-41E5-8BF5-39DBB9A9F906}" type="slidenum">
              <a:rPr lang="zh-CN" altLang="en-US" smtClean="0"/>
              <a:t>9</a:t>
            </a:fld>
            <a:endParaRPr lang="zh-CN" altLang="en-US"/>
          </a:p>
        </p:txBody>
      </p:sp>
    </p:spTree>
    <p:extLst>
      <p:ext uri="{BB962C8B-B14F-4D97-AF65-F5344CB8AC3E}">
        <p14:creationId xmlns:p14="http://schemas.microsoft.com/office/powerpoint/2010/main" val="164701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16th IEEE International Conference on Computer Vision (ICCV)</a:t>
            </a:r>
            <a:endParaRPr lang="zh-CN" altLang="en-US" dirty="0"/>
          </a:p>
        </p:txBody>
      </p:sp>
      <p:sp>
        <p:nvSpPr>
          <p:cNvPr id="4" name="灯片编号占位符 3"/>
          <p:cNvSpPr>
            <a:spLocks noGrp="1"/>
          </p:cNvSpPr>
          <p:nvPr>
            <p:ph type="sldNum" sz="quarter" idx="5"/>
          </p:nvPr>
        </p:nvSpPr>
        <p:spPr/>
        <p:txBody>
          <a:bodyPr/>
          <a:lstStyle/>
          <a:p>
            <a:fld id="{BBBCDA35-D8FC-41E5-8BF5-39DBB9A9F906}" type="slidenum">
              <a:rPr lang="zh-CN" altLang="en-US" smtClean="0"/>
              <a:t>10</a:t>
            </a:fld>
            <a:endParaRPr lang="zh-CN" altLang="en-US"/>
          </a:p>
        </p:txBody>
      </p:sp>
    </p:spTree>
    <p:extLst>
      <p:ext uri="{BB962C8B-B14F-4D97-AF65-F5344CB8AC3E}">
        <p14:creationId xmlns:p14="http://schemas.microsoft.com/office/powerpoint/2010/main" val="362489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16th IEEE International Conference on Computer Vision (ICCV)</a:t>
            </a:r>
            <a:endParaRPr lang="zh-CN" altLang="en-US" dirty="0"/>
          </a:p>
        </p:txBody>
      </p:sp>
      <p:sp>
        <p:nvSpPr>
          <p:cNvPr id="4" name="灯片编号占位符 3"/>
          <p:cNvSpPr>
            <a:spLocks noGrp="1"/>
          </p:cNvSpPr>
          <p:nvPr>
            <p:ph type="sldNum" sz="quarter" idx="5"/>
          </p:nvPr>
        </p:nvSpPr>
        <p:spPr/>
        <p:txBody>
          <a:bodyPr/>
          <a:lstStyle/>
          <a:p>
            <a:fld id="{BBBCDA35-D8FC-41E5-8BF5-39DBB9A9F906}" type="slidenum">
              <a:rPr lang="zh-CN" altLang="en-US" smtClean="0"/>
              <a:t>11</a:t>
            </a:fld>
            <a:endParaRPr lang="zh-CN" altLang="en-US"/>
          </a:p>
        </p:txBody>
      </p:sp>
    </p:spTree>
    <p:extLst>
      <p:ext uri="{BB962C8B-B14F-4D97-AF65-F5344CB8AC3E}">
        <p14:creationId xmlns:p14="http://schemas.microsoft.com/office/powerpoint/2010/main" val="163907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7781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4876800" cy="3091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62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32" name="Picture Placeholder 8"/>
          <p:cNvSpPr>
            <a:spLocks noGrp="1"/>
          </p:cNvSpPr>
          <p:nvPr>
            <p:ph type="pic" sz="quarter" idx="12"/>
          </p:nvPr>
        </p:nvSpPr>
        <p:spPr>
          <a:xfrm>
            <a:off x="-1"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3" name="Picture Placeholder 8"/>
          <p:cNvSpPr>
            <a:spLocks noGrp="1"/>
          </p:cNvSpPr>
          <p:nvPr>
            <p:ph type="pic" sz="quarter" idx="13"/>
          </p:nvPr>
        </p:nvSpPr>
        <p:spPr>
          <a:xfrm>
            <a:off x="406581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4" name="Picture Placeholder 8"/>
          <p:cNvSpPr>
            <a:spLocks noGrp="1"/>
          </p:cNvSpPr>
          <p:nvPr>
            <p:ph type="pic" sz="quarter" idx="14"/>
          </p:nvPr>
        </p:nvSpPr>
        <p:spPr>
          <a:xfrm>
            <a:off x="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5" name="Picture Placeholder 8"/>
          <p:cNvSpPr>
            <a:spLocks noGrp="1"/>
          </p:cNvSpPr>
          <p:nvPr>
            <p:ph type="pic" sz="quarter" idx="15"/>
          </p:nvPr>
        </p:nvSpPr>
        <p:spPr>
          <a:xfrm>
            <a:off x="406581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6" name="Picture Placeholder 8"/>
          <p:cNvSpPr>
            <a:spLocks noGrp="1"/>
          </p:cNvSpPr>
          <p:nvPr>
            <p:ph type="pic" sz="quarter" idx="16"/>
          </p:nvPr>
        </p:nvSpPr>
        <p:spPr>
          <a:xfrm>
            <a:off x="8131629"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7" name="Picture Placeholder 8"/>
          <p:cNvSpPr>
            <a:spLocks noGrp="1"/>
          </p:cNvSpPr>
          <p:nvPr>
            <p:ph type="pic" sz="quarter" idx="17"/>
          </p:nvPr>
        </p:nvSpPr>
        <p:spPr>
          <a:xfrm>
            <a:off x="1219744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8" name="Picture Placeholder 8"/>
          <p:cNvSpPr>
            <a:spLocks noGrp="1"/>
          </p:cNvSpPr>
          <p:nvPr>
            <p:ph type="pic" sz="quarter" idx="18"/>
          </p:nvPr>
        </p:nvSpPr>
        <p:spPr>
          <a:xfrm>
            <a:off x="813163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9" name="Picture Placeholder 8"/>
          <p:cNvSpPr>
            <a:spLocks noGrp="1"/>
          </p:cNvSpPr>
          <p:nvPr>
            <p:ph type="pic" sz="quarter" idx="19"/>
          </p:nvPr>
        </p:nvSpPr>
        <p:spPr>
          <a:xfrm>
            <a:off x="1219744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0" name="Picture Placeholder 8"/>
          <p:cNvSpPr>
            <a:spLocks noGrp="1"/>
          </p:cNvSpPr>
          <p:nvPr>
            <p:ph type="pic" sz="quarter" idx="20"/>
          </p:nvPr>
        </p:nvSpPr>
        <p:spPr>
          <a:xfrm>
            <a:off x="16263258"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1" name="Picture Placeholder 8"/>
          <p:cNvSpPr>
            <a:spLocks noGrp="1"/>
          </p:cNvSpPr>
          <p:nvPr>
            <p:ph type="pic" sz="quarter" idx="21"/>
          </p:nvPr>
        </p:nvSpPr>
        <p:spPr>
          <a:xfrm>
            <a:off x="20329074"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2" name="Picture Placeholder 8"/>
          <p:cNvSpPr>
            <a:spLocks noGrp="1"/>
          </p:cNvSpPr>
          <p:nvPr>
            <p:ph type="pic" sz="quarter" idx="22"/>
          </p:nvPr>
        </p:nvSpPr>
        <p:spPr>
          <a:xfrm>
            <a:off x="16263259"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3" name="Picture Placeholder 8"/>
          <p:cNvSpPr>
            <a:spLocks noGrp="1"/>
          </p:cNvSpPr>
          <p:nvPr>
            <p:ph type="pic" sz="quarter" idx="23"/>
          </p:nvPr>
        </p:nvSpPr>
        <p:spPr>
          <a:xfrm>
            <a:off x="20329075"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7378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5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95360" y="0"/>
            <a:ext cx="15782290" cy="13716000"/>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5"/>
          </p:nvPr>
        </p:nvSpPr>
        <p:spPr>
          <a:xfrm>
            <a:off x="2759837"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4290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8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03920" y="6858000"/>
            <a:ext cx="7809536" cy="6858000"/>
          </a:xfrm>
          <a:solidFill>
            <a:schemeClr val="bg1">
              <a:lumMod val="95000"/>
            </a:schemeClr>
          </a:solidFill>
        </p:spPr>
        <p:txBody>
          <a:bodyPr>
            <a:normAutofit/>
          </a:bodyPr>
          <a:lstStyle>
            <a:lvl1pPr>
              <a:defRPr sz="2800"/>
            </a:lvl1pPr>
          </a:lstStyle>
          <a:p>
            <a:endParaRPr lang="en-US"/>
          </a:p>
        </p:txBody>
      </p:sp>
      <p:sp>
        <p:nvSpPr>
          <p:cNvPr id="8" name="Picture Placeholder 2"/>
          <p:cNvSpPr>
            <a:spLocks noGrp="1"/>
          </p:cNvSpPr>
          <p:nvPr>
            <p:ph type="pic" sz="quarter" idx="25"/>
          </p:nvPr>
        </p:nvSpPr>
        <p:spPr>
          <a:xfrm>
            <a:off x="16568114" y="6888480"/>
            <a:ext cx="7809536" cy="6858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69036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1_Placeholder">
    <p:spTree>
      <p:nvGrpSpPr>
        <p:cNvPr id="1" name=""/>
        <p:cNvGrpSpPr/>
        <p:nvPr/>
      </p:nvGrpSpPr>
      <p:grpSpPr>
        <a:xfrm>
          <a:off x="0" y="0"/>
          <a:ext cx="0" cy="0"/>
          <a:chOff x="0" y="0"/>
          <a:chExt cx="0" cy="0"/>
        </a:xfrm>
      </p:grpSpPr>
      <p:sp>
        <p:nvSpPr>
          <p:cNvPr id="7" name="Picture Placeholder 2"/>
          <p:cNvSpPr>
            <a:spLocks noGrp="1"/>
          </p:cNvSpPr>
          <p:nvPr>
            <p:ph type="pic" sz="quarter" idx="24"/>
          </p:nvPr>
        </p:nvSpPr>
        <p:spPr>
          <a:xfrm>
            <a:off x="0" y="0"/>
            <a:ext cx="11874826" cy="13746480"/>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5"/>
          </p:nvPr>
        </p:nvSpPr>
        <p:spPr>
          <a:xfrm>
            <a:off x="12502824" y="15240"/>
            <a:ext cx="11874826" cy="1370076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70147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11874826" cy="1374648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08808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5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1681619" y="1891862"/>
            <a:ext cx="6892506" cy="9932274"/>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25"/>
          </p:nvPr>
        </p:nvSpPr>
        <p:spPr>
          <a:xfrm>
            <a:off x="8813571" y="8430905"/>
            <a:ext cx="3393232" cy="3393231"/>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6"/>
          </p:nvPr>
        </p:nvSpPr>
        <p:spPr>
          <a:xfrm>
            <a:off x="12446249" y="8430905"/>
            <a:ext cx="3393232" cy="3393231"/>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27"/>
          </p:nvPr>
        </p:nvSpPr>
        <p:spPr>
          <a:xfrm>
            <a:off x="16078927" y="8430905"/>
            <a:ext cx="3393232" cy="3393231"/>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28"/>
          </p:nvPr>
        </p:nvSpPr>
        <p:spPr>
          <a:xfrm>
            <a:off x="19711605" y="8430905"/>
            <a:ext cx="3393232" cy="3393231"/>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918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0"/>
            <a:ext cx="5796578" cy="8450317"/>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6193691" y="0"/>
            <a:ext cx="5796578" cy="8450317"/>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2387380" y="0"/>
            <a:ext cx="5796578" cy="8450317"/>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27"/>
          </p:nvPr>
        </p:nvSpPr>
        <p:spPr>
          <a:xfrm>
            <a:off x="18581071" y="0"/>
            <a:ext cx="5796578" cy="8450317"/>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28"/>
          </p:nvPr>
        </p:nvSpPr>
        <p:spPr>
          <a:xfrm>
            <a:off x="-1" y="8924335"/>
            <a:ext cx="11990270" cy="4791666"/>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9"/>
          </p:nvPr>
        </p:nvSpPr>
        <p:spPr>
          <a:xfrm>
            <a:off x="12387380" y="8924334"/>
            <a:ext cx="11990270" cy="479166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132688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9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16672560" y="0"/>
            <a:ext cx="5955665" cy="92964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30301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_Placeholder">
    <p:spTree>
      <p:nvGrpSpPr>
        <p:cNvPr id="1" name=""/>
        <p:cNvGrpSpPr/>
        <p:nvPr/>
      </p:nvGrpSpPr>
      <p:grpSpPr>
        <a:xfrm>
          <a:off x="0" y="0"/>
          <a:ext cx="0" cy="0"/>
          <a:chOff x="0" y="0"/>
          <a:chExt cx="0" cy="0"/>
        </a:xfrm>
      </p:grpSpPr>
      <p:sp>
        <p:nvSpPr>
          <p:cNvPr id="15" name="Picture Placeholder 2"/>
          <p:cNvSpPr>
            <a:spLocks noGrp="1"/>
          </p:cNvSpPr>
          <p:nvPr>
            <p:ph type="pic" sz="quarter" idx="25"/>
          </p:nvPr>
        </p:nvSpPr>
        <p:spPr>
          <a:xfrm>
            <a:off x="0" y="0"/>
            <a:ext cx="24377650" cy="6858000"/>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26"/>
          </p:nvPr>
        </p:nvSpPr>
        <p:spPr>
          <a:xfrm>
            <a:off x="0" y="9015566"/>
            <a:ext cx="4703604" cy="4700434"/>
          </a:xfrm>
          <a:solidFill>
            <a:schemeClr val="bg1">
              <a:lumMod val="95000"/>
            </a:schemeClr>
          </a:solidFill>
        </p:spPr>
        <p:txBody>
          <a:bodyPr>
            <a:normAutofit/>
          </a:bodyPr>
          <a:lstStyle>
            <a:lvl1pPr>
              <a:defRPr sz="2800"/>
            </a:lvl1pPr>
          </a:lstStyle>
          <a:p>
            <a:endParaRPr lang="en-US"/>
          </a:p>
        </p:txBody>
      </p:sp>
      <p:sp>
        <p:nvSpPr>
          <p:cNvPr id="17" name="Picture Placeholder 2"/>
          <p:cNvSpPr>
            <a:spLocks noGrp="1"/>
          </p:cNvSpPr>
          <p:nvPr>
            <p:ph type="pic" sz="quarter" idx="27"/>
          </p:nvPr>
        </p:nvSpPr>
        <p:spPr>
          <a:xfrm>
            <a:off x="4918512" y="9015566"/>
            <a:ext cx="4703604" cy="4700434"/>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28"/>
          </p:nvPr>
        </p:nvSpPr>
        <p:spPr>
          <a:xfrm>
            <a:off x="9837023" y="9015566"/>
            <a:ext cx="4703604" cy="4700434"/>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9"/>
          </p:nvPr>
        </p:nvSpPr>
        <p:spPr>
          <a:xfrm>
            <a:off x="14755535" y="9015566"/>
            <a:ext cx="4703604" cy="4700434"/>
          </a:xfrm>
          <a:solidFill>
            <a:schemeClr val="bg1">
              <a:lumMod val="95000"/>
            </a:schemeClr>
          </a:solidFill>
        </p:spPr>
        <p:txBody>
          <a:bodyPr>
            <a:normAutofit/>
          </a:bodyPr>
          <a:lstStyle>
            <a:lvl1pPr>
              <a:defRPr sz="2800"/>
            </a:lvl1pPr>
          </a:lstStyle>
          <a:p>
            <a:endParaRPr lang="en-US" dirty="0"/>
          </a:p>
        </p:txBody>
      </p:sp>
      <p:sp>
        <p:nvSpPr>
          <p:cNvPr id="20" name="Picture Placeholder 2"/>
          <p:cNvSpPr>
            <a:spLocks noGrp="1"/>
          </p:cNvSpPr>
          <p:nvPr>
            <p:ph type="pic" sz="quarter" idx="30"/>
          </p:nvPr>
        </p:nvSpPr>
        <p:spPr>
          <a:xfrm>
            <a:off x="19674046" y="9015566"/>
            <a:ext cx="4703604" cy="4700434"/>
          </a:xfrm>
          <a:solidFill>
            <a:schemeClr val="bg1">
              <a:lumMod val="95000"/>
            </a:schemeClr>
          </a:solidFill>
        </p:spPr>
        <p:txBody>
          <a:bodyPr>
            <a:normAutofit/>
          </a:bodyPr>
          <a:lstStyle>
            <a:lvl1pPr>
              <a:defRPr sz="2800"/>
            </a:lvl1pPr>
          </a:lstStyle>
          <a:p>
            <a:endParaRPr lang="en-US" dirty="0"/>
          </a:p>
        </p:txBody>
      </p:sp>
    </p:spTree>
    <p:extLst>
      <p:ext uri="{BB962C8B-B14F-4D97-AF65-F5344CB8AC3E}">
        <p14:creationId xmlns:p14="http://schemas.microsoft.com/office/powerpoint/2010/main" val="959658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055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1981200" y="5158739"/>
            <a:ext cx="6461760" cy="4023361"/>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9027855" y="5158739"/>
            <a:ext cx="6461760" cy="4023361"/>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6074510" y="5158739"/>
            <a:ext cx="6461760" cy="4023361"/>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22028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Placeholder">
    <p:spTree>
      <p:nvGrpSpPr>
        <p:cNvPr id="1" name=""/>
        <p:cNvGrpSpPr/>
        <p:nvPr/>
      </p:nvGrpSpPr>
      <p:grpSpPr>
        <a:xfrm>
          <a:off x="0" y="0"/>
          <a:ext cx="0" cy="0"/>
          <a:chOff x="0" y="0"/>
          <a:chExt cx="0" cy="0"/>
        </a:xfrm>
      </p:grpSpPr>
      <p:sp>
        <p:nvSpPr>
          <p:cNvPr id="9" name="Picture Placeholder 2"/>
          <p:cNvSpPr>
            <a:spLocks noGrp="1"/>
          </p:cNvSpPr>
          <p:nvPr>
            <p:ph type="pic" sz="quarter" idx="24"/>
          </p:nvPr>
        </p:nvSpPr>
        <p:spPr>
          <a:xfrm>
            <a:off x="1768474" y="7358285"/>
            <a:ext cx="10308271" cy="4572000"/>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5"/>
          </p:nvPr>
        </p:nvSpPr>
        <p:spPr>
          <a:xfrm>
            <a:off x="12377101" y="7358285"/>
            <a:ext cx="10308273" cy="4572000"/>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6"/>
          </p:nvPr>
        </p:nvSpPr>
        <p:spPr>
          <a:xfrm>
            <a:off x="1768474" y="2475186"/>
            <a:ext cx="20916900" cy="4572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549495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2666690" y="2066657"/>
            <a:ext cx="5018049" cy="890625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6469412" y="3314699"/>
            <a:ext cx="6126480" cy="775607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694887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2171700" y="4667250"/>
            <a:ext cx="9105900" cy="5138928"/>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9359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6673208" y="2354580"/>
            <a:ext cx="5043792" cy="896112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632651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Big Image Placeholder">
    <p:spTree>
      <p:nvGrpSpPr>
        <p:cNvPr id="1" name=""/>
        <p:cNvGrpSpPr/>
        <p:nvPr/>
      </p:nvGrpSpPr>
      <p:grpSpPr>
        <a:xfrm>
          <a:off x="0" y="0"/>
          <a:ext cx="0" cy="0"/>
          <a:chOff x="0" y="0"/>
          <a:chExt cx="0" cy="0"/>
        </a:xfrm>
      </p:grpSpPr>
      <p:sp>
        <p:nvSpPr>
          <p:cNvPr id="6" name="Picture Placeholder 2"/>
          <p:cNvSpPr>
            <a:spLocks noGrp="1"/>
          </p:cNvSpPr>
          <p:nvPr>
            <p:ph type="pic" sz="quarter" idx="20"/>
          </p:nvPr>
        </p:nvSpPr>
        <p:spPr>
          <a:xfrm>
            <a:off x="2153285" y="3314699"/>
            <a:ext cx="6126480" cy="775607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67889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4320158" y="7119782"/>
            <a:ext cx="7106756" cy="4501833"/>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0"/>
          </p:nvPr>
        </p:nvSpPr>
        <p:spPr>
          <a:xfrm>
            <a:off x="2960496" y="7119782"/>
            <a:ext cx="7106756" cy="4501833"/>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46533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Big Image Placeholder">
    <p:spTree>
      <p:nvGrpSpPr>
        <p:cNvPr id="1" name=""/>
        <p:cNvGrpSpPr/>
        <p:nvPr/>
      </p:nvGrpSpPr>
      <p:grpSpPr>
        <a:xfrm>
          <a:off x="0" y="0"/>
          <a:ext cx="0" cy="0"/>
          <a:chOff x="0" y="0"/>
          <a:chExt cx="0" cy="0"/>
        </a:xfrm>
      </p:grpSpPr>
      <p:sp>
        <p:nvSpPr>
          <p:cNvPr id="10" name="Picture Placeholder 2"/>
          <p:cNvSpPr>
            <a:spLocks noGrp="1"/>
          </p:cNvSpPr>
          <p:nvPr>
            <p:ph type="pic" sz="quarter" idx="22"/>
          </p:nvPr>
        </p:nvSpPr>
        <p:spPr>
          <a:xfrm>
            <a:off x="17660577" y="8434383"/>
            <a:ext cx="1957459" cy="2478024"/>
          </a:xfrm>
          <a:solidFill>
            <a:schemeClr val="bg1">
              <a:lumMod val="95000"/>
            </a:schemeClr>
          </a:solidFill>
        </p:spPr>
        <p:txBody>
          <a:bodyPr>
            <a:normAutofit/>
          </a:bodyPr>
          <a:lstStyle>
            <a:lvl1pPr>
              <a:defRPr sz="2800"/>
            </a:lvl1pPr>
          </a:lstStyle>
          <a:p>
            <a:endParaRPr lang="en-US"/>
          </a:p>
        </p:txBody>
      </p:sp>
      <p:sp>
        <p:nvSpPr>
          <p:cNvPr id="5" name="Picture Placeholder 2"/>
          <p:cNvSpPr>
            <a:spLocks noGrp="1"/>
          </p:cNvSpPr>
          <p:nvPr>
            <p:ph type="pic" sz="quarter" idx="21"/>
          </p:nvPr>
        </p:nvSpPr>
        <p:spPr>
          <a:xfrm>
            <a:off x="9707952" y="7050208"/>
            <a:ext cx="5708493" cy="3601943"/>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0"/>
          </p:nvPr>
        </p:nvSpPr>
        <p:spPr>
          <a:xfrm>
            <a:off x="2488368" y="7050208"/>
            <a:ext cx="4975452" cy="2768349"/>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3"/>
          </p:nvPr>
        </p:nvSpPr>
        <p:spPr>
          <a:xfrm>
            <a:off x="20821978" y="9107728"/>
            <a:ext cx="1133856" cy="2003617"/>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430000" y="0"/>
            <a:ext cx="1294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3696784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20"/>
          </p:nvPr>
        </p:nvSpPr>
        <p:spPr>
          <a:xfrm>
            <a:off x="2165684" y="3633537"/>
            <a:ext cx="7094766" cy="10082463"/>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67854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16953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4457642"/>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17226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Placeholder Slide">
    <p:spTree>
      <p:nvGrpSpPr>
        <p:cNvPr id="1" name=""/>
        <p:cNvGrpSpPr/>
        <p:nvPr/>
      </p:nvGrpSpPr>
      <p:grpSpPr>
        <a:xfrm>
          <a:off x="0" y="0"/>
          <a:ext cx="0" cy="0"/>
          <a:chOff x="0" y="0"/>
          <a:chExt cx="0" cy="0"/>
        </a:xfrm>
      </p:grpSpPr>
      <p:sp>
        <p:nvSpPr>
          <p:cNvPr id="9" name="Picture Placeholder 2"/>
          <p:cNvSpPr>
            <a:spLocks noGrp="1"/>
          </p:cNvSpPr>
          <p:nvPr>
            <p:ph type="pic" sz="quarter" idx="20"/>
          </p:nvPr>
        </p:nvSpPr>
        <p:spPr>
          <a:xfrm>
            <a:off x="3299792" y="1808920"/>
            <a:ext cx="7315200" cy="10098157"/>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343945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_Placeholder Slide">
    <p:spTree>
      <p:nvGrpSpPr>
        <p:cNvPr id="1" name=""/>
        <p:cNvGrpSpPr/>
        <p:nvPr/>
      </p:nvGrpSpPr>
      <p:grpSpPr>
        <a:xfrm>
          <a:off x="0" y="0"/>
          <a:ext cx="0" cy="0"/>
          <a:chOff x="0" y="0"/>
          <a:chExt cx="0" cy="0"/>
        </a:xfrm>
      </p:grpSpPr>
      <p:sp>
        <p:nvSpPr>
          <p:cNvPr id="9" name="Picture Placeholder 2"/>
          <p:cNvSpPr>
            <a:spLocks noGrp="1"/>
          </p:cNvSpPr>
          <p:nvPr>
            <p:ph type="pic" sz="quarter" idx="20"/>
          </p:nvPr>
        </p:nvSpPr>
        <p:spPr>
          <a:xfrm>
            <a:off x="11273360" y="1333431"/>
            <a:ext cx="7315200" cy="10098157"/>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750167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FFC8F-11EF-42A9-B21B-E522446DD3DE}"/>
              </a:ext>
            </a:extLst>
          </p:cNvPr>
          <p:cNvSpPr>
            <a:spLocks noGrp="1"/>
          </p:cNvSpPr>
          <p:nvPr>
            <p:ph type="ctrTitle"/>
          </p:nvPr>
        </p:nvSpPr>
        <p:spPr>
          <a:xfrm>
            <a:off x="3047206" y="2244726"/>
            <a:ext cx="18283238" cy="4775200"/>
          </a:xfrm>
        </p:spPr>
        <p:txBody>
          <a:bodyPr anchor="b"/>
          <a:lstStyle>
            <a:lvl1pPr algn="ctr">
              <a:defRPr sz="11997"/>
            </a:lvl1pPr>
          </a:lstStyle>
          <a:p>
            <a:r>
              <a:rPr lang="zh-CN" altLang="en-US"/>
              <a:t>单击此处编辑母版标题样式</a:t>
            </a:r>
          </a:p>
        </p:txBody>
      </p:sp>
      <p:sp>
        <p:nvSpPr>
          <p:cNvPr id="3" name="副标题 2">
            <a:extLst>
              <a:ext uri="{FF2B5EF4-FFF2-40B4-BE49-F238E27FC236}">
                <a16:creationId xmlns:a16="http://schemas.microsoft.com/office/drawing/2014/main" id="{813F5F1B-C426-4954-A5DA-902C8A107F7A}"/>
              </a:ext>
            </a:extLst>
          </p:cNvPr>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CN" altLang="en-US"/>
              <a:t>单击此处编辑母版副标题样式</a:t>
            </a:r>
          </a:p>
        </p:txBody>
      </p:sp>
      <p:sp>
        <p:nvSpPr>
          <p:cNvPr id="4" name="日期占位符 3">
            <a:extLst>
              <a:ext uri="{FF2B5EF4-FFF2-40B4-BE49-F238E27FC236}">
                <a16:creationId xmlns:a16="http://schemas.microsoft.com/office/drawing/2014/main" id="{090EF00A-668A-4038-94A1-0AB3DDCC6FB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FB94A09-B90E-4A59-A437-AC2CBA7ADF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B41800-7CB0-45FB-A847-F1732E52784F}"/>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604244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B9AB9-16B7-4AF6-8E46-3A46588BF1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BF882A-0797-46EE-8E5C-5D955B9122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9F9A78-A5A9-4EEE-A2AB-4A6ABB13D65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4DD0206-5E9E-470A-ABC8-6D7CC3A69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C75FD-6D82-443E-8755-C266F2C2488D}"/>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556060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A9BEA-EF89-4695-B1F3-DE6BEA9E136B}"/>
              </a:ext>
            </a:extLst>
          </p:cNvPr>
          <p:cNvSpPr>
            <a:spLocks noGrp="1"/>
          </p:cNvSpPr>
          <p:nvPr>
            <p:ph type="title"/>
          </p:nvPr>
        </p:nvSpPr>
        <p:spPr>
          <a:xfrm>
            <a:off x="1663267" y="3419477"/>
            <a:ext cx="21025723" cy="5705474"/>
          </a:xfrm>
        </p:spPr>
        <p:txBody>
          <a:bodyPr anchor="b"/>
          <a:lstStyle>
            <a:lvl1pPr>
              <a:defRPr sz="11997"/>
            </a:lvl1pPr>
          </a:lstStyle>
          <a:p>
            <a:r>
              <a:rPr lang="zh-CN" altLang="en-US"/>
              <a:t>单击此处编辑母版标题样式</a:t>
            </a:r>
          </a:p>
        </p:txBody>
      </p:sp>
      <p:sp>
        <p:nvSpPr>
          <p:cNvPr id="3" name="文本占位符 2">
            <a:extLst>
              <a:ext uri="{FF2B5EF4-FFF2-40B4-BE49-F238E27FC236}">
                <a16:creationId xmlns:a16="http://schemas.microsoft.com/office/drawing/2014/main" id="{03DBAEBC-3A5D-416C-B523-2C8D563A8E5E}"/>
              </a:ext>
            </a:extLst>
          </p:cNvPr>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1435DC4-B81C-4112-B0CB-FD921DB8D809}"/>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F7F292E-90DD-41C4-8BFB-B887289C8A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B6D20E-1064-4F6F-A2B7-4934A291C987}"/>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465741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1145E-6F4E-4722-95B9-0FD7982AA0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78B225-0C2C-4381-ACA7-CF6E6E25F80A}"/>
              </a:ext>
            </a:extLst>
          </p:cNvPr>
          <p:cNvSpPr>
            <a:spLocks noGrp="1"/>
          </p:cNvSpPr>
          <p:nvPr>
            <p:ph sz="half" idx="1"/>
          </p:nvPr>
        </p:nvSpPr>
        <p:spPr>
          <a:xfrm>
            <a:off x="1675964" y="3651250"/>
            <a:ext cx="10360501" cy="87026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C87D0A-EB2A-433B-9E95-39373F210672}"/>
              </a:ext>
            </a:extLst>
          </p:cNvPr>
          <p:cNvSpPr>
            <a:spLocks noGrp="1"/>
          </p:cNvSpPr>
          <p:nvPr>
            <p:ph sz="half" idx="2"/>
          </p:nvPr>
        </p:nvSpPr>
        <p:spPr>
          <a:xfrm>
            <a:off x="12341185" y="3651250"/>
            <a:ext cx="10360501" cy="87026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9C2D22-FC9C-48D5-A0C5-5F1610B2D29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4E67C9AD-24C0-4645-B629-977EEFABC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5AEDAE-BCF0-4C3A-86F0-CA91101817A7}"/>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31463889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22D10-AAB5-4C7A-92D1-90F2D57C56A4}"/>
              </a:ext>
            </a:extLst>
          </p:cNvPr>
          <p:cNvSpPr>
            <a:spLocks noGrp="1"/>
          </p:cNvSpPr>
          <p:nvPr>
            <p:ph type="title"/>
          </p:nvPr>
        </p:nvSpPr>
        <p:spPr>
          <a:xfrm>
            <a:off x="1679139" y="730251"/>
            <a:ext cx="21025723" cy="2651126"/>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AB4E48-D223-40F7-BB52-CBF92E7E49DE}"/>
              </a:ext>
            </a:extLst>
          </p:cNvPr>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9AC976-1844-4882-8037-2789B19A2303}"/>
              </a:ext>
            </a:extLst>
          </p:cNvPr>
          <p:cNvSpPr>
            <a:spLocks noGrp="1"/>
          </p:cNvSpPr>
          <p:nvPr>
            <p:ph sz="half" idx="2"/>
          </p:nvPr>
        </p:nvSpPr>
        <p:spPr>
          <a:xfrm>
            <a:off x="1679139" y="5010150"/>
            <a:ext cx="10312888" cy="73691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7154C1-B8BC-44BF-B37F-131DBB89B90D}"/>
              </a:ext>
            </a:extLst>
          </p:cNvPr>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0C9DB6-3D4D-4401-A4F4-4675B8D421AA}"/>
              </a:ext>
            </a:extLst>
          </p:cNvPr>
          <p:cNvSpPr>
            <a:spLocks noGrp="1"/>
          </p:cNvSpPr>
          <p:nvPr>
            <p:ph sz="quarter" idx="4"/>
          </p:nvPr>
        </p:nvSpPr>
        <p:spPr>
          <a:xfrm>
            <a:off x="12341186" y="5010150"/>
            <a:ext cx="10363676" cy="73691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6B37DC-4CC2-455D-9EEA-234CD14D8554}"/>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BD06BB3B-61F0-41DD-8B36-7D5CA5D70A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22B828-A524-4F27-8675-F2D6307C8B87}"/>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214370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673225" y="2220686"/>
            <a:ext cx="8753554" cy="11495314"/>
          </a:xfrm>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7620000" y="566057"/>
            <a:ext cx="13489668" cy="6291943"/>
          </a:xfrm>
        </p:spPr>
        <p:txBody>
          <a:bodyPr>
            <a:normAutofit/>
          </a:bodyPr>
          <a:lstStyle>
            <a:lvl1pPr>
              <a:defRPr sz="2800"/>
            </a:lvl1pPr>
          </a:lstStyle>
          <a:p>
            <a:endParaRPr lang="en-US"/>
          </a:p>
        </p:txBody>
      </p:sp>
    </p:spTree>
    <p:extLst>
      <p:ext uri="{BB962C8B-B14F-4D97-AF65-F5344CB8AC3E}">
        <p14:creationId xmlns:p14="http://schemas.microsoft.com/office/powerpoint/2010/main" val="1970090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642FC-3E54-4DE4-819A-738F590461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57F5F4-6B75-4AD5-B97F-FB88385C0939}"/>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BE0DE939-480D-40C9-B889-10AC1BCDBA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121656-ECCF-4459-B2F1-240209E1877D}"/>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2307398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8805A-EE34-44A5-AFCE-F72A7999DE3D}"/>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32F024A1-5B8E-4CEA-AB4C-1009745895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3EA4D5-1C25-49DA-9CC3-51803FF792C8}"/>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14922224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BFFA4-A8CE-4B82-97E3-2EA4A46C4E34}"/>
              </a:ext>
            </a:extLst>
          </p:cNvPr>
          <p:cNvSpPr>
            <a:spLocks noGrp="1"/>
          </p:cNvSpPr>
          <p:nvPr>
            <p:ph type="title"/>
          </p:nvPr>
        </p:nvSpPr>
        <p:spPr>
          <a:xfrm>
            <a:off x="1679140" y="914400"/>
            <a:ext cx="7862426" cy="3200400"/>
          </a:xfrm>
        </p:spPr>
        <p:txBody>
          <a:bodyPr anchor="b"/>
          <a:lstStyle>
            <a:lvl1pPr>
              <a:defRPr sz="6398"/>
            </a:lvl1pPr>
          </a:lstStyle>
          <a:p>
            <a:r>
              <a:rPr lang="zh-CN" altLang="en-US"/>
              <a:t>单击此处编辑母版标题样式</a:t>
            </a:r>
          </a:p>
        </p:txBody>
      </p:sp>
      <p:sp>
        <p:nvSpPr>
          <p:cNvPr id="3" name="内容占位符 2">
            <a:extLst>
              <a:ext uri="{FF2B5EF4-FFF2-40B4-BE49-F238E27FC236}">
                <a16:creationId xmlns:a16="http://schemas.microsoft.com/office/drawing/2014/main" id="{13CB9AFE-26A9-4E52-8DB8-F45E65EBBB12}"/>
              </a:ext>
            </a:extLst>
          </p:cNvPr>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5EB419-B331-472A-8903-A874E52F0E8D}"/>
              </a:ext>
            </a:extLst>
          </p:cNvPr>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88533A-50AB-4953-B4A3-F9AD5DCE2729}"/>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BDFDAA06-7AA9-401C-909E-D85F940824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D9CDBC-946D-4185-A2CB-6C5089FCD42E}"/>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6966089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BDA56-44CC-4ED7-AF3E-56572405C0C5}"/>
              </a:ext>
            </a:extLst>
          </p:cNvPr>
          <p:cNvSpPr>
            <a:spLocks noGrp="1"/>
          </p:cNvSpPr>
          <p:nvPr>
            <p:ph type="title"/>
          </p:nvPr>
        </p:nvSpPr>
        <p:spPr>
          <a:xfrm>
            <a:off x="1679140" y="914400"/>
            <a:ext cx="7862426" cy="3200400"/>
          </a:xfrm>
        </p:spPr>
        <p:txBody>
          <a:bodyPr anchor="b"/>
          <a:lstStyle>
            <a:lvl1pPr>
              <a:defRPr sz="6398"/>
            </a:lvl1pPr>
          </a:lstStyle>
          <a:p>
            <a:r>
              <a:rPr lang="zh-CN" altLang="en-US"/>
              <a:t>单击此处编辑母版标题样式</a:t>
            </a:r>
          </a:p>
        </p:txBody>
      </p:sp>
      <p:sp>
        <p:nvSpPr>
          <p:cNvPr id="3" name="图片占位符 2">
            <a:extLst>
              <a:ext uri="{FF2B5EF4-FFF2-40B4-BE49-F238E27FC236}">
                <a16:creationId xmlns:a16="http://schemas.microsoft.com/office/drawing/2014/main" id="{A7A7DFD4-AC5B-406D-A2A5-4457819334C2}"/>
              </a:ext>
            </a:extLst>
          </p:cNvPr>
          <p:cNvSpPr>
            <a:spLocks noGrp="1"/>
          </p:cNvSpPr>
          <p:nvPr>
            <p:ph type="pic" idx="1"/>
          </p:nvPr>
        </p:nvSpPr>
        <p:spPr>
          <a:xfrm>
            <a:off x="10363677" y="1974851"/>
            <a:ext cx="12341185" cy="9747250"/>
          </a:xfrm>
        </p:spPr>
        <p:txBody>
          <a:bodyPr/>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endParaRPr lang="zh-CN" altLang="en-US"/>
          </a:p>
        </p:txBody>
      </p:sp>
      <p:sp>
        <p:nvSpPr>
          <p:cNvPr id="4" name="文本占位符 3">
            <a:extLst>
              <a:ext uri="{FF2B5EF4-FFF2-40B4-BE49-F238E27FC236}">
                <a16:creationId xmlns:a16="http://schemas.microsoft.com/office/drawing/2014/main" id="{AFD456DD-7E8A-43F6-901C-63C95C646098}"/>
              </a:ext>
            </a:extLst>
          </p:cNvPr>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49CF6C-3D5F-456B-B496-75F3CD68D0FA}"/>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5CE33E8-A636-4404-90B2-A6AC5877C1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929CCC-C9A8-4682-A301-63BE4DC5DC12}"/>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17785786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984C9-42B5-434B-BA83-CE0870A54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9DCCBD-62E4-4937-B2B4-C964D40A8D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AD8E9F-84B8-4176-A783-98E97F71258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833C5E2-B9F5-40FE-A6A7-95D1211AE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A8CD19-506B-466A-B993-88DD5B9F5B00}"/>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395935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690C74-2A2C-4540-BE28-ED2AC283C4EC}"/>
              </a:ext>
            </a:extLst>
          </p:cNvPr>
          <p:cNvSpPr>
            <a:spLocks noGrp="1"/>
          </p:cNvSpPr>
          <p:nvPr>
            <p:ph type="title" orient="vert"/>
          </p:nvPr>
        </p:nvSpPr>
        <p:spPr>
          <a:xfrm>
            <a:off x="17445256" y="730250"/>
            <a:ext cx="5256431" cy="11623676"/>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28E052-3D89-4C70-9A83-B1B9DAC7398F}"/>
              </a:ext>
            </a:extLst>
          </p:cNvPr>
          <p:cNvSpPr>
            <a:spLocks noGrp="1"/>
          </p:cNvSpPr>
          <p:nvPr>
            <p:ph type="body" orient="vert" idx="1"/>
          </p:nvPr>
        </p:nvSpPr>
        <p:spPr>
          <a:xfrm>
            <a:off x="1675963" y="730250"/>
            <a:ext cx="15464572" cy="1162367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506BD7-48B1-4EC3-9A8B-A7490E996509}"/>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F073620-DB3A-46D8-83A1-9824CE97CF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527A0-122C-42C4-8BD0-BC7039A85B02}"/>
              </a:ext>
            </a:extLst>
          </p:cNvPr>
          <p:cNvSpPr>
            <a:spLocks noGrp="1"/>
          </p:cNvSpPr>
          <p:nvPr>
            <p:ph type="sldNum" sz="quarter" idx="12"/>
          </p:nvPr>
        </p:nvSpPr>
        <p:spPr/>
        <p:txBody>
          <a:body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30130908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45641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25900907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241833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20486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689997" y="5449823"/>
            <a:ext cx="3913632" cy="3913633"/>
          </a:xfrm>
        </p:spPr>
        <p:txBody>
          <a:bodyPr>
            <a:normAutofit/>
          </a:bodyPr>
          <a:lstStyle>
            <a:lvl1pPr>
              <a:defRPr sz="2800"/>
            </a:lvl1pPr>
          </a:lstStyle>
          <a:p>
            <a:endParaRPr lang="en-US"/>
          </a:p>
        </p:txBody>
      </p:sp>
      <p:sp>
        <p:nvSpPr>
          <p:cNvPr id="8" name="Picture Placeholder 2"/>
          <p:cNvSpPr>
            <a:spLocks noGrp="1"/>
          </p:cNvSpPr>
          <p:nvPr>
            <p:ph type="pic" sz="quarter" idx="11"/>
          </p:nvPr>
        </p:nvSpPr>
        <p:spPr>
          <a:xfrm>
            <a:off x="8102138" y="5449823"/>
            <a:ext cx="3913632" cy="3913633"/>
          </a:xfrm>
        </p:spPr>
        <p:txBody>
          <a:bodyPr>
            <a:normAutofit/>
          </a:bodyPr>
          <a:lstStyle>
            <a:lvl1pPr>
              <a:defRPr sz="2800"/>
            </a:lvl1pPr>
          </a:lstStyle>
          <a:p>
            <a:endParaRPr lang="en-US"/>
          </a:p>
        </p:txBody>
      </p:sp>
      <p:sp>
        <p:nvSpPr>
          <p:cNvPr id="9" name="Picture Placeholder 2"/>
          <p:cNvSpPr>
            <a:spLocks noGrp="1"/>
          </p:cNvSpPr>
          <p:nvPr>
            <p:ph type="pic" sz="quarter" idx="12"/>
          </p:nvPr>
        </p:nvSpPr>
        <p:spPr>
          <a:xfrm>
            <a:off x="12514279" y="5449823"/>
            <a:ext cx="3913632" cy="3913633"/>
          </a:xfrm>
        </p:spPr>
        <p:txBody>
          <a:bodyPr>
            <a:normAutofit/>
          </a:bodyPr>
          <a:lstStyle>
            <a:lvl1pPr>
              <a:defRPr sz="2800"/>
            </a:lvl1pPr>
          </a:lstStyle>
          <a:p>
            <a:endParaRPr lang="en-US"/>
          </a:p>
        </p:txBody>
      </p:sp>
      <p:sp>
        <p:nvSpPr>
          <p:cNvPr id="10" name="Picture Placeholder 2"/>
          <p:cNvSpPr>
            <a:spLocks noGrp="1"/>
          </p:cNvSpPr>
          <p:nvPr>
            <p:ph type="pic" sz="quarter" idx="13"/>
          </p:nvPr>
        </p:nvSpPr>
        <p:spPr>
          <a:xfrm>
            <a:off x="16926420" y="5449823"/>
            <a:ext cx="3913632" cy="3913633"/>
          </a:xfrm>
        </p:spPr>
        <p:txBody>
          <a:bodyPr>
            <a:normAutofit/>
          </a:bodyPr>
          <a:lstStyle>
            <a:lvl1pPr>
              <a:defRPr sz="2800"/>
            </a:lvl1pPr>
          </a:lstStyle>
          <a:p>
            <a:endParaRPr lang="en-US"/>
          </a:p>
        </p:txBody>
      </p:sp>
    </p:spTree>
    <p:extLst>
      <p:ext uri="{BB962C8B-B14F-4D97-AF65-F5344CB8AC3E}">
        <p14:creationId xmlns:p14="http://schemas.microsoft.com/office/powerpoint/2010/main" val="213501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45641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30757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1"/>
            <a:ext cx="8125882" cy="13716000"/>
          </a:xfrm>
        </p:spPr>
        <p:txBody>
          <a:bodyPr>
            <a:normAutofit/>
          </a:bodyPr>
          <a:lstStyle>
            <a:lvl1pPr>
              <a:defRPr sz="2800"/>
            </a:lvl1pPr>
          </a:lstStyle>
          <a:p>
            <a:endParaRPr lang="en-US"/>
          </a:p>
        </p:txBody>
      </p:sp>
      <p:sp>
        <p:nvSpPr>
          <p:cNvPr id="10" name="Picture Placeholder 2"/>
          <p:cNvSpPr>
            <a:spLocks noGrp="1"/>
          </p:cNvSpPr>
          <p:nvPr>
            <p:ph type="pic" sz="quarter" idx="11"/>
          </p:nvPr>
        </p:nvSpPr>
        <p:spPr>
          <a:xfrm>
            <a:off x="8125882" y="1"/>
            <a:ext cx="8125882" cy="13716000"/>
          </a:xfrm>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6251768" y="1"/>
            <a:ext cx="8125882"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27074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0" y="2042160"/>
            <a:ext cx="24377650" cy="6644642"/>
          </a:xfrm>
        </p:spPr>
        <p:txBody>
          <a:bodyPr>
            <a:normAutofit/>
          </a:bodyPr>
          <a:lstStyle>
            <a:lvl1pPr>
              <a:defRPr sz="2800"/>
            </a:lvl1pPr>
          </a:lstStyle>
          <a:p>
            <a:endParaRPr lang="en-US"/>
          </a:p>
        </p:txBody>
      </p:sp>
    </p:spTree>
    <p:extLst>
      <p:ext uri="{BB962C8B-B14F-4D97-AF65-F5344CB8AC3E}">
        <p14:creationId xmlns:p14="http://schemas.microsoft.com/office/powerpoint/2010/main" val="181520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6" name="Rounded Rectangle 5"/>
          <p:cNvSpPr/>
          <p:nvPr userDrawn="1"/>
        </p:nvSpPr>
        <p:spPr>
          <a:xfrm>
            <a:off x="501004" y="714705"/>
            <a:ext cx="1812469" cy="6454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04882" y="690390"/>
            <a:ext cx="1021680" cy="615517"/>
          </a:xfrm>
          <a:prstGeom prst="rect">
            <a:avLst/>
          </a:prstGeom>
          <a:noFill/>
        </p:spPr>
        <p:txBody>
          <a:bodyPr wrap="none" lIns="182843" tIns="91422" rIns="182843" bIns="91422" rtlCol="0">
            <a:spAutoFit/>
          </a:bodyPr>
          <a:lstStyle/>
          <a:p>
            <a:pPr algn="ctr"/>
            <a:fld id="{260E2A6B-A809-4840-BF14-8648BC0BDF87}" type="slidenum">
              <a:rPr lang="id-ID" sz="2800" b="0" i="0" smtClean="0">
                <a:solidFill>
                  <a:schemeClr val="bg1"/>
                </a:solidFill>
                <a:latin typeface="Montserrat Light" charset="0"/>
                <a:ea typeface="Montserrat Light" charset="0"/>
                <a:cs typeface="Montserrat Light" charset="0"/>
              </a:rPr>
              <a:pPr algn="ctr"/>
              <a:t>‹#›</a:t>
            </a:fld>
            <a:r>
              <a:rPr lang="id-ID" sz="2800" b="0" i="0" dirty="0">
                <a:solidFill>
                  <a:schemeClr val="bg1"/>
                </a:solidFill>
                <a:latin typeface="Montserrat Light" charset="0"/>
                <a:ea typeface="Montserrat Light" charset="0"/>
                <a:cs typeface="Montserrat Light"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37" r:id="rId1"/>
    <p:sldLayoutId id="2147483901" r:id="rId2"/>
    <p:sldLayoutId id="2147483938" r:id="rId3"/>
    <p:sldLayoutId id="2147483939" r:id="rId4"/>
    <p:sldLayoutId id="2147483940" r:id="rId5"/>
    <p:sldLayoutId id="2147483944" r:id="rId6"/>
    <p:sldLayoutId id="2147483941" r:id="rId7"/>
    <p:sldLayoutId id="2147483946" r:id="rId8"/>
    <p:sldLayoutId id="2147483948" r:id="rId9"/>
    <p:sldLayoutId id="2147483909" r:id="rId10"/>
    <p:sldLayoutId id="2147483910" r:id="rId11"/>
    <p:sldLayoutId id="2147483947" r:id="rId12"/>
    <p:sldLayoutId id="2147483953" r:id="rId13"/>
    <p:sldLayoutId id="2147483956" r:id="rId14"/>
    <p:sldLayoutId id="2147483957" r:id="rId15"/>
    <p:sldLayoutId id="2147483954" r:id="rId16"/>
    <p:sldLayoutId id="2147483950" r:id="rId17"/>
    <p:sldLayoutId id="2147483952" r:id="rId18"/>
    <p:sldLayoutId id="2147483904" r:id="rId19"/>
    <p:sldLayoutId id="2147483912" r:id="rId20"/>
    <p:sldLayoutId id="2147483949" r:id="rId21"/>
    <p:sldLayoutId id="2147483951" r:id="rId22"/>
    <p:sldLayoutId id="2147483906" r:id="rId23"/>
    <p:sldLayoutId id="2147483959" r:id="rId24"/>
    <p:sldLayoutId id="2147483960" r:id="rId25"/>
    <p:sldLayoutId id="2147483961" r:id="rId26"/>
    <p:sldLayoutId id="2147483962" r:id="rId27"/>
    <p:sldLayoutId id="2147483963" r:id="rId28"/>
    <p:sldLayoutId id="2147483964" r:id="rId29"/>
    <p:sldLayoutId id="2147483965" r:id="rId30"/>
    <p:sldLayoutId id="2147483907" r:id="rId31"/>
    <p:sldLayoutId id="2147483923" r:id="rId32"/>
    <p:sldLayoutId id="2147483943" r:id="rId33"/>
    <p:sldLayoutId id="2147483945" r:id="rId34"/>
  </p:sldLayoutIdLst>
  <p:hf sldNum="0"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E56344-DDCB-4865-91D2-F10DDBFE6E9A}"/>
              </a:ext>
            </a:extLst>
          </p:cNvPr>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E89B72-2351-42F4-AB48-E6DDFB1AE3F5}"/>
              </a:ext>
            </a:extLst>
          </p:cNvPr>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8DE18A-4ACB-4F42-85BD-E9747B228AEF}"/>
              </a:ext>
            </a:extLst>
          </p:cNvPr>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958A1FD8-442C-442B-AF20-42289D5ACB96}"/>
              </a:ext>
            </a:extLst>
          </p:cNvPr>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D2E0E0-E458-4193-A623-CC84AD686F95}"/>
              </a:ext>
            </a:extLst>
          </p:cNvPr>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C2C305C3-ECD1-43A4-9FEC-C0E240DC98A7}" type="slidenum">
              <a:rPr lang="zh-CN" altLang="en-US" smtClean="0"/>
              <a:t>‹#›</a:t>
            </a:fld>
            <a:endParaRPr lang="zh-CN" altLang="en-US"/>
          </a:p>
        </p:txBody>
      </p:sp>
    </p:spTree>
    <p:extLst>
      <p:ext uri="{BB962C8B-B14F-4D97-AF65-F5344CB8AC3E}">
        <p14:creationId xmlns:p14="http://schemas.microsoft.com/office/powerpoint/2010/main" val="1789731960"/>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Lst>
  <p:hf sldNum="0"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zh-CN"/>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99813" y="5374206"/>
            <a:ext cx="17380854" cy="2993378"/>
            <a:chOff x="3683865" y="5374206"/>
            <a:chExt cx="17380854" cy="2993378"/>
          </a:xfrm>
        </p:grpSpPr>
        <p:sp>
          <p:nvSpPr>
            <p:cNvPr id="10" name="TextBox 9"/>
            <p:cNvSpPr txBox="1"/>
            <p:nvPr/>
          </p:nvSpPr>
          <p:spPr>
            <a:xfrm>
              <a:off x="3683865" y="5374206"/>
              <a:ext cx="17380854" cy="1107996"/>
            </a:xfrm>
            <a:prstGeom prst="rect">
              <a:avLst/>
            </a:prstGeom>
            <a:noFill/>
          </p:spPr>
          <p:txBody>
            <a:bodyPr wrap="square" rtlCol="0">
              <a:spAutoFit/>
            </a:bodyPr>
            <a:lstStyle/>
            <a:p>
              <a:pPr algn="ctr"/>
              <a:r>
                <a:rPr lang="zh-CN" altLang="en-US" sz="6600" b="1" spc="600" dirty="0">
                  <a:solidFill>
                    <a:schemeClr val="tx2"/>
                  </a:solidFill>
                  <a:latin typeface="Playfair Display SC" charset="0"/>
                  <a:ea typeface="Playfair Display SC" charset="0"/>
                  <a:cs typeface="Playfair Display SC" charset="0"/>
                </a:rPr>
                <a:t>基于</a:t>
              </a:r>
              <a:r>
                <a:rPr lang="en-US" altLang="zh-CN" sz="6600" b="1" spc="600" dirty="0" err="1">
                  <a:solidFill>
                    <a:schemeClr val="tx2"/>
                  </a:solidFill>
                  <a:latin typeface="Playfair Display SC" charset="0"/>
                  <a:ea typeface="Playfair Display SC" charset="0"/>
                  <a:cs typeface="Playfair Display SC" charset="0"/>
                </a:rPr>
                <a:t>cyclegan</a:t>
              </a:r>
              <a:r>
                <a:rPr lang="zh-CN" altLang="en-US" sz="6600" b="1" spc="600" dirty="0">
                  <a:solidFill>
                    <a:schemeClr val="tx2"/>
                  </a:solidFill>
                  <a:latin typeface="Playfair Display SC" charset="0"/>
                  <a:ea typeface="Playfair Display SC" charset="0"/>
                  <a:cs typeface="Playfair Display SC" charset="0"/>
                </a:rPr>
                <a:t>的医学时序数据的生成</a:t>
              </a:r>
              <a:endParaRPr lang="en-US" sz="6600" b="1" spc="600" dirty="0">
                <a:solidFill>
                  <a:schemeClr val="tx2"/>
                </a:solidFill>
                <a:latin typeface="Playfair Display SC" charset="0"/>
                <a:ea typeface="Playfair Display SC" charset="0"/>
                <a:cs typeface="Playfair Display SC" charset="0"/>
              </a:endParaRPr>
            </a:p>
          </p:txBody>
        </p:sp>
        <p:sp>
          <p:nvSpPr>
            <p:cNvPr id="13" name="TextBox 12"/>
            <p:cNvSpPr txBox="1"/>
            <p:nvPr/>
          </p:nvSpPr>
          <p:spPr>
            <a:xfrm>
              <a:off x="8967173" y="7530111"/>
              <a:ext cx="6814239" cy="837473"/>
            </a:xfrm>
            <a:prstGeom prst="rect">
              <a:avLst/>
            </a:prstGeom>
            <a:noFill/>
          </p:spPr>
          <p:txBody>
            <a:bodyPr wrap="square" rtlCol="0">
              <a:spAutoFit/>
            </a:bodyPr>
            <a:lstStyle/>
            <a:p>
              <a:pPr algn="ctr">
                <a:lnSpc>
                  <a:spcPct val="150000"/>
                </a:lnSpc>
              </a:pPr>
              <a:r>
                <a:rPr lang="zh-CN" altLang="en-US" b="1" spc="600" dirty="0">
                  <a:solidFill>
                    <a:schemeClr val="tx2"/>
                  </a:solidFill>
                  <a:latin typeface="Playfair Display SC" charset="0"/>
                  <a:ea typeface="Playfair Display SC" charset="0"/>
                  <a:cs typeface="Playfair Display SC" charset="0"/>
                </a:rPr>
                <a:t>汇报人：刘强华</a:t>
              </a:r>
              <a:endParaRPr lang="en-US" b="1" spc="600" dirty="0">
                <a:solidFill>
                  <a:schemeClr val="tx2"/>
                </a:solidFill>
                <a:latin typeface="Playfair Display SC" charset="0"/>
                <a:ea typeface="Playfair Display SC" charset="0"/>
                <a:cs typeface="Playfair Display SC" charset="0"/>
              </a:endParaRPr>
            </a:p>
          </p:txBody>
        </p:sp>
      </p:grpSp>
    </p:spTree>
    <p:extLst>
      <p:ext uri="{BB962C8B-B14F-4D97-AF65-F5344CB8AC3E}">
        <p14:creationId xmlns:p14="http://schemas.microsoft.com/office/powerpoint/2010/main" val="128522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084508-4763-40B5-AF77-393F96525429}"/>
              </a:ext>
            </a:extLst>
          </p:cNvPr>
          <p:cNvPicPr>
            <a:picLocks noChangeAspect="1"/>
          </p:cNvPicPr>
          <p:nvPr/>
        </p:nvPicPr>
        <p:blipFill rotWithShape="1">
          <a:blip r:embed="rId3">
            <a:extLst>
              <a:ext uri="{28A0092B-C50C-407E-A947-70E740481C1C}">
                <a14:useLocalDpi xmlns:a14="http://schemas.microsoft.com/office/drawing/2010/main" val="0"/>
              </a:ext>
            </a:extLst>
          </a:blip>
          <a:srcRect b="12503"/>
          <a:stretch/>
        </p:blipFill>
        <p:spPr>
          <a:xfrm>
            <a:off x="8345246" y="5485562"/>
            <a:ext cx="5506668" cy="3759342"/>
          </a:xfrm>
          <a:prstGeom prst="rect">
            <a:avLst/>
          </a:prstGeom>
        </p:spPr>
      </p:pic>
      <p:sp>
        <p:nvSpPr>
          <p:cNvPr id="9" name="TextBox 7">
            <a:extLst>
              <a:ext uri="{FF2B5EF4-FFF2-40B4-BE49-F238E27FC236}">
                <a16:creationId xmlns:a16="http://schemas.microsoft.com/office/drawing/2014/main" id="{0861001B-2258-4D44-8B53-577FDAAB00D9}"/>
              </a:ext>
            </a:extLst>
          </p:cNvPr>
          <p:cNvSpPr txBox="1"/>
          <p:nvPr/>
        </p:nvSpPr>
        <p:spPr>
          <a:xfrm>
            <a:off x="4118304" y="7367114"/>
            <a:ext cx="2968297" cy="954107"/>
          </a:xfrm>
          <a:prstGeom prst="rect">
            <a:avLst/>
          </a:prstGeom>
          <a:noFill/>
        </p:spPr>
        <p:txBody>
          <a:bodyPr wrap="square" rtlCol="0">
            <a:spAutoFit/>
          </a:bodyPr>
          <a:lstStyle/>
          <a:p>
            <a:r>
              <a:rPr lang="zh-CN" altLang="en-US" sz="2800" dirty="0">
                <a:solidFill>
                  <a:srgbClr val="000000"/>
                </a:solidFill>
                <a:latin typeface="Montserrat Light" charset="0"/>
                <a:ea typeface="Montserrat Light" charset="0"/>
                <a:cs typeface="Montserrat Light" charset="0"/>
              </a:rPr>
              <a:t>未患病的病人连续多年体检数据</a:t>
            </a:r>
          </a:p>
        </p:txBody>
      </p:sp>
      <p:sp>
        <p:nvSpPr>
          <p:cNvPr id="12" name="TextBox 7">
            <a:extLst>
              <a:ext uri="{FF2B5EF4-FFF2-40B4-BE49-F238E27FC236}">
                <a16:creationId xmlns:a16="http://schemas.microsoft.com/office/drawing/2014/main" id="{50B61B5A-DD82-4FC4-935F-02F4DC1F9810}"/>
              </a:ext>
            </a:extLst>
          </p:cNvPr>
          <p:cNvSpPr txBox="1"/>
          <p:nvPr/>
        </p:nvSpPr>
        <p:spPr>
          <a:xfrm>
            <a:off x="15989789" y="7365232"/>
            <a:ext cx="2968297" cy="954107"/>
          </a:xfrm>
          <a:prstGeom prst="rect">
            <a:avLst/>
          </a:prstGeom>
          <a:noFill/>
        </p:spPr>
        <p:txBody>
          <a:bodyPr wrap="square" rtlCol="0">
            <a:spAutoFit/>
          </a:bodyPr>
          <a:lstStyle/>
          <a:p>
            <a:r>
              <a:rPr lang="zh-CN" altLang="en-US" sz="2800" dirty="0">
                <a:solidFill>
                  <a:srgbClr val="000000"/>
                </a:solidFill>
                <a:latin typeface="Montserrat Light" charset="0"/>
                <a:ea typeface="Montserrat Light" charset="0"/>
                <a:cs typeface="Montserrat Light" charset="0"/>
              </a:rPr>
              <a:t>患病的病人连续多年体检数据</a:t>
            </a:r>
          </a:p>
        </p:txBody>
      </p:sp>
      <p:cxnSp>
        <p:nvCxnSpPr>
          <p:cNvPr id="7" name="直接箭头连接符 6">
            <a:extLst>
              <a:ext uri="{FF2B5EF4-FFF2-40B4-BE49-F238E27FC236}">
                <a16:creationId xmlns:a16="http://schemas.microsoft.com/office/drawing/2014/main" id="{97358E7E-74D0-4952-B0BC-9F85152BFB31}"/>
              </a:ext>
            </a:extLst>
          </p:cNvPr>
          <p:cNvCxnSpPr>
            <a:stCxn id="9" idx="3"/>
          </p:cNvCxnSpPr>
          <p:nvPr/>
        </p:nvCxnSpPr>
        <p:spPr>
          <a:xfrm flipV="1">
            <a:off x="7086601" y="7842285"/>
            <a:ext cx="1565031" cy="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67C9D2D-1419-4114-A16B-FE1B00F5C78E}"/>
              </a:ext>
            </a:extLst>
          </p:cNvPr>
          <p:cNvCxnSpPr/>
          <p:nvPr/>
        </p:nvCxnSpPr>
        <p:spPr>
          <a:xfrm flipH="1">
            <a:off x="14225955" y="7842285"/>
            <a:ext cx="1459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7">
            <a:extLst>
              <a:ext uri="{FF2B5EF4-FFF2-40B4-BE49-F238E27FC236}">
                <a16:creationId xmlns:a16="http://schemas.microsoft.com/office/drawing/2014/main" id="{53A9DDA1-7A9E-43A5-AF60-FC2B0F33AF7B}"/>
              </a:ext>
            </a:extLst>
          </p:cNvPr>
          <p:cNvSpPr txBox="1"/>
          <p:nvPr/>
        </p:nvSpPr>
        <p:spPr>
          <a:xfrm>
            <a:off x="15250825" y="9541482"/>
            <a:ext cx="4446223" cy="1077218"/>
          </a:xfrm>
          <a:prstGeom prst="rect">
            <a:avLst/>
          </a:prstGeom>
          <a:noFill/>
        </p:spPr>
        <p:txBody>
          <a:bodyPr wrap="square" rtlCol="0">
            <a:spAutoFit/>
          </a:bodyPr>
          <a:lstStyle/>
          <a:p>
            <a:r>
              <a:rPr lang="zh-CN" altLang="en-US" sz="3200" dirty="0">
                <a:solidFill>
                  <a:srgbClr val="FF0000"/>
                </a:solidFill>
                <a:latin typeface="Montserrat Light" charset="0"/>
                <a:ea typeface="Montserrat Light" charset="0"/>
                <a:cs typeface="Montserrat Light" charset="0"/>
              </a:rPr>
              <a:t>可充分利用只在医院体检过一次的患者数据</a:t>
            </a:r>
          </a:p>
        </p:txBody>
      </p:sp>
      <p:sp>
        <p:nvSpPr>
          <p:cNvPr id="20" name="Shape 2918">
            <a:extLst>
              <a:ext uri="{FF2B5EF4-FFF2-40B4-BE49-F238E27FC236}">
                <a16:creationId xmlns:a16="http://schemas.microsoft.com/office/drawing/2014/main" id="{922C8CF8-B869-4070-B974-01D806EE718B}"/>
              </a:ext>
            </a:extLst>
          </p:cNvPr>
          <p:cNvSpPr/>
          <p:nvPr/>
        </p:nvSpPr>
        <p:spPr>
          <a:xfrm>
            <a:off x="17270919" y="8651083"/>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TextBox 7">
            <a:extLst>
              <a:ext uri="{FF2B5EF4-FFF2-40B4-BE49-F238E27FC236}">
                <a16:creationId xmlns:a16="http://schemas.microsoft.com/office/drawing/2014/main" id="{0B5392E3-CDCD-403B-A96C-E7EC5296C21C}"/>
              </a:ext>
            </a:extLst>
          </p:cNvPr>
          <p:cNvSpPr txBox="1"/>
          <p:nvPr/>
        </p:nvSpPr>
        <p:spPr>
          <a:xfrm>
            <a:off x="6180992" y="4000662"/>
            <a:ext cx="10541978" cy="584775"/>
          </a:xfrm>
          <a:prstGeom prst="rect">
            <a:avLst/>
          </a:prstGeom>
          <a:noFill/>
        </p:spPr>
        <p:txBody>
          <a:bodyPr wrap="square" rtlCol="0">
            <a:spAutoFit/>
          </a:bodyPr>
          <a:lstStyle/>
          <a:p>
            <a:r>
              <a:rPr lang="zh-CN" altLang="en-US" sz="3200" dirty="0">
                <a:solidFill>
                  <a:srgbClr val="FF0000"/>
                </a:solidFill>
                <a:latin typeface="Montserrat Light" charset="0"/>
                <a:ea typeface="Montserrat Light" charset="0"/>
                <a:cs typeface="Montserrat Light" charset="0"/>
              </a:rPr>
              <a:t>将</a:t>
            </a:r>
            <a:r>
              <a:rPr lang="en-US" altLang="zh-CN" sz="3200" dirty="0" err="1">
                <a:solidFill>
                  <a:srgbClr val="FF0000"/>
                </a:solidFill>
                <a:latin typeface="Montserrat Light" charset="0"/>
                <a:ea typeface="Montserrat Light" charset="0"/>
                <a:cs typeface="Montserrat Light" charset="0"/>
              </a:rPr>
              <a:t>cyclegan</a:t>
            </a:r>
            <a:r>
              <a:rPr lang="zh-CN" altLang="en-US" sz="3200" dirty="0">
                <a:solidFill>
                  <a:srgbClr val="FF0000"/>
                </a:solidFill>
                <a:latin typeface="Montserrat Light" charset="0"/>
                <a:ea typeface="Montserrat Light" charset="0"/>
                <a:cs typeface="Montserrat Light" charset="0"/>
              </a:rPr>
              <a:t>中生成网络由</a:t>
            </a:r>
            <a:r>
              <a:rPr lang="en-US" altLang="zh-CN" sz="3200" dirty="0">
                <a:solidFill>
                  <a:srgbClr val="FF0000"/>
                </a:solidFill>
                <a:latin typeface="Montserrat Light" charset="0"/>
                <a:ea typeface="Montserrat Light" charset="0"/>
                <a:cs typeface="Montserrat Light" charset="0"/>
              </a:rPr>
              <a:t>CNN</a:t>
            </a:r>
            <a:r>
              <a:rPr lang="zh-CN" altLang="en-US" sz="3200" dirty="0">
                <a:solidFill>
                  <a:srgbClr val="FF0000"/>
                </a:solidFill>
                <a:latin typeface="Montserrat Light" charset="0"/>
                <a:ea typeface="Montserrat Light" charset="0"/>
                <a:cs typeface="Montserrat Light" charset="0"/>
              </a:rPr>
              <a:t>改为</a:t>
            </a:r>
            <a:r>
              <a:rPr lang="en-US" altLang="zh-CN" sz="3200" dirty="0">
                <a:solidFill>
                  <a:srgbClr val="FF0000"/>
                </a:solidFill>
                <a:latin typeface="Montserrat Light" charset="0"/>
                <a:ea typeface="Montserrat Light" charset="0"/>
                <a:cs typeface="Montserrat Light" charset="0"/>
              </a:rPr>
              <a:t>RNN</a:t>
            </a:r>
            <a:r>
              <a:rPr lang="zh-CN" altLang="en-US" sz="3200" dirty="0">
                <a:solidFill>
                  <a:srgbClr val="FF0000"/>
                </a:solidFill>
                <a:latin typeface="Montserrat Light" charset="0"/>
                <a:ea typeface="Montserrat Light" charset="0"/>
                <a:cs typeface="Montserrat Light" charset="0"/>
              </a:rPr>
              <a:t>，由此引入时序特征</a:t>
            </a:r>
          </a:p>
        </p:txBody>
      </p:sp>
      <p:sp>
        <p:nvSpPr>
          <p:cNvPr id="11" name="文本框 10">
            <a:extLst>
              <a:ext uri="{FF2B5EF4-FFF2-40B4-BE49-F238E27FC236}">
                <a16:creationId xmlns:a16="http://schemas.microsoft.com/office/drawing/2014/main" id="{14A1E448-E92F-4307-B698-EC3E783DC23B}"/>
              </a:ext>
            </a:extLst>
          </p:cNvPr>
          <p:cNvSpPr txBox="1"/>
          <p:nvPr/>
        </p:nvSpPr>
        <p:spPr>
          <a:xfrm>
            <a:off x="1628938" y="811759"/>
            <a:ext cx="12081387" cy="646203"/>
          </a:xfrm>
          <a:prstGeom prst="rect">
            <a:avLst/>
          </a:prstGeom>
          <a:noFill/>
        </p:spPr>
        <p:txBody>
          <a:bodyPr wrap="square" rtlCol="0">
            <a:spAutoFit/>
          </a:bodyPr>
          <a:lstStyle/>
          <a:p>
            <a:pPr defTabSz="1828343"/>
            <a:r>
              <a:rPr lang="zh-CN" altLang="en-US" sz="3599" dirty="0">
                <a:solidFill>
                  <a:prstClr val="black"/>
                </a:solidFill>
                <a:latin typeface="等线" panose="020F0502020204030204"/>
                <a:ea typeface="等线" panose="02010600030101010101" pitchFamily="2" charset="-122"/>
              </a:rPr>
              <a:t>课题研究</a:t>
            </a:r>
          </a:p>
        </p:txBody>
      </p:sp>
      <p:sp>
        <p:nvSpPr>
          <p:cNvPr id="13" name="Shape 2761">
            <a:extLst>
              <a:ext uri="{FF2B5EF4-FFF2-40B4-BE49-F238E27FC236}">
                <a16:creationId xmlns:a16="http://schemas.microsoft.com/office/drawing/2014/main" id="{FFB882D0-7829-4000-8913-1D18703A08A5}"/>
              </a:ext>
            </a:extLst>
          </p:cNvPr>
          <p:cNvSpPr/>
          <p:nvPr/>
        </p:nvSpPr>
        <p:spPr>
          <a:xfrm>
            <a:off x="814647" y="923872"/>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文本框 15">
            <a:extLst>
              <a:ext uri="{FF2B5EF4-FFF2-40B4-BE49-F238E27FC236}">
                <a16:creationId xmlns:a16="http://schemas.microsoft.com/office/drawing/2014/main" id="{FAFD0412-6DB7-4988-A7B2-5BF0B54AE69A}"/>
              </a:ext>
            </a:extLst>
          </p:cNvPr>
          <p:cNvSpPr txBox="1"/>
          <p:nvPr/>
        </p:nvSpPr>
        <p:spPr>
          <a:xfrm>
            <a:off x="3313384" y="2177181"/>
            <a:ext cx="16012108" cy="646203"/>
          </a:xfrm>
          <a:prstGeom prst="rect">
            <a:avLst/>
          </a:prstGeom>
          <a:noFill/>
        </p:spPr>
        <p:txBody>
          <a:bodyPr wrap="square" rtlCol="0">
            <a:spAutoFit/>
          </a:bodyPr>
          <a:lstStyle/>
          <a:p>
            <a:pPr defTabSz="1828343"/>
            <a:r>
              <a:rPr lang="zh-CN" altLang="en-US" sz="3599" dirty="0">
                <a:solidFill>
                  <a:prstClr val="black"/>
                </a:solidFill>
                <a:latin typeface="等线" panose="020F0502020204030204"/>
                <a:ea typeface="等线" panose="02010600030101010101" pitchFamily="2" charset="-122"/>
              </a:rPr>
              <a:t>目标：利用</a:t>
            </a:r>
            <a:r>
              <a:rPr lang="en-US" altLang="zh-CN" sz="3599" dirty="0" err="1">
                <a:solidFill>
                  <a:prstClr val="black"/>
                </a:solidFill>
                <a:latin typeface="等线" panose="020F0502020204030204"/>
                <a:ea typeface="等线" panose="02010600030101010101" pitchFamily="2" charset="-122"/>
              </a:rPr>
              <a:t>cyclegan</a:t>
            </a:r>
            <a:r>
              <a:rPr lang="zh-CN" altLang="en-US" sz="3599" dirty="0">
                <a:solidFill>
                  <a:prstClr val="black"/>
                </a:solidFill>
                <a:latin typeface="等线" panose="020F0502020204030204"/>
                <a:ea typeface="等线" panose="02010600030101010101" pitchFamily="2" charset="-122"/>
              </a:rPr>
              <a:t>生成体检时序数据</a:t>
            </a:r>
            <a:endParaRPr lang="zh-CN" altLang="en-US" sz="3599" dirty="0">
              <a:solidFill>
                <a:prstClr val="black"/>
              </a:solidFill>
            </a:endParaRPr>
          </a:p>
        </p:txBody>
      </p:sp>
      <p:sp>
        <p:nvSpPr>
          <p:cNvPr id="17" name="Shape 2540">
            <a:extLst>
              <a:ext uri="{FF2B5EF4-FFF2-40B4-BE49-F238E27FC236}">
                <a16:creationId xmlns:a16="http://schemas.microsoft.com/office/drawing/2014/main" id="{350D76CE-1110-4448-8A44-D01585F4FD21}"/>
              </a:ext>
            </a:extLst>
          </p:cNvPr>
          <p:cNvSpPr/>
          <p:nvPr/>
        </p:nvSpPr>
        <p:spPr>
          <a:xfrm>
            <a:off x="2211256" y="218512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TextBox 31">
            <a:extLst>
              <a:ext uri="{FF2B5EF4-FFF2-40B4-BE49-F238E27FC236}">
                <a16:creationId xmlns:a16="http://schemas.microsoft.com/office/drawing/2014/main" id="{A711988D-E87B-4524-AD5A-C600AD50E7B7}"/>
              </a:ext>
            </a:extLst>
          </p:cNvPr>
          <p:cNvSpPr txBox="1"/>
          <p:nvPr/>
        </p:nvSpPr>
        <p:spPr>
          <a:xfrm>
            <a:off x="2530294" y="10515382"/>
            <a:ext cx="5270855" cy="769441"/>
          </a:xfrm>
          <a:prstGeom prst="rect">
            <a:avLst/>
          </a:prstGeom>
          <a:noFill/>
        </p:spPr>
        <p:txBody>
          <a:bodyPr wrap="square" rtlCol="0">
            <a:spAutoFit/>
          </a:bodyPr>
          <a:lstStyle/>
          <a:p>
            <a:r>
              <a:rPr lang="zh-CN" altLang="en-US" sz="4400" b="1" spc="600" dirty="0">
                <a:solidFill>
                  <a:srgbClr val="000000"/>
                </a:solidFill>
                <a:latin typeface="Playfair Display SC" charset="0"/>
                <a:ea typeface="Playfair Display SC" charset="0"/>
                <a:cs typeface="Playfair Display SC" charset="0"/>
              </a:rPr>
              <a:t>原体检时序数据</a:t>
            </a:r>
            <a:endParaRPr lang="en-US" sz="4400" b="1" spc="600" dirty="0">
              <a:solidFill>
                <a:srgbClr val="000000"/>
              </a:solidFill>
              <a:latin typeface="Playfair Display SC" charset="0"/>
              <a:ea typeface="Playfair Display SC" charset="0"/>
              <a:cs typeface="Playfair Display SC" charset="0"/>
            </a:endParaRPr>
          </a:p>
        </p:txBody>
      </p:sp>
      <p:sp>
        <p:nvSpPr>
          <p:cNvPr id="19" name="TextBox 31">
            <a:extLst>
              <a:ext uri="{FF2B5EF4-FFF2-40B4-BE49-F238E27FC236}">
                <a16:creationId xmlns:a16="http://schemas.microsoft.com/office/drawing/2014/main" id="{F2728338-DB45-43C4-9236-3DBBD225FFC5}"/>
              </a:ext>
            </a:extLst>
          </p:cNvPr>
          <p:cNvSpPr txBox="1"/>
          <p:nvPr/>
        </p:nvSpPr>
        <p:spPr>
          <a:xfrm>
            <a:off x="12394796" y="11440152"/>
            <a:ext cx="9989394" cy="769441"/>
          </a:xfrm>
          <a:prstGeom prst="rect">
            <a:avLst/>
          </a:prstGeom>
          <a:noFill/>
        </p:spPr>
        <p:txBody>
          <a:bodyPr wrap="square" rtlCol="0">
            <a:spAutoFit/>
          </a:bodyPr>
          <a:lstStyle/>
          <a:p>
            <a:r>
              <a:rPr lang="zh-CN" altLang="en-US" sz="4400" b="1" spc="600" dirty="0">
                <a:solidFill>
                  <a:srgbClr val="000000"/>
                </a:solidFill>
                <a:latin typeface="Playfair Display SC" charset="0"/>
                <a:ea typeface="Playfair Display SC" charset="0"/>
                <a:cs typeface="Playfair Display SC" charset="0"/>
              </a:rPr>
              <a:t>非酒精性脂肪肝疾病风险</a:t>
            </a:r>
            <a:endParaRPr lang="en-US" sz="4400" b="1" spc="600" dirty="0">
              <a:solidFill>
                <a:srgbClr val="000000"/>
              </a:solidFill>
              <a:latin typeface="Playfair Display SC" charset="0"/>
              <a:ea typeface="Playfair Display SC" charset="0"/>
              <a:cs typeface="Playfair Display SC" charset="0"/>
            </a:endParaRPr>
          </a:p>
        </p:txBody>
      </p:sp>
      <p:cxnSp>
        <p:nvCxnSpPr>
          <p:cNvPr id="21" name="直接箭头连接符 20">
            <a:extLst>
              <a:ext uri="{FF2B5EF4-FFF2-40B4-BE49-F238E27FC236}">
                <a16:creationId xmlns:a16="http://schemas.microsoft.com/office/drawing/2014/main" id="{1DA63F23-CC92-4D3F-9F31-539E0F343984}"/>
              </a:ext>
            </a:extLst>
          </p:cNvPr>
          <p:cNvCxnSpPr/>
          <p:nvPr/>
        </p:nvCxnSpPr>
        <p:spPr>
          <a:xfrm>
            <a:off x="8597852" y="11749314"/>
            <a:ext cx="29718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1">
            <a:extLst>
              <a:ext uri="{FF2B5EF4-FFF2-40B4-BE49-F238E27FC236}">
                <a16:creationId xmlns:a16="http://schemas.microsoft.com/office/drawing/2014/main" id="{6AC3CA2E-07B2-492E-99B1-B37116099420}"/>
              </a:ext>
            </a:extLst>
          </p:cNvPr>
          <p:cNvSpPr txBox="1"/>
          <p:nvPr/>
        </p:nvSpPr>
        <p:spPr>
          <a:xfrm>
            <a:off x="9389159" y="10825292"/>
            <a:ext cx="1913206" cy="769441"/>
          </a:xfrm>
          <a:prstGeom prst="rect">
            <a:avLst/>
          </a:prstGeom>
          <a:noFill/>
        </p:spPr>
        <p:txBody>
          <a:bodyPr wrap="square" rtlCol="0">
            <a:spAutoFit/>
          </a:bodyPr>
          <a:lstStyle/>
          <a:p>
            <a:r>
              <a:rPr lang="zh-CN" altLang="en-US" sz="4400" b="1" spc="600" dirty="0">
                <a:solidFill>
                  <a:srgbClr val="FF0000"/>
                </a:solidFill>
                <a:latin typeface="Playfair Display SC" charset="0"/>
                <a:ea typeface="Playfair Display SC" charset="0"/>
                <a:cs typeface="Playfair Display SC" charset="0"/>
              </a:rPr>
              <a:t>预测</a:t>
            </a:r>
            <a:endParaRPr lang="en-US" sz="4400" b="1" spc="600" dirty="0">
              <a:solidFill>
                <a:srgbClr val="FF0000"/>
              </a:solidFill>
              <a:latin typeface="Playfair Display SC" charset="0"/>
              <a:ea typeface="Playfair Display SC" charset="0"/>
              <a:cs typeface="Playfair Display SC" charset="0"/>
            </a:endParaRPr>
          </a:p>
        </p:txBody>
      </p:sp>
      <p:sp>
        <p:nvSpPr>
          <p:cNvPr id="23" name="TextBox 31">
            <a:extLst>
              <a:ext uri="{FF2B5EF4-FFF2-40B4-BE49-F238E27FC236}">
                <a16:creationId xmlns:a16="http://schemas.microsoft.com/office/drawing/2014/main" id="{1ABEF058-15DA-44A0-A872-463A5F8EA1E0}"/>
              </a:ext>
            </a:extLst>
          </p:cNvPr>
          <p:cNvSpPr txBox="1"/>
          <p:nvPr/>
        </p:nvSpPr>
        <p:spPr>
          <a:xfrm>
            <a:off x="2597687" y="11816882"/>
            <a:ext cx="5270855" cy="769441"/>
          </a:xfrm>
          <a:prstGeom prst="rect">
            <a:avLst/>
          </a:prstGeom>
          <a:noFill/>
        </p:spPr>
        <p:txBody>
          <a:bodyPr wrap="square" rtlCol="0">
            <a:spAutoFit/>
          </a:bodyPr>
          <a:lstStyle/>
          <a:p>
            <a:r>
              <a:rPr lang="zh-CN" altLang="en-US" sz="4400" b="1" spc="600" dirty="0">
                <a:solidFill>
                  <a:srgbClr val="000000"/>
                </a:solidFill>
                <a:latin typeface="Playfair Display SC" charset="0"/>
                <a:ea typeface="Playfair Display SC" charset="0"/>
                <a:cs typeface="Playfair Display SC" charset="0"/>
              </a:rPr>
              <a:t>扩增的数据</a:t>
            </a:r>
            <a:endParaRPr lang="en-US" sz="4400" b="1" spc="600" dirty="0">
              <a:solidFill>
                <a:srgbClr val="000000"/>
              </a:solidFill>
              <a:latin typeface="Playfair Display SC" charset="0"/>
              <a:ea typeface="Playfair Display SC" charset="0"/>
              <a:cs typeface="Playfair Display SC" charset="0"/>
            </a:endParaRPr>
          </a:p>
        </p:txBody>
      </p:sp>
      <p:sp>
        <p:nvSpPr>
          <p:cNvPr id="2" name="右大括号 1">
            <a:extLst>
              <a:ext uri="{FF2B5EF4-FFF2-40B4-BE49-F238E27FC236}">
                <a16:creationId xmlns:a16="http://schemas.microsoft.com/office/drawing/2014/main" id="{11521537-B068-4346-85B1-56A2A379A1B3}"/>
              </a:ext>
            </a:extLst>
          </p:cNvPr>
          <p:cNvSpPr/>
          <p:nvPr/>
        </p:nvSpPr>
        <p:spPr>
          <a:xfrm>
            <a:off x="7522800" y="10618700"/>
            <a:ext cx="499816" cy="1875290"/>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358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4A1E448-E92F-4307-B698-EC3E783DC23B}"/>
              </a:ext>
            </a:extLst>
          </p:cNvPr>
          <p:cNvSpPr txBox="1"/>
          <p:nvPr/>
        </p:nvSpPr>
        <p:spPr>
          <a:xfrm>
            <a:off x="1628938" y="811759"/>
            <a:ext cx="12081387" cy="646203"/>
          </a:xfrm>
          <a:prstGeom prst="rect">
            <a:avLst/>
          </a:prstGeom>
          <a:noFill/>
        </p:spPr>
        <p:txBody>
          <a:bodyPr wrap="square" rtlCol="0">
            <a:spAutoFit/>
          </a:bodyPr>
          <a:lstStyle/>
          <a:p>
            <a:pPr defTabSz="1828343"/>
            <a:r>
              <a:rPr lang="zh-CN" altLang="en-US" sz="3599" dirty="0">
                <a:solidFill>
                  <a:prstClr val="black"/>
                </a:solidFill>
                <a:latin typeface="等线" panose="020F0502020204030204"/>
                <a:ea typeface="等线" panose="02010600030101010101" pitchFamily="2" charset="-122"/>
              </a:rPr>
              <a:t>课题研究</a:t>
            </a:r>
          </a:p>
        </p:txBody>
      </p:sp>
      <p:sp>
        <p:nvSpPr>
          <p:cNvPr id="13" name="Shape 2761">
            <a:extLst>
              <a:ext uri="{FF2B5EF4-FFF2-40B4-BE49-F238E27FC236}">
                <a16:creationId xmlns:a16="http://schemas.microsoft.com/office/drawing/2014/main" id="{FFB882D0-7829-4000-8913-1D18703A08A5}"/>
              </a:ext>
            </a:extLst>
          </p:cNvPr>
          <p:cNvSpPr/>
          <p:nvPr/>
        </p:nvSpPr>
        <p:spPr>
          <a:xfrm>
            <a:off x="814647" y="923872"/>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文本框 15">
            <a:extLst>
              <a:ext uri="{FF2B5EF4-FFF2-40B4-BE49-F238E27FC236}">
                <a16:creationId xmlns:a16="http://schemas.microsoft.com/office/drawing/2014/main" id="{FAFD0412-6DB7-4988-A7B2-5BF0B54AE69A}"/>
              </a:ext>
            </a:extLst>
          </p:cNvPr>
          <p:cNvSpPr txBox="1"/>
          <p:nvPr/>
        </p:nvSpPr>
        <p:spPr>
          <a:xfrm>
            <a:off x="3313384" y="2177181"/>
            <a:ext cx="16012108" cy="646203"/>
          </a:xfrm>
          <a:prstGeom prst="rect">
            <a:avLst/>
          </a:prstGeom>
          <a:noFill/>
        </p:spPr>
        <p:txBody>
          <a:bodyPr wrap="square" rtlCol="0">
            <a:spAutoFit/>
          </a:bodyPr>
          <a:lstStyle/>
          <a:p>
            <a:pPr defTabSz="1828343"/>
            <a:r>
              <a:rPr lang="zh-CN" altLang="en-US" sz="3599" dirty="0">
                <a:solidFill>
                  <a:prstClr val="black"/>
                </a:solidFill>
                <a:latin typeface="等线" panose="020F0502020204030204"/>
                <a:ea typeface="等线" panose="02010600030101010101" pitchFamily="2" charset="-122"/>
              </a:rPr>
              <a:t>评价方法</a:t>
            </a:r>
            <a:endParaRPr lang="zh-CN" altLang="en-US" sz="3599" dirty="0">
              <a:solidFill>
                <a:prstClr val="black"/>
              </a:solidFill>
            </a:endParaRPr>
          </a:p>
        </p:txBody>
      </p:sp>
      <p:sp>
        <p:nvSpPr>
          <p:cNvPr id="17" name="Shape 2540">
            <a:extLst>
              <a:ext uri="{FF2B5EF4-FFF2-40B4-BE49-F238E27FC236}">
                <a16:creationId xmlns:a16="http://schemas.microsoft.com/office/drawing/2014/main" id="{350D76CE-1110-4448-8A44-D01585F4FD21}"/>
              </a:ext>
            </a:extLst>
          </p:cNvPr>
          <p:cNvSpPr/>
          <p:nvPr/>
        </p:nvSpPr>
        <p:spPr>
          <a:xfrm>
            <a:off x="2211256" y="218512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TextBox 31">
            <a:extLst>
              <a:ext uri="{FF2B5EF4-FFF2-40B4-BE49-F238E27FC236}">
                <a16:creationId xmlns:a16="http://schemas.microsoft.com/office/drawing/2014/main" id="{A711988D-E87B-4524-AD5A-C600AD50E7B7}"/>
              </a:ext>
            </a:extLst>
          </p:cNvPr>
          <p:cNvSpPr txBox="1"/>
          <p:nvPr/>
        </p:nvSpPr>
        <p:spPr>
          <a:xfrm>
            <a:off x="2211256" y="7058639"/>
            <a:ext cx="5270855" cy="646331"/>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原体检时序数据</a:t>
            </a:r>
            <a:endParaRPr lang="en-US" b="1" spc="600" dirty="0">
              <a:solidFill>
                <a:srgbClr val="000000"/>
              </a:solidFill>
              <a:latin typeface="Playfair Display SC" charset="0"/>
              <a:ea typeface="Playfair Display SC" charset="0"/>
              <a:cs typeface="Playfair Display SC" charset="0"/>
            </a:endParaRPr>
          </a:p>
        </p:txBody>
      </p:sp>
      <p:sp>
        <p:nvSpPr>
          <p:cNvPr id="19" name="TextBox 31">
            <a:extLst>
              <a:ext uri="{FF2B5EF4-FFF2-40B4-BE49-F238E27FC236}">
                <a16:creationId xmlns:a16="http://schemas.microsoft.com/office/drawing/2014/main" id="{F2728338-DB45-43C4-9236-3DBBD225FFC5}"/>
              </a:ext>
            </a:extLst>
          </p:cNvPr>
          <p:cNvSpPr txBox="1"/>
          <p:nvPr/>
        </p:nvSpPr>
        <p:spPr>
          <a:xfrm>
            <a:off x="10658131" y="7642886"/>
            <a:ext cx="9989394" cy="646331"/>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非酒精性脂肪肝疾病风险</a:t>
            </a:r>
            <a:endParaRPr lang="en-US" b="1" spc="600" dirty="0">
              <a:solidFill>
                <a:srgbClr val="000000"/>
              </a:solidFill>
              <a:latin typeface="Playfair Display SC" charset="0"/>
              <a:ea typeface="Playfair Display SC" charset="0"/>
              <a:cs typeface="Playfair Display SC" charset="0"/>
            </a:endParaRPr>
          </a:p>
        </p:txBody>
      </p:sp>
      <p:cxnSp>
        <p:nvCxnSpPr>
          <p:cNvPr id="21" name="直接箭头连接符 20">
            <a:extLst>
              <a:ext uri="{FF2B5EF4-FFF2-40B4-BE49-F238E27FC236}">
                <a16:creationId xmlns:a16="http://schemas.microsoft.com/office/drawing/2014/main" id="{1DA63F23-CC92-4D3F-9F31-539E0F343984}"/>
              </a:ext>
            </a:extLst>
          </p:cNvPr>
          <p:cNvCxnSpPr/>
          <p:nvPr/>
        </p:nvCxnSpPr>
        <p:spPr>
          <a:xfrm>
            <a:off x="7322211" y="7966052"/>
            <a:ext cx="29718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1">
            <a:extLst>
              <a:ext uri="{FF2B5EF4-FFF2-40B4-BE49-F238E27FC236}">
                <a16:creationId xmlns:a16="http://schemas.microsoft.com/office/drawing/2014/main" id="{6AC3CA2E-07B2-492E-99B1-B37116099420}"/>
              </a:ext>
            </a:extLst>
          </p:cNvPr>
          <p:cNvSpPr txBox="1"/>
          <p:nvPr/>
        </p:nvSpPr>
        <p:spPr>
          <a:xfrm>
            <a:off x="8113518" y="7042030"/>
            <a:ext cx="1913206" cy="646331"/>
          </a:xfrm>
          <a:prstGeom prst="rect">
            <a:avLst/>
          </a:prstGeom>
          <a:noFill/>
        </p:spPr>
        <p:txBody>
          <a:bodyPr wrap="square" rtlCol="0">
            <a:spAutoFit/>
          </a:bodyPr>
          <a:lstStyle/>
          <a:p>
            <a:r>
              <a:rPr lang="zh-CN" altLang="en-US" b="1" spc="600" dirty="0">
                <a:solidFill>
                  <a:srgbClr val="FF0000"/>
                </a:solidFill>
                <a:latin typeface="Playfair Display SC" charset="0"/>
                <a:ea typeface="Playfair Display SC" charset="0"/>
                <a:cs typeface="Playfair Display SC" charset="0"/>
              </a:rPr>
              <a:t>预测</a:t>
            </a:r>
            <a:endParaRPr lang="en-US" b="1" spc="600" dirty="0">
              <a:solidFill>
                <a:srgbClr val="FF0000"/>
              </a:solidFill>
              <a:latin typeface="Playfair Display SC" charset="0"/>
              <a:ea typeface="Playfair Display SC" charset="0"/>
              <a:cs typeface="Playfair Display SC" charset="0"/>
            </a:endParaRPr>
          </a:p>
        </p:txBody>
      </p:sp>
      <p:sp>
        <p:nvSpPr>
          <p:cNvPr id="23" name="TextBox 31">
            <a:extLst>
              <a:ext uri="{FF2B5EF4-FFF2-40B4-BE49-F238E27FC236}">
                <a16:creationId xmlns:a16="http://schemas.microsoft.com/office/drawing/2014/main" id="{1ABEF058-15DA-44A0-A872-463A5F8EA1E0}"/>
              </a:ext>
            </a:extLst>
          </p:cNvPr>
          <p:cNvSpPr txBox="1"/>
          <p:nvPr/>
        </p:nvSpPr>
        <p:spPr>
          <a:xfrm>
            <a:off x="2251944" y="8173911"/>
            <a:ext cx="5270855" cy="646331"/>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扩增的数据</a:t>
            </a:r>
            <a:endParaRPr lang="en-US" b="1" spc="600" dirty="0">
              <a:solidFill>
                <a:srgbClr val="000000"/>
              </a:solidFill>
              <a:latin typeface="Playfair Display SC" charset="0"/>
              <a:ea typeface="Playfair Display SC" charset="0"/>
              <a:cs typeface="Playfair Display SC" charset="0"/>
            </a:endParaRPr>
          </a:p>
        </p:txBody>
      </p:sp>
      <p:sp>
        <p:nvSpPr>
          <p:cNvPr id="2" name="右大括号 1">
            <a:extLst>
              <a:ext uri="{FF2B5EF4-FFF2-40B4-BE49-F238E27FC236}">
                <a16:creationId xmlns:a16="http://schemas.microsoft.com/office/drawing/2014/main" id="{11521537-B068-4346-85B1-56A2A379A1B3}"/>
              </a:ext>
            </a:extLst>
          </p:cNvPr>
          <p:cNvSpPr/>
          <p:nvPr/>
        </p:nvSpPr>
        <p:spPr>
          <a:xfrm>
            <a:off x="6293826" y="7045764"/>
            <a:ext cx="499816" cy="1875290"/>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TextBox 31">
            <a:extLst>
              <a:ext uri="{FF2B5EF4-FFF2-40B4-BE49-F238E27FC236}">
                <a16:creationId xmlns:a16="http://schemas.microsoft.com/office/drawing/2014/main" id="{667779CE-C91D-4AFA-BC6A-511B5EA3E2B9}"/>
              </a:ext>
            </a:extLst>
          </p:cNvPr>
          <p:cNvSpPr txBox="1"/>
          <p:nvPr/>
        </p:nvSpPr>
        <p:spPr>
          <a:xfrm>
            <a:off x="2251945" y="4711246"/>
            <a:ext cx="5270855" cy="646331"/>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体检时序数据</a:t>
            </a:r>
            <a:endParaRPr lang="en-US" b="1" spc="600" dirty="0">
              <a:solidFill>
                <a:srgbClr val="000000"/>
              </a:solidFill>
              <a:latin typeface="Playfair Display SC" charset="0"/>
            </a:endParaRPr>
          </a:p>
        </p:txBody>
      </p:sp>
      <p:sp>
        <p:nvSpPr>
          <p:cNvPr id="25" name="TextBox 31">
            <a:extLst>
              <a:ext uri="{FF2B5EF4-FFF2-40B4-BE49-F238E27FC236}">
                <a16:creationId xmlns:a16="http://schemas.microsoft.com/office/drawing/2014/main" id="{475F853C-1AAA-4365-A616-4095A7BF251B}"/>
              </a:ext>
            </a:extLst>
          </p:cNvPr>
          <p:cNvSpPr txBox="1"/>
          <p:nvPr/>
        </p:nvSpPr>
        <p:spPr>
          <a:xfrm>
            <a:off x="9336098" y="4808628"/>
            <a:ext cx="6216077" cy="646331"/>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非酒精性脂肪肝疾病风险</a:t>
            </a:r>
            <a:endParaRPr lang="en-US" altLang="zh-CN" b="1" spc="600" dirty="0">
              <a:solidFill>
                <a:srgbClr val="000000"/>
              </a:solidFill>
              <a:latin typeface="Playfair Display SC" charset="0"/>
              <a:ea typeface="Playfair Display SC" charset="0"/>
              <a:cs typeface="Playfair Display SC" charset="0"/>
            </a:endParaRPr>
          </a:p>
        </p:txBody>
      </p:sp>
      <p:cxnSp>
        <p:nvCxnSpPr>
          <p:cNvPr id="26" name="直接箭头连接符 25">
            <a:extLst>
              <a:ext uri="{FF2B5EF4-FFF2-40B4-BE49-F238E27FC236}">
                <a16:creationId xmlns:a16="http://schemas.microsoft.com/office/drawing/2014/main" id="{38800D8F-CE54-4DE3-B8BF-976DF8717CE6}"/>
              </a:ext>
            </a:extLst>
          </p:cNvPr>
          <p:cNvCxnSpPr/>
          <p:nvPr/>
        </p:nvCxnSpPr>
        <p:spPr>
          <a:xfrm>
            <a:off x="6011743" y="5075208"/>
            <a:ext cx="29718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31">
            <a:extLst>
              <a:ext uri="{FF2B5EF4-FFF2-40B4-BE49-F238E27FC236}">
                <a16:creationId xmlns:a16="http://schemas.microsoft.com/office/drawing/2014/main" id="{F11ED964-27D9-44A4-977C-17F2DF3458C1}"/>
              </a:ext>
            </a:extLst>
          </p:cNvPr>
          <p:cNvSpPr txBox="1"/>
          <p:nvPr/>
        </p:nvSpPr>
        <p:spPr>
          <a:xfrm>
            <a:off x="6912271" y="4335852"/>
            <a:ext cx="1913206" cy="584775"/>
          </a:xfrm>
          <a:prstGeom prst="rect">
            <a:avLst/>
          </a:prstGeom>
          <a:noFill/>
        </p:spPr>
        <p:txBody>
          <a:bodyPr wrap="square" rtlCol="0">
            <a:spAutoFit/>
          </a:bodyPr>
          <a:lstStyle/>
          <a:p>
            <a:r>
              <a:rPr lang="zh-CN" altLang="en-US" sz="3200" b="1" spc="600" dirty="0">
                <a:solidFill>
                  <a:srgbClr val="FF0000"/>
                </a:solidFill>
                <a:latin typeface="Playfair Display SC" charset="0"/>
                <a:ea typeface="Playfair Display SC" charset="0"/>
                <a:cs typeface="Playfair Display SC" charset="0"/>
              </a:rPr>
              <a:t>预测</a:t>
            </a:r>
            <a:endParaRPr lang="en-US" sz="3200" b="1" spc="600" dirty="0">
              <a:solidFill>
                <a:srgbClr val="FF0000"/>
              </a:solidFill>
              <a:latin typeface="Playfair Display SC" charset="0"/>
              <a:ea typeface="Playfair Display SC" charset="0"/>
              <a:cs typeface="Playfair Display SC" charset="0"/>
            </a:endParaRPr>
          </a:p>
        </p:txBody>
      </p:sp>
      <p:sp>
        <p:nvSpPr>
          <p:cNvPr id="28" name="右大括号 27">
            <a:extLst>
              <a:ext uri="{FF2B5EF4-FFF2-40B4-BE49-F238E27FC236}">
                <a16:creationId xmlns:a16="http://schemas.microsoft.com/office/drawing/2014/main" id="{BF7F21B4-E8EC-436F-BDEE-C85F135172AE}"/>
              </a:ext>
            </a:extLst>
          </p:cNvPr>
          <p:cNvSpPr/>
          <p:nvPr/>
        </p:nvSpPr>
        <p:spPr>
          <a:xfrm>
            <a:off x="17255827" y="4405339"/>
            <a:ext cx="891496" cy="4905322"/>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9" name="TextBox 31">
            <a:extLst>
              <a:ext uri="{FF2B5EF4-FFF2-40B4-BE49-F238E27FC236}">
                <a16:creationId xmlns:a16="http://schemas.microsoft.com/office/drawing/2014/main" id="{EA9AEFD2-2FB6-4788-9360-8FFC76E2E5D8}"/>
              </a:ext>
            </a:extLst>
          </p:cNvPr>
          <p:cNvSpPr txBox="1"/>
          <p:nvPr/>
        </p:nvSpPr>
        <p:spPr>
          <a:xfrm>
            <a:off x="18745618" y="6073114"/>
            <a:ext cx="4532054" cy="1754326"/>
          </a:xfrm>
          <a:prstGeom prst="rect">
            <a:avLst/>
          </a:prstGeom>
          <a:noFill/>
        </p:spPr>
        <p:txBody>
          <a:bodyPr wrap="square" rtlCol="0">
            <a:spAutoFit/>
          </a:bodyPr>
          <a:lstStyle/>
          <a:p>
            <a:r>
              <a:rPr lang="zh-CN" altLang="en-US" b="1" spc="600" dirty="0">
                <a:solidFill>
                  <a:srgbClr val="000000"/>
                </a:solidFill>
                <a:latin typeface="Playfair Display SC" charset="0"/>
                <a:ea typeface="Playfair Display SC" charset="0"/>
                <a:cs typeface="Playfair Display SC" charset="0"/>
              </a:rPr>
              <a:t>相同模型，不同数据，比较预测结果是否有提升</a:t>
            </a:r>
            <a:endParaRPr lang="en-US" b="1" spc="600" dirty="0">
              <a:solidFill>
                <a:srgbClr val="000000"/>
              </a:solidFill>
              <a:latin typeface="Playfair Display SC" charset="0"/>
              <a:ea typeface="Playfair Display SC" charset="0"/>
              <a:cs typeface="Playfair Display SC" charset="0"/>
            </a:endParaRPr>
          </a:p>
        </p:txBody>
      </p:sp>
    </p:spTree>
    <p:extLst>
      <p:ext uri="{BB962C8B-B14F-4D97-AF65-F5344CB8AC3E}">
        <p14:creationId xmlns:p14="http://schemas.microsoft.com/office/powerpoint/2010/main" val="320432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44605-67A4-400C-93F5-3347FBF07ED1}"/>
              </a:ext>
            </a:extLst>
          </p:cNvPr>
          <p:cNvSpPr txBox="1"/>
          <p:nvPr/>
        </p:nvSpPr>
        <p:spPr>
          <a:xfrm>
            <a:off x="1817695" y="605764"/>
            <a:ext cx="7632808"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利用</a:t>
            </a:r>
            <a:r>
              <a:rPr lang="en-US" altLang="zh-CN" sz="3599" dirty="0" err="1">
                <a:solidFill>
                  <a:prstClr val="black"/>
                </a:solidFill>
                <a:latin typeface="Montserrat Light"/>
                <a:ea typeface="等线" panose="02010600030101010101" pitchFamily="2" charset="-122"/>
              </a:rPr>
              <a:t>cyclegan</a:t>
            </a:r>
            <a:r>
              <a:rPr lang="zh-CN" altLang="en-US" sz="3599" dirty="0">
                <a:solidFill>
                  <a:prstClr val="black"/>
                </a:solidFill>
                <a:latin typeface="Montserrat Light"/>
                <a:ea typeface="等线" panose="02010600030101010101" pitchFamily="2" charset="-122"/>
              </a:rPr>
              <a:t>生成时序数据</a:t>
            </a:r>
          </a:p>
        </p:txBody>
      </p:sp>
      <p:sp>
        <p:nvSpPr>
          <p:cNvPr id="5" name="文本框 4">
            <a:extLst>
              <a:ext uri="{FF2B5EF4-FFF2-40B4-BE49-F238E27FC236}">
                <a16:creationId xmlns:a16="http://schemas.microsoft.com/office/drawing/2014/main" id="{43268990-AB79-4672-ACE8-DCA47C76BA58}"/>
              </a:ext>
            </a:extLst>
          </p:cNvPr>
          <p:cNvSpPr txBox="1"/>
          <p:nvPr/>
        </p:nvSpPr>
        <p:spPr>
          <a:xfrm>
            <a:off x="3564408" y="2704184"/>
            <a:ext cx="4402179"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数据集大小</a:t>
            </a:r>
          </a:p>
        </p:txBody>
      </p:sp>
      <p:sp>
        <p:nvSpPr>
          <p:cNvPr id="7" name="左大括号 6">
            <a:extLst>
              <a:ext uri="{FF2B5EF4-FFF2-40B4-BE49-F238E27FC236}">
                <a16:creationId xmlns:a16="http://schemas.microsoft.com/office/drawing/2014/main" id="{3B04B80B-9611-409D-A207-DBFA61256F21}"/>
              </a:ext>
            </a:extLst>
          </p:cNvPr>
          <p:cNvSpPr/>
          <p:nvPr/>
        </p:nvSpPr>
        <p:spPr>
          <a:xfrm>
            <a:off x="6373033" y="2398273"/>
            <a:ext cx="301761" cy="12958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1828343"/>
            <a:endParaRPr lang="zh-CN" altLang="en-US" sz="3599">
              <a:solidFill>
                <a:prstClr val="black"/>
              </a:solidFill>
              <a:latin typeface="等线" panose="020F0502020204030204"/>
              <a:ea typeface="等线" panose="02010600030101010101" pitchFamily="2" charset="-122"/>
            </a:endParaRPr>
          </a:p>
        </p:txBody>
      </p:sp>
      <p:sp>
        <p:nvSpPr>
          <p:cNvPr id="8" name="文本框 7">
            <a:extLst>
              <a:ext uri="{FF2B5EF4-FFF2-40B4-BE49-F238E27FC236}">
                <a16:creationId xmlns:a16="http://schemas.microsoft.com/office/drawing/2014/main" id="{A75C8396-BDE0-44F6-8DE9-5BC6E9F95137}"/>
              </a:ext>
            </a:extLst>
          </p:cNvPr>
          <p:cNvSpPr txBox="1"/>
          <p:nvPr/>
        </p:nvSpPr>
        <p:spPr>
          <a:xfrm>
            <a:off x="6843431" y="2132012"/>
            <a:ext cx="9567634"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脂肪肝确诊当年数据</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确诊前一年数据（</a:t>
            </a:r>
            <a:r>
              <a:rPr lang="en-US" altLang="zh-CN" sz="3599" dirty="0">
                <a:solidFill>
                  <a:prstClr val="black"/>
                </a:solidFill>
                <a:latin typeface="Montserrat Light"/>
                <a:ea typeface="等线" panose="02010600030101010101" pitchFamily="2" charset="-122"/>
              </a:rPr>
              <a:t>1031</a:t>
            </a:r>
            <a:r>
              <a:rPr lang="zh-CN" altLang="en-US" sz="3599" dirty="0">
                <a:solidFill>
                  <a:prstClr val="black"/>
                </a:solidFill>
                <a:latin typeface="Montserrat Light"/>
                <a:ea typeface="等线" panose="02010600030101010101" pitchFamily="2" charset="-122"/>
              </a:rPr>
              <a:t>）</a:t>
            </a:r>
          </a:p>
        </p:txBody>
      </p:sp>
      <p:sp>
        <p:nvSpPr>
          <p:cNvPr id="9" name="文本框 8">
            <a:extLst>
              <a:ext uri="{FF2B5EF4-FFF2-40B4-BE49-F238E27FC236}">
                <a16:creationId xmlns:a16="http://schemas.microsoft.com/office/drawing/2014/main" id="{F5F3BEE2-5BE8-4686-92E1-1C158C691B69}"/>
              </a:ext>
            </a:extLst>
          </p:cNvPr>
          <p:cNvSpPr txBox="1"/>
          <p:nvPr/>
        </p:nvSpPr>
        <p:spPr>
          <a:xfrm>
            <a:off x="6843430" y="3239614"/>
            <a:ext cx="7508552"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非脂肪肝患者最新两年数据（</a:t>
            </a:r>
            <a:r>
              <a:rPr lang="en-US" altLang="zh-CN" sz="3599" dirty="0">
                <a:solidFill>
                  <a:prstClr val="black"/>
                </a:solidFill>
                <a:latin typeface="Montserrat Light"/>
                <a:ea typeface="等线" panose="02010600030101010101" pitchFamily="2" charset="-122"/>
              </a:rPr>
              <a:t>1031</a:t>
            </a:r>
            <a:r>
              <a:rPr lang="zh-CN" altLang="en-US" sz="3599" dirty="0">
                <a:solidFill>
                  <a:prstClr val="black"/>
                </a:solidFill>
                <a:latin typeface="Montserrat Light"/>
                <a:ea typeface="等线" panose="02010600030101010101" pitchFamily="2" charset="-122"/>
              </a:rPr>
              <a:t>）</a:t>
            </a:r>
          </a:p>
        </p:txBody>
      </p:sp>
      <p:sp>
        <p:nvSpPr>
          <p:cNvPr id="10" name="文本框 9">
            <a:extLst>
              <a:ext uri="{FF2B5EF4-FFF2-40B4-BE49-F238E27FC236}">
                <a16:creationId xmlns:a16="http://schemas.microsoft.com/office/drawing/2014/main" id="{4E769C5F-CE87-4D14-A1ED-70E9611847A0}"/>
              </a:ext>
            </a:extLst>
          </p:cNvPr>
          <p:cNvSpPr txBox="1"/>
          <p:nvPr/>
        </p:nvSpPr>
        <p:spPr>
          <a:xfrm>
            <a:off x="3644288" y="4279713"/>
            <a:ext cx="8644598"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训练集</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测试集</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验证集</a:t>
            </a:r>
            <a:r>
              <a:rPr lang="en-US" altLang="zh-CN" sz="3599" dirty="0">
                <a:solidFill>
                  <a:prstClr val="black"/>
                </a:solidFill>
                <a:latin typeface="Montserrat Light"/>
                <a:ea typeface="等线" panose="02010600030101010101" pitchFamily="2" charset="-122"/>
              </a:rPr>
              <a:t>=7</a:t>
            </a:r>
            <a:r>
              <a:rPr lang="zh-CN" altLang="en-US" sz="3599" dirty="0">
                <a:solidFill>
                  <a:prstClr val="black"/>
                </a:solidFill>
                <a:latin typeface="Montserrat Light"/>
                <a:ea typeface="等线" panose="02010600030101010101" pitchFamily="2" charset="-122"/>
              </a:rPr>
              <a:t>：</a:t>
            </a:r>
            <a:r>
              <a:rPr lang="en-US" altLang="zh-CN" sz="3599" dirty="0">
                <a:solidFill>
                  <a:prstClr val="black"/>
                </a:solidFill>
                <a:latin typeface="Montserrat Light"/>
                <a:ea typeface="等线" panose="02010600030101010101" pitchFamily="2" charset="-122"/>
              </a:rPr>
              <a:t>2</a:t>
            </a:r>
            <a:r>
              <a:rPr lang="zh-CN" altLang="en-US" sz="3599" dirty="0">
                <a:solidFill>
                  <a:prstClr val="black"/>
                </a:solidFill>
                <a:latin typeface="Montserrat Light"/>
                <a:ea typeface="等线" panose="02010600030101010101" pitchFamily="2" charset="-122"/>
              </a:rPr>
              <a:t>：</a:t>
            </a:r>
            <a:r>
              <a:rPr lang="en-US" altLang="zh-CN" sz="3599" dirty="0">
                <a:solidFill>
                  <a:prstClr val="black"/>
                </a:solidFill>
                <a:latin typeface="Montserrat Light"/>
                <a:ea typeface="等线" panose="02010600030101010101" pitchFamily="2" charset="-122"/>
              </a:rPr>
              <a:t>1</a:t>
            </a:r>
            <a:endParaRPr lang="zh-CN" altLang="en-US" sz="3599" dirty="0">
              <a:solidFill>
                <a:prstClr val="black"/>
              </a:solidFill>
              <a:latin typeface="Montserrat Light"/>
              <a:ea typeface="等线" panose="02010600030101010101" pitchFamily="2" charset="-122"/>
            </a:endParaRPr>
          </a:p>
        </p:txBody>
      </p:sp>
      <p:sp>
        <p:nvSpPr>
          <p:cNvPr id="11" name="文本框 10">
            <a:extLst>
              <a:ext uri="{FF2B5EF4-FFF2-40B4-BE49-F238E27FC236}">
                <a16:creationId xmlns:a16="http://schemas.microsoft.com/office/drawing/2014/main" id="{50194689-B141-4A1B-BFB2-CBECEE7DB482}"/>
              </a:ext>
            </a:extLst>
          </p:cNvPr>
          <p:cNvSpPr txBox="1"/>
          <p:nvPr/>
        </p:nvSpPr>
        <p:spPr>
          <a:xfrm>
            <a:off x="3564408" y="6328825"/>
            <a:ext cx="8644598"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特征</a:t>
            </a:r>
          </a:p>
        </p:txBody>
      </p:sp>
      <p:sp>
        <p:nvSpPr>
          <p:cNvPr id="16" name="Shape 2540">
            <a:extLst>
              <a:ext uri="{FF2B5EF4-FFF2-40B4-BE49-F238E27FC236}">
                <a16:creationId xmlns:a16="http://schemas.microsoft.com/office/drawing/2014/main" id="{C6AB8662-2C05-4D90-B147-ABB7D182D9CD}"/>
              </a:ext>
            </a:extLst>
          </p:cNvPr>
          <p:cNvSpPr/>
          <p:nvPr/>
        </p:nvSpPr>
        <p:spPr>
          <a:xfrm>
            <a:off x="2561606" y="275346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761">
            <a:extLst>
              <a:ext uri="{FF2B5EF4-FFF2-40B4-BE49-F238E27FC236}">
                <a16:creationId xmlns:a16="http://schemas.microsoft.com/office/drawing/2014/main" id="{CAA83296-D1C8-44FE-8E67-38F43736B9B1}"/>
              </a:ext>
            </a:extLst>
          </p:cNvPr>
          <p:cNvSpPr/>
          <p:nvPr/>
        </p:nvSpPr>
        <p:spPr>
          <a:xfrm>
            <a:off x="1093973" y="713793"/>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40">
            <a:extLst>
              <a:ext uri="{FF2B5EF4-FFF2-40B4-BE49-F238E27FC236}">
                <a16:creationId xmlns:a16="http://schemas.microsoft.com/office/drawing/2014/main" id="{210740AF-18CB-4C87-8F33-8B5FB158376D}"/>
              </a:ext>
            </a:extLst>
          </p:cNvPr>
          <p:cNvSpPr/>
          <p:nvPr/>
        </p:nvSpPr>
        <p:spPr>
          <a:xfrm>
            <a:off x="2561606" y="63725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TextBox 7">
            <a:extLst>
              <a:ext uri="{FF2B5EF4-FFF2-40B4-BE49-F238E27FC236}">
                <a16:creationId xmlns:a16="http://schemas.microsoft.com/office/drawing/2014/main" id="{1955890D-85C7-4D5B-9FC5-A5CE70256C0A}"/>
              </a:ext>
            </a:extLst>
          </p:cNvPr>
          <p:cNvSpPr txBox="1"/>
          <p:nvPr/>
        </p:nvSpPr>
        <p:spPr>
          <a:xfrm>
            <a:off x="3564408" y="7444329"/>
            <a:ext cx="16580030" cy="2862322"/>
          </a:xfrm>
          <a:prstGeom prst="rect">
            <a:avLst/>
          </a:prstGeom>
          <a:noFill/>
        </p:spPr>
        <p:txBody>
          <a:bodyPr wrap="square" rtlCol="0">
            <a:spAutoFit/>
          </a:bodyPr>
          <a:lstStyle/>
          <a:p>
            <a:r>
              <a:rPr lang="zh-CN" altLang="en-US" sz="3599" dirty="0">
                <a:solidFill>
                  <a:prstClr val="black"/>
                </a:solidFill>
                <a:latin typeface="Montserrat Light"/>
                <a:ea typeface="等线" panose="02010600030101010101" pitchFamily="2" charset="-122"/>
              </a:rPr>
              <a:t>体重指数，谷丙转氨酶，甘油三酯，谷氨酰转酞酶，尿酸，谷草转氨酶，高密度脂蛋白</a:t>
            </a:r>
            <a:r>
              <a:rPr lang="en-US" altLang="zh-CN" sz="3599" dirty="0">
                <a:solidFill>
                  <a:prstClr val="black"/>
                </a:solidFill>
                <a:latin typeface="Montserrat Light"/>
                <a:ea typeface="等线" panose="02010600030101010101" pitchFamily="2" charset="-122"/>
              </a:rPr>
              <a:t>-C</a:t>
            </a:r>
            <a:r>
              <a:rPr lang="zh-CN" altLang="en-US" sz="3599" dirty="0">
                <a:solidFill>
                  <a:prstClr val="black"/>
                </a:solidFill>
                <a:latin typeface="Montserrat Light"/>
                <a:ea typeface="等线" panose="02010600030101010101" pitchFamily="2" charset="-122"/>
              </a:rPr>
              <a:t>，白细胞计数，空腹血糖，平均血红蛋白浓度，总胆红素，白蛋白，总蛋白，球蛋白，间接胆红素，直接胆红素，平均血红蛋白含量，总胆固醇，极低密度脂蛋白</a:t>
            </a:r>
            <a:r>
              <a:rPr lang="en-US" altLang="zh-CN" sz="3599" dirty="0">
                <a:solidFill>
                  <a:prstClr val="black"/>
                </a:solidFill>
                <a:latin typeface="Montserrat Light"/>
                <a:ea typeface="等线" panose="02010600030101010101" pitchFamily="2" charset="-122"/>
              </a:rPr>
              <a:t>-C</a:t>
            </a:r>
            <a:r>
              <a:rPr lang="zh-CN" altLang="en-US" sz="3599" dirty="0">
                <a:solidFill>
                  <a:prstClr val="black"/>
                </a:solidFill>
                <a:latin typeface="Montserrat Light"/>
                <a:ea typeface="等线" panose="02010600030101010101" pitchFamily="2" charset="-122"/>
              </a:rPr>
              <a:t>，低密度脂蛋白</a:t>
            </a:r>
            <a:r>
              <a:rPr lang="en-US" altLang="zh-CN" sz="3599" dirty="0">
                <a:solidFill>
                  <a:prstClr val="black"/>
                </a:solidFill>
                <a:latin typeface="Montserrat Light"/>
                <a:ea typeface="等线" panose="02010600030101010101" pitchFamily="2" charset="-122"/>
              </a:rPr>
              <a:t>-C</a:t>
            </a:r>
            <a:r>
              <a:rPr lang="zh-CN" altLang="en-US" sz="3599" dirty="0">
                <a:solidFill>
                  <a:prstClr val="black"/>
                </a:solidFill>
                <a:latin typeface="Montserrat Light"/>
                <a:ea typeface="等线" panose="02010600030101010101" pitchFamily="2" charset="-122"/>
              </a:rPr>
              <a:t>，血压</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舒张压</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，血压</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收缩压</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，心率，癌胚抗原，甲胎蛋白，碱性磷酸酶，糖抗原</a:t>
            </a:r>
            <a:r>
              <a:rPr lang="en-US" altLang="zh-CN" sz="3599" dirty="0">
                <a:solidFill>
                  <a:prstClr val="black"/>
                </a:solidFill>
                <a:latin typeface="Montserrat Light"/>
                <a:ea typeface="等线" panose="02010600030101010101" pitchFamily="2" charset="-122"/>
              </a:rPr>
              <a:t>199</a:t>
            </a:r>
            <a:endParaRPr lang="zh-CN" altLang="en-US" sz="3599" dirty="0">
              <a:solidFill>
                <a:prstClr val="black"/>
              </a:solidFill>
              <a:latin typeface="Montserrat Light"/>
              <a:ea typeface="等线" panose="02010600030101010101" pitchFamily="2" charset="-122"/>
            </a:endParaRPr>
          </a:p>
        </p:txBody>
      </p:sp>
    </p:spTree>
    <p:extLst>
      <p:ext uri="{BB962C8B-B14F-4D97-AF65-F5344CB8AC3E}">
        <p14:creationId xmlns:p14="http://schemas.microsoft.com/office/powerpoint/2010/main" val="71599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6C46E5-BC58-4A44-B5A1-99321D3107E8}"/>
              </a:ext>
            </a:extLst>
          </p:cNvPr>
          <p:cNvPicPr>
            <a:picLocks noChangeAspect="1"/>
          </p:cNvPicPr>
          <p:nvPr/>
        </p:nvPicPr>
        <p:blipFill rotWithShape="1">
          <a:blip r:embed="rId2">
            <a:extLst>
              <a:ext uri="{28A0092B-C50C-407E-A947-70E740481C1C}">
                <a14:useLocalDpi xmlns:a14="http://schemas.microsoft.com/office/drawing/2010/main" val="0"/>
              </a:ext>
            </a:extLst>
          </a:blip>
          <a:srcRect t="10722"/>
          <a:stretch/>
        </p:blipFill>
        <p:spPr>
          <a:xfrm>
            <a:off x="3314255" y="2303584"/>
            <a:ext cx="7276221" cy="6155975"/>
          </a:xfrm>
          <a:prstGeom prst="rect">
            <a:avLst/>
          </a:prstGeom>
        </p:spPr>
      </p:pic>
      <p:sp>
        <p:nvSpPr>
          <p:cNvPr id="15" name="文本框 14">
            <a:extLst>
              <a:ext uri="{FF2B5EF4-FFF2-40B4-BE49-F238E27FC236}">
                <a16:creationId xmlns:a16="http://schemas.microsoft.com/office/drawing/2014/main" id="{131DA1CE-8635-4B10-9CAB-2A1B388823E3}"/>
              </a:ext>
            </a:extLst>
          </p:cNvPr>
          <p:cNvSpPr txBox="1"/>
          <p:nvPr/>
        </p:nvSpPr>
        <p:spPr>
          <a:xfrm>
            <a:off x="5891759" y="8999152"/>
            <a:ext cx="2121213" cy="838691"/>
          </a:xfrm>
          <a:prstGeom prst="rect">
            <a:avLst/>
          </a:prstGeom>
          <a:noFill/>
        </p:spPr>
        <p:txBody>
          <a:bodyPr wrap="square" rtlCol="0">
            <a:spAutoFit/>
          </a:bodyPr>
          <a:lstStyle/>
          <a:p>
            <a:pPr defTabSz="1828343">
              <a:lnSpc>
                <a:spcPct val="150000"/>
              </a:lnSpc>
            </a:pPr>
            <a:r>
              <a:rPr lang="zh-CN" altLang="en-US" sz="3599" dirty="0">
                <a:solidFill>
                  <a:prstClr val="black"/>
                </a:solidFill>
                <a:latin typeface="Montserrat Light"/>
                <a:ea typeface="等线" panose="02010600030101010101" pitchFamily="2" charset="-122"/>
              </a:rPr>
              <a:t>整体</a:t>
            </a:r>
            <a:r>
              <a:rPr lang="en-US" altLang="zh-CN" sz="3599" dirty="0">
                <a:solidFill>
                  <a:prstClr val="black"/>
                </a:solidFill>
                <a:latin typeface="Montserrat Light"/>
                <a:ea typeface="等线" panose="02010600030101010101" pitchFamily="2" charset="-122"/>
              </a:rPr>
              <a:t>loss</a:t>
            </a:r>
            <a:endParaRPr lang="zh-CN" altLang="en-US" sz="3599" dirty="0">
              <a:solidFill>
                <a:prstClr val="black"/>
              </a:solidFill>
              <a:latin typeface="Montserrat Light"/>
              <a:ea typeface="等线" panose="02010600030101010101" pitchFamily="2" charset="-122"/>
            </a:endParaRPr>
          </a:p>
        </p:txBody>
      </p:sp>
      <p:pic>
        <p:nvPicPr>
          <p:cNvPr id="16" name="图片 15">
            <a:extLst>
              <a:ext uri="{FF2B5EF4-FFF2-40B4-BE49-F238E27FC236}">
                <a16:creationId xmlns:a16="http://schemas.microsoft.com/office/drawing/2014/main" id="{DE212682-021F-4E4A-9449-A0096CDE35E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77495" y="2996048"/>
            <a:ext cx="8510835" cy="4031754"/>
          </a:xfrm>
          <a:prstGeom prst="rect">
            <a:avLst/>
          </a:prstGeom>
        </p:spPr>
      </p:pic>
      <p:sp>
        <p:nvSpPr>
          <p:cNvPr id="17" name="文本框 16">
            <a:extLst>
              <a:ext uri="{FF2B5EF4-FFF2-40B4-BE49-F238E27FC236}">
                <a16:creationId xmlns:a16="http://schemas.microsoft.com/office/drawing/2014/main" id="{A94AB805-0AF2-4713-AFD7-C51FE3A75C0B}"/>
              </a:ext>
            </a:extLst>
          </p:cNvPr>
          <p:cNvSpPr txBox="1"/>
          <p:nvPr/>
        </p:nvSpPr>
        <p:spPr>
          <a:xfrm>
            <a:off x="16691818" y="8999152"/>
            <a:ext cx="2993728" cy="838691"/>
          </a:xfrm>
          <a:prstGeom prst="rect">
            <a:avLst/>
          </a:prstGeom>
          <a:noFill/>
        </p:spPr>
        <p:txBody>
          <a:bodyPr wrap="square" rtlCol="0">
            <a:spAutoFit/>
          </a:bodyPr>
          <a:lstStyle/>
          <a:p>
            <a:pPr defTabSz="1828343">
              <a:lnSpc>
                <a:spcPct val="150000"/>
              </a:lnSpc>
            </a:pPr>
            <a:r>
              <a:rPr lang="en-US" altLang="zh-CN" sz="3599" dirty="0">
                <a:solidFill>
                  <a:prstClr val="black"/>
                </a:solidFill>
                <a:latin typeface="Montserrat Light"/>
                <a:ea typeface="等线" panose="02010600030101010101" pitchFamily="2" charset="-122"/>
              </a:rPr>
              <a:t>G</a:t>
            </a:r>
            <a:r>
              <a:rPr lang="zh-CN" altLang="en-US" sz="3599" dirty="0">
                <a:solidFill>
                  <a:prstClr val="black"/>
                </a:solidFill>
                <a:latin typeface="Montserrat Light"/>
                <a:ea typeface="等线" panose="02010600030101010101" pitchFamily="2" charset="-122"/>
              </a:rPr>
              <a:t>、</a:t>
            </a:r>
            <a:r>
              <a:rPr lang="en-US" altLang="zh-CN" sz="3599" dirty="0">
                <a:solidFill>
                  <a:prstClr val="black"/>
                </a:solidFill>
                <a:latin typeface="Montserrat Light"/>
                <a:ea typeface="等线" panose="02010600030101010101" pitchFamily="2" charset="-122"/>
              </a:rPr>
              <a:t>D loss</a:t>
            </a:r>
            <a:endParaRPr lang="zh-CN" altLang="en-US" sz="3599" dirty="0">
              <a:solidFill>
                <a:prstClr val="black"/>
              </a:solidFill>
              <a:latin typeface="Montserrat Light"/>
              <a:ea typeface="等线" panose="02010600030101010101" pitchFamily="2" charset="-122"/>
            </a:endParaRPr>
          </a:p>
        </p:txBody>
      </p:sp>
      <p:sp>
        <p:nvSpPr>
          <p:cNvPr id="19" name="文本框 18">
            <a:extLst>
              <a:ext uri="{FF2B5EF4-FFF2-40B4-BE49-F238E27FC236}">
                <a16:creationId xmlns:a16="http://schemas.microsoft.com/office/drawing/2014/main" id="{0979E36B-247C-44D2-A5A8-63C954BD1218}"/>
              </a:ext>
            </a:extLst>
          </p:cNvPr>
          <p:cNvSpPr txBox="1"/>
          <p:nvPr/>
        </p:nvSpPr>
        <p:spPr>
          <a:xfrm>
            <a:off x="5384054" y="11162990"/>
            <a:ext cx="14301492" cy="646203"/>
          </a:xfrm>
          <a:prstGeom prst="rect">
            <a:avLst/>
          </a:prstGeom>
          <a:noFill/>
        </p:spPr>
        <p:txBody>
          <a:bodyPr wrap="square" rtlCol="0">
            <a:spAutoFit/>
          </a:bodyPr>
          <a:lstStyle/>
          <a:p>
            <a:pPr defTabSz="1828343"/>
            <a:r>
              <a:rPr lang="zh-CN" altLang="en-US" sz="3599" dirty="0">
                <a:solidFill>
                  <a:srgbClr val="FF0000"/>
                </a:solidFill>
                <a:latin typeface="Montserrat Light"/>
                <a:ea typeface="等线" panose="02010600030101010101" pitchFamily="2" charset="-122"/>
              </a:rPr>
              <a:t>问题：出现了</a:t>
            </a:r>
            <a:r>
              <a:rPr lang="en-US" altLang="zh-CN" sz="3599" dirty="0" err="1">
                <a:solidFill>
                  <a:srgbClr val="FF0000"/>
                </a:solidFill>
                <a:latin typeface="Montserrat Light"/>
              </a:rPr>
              <a:t>ModeCollapse</a:t>
            </a:r>
            <a:r>
              <a:rPr lang="zh-CN" altLang="en-US" sz="3599" dirty="0">
                <a:solidFill>
                  <a:srgbClr val="FF0000"/>
                </a:solidFill>
                <a:latin typeface="Montserrat Light"/>
              </a:rPr>
              <a:t>，</a:t>
            </a:r>
            <a:r>
              <a:rPr lang="zh-CN" altLang="en-US" sz="3599" dirty="0">
                <a:solidFill>
                  <a:srgbClr val="FF0000"/>
                </a:solidFill>
                <a:latin typeface="Montserrat Light"/>
                <a:ea typeface="等线" panose="02010600030101010101" pitchFamily="2" charset="-122"/>
              </a:rPr>
              <a:t>生成的每一例数据数据数值上非常接近</a:t>
            </a:r>
          </a:p>
        </p:txBody>
      </p:sp>
    </p:spTree>
    <p:extLst>
      <p:ext uri="{BB962C8B-B14F-4D97-AF65-F5344CB8AC3E}">
        <p14:creationId xmlns:p14="http://schemas.microsoft.com/office/powerpoint/2010/main" val="347644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76BEAEB-0395-4E51-A1D3-6695EBB8F528}"/>
              </a:ext>
            </a:extLst>
          </p:cNvPr>
          <p:cNvSpPr txBox="1"/>
          <p:nvPr/>
        </p:nvSpPr>
        <p:spPr>
          <a:xfrm>
            <a:off x="1628938" y="811759"/>
            <a:ext cx="12081387" cy="646203"/>
          </a:xfrm>
          <a:prstGeom prst="rect">
            <a:avLst/>
          </a:prstGeom>
          <a:noFill/>
        </p:spPr>
        <p:txBody>
          <a:bodyPr wrap="square" rtlCol="0">
            <a:spAutoFit/>
          </a:bodyPr>
          <a:lstStyle/>
          <a:p>
            <a:pPr defTabSz="1828343"/>
            <a:r>
              <a:rPr lang="zh-CN" altLang="en-US" sz="3599" dirty="0">
                <a:solidFill>
                  <a:prstClr val="black"/>
                </a:solidFill>
                <a:latin typeface="等线" panose="020F0502020204030204"/>
                <a:ea typeface="等线" panose="02010600030101010101" pitchFamily="2" charset="-122"/>
              </a:rPr>
              <a:t>后续计划</a:t>
            </a:r>
          </a:p>
        </p:txBody>
      </p:sp>
      <p:sp>
        <p:nvSpPr>
          <p:cNvPr id="9" name="Shape 2761">
            <a:extLst>
              <a:ext uri="{FF2B5EF4-FFF2-40B4-BE49-F238E27FC236}">
                <a16:creationId xmlns:a16="http://schemas.microsoft.com/office/drawing/2014/main" id="{B9F258A0-A6D9-4ADB-8932-D30C8A0AB9C3}"/>
              </a:ext>
            </a:extLst>
          </p:cNvPr>
          <p:cNvSpPr/>
          <p:nvPr/>
        </p:nvSpPr>
        <p:spPr>
          <a:xfrm>
            <a:off x="814647" y="923872"/>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文本框 9">
            <a:extLst>
              <a:ext uri="{FF2B5EF4-FFF2-40B4-BE49-F238E27FC236}">
                <a16:creationId xmlns:a16="http://schemas.microsoft.com/office/drawing/2014/main" id="{1AF76A4C-FC9A-42E7-8035-02536FF72610}"/>
              </a:ext>
            </a:extLst>
          </p:cNvPr>
          <p:cNvSpPr txBox="1"/>
          <p:nvPr/>
        </p:nvSpPr>
        <p:spPr>
          <a:xfrm>
            <a:off x="3880931" y="3108630"/>
            <a:ext cx="14600500" cy="1200072"/>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改进</a:t>
            </a:r>
            <a:r>
              <a:rPr lang="en-US" altLang="zh-CN" sz="3599" dirty="0" err="1">
                <a:solidFill>
                  <a:prstClr val="black"/>
                </a:solidFill>
                <a:latin typeface="Montserrat Light"/>
                <a:ea typeface="等线" panose="02010600030101010101" pitchFamily="2" charset="-122"/>
              </a:rPr>
              <a:t>cyclegan</a:t>
            </a:r>
            <a:r>
              <a:rPr lang="zh-CN" altLang="en-US" sz="3599" dirty="0">
                <a:solidFill>
                  <a:prstClr val="black"/>
                </a:solidFill>
                <a:latin typeface="Montserrat Light"/>
                <a:ea typeface="等线" panose="02010600030101010101" pitchFamily="2" charset="-122"/>
              </a:rPr>
              <a:t>结构，目前有很多针对</a:t>
            </a:r>
            <a:r>
              <a:rPr lang="en-US" altLang="zh-CN" sz="3599" dirty="0" err="1">
                <a:solidFill>
                  <a:prstClr val="black"/>
                </a:solidFill>
                <a:latin typeface="Montserrat Light"/>
              </a:rPr>
              <a:t>ModeCollapse</a:t>
            </a:r>
            <a:r>
              <a:rPr lang="zh-CN" altLang="en-US" sz="3599" dirty="0">
                <a:solidFill>
                  <a:prstClr val="black"/>
                </a:solidFill>
                <a:latin typeface="Montserrat Light"/>
              </a:rPr>
              <a:t>的解决方案，如</a:t>
            </a:r>
            <a:r>
              <a:rPr lang="en-US" altLang="zh-CN" sz="3599" dirty="0">
                <a:solidFill>
                  <a:prstClr val="black"/>
                </a:solidFill>
                <a:latin typeface="Montserrat Light"/>
              </a:rPr>
              <a:t>WGAN</a:t>
            </a:r>
            <a:r>
              <a:rPr lang="zh-CN" altLang="en-US" sz="3599" dirty="0">
                <a:solidFill>
                  <a:prstClr val="black"/>
                </a:solidFill>
                <a:latin typeface="Montserrat Light"/>
              </a:rPr>
              <a:t>等，可进行尝试</a:t>
            </a:r>
            <a:endParaRPr lang="zh-CN" altLang="en-US" sz="3599" dirty="0">
              <a:solidFill>
                <a:prstClr val="black"/>
              </a:solidFill>
              <a:latin typeface="Montserrat Light"/>
              <a:ea typeface="等线" panose="02010600030101010101" pitchFamily="2" charset="-122"/>
            </a:endParaRPr>
          </a:p>
        </p:txBody>
      </p:sp>
      <p:sp>
        <p:nvSpPr>
          <p:cNvPr id="11" name="Shape 2540">
            <a:extLst>
              <a:ext uri="{FF2B5EF4-FFF2-40B4-BE49-F238E27FC236}">
                <a16:creationId xmlns:a16="http://schemas.microsoft.com/office/drawing/2014/main" id="{CF7CF030-304F-4DF1-99AA-87DC40C977E9}"/>
              </a:ext>
            </a:extLst>
          </p:cNvPr>
          <p:cNvSpPr/>
          <p:nvPr/>
        </p:nvSpPr>
        <p:spPr>
          <a:xfrm>
            <a:off x="2878129" y="315791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文本框 12">
            <a:extLst>
              <a:ext uri="{FF2B5EF4-FFF2-40B4-BE49-F238E27FC236}">
                <a16:creationId xmlns:a16="http://schemas.microsoft.com/office/drawing/2014/main" id="{083E5C36-0075-4318-A595-FC7B1146DE8D}"/>
              </a:ext>
            </a:extLst>
          </p:cNvPr>
          <p:cNvSpPr txBox="1"/>
          <p:nvPr/>
        </p:nvSpPr>
        <p:spPr>
          <a:xfrm>
            <a:off x="3880931" y="6496600"/>
            <a:ext cx="14600500" cy="646203"/>
          </a:xfrm>
          <a:prstGeom prst="rect">
            <a:avLst/>
          </a:prstGeom>
          <a:noFill/>
        </p:spPr>
        <p:txBody>
          <a:bodyPr wrap="square" rtlCol="0">
            <a:spAutoFit/>
          </a:bodyPr>
          <a:lstStyle/>
          <a:p>
            <a:pPr defTabSz="1828343"/>
            <a:r>
              <a:rPr lang="zh-CN" altLang="en-US" sz="3599" dirty="0">
                <a:solidFill>
                  <a:prstClr val="black"/>
                </a:solidFill>
                <a:latin typeface="Montserrat Light"/>
                <a:ea typeface="等线" panose="02010600030101010101" pitchFamily="2" charset="-122"/>
              </a:rPr>
              <a:t>可利用浙一的</a:t>
            </a:r>
            <a:r>
              <a:rPr lang="en-US" altLang="zh-CN" sz="3599" dirty="0">
                <a:solidFill>
                  <a:prstClr val="black"/>
                </a:solidFill>
                <a:latin typeface="Montserrat Light"/>
                <a:ea typeface="等线" panose="02010600030101010101" pitchFamily="2" charset="-122"/>
              </a:rPr>
              <a:t>EHR</a:t>
            </a:r>
            <a:r>
              <a:rPr lang="zh-CN" altLang="en-US" sz="3599" dirty="0">
                <a:solidFill>
                  <a:prstClr val="black"/>
                </a:solidFill>
                <a:latin typeface="Montserrat Light"/>
                <a:ea typeface="等线" panose="02010600030101010101" pitchFamily="2" charset="-122"/>
              </a:rPr>
              <a:t>数据进行数据生成</a:t>
            </a:r>
          </a:p>
        </p:txBody>
      </p:sp>
      <p:sp>
        <p:nvSpPr>
          <p:cNvPr id="14" name="Shape 2540">
            <a:extLst>
              <a:ext uri="{FF2B5EF4-FFF2-40B4-BE49-F238E27FC236}">
                <a16:creationId xmlns:a16="http://schemas.microsoft.com/office/drawing/2014/main" id="{B1B24494-D1D1-4A1D-A991-79EA21F6BED0}"/>
              </a:ext>
            </a:extLst>
          </p:cNvPr>
          <p:cNvSpPr/>
          <p:nvPr/>
        </p:nvSpPr>
        <p:spPr>
          <a:xfrm>
            <a:off x="2878129" y="654588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90519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787545" y="5750004"/>
            <a:ext cx="6802559" cy="2215991"/>
          </a:xfrm>
          <a:prstGeom prst="rect">
            <a:avLst/>
          </a:prstGeom>
          <a:noFill/>
        </p:spPr>
        <p:txBody>
          <a:bodyPr wrap="square" rtlCol="0">
            <a:spAutoFit/>
          </a:bodyPr>
          <a:lstStyle/>
          <a:p>
            <a:r>
              <a:rPr lang="en-US" sz="13800" b="1" spc="600" dirty="0">
                <a:latin typeface="Playfair Display SC" charset="0"/>
                <a:ea typeface="Playfair Display SC" charset="0"/>
                <a:cs typeface="Playfair Display SC" charset="0"/>
              </a:rPr>
              <a:t>THANKS</a:t>
            </a:r>
          </a:p>
        </p:txBody>
      </p:sp>
    </p:spTree>
    <p:extLst>
      <p:ext uri="{BB962C8B-B14F-4D97-AF65-F5344CB8AC3E}">
        <p14:creationId xmlns:p14="http://schemas.microsoft.com/office/powerpoint/2010/main" val="380126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0" y="7881864"/>
            <a:ext cx="24377650" cy="20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riangle 6"/>
          <p:cNvSpPr/>
          <p:nvPr/>
        </p:nvSpPr>
        <p:spPr>
          <a:xfrm rot="10800000">
            <a:off x="3872456" y="7561775"/>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riangle 22"/>
          <p:cNvSpPr/>
          <p:nvPr/>
        </p:nvSpPr>
        <p:spPr>
          <a:xfrm>
            <a:off x="8996197" y="7882618"/>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3753805" y="5950800"/>
            <a:ext cx="574196" cy="830997"/>
          </a:xfrm>
          <a:prstGeom prst="rect">
            <a:avLst/>
          </a:prstGeom>
          <a:noFill/>
        </p:spPr>
        <p:txBody>
          <a:bodyPr wrap="none" rtlCol="0">
            <a:spAutoFit/>
          </a:bodyPr>
          <a:lstStyle/>
          <a:p>
            <a:pPr algn="ctr"/>
            <a:r>
              <a:rPr lang="en-US" altLang="zh-CN" sz="4800" b="1" spc="600" dirty="0">
                <a:latin typeface="Montserrat" charset="0"/>
                <a:ea typeface="Montserrat" charset="0"/>
                <a:cs typeface="Montserrat" charset="0"/>
              </a:rPr>
              <a:t>1</a:t>
            </a:r>
            <a:endParaRPr lang="en-US" sz="4800" b="1" spc="600" dirty="0">
              <a:latin typeface="Montserrat" charset="0"/>
              <a:ea typeface="Montserrat" charset="0"/>
              <a:cs typeface="Montserrat" charset="0"/>
            </a:endParaRPr>
          </a:p>
        </p:txBody>
      </p:sp>
      <p:sp>
        <p:nvSpPr>
          <p:cNvPr id="30" name="TextBox 29"/>
          <p:cNvSpPr txBox="1"/>
          <p:nvPr/>
        </p:nvSpPr>
        <p:spPr>
          <a:xfrm>
            <a:off x="2871346" y="6759002"/>
            <a:ext cx="2339103" cy="646331"/>
          </a:xfrm>
          <a:prstGeom prst="rect">
            <a:avLst/>
          </a:prstGeom>
          <a:noFill/>
        </p:spPr>
        <p:txBody>
          <a:bodyPr wrap="none" rtlCol="0">
            <a:spAutoFit/>
          </a:bodyPr>
          <a:lstStyle/>
          <a:p>
            <a:pPr algn="ctr"/>
            <a:r>
              <a:rPr lang="zh-CN" altLang="en-US" b="1" spc="600" dirty="0">
                <a:latin typeface="Playfair Display SC" charset="0"/>
                <a:ea typeface="Playfair Display SC" charset="0"/>
                <a:cs typeface="Playfair Display SC" charset="0"/>
              </a:rPr>
              <a:t>课题回顾</a:t>
            </a:r>
            <a:endParaRPr lang="en-US" b="1" spc="600" dirty="0">
              <a:latin typeface="Playfair Display SC" charset="0"/>
              <a:ea typeface="Playfair Display SC" charset="0"/>
              <a:cs typeface="Playfair Display SC" charset="0"/>
            </a:endParaRPr>
          </a:p>
        </p:txBody>
      </p:sp>
      <p:sp>
        <p:nvSpPr>
          <p:cNvPr id="33" name="Triangle 32"/>
          <p:cNvSpPr/>
          <p:nvPr/>
        </p:nvSpPr>
        <p:spPr>
          <a:xfrm rot="10800000">
            <a:off x="14170736" y="7561775"/>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riangle 33"/>
          <p:cNvSpPr/>
          <p:nvPr/>
        </p:nvSpPr>
        <p:spPr>
          <a:xfrm>
            <a:off x="19294477" y="7882618"/>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6329789" y="1566497"/>
            <a:ext cx="10591800" cy="1015663"/>
          </a:xfrm>
          <a:prstGeom prst="rect">
            <a:avLst/>
          </a:prstGeom>
          <a:noFill/>
        </p:spPr>
        <p:txBody>
          <a:bodyPr wrap="square" rtlCol="0">
            <a:spAutoFit/>
          </a:bodyPr>
          <a:lstStyle/>
          <a:p>
            <a:pPr algn="ctr"/>
            <a:r>
              <a:rPr lang="zh-CN" altLang="en-US" sz="6000" b="1" spc="600" dirty="0">
                <a:latin typeface="Playfair Display SC" charset="0"/>
                <a:ea typeface="Playfair Display SC" charset="0"/>
                <a:cs typeface="Playfair Display SC" charset="0"/>
              </a:rPr>
              <a:t>目录</a:t>
            </a:r>
            <a:endParaRPr lang="en-US" sz="6000" b="1" spc="600" dirty="0">
              <a:latin typeface="Playfair Display SC" charset="0"/>
              <a:ea typeface="Playfair Display SC" charset="0"/>
              <a:cs typeface="Playfair Display SC" charset="0"/>
            </a:endParaRPr>
          </a:p>
        </p:txBody>
      </p:sp>
      <p:sp>
        <p:nvSpPr>
          <p:cNvPr id="25" name="TextBox 20">
            <a:extLst>
              <a:ext uri="{FF2B5EF4-FFF2-40B4-BE49-F238E27FC236}">
                <a16:creationId xmlns:a16="http://schemas.microsoft.com/office/drawing/2014/main" id="{119B23FA-C5E3-42F0-B096-448F87EC277F}"/>
              </a:ext>
            </a:extLst>
          </p:cNvPr>
          <p:cNvSpPr txBox="1"/>
          <p:nvPr/>
        </p:nvSpPr>
        <p:spPr>
          <a:xfrm>
            <a:off x="8996197" y="9168924"/>
            <a:ext cx="574196" cy="830997"/>
          </a:xfrm>
          <a:prstGeom prst="rect">
            <a:avLst/>
          </a:prstGeom>
          <a:noFill/>
        </p:spPr>
        <p:txBody>
          <a:bodyPr wrap="none" rtlCol="0">
            <a:spAutoFit/>
          </a:bodyPr>
          <a:lstStyle/>
          <a:p>
            <a:pPr algn="ctr"/>
            <a:r>
              <a:rPr lang="en-US" altLang="zh-CN" sz="4800" b="1" spc="600" dirty="0">
                <a:latin typeface="Montserrat" charset="0"/>
                <a:ea typeface="Montserrat" charset="0"/>
                <a:cs typeface="Montserrat" charset="0"/>
              </a:rPr>
              <a:t>2</a:t>
            </a:r>
            <a:endParaRPr lang="en-US" sz="4800" b="1" spc="600" dirty="0">
              <a:latin typeface="Montserrat" charset="0"/>
              <a:ea typeface="Montserrat" charset="0"/>
              <a:cs typeface="Montserrat" charset="0"/>
            </a:endParaRPr>
          </a:p>
        </p:txBody>
      </p:sp>
      <p:sp>
        <p:nvSpPr>
          <p:cNvPr id="26" name="TextBox 29">
            <a:extLst>
              <a:ext uri="{FF2B5EF4-FFF2-40B4-BE49-F238E27FC236}">
                <a16:creationId xmlns:a16="http://schemas.microsoft.com/office/drawing/2014/main" id="{C64CC5EE-FB64-430E-B860-298AC195BA30}"/>
              </a:ext>
            </a:extLst>
          </p:cNvPr>
          <p:cNvSpPr txBox="1"/>
          <p:nvPr/>
        </p:nvSpPr>
        <p:spPr>
          <a:xfrm>
            <a:off x="8113741" y="8514341"/>
            <a:ext cx="2339102" cy="646331"/>
          </a:xfrm>
          <a:prstGeom prst="rect">
            <a:avLst/>
          </a:prstGeom>
          <a:noFill/>
        </p:spPr>
        <p:txBody>
          <a:bodyPr wrap="none" rtlCol="0">
            <a:spAutoFit/>
          </a:bodyPr>
          <a:lstStyle/>
          <a:p>
            <a:pPr algn="ctr"/>
            <a:r>
              <a:rPr lang="zh-CN" altLang="en-US" b="1" spc="600" dirty="0">
                <a:latin typeface="Playfair Display SC" charset="0"/>
                <a:ea typeface="Playfair Display SC" charset="0"/>
                <a:cs typeface="Playfair Display SC" charset="0"/>
              </a:rPr>
              <a:t>文献调研</a:t>
            </a:r>
            <a:endParaRPr lang="en-US" b="1" spc="600" dirty="0">
              <a:latin typeface="Playfair Display SC" charset="0"/>
              <a:ea typeface="Playfair Display SC" charset="0"/>
              <a:cs typeface="Playfair Display SC" charset="0"/>
            </a:endParaRPr>
          </a:p>
        </p:txBody>
      </p:sp>
      <p:sp>
        <p:nvSpPr>
          <p:cNvPr id="27" name="TextBox 20">
            <a:extLst>
              <a:ext uri="{FF2B5EF4-FFF2-40B4-BE49-F238E27FC236}">
                <a16:creationId xmlns:a16="http://schemas.microsoft.com/office/drawing/2014/main" id="{8FCAA034-4666-48F9-AA21-054FA853E370}"/>
              </a:ext>
            </a:extLst>
          </p:cNvPr>
          <p:cNvSpPr txBox="1"/>
          <p:nvPr/>
        </p:nvSpPr>
        <p:spPr>
          <a:xfrm>
            <a:off x="14052528" y="5950800"/>
            <a:ext cx="574196" cy="830997"/>
          </a:xfrm>
          <a:prstGeom prst="rect">
            <a:avLst/>
          </a:prstGeom>
          <a:noFill/>
        </p:spPr>
        <p:txBody>
          <a:bodyPr wrap="none" rtlCol="0">
            <a:spAutoFit/>
          </a:bodyPr>
          <a:lstStyle/>
          <a:p>
            <a:pPr algn="ctr"/>
            <a:r>
              <a:rPr lang="en-US" altLang="zh-CN" sz="4800" b="1" spc="600" dirty="0">
                <a:latin typeface="Montserrat" charset="0"/>
                <a:ea typeface="Montserrat" charset="0"/>
                <a:cs typeface="Montserrat" charset="0"/>
              </a:rPr>
              <a:t>3</a:t>
            </a:r>
            <a:endParaRPr lang="en-US" sz="4800" b="1" spc="600" dirty="0">
              <a:latin typeface="Montserrat" charset="0"/>
              <a:ea typeface="Montserrat" charset="0"/>
              <a:cs typeface="Montserrat" charset="0"/>
            </a:endParaRPr>
          </a:p>
        </p:txBody>
      </p:sp>
      <p:sp>
        <p:nvSpPr>
          <p:cNvPr id="28" name="TextBox 29">
            <a:extLst>
              <a:ext uri="{FF2B5EF4-FFF2-40B4-BE49-F238E27FC236}">
                <a16:creationId xmlns:a16="http://schemas.microsoft.com/office/drawing/2014/main" id="{CF95EC86-A300-4C86-87A7-ABAB5CA1021C}"/>
              </a:ext>
            </a:extLst>
          </p:cNvPr>
          <p:cNvSpPr txBox="1"/>
          <p:nvPr/>
        </p:nvSpPr>
        <p:spPr>
          <a:xfrm>
            <a:off x="12900770" y="6759002"/>
            <a:ext cx="2877711" cy="646331"/>
          </a:xfrm>
          <a:prstGeom prst="rect">
            <a:avLst/>
          </a:prstGeom>
          <a:noFill/>
        </p:spPr>
        <p:txBody>
          <a:bodyPr wrap="none" rtlCol="0">
            <a:spAutoFit/>
          </a:bodyPr>
          <a:lstStyle/>
          <a:p>
            <a:pPr algn="ctr"/>
            <a:r>
              <a:rPr lang="zh-CN" altLang="en-US" b="1" spc="600" dirty="0">
                <a:latin typeface="Playfair Display SC" charset="0"/>
                <a:ea typeface="Playfair Display SC" charset="0"/>
                <a:cs typeface="Playfair Display SC" charset="0"/>
              </a:rPr>
              <a:t>提出新方向</a:t>
            </a:r>
            <a:endParaRPr lang="en-US" b="1" spc="600" dirty="0">
              <a:latin typeface="Playfair Display SC" charset="0"/>
              <a:ea typeface="Playfair Display SC" charset="0"/>
              <a:cs typeface="Playfair Display SC" charset="0"/>
            </a:endParaRPr>
          </a:p>
        </p:txBody>
      </p:sp>
      <p:sp>
        <p:nvSpPr>
          <p:cNvPr id="29" name="TextBox 20">
            <a:extLst>
              <a:ext uri="{FF2B5EF4-FFF2-40B4-BE49-F238E27FC236}">
                <a16:creationId xmlns:a16="http://schemas.microsoft.com/office/drawing/2014/main" id="{826921F1-E3D8-4B18-A601-CDCF50678742}"/>
              </a:ext>
            </a:extLst>
          </p:cNvPr>
          <p:cNvSpPr txBox="1"/>
          <p:nvPr/>
        </p:nvSpPr>
        <p:spPr>
          <a:xfrm>
            <a:off x="19344267" y="9168924"/>
            <a:ext cx="574196" cy="830997"/>
          </a:xfrm>
          <a:prstGeom prst="rect">
            <a:avLst/>
          </a:prstGeom>
          <a:noFill/>
        </p:spPr>
        <p:txBody>
          <a:bodyPr wrap="square" rtlCol="0">
            <a:spAutoFit/>
          </a:bodyPr>
          <a:lstStyle/>
          <a:p>
            <a:pPr algn="ctr"/>
            <a:r>
              <a:rPr lang="en-US" altLang="zh-CN" sz="4800" b="1" spc="600" dirty="0">
                <a:latin typeface="Montserrat" charset="0"/>
                <a:ea typeface="Montserrat" charset="0"/>
                <a:cs typeface="Montserrat" charset="0"/>
              </a:rPr>
              <a:t>4</a:t>
            </a:r>
            <a:endParaRPr lang="en-US" sz="4800" b="1" spc="600" dirty="0">
              <a:latin typeface="Montserrat" charset="0"/>
              <a:ea typeface="Montserrat" charset="0"/>
              <a:cs typeface="Montserrat" charset="0"/>
            </a:endParaRPr>
          </a:p>
        </p:txBody>
      </p:sp>
      <p:sp>
        <p:nvSpPr>
          <p:cNvPr id="41" name="TextBox 29">
            <a:extLst>
              <a:ext uri="{FF2B5EF4-FFF2-40B4-BE49-F238E27FC236}">
                <a16:creationId xmlns:a16="http://schemas.microsoft.com/office/drawing/2014/main" id="{0FD8038A-0098-4776-AD46-BF76B5B95920}"/>
              </a:ext>
            </a:extLst>
          </p:cNvPr>
          <p:cNvSpPr txBox="1"/>
          <p:nvPr/>
        </p:nvSpPr>
        <p:spPr>
          <a:xfrm>
            <a:off x="18461814" y="8514341"/>
            <a:ext cx="2339102" cy="646331"/>
          </a:xfrm>
          <a:prstGeom prst="rect">
            <a:avLst/>
          </a:prstGeom>
          <a:noFill/>
        </p:spPr>
        <p:txBody>
          <a:bodyPr wrap="none" rtlCol="0">
            <a:spAutoFit/>
          </a:bodyPr>
          <a:lstStyle/>
          <a:p>
            <a:pPr algn="ctr"/>
            <a:r>
              <a:rPr lang="zh-CN" altLang="en-US" b="1" spc="600" dirty="0">
                <a:latin typeface="Playfair Display SC" charset="0"/>
                <a:ea typeface="Playfair Display SC" charset="0"/>
                <a:cs typeface="Playfair Display SC" charset="0"/>
              </a:rPr>
              <a:t>目前进展</a:t>
            </a:r>
            <a:endParaRPr lang="en-US" b="1" spc="600" dirty="0">
              <a:latin typeface="Playfair Display SC" charset="0"/>
              <a:ea typeface="Playfair Display SC" charset="0"/>
              <a:cs typeface="Playfair Display SC" charset="0"/>
            </a:endParaRPr>
          </a:p>
        </p:txBody>
      </p:sp>
    </p:spTree>
    <p:extLst>
      <p:ext uri="{BB962C8B-B14F-4D97-AF65-F5344CB8AC3E}">
        <p14:creationId xmlns:p14="http://schemas.microsoft.com/office/powerpoint/2010/main" val="204415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51170" y="5623742"/>
            <a:ext cx="7397273"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体检数据</a:t>
            </a:r>
            <a:endParaRPr lang="en-US" sz="5400" b="1" spc="600" baseline="-25000" dirty="0">
              <a:latin typeface="Playfair Display SC" charset="0"/>
              <a:ea typeface="Playfair Display SC" charset="0"/>
              <a:cs typeface="Playfair Display SC" charset="0"/>
            </a:endParaRPr>
          </a:p>
        </p:txBody>
      </p:sp>
      <p:sp>
        <p:nvSpPr>
          <p:cNvPr id="9" name="Rectangle 8"/>
          <p:cNvSpPr/>
          <p:nvPr/>
        </p:nvSpPr>
        <p:spPr>
          <a:xfrm>
            <a:off x="4451170" y="3129056"/>
            <a:ext cx="7564558"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非酒精性脂肪肝</a:t>
            </a:r>
          </a:p>
        </p:txBody>
      </p:sp>
      <p:sp>
        <p:nvSpPr>
          <p:cNvPr id="6" name="TextBox 5"/>
          <p:cNvSpPr txBox="1"/>
          <p:nvPr/>
        </p:nvSpPr>
        <p:spPr>
          <a:xfrm>
            <a:off x="4451170" y="6831782"/>
            <a:ext cx="16580030" cy="954107"/>
          </a:xfrm>
          <a:prstGeom prst="rect">
            <a:avLst/>
          </a:prstGeom>
          <a:noFill/>
        </p:spPr>
        <p:txBody>
          <a:bodyPr wrap="square" rtlCol="0">
            <a:spAutoFit/>
          </a:bodyPr>
          <a:lstStyle/>
          <a:p>
            <a:r>
              <a:rPr lang="zh-CN" altLang="en-US" sz="2800" dirty="0">
                <a:solidFill>
                  <a:srgbClr val="000000"/>
                </a:solidFill>
                <a:latin typeface="Montserrat Light" charset="0"/>
                <a:ea typeface="Montserrat Light" charset="0"/>
                <a:cs typeface="Montserrat Light" charset="0"/>
              </a:rPr>
              <a:t>目前利用周期性的体检数据进行疾病预测的研究非常少，大多是基于横断面数据的研究，但病人周期性的检测数据往往更能反映出疾病的变化情况。</a:t>
            </a:r>
          </a:p>
        </p:txBody>
      </p:sp>
      <p:sp>
        <p:nvSpPr>
          <p:cNvPr id="8" name="TextBox 7"/>
          <p:cNvSpPr txBox="1"/>
          <p:nvPr/>
        </p:nvSpPr>
        <p:spPr>
          <a:xfrm>
            <a:off x="4451170" y="4376473"/>
            <a:ext cx="16580030" cy="523220"/>
          </a:xfrm>
          <a:prstGeom prst="rect">
            <a:avLst/>
          </a:prstGeom>
          <a:noFill/>
        </p:spPr>
        <p:txBody>
          <a:bodyPr wrap="square" rtlCol="0">
            <a:spAutoFit/>
          </a:bodyPr>
          <a:lstStyle/>
          <a:p>
            <a:r>
              <a:rPr lang="zh-CN" altLang="en-US" sz="2800" dirty="0">
                <a:solidFill>
                  <a:srgbClr val="000000"/>
                </a:solidFill>
                <a:latin typeface="Montserrat Light" charset="0"/>
                <a:ea typeface="Montserrat Light" charset="0"/>
                <a:cs typeface="Montserrat Light" charset="0"/>
              </a:rPr>
              <a:t>非酒精性脂肪性肝病现已成为欧美等发达国家和我国富裕地区慢性肝病的重要病因</a:t>
            </a:r>
          </a:p>
        </p:txBody>
      </p:sp>
      <p:sp>
        <p:nvSpPr>
          <p:cNvPr id="14" name="Shape 2539"/>
          <p:cNvSpPr/>
          <p:nvPr/>
        </p:nvSpPr>
        <p:spPr>
          <a:xfrm>
            <a:off x="3663399" y="5920212"/>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15" name="Shape 2539"/>
          <p:cNvSpPr/>
          <p:nvPr/>
        </p:nvSpPr>
        <p:spPr>
          <a:xfrm>
            <a:off x="3663399" y="3425526"/>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17" name="TextBox 16"/>
          <p:cNvSpPr txBox="1"/>
          <p:nvPr/>
        </p:nvSpPr>
        <p:spPr>
          <a:xfrm>
            <a:off x="6962835" y="1539387"/>
            <a:ext cx="10591800" cy="1015663"/>
          </a:xfrm>
          <a:prstGeom prst="rect">
            <a:avLst/>
          </a:prstGeom>
          <a:noFill/>
        </p:spPr>
        <p:txBody>
          <a:bodyPr wrap="square" rtlCol="0">
            <a:spAutoFit/>
          </a:bodyPr>
          <a:lstStyle/>
          <a:p>
            <a:pPr algn="ctr"/>
            <a:r>
              <a:rPr lang="zh-CN" altLang="en-US" sz="6000" b="1" spc="600" dirty="0">
                <a:latin typeface="Playfair Display SC" charset="0"/>
                <a:ea typeface="Playfair Display SC" charset="0"/>
                <a:cs typeface="Playfair Display SC" charset="0"/>
              </a:rPr>
              <a:t>回顾</a:t>
            </a:r>
            <a:endParaRPr lang="en-US" sz="6000" b="1" spc="600" dirty="0">
              <a:latin typeface="Playfair Display SC" charset="0"/>
              <a:ea typeface="Playfair Display SC" charset="0"/>
              <a:cs typeface="Playfair Display SC" charset="0"/>
            </a:endParaRPr>
          </a:p>
        </p:txBody>
      </p:sp>
      <p:sp>
        <p:nvSpPr>
          <p:cNvPr id="13" name="TextBox 31">
            <a:extLst>
              <a:ext uri="{FF2B5EF4-FFF2-40B4-BE49-F238E27FC236}">
                <a16:creationId xmlns:a16="http://schemas.microsoft.com/office/drawing/2014/main" id="{968D838A-F943-4FEF-ADA4-530672D9C47D}"/>
              </a:ext>
            </a:extLst>
          </p:cNvPr>
          <p:cNvSpPr txBox="1"/>
          <p:nvPr/>
        </p:nvSpPr>
        <p:spPr>
          <a:xfrm>
            <a:off x="4683307" y="9817504"/>
            <a:ext cx="5270855" cy="769441"/>
          </a:xfrm>
          <a:prstGeom prst="rect">
            <a:avLst/>
          </a:prstGeom>
          <a:noFill/>
        </p:spPr>
        <p:txBody>
          <a:bodyPr wrap="square" rtlCol="0">
            <a:spAutoFit/>
          </a:bodyPr>
          <a:lstStyle/>
          <a:p>
            <a:r>
              <a:rPr lang="zh-CN" altLang="en-US" sz="4400" b="1" spc="600" dirty="0">
                <a:latin typeface="Playfair Display SC" charset="0"/>
                <a:ea typeface="Playfair Display SC" charset="0"/>
                <a:cs typeface="Playfair Display SC" charset="0"/>
              </a:rPr>
              <a:t>体检时序数据</a:t>
            </a:r>
            <a:endParaRPr lang="en-US" sz="4400" b="1" spc="600" dirty="0">
              <a:latin typeface="Playfair Display SC" charset="0"/>
              <a:ea typeface="Playfair Display SC" charset="0"/>
              <a:cs typeface="Playfair Display SC" charset="0"/>
            </a:endParaRPr>
          </a:p>
        </p:txBody>
      </p:sp>
      <p:sp>
        <p:nvSpPr>
          <p:cNvPr id="19" name="TextBox 31">
            <a:extLst>
              <a:ext uri="{FF2B5EF4-FFF2-40B4-BE49-F238E27FC236}">
                <a16:creationId xmlns:a16="http://schemas.microsoft.com/office/drawing/2014/main" id="{19377FC3-05DE-4751-ADAD-954BD801B83B}"/>
              </a:ext>
            </a:extLst>
          </p:cNvPr>
          <p:cNvSpPr txBox="1"/>
          <p:nvPr/>
        </p:nvSpPr>
        <p:spPr>
          <a:xfrm>
            <a:off x="12959799" y="9817503"/>
            <a:ext cx="9989394" cy="769441"/>
          </a:xfrm>
          <a:prstGeom prst="rect">
            <a:avLst/>
          </a:prstGeom>
          <a:noFill/>
        </p:spPr>
        <p:txBody>
          <a:bodyPr wrap="square" rtlCol="0">
            <a:spAutoFit/>
          </a:bodyPr>
          <a:lstStyle/>
          <a:p>
            <a:r>
              <a:rPr lang="zh-CN" altLang="en-US" sz="4400" b="1" spc="600" dirty="0">
                <a:latin typeface="Playfair Display SC" charset="0"/>
                <a:ea typeface="Playfair Display SC" charset="0"/>
                <a:cs typeface="Playfair Display SC" charset="0"/>
              </a:rPr>
              <a:t>非酒精性脂肪肝疾病风险</a:t>
            </a:r>
            <a:endParaRPr lang="en-US" sz="4400" b="1" spc="600" dirty="0">
              <a:latin typeface="Playfair Display SC" charset="0"/>
              <a:ea typeface="Playfair Display SC" charset="0"/>
              <a:cs typeface="Playfair Display SC" charset="0"/>
            </a:endParaRPr>
          </a:p>
        </p:txBody>
      </p:sp>
      <p:cxnSp>
        <p:nvCxnSpPr>
          <p:cNvPr id="20" name="直接箭头连接符 19">
            <a:extLst>
              <a:ext uri="{FF2B5EF4-FFF2-40B4-BE49-F238E27FC236}">
                <a16:creationId xmlns:a16="http://schemas.microsoft.com/office/drawing/2014/main" id="{9A1B23B6-C401-493B-89BF-0B08ACC8B577}"/>
              </a:ext>
            </a:extLst>
          </p:cNvPr>
          <p:cNvCxnSpPr/>
          <p:nvPr/>
        </p:nvCxnSpPr>
        <p:spPr>
          <a:xfrm>
            <a:off x="9162855" y="10126665"/>
            <a:ext cx="29718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31">
            <a:extLst>
              <a:ext uri="{FF2B5EF4-FFF2-40B4-BE49-F238E27FC236}">
                <a16:creationId xmlns:a16="http://schemas.microsoft.com/office/drawing/2014/main" id="{309A9857-F9A9-4974-8A6B-6E12F2A24442}"/>
              </a:ext>
            </a:extLst>
          </p:cNvPr>
          <p:cNvSpPr txBox="1"/>
          <p:nvPr/>
        </p:nvSpPr>
        <p:spPr>
          <a:xfrm>
            <a:off x="9954162" y="9202643"/>
            <a:ext cx="1913206" cy="769441"/>
          </a:xfrm>
          <a:prstGeom prst="rect">
            <a:avLst/>
          </a:prstGeom>
          <a:noFill/>
        </p:spPr>
        <p:txBody>
          <a:bodyPr wrap="square" rtlCol="0">
            <a:spAutoFit/>
          </a:bodyPr>
          <a:lstStyle/>
          <a:p>
            <a:r>
              <a:rPr lang="zh-CN" altLang="en-US" sz="4400" b="1" spc="600" dirty="0">
                <a:solidFill>
                  <a:srgbClr val="FF0000"/>
                </a:solidFill>
                <a:latin typeface="Playfair Display SC" charset="0"/>
                <a:ea typeface="Playfair Display SC" charset="0"/>
                <a:cs typeface="Playfair Display SC" charset="0"/>
              </a:rPr>
              <a:t>预测</a:t>
            </a:r>
            <a:endParaRPr lang="en-US" sz="4400" b="1" spc="600" dirty="0">
              <a:solidFill>
                <a:srgbClr val="FF0000"/>
              </a:solidFill>
              <a:latin typeface="Playfair Display SC" charset="0"/>
              <a:ea typeface="Playfair Display SC" charset="0"/>
              <a:cs typeface="Playfair Display SC" charset="0"/>
            </a:endParaRPr>
          </a:p>
        </p:txBody>
      </p:sp>
    </p:spTree>
    <p:extLst>
      <p:ext uri="{BB962C8B-B14F-4D97-AF65-F5344CB8AC3E}">
        <p14:creationId xmlns:p14="http://schemas.microsoft.com/office/powerpoint/2010/main" val="17873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09F843F2-708E-46C0-A55E-EDE3CD7C5D11}"/>
              </a:ext>
            </a:extLst>
          </p:cNvPr>
          <p:cNvSpPr/>
          <p:nvPr/>
        </p:nvSpPr>
        <p:spPr>
          <a:xfrm>
            <a:off x="4046575" y="1334224"/>
            <a:ext cx="7564558"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十个特征</a:t>
            </a:r>
          </a:p>
        </p:txBody>
      </p:sp>
      <p:sp>
        <p:nvSpPr>
          <p:cNvPr id="26" name="TextBox 7">
            <a:extLst>
              <a:ext uri="{FF2B5EF4-FFF2-40B4-BE49-F238E27FC236}">
                <a16:creationId xmlns:a16="http://schemas.microsoft.com/office/drawing/2014/main" id="{D721766C-832F-47C3-8AB5-FCA91A9D9260}"/>
              </a:ext>
            </a:extLst>
          </p:cNvPr>
          <p:cNvSpPr txBox="1"/>
          <p:nvPr/>
        </p:nvSpPr>
        <p:spPr>
          <a:xfrm>
            <a:off x="4046575" y="2307581"/>
            <a:ext cx="16580030" cy="954107"/>
          </a:xfrm>
          <a:prstGeom prst="rect">
            <a:avLst/>
          </a:prstGeom>
          <a:noFill/>
        </p:spPr>
        <p:txBody>
          <a:bodyPr wrap="square" rtlCol="0">
            <a:spAutoFit/>
          </a:bodyPr>
          <a:lstStyle/>
          <a:p>
            <a:r>
              <a:rPr lang="en-US" altLang="zh-CN" sz="2800" dirty="0">
                <a:solidFill>
                  <a:srgbClr val="000000"/>
                </a:solidFill>
                <a:latin typeface="Montserrat Light" charset="0"/>
                <a:ea typeface="Montserrat Light" charset="0"/>
                <a:cs typeface="Montserrat Light" charset="0"/>
              </a:rPr>
              <a:t>BMI</a:t>
            </a:r>
            <a:r>
              <a:rPr lang="zh-CN" altLang="en-US" sz="2800" dirty="0">
                <a:solidFill>
                  <a:srgbClr val="000000"/>
                </a:solidFill>
                <a:latin typeface="Montserrat Light" charset="0"/>
                <a:ea typeface="Montserrat Light" charset="0"/>
                <a:cs typeface="Montserrat Light" charset="0"/>
              </a:rPr>
              <a:t>，甘油三酯，谷丙转氨酶，尿酸，谷氨酰转肽酶，空腹胰岛素水平，谷草转氨酶，糖化血红蛋白，高密度脂蛋白胆固醇，白细胞计数</a:t>
            </a:r>
          </a:p>
        </p:txBody>
      </p:sp>
      <p:sp>
        <p:nvSpPr>
          <p:cNvPr id="27" name="Shape 2539">
            <a:extLst>
              <a:ext uri="{FF2B5EF4-FFF2-40B4-BE49-F238E27FC236}">
                <a16:creationId xmlns:a16="http://schemas.microsoft.com/office/drawing/2014/main" id="{07CDDFD6-9A79-4994-B163-208042ED17A9}"/>
              </a:ext>
            </a:extLst>
          </p:cNvPr>
          <p:cNvSpPr/>
          <p:nvPr/>
        </p:nvSpPr>
        <p:spPr>
          <a:xfrm>
            <a:off x="3258804" y="1630694"/>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cxnSp>
        <p:nvCxnSpPr>
          <p:cNvPr id="19" name="Straight Connector 2">
            <a:extLst>
              <a:ext uri="{FF2B5EF4-FFF2-40B4-BE49-F238E27FC236}">
                <a16:creationId xmlns:a16="http://schemas.microsoft.com/office/drawing/2014/main" id="{2BA3B33D-E3E3-4A7B-8019-E122B624CF3E}"/>
              </a:ext>
            </a:extLst>
          </p:cNvPr>
          <p:cNvCxnSpPr>
            <a:cxnSpLocks/>
          </p:cNvCxnSpPr>
          <p:nvPr/>
        </p:nvCxnSpPr>
        <p:spPr>
          <a:xfrm>
            <a:off x="5331519" y="7899106"/>
            <a:ext cx="13423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riangle 6">
            <a:extLst>
              <a:ext uri="{FF2B5EF4-FFF2-40B4-BE49-F238E27FC236}">
                <a16:creationId xmlns:a16="http://schemas.microsoft.com/office/drawing/2014/main" id="{A1A55324-EF15-4405-A5B3-A8640860186D}"/>
              </a:ext>
            </a:extLst>
          </p:cNvPr>
          <p:cNvSpPr/>
          <p:nvPr/>
        </p:nvSpPr>
        <p:spPr>
          <a:xfrm rot="10800000">
            <a:off x="6970431" y="754617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a:p>
        </p:txBody>
      </p:sp>
      <p:sp>
        <p:nvSpPr>
          <p:cNvPr id="21" name="Triangle 22">
            <a:extLst>
              <a:ext uri="{FF2B5EF4-FFF2-40B4-BE49-F238E27FC236}">
                <a16:creationId xmlns:a16="http://schemas.microsoft.com/office/drawing/2014/main" id="{16446E61-8E2A-4A05-8295-840A69FB2F1E}"/>
              </a:ext>
            </a:extLst>
          </p:cNvPr>
          <p:cNvSpPr/>
          <p:nvPr/>
        </p:nvSpPr>
        <p:spPr>
          <a:xfrm>
            <a:off x="11418054" y="7883062"/>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a:p>
        </p:txBody>
      </p:sp>
      <p:sp>
        <p:nvSpPr>
          <p:cNvPr id="22" name="Triangle 32">
            <a:extLst>
              <a:ext uri="{FF2B5EF4-FFF2-40B4-BE49-F238E27FC236}">
                <a16:creationId xmlns:a16="http://schemas.microsoft.com/office/drawing/2014/main" id="{543047A9-B041-40D9-B373-371BE980A5D6}"/>
              </a:ext>
            </a:extLst>
          </p:cNvPr>
          <p:cNvSpPr/>
          <p:nvPr/>
        </p:nvSpPr>
        <p:spPr>
          <a:xfrm rot="10800000">
            <a:off x="15876829" y="754617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a:p>
        </p:txBody>
      </p:sp>
      <p:sp>
        <p:nvSpPr>
          <p:cNvPr id="23" name="TextBox 20">
            <a:extLst>
              <a:ext uri="{FF2B5EF4-FFF2-40B4-BE49-F238E27FC236}">
                <a16:creationId xmlns:a16="http://schemas.microsoft.com/office/drawing/2014/main" id="{D8ECD553-2809-4FB6-A06B-DC51E3911BC0}"/>
              </a:ext>
            </a:extLst>
          </p:cNvPr>
          <p:cNvSpPr txBox="1"/>
          <p:nvPr/>
        </p:nvSpPr>
        <p:spPr>
          <a:xfrm>
            <a:off x="6129753" y="6379103"/>
            <a:ext cx="2355132" cy="523220"/>
          </a:xfrm>
          <a:prstGeom prst="rect">
            <a:avLst/>
          </a:prstGeom>
          <a:noFill/>
        </p:spPr>
        <p:txBody>
          <a:bodyPr wrap="none" rtlCol="0">
            <a:spAutoFit/>
          </a:bodyPr>
          <a:lstStyle/>
          <a:p>
            <a:pPr algn="ctr"/>
            <a:r>
              <a:rPr lang="en-US" sz="2800" b="1" spc="600" dirty="0">
                <a:latin typeface="Playfair Display SC" charset="0"/>
              </a:rPr>
              <a:t>2017</a:t>
            </a:r>
            <a:r>
              <a:rPr lang="zh-CN" altLang="en-US" sz="2800" b="1" spc="600" dirty="0">
                <a:latin typeface="Playfair Display SC" charset="0"/>
              </a:rPr>
              <a:t>年</a:t>
            </a:r>
            <a:r>
              <a:rPr lang="en-US" altLang="zh-CN" sz="2800" b="1" spc="600" dirty="0">
                <a:latin typeface="Playfair Display SC" charset="0"/>
              </a:rPr>
              <a:t>1</a:t>
            </a:r>
            <a:r>
              <a:rPr lang="zh-CN" altLang="en-US" sz="2800" b="1" spc="600" dirty="0">
                <a:latin typeface="Playfair Display SC" charset="0"/>
              </a:rPr>
              <a:t>月</a:t>
            </a:r>
            <a:endParaRPr lang="en-US" sz="2800" b="1" spc="600" dirty="0">
              <a:latin typeface="Playfair Display SC" charset="0"/>
            </a:endParaRPr>
          </a:p>
        </p:txBody>
      </p:sp>
      <p:sp>
        <p:nvSpPr>
          <p:cNvPr id="24" name="TextBox 29">
            <a:extLst>
              <a:ext uri="{FF2B5EF4-FFF2-40B4-BE49-F238E27FC236}">
                <a16:creationId xmlns:a16="http://schemas.microsoft.com/office/drawing/2014/main" id="{1B716FE4-1C0C-4F6D-9F89-96E54DD3B6CB}"/>
              </a:ext>
            </a:extLst>
          </p:cNvPr>
          <p:cNvSpPr txBox="1"/>
          <p:nvPr/>
        </p:nvSpPr>
        <p:spPr>
          <a:xfrm>
            <a:off x="5251429" y="6902767"/>
            <a:ext cx="4416594" cy="461665"/>
          </a:xfrm>
          <a:prstGeom prst="rect">
            <a:avLst/>
          </a:prstGeom>
          <a:noFill/>
        </p:spPr>
        <p:txBody>
          <a:bodyPr wrap="none" rtlCol="0">
            <a:spAutoFit/>
          </a:bodyPr>
          <a:lstStyle/>
          <a:p>
            <a:pPr algn="ctr"/>
            <a:r>
              <a:rPr lang="zh-CN" altLang="en-US" sz="2400" b="1" spc="600" dirty="0">
                <a:latin typeface="Playfair Display SC" charset="0"/>
                <a:ea typeface="Playfair Display SC" charset="0"/>
                <a:cs typeface="Playfair Display SC" charset="0"/>
              </a:rPr>
              <a:t>第</a:t>
            </a:r>
            <a:r>
              <a:rPr lang="en-US" altLang="zh-CN" sz="2400" b="1" spc="600" dirty="0">
                <a:latin typeface="Playfair Display SC" charset="0"/>
                <a:ea typeface="Playfair Display SC" charset="0"/>
                <a:cs typeface="Playfair Display SC" charset="0"/>
              </a:rPr>
              <a:t>1</a:t>
            </a:r>
            <a:r>
              <a:rPr lang="zh-CN" altLang="en-US" sz="2400" b="1" spc="600" dirty="0">
                <a:latin typeface="Playfair Display SC" charset="0"/>
                <a:ea typeface="Playfair Display SC" charset="0"/>
                <a:cs typeface="Playfair Display SC" charset="0"/>
              </a:rPr>
              <a:t>次体检，未患脂肪肝</a:t>
            </a:r>
            <a:endParaRPr lang="en-US" sz="2400" b="1" spc="600" dirty="0">
              <a:latin typeface="Playfair Display SC" charset="0"/>
              <a:ea typeface="Playfair Display SC" charset="0"/>
              <a:cs typeface="Playfair Display SC" charset="0"/>
            </a:endParaRPr>
          </a:p>
        </p:txBody>
      </p:sp>
      <p:sp>
        <p:nvSpPr>
          <p:cNvPr id="28" name="TextBox 20">
            <a:extLst>
              <a:ext uri="{FF2B5EF4-FFF2-40B4-BE49-F238E27FC236}">
                <a16:creationId xmlns:a16="http://schemas.microsoft.com/office/drawing/2014/main" id="{A1EEC9EB-2339-49B4-B872-3C86EBC35F12}"/>
              </a:ext>
            </a:extLst>
          </p:cNvPr>
          <p:cNvSpPr txBox="1"/>
          <p:nvPr/>
        </p:nvSpPr>
        <p:spPr>
          <a:xfrm>
            <a:off x="10552066" y="8493011"/>
            <a:ext cx="2355133" cy="523220"/>
          </a:xfrm>
          <a:prstGeom prst="rect">
            <a:avLst/>
          </a:prstGeom>
          <a:noFill/>
        </p:spPr>
        <p:txBody>
          <a:bodyPr wrap="none" rtlCol="0">
            <a:spAutoFit/>
          </a:bodyPr>
          <a:lstStyle/>
          <a:p>
            <a:pPr algn="ctr"/>
            <a:r>
              <a:rPr lang="en-US" sz="2800" b="1" spc="600" dirty="0">
                <a:latin typeface="Playfair Display SC" charset="0"/>
              </a:rPr>
              <a:t>201</a:t>
            </a:r>
            <a:r>
              <a:rPr lang="en-US" altLang="zh-CN" sz="2800" b="1" spc="600" dirty="0">
                <a:latin typeface="Playfair Display SC" charset="0"/>
              </a:rPr>
              <a:t>8</a:t>
            </a:r>
            <a:r>
              <a:rPr lang="zh-CN" altLang="en-US" sz="2800" b="1" spc="600" dirty="0">
                <a:latin typeface="Playfair Display SC" charset="0"/>
              </a:rPr>
              <a:t>年</a:t>
            </a:r>
            <a:r>
              <a:rPr lang="en-US" altLang="zh-CN" sz="2800" b="1" spc="600" dirty="0">
                <a:latin typeface="Playfair Display SC" charset="0"/>
              </a:rPr>
              <a:t>3</a:t>
            </a:r>
            <a:r>
              <a:rPr lang="zh-CN" altLang="en-US" sz="2800" b="1" spc="600" dirty="0">
                <a:latin typeface="Playfair Display SC" charset="0"/>
              </a:rPr>
              <a:t>月</a:t>
            </a:r>
            <a:endParaRPr lang="en-US" sz="2800" b="1" spc="600" dirty="0">
              <a:latin typeface="Playfair Display SC" charset="0"/>
            </a:endParaRPr>
          </a:p>
        </p:txBody>
      </p:sp>
      <p:sp>
        <p:nvSpPr>
          <p:cNvPr id="29" name="TextBox 29">
            <a:extLst>
              <a:ext uri="{FF2B5EF4-FFF2-40B4-BE49-F238E27FC236}">
                <a16:creationId xmlns:a16="http://schemas.microsoft.com/office/drawing/2014/main" id="{A454DCBD-5923-4B0E-9B5F-137A6F5113B8}"/>
              </a:ext>
            </a:extLst>
          </p:cNvPr>
          <p:cNvSpPr txBox="1"/>
          <p:nvPr/>
        </p:nvSpPr>
        <p:spPr>
          <a:xfrm>
            <a:off x="9673743" y="9016675"/>
            <a:ext cx="4416594" cy="461665"/>
          </a:xfrm>
          <a:prstGeom prst="rect">
            <a:avLst/>
          </a:prstGeom>
          <a:noFill/>
        </p:spPr>
        <p:txBody>
          <a:bodyPr wrap="none" rtlCol="0">
            <a:spAutoFit/>
          </a:bodyPr>
          <a:lstStyle/>
          <a:p>
            <a:pPr algn="ctr"/>
            <a:r>
              <a:rPr lang="zh-CN" altLang="en-US" sz="2400" b="1" spc="600" dirty="0">
                <a:latin typeface="Playfair Display SC" charset="0"/>
                <a:ea typeface="Playfair Display SC" charset="0"/>
                <a:cs typeface="Playfair Display SC" charset="0"/>
              </a:rPr>
              <a:t>第</a:t>
            </a:r>
            <a:r>
              <a:rPr lang="en-US" altLang="zh-CN" sz="2400" b="1" spc="600" dirty="0">
                <a:latin typeface="Playfair Display SC" charset="0"/>
                <a:ea typeface="Playfair Display SC" charset="0"/>
                <a:cs typeface="Playfair Display SC" charset="0"/>
              </a:rPr>
              <a:t>2</a:t>
            </a:r>
            <a:r>
              <a:rPr lang="zh-CN" altLang="en-US" sz="2400" b="1" spc="600" dirty="0">
                <a:latin typeface="Playfair Display SC" charset="0"/>
                <a:ea typeface="Playfair Display SC" charset="0"/>
                <a:cs typeface="Playfair Display SC" charset="0"/>
              </a:rPr>
              <a:t>次体检，未患脂肪肝</a:t>
            </a:r>
            <a:endParaRPr lang="en-US" sz="2400" b="1" spc="600" dirty="0">
              <a:latin typeface="Playfair Display SC" charset="0"/>
              <a:ea typeface="Playfair Display SC" charset="0"/>
              <a:cs typeface="Playfair Display SC" charset="0"/>
            </a:endParaRPr>
          </a:p>
        </p:txBody>
      </p:sp>
      <p:sp>
        <p:nvSpPr>
          <p:cNvPr id="30" name="TextBox 20">
            <a:extLst>
              <a:ext uri="{FF2B5EF4-FFF2-40B4-BE49-F238E27FC236}">
                <a16:creationId xmlns:a16="http://schemas.microsoft.com/office/drawing/2014/main" id="{9E6B5AA3-F984-44B2-8C29-70AA972DF9B7}"/>
              </a:ext>
            </a:extLst>
          </p:cNvPr>
          <p:cNvSpPr txBox="1"/>
          <p:nvPr/>
        </p:nvSpPr>
        <p:spPr>
          <a:xfrm>
            <a:off x="14699262" y="6379103"/>
            <a:ext cx="2355133" cy="523220"/>
          </a:xfrm>
          <a:prstGeom prst="rect">
            <a:avLst/>
          </a:prstGeom>
          <a:noFill/>
        </p:spPr>
        <p:txBody>
          <a:bodyPr wrap="none" rtlCol="0">
            <a:spAutoFit/>
          </a:bodyPr>
          <a:lstStyle/>
          <a:p>
            <a:pPr algn="ctr"/>
            <a:r>
              <a:rPr lang="en-US" sz="2800" b="1" spc="600" dirty="0">
                <a:latin typeface="Playfair Display SC" charset="0"/>
              </a:rPr>
              <a:t>201</a:t>
            </a:r>
            <a:r>
              <a:rPr lang="en-US" altLang="zh-CN" sz="2800" b="1" spc="600" dirty="0">
                <a:latin typeface="Playfair Display SC" charset="0"/>
              </a:rPr>
              <a:t>9</a:t>
            </a:r>
            <a:r>
              <a:rPr lang="zh-CN" altLang="en-US" sz="2800" b="1" spc="600" dirty="0">
                <a:latin typeface="Playfair Display SC" charset="0"/>
              </a:rPr>
              <a:t>年</a:t>
            </a:r>
            <a:r>
              <a:rPr lang="en-US" altLang="zh-CN" sz="2800" b="1" spc="600" dirty="0">
                <a:latin typeface="Playfair Display SC" charset="0"/>
              </a:rPr>
              <a:t>6</a:t>
            </a:r>
            <a:r>
              <a:rPr lang="zh-CN" altLang="en-US" sz="2800" b="1" spc="600" dirty="0">
                <a:latin typeface="Playfair Display SC" charset="0"/>
              </a:rPr>
              <a:t>月</a:t>
            </a:r>
            <a:endParaRPr lang="en-US" sz="2800" b="1" spc="600" dirty="0">
              <a:latin typeface="Playfair Display SC" charset="0"/>
            </a:endParaRPr>
          </a:p>
        </p:txBody>
      </p:sp>
      <p:sp>
        <p:nvSpPr>
          <p:cNvPr id="32" name="TextBox 29">
            <a:extLst>
              <a:ext uri="{FF2B5EF4-FFF2-40B4-BE49-F238E27FC236}">
                <a16:creationId xmlns:a16="http://schemas.microsoft.com/office/drawing/2014/main" id="{86FFA9B1-4FF0-45F6-B26A-1E81A5A2F1CC}"/>
              </a:ext>
            </a:extLst>
          </p:cNvPr>
          <p:cNvSpPr txBox="1"/>
          <p:nvPr/>
        </p:nvSpPr>
        <p:spPr>
          <a:xfrm>
            <a:off x="14089442" y="6902767"/>
            <a:ext cx="3879588" cy="461665"/>
          </a:xfrm>
          <a:prstGeom prst="rect">
            <a:avLst/>
          </a:prstGeom>
          <a:noFill/>
        </p:spPr>
        <p:txBody>
          <a:bodyPr wrap="none" rtlCol="0">
            <a:spAutoFit/>
          </a:bodyPr>
          <a:lstStyle/>
          <a:p>
            <a:pPr algn="ctr"/>
            <a:r>
              <a:rPr lang="zh-CN" altLang="en-US" sz="2400" b="1" spc="600" dirty="0">
                <a:latin typeface="Playfair Display SC" charset="0"/>
                <a:ea typeface="Playfair Display SC" charset="0"/>
                <a:cs typeface="Playfair Display SC" charset="0"/>
              </a:rPr>
              <a:t>第</a:t>
            </a:r>
            <a:r>
              <a:rPr lang="en-US" altLang="zh-CN" sz="2400" b="1" spc="600" dirty="0">
                <a:latin typeface="Playfair Display SC" charset="0"/>
                <a:ea typeface="Playfair Display SC" charset="0"/>
                <a:cs typeface="Playfair Display SC" charset="0"/>
              </a:rPr>
              <a:t>3</a:t>
            </a:r>
            <a:r>
              <a:rPr lang="zh-CN" altLang="en-US" sz="2400" b="1" spc="600" dirty="0">
                <a:latin typeface="Playfair Display SC" charset="0"/>
                <a:ea typeface="Playfair Display SC" charset="0"/>
                <a:cs typeface="Playfair Display SC" charset="0"/>
              </a:rPr>
              <a:t>次体检，患脂肪肝</a:t>
            </a:r>
            <a:endParaRPr lang="en-US" sz="2400" b="1" spc="600" dirty="0">
              <a:latin typeface="Playfair Display SC" charset="0"/>
              <a:ea typeface="Playfair Display SC" charset="0"/>
              <a:cs typeface="Playfair Display SC" charset="0"/>
            </a:endParaRPr>
          </a:p>
        </p:txBody>
      </p:sp>
      <p:sp>
        <p:nvSpPr>
          <p:cNvPr id="34" name="Rectangle 8">
            <a:extLst>
              <a:ext uri="{FF2B5EF4-FFF2-40B4-BE49-F238E27FC236}">
                <a16:creationId xmlns:a16="http://schemas.microsoft.com/office/drawing/2014/main" id="{64377803-024D-43DE-86E0-FF8CFFD274A7}"/>
              </a:ext>
            </a:extLst>
          </p:cNvPr>
          <p:cNvSpPr/>
          <p:nvPr/>
        </p:nvSpPr>
        <p:spPr>
          <a:xfrm>
            <a:off x="3039781" y="3801752"/>
            <a:ext cx="7564558"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举例：</a:t>
            </a:r>
          </a:p>
        </p:txBody>
      </p:sp>
      <p:grpSp>
        <p:nvGrpSpPr>
          <p:cNvPr id="15" name="组合 14">
            <a:extLst>
              <a:ext uri="{FF2B5EF4-FFF2-40B4-BE49-F238E27FC236}">
                <a16:creationId xmlns:a16="http://schemas.microsoft.com/office/drawing/2014/main" id="{C6B37F45-AA69-46B0-ABA0-DD9447191459}"/>
              </a:ext>
            </a:extLst>
          </p:cNvPr>
          <p:cNvGrpSpPr/>
          <p:nvPr/>
        </p:nvGrpSpPr>
        <p:grpSpPr>
          <a:xfrm>
            <a:off x="5660137" y="4599088"/>
            <a:ext cx="12568497" cy="5643210"/>
            <a:chOff x="5660137" y="4599088"/>
            <a:chExt cx="12568497" cy="5643210"/>
          </a:xfrm>
        </p:grpSpPr>
        <p:sp>
          <p:nvSpPr>
            <p:cNvPr id="2" name="椭圆 1">
              <a:extLst>
                <a:ext uri="{FF2B5EF4-FFF2-40B4-BE49-F238E27FC236}">
                  <a16:creationId xmlns:a16="http://schemas.microsoft.com/office/drawing/2014/main" id="{D99AF5B9-DB46-42C3-B21B-DD96535BD108}"/>
                </a:ext>
              </a:extLst>
            </p:cNvPr>
            <p:cNvSpPr/>
            <p:nvPr/>
          </p:nvSpPr>
          <p:spPr>
            <a:xfrm rot="21050584">
              <a:off x="5660137" y="5523826"/>
              <a:ext cx="7349227" cy="47184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61369F8F-8023-4F6C-8394-9A95C9204838}"/>
                </a:ext>
              </a:extLst>
            </p:cNvPr>
            <p:cNvSpPr/>
            <p:nvPr/>
          </p:nvSpPr>
          <p:spPr>
            <a:xfrm>
              <a:off x="14349046" y="6379103"/>
              <a:ext cx="3879588" cy="15039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上弧形 13">
              <a:extLst>
                <a:ext uri="{FF2B5EF4-FFF2-40B4-BE49-F238E27FC236}">
                  <a16:creationId xmlns:a16="http://schemas.microsoft.com/office/drawing/2014/main" id="{C1A055B3-D270-4F86-BC92-B3A7DAE075DC}"/>
                </a:ext>
              </a:extLst>
            </p:cNvPr>
            <p:cNvSpPr/>
            <p:nvPr/>
          </p:nvSpPr>
          <p:spPr>
            <a:xfrm>
              <a:off x="12789167" y="5577713"/>
              <a:ext cx="2655277" cy="582183"/>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TextBox 31">
              <a:extLst>
                <a:ext uri="{FF2B5EF4-FFF2-40B4-BE49-F238E27FC236}">
                  <a16:creationId xmlns:a16="http://schemas.microsoft.com/office/drawing/2014/main" id="{59B59EBD-0F82-4B2A-B309-2A352763A1C9}"/>
                </a:ext>
              </a:extLst>
            </p:cNvPr>
            <p:cNvSpPr txBox="1"/>
            <p:nvPr/>
          </p:nvSpPr>
          <p:spPr>
            <a:xfrm>
              <a:off x="13434610" y="4599088"/>
              <a:ext cx="1913206" cy="769441"/>
            </a:xfrm>
            <a:prstGeom prst="rect">
              <a:avLst/>
            </a:prstGeom>
            <a:noFill/>
          </p:spPr>
          <p:txBody>
            <a:bodyPr wrap="square" rtlCol="0">
              <a:spAutoFit/>
            </a:bodyPr>
            <a:lstStyle/>
            <a:p>
              <a:r>
                <a:rPr lang="zh-CN" altLang="en-US" sz="4400" b="1" spc="600" dirty="0">
                  <a:solidFill>
                    <a:srgbClr val="FF0000"/>
                  </a:solidFill>
                  <a:latin typeface="Playfair Display SC" charset="0"/>
                  <a:ea typeface="Playfair Display SC" charset="0"/>
                  <a:cs typeface="Playfair Display SC" charset="0"/>
                </a:rPr>
                <a:t>预测</a:t>
              </a:r>
              <a:endParaRPr lang="en-US" sz="4400" b="1" spc="600" dirty="0">
                <a:solidFill>
                  <a:srgbClr val="FF0000"/>
                </a:solidFill>
                <a:latin typeface="Playfair Display SC" charset="0"/>
                <a:ea typeface="Playfair Display SC" charset="0"/>
                <a:cs typeface="Playfair Display SC" charset="0"/>
              </a:endParaRPr>
            </a:p>
          </p:txBody>
        </p:sp>
      </p:grpSp>
    </p:spTree>
    <p:extLst>
      <p:ext uri="{BB962C8B-B14F-4D97-AF65-F5344CB8AC3E}">
        <p14:creationId xmlns:p14="http://schemas.microsoft.com/office/powerpoint/2010/main" val="26564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3E9465BA-53CE-49A6-A361-D672EB5E8B15}"/>
              </a:ext>
            </a:extLst>
          </p:cNvPr>
          <p:cNvSpPr/>
          <p:nvPr/>
        </p:nvSpPr>
        <p:spPr>
          <a:xfrm>
            <a:off x="4133201" y="1780587"/>
            <a:ext cx="7564558"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数据分布</a:t>
            </a:r>
          </a:p>
        </p:txBody>
      </p:sp>
      <p:sp>
        <p:nvSpPr>
          <p:cNvPr id="33" name="Shape 2539">
            <a:extLst>
              <a:ext uri="{FF2B5EF4-FFF2-40B4-BE49-F238E27FC236}">
                <a16:creationId xmlns:a16="http://schemas.microsoft.com/office/drawing/2014/main" id="{42793B7C-4799-45C2-9993-EEB8C728BB4E}"/>
              </a:ext>
            </a:extLst>
          </p:cNvPr>
          <p:cNvSpPr/>
          <p:nvPr/>
        </p:nvSpPr>
        <p:spPr>
          <a:xfrm>
            <a:off x="3345430" y="2077057"/>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42" name="组合 41">
            <a:extLst>
              <a:ext uri="{FF2B5EF4-FFF2-40B4-BE49-F238E27FC236}">
                <a16:creationId xmlns:a16="http://schemas.microsoft.com/office/drawing/2014/main" id="{AE78DDFD-4CB8-46EB-8A23-C5655B919FFC}"/>
              </a:ext>
            </a:extLst>
          </p:cNvPr>
          <p:cNvGrpSpPr/>
          <p:nvPr/>
        </p:nvGrpSpPr>
        <p:grpSpPr>
          <a:xfrm>
            <a:off x="5491043" y="3730876"/>
            <a:ext cx="4502019" cy="3629808"/>
            <a:chOff x="5491043" y="6033379"/>
            <a:chExt cx="4502019" cy="3629808"/>
          </a:xfrm>
        </p:grpSpPr>
        <p:pic>
          <p:nvPicPr>
            <p:cNvPr id="38" name="图片 37">
              <a:extLst>
                <a:ext uri="{FF2B5EF4-FFF2-40B4-BE49-F238E27FC236}">
                  <a16:creationId xmlns:a16="http://schemas.microsoft.com/office/drawing/2014/main" id="{B0126D84-09D0-4629-B6C5-3A5611FCF993}"/>
                </a:ext>
              </a:extLst>
            </p:cNvPr>
            <p:cNvPicPr>
              <a:picLocks noChangeAspect="1"/>
            </p:cNvPicPr>
            <p:nvPr/>
          </p:nvPicPr>
          <p:blipFill>
            <a:blip r:embed="rId3"/>
            <a:stretch>
              <a:fillRect/>
            </a:stretch>
          </p:blipFill>
          <p:spPr>
            <a:xfrm>
              <a:off x="5491043" y="6033379"/>
              <a:ext cx="4502019" cy="3629808"/>
            </a:xfrm>
            <a:prstGeom prst="rect">
              <a:avLst/>
            </a:prstGeom>
          </p:spPr>
        </p:pic>
        <p:sp>
          <p:nvSpPr>
            <p:cNvPr id="40" name="矩形 39">
              <a:extLst>
                <a:ext uri="{FF2B5EF4-FFF2-40B4-BE49-F238E27FC236}">
                  <a16:creationId xmlns:a16="http://schemas.microsoft.com/office/drawing/2014/main" id="{6D2A55A8-6FF3-4079-844B-61B14EC34733}"/>
                </a:ext>
              </a:extLst>
            </p:cNvPr>
            <p:cNvSpPr/>
            <p:nvPr/>
          </p:nvSpPr>
          <p:spPr>
            <a:xfrm>
              <a:off x="8563708" y="9126415"/>
              <a:ext cx="773723" cy="536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A6C67AA5-1AB8-447A-8787-1BBA65F772E8}"/>
              </a:ext>
            </a:extLst>
          </p:cNvPr>
          <p:cNvGrpSpPr/>
          <p:nvPr/>
        </p:nvGrpSpPr>
        <p:grpSpPr>
          <a:xfrm>
            <a:off x="13300975" y="3730876"/>
            <a:ext cx="4510829" cy="3629808"/>
            <a:chOff x="13300975" y="6033379"/>
            <a:chExt cx="4510829" cy="3629808"/>
          </a:xfrm>
        </p:grpSpPr>
        <p:pic>
          <p:nvPicPr>
            <p:cNvPr id="39" name="图片 38">
              <a:extLst>
                <a:ext uri="{FF2B5EF4-FFF2-40B4-BE49-F238E27FC236}">
                  <a16:creationId xmlns:a16="http://schemas.microsoft.com/office/drawing/2014/main" id="{D3EE0787-C5BE-4441-BBE5-E49E8556BE42}"/>
                </a:ext>
              </a:extLst>
            </p:cNvPr>
            <p:cNvPicPr>
              <a:picLocks noChangeAspect="1"/>
            </p:cNvPicPr>
            <p:nvPr/>
          </p:nvPicPr>
          <p:blipFill>
            <a:blip r:embed="rId4"/>
            <a:stretch>
              <a:fillRect/>
            </a:stretch>
          </p:blipFill>
          <p:spPr>
            <a:xfrm>
              <a:off x="13300975" y="6033379"/>
              <a:ext cx="4510829" cy="3629808"/>
            </a:xfrm>
            <a:prstGeom prst="rect">
              <a:avLst/>
            </a:prstGeom>
          </p:spPr>
        </p:pic>
        <p:sp>
          <p:nvSpPr>
            <p:cNvPr id="41" name="矩形 40">
              <a:extLst>
                <a:ext uri="{FF2B5EF4-FFF2-40B4-BE49-F238E27FC236}">
                  <a16:creationId xmlns:a16="http://schemas.microsoft.com/office/drawing/2014/main" id="{9E5EE784-AF4E-43E4-A353-C9D0AB775B05}"/>
                </a:ext>
              </a:extLst>
            </p:cNvPr>
            <p:cNvSpPr/>
            <p:nvPr/>
          </p:nvSpPr>
          <p:spPr>
            <a:xfrm>
              <a:off x="16383000" y="9126415"/>
              <a:ext cx="773723" cy="536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Rectangle 8">
            <a:extLst>
              <a:ext uri="{FF2B5EF4-FFF2-40B4-BE49-F238E27FC236}">
                <a16:creationId xmlns:a16="http://schemas.microsoft.com/office/drawing/2014/main" id="{D19B79C7-4D0D-4E5A-A6C2-DDA588E8EAD8}"/>
              </a:ext>
            </a:extLst>
          </p:cNvPr>
          <p:cNvSpPr/>
          <p:nvPr/>
        </p:nvSpPr>
        <p:spPr>
          <a:xfrm>
            <a:off x="4133201" y="8537635"/>
            <a:ext cx="7564558" cy="646331"/>
          </a:xfrm>
          <a:prstGeom prst="rect">
            <a:avLst/>
          </a:prstGeom>
        </p:spPr>
        <p:txBody>
          <a:bodyPr wrap="square">
            <a:spAutoFit/>
          </a:bodyPr>
          <a:lstStyle/>
          <a:p>
            <a:r>
              <a:rPr lang="zh-CN" altLang="en-US" sz="5400" b="1" spc="600" baseline="-25000" dirty="0">
                <a:latin typeface="Playfair Display SC" charset="0"/>
                <a:ea typeface="Playfair Display SC" charset="0"/>
                <a:cs typeface="Playfair Display SC" charset="0"/>
              </a:rPr>
              <a:t>结果</a:t>
            </a:r>
          </a:p>
        </p:txBody>
      </p:sp>
      <p:sp>
        <p:nvSpPr>
          <p:cNvPr id="45" name="Shape 2539">
            <a:extLst>
              <a:ext uri="{FF2B5EF4-FFF2-40B4-BE49-F238E27FC236}">
                <a16:creationId xmlns:a16="http://schemas.microsoft.com/office/drawing/2014/main" id="{49A2B18F-E14E-4909-8B93-DFF519ECE557}"/>
              </a:ext>
            </a:extLst>
          </p:cNvPr>
          <p:cNvSpPr/>
          <p:nvPr/>
        </p:nvSpPr>
        <p:spPr>
          <a:xfrm>
            <a:off x="3345430" y="8834105"/>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46" name="TextBox 7">
            <a:extLst>
              <a:ext uri="{FF2B5EF4-FFF2-40B4-BE49-F238E27FC236}">
                <a16:creationId xmlns:a16="http://schemas.microsoft.com/office/drawing/2014/main" id="{558165B6-0921-4707-943E-03549ABD6E8C}"/>
              </a:ext>
            </a:extLst>
          </p:cNvPr>
          <p:cNvSpPr txBox="1"/>
          <p:nvPr/>
        </p:nvSpPr>
        <p:spPr>
          <a:xfrm>
            <a:off x="4930370" y="10416363"/>
            <a:ext cx="5045968" cy="523220"/>
          </a:xfrm>
          <a:prstGeom prst="rect">
            <a:avLst/>
          </a:prstGeom>
          <a:noFill/>
        </p:spPr>
        <p:txBody>
          <a:bodyPr wrap="square" rtlCol="0">
            <a:spAutoFit/>
          </a:bodyPr>
          <a:lstStyle/>
          <a:p>
            <a:r>
              <a:rPr lang="zh-CN" altLang="en-US" sz="2800" dirty="0">
                <a:solidFill>
                  <a:srgbClr val="000000"/>
                </a:solidFill>
                <a:latin typeface="Montserrat Light" charset="0"/>
                <a:ea typeface="Montserrat Light" charset="0"/>
                <a:cs typeface="Montserrat Light" charset="0"/>
              </a:rPr>
              <a:t>验证集上最好</a:t>
            </a:r>
            <a:r>
              <a:rPr lang="en-US" altLang="zh-CN" sz="2800" dirty="0">
                <a:solidFill>
                  <a:srgbClr val="000000"/>
                </a:solidFill>
                <a:latin typeface="Montserrat Light" charset="0"/>
                <a:ea typeface="Montserrat Light" charset="0"/>
                <a:cs typeface="Montserrat Light" charset="0"/>
              </a:rPr>
              <a:t>AUC=0.71340</a:t>
            </a:r>
            <a:endParaRPr lang="zh-CN" altLang="en-US" sz="2800" dirty="0">
              <a:solidFill>
                <a:srgbClr val="000000"/>
              </a:solidFill>
              <a:latin typeface="Montserrat Light" charset="0"/>
              <a:ea typeface="Montserrat Light" charset="0"/>
              <a:cs typeface="Montserrat Light" charset="0"/>
            </a:endParaRPr>
          </a:p>
        </p:txBody>
      </p:sp>
      <p:sp>
        <p:nvSpPr>
          <p:cNvPr id="47" name="Rectangle 8">
            <a:extLst>
              <a:ext uri="{FF2B5EF4-FFF2-40B4-BE49-F238E27FC236}">
                <a16:creationId xmlns:a16="http://schemas.microsoft.com/office/drawing/2014/main" id="{9B57A50E-9376-483D-887D-5D081848CACC}"/>
              </a:ext>
            </a:extLst>
          </p:cNvPr>
          <p:cNvSpPr/>
          <p:nvPr/>
        </p:nvSpPr>
        <p:spPr>
          <a:xfrm>
            <a:off x="19406051" y="10051848"/>
            <a:ext cx="2947537" cy="646331"/>
          </a:xfrm>
          <a:prstGeom prst="rect">
            <a:avLst/>
          </a:prstGeom>
        </p:spPr>
        <p:txBody>
          <a:bodyPr wrap="square">
            <a:spAutoFit/>
          </a:bodyPr>
          <a:lstStyle/>
          <a:p>
            <a:r>
              <a:rPr lang="zh-CN" altLang="en-US" sz="5400" b="1" spc="600" baseline="-25000" dirty="0">
                <a:solidFill>
                  <a:srgbClr val="FF0000"/>
                </a:solidFill>
                <a:latin typeface="Playfair Display SC" charset="0"/>
                <a:ea typeface="Playfair Display SC" charset="0"/>
                <a:cs typeface="Playfair Display SC" charset="0"/>
              </a:rPr>
              <a:t>数据量太少</a:t>
            </a:r>
            <a:endParaRPr lang="en-US" altLang="zh-CN" sz="5400" b="1" spc="600" baseline="-25000" dirty="0">
              <a:solidFill>
                <a:srgbClr val="FF0000"/>
              </a:solidFill>
              <a:latin typeface="Playfair Display SC" charset="0"/>
              <a:ea typeface="Playfair Display SC" charset="0"/>
              <a:cs typeface="Playfair Display SC" charset="0"/>
            </a:endParaRPr>
          </a:p>
        </p:txBody>
      </p:sp>
      <p:sp>
        <p:nvSpPr>
          <p:cNvPr id="48" name="箭头: 下 47">
            <a:extLst>
              <a:ext uri="{FF2B5EF4-FFF2-40B4-BE49-F238E27FC236}">
                <a16:creationId xmlns:a16="http://schemas.microsoft.com/office/drawing/2014/main" id="{88750283-0D5D-476D-9985-585CFFCB79F4}"/>
              </a:ext>
            </a:extLst>
          </p:cNvPr>
          <p:cNvSpPr/>
          <p:nvPr/>
        </p:nvSpPr>
        <p:spPr>
          <a:xfrm>
            <a:off x="20286673" y="11140451"/>
            <a:ext cx="949569" cy="52322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8">
            <a:extLst>
              <a:ext uri="{FF2B5EF4-FFF2-40B4-BE49-F238E27FC236}">
                <a16:creationId xmlns:a16="http://schemas.microsoft.com/office/drawing/2014/main" id="{D15CCBD8-AA85-4D4F-9B88-5D08C761EF6A}"/>
              </a:ext>
            </a:extLst>
          </p:cNvPr>
          <p:cNvSpPr/>
          <p:nvPr/>
        </p:nvSpPr>
        <p:spPr>
          <a:xfrm>
            <a:off x="19645965" y="11707078"/>
            <a:ext cx="2230983" cy="646331"/>
          </a:xfrm>
          <a:prstGeom prst="rect">
            <a:avLst/>
          </a:prstGeom>
        </p:spPr>
        <p:txBody>
          <a:bodyPr wrap="square">
            <a:spAutoFit/>
          </a:bodyPr>
          <a:lstStyle/>
          <a:p>
            <a:r>
              <a:rPr lang="zh-CN" altLang="en-US" sz="5400" b="1" spc="600" baseline="-25000" dirty="0">
                <a:solidFill>
                  <a:srgbClr val="FF0000"/>
                </a:solidFill>
                <a:latin typeface="Playfair Display SC" charset="0"/>
                <a:ea typeface="Playfair Display SC" charset="0"/>
                <a:cs typeface="Playfair Display SC" charset="0"/>
              </a:rPr>
              <a:t>数据生成</a:t>
            </a:r>
            <a:endParaRPr lang="en-US" altLang="zh-CN" sz="5400" b="1" spc="600" baseline="-25000" dirty="0">
              <a:solidFill>
                <a:srgbClr val="FF0000"/>
              </a:solidFill>
              <a:latin typeface="Playfair Display SC" charset="0"/>
              <a:ea typeface="Playfair Display SC" charset="0"/>
              <a:cs typeface="Playfair Display SC" charset="0"/>
            </a:endParaRPr>
          </a:p>
        </p:txBody>
      </p:sp>
    </p:spTree>
    <p:extLst>
      <p:ext uri="{BB962C8B-B14F-4D97-AF65-F5344CB8AC3E}">
        <p14:creationId xmlns:p14="http://schemas.microsoft.com/office/powerpoint/2010/main" val="19227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73880A-E0A8-4118-998D-7EA56DD0FE5E}"/>
              </a:ext>
            </a:extLst>
          </p:cNvPr>
          <p:cNvSpPr txBox="1"/>
          <p:nvPr/>
        </p:nvSpPr>
        <p:spPr>
          <a:xfrm>
            <a:off x="1628938" y="757572"/>
            <a:ext cx="12081387" cy="1200072"/>
          </a:xfrm>
          <a:prstGeom prst="rect">
            <a:avLst/>
          </a:prstGeom>
          <a:noFill/>
        </p:spPr>
        <p:txBody>
          <a:bodyPr wrap="square" rtlCol="0">
            <a:spAutoFit/>
          </a:bodyPr>
          <a:lstStyle/>
          <a:p>
            <a:pPr defTabSz="1828343"/>
            <a:r>
              <a:rPr lang="en-US" altLang="zh-CN" sz="3599" dirty="0">
                <a:solidFill>
                  <a:prstClr val="black"/>
                </a:solidFill>
                <a:latin typeface="Montserrat Light"/>
                <a:ea typeface="等线" panose="02010600030101010101" pitchFamily="2" charset="-122"/>
              </a:rPr>
              <a:t>Synthesizing electronic health records using improve generative adversarial networks</a:t>
            </a:r>
            <a:r>
              <a:rPr lang="zh-CN" altLang="en-US" sz="3599" dirty="0">
                <a:solidFill>
                  <a:prstClr val="black"/>
                </a:solidFill>
                <a:latin typeface="Montserrat Light"/>
                <a:ea typeface="等线" panose="02010600030101010101" pitchFamily="2" charset="-122"/>
              </a:rPr>
              <a:t>（</a:t>
            </a:r>
            <a:r>
              <a:rPr lang="en-US" altLang="zh-CN" sz="3599" dirty="0">
                <a:solidFill>
                  <a:prstClr val="black"/>
                </a:solidFill>
                <a:latin typeface="Montserrat Light"/>
                <a:ea typeface="等线" panose="02010600030101010101" pitchFamily="2" charset="-122"/>
              </a:rPr>
              <a:t>2019</a:t>
            </a:r>
            <a:r>
              <a:rPr lang="zh-CN" altLang="en-US" sz="3599" dirty="0">
                <a:solidFill>
                  <a:prstClr val="black"/>
                </a:solidFill>
                <a:latin typeface="Montserrat Light"/>
                <a:ea typeface="等线" panose="02010600030101010101" pitchFamily="2" charset="-122"/>
              </a:rPr>
              <a:t>，台湾中央研究院）</a:t>
            </a:r>
          </a:p>
        </p:txBody>
      </p:sp>
      <p:sp>
        <p:nvSpPr>
          <p:cNvPr id="5" name="文本框 4">
            <a:extLst>
              <a:ext uri="{FF2B5EF4-FFF2-40B4-BE49-F238E27FC236}">
                <a16:creationId xmlns:a16="http://schemas.microsoft.com/office/drawing/2014/main" id="{664E33BC-DB37-41BF-AD52-E3F11CAB943A}"/>
              </a:ext>
            </a:extLst>
          </p:cNvPr>
          <p:cNvSpPr txBox="1"/>
          <p:nvPr/>
        </p:nvSpPr>
        <p:spPr>
          <a:xfrm>
            <a:off x="2451738" y="3435635"/>
            <a:ext cx="9194871" cy="646203"/>
          </a:xfrm>
          <a:prstGeom prst="rect">
            <a:avLst/>
          </a:prstGeom>
          <a:noFill/>
        </p:spPr>
        <p:txBody>
          <a:bodyPr wrap="square" rtlCol="0">
            <a:spAutoFit/>
          </a:bodyPr>
          <a:lstStyle/>
          <a:p>
            <a:pPr defTabSz="1828343"/>
            <a:r>
              <a:rPr lang="zh-CN" altLang="en-US" sz="3599" b="1" dirty="0">
                <a:solidFill>
                  <a:prstClr val="black"/>
                </a:solidFill>
                <a:latin typeface="Playfair Display SC"/>
                <a:ea typeface="等线" panose="02010600030101010101" pitchFamily="2" charset="-122"/>
              </a:rPr>
              <a:t>目标</a:t>
            </a:r>
            <a:r>
              <a:rPr lang="zh-CN" altLang="en-US" sz="3599" dirty="0">
                <a:solidFill>
                  <a:prstClr val="black"/>
                </a:solidFill>
                <a:latin typeface="等线" panose="020F0502020204030204"/>
                <a:ea typeface="等线" panose="02010600030101010101" pitchFamily="2" charset="-122"/>
              </a:rPr>
              <a:t>：</a:t>
            </a:r>
            <a:r>
              <a:rPr lang="zh-CN" altLang="en-US" sz="3599" dirty="0">
                <a:solidFill>
                  <a:prstClr val="black"/>
                </a:solidFill>
                <a:latin typeface="Montserrat Light"/>
                <a:ea typeface="等线" panose="02010600030101010101" pitchFamily="2" charset="-122"/>
              </a:rPr>
              <a:t>生成尽量真实的</a:t>
            </a:r>
            <a:r>
              <a:rPr lang="en-US" altLang="zh-CN" sz="3599" dirty="0">
                <a:solidFill>
                  <a:prstClr val="black"/>
                </a:solidFill>
                <a:latin typeface="Montserrat Light"/>
                <a:ea typeface="等线" panose="02010600030101010101" pitchFamily="2" charset="-122"/>
              </a:rPr>
              <a:t>EHR</a:t>
            </a:r>
            <a:r>
              <a:rPr lang="zh-CN" altLang="en-US" sz="3599" dirty="0">
                <a:solidFill>
                  <a:prstClr val="black"/>
                </a:solidFill>
                <a:latin typeface="Montserrat Light"/>
                <a:ea typeface="等线" panose="02010600030101010101" pitchFamily="2" charset="-122"/>
              </a:rPr>
              <a:t>数据</a:t>
            </a:r>
          </a:p>
        </p:txBody>
      </p:sp>
      <p:sp>
        <p:nvSpPr>
          <p:cNvPr id="8" name="文本框 7">
            <a:extLst>
              <a:ext uri="{FF2B5EF4-FFF2-40B4-BE49-F238E27FC236}">
                <a16:creationId xmlns:a16="http://schemas.microsoft.com/office/drawing/2014/main" id="{A9C5D8B1-0651-443E-A674-FBACF9F8D8D4}"/>
              </a:ext>
            </a:extLst>
          </p:cNvPr>
          <p:cNvSpPr txBox="1"/>
          <p:nvPr/>
        </p:nvSpPr>
        <p:spPr>
          <a:xfrm>
            <a:off x="2451738" y="7832794"/>
            <a:ext cx="19330535" cy="646203"/>
          </a:xfrm>
          <a:prstGeom prst="rect">
            <a:avLst/>
          </a:prstGeom>
          <a:noFill/>
        </p:spPr>
        <p:txBody>
          <a:bodyPr wrap="square" rtlCol="0">
            <a:spAutoFit/>
          </a:bodyPr>
          <a:lstStyle/>
          <a:p>
            <a:pPr defTabSz="1828343"/>
            <a:r>
              <a:rPr lang="zh-CN" altLang="en-US" sz="3599" b="1" dirty="0">
                <a:solidFill>
                  <a:prstClr val="black"/>
                </a:solidFill>
                <a:latin typeface="Playfair Display SC"/>
                <a:ea typeface="等线" panose="02010600030101010101" pitchFamily="2" charset="-122"/>
              </a:rPr>
              <a:t>数据集</a:t>
            </a:r>
            <a:r>
              <a:rPr lang="zh-CN" altLang="en-US" sz="3599" dirty="0">
                <a:solidFill>
                  <a:prstClr val="black"/>
                </a:solidFill>
                <a:latin typeface="等线" panose="020F0502020204030204"/>
                <a:ea typeface="等线" panose="02010600030101010101" pitchFamily="2" charset="-122"/>
              </a:rPr>
              <a:t>：</a:t>
            </a:r>
            <a:r>
              <a:rPr lang="en-US" altLang="zh-CN" sz="3599" dirty="0">
                <a:solidFill>
                  <a:prstClr val="black"/>
                </a:solidFill>
                <a:latin typeface="Montserrat Light"/>
                <a:ea typeface="等线" panose="02010600030101010101" pitchFamily="2" charset="-122"/>
              </a:rPr>
              <a:t>MIMIC-III(</a:t>
            </a:r>
            <a:r>
              <a:rPr lang="zh-CN" altLang="en-US" sz="3599" dirty="0">
                <a:solidFill>
                  <a:prstClr val="black"/>
                </a:solidFill>
                <a:latin typeface="Montserrat Light"/>
                <a:ea typeface="等线" panose="02010600030101010101" pitchFamily="2" charset="-122"/>
              </a:rPr>
              <a:t>公开的</a:t>
            </a:r>
            <a:r>
              <a:rPr lang="en-US" altLang="zh-CN" sz="3599" dirty="0">
                <a:solidFill>
                  <a:prstClr val="black"/>
                </a:solidFill>
                <a:latin typeface="Montserrat Light"/>
                <a:ea typeface="等线" panose="02010600030101010101" pitchFamily="2" charset="-122"/>
              </a:rPr>
              <a:t>EHR</a:t>
            </a:r>
            <a:r>
              <a:rPr lang="zh-CN" altLang="en-US" sz="3599" dirty="0">
                <a:solidFill>
                  <a:prstClr val="black"/>
                </a:solidFill>
                <a:latin typeface="Montserrat Light"/>
                <a:ea typeface="等线" panose="02010600030101010101" pitchFamily="2" charset="-122"/>
              </a:rPr>
              <a:t>数据集，</a:t>
            </a:r>
            <a:r>
              <a:rPr lang="en-US" altLang="zh-CN" sz="3599" dirty="0">
                <a:solidFill>
                  <a:prstClr val="black"/>
                </a:solidFill>
                <a:latin typeface="Montserrat Light"/>
                <a:ea typeface="等线" panose="02010600030101010101" pitchFamily="2" charset="-122"/>
              </a:rPr>
              <a:t>60k</a:t>
            </a:r>
            <a:r>
              <a:rPr lang="zh-CN" altLang="en-US" sz="3599" dirty="0">
                <a:solidFill>
                  <a:prstClr val="black"/>
                </a:solidFill>
                <a:latin typeface="Montserrat Light"/>
                <a:ea typeface="等线" panose="02010600030101010101" pitchFamily="2" charset="-122"/>
              </a:rPr>
              <a:t>病人</a:t>
            </a:r>
            <a:r>
              <a:rPr lang="en-US" altLang="zh-CN" sz="3599" dirty="0">
                <a:solidFill>
                  <a:prstClr val="black"/>
                </a:solidFill>
                <a:latin typeface="Montserrat Light"/>
                <a:ea typeface="等线" panose="02010600030101010101" pitchFamily="2" charset="-122"/>
              </a:rPr>
              <a:t>)</a:t>
            </a:r>
            <a:r>
              <a:rPr lang="zh-CN" altLang="en-US" sz="3599" dirty="0">
                <a:solidFill>
                  <a:prstClr val="black"/>
                </a:solidFill>
                <a:latin typeface="Montserrat Light"/>
                <a:ea typeface="等线" panose="02010600030101010101" pitchFamily="2" charset="-122"/>
              </a:rPr>
              <a:t>，</a:t>
            </a:r>
            <a:r>
              <a:rPr lang="en-US" altLang="zh-CN" sz="3599" dirty="0">
                <a:solidFill>
                  <a:prstClr val="black"/>
                </a:solidFill>
                <a:latin typeface="Montserrat Light"/>
                <a:ea typeface="等线" panose="02010600030101010101" pitchFamily="2" charset="-122"/>
              </a:rPr>
              <a:t>LHID2005(</a:t>
            </a:r>
            <a:r>
              <a:rPr lang="zh-CN" altLang="en-US" sz="3599" dirty="0">
                <a:solidFill>
                  <a:prstClr val="black"/>
                </a:solidFill>
                <a:latin typeface="Montserrat Light"/>
                <a:ea typeface="等线" panose="02010600030101010101" pitchFamily="2" charset="-122"/>
              </a:rPr>
              <a:t>台湾国民健康保险研究资料库的子集</a:t>
            </a:r>
            <a:r>
              <a:rPr lang="en-US" altLang="zh-CN" sz="3599" dirty="0">
                <a:solidFill>
                  <a:prstClr val="black"/>
                </a:solidFill>
                <a:latin typeface="Montserrat Light"/>
                <a:ea typeface="等线" panose="02010600030101010101" pitchFamily="2" charset="-122"/>
              </a:rPr>
              <a:t>)</a:t>
            </a:r>
            <a:endParaRPr lang="zh-CN" altLang="en-US" sz="3599" dirty="0">
              <a:solidFill>
                <a:prstClr val="black"/>
              </a:solidFill>
              <a:latin typeface="Montserrat Light"/>
              <a:ea typeface="等线" panose="02010600030101010101" pitchFamily="2" charset="-122"/>
            </a:endParaRPr>
          </a:p>
        </p:txBody>
      </p:sp>
      <p:pic>
        <p:nvPicPr>
          <p:cNvPr id="3" name="图片 2">
            <a:extLst>
              <a:ext uri="{FF2B5EF4-FFF2-40B4-BE49-F238E27FC236}">
                <a16:creationId xmlns:a16="http://schemas.microsoft.com/office/drawing/2014/main" id="{2336B11F-ECCA-40B5-A232-770BC910D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772" y="9796746"/>
            <a:ext cx="8641600" cy="2952336"/>
          </a:xfrm>
          <a:prstGeom prst="rect">
            <a:avLst/>
          </a:prstGeom>
        </p:spPr>
      </p:pic>
      <p:pic>
        <p:nvPicPr>
          <p:cNvPr id="12" name="图片 11">
            <a:extLst>
              <a:ext uri="{FF2B5EF4-FFF2-40B4-BE49-F238E27FC236}">
                <a16:creationId xmlns:a16="http://schemas.microsoft.com/office/drawing/2014/main" id="{3F3C0B2B-653C-4000-B9B9-0D2A47916D1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813750" y="923872"/>
            <a:ext cx="10460469" cy="5491195"/>
          </a:xfrm>
          <a:prstGeom prst="rect">
            <a:avLst/>
          </a:prstGeom>
        </p:spPr>
      </p:pic>
      <p:sp>
        <p:nvSpPr>
          <p:cNvPr id="13" name="文本框 12">
            <a:extLst>
              <a:ext uri="{FF2B5EF4-FFF2-40B4-BE49-F238E27FC236}">
                <a16:creationId xmlns:a16="http://schemas.microsoft.com/office/drawing/2014/main" id="{78E6AD3D-79EA-46C6-AB9D-1377A5A3072F}"/>
              </a:ext>
            </a:extLst>
          </p:cNvPr>
          <p:cNvSpPr txBox="1"/>
          <p:nvPr/>
        </p:nvSpPr>
        <p:spPr>
          <a:xfrm>
            <a:off x="2451738" y="5169022"/>
            <a:ext cx="1393588" cy="646203"/>
          </a:xfrm>
          <a:prstGeom prst="rect">
            <a:avLst/>
          </a:prstGeom>
          <a:noFill/>
        </p:spPr>
        <p:txBody>
          <a:bodyPr wrap="square" rtlCol="0">
            <a:spAutoFit/>
          </a:bodyPr>
          <a:lstStyle/>
          <a:p>
            <a:pPr defTabSz="1828343"/>
            <a:r>
              <a:rPr lang="zh-CN" altLang="en-US" sz="3599" b="1" dirty="0">
                <a:solidFill>
                  <a:prstClr val="black"/>
                </a:solidFill>
                <a:latin typeface="Playfair Display SC"/>
                <a:ea typeface="等线" panose="02010600030101010101" pitchFamily="2" charset="-122"/>
              </a:rPr>
              <a:t>模型</a:t>
            </a:r>
          </a:p>
        </p:txBody>
      </p:sp>
      <p:sp>
        <p:nvSpPr>
          <p:cNvPr id="14" name="左大括号 13">
            <a:extLst>
              <a:ext uri="{FF2B5EF4-FFF2-40B4-BE49-F238E27FC236}">
                <a16:creationId xmlns:a16="http://schemas.microsoft.com/office/drawing/2014/main" id="{699E0866-549B-4134-801E-2F50FE657B25}"/>
              </a:ext>
            </a:extLst>
          </p:cNvPr>
          <p:cNvSpPr/>
          <p:nvPr/>
        </p:nvSpPr>
        <p:spPr>
          <a:xfrm>
            <a:off x="3845326" y="4718916"/>
            <a:ext cx="404446" cy="15464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DF99E68-CD10-4CA8-B98D-B0595DAED889}"/>
              </a:ext>
            </a:extLst>
          </p:cNvPr>
          <p:cNvSpPr txBox="1"/>
          <p:nvPr/>
        </p:nvSpPr>
        <p:spPr>
          <a:xfrm>
            <a:off x="4566294" y="4477484"/>
            <a:ext cx="2608257" cy="646203"/>
          </a:xfrm>
          <a:prstGeom prst="rect">
            <a:avLst/>
          </a:prstGeom>
          <a:noFill/>
        </p:spPr>
        <p:txBody>
          <a:bodyPr wrap="square" rtlCol="0">
            <a:spAutoFit/>
          </a:bodyPr>
          <a:lstStyle/>
          <a:p>
            <a:r>
              <a:rPr lang="en-US" altLang="zh-CN" sz="3599" dirty="0" err="1">
                <a:solidFill>
                  <a:prstClr val="black"/>
                </a:solidFill>
                <a:latin typeface="Montserrat Light"/>
                <a:ea typeface="等线" panose="02010600030101010101" pitchFamily="2" charset="-122"/>
              </a:rPr>
              <a:t>medWGAN</a:t>
            </a:r>
            <a:endParaRPr lang="zh-CN" altLang="en-US" sz="3599" dirty="0">
              <a:solidFill>
                <a:prstClr val="black"/>
              </a:solidFill>
              <a:latin typeface="Montserrat Light"/>
              <a:ea typeface="等线" panose="02010600030101010101" pitchFamily="2" charset="-122"/>
            </a:endParaRPr>
          </a:p>
        </p:txBody>
      </p:sp>
      <p:sp>
        <p:nvSpPr>
          <p:cNvPr id="16" name="文本框 15">
            <a:extLst>
              <a:ext uri="{FF2B5EF4-FFF2-40B4-BE49-F238E27FC236}">
                <a16:creationId xmlns:a16="http://schemas.microsoft.com/office/drawing/2014/main" id="{38BB9D96-A129-4456-A14C-793DF5AB3269}"/>
              </a:ext>
            </a:extLst>
          </p:cNvPr>
          <p:cNvSpPr txBox="1"/>
          <p:nvPr/>
        </p:nvSpPr>
        <p:spPr>
          <a:xfrm>
            <a:off x="4490218" y="5736722"/>
            <a:ext cx="2608256" cy="646203"/>
          </a:xfrm>
          <a:prstGeom prst="rect">
            <a:avLst/>
          </a:prstGeom>
          <a:noFill/>
        </p:spPr>
        <p:txBody>
          <a:bodyPr wrap="square" rtlCol="0">
            <a:spAutoFit/>
          </a:bodyPr>
          <a:lstStyle/>
          <a:p>
            <a:r>
              <a:rPr lang="en-US" altLang="zh-CN" sz="3599" dirty="0" err="1">
                <a:solidFill>
                  <a:prstClr val="black"/>
                </a:solidFill>
                <a:latin typeface="Montserrat Light"/>
                <a:ea typeface="等线" panose="02010600030101010101" pitchFamily="2" charset="-122"/>
              </a:rPr>
              <a:t>medBGAN</a:t>
            </a:r>
            <a:endParaRPr lang="zh-CN" altLang="en-US" sz="3599" dirty="0">
              <a:solidFill>
                <a:prstClr val="black"/>
              </a:solidFill>
              <a:latin typeface="Montserrat Light"/>
              <a:ea typeface="等线" panose="02010600030101010101" pitchFamily="2" charset="-122"/>
            </a:endParaRPr>
          </a:p>
        </p:txBody>
      </p:sp>
      <p:sp>
        <p:nvSpPr>
          <p:cNvPr id="17" name="文本框 16">
            <a:extLst>
              <a:ext uri="{FF2B5EF4-FFF2-40B4-BE49-F238E27FC236}">
                <a16:creationId xmlns:a16="http://schemas.microsoft.com/office/drawing/2014/main" id="{2185E7DF-8086-4ADE-92D1-5CF0C97EE305}"/>
              </a:ext>
            </a:extLst>
          </p:cNvPr>
          <p:cNvSpPr txBox="1"/>
          <p:nvPr/>
        </p:nvSpPr>
        <p:spPr>
          <a:xfrm>
            <a:off x="9583432" y="4682858"/>
            <a:ext cx="3865557" cy="1753942"/>
          </a:xfrm>
          <a:prstGeom prst="rect">
            <a:avLst/>
          </a:prstGeom>
          <a:noFill/>
        </p:spPr>
        <p:txBody>
          <a:bodyPr wrap="square" rtlCol="0">
            <a:spAutoFit/>
          </a:bodyPr>
          <a:lstStyle/>
          <a:p>
            <a:r>
              <a:rPr lang="zh-CN" altLang="en-US" sz="3599" dirty="0">
                <a:solidFill>
                  <a:prstClr val="black"/>
                </a:solidFill>
                <a:latin typeface="Montserrat Light"/>
                <a:ea typeface="等线" panose="02010600030101010101" pitchFamily="2" charset="-122"/>
              </a:rPr>
              <a:t>改进的可生成离散的医学数据的</a:t>
            </a:r>
            <a:r>
              <a:rPr lang="en-US" altLang="zh-CN" sz="3599" dirty="0" err="1">
                <a:solidFill>
                  <a:prstClr val="black"/>
                </a:solidFill>
                <a:latin typeface="Montserrat Light"/>
                <a:ea typeface="等线" panose="02010600030101010101" pitchFamily="2" charset="-122"/>
              </a:rPr>
              <a:t>gan</a:t>
            </a:r>
            <a:r>
              <a:rPr lang="zh-CN" altLang="en-US" sz="3599" dirty="0">
                <a:solidFill>
                  <a:prstClr val="black"/>
                </a:solidFill>
                <a:latin typeface="Montserrat Light"/>
                <a:ea typeface="等线" panose="02010600030101010101" pitchFamily="2" charset="-122"/>
              </a:rPr>
              <a:t>模型</a:t>
            </a:r>
          </a:p>
        </p:txBody>
      </p:sp>
      <p:sp>
        <p:nvSpPr>
          <p:cNvPr id="20" name="Shape 2540">
            <a:extLst>
              <a:ext uri="{FF2B5EF4-FFF2-40B4-BE49-F238E27FC236}">
                <a16:creationId xmlns:a16="http://schemas.microsoft.com/office/drawing/2014/main" id="{CF79A71E-33EF-4BCC-9D0B-894F5BB703A5}"/>
              </a:ext>
            </a:extLst>
          </p:cNvPr>
          <p:cNvSpPr/>
          <p:nvPr/>
        </p:nvSpPr>
        <p:spPr>
          <a:xfrm>
            <a:off x="1349610" y="344357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0">
            <a:extLst>
              <a:ext uri="{FF2B5EF4-FFF2-40B4-BE49-F238E27FC236}">
                <a16:creationId xmlns:a16="http://schemas.microsoft.com/office/drawing/2014/main" id="{F4DE4607-D8AE-49A6-A9EA-4B82CEB27BAE}"/>
              </a:ext>
            </a:extLst>
          </p:cNvPr>
          <p:cNvSpPr/>
          <p:nvPr/>
        </p:nvSpPr>
        <p:spPr>
          <a:xfrm>
            <a:off x="1349609" y="519780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919">
            <a:extLst>
              <a:ext uri="{FF2B5EF4-FFF2-40B4-BE49-F238E27FC236}">
                <a16:creationId xmlns:a16="http://schemas.microsoft.com/office/drawing/2014/main" id="{77C7B4E6-F1E1-4809-998B-710AA502333B}"/>
              </a:ext>
            </a:extLst>
          </p:cNvPr>
          <p:cNvSpPr/>
          <p:nvPr/>
        </p:nvSpPr>
        <p:spPr>
          <a:xfrm>
            <a:off x="7716158" y="5161521"/>
            <a:ext cx="1103936" cy="681828"/>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0">
            <a:extLst>
              <a:ext uri="{FF2B5EF4-FFF2-40B4-BE49-F238E27FC236}">
                <a16:creationId xmlns:a16="http://schemas.microsoft.com/office/drawing/2014/main" id="{F9538078-960C-4177-A0B5-D73C2FB16C18}"/>
              </a:ext>
            </a:extLst>
          </p:cNvPr>
          <p:cNvSpPr/>
          <p:nvPr/>
        </p:nvSpPr>
        <p:spPr>
          <a:xfrm>
            <a:off x="1349610" y="795954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761">
            <a:extLst>
              <a:ext uri="{FF2B5EF4-FFF2-40B4-BE49-F238E27FC236}">
                <a16:creationId xmlns:a16="http://schemas.microsoft.com/office/drawing/2014/main" id="{35595637-307C-4482-83FA-F98DCB48D983}"/>
              </a:ext>
            </a:extLst>
          </p:cNvPr>
          <p:cNvSpPr/>
          <p:nvPr/>
        </p:nvSpPr>
        <p:spPr>
          <a:xfrm>
            <a:off x="814647" y="923872"/>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26894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6EDE70DF-AED0-4EFF-8881-FA8C9ED83C67}"/>
              </a:ext>
            </a:extLst>
          </p:cNvPr>
          <p:cNvSpPr txBox="1"/>
          <p:nvPr/>
        </p:nvSpPr>
        <p:spPr>
          <a:xfrm>
            <a:off x="1655514" y="762339"/>
            <a:ext cx="9088685" cy="646331"/>
          </a:xfrm>
          <a:prstGeom prst="rect">
            <a:avLst/>
          </a:prstGeom>
          <a:noFill/>
        </p:spPr>
        <p:txBody>
          <a:bodyPr wrap="square" rtlCol="0">
            <a:spAutoFit/>
          </a:bodyPr>
          <a:lstStyle/>
          <a:p>
            <a:r>
              <a:rPr lang="zh-CN" altLang="en-US" dirty="0">
                <a:latin typeface="Montserrat Light"/>
              </a:rPr>
              <a:t>评价指标（合成数据和真实数据比较）</a:t>
            </a:r>
          </a:p>
        </p:txBody>
      </p:sp>
      <p:pic>
        <p:nvPicPr>
          <p:cNvPr id="6" name="图片 5">
            <a:extLst>
              <a:ext uri="{FF2B5EF4-FFF2-40B4-BE49-F238E27FC236}">
                <a16:creationId xmlns:a16="http://schemas.microsoft.com/office/drawing/2014/main" id="{3357593E-B205-4FD3-BA46-6D57FC0B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124" y="3803783"/>
            <a:ext cx="12993913" cy="3477110"/>
          </a:xfrm>
          <a:prstGeom prst="rect">
            <a:avLst/>
          </a:prstGeom>
        </p:spPr>
      </p:pic>
      <p:sp>
        <p:nvSpPr>
          <p:cNvPr id="20" name="Rectangle 8">
            <a:extLst>
              <a:ext uri="{FF2B5EF4-FFF2-40B4-BE49-F238E27FC236}">
                <a16:creationId xmlns:a16="http://schemas.microsoft.com/office/drawing/2014/main" id="{1F8BE4BA-0C94-4576-B733-ED9E3C56A368}"/>
              </a:ext>
            </a:extLst>
          </p:cNvPr>
          <p:cNvSpPr/>
          <p:nvPr/>
        </p:nvSpPr>
        <p:spPr>
          <a:xfrm>
            <a:off x="3818124" y="2544324"/>
            <a:ext cx="9493430" cy="646331"/>
          </a:xfrm>
          <a:prstGeom prst="rect">
            <a:avLst/>
          </a:prstGeom>
        </p:spPr>
        <p:txBody>
          <a:bodyPr wrap="square">
            <a:spAutoFit/>
          </a:bodyPr>
          <a:lstStyle/>
          <a:p>
            <a:r>
              <a:rPr lang="zh-CN" altLang="en-US" dirty="0">
                <a:latin typeface="Montserrat Light"/>
              </a:rPr>
              <a:t>挖掘数据中的关联规则（</a:t>
            </a:r>
            <a:r>
              <a:rPr lang="en-US" altLang="zh-CN" dirty="0" err="1">
                <a:latin typeface="Montserrat Light"/>
              </a:rPr>
              <a:t>Apriori</a:t>
            </a:r>
            <a:r>
              <a:rPr lang="zh-CN" altLang="en-US" dirty="0">
                <a:latin typeface="Montserrat Light"/>
              </a:rPr>
              <a:t>算法）</a:t>
            </a:r>
          </a:p>
        </p:txBody>
      </p:sp>
      <p:sp>
        <p:nvSpPr>
          <p:cNvPr id="22" name="Shape 2761">
            <a:extLst>
              <a:ext uri="{FF2B5EF4-FFF2-40B4-BE49-F238E27FC236}">
                <a16:creationId xmlns:a16="http://schemas.microsoft.com/office/drawing/2014/main" id="{047AD819-4752-424A-A8F3-F1BA3A149473}"/>
              </a:ext>
            </a:extLst>
          </p:cNvPr>
          <p:cNvSpPr/>
          <p:nvPr/>
        </p:nvSpPr>
        <p:spPr>
          <a:xfrm>
            <a:off x="1029718" y="870432"/>
            <a:ext cx="430143" cy="43014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0">
            <a:extLst>
              <a:ext uri="{FF2B5EF4-FFF2-40B4-BE49-F238E27FC236}">
                <a16:creationId xmlns:a16="http://schemas.microsoft.com/office/drawing/2014/main" id="{96527783-D406-4F83-BED2-0E48A630007C}"/>
              </a:ext>
            </a:extLst>
          </p:cNvPr>
          <p:cNvSpPr/>
          <p:nvPr/>
        </p:nvSpPr>
        <p:spPr>
          <a:xfrm>
            <a:off x="2829629" y="258816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Rectangle 8">
            <a:extLst>
              <a:ext uri="{FF2B5EF4-FFF2-40B4-BE49-F238E27FC236}">
                <a16:creationId xmlns:a16="http://schemas.microsoft.com/office/drawing/2014/main" id="{DFD46F4C-13EA-42A7-952C-F26F43CEFE57}"/>
              </a:ext>
            </a:extLst>
          </p:cNvPr>
          <p:cNvSpPr/>
          <p:nvPr/>
        </p:nvSpPr>
        <p:spPr>
          <a:xfrm>
            <a:off x="3818123" y="7863753"/>
            <a:ext cx="17353754" cy="646331"/>
          </a:xfrm>
          <a:prstGeom prst="rect">
            <a:avLst/>
          </a:prstGeom>
        </p:spPr>
        <p:txBody>
          <a:bodyPr wrap="square">
            <a:spAutoFit/>
          </a:bodyPr>
          <a:lstStyle/>
          <a:p>
            <a:r>
              <a:rPr lang="zh-CN" altLang="en-US" dirty="0">
                <a:latin typeface="Montserrat Light"/>
              </a:rPr>
              <a:t>比较利用逻辑回归，随机森林和</a:t>
            </a:r>
            <a:r>
              <a:rPr lang="en-US" altLang="zh-CN" dirty="0">
                <a:latin typeface="Montserrat Light"/>
              </a:rPr>
              <a:t>SVM</a:t>
            </a:r>
            <a:r>
              <a:rPr lang="zh-CN" altLang="en-US" dirty="0">
                <a:latin typeface="Montserrat Light"/>
              </a:rPr>
              <a:t>在真实和生成数据集中训练的模型结果</a:t>
            </a:r>
          </a:p>
        </p:txBody>
      </p:sp>
      <p:sp>
        <p:nvSpPr>
          <p:cNvPr id="26" name="Shape 2540">
            <a:extLst>
              <a:ext uri="{FF2B5EF4-FFF2-40B4-BE49-F238E27FC236}">
                <a16:creationId xmlns:a16="http://schemas.microsoft.com/office/drawing/2014/main" id="{5D0EB506-180C-4F95-9174-F79EC1A77271}"/>
              </a:ext>
            </a:extLst>
          </p:cNvPr>
          <p:cNvSpPr/>
          <p:nvPr/>
        </p:nvSpPr>
        <p:spPr>
          <a:xfrm>
            <a:off x="2829629" y="790759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Rectangle 8">
            <a:extLst>
              <a:ext uri="{FF2B5EF4-FFF2-40B4-BE49-F238E27FC236}">
                <a16:creationId xmlns:a16="http://schemas.microsoft.com/office/drawing/2014/main" id="{7DE6AD25-B820-4E03-A789-FAD585E77595}"/>
              </a:ext>
            </a:extLst>
          </p:cNvPr>
          <p:cNvSpPr/>
          <p:nvPr/>
        </p:nvSpPr>
        <p:spPr>
          <a:xfrm>
            <a:off x="3818124" y="9668774"/>
            <a:ext cx="13555477" cy="1200329"/>
          </a:xfrm>
          <a:prstGeom prst="rect">
            <a:avLst/>
          </a:prstGeom>
          <a:ln>
            <a:solidFill>
              <a:srgbClr val="000000"/>
            </a:solidFill>
          </a:ln>
        </p:spPr>
        <p:txBody>
          <a:bodyPr wrap="square">
            <a:spAutoFit/>
          </a:bodyPr>
          <a:lstStyle/>
          <a:p>
            <a:r>
              <a:rPr lang="zh-CN" altLang="en-US" dirty="0">
                <a:latin typeface="Montserrat Light"/>
              </a:rPr>
              <a:t>任意一个</a:t>
            </a:r>
            <a:r>
              <a:rPr lang="en-US" altLang="zh-CN" dirty="0" err="1">
                <a:latin typeface="Montserrat Light"/>
              </a:rPr>
              <a:t>ICDcode</a:t>
            </a:r>
            <a:r>
              <a:rPr lang="zh-CN" altLang="en-US" dirty="0">
                <a:latin typeface="Montserrat Light"/>
              </a:rPr>
              <a:t>（若为数值数据则转换为</a:t>
            </a:r>
            <a:r>
              <a:rPr lang="en-US" altLang="zh-CN" dirty="0">
                <a:latin typeface="Montserrat Light"/>
              </a:rPr>
              <a:t>0/1</a:t>
            </a:r>
            <a:r>
              <a:rPr lang="zh-CN" altLang="en-US" dirty="0">
                <a:latin typeface="Montserrat Light"/>
              </a:rPr>
              <a:t>）作为因变量，其余</a:t>
            </a:r>
            <a:r>
              <a:rPr lang="en-US" altLang="zh-CN" dirty="0">
                <a:latin typeface="Montserrat Light"/>
              </a:rPr>
              <a:t>code</a:t>
            </a:r>
            <a:r>
              <a:rPr lang="zh-CN" altLang="en-US" dirty="0">
                <a:latin typeface="Montserrat Light"/>
              </a:rPr>
              <a:t>为自变量</a:t>
            </a:r>
          </a:p>
        </p:txBody>
      </p:sp>
    </p:spTree>
    <p:extLst>
      <p:ext uri="{BB962C8B-B14F-4D97-AF65-F5344CB8AC3E}">
        <p14:creationId xmlns:p14="http://schemas.microsoft.com/office/powerpoint/2010/main" val="338334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676C3DE-75BE-41E3-B74D-22171D669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075" y="2903260"/>
            <a:ext cx="16635499" cy="7909479"/>
          </a:xfrm>
          <a:prstGeom prst="rect">
            <a:avLst/>
          </a:prstGeom>
        </p:spPr>
      </p:pic>
    </p:spTree>
    <p:extLst>
      <p:ext uri="{BB962C8B-B14F-4D97-AF65-F5344CB8AC3E}">
        <p14:creationId xmlns:p14="http://schemas.microsoft.com/office/powerpoint/2010/main" val="164203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DCE992-6D0D-4B4D-8D9F-E1B606A842D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37195" y="789967"/>
            <a:ext cx="11135615" cy="3003046"/>
          </a:xfrm>
          <a:prstGeom prst="rect">
            <a:avLst/>
          </a:prstGeom>
        </p:spPr>
      </p:pic>
      <p:pic>
        <p:nvPicPr>
          <p:cNvPr id="6" name="图片 5">
            <a:extLst>
              <a:ext uri="{FF2B5EF4-FFF2-40B4-BE49-F238E27FC236}">
                <a16:creationId xmlns:a16="http://schemas.microsoft.com/office/drawing/2014/main" id="{C958D31D-401F-4475-A2A6-EC05C62C3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8312" y="789967"/>
            <a:ext cx="7333378" cy="4375548"/>
          </a:xfrm>
          <a:prstGeom prst="rect">
            <a:avLst/>
          </a:prstGeom>
        </p:spPr>
      </p:pic>
      <p:pic>
        <p:nvPicPr>
          <p:cNvPr id="8" name="图片 7">
            <a:extLst>
              <a:ext uri="{FF2B5EF4-FFF2-40B4-BE49-F238E27FC236}">
                <a16:creationId xmlns:a16="http://schemas.microsoft.com/office/drawing/2014/main" id="{64829C34-4499-46DC-B9A1-9E49BD126B4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20662" y="6219722"/>
            <a:ext cx="12768682" cy="3644319"/>
          </a:xfrm>
          <a:prstGeom prst="rect">
            <a:avLst/>
          </a:prstGeom>
        </p:spPr>
      </p:pic>
      <p:pic>
        <p:nvPicPr>
          <p:cNvPr id="10" name="图片 9">
            <a:extLst>
              <a:ext uri="{FF2B5EF4-FFF2-40B4-BE49-F238E27FC236}">
                <a16:creationId xmlns:a16="http://schemas.microsoft.com/office/drawing/2014/main" id="{C1445136-3933-4F9A-ACC0-0983F03076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79570" y="5412059"/>
            <a:ext cx="7610861" cy="7513975"/>
          </a:xfrm>
          <a:prstGeom prst="rect">
            <a:avLst/>
          </a:prstGeom>
        </p:spPr>
      </p:pic>
      <p:sp>
        <p:nvSpPr>
          <p:cNvPr id="11" name="矩形 10">
            <a:extLst>
              <a:ext uri="{FF2B5EF4-FFF2-40B4-BE49-F238E27FC236}">
                <a16:creationId xmlns:a16="http://schemas.microsoft.com/office/drawing/2014/main" id="{58DF4527-4247-454E-8370-2320F3987D88}"/>
              </a:ext>
            </a:extLst>
          </p:cNvPr>
          <p:cNvSpPr/>
          <p:nvPr/>
        </p:nvSpPr>
        <p:spPr>
          <a:xfrm>
            <a:off x="5774277" y="1686610"/>
            <a:ext cx="1579812" cy="4970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p>
        </p:txBody>
      </p:sp>
    </p:spTree>
    <p:extLst>
      <p:ext uri="{BB962C8B-B14F-4D97-AF65-F5344CB8AC3E}">
        <p14:creationId xmlns:p14="http://schemas.microsoft.com/office/powerpoint/2010/main" val="2874661748"/>
      </p:ext>
    </p:extLst>
  </p:cSld>
  <p:clrMapOvr>
    <a:masterClrMapping/>
  </p:clrMapOvr>
</p:sld>
</file>

<file path=ppt/theme/theme1.xml><?xml version="1.0" encoding="utf-8"?>
<a:theme xmlns:a="http://schemas.openxmlformats.org/drawingml/2006/main" name="Default Theme">
  <a:themeElements>
    <a:clrScheme name="Air Light 2">
      <a:dk1>
        <a:srgbClr val="7F7F7F"/>
      </a:dk1>
      <a:lt1>
        <a:srgbClr val="FFFFFF"/>
      </a:lt1>
      <a:dk2>
        <a:srgbClr val="000000"/>
      </a:dk2>
      <a:lt2>
        <a:srgbClr val="FFFFFF"/>
      </a:lt2>
      <a:accent1>
        <a:srgbClr val="000000"/>
      </a:accent1>
      <a:accent2>
        <a:srgbClr val="D6AE7E"/>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32734</TotalTime>
  <Words>636</Words>
  <Application>Microsoft Office PowerPoint</Application>
  <PresentationFormat>自定义</PresentationFormat>
  <Paragraphs>89</Paragraphs>
  <Slides>15</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Gill Sans</vt:lpstr>
      <vt:lpstr>Lato Light</vt:lpstr>
      <vt:lpstr>Montserrat</vt:lpstr>
      <vt:lpstr>Montserrat Hairline</vt:lpstr>
      <vt:lpstr>Montserrat Light</vt:lpstr>
      <vt:lpstr>Playfair Display SC</vt:lpstr>
      <vt:lpstr>等线</vt:lpstr>
      <vt:lpstr>等线 Light</vt:lpstr>
      <vt:lpstr>Arial</vt:lpstr>
      <vt:lpstr>Calibri</vt:lpstr>
      <vt:lpstr>Calibri Light</vt:lpstr>
      <vt:lpstr>Default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13020061876@163.com</cp:lastModifiedBy>
  <cp:revision>32</cp:revision>
  <dcterms:created xsi:type="dcterms:W3CDTF">2014-11-12T21:47:38Z</dcterms:created>
  <dcterms:modified xsi:type="dcterms:W3CDTF">2019-10-08T08:22:25Z</dcterms:modified>
</cp:coreProperties>
</file>