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70" r:id="rId6"/>
    <p:sldId id="266" r:id="rId7"/>
    <p:sldId id="283" r:id="rId8"/>
    <p:sldId id="282" r:id="rId9"/>
    <p:sldId id="284" r:id="rId10"/>
    <p:sldId id="273" r:id="rId11"/>
    <p:sldId id="285" r:id="rId12"/>
    <p:sldId id="267" r:id="rId13"/>
    <p:sldId id="268" r:id="rId14"/>
    <p:sldId id="281" r:id="rId15"/>
    <p:sldId id="286" r:id="rId16"/>
    <p:sldId id="269" r:id="rId17"/>
    <p:sldId id="287" r:id="rId18"/>
    <p:sldId id="272" r:id="rId19"/>
    <p:sldId id="271" r:id="rId20"/>
    <p:sldId id="275" r:id="rId21"/>
    <p:sldId id="25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BE46"/>
    <a:srgbClr val="E55938"/>
    <a:srgbClr val="45A7D5"/>
    <a:srgbClr val="7B6BA9"/>
    <a:srgbClr val="6587CE"/>
    <a:srgbClr val="3976CF"/>
    <a:srgbClr val="273E9E"/>
    <a:srgbClr val="36419C"/>
    <a:srgbClr val="1825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750" y="60"/>
      </p:cViewPr>
      <p:guideLst>
        <p:guide orient="horz" pos="2223"/>
        <p:guide pos="38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各位评委好，我先简单介绍一下我自己我叫刘乾，目前在智能终端组，做为丰驰航空的后端开发</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在异常组跟过9月26号和10月16号两个版本，一共三个页面的开发，主要是数据查询和展示，遇到的困难大概是原来的代码确实是需要费一些时间去理解</a:t>
            </a:r>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在正式进入部门跟版本之前，一直以来做的都是前端方面的工作，在这期间非常感谢几位导师的指导，和团队成员之间的信任，感觉要学的东西很多</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在国庆过后我开始进入智能终端组做后端开发，进部门的时候，导师给我制定了阶段培养计划，拉下代码开始熟悉航空业务，这其中主要的难点是对于业务逻辑和数据流向的不理解，</a:t>
            </a:r>
            <a:endParaRPr lang="zh-CN" altLang="en-US"/>
          </a:p>
          <a:p>
            <a:r>
              <a:rPr lang="zh-CN" altLang="en-US">
                <a:sym typeface="+mn-ea"/>
              </a:rPr>
              <a:t>以及各种表数据的关联关系，在经历了导师一周多的业务和系统架构疏导后，总算有了一些对业务流程有了一些基本的概念</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然后开始参与版本迭代，到目前一共参与了两个版本的迭代，V3.22.0 和v3.23.0 ,这中间主要接触的是散航的发货作业任务，因为目前是在做散航这一块的重构，去除主运单，需求难度不大，但涉及的方面多，包括与外部系统交互，航空容器，任务，件，操作人员等之间的关联关系</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在几个月的工作经历中，对自己有了一些和以前不一样的认识，再次利用swot分析总结了一下自己的优缺点</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然后个人目前的职业生涯发展目标也可以说是愿景大概是这样的</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来顺丰的半年里我大概经历了以下四个阶段，实习，培训，情景模拟和现在进入部门</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我是四月份去的丰声产品研发部，当时作为前端开发实习生，实习时长一个半月，过程中一共接触了三个项目,BMC，外包项目盐渎react开发的和后来他们打算用electron来重构丰声的pc端，这期间主要是学习相关技术，然后导师交给的任务大概都是写文档和对系统的理解</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六月底来到了数字化场地正式入职，经过企业文化培训后开始做情景模拟的项目，当时我们接到选题是和财务对接的财务预算收集系统，主要的需求场景是财务每年或每季度下发预算收集模板，然后科技各个部门填写预算并汇总到财务的闭环过程，他们当时的痛点大概有以下几个，就是收集比较繁琐，汇总复杂，多变的填写模板</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我们接到题目之后开始做了相应的解决方案，总结来说就是自动生成表单，填写数据，汇总的过程，这其中涉及到的难点主要是，模板多变和如何通过用户填写的数据套用公式自动计算出相应的金额</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我们的做法是，通过配置或者excel解析生成表单数据，然后生成表单，用户填写完成后再进行汇总生成excel</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我当时是作为团队的前端开发，主要负责系统的流程设计，和数据库设计，并完成前端的架构和页面开发工作，在历时两个月的研发过程中，共完成了5个模块共13个页面的开发，遗憾的是团队最后没能取到理想的成绩</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在情景模拟中主要的收获就是学会了和其他人一起合作，以前可能自己一个人做项目比较多，没有经历过完整而规范的开发流程，第二是提升了自己的技术能力。</a:t>
            </a:r>
            <a:endParaRPr lang="zh-CN" altLang="en-US"/>
          </a:p>
          <a:p>
            <a:r>
              <a:rPr lang="zh-CN" altLang="en-US">
                <a:sym typeface="+mn-ea"/>
              </a:rPr>
              <a:t>当然在这中间也得到了许多教训，我认为比较重要的是做开发必须抓住产品需求的重点，我当时在用户交互上下了很大功夫，一直考虑用户各种操作情况，而忽略了开发重要需求的时间根本不够，现在再想其实有些坑是填不完的，没必要太注重那个维度的事情，到最后没能及时上线完成需求我应该负很大责任。</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除情景模拟之外，我先后在场院组和异常组跟过版本，场院当时做的是一个jquey页面的重构，没什么太大难度，主要是为了和系统整体代码和界面风格统一</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A97C9-090A-49D4-BBFA-D71EE80A0A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D2CB2-CE3E-484F-98BF-8F99DA4AE4B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2.xml"/><Relationship Id="rId7" Type="http://schemas.openxmlformats.org/officeDocument/2006/relationships/image" Target="../media/image20.jpe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8.emf"/></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8.emf"/></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em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8.emf"/></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中转场数字化运营平台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4377055" y="2125345"/>
            <a:ext cx="2195195" cy="3392805"/>
          </a:xfrm>
          <a:prstGeom prst="rect">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连接符 3"/>
          <p:cNvCxnSpPr/>
          <p:nvPr/>
        </p:nvCxnSpPr>
        <p:spPr>
          <a:xfrm>
            <a:off x="3376295" y="2095500"/>
            <a:ext cx="20320" cy="345313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570470" y="2094865"/>
            <a:ext cx="20320" cy="345313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 name="圆角矩形 5"/>
          <p:cNvSpPr/>
          <p:nvPr/>
        </p:nvSpPr>
        <p:spPr>
          <a:xfrm>
            <a:off x="4533265" y="4847590"/>
            <a:ext cx="1882775" cy="4730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sym typeface="+mn-ea"/>
              </a:rPr>
              <a:t>角色列表页面</a:t>
            </a:r>
            <a:endParaRPr lang="zh-CN" altLang="en-US" b="1">
              <a:solidFill>
                <a:schemeClr val="tx1"/>
              </a:solidFill>
              <a:sym typeface="+mn-ea"/>
            </a:endParaRPr>
          </a:p>
        </p:txBody>
      </p:sp>
      <p:sp>
        <p:nvSpPr>
          <p:cNvPr id="7" name="文本框 6"/>
          <p:cNvSpPr txBox="1"/>
          <p:nvPr/>
        </p:nvSpPr>
        <p:spPr>
          <a:xfrm>
            <a:off x="4951095" y="2672715"/>
            <a:ext cx="1570355" cy="368300"/>
          </a:xfrm>
          <a:prstGeom prst="rect">
            <a:avLst/>
          </a:prstGeom>
          <a:noFill/>
        </p:spPr>
        <p:txBody>
          <a:bodyPr wrap="square" rtlCol="0">
            <a:spAutoFit/>
          </a:bodyPr>
          <a:p>
            <a:r>
              <a:rPr lang="zh-CN" altLang="en-US">
                <a:solidFill>
                  <a:schemeClr val="bg1"/>
                </a:solidFill>
              </a:rPr>
              <a:t>查询</a:t>
            </a:r>
            <a:endParaRPr lang="zh-CN" altLang="en-US">
              <a:solidFill>
                <a:schemeClr val="bg1"/>
              </a:solidFill>
            </a:endParaRPr>
          </a:p>
        </p:txBody>
      </p:sp>
      <p:sp>
        <p:nvSpPr>
          <p:cNvPr id="9" name="文本框 8"/>
          <p:cNvSpPr txBox="1"/>
          <p:nvPr/>
        </p:nvSpPr>
        <p:spPr>
          <a:xfrm>
            <a:off x="4941570" y="3331845"/>
            <a:ext cx="1570355" cy="368300"/>
          </a:xfrm>
          <a:prstGeom prst="rect">
            <a:avLst/>
          </a:prstGeom>
          <a:noFill/>
        </p:spPr>
        <p:txBody>
          <a:bodyPr wrap="square" rtlCol="0">
            <a:spAutoFit/>
          </a:bodyPr>
          <a:p>
            <a:r>
              <a:rPr lang="zh-CN" altLang="en-US">
                <a:solidFill>
                  <a:schemeClr val="bg1"/>
                </a:solidFill>
              </a:rPr>
              <a:t>展示</a:t>
            </a:r>
            <a:endParaRPr lang="zh-CN" altLang="en-US">
              <a:solidFill>
                <a:schemeClr val="bg1"/>
              </a:solidFill>
            </a:endParaRPr>
          </a:p>
        </p:txBody>
      </p:sp>
      <p:sp>
        <p:nvSpPr>
          <p:cNvPr id="10" name="文本框 9"/>
          <p:cNvSpPr txBox="1"/>
          <p:nvPr/>
        </p:nvSpPr>
        <p:spPr>
          <a:xfrm>
            <a:off x="4941570" y="3970020"/>
            <a:ext cx="1570355" cy="368300"/>
          </a:xfrm>
          <a:prstGeom prst="rect">
            <a:avLst/>
          </a:prstGeom>
          <a:noFill/>
        </p:spPr>
        <p:txBody>
          <a:bodyPr wrap="square" rtlCol="0">
            <a:spAutoFit/>
          </a:bodyPr>
          <a:p>
            <a:r>
              <a:rPr lang="zh-CN" altLang="en-US">
                <a:solidFill>
                  <a:schemeClr val="bg1"/>
                </a:solidFill>
              </a:rPr>
              <a:t>授权</a:t>
            </a:r>
            <a:endParaRPr lang="zh-CN" altLang="en-US">
              <a:solidFill>
                <a:schemeClr val="bg1"/>
              </a:solidFill>
            </a:endParaRPr>
          </a:p>
        </p:txBody>
      </p:sp>
      <p:sp>
        <p:nvSpPr>
          <p:cNvPr id="11" name="文本框 10"/>
          <p:cNvSpPr txBox="1"/>
          <p:nvPr/>
        </p:nvSpPr>
        <p:spPr>
          <a:xfrm>
            <a:off x="1151890" y="2164080"/>
            <a:ext cx="188277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重构前</a:t>
            </a:r>
            <a:endParaRPr lang="zh-CN" altLang="en-US" b="1">
              <a:latin typeface="微软雅黑" panose="020B0503020204020204" pitchFamily="34" charset="-122"/>
              <a:ea typeface="微软雅黑" panose="020B0503020204020204" pitchFamily="34" charset="-122"/>
            </a:endParaRPr>
          </a:p>
        </p:txBody>
      </p:sp>
      <p:sp>
        <p:nvSpPr>
          <p:cNvPr id="12" name="文本框 11"/>
          <p:cNvSpPr txBox="1"/>
          <p:nvPr/>
        </p:nvSpPr>
        <p:spPr>
          <a:xfrm>
            <a:off x="8228330" y="2087880"/>
            <a:ext cx="188277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重构后</a:t>
            </a:r>
            <a:endParaRPr lang="zh-CN" altLang="en-US" b="1">
              <a:latin typeface="微软雅黑" panose="020B0503020204020204" pitchFamily="34" charset="-122"/>
              <a:ea typeface="微软雅黑" panose="020B0503020204020204" pitchFamily="34" charset="-122"/>
            </a:endParaRPr>
          </a:p>
        </p:txBody>
      </p:sp>
      <p:pic>
        <p:nvPicPr>
          <p:cNvPr id="13" name="图片 12" descr="查询+"/>
          <p:cNvPicPr>
            <a:picLocks noChangeAspect="1"/>
          </p:cNvPicPr>
          <p:nvPr/>
        </p:nvPicPr>
        <p:blipFill>
          <a:blip r:embed="rId2"/>
          <a:stretch>
            <a:fillRect/>
          </a:stretch>
        </p:blipFill>
        <p:spPr>
          <a:xfrm>
            <a:off x="4584065" y="2701290"/>
            <a:ext cx="281305" cy="281305"/>
          </a:xfrm>
          <a:prstGeom prst="rect">
            <a:avLst/>
          </a:prstGeom>
        </p:spPr>
      </p:pic>
      <p:pic>
        <p:nvPicPr>
          <p:cNvPr id="14" name="图片 13" descr="授权管理"/>
          <p:cNvPicPr>
            <a:picLocks noChangeAspect="1"/>
          </p:cNvPicPr>
          <p:nvPr/>
        </p:nvPicPr>
        <p:blipFill>
          <a:blip r:embed="rId3"/>
          <a:stretch>
            <a:fillRect/>
          </a:stretch>
        </p:blipFill>
        <p:spPr>
          <a:xfrm>
            <a:off x="4606925" y="4001770"/>
            <a:ext cx="281305" cy="227965"/>
          </a:xfrm>
          <a:prstGeom prst="rect">
            <a:avLst/>
          </a:prstGeom>
        </p:spPr>
      </p:pic>
      <p:pic>
        <p:nvPicPr>
          <p:cNvPr id="15" name="图片 14" descr="及时展示"/>
          <p:cNvPicPr>
            <a:picLocks noChangeAspect="1"/>
          </p:cNvPicPr>
          <p:nvPr/>
        </p:nvPicPr>
        <p:blipFill>
          <a:blip r:embed="rId4"/>
          <a:stretch>
            <a:fillRect/>
          </a:stretch>
        </p:blipFill>
        <p:spPr>
          <a:xfrm>
            <a:off x="4542790" y="3307080"/>
            <a:ext cx="374015" cy="374015"/>
          </a:xfrm>
          <a:prstGeom prst="rect">
            <a:avLst/>
          </a:prstGeom>
        </p:spPr>
      </p:pic>
      <p:pic>
        <p:nvPicPr>
          <p:cNvPr id="16" name="图片 15" descr="jquery"/>
          <p:cNvPicPr>
            <a:picLocks noChangeAspect="1"/>
          </p:cNvPicPr>
          <p:nvPr/>
        </p:nvPicPr>
        <p:blipFill>
          <a:blip r:embed="rId5"/>
          <a:stretch>
            <a:fillRect/>
          </a:stretch>
        </p:blipFill>
        <p:spPr>
          <a:xfrm>
            <a:off x="2527300" y="2806700"/>
            <a:ext cx="224155" cy="224155"/>
          </a:xfrm>
          <a:prstGeom prst="rect">
            <a:avLst/>
          </a:prstGeom>
        </p:spPr>
      </p:pic>
      <p:pic>
        <p:nvPicPr>
          <p:cNvPr id="17" name="图片 16" descr="Vue (3)"/>
          <p:cNvPicPr>
            <a:picLocks noChangeAspect="1"/>
          </p:cNvPicPr>
          <p:nvPr/>
        </p:nvPicPr>
        <p:blipFill>
          <a:blip r:embed="rId6"/>
          <a:stretch>
            <a:fillRect/>
          </a:stretch>
        </p:blipFill>
        <p:spPr>
          <a:xfrm>
            <a:off x="9453245" y="2716530"/>
            <a:ext cx="285115" cy="285115"/>
          </a:xfrm>
          <a:prstGeom prst="rect">
            <a:avLst/>
          </a:prstGeom>
        </p:spPr>
      </p:pic>
      <p:sp>
        <p:nvSpPr>
          <p:cNvPr id="19" name="文本框 18"/>
          <p:cNvSpPr txBox="1"/>
          <p:nvPr/>
        </p:nvSpPr>
        <p:spPr>
          <a:xfrm>
            <a:off x="1257935" y="2731135"/>
            <a:ext cx="128841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jquery</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文本框 23"/>
          <p:cNvSpPr txBox="1"/>
          <p:nvPr/>
        </p:nvSpPr>
        <p:spPr>
          <a:xfrm>
            <a:off x="8449945" y="2664460"/>
            <a:ext cx="128841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vue</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 name="文本框 24"/>
          <p:cNvSpPr txBox="1"/>
          <p:nvPr/>
        </p:nvSpPr>
        <p:spPr>
          <a:xfrm>
            <a:off x="1257935" y="3287395"/>
            <a:ext cx="1822450"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代码风格不统一</a:t>
            </a:r>
            <a:endParaRPr lang="zh-CN" altLang="en-US"/>
          </a:p>
        </p:txBody>
      </p:sp>
      <p:sp>
        <p:nvSpPr>
          <p:cNvPr id="27" name="文本框 26"/>
          <p:cNvSpPr txBox="1"/>
          <p:nvPr/>
        </p:nvSpPr>
        <p:spPr>
          <a:xfrm>
            <a:off x="1280795" y="3871595"/>
            <a:ext cx="1822450"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界面风格不统一</a:t>
            </a:r>
            <a:endParaRPr lang="zh-CN" altLang="en-US"/>
          </a:p>
        </p:txBody>
      </p:sp>
      <p:sp>
        <p:nvSpPr>
          <p:cNvPr id="28" name="文本框 27"/>
          <p:cNvSpPr txBox="1"/>
          <p:nvPr/>
        </p:nvSpPr>
        <p:spPr>
          <a:xfrm>
            <a:off x="8459470" y="3192145"/>
            <a:ext cx="1822450"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使用第三方组件</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28"/>
          <p:cNvSpPr txBox="1"/>
          <p:nvPr/>
        </p:nvSpPr>
        <p:spPr>
          <a:xfrm>
            <a:off x="8468995" y="3766820"/>
            <a:ext cx="2134870"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统一样式，简化代码</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0" name="图片 29" descr="IMG20191128_102102"/>
          <p:cNvPicPr>
            <a:picLocks noChangeAspect="1"/>
          </p:cNvPicPr>
          <p:nvPr/>
        </p:nvPicPr>
        <p:blipFill>
          <a:blip r:embed="rId7"/>
          <a:stretch>
            <a:fillRect/>
          </a:stretch>
        </p:blipFill>
        <p:spPr>
          <a:xfrm>
            <a:off x="1339850" y="1124585"/>
            <a:ext cx="8113395" cy="5088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9" name="直接连接符 18"/>
          <p:cNvCxnSpPr/>
          <p:nvPr/>
        </p:nvCxnSpPr>
        <p:spPr>
          <a:xfrm>
            <a:off x="3725545" y="1414145"/>
            <a:ext cx="2540" cy="1263015"/>
          </a:xfrm>
          <a:prstGeom prst="line">
            <a:avLst/>
          </a:prstGeom>
          <a:ln>
            <a:solidFill>
              <a:srgbClr val="45A7D5"/>
            </a:solidFill>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异常件处理平台</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2721610" y="3503930"/>
            <a:ext cx="2233930" cy="2929255"/>
          </a:xfrm>
          <a:prstGeom prst="roundRect">
            <a:avLst>
              <a:gd name="adj" fmla="val 5270"/>
            </a:avLst>
          </a:prstGeom>
          <a:solidFill>
            <a:srgbClr val="45A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latin typeface="微软雅黑" panose="020B0503020204020204" pitchFamily="34" charset="-122"/>
              <a:ea typeface="微软雅黑" panose="020B0503020204020204" pitchFamily="34" charset="-122"/>
            </a:endParaRPr>
          </a:p>
        </p:txBody>
      </p:sp>
      <p:sp>
        <p:nvSpPr>
          <p:cNvPr id="8" name="圆角矩形 7"/>
          <p:cNvSpPr/>
          <p:nvPr/>
        </p:nvSpPr>
        <p:spPr>
          <a:xfrm>
            <a:off x="5951855" y="3494405"/>
            <a:ext cx="2233930" cy="2929255"/>
          </a:xfrm>
          <a:prstGeom prst="roundRect">
            <a:avLst>
              <a:gd name="adj" fmla="val 5270"/>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2801620" y="5694680"/>
            <a:ext cx="2073910" cy="6242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6031865" y="5694680"/>
            <a:ext cx="2073910" cy="6242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994660" y="5822315"/>
            <a:ext cx="3171825" cy="368300"/>
          </a:xfrm>
          <a:prstGeom prst="rect">
            <a:avLst/>
          </a:prstGeom>
          <a:noFill/>
        </p:spPr>
        <p:txBody>
          <a:bodyPr wrap="square" rtlCol="0">
            <a:spAutoFit/>
          </a:bodyPr>
          <a:p>
            <a:r>
              <a:rPr lang="zh-CN" altLang="en-US" b="1"/>
              <a:t>协查实时监控</a:t>
            </a:r>
            <a:endParaRPr lang="zh-CN" altLang="en-US" b="1"/>
          </a:p>
        </p:txBody>
      </p:sp>
      <p:sp>
        <p:nvSpPr>
          <p:cNvPr id="2" name="文本框 1"/>
          <p:cNvSpPr txBox="1"/>
          <p:nvPr/>
        </p:nvSpPr>
        <p:spPr>
          <a:xfrm>
            <a:off x="6195060" y="5832475"/>
            <a:ext cx="3171825" cy="368300"/>
          </a:xfrm>
          <a:prstGeom prst="rect">
            <a:avLst/>
          </a:prstGeom>
          <a:noFill/>
        </p:spPr>
        <p:txBody>
          <a:bodyPr wrap="square" rtlCol="0">
            <a:spAutoFit/>
          </a:bodyPr>
          <a:p>
            <a:r>
              <a:rPr lang="zh-CN" altLang="en-US" b="1"/>
              <a:t>有货无单上报</a:t>
            </a:r>
            <a:endParaRPr lang="zh-CN" altLang="en-US" b="1"/>
          </a:p>
        </p:txBody>
      </p:sp>
      <p:pic>
        <p:nvPicPr>
          <p:cNvPr id="12" name="图片 11" descr="位置"/>
          <p:cNvPicPr>
            <a:picLocks noChangeAspect="1"/>
          </p:cNvPicPr>
          <p:nvPr/>
        </p:nvPicPr>
        <p:blipFill>
          <a:blip r:embed="rId2"/>
          <a:stretch>
            <a:fillRect/>
          </a:stretch>
        </p:blipFill>
        <p:spPr>
          <a:xfrm>
            <a:off x="3448050" y="2667635"/>
            <a:ext cx="597600" cy="597600"/>
          </a:xfrm>
          <a:prstGeom prst="rect">
            <a:avLst/>
          </a:prstGeom>
        </p:spPr>
      </p:pic>
      <p:pic>
        <p:nvPicPr>
          <p:cNvPr id="13" name="图片 12" descr="位置 (1)"/>
          <p:cNvPicPr>
            <a:picLocks noChangeAspect="1"/>
          </p:cNvPicPr>
          <p:nvPr/>
        </p:nvPicPr>
        <p:blipFill>
          <a:blip r:embed="rId3"/>
          <a:stretch>
            <a:fillRect/>
          </a:stretch>
        </p:blipFill>
        <p:spPr>
          <a:xfrm>
            <a:off x="6770370" y="2667635"/>
            <a:ext cx="596900" cy="596900"/>
          </a:xfrm>
          <a:prstGeom prst="rect">
            <a:avLst/>
          </a:prstGeom>
        </p:spPr>
      </p:pic>
      <p:sp>
        <p:nvSpPr>
          <p:cNvPr id="15" name="燕尾形 14"/>
          <p:cNvSpPr/>
          <p:nvPr/>
        </p:nvSpPr>
        <p:spPr>
          <a:xfrm>
            <a:off x="2421255" y="1964055"/>
            <a:ext cx="3110865" cy="362585"/>
          </a:xfrm>
          <a:prstGeom prst="chevron">
            <a:avLst/>
          </a:prstGeom>
          <a:solidFill>
            <a:srgbClr val="45A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燕尾形 16"/>
          <p:cNvSpPr/>
          <p:nvPr/>
        </p:nvSpPr>
        <p:spPr>
          <a:xfrm>
            <a:off x="5418455" y="1964055"/>
            <a:ext cx="3110865" cy="362585"/>
          </a:xfrm>
          <a:prstGeom prst="chevron">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4" name="直接连接符 23"/>
          <p:cNvCxnSpPr/>
          <p:nvPr/>
        </p:nvCxnSpPr>
        <p:spPr>
          <a:xfrm>
            <a:off x="7048500" y="1414145"/>
            <a:ext cx="2540" cy="1263015"/>
          </a:xfrm>
          <a:prstGeom prst="line">
            <a:avLst/>
          </a:prstGeom>
          <a:ln>
            <a:solidFill>
              <a:srgbClr val="E55938"/>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238250" y="1414780"/>
            <a:ext cx="8376285" cy="1016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042285" y="1967865"/>
            <a:ext cx="1933575" cy="368300"/>
          </a:xfrm>
          <a:prstGeom prst="rect">
            <a:avLst/>
          </a:prstGeom>
          <a:noFill/>
        </p:spPr>
        <p:txBody>
          <a:bodyPr wrap="square" rtlCol="0">
            <a:spAutoFit/>
          </a:bodyPr>
          <a:p>
            <a:r>
              <a:rPr lang="en-US" altLang="zh-CN">
                <a:solidFill>
                  <a:schemeClr val="bg1"/>
                </a:solidFill>
              </a:rPr>
              <a:t>9</a:t>
            </a:r>
            <a:r>
              <a:rPr lang="zh-CN" altLang="en-US">
                <a:solidFill>
                  <a:schemeClr val="bg1"/>
                </a:solidFill>
              </a:rPr>
              <a:t>月</a:t>
            </a:r>
            <a:r>
              <a:rPr lang="en-US" altLang="zh-CN">
                <a:solidFill>
                  <a:schemeClr val="bg1"/>
                </a:solidFill>
              </a:rPr>
              <a:t>26</a:t>
            </a:r>
            <a:r>
              <a:rPr lang="zh-CN" altLang="en-US">
                <a:solidFill>
                  <a:schemeClr val="bg1"/>
                </a:solidFill>
              </a:rPr>
              <a:t>日版本</a:t>
            </a:r>
            <a:endParaRPr lang="zh-CN" altLang="en-US">
              <a:solidFill>
                <a:schemeClr val="bg1"/>
              </a:solidFill>
            </a:endParaRPr>
          </a:p>
        </p:txBody>
      </p:sp>
      <p:sp>
        <p:nvSpPr>
          <p:cNvPr id="27" name="文本框 26"/>
          <p:cNvSpPr txBox="1"/>
          <p:nvPr/>
        </p:nvSpPr>
        <p:spPr>
          <a:xfrm>
            <a:off x="6185535" y="1967865"/>
            <a:ext cx="1933575" cy="368300"/>
          </a:xfrm>
          <a:prstGeom prst="rect">
            <a:avLst/>
          </a:prstGeom>
          <a:noFill/>
        </p:spPr>
        <p:txBody>
          <a:bodyPr wrap="square" rtlCol="0">
            <a:spAutoFit/>
          </a:bodyPr>
          <a:p>
            <a:r>
              <a:rPr lang="en-US" altLang="zh-CN">
                <a:solidFill>
                  <a:schemeClr val="bg1"/>
                </a:solidFill>
              </a:rPr>
              <a:t>10</a:t>
            </a:r>
            <a:r>
              <a:rPr lang="zh-CN" altLang="en-US">
                <a:solidFill>
                  <a:schemeClr val="bg1"/>
                </a:solidFill>
              </a:rPr>
              <a:t>月</a:t>
            </a:r>
            <a:r>
              <a:rPr lang="en-US" altLang="zh-CN">
                <a:solidFill>
                  <a:schemeClr val="bg1"/>
                </a:solidFill>
              </a:rPr>
              <a:t>16</a:t>
            </a:r>
            <a:r>
              <a:rPr lang="zh-CN" altLang="en-US">
                <a:solidFill>
                  <a:schemeClr val="bg1"/>
                </a:solidFill>
              </a:rPr>
              <a:t>日版本</a:t>
            </a:r>
            <a:endParaRPr lang="zh-CN" altLang="en-US">
              <a:solidFill>
                <a:schemeClr val="bg1"/>
              </a:solidFill>
            </a:endParaRPr>
          </a:p>
        </p:txBody>
      </p:sp>
      <p:sp>
        <p:nvSpPr>
          <p:cNvPr id="28" name="文本框 27"/>
          <p:cNvSpPr txBox="1"/>
          <p:nvPr/>
        </p:nvSpPr>
        <p:spPr>
          <a:xfrm>
            <a:off x="2925445" y="3729990"/>
            <a:ext cx="1835150" cy="645160"/>
          </a:xfrm>
          <a:prstGeom prst="rect">
            <a:avLst/>
          </a:prstGeom>
          <a:noFill/>
        </p:spPr>
        <p:txBody>
          <a:bodyPr wrap="square" rtlCol="0">
            <a:spAutoFit/>
          </a:bodyPr>
          <a:p>
            <a:r>
              <a:rPr lang="zh-CN" altLang="en-US">
                <a:solidFill>
                  <a:schemeClr val="bg1"/>
                </a:solidFill>
                <a:latin typeface="微软雅黑" panose="020B0503020204020204" pitchFamily="34" charset="-122"/>
                <a:ea typeface="微软雅黑" panose="020B0503020204020204" pitchFamily="34" charset="-122"/>
              </a:rPr>
              <a:t>数据展示</a:t>
            </a:r>
            <a:endParaRPr lang="zh-CN" altLang="en-US">
              <a:solidFill>
                <a:schemeClr val="bg1"/>
              </a:solidFill>
              <a:latin typeface="微软雅黑" panose="020B0503020204020204" pitchFamily="34" charset="-122"/>
              <a:ea typeface="微软雅黑" panose="020B0503020204020204" pitchFamily="34" charset="-122"/>
            </a:endParaRPr>
          </a:p>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2937510" y="4279900"/>
            <a:ext cx="1823085" cy="645160"/>
          </a:xfrm>
          <a:prstGeom prst="rect">
            <a:avLst/>
          </a:prstGeom>
          <a:noFill/>
        </p:spPr>
        <p:txBody>
          <a:bodyPr wrap="square" rtlCol="0">
            <a:spAutoFit/>
          </a:bodyPr>
          <a:p>
            <a:r>
              <a:rPr lang="zh-CN" altLang="en-US">
                <a:solidFill>
                  <a:schemeClr val="bg1"/>
                </a:solidFill>
                <a:latin typeface="微软雅黑" panose="020B0503020204020204" pitchFamily="34" charset="-122"/>
                <a:ea typeface="微软雅黑" panose="020B0503020204020204" pitchFamily="34" charset="-122"/>
              </a:rPr>
              <a:t>数据多状态判断</a:t>
            </a:r>
            <a:endParaRPr lang="zh-CN" altLang="en-US">
              <a:solidFill>
                <a:schemeClr val="bg1"/>
              </a:solidFill>
              <a:latin typeface="微软雅黑" panose="020B0503020204020204" pitchFamily="34" charset="-122"/>
              <a:ea typeface="微软雅黑" panose="020B0503020204020204" pitchFamily="34" charset="-122"/>
            </a:endParaRPr>
          </a:p>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2937510" y="4839335"/>
            <a:ext cx="1823085" cy="645160"/>
          </a:xfrm>
          <a:prstGeom prst="rect">
            <a:avLst/>
          </a:prstGeom>
          <a:noFill/>
        </p:spPr>
        <p:txBody>
          <a:bodyPr wrap="square" rtlCol="0">
            <a:spAutoFit/>
          </a:bodyPr>
          <a:p>
            <a:r>
              <a:rPr lang="zh-CN" altLang="en-US">
                <a:solidFill>
                  <a:schemeClr val="bg1"/>
                </a:solidFill>
                <a:latin typeface="微软雅黑" panose="020B0503020204020204" pitchFamily="34" charset="-122"/>
                <a:ea typeface="微软雅黑" panose="020B0503020204020204" pitchFamily="34" charset="-122"/>
              </a:rPr>
              <a:t>条件查询</a:t>
            </a:r>
            <a:endParaRPr lang="zh-CN" altLang="en-US">
              <a:solidFill>
                <a:schemeClr val="bg1"/>
              </a:solidFill>
              <a:latin typeface="微软雅黑" panose="020B0503020204020204" pitchFamily="34" charset="-122"/>
              <a:ea typeface="微软雅黑" panose="020B0503020204020204" pitchFamily="34" charset="-122"/>
            </a:endParaRPr>
          </a:p>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6062345" y="3634740"/>
            <a:ext cx="1823085" cy="645160"/>
          </a:xfrm>
          <a:prstGeom prst="rect">
            <a:avLst/>
          </a:prstGeom>
          <a:noFill/>
        </p:spPr>
        <p:txBody>
          <a:bodyPr wrap="square" rtlCol="0">
            <a:spAutoFit/>
          </a:bodyPr>
          <a:p>
            <a:r>
              <a:rPr lang="zh-CN" altLang="en-US">
                <a:solidFill>
                  <a:schemeClr val="bg1"/>
                </a:solidFill>
                <a:latin typeface="微软雅黑" panose="020B0503020204020204" pitchFamily="34" charset="-122"/>
                <a:ea typeface="微软雅黑" panose="020B0503020204020204" pitchFamily="34" charset="-122"/>
              </a:rPr>
              <a:t>条件查询</a:t>
            </a:r>
            <a:endParaRPr lang="zh-CN" altLang="en-US">
              <a:solidFill>
                <a:schemeClr val="bg1"/>
              </a:solidFill>
              <a:latin typeface="微软雅黑" panose="020B0503020204020204" pitchFamily="34" charset="-122"/>
              <a:ea typeface="微软雅黑" panose="020B0503020204020204" pitchFamily="34" charset="-122"/>
            </a:endParaRPr>
          </a:p>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062345" y="4082415"/>
            <a:ext cx="1823085" cy="645160"/>
          </a:xfrm>
          <a:prstGeom prst="rect">
            <a:avLst/>
          </a:prstGeom>
          <a:noFill/>
        </p:spPr>
        <p:txBody>
          <a:bodyPr wrap="square" rtlCol="0">
            <a:spAutoFit/>
          </a:bodyPr>
          <a:p>
            <a:r>
              <a:rPr lang="zh-CN" altLang="en-US">
                <a:solidFill>
                  <a:schemeClr val="bg1"/>
                </a:solidFill>
                <a:latin typeface="微软雅黑" panose="020B0503020204020204" pitchFamily="34" charset="-122"/>
                <a:ea typeface="微软雅黑" panose="020B0503020204020204" pitchFamily="34" charset="-122"/>
              </a:rPr>
              <a:t>单号匹配</a:t>
            </a:r>
            <a:endParaRPr lang="zh-CN" altLang="en-US">
              <a:solidFill>
                <a:schemeClr val="bg1"/>
              </a:solidFill>
              <a:latin typeface="微软雅黑" panose="020B0503020204020204" pitchFamily="34" charset="-122"/>
              <a:ea typeface="微软雅黑" panose="020B0503020204020204" pitchFamily="34" charset="-122"/>
            </a:endParaRPr>
          </a:p>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061710" y="4550410"/>
            <a:ext cx="1823085" cy="645160"/>
          </a:xfrm>
          <a:prstGeom prst="rect">
            <a:avLst/>
          </a:prstGeom>
          <a:noFill/>
        </p:spPr>
        <p:txBody>
          <a:bodyPr wrap="square" rtlCol="0">
            <a:spAutoFit/>
          </a:bodyPr>
          <a:p>
            <a:r>
              <a:rPr lang="zh-CN" altLang="en-US">
                <a:solidFill>
                  <a:schemeClr val="bg1"/>
                </a:solidFill>
                <a:latin typeface="微软雅黑" panose="020B0503020204020204" pitchFamily="34" charset="-122"/>
                <a:ea typeface="微软雅黑" panose="020B0503020204020204" pitchFamily="34" charset="-122"/>
              </a:rPr>
              <a:t>子页面数据展示</a:t>
            </a:r>
            <a:endParaRPr lang="zh-CN" altLang="en-US">
              <a:solidFill>
                <a:schemeClr val="bg1"/>
              </a:solidFill>
              <a:latin typeface="微软雅黑" panose="020B0503020204020204" pitchFamily="34" charset="-122"/>
              <a:ea typeface="微软雅黑" panose="020B0503020204020204" pitchFamily="34" charset="-122"/>
            </a:endParaRPr>
          </a:p>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6062345" y="5030470"/>
            <a:ext cx="1823085" cy="645160"/>
          </a:xfrm>
          <a:prstGeom prst="rect">
            <a:avLst/>
          </a:prstGeom>
          <a:noFill/>
        </p:spPr>
        <p:txBody>
          <a:bodyPr wrap="square" rtlCol="0">
            <a:spAutoFit/>
          </a:bodyPr>
          <a:p>
            <a:r>
              <a:rPr lang="zh-CN" altLang="en-US">
                <a:solidFill>
                  <a:schemeClr val="bg1"/>
                </a:solidFill>
                <a:latin typeface="微软雅黑" panose="020B0503020204020204" pitchFamily="34" charset="-122"/>
                <a:ea typeface="微软雅黑" panose="020B0503020204020204" pitchFamily="34" charset="-122"/>
              </a:rPr>
              <a:t>旧代码逻辑重写</a:t>
            </a:r>
            <a:endParaRPr lang="zh-CN" altLang="en-US">
              <a:solidFill>
                <a:schemeClr val="bg1"/>
              </a:solidFill>
              <a:latin typeface="微软雅黑" panose="020B0503020204020204" pitchFamily="34" charset="-122"/>
              <a:ea typeface="微软雅黑" panose="020B0503020204020204" pitchFamily="34" charset="-122"/>
            </a:endParaRPr>
          </a:p>
          <a:p>
            <a:endParaRPr lang="zh-CN" altLang="en-US">
              <a:solidFill>
                <a:schemeClr val="bg1"/>
              </a:solidFill>
              <a:latin typeface="微软雅黑" panose="020B0503020204020204" pitchFamily="34" charset="-122"/>
              <a:ea typeface="微软雅黑" panose="020B0503020204020204" pitchFamily="34" charset="-122"/>
            </a:endParaRPr>
          </a:p>
        </p:txBody>
      </p:sp>
      <p:pic>
        <p:nvPicPr>
          <p:cNvPr id="3" name="图片 2" descr="IMG20191128_102058"/>
          <p:cNvPicPr>
            <a:picLocks noChangeAspect="1"/>
          </p:cNvPicPr>
          <p:nvPr/>
        </p:nvPicPr>
        <p:blipFill>
          <a:blip r:embed="rId4"/>
          <a:stretch>
            <a:fillRect/>
          </a:stretch>
        </p:blipFill>
        <p:spPr>
          <a:xfrm>
            <a:off x="3418840" y="1190625"/>
            <a:ext cx="7877810" cy="5128260"/>
          </a:xfrm>
          <a:prstGeom prst="rect">
            <a:avLst/>
          </a:prstGeom>
        </p:spPr>
      </p:pic>
      <p:pic>
        <p:nvPicPr>
          <p:cNvPr id="4" name="图片 3" descr="IMG20191128_102051"/>
          <p:cNvPicPr>
            <a:picLocks noChangeAspect="1"/>
          </p:cNvPicPr>
          <p:nvPr/>
        </p:nvPicPr>
        <p:blipFill>
          <a:blip r:embed="rId5"/>
          <a:stretch>
            <a:fillRect/>
          </a:stretch>
        </p:blipFill>
        <p:spPr>
          <a:xfrm>
            <a:off x="772160" y="1197610"/>
            <a:ext cx="8780145" cy="4834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阶段总结</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7" name="表格 6"/>
          <p:cNvGraphicFramePr/>
          <p:nvPr/>
        </p:nvGraphicFramePr>
        <p:xfrm>
          <a:off x="134620" y="1764665"/>
          <a:ext cx="11756390" cy="4617085"/>
        </p:xfrm>
        <a:graphic>
          <a:graphicData uri="http://schemas.openxmlformats.org/drawingml/2006/table">
            <a:tbl>
              <a:tblPr firstRow="1" bandRow="1">
                <a:tableStyleId>{5C22544A-7EE6-4342-B048-85BDC9FD1C3A}</a:tableStyleId>
              </a:tblPr>
              <a:tblGrid>
                <a:gridCol w="646756"/>
                <a:gridCol w="2421890"/>
                <a:gridCol w="3089910"/>
                <a:gridCol w="2346960"/>
                <a:gridCol w="2021840"/>
                <a:gridCol w="1228913"/>
              </a:tblGrid>
              <a:tr h="365760">
                <a:tc>
                  <a:txBody>
                    <a:bodyPr/>
                    <a:p>
                      <a:pPr>
                        <a:buNone/>
                      </a:pPr>
                      <a:r>
                        <a:rPr lang="zh-CN" altLang="en-US" sz="1400">
                          <a:latin typeface="微软雅黑" panose="020B0503020204020204" pitchFamily="34" charset="-122"/>
                          <a:ea typeface="微软雅黑" panose="020B0503020204020204" pitchFamily="34" charset="-122"/>
                        </a:rPr>
                        <a:t>阶段</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时间段</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阶段目标</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阶段计划</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完成结果</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完成进度</a:t>
                      </a:r>
                      <a:endParaRPr lang="zh-CN" altLang="en-US" sz="1400">
                        <a:latin typeface="微软雅黑" panose="020B0503020204020204" pitchFamily="34" charset="-122"/>
                        <a:ea typeface="微软雅黑" panose="020B0503020204020204" pitchFamily="34" charset="-122"/>
                      </a:endParaRPr>
                    </a:p>
                  </a:txBody>
                  <a:tcPr/>
                </a:tc>
              </a:tr>
              <a:tr h="1156335">
                <a:tc>
                  <a:txBody>
                    <a:bodyPr/>
                    <a:p>
                      <a:pPr algn="l">
                        <a:buClrTx/>
                        <a:buSzTx/>
                        <a:buNone/>
                      </a:pPr>
                      <a:r>
                        <a:rPr lang="zh-CN" altLang="en-US" sz="1400">
                          <a:latin typeface="微软雅黑" panose="020B0503020204020204" pitchFamily="34" charset="-122"/>
                          <a:ea typeface="微软雅黑" panose="020B0503020204020204" pitchFamily="34" charset="-122"/>
                        </a:rPr>
                        <a:t>阶段1</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2019-10-16 至2019-10-31</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对丰驰-航空的业务和架构有基本了解，熟悉研发过程，尝试对简单生产问题进行跟踪。</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1.业务流程培训；</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2.系统架构培训；</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3.研发过程培训；</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4.技术栈介绍；</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5.研发工具介绍；</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熟悉项目各模块调用关系</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了解数据流向</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已完成</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txBody>
                  <a:tcPr/>
                </a:tc>
              </a:tr>
              <a:tr h="1157605">
                <a:tc>
                  <a:txBody>
                    <a:bodyPr/>
                    <a:p>
                      <a:pPr algn="l">
                        <a:buClrTx/>
                        <a:buSzTx/>
                        <a:buNone/>
                      </a:pPr>
                      <a:r>
                        <a:rPr lang="zh-CN" altLang="en-US" sz="1400">
                          <a:latin typeface="微软雅黑" panose="020B0503020204020204" pitchFamily="34" charset="-122"/>
                          <a:ea typeface="微软雅黑" panose="020B0503020204020204" pitchFamily="34" charset="-122"/>
                        </a:rPr>
                        <a:t>阶段2</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2019-11-1 至2019-11-30</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熟悉核心的业务流程，以及过程中的的数据流转；</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能够在研发经理的带领下进行简单功能的研发</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1.数据字典介绍；</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2.系统上下游对接方式介绍；</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3.参与一个版本的研发迭代，分配几个小功能试手；</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4.参与发版流程。</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参与两个版本迭代</a:t>
                      </a:r>
                      <a:endPar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完成</a:t>
                      </a: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个业务需求</a:t>
                      </a:r>
                      <a:endPar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已完成</a:t>
                      </a:r>
                      <a:endPar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a:tc>
              </a:tr>
              <a:tr h="776605">
                <a:tc>
                  <a:txBody>
                    <a:bodyPr/>
                    <a:p>
                      <a:pPr algn="l">
                        <a:buClrTx/>
                        <a:buSzTx/>
                        <a:buNone/>
                      </a:pPr>
                      <a:r>
                        <a:rPr lang="zh-CN" altLang="en-US" sz="1400">
                          <a:latin typeface="微软雅黑" panose="020B0503020204020204" pitchFamily="34" charset="-122"/>
                          <a:ea typeface="微软雅黑" panose="020B0503020204020204" pitchFamily="34" charset="-122"/>
                        </a:rPr>
                        <a:t>阶段3</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2019-12-1 至 2019-12-31</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能够独立进行与外部系统有交互的功能研发；</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能够独立完成发版流程。</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1.参与版本研发迭代；</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2.独立进行生产发版。</a:t>
                      </a:r>
                      <a:endParaRPr lang="zh-CN" altLang="en-US" sz="1400">
                        <a:latin typeface="微软雅黑" panose="020B0503020204020204" pitchFamily="34" charset="-122"/>
                        <a:ea typeface="微软雅黑" panose="020B0503020204020204" pitchFamily="34" charset="-122"/>
                      </a:endParaRPr>
                    </a:p>
                  </a:txBody>
                  <a:tcPr/>
                </a:tc>
                <a:tc>
                  <a:txBody>
                    <a:bodyPr/>
                    <a:p>
                      <a:pPr>
                        <a:buNone/>
                      </a:pPr>
                      <a:endParaRPr lang="zh-CN" altLang="en-US"/>
                    </a:p>
                  </a:txBody>
                  <a:tcPr/>
                </a:tc>
                <a:tc>
                  <a:txBody>
                    <a:bodyPr/>
                    <a:p>
                      <a:pPr>
                        <a:buNone/>
                      </a:pPr>
                      <a:endParaRPr lang="zh-CN" altLang="en-US"/>
                    </a:p>
                  </a:txBody>
                  <a:tcPr/>
                </a:tc>
              </a:tr>
              <a:tr h="933450">
                <a:tc>
                  <a:txBody>
                    <a:bodyPr/>
                    <a:p>
                      <a:pPr algn="l">
                        <a:buClrTx/>
                        <a:buSzTx/>
                        <a:buNone/>
                      </a:pPr>
                      <a:r>
                        <a:rPr lang="zh-CN" altLang="en-US" sz="1400">
                          <a:latin typeface="微软雅黑" panose="020B0503020204020204" pitchFamily="34" charset="-122"/>
                          <a:ea typeface="微软雅黑" panose="020B0503020204020204" pitchFamily="34" charset="-122"/>
                        </a:rPr>
                        <a:t>阶段4</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2019-1-1 至 2019-1-15</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对业务和架构有一定了解，能够在需求评审、设计评审、用例评审会上提出建设性意见；</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能够独立进行功能设计；</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转测交付质量须有提升。</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参与版本研发迭代；</a:t>
                      </a:r>
                      <a:endParaRPr lang="zh-CN" altLang="en-US" sz="1400">
                        <a:latin typeface="微软雅黑" panose="020B0503020204020204" pitchFamily="34" charset="-122"/>
                        <a:ea typeface="微软雅黑" panose="020B0503020204020204" pitchFamily="34" charset="-122"/>
                      </a:endParaRPr>
                    </a:p>
                  </a:txBody>
                  <a:tcPr/>
                </a:tc>
                <a:tc>
                  <a:txBody>
                    <a:bodyPr/>
                    <a:p>
                      <a:pPr>
                        <a:buNone/>
                      </a:pPr>
                      <a:endParaRPr lang="zh-CN" altLang="en-US"/>
                    </a:p>
                  </a:txBody>
                  <a:tcPr/>
                </a:tc>
                <a:tc>
                  <a:txBody>
                    <a:bodyPr/>
                    <a:p>
                      <a:pPr>
                        <a:buNone/>
                      </a:pPr>
                      <a:endParaRPr lang="zh-CN" altLang="en-US"/>
                    </a:p>
                  </a:txBody>
                  <a:tcPr/>
                </a:tc>
              </a:tr>
            </a:tbl>
          </a:graphicData>
        </a:graphic>
      </p:graphicFrame>
      <p:sp>
        <p:nvSpPr>
          <p:cNvPr id="8" name="文本框 7"/>
          <p:cNvSpPr txBox="1"/>
          <p:nvPr/>
        </p:nvSpPr>
        <p:spPr>
          <a:xfrm>
            <a:off x="71120" y="1264920"/>
            <a:ext cx="309689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培养计划</a:t>
            </a:r>
            <a:endParaRPr lang="zh-CN" altLang="en-US" b="1">
              <a:latin typeface="微软雅黑" panose="020B0503020204020204" pitchFamily="34" charset="-122"/>
              <a:ea typeface="微软雅黑" panose="020B0503020204020204" pitchFamily="34" charset="-122"/>
            </a:endParaRPr>
          </a:p>
        </p:txBody>
      </p:sp>
      <p:sp>
        <p:nvSpPr>
          <p:cNvPr id="2" name="文本框 1"/>
          <p:cNvSpPr txBox="1"/>
          <p:nvPr/>
        </p:nvSpPr>
        <p:spPr>
          <a:xfrm>
            <a:off x="5949315" y="15240"/>
            <a:ext cx="5819140" cy="368300"/>
          </a:xfrm>
          <a:prstGeom prst="rect">
            <a:avLst/>
          </a:prstGeom>
          <a:noFill/>
        </p:spPr>
        <p:txBody>
          <a:bodyPr wrap="square" rtlCol="0">
            <a:spAutoFit/>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7" name="椭圆 26"/>
          <p:cNvSpPr/>
          <p:nvPr/>
        </p:nvSpPr>
        <p:spPr>
          <a:xfrm>
            <a:off x="732790" y="2388235"/>
            <a:ext cx="523240" cy="543560"/>
          </a:xfrm>
          <a:prstGeom prst="ellipse">
            <a:avLst/>
          </a:prstGeom>
          <a:solidFill>
            <a:srgbClr val="81B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768350" y="4371975"/>
            <a:ext cx="523240" cy="543560"/>
          </a:xfrm>
          <a:prstGeom prst="ellipse">
            <a:avLst/>
          </a:prstGeom>
          <a:solidFill>
            <a:srgbClr val="47A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789940" y="2485390"/>
            <a:ext cx="902335" cy="368300"/>
          </a:xfrm>
          <a:prstGeom prst="rect">
            <a:avLst/>
          </a:prstGeom>
          <a:noFill/>
        </p:spPr>
        <p:txBody>
          <a:bodyPr wrap="square" rtlCol="0">
            <a:spAutoFit/>
          </a:bodyPr>
          <a:p>
            <a:r>
              <a:rPr lang="en-US" altLang="zh-CN">
                <a:solidFill>
                  <a:schemeClr val="bg1"/>
                </a:solidFill>
              </a:rPr>
              <a:t>01</a:t>
            </a:r>
            <a:endParaRPr lang="en-US" altLang="zh-CN">
              <a:solidFill>
                <a:schemeClr val="bg1"/>
              </a:solidFill>
            </a:endParaRPr>
          </a:p>
        </p:txBody>
      </p:sp>
      <p:sp>
        <p:nvSpPr>
          <p:cNvPr id="40" name="文本框 39"/>
          <p:cNvSpPr txBox="1"/>
          <p:nvPr/>
        </p:nvSpPr>
        <p:spPr>
          <a:xfrm>
            <a:off x="825500" y="4488815"/>
            <a:ext cx="902335" cy="368300"/>
          </a:xfrm>
          <a:prstGeom prst="rect">
            <a:avLst/>
          </a:prstGeom>
          <a:noFill/>
        </p:spPr>
        <p:txBody>
          <a:bodyPr wrap="square" rtlCol="0">
            <a:spAutoFit/>
          </a:bodyPr>
          <a:p>
            <a:r>
              <a:rPr lang="en-US" altLang="zh-CN">
                <a:solidFill>
                  <a:schemeClr val="bg1"/>
                </a:solidFill>
              </a:rPr>
              <a:t>02</a:t>
            </a:r>
            <a:endParaRPr lang="en-US" altLang="zh-CN">
              <a:solidFill>
                <a:schemeClr val="bg1"/>
              </a:solidFill>
            </a:endParaRPr>
          </a:p>
        </p:txBody>
      </p:sp>
      <p:sp>
        <p:nvSpPr>
          <p:cNvPr id="48" name="文本框 47"/>
          <p:cNvSpPr txBox="1"/>
          <p:nvPr/>
        </p:nvSpPr>
        <p:spPr>
          <a:xfrm>
            <a:off x="1606550" y="2487295"/>
            <a:ext cx="2540000" cy="306705"/>
          </a:xfrm>
          <a:prstGeom prst="rect">
            <a:avLst/>
          </a:prstGeom>
          <a:noFill/>
        </p:spPr>
        <p:txBody>
          <a:bodyPr wrap="square" rtlCol="0" anchor="t">
            <a:spAutoFit/>
          </a:bodyPr>
          <a:p>
            <a:pPr algn="l">
              <a:buClrTx/>
              <a:buSzTx/>
              <a:buFontTx/>
            </a:pP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散航发货作业任务入库修改</a:t>
            </a:r>
            <a:endParaRPr lang="en-US" altLang="zh-CN" sz="1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 name="文本框 48"/>
          <p:cNvSpPr txBox="1"/>
          <p:nvPr/>
        </p:nvSpPr>
        <p:spPr>
          <a:xfrm>
            <a:off x="1708785" y="4494530"/>
            <a:ext cx="2540000" cy="306705"/>
          </a:xfrm>
          <a:prstGeom prst="rect">
            <a:avLst/>
          </a:prstGeom>
          <a:noFill/>
        </p:spPr>
        <p:txBody>
          <a:bodyPr wrap="square" rtlCol="0" anchor="t">
            <a:spAutoFit/>
          </a:bodyPr>
          <a:p>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散航任务状态变更</a:t>
            </a:r>
            <a:endParaRPr lang="en-US" altLang="zh-CN" sz="1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 name="文本框 50"/>
          <p:cNvSpPr txBox="1"/>
          <p:nvPr/>
        </p:nvSpPr>
        <p:spPr>
          <a:xfrm>
            <a:off x="716280" y="1568450"/>
            <a:ext cx="262763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V3.22.0</a:t>
            </a:r>
            <a:endParaRPr lang="en-US" altLang="zh-CN" b="1">
              <a:latin typeface="微软雅黑" panose="020B0503020204020204" pitchFamily="34" charset="-122"/>
              <a:ea typeface="微软雅黑" panose="020B0503020204020204" pitchFamily="34" charset="-122"/>
            </a:endParaRPr>
          </a:p>
        </p:txBody>
      </p:sp>
      <p:sp>
        <p:nvSpPr>
          <p:cNvPr id="116" name="圆角矩形 115"/>
          <p:cNvSpPr/>
          <p:nvPr/>
        </p:nvSpPr>
        <p:spPr>
          <a:xfrm>
            <a:off x="1256030" y="5567045"/>
            <a:ext cx="7488000" cy="36000"/>
          </a:xfrm>
          <a:prstGeom prst="roundRect">
            <a:avLst/>
          </a:prstGeom>
          <a:solidFill>
            <a:srgbClr val="6587CE"/>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7" name="椭圆 116"/>
          <p:cNvSpPr/>
          <p:nvPr/>
        </p:nvSpPr>
        <p:spPr>
          <a:xfrm>
            <a:off x="2047875" y="5351145"/>
            <a:ext cx="444500" cy="474663"/>
          </a:xfrm>
          <a:prstGeom prst="ellipse">
            <a:avLst/>
          </a:pr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8" name="椭圆 117"/>
          <p:cNvSpPr/>
          <p:nvPr/>
        </p:nvSpPr>
        <p:spPr>
          <a:xfrm>
            <a:off x="2095500" y="5432108"/>
            <a:ext cx="347663" cy="327025"/>
          </a:xfrm>
          <a:prstGeom prst="ellipse">
            <a:avLst/>
          </a:prstGeom>
          <a:solidFill>
            <a:srgbClr val="E5593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9" name="椭圆 118"/>
          <p:cNvSpPr/>
          <p:nvPr/>
        </p:nvSpPr>
        <p:spPr>
          <a:xfrm>
            <a:off x="4657725" y="5359083"/>
            <a:ext cx="444500" cy="473075"/>
          </a:xfrm>
          <a:prstGeom prst="ellipse">
            <a:avLst/>
          </a:pr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0" name="椭圆 119"/>
          <p:cNvSpPr/>
          <p:nvPr/>
        </p:nvSpPr>
        <p:spPr>
          <a:xfrm>
            <a:off x="4705350" y="5427345"/>
            <a:ext cx="347663" cy="328613"/>
          </a:xfrm>
          <a:prstGeom prst="ellipse">
            <a:avLst/>
          </a:prstGeom>
          <a:solidFill>
            <a:srgbClr val="45A7D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1" name="椭圆 120"/>
          <p:cNvSpPr/>
          <p:nvPr/>
        </p:nvSpPr>
        <p:spPr>
          <a:xfrm>
            <a:off x="7073900" y="5349558"/>
            <a:ext cx="444500" cy="474663"/>
          </a:xfrm>
          <a:prstGeom prst="ellipse">
            <a:avLst/>
          </a:pr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2" name="椭圆 121"/>
          <p:cNvSpPr/>
          <p:nvPr/>
        </p:nvSpPr>
        <p:spPr>
          <a:xfrm>
            <a:off x="7123113" y="5422583"/>
            <a:ext cx="347663" cy="328613"/>
          </a:xfrm>
          <a:prstGeom prst="ellipse">
            <a:avLst/>
          </a:prstGeom>
          <a:solidFill>
            <a:srgbClr val="7B6BA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 name="文本框 3"/>
          <p:cNvSpPr txBox="1"/>
          <p:nvPr/>
        </p:nvSpPr>
        <p:spPr>
          <a:xfrm>
            <a:off x="1804035" y="5984875"/>
            <a:ext cx="153987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未开始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nvSpPr>
        <p:spPr>
          <a:xfrm>
            <a:off x="4455160" y="5984875"/>
            <a:ext cx="153987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进行中</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框 15"/>
          <p:cNvSpPr txBox="1"/>
          <p:nvPr/>
        </p:nvSpPr>
        <p:spPr>
          <a:xfrm>
            <a:off x="6931025" y="5984875"/>
            <a:ext cx="153987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已完成</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8" name="曲线连接符 17"/>
          <p:cNvCxnSpPr>
            <a:stCxn id="118" idx="0"/>
            <a:endCxn id="120" idx="0"/>
          </p:cNvCxnSpPr>
          <p:nvPr/>
        </p:nvCxnSpPr>
        <p:spPr>
          <a:xfrm rot="16200000">
            <a:off x="3571875" y="4124960"/>
            <a:ext cx="5080" cy="2609850"/>
          </a:xfrm>
          <a:prstGeom prst="curvedConnector3">
            <a:avLst>
              <a:gd name="adj1" fmla="val 935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855595" y="5109210"/>
            <a:ext cx="159956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开始操作</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API</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33" name="曲线连接符 32"/>
          <p:cNvCxnSpPr>
            <a:stCxn id="119" idx="0"/>
            <a:endCxn id="121" idx="0"/>
          </p:cNvCxnSpPr>
          <p:nvPr/>
        </p:nvCxnSpPr>
        <p:spPr>
          <a:xfrm rot="16200000">
            <a:off x="6082665" y="4146550"/>
            <a:ext cx="9525" cy="2416175"/>
          </a:xfrm>
          <a:prstGeom prst="curvedConnector3">
            <a:avLst>
              <a:gd name="adj1" fmla="val 4500000"/>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331460" y="5064125"/>
            <a:ext cx="159956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完成任务</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API</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44" name="曲线连接符 43"/>
          <p:cNvCxnSpPr>
            <a:stCxn id="121" idx="4"/>
            <a:endCxn id="119" idx="4"/>
          </p:cNvCxnSpPr>
          <p:nvPr/>
        </p:nvCxnSpPr>
        <p:spPr>
          <a:xfrm rot="5400000">
            <a:off x="6083935" y="4620260"/>
            <a:ext cx="7620" cy="2416175"/>
          </a:xfrm>
          <a:prstGeom prst="curvedConnector3">
            <a:avLst>
              <a:gd name="adj1" fmla="val 3220833"/>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331460" y="5644515"/>
            <a:ext cx="159956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任务翻转API</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6" name="文本框 55"/>
          <p:cNvSpPr txBox="1"/>
          <p:nvPr/>
        </p:nvSpPr>
        <p:spPr>
          <a:xfrm>
            <a:off x="9050020" y="4345305"/>
            <a:ext cx="312102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影响因素</a:t>
            </a:r>
            <a:endParaRPr lang="zh-CN" altLang="en-US" b="1">
              <a:latin typeface="微软雅黑" panose="020B0503020204020204" pitchFamily="34" charset="-122"/>
              <a:ea typeface="微软雅黑" panose="020B0503020204020204" pitchFamily="34" charset="-122"/>
            </a:endParaRPr>
          </a:p>
        </p:txBody>
      </p:sp>
      <p:sp>
        <p:nvSpPr>
          <p:cNvPr id="59" name="文本框 58"/>
          <p:cNvSpPr txBox="1"/>
          <p:nvPr/>
        </p:nvSpPr>
        <p:spPr>
          <a:xfrm>
            <a:off x="9078595" y="4897755"/>
            <a:ext cx="2675890" cy="337185"/>
          </a:xfrm>
          <a:prstGeom prst="rect">
            <a:avLst/>
          </a:prstGeom>
          <a:noFill/>
        </p:spPr>
        <p:txBody>
          <a:bodyPr wrap="square" rtlCol="0">
            <a:spAutoFit/>
          </a:bodyPr>
          <a:p>
            <a:pPr algn="l">
              <a:buClrTx/>
              <a:buSzTx/>
              <a:buFontTx/>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任务是否开单，是否取消</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0" name="文本框 59"/>
          <p:cNvSpPr txBox="1"/>
          <p:nvPr/>
        </p:nvSpPr>
        <p:spPr>
          <a:xfrm>
            <a:off x="9098280" y="5387975"/>
            <a:ext cx="2997200" cy="337185"/>
          </a:xfrm>
          <a:prstGeom prst="rect">
            <a:avLst/>
          </a:prstGeom>
          <a:noFill/>
        </p:spPr>
        <p:txBody>
          <a:bodyPr wrap="square" rtlCol="0">
            <a:spAutoFit/>
          </a:bodyPr>
          <a:p>
            <a:pPr algn="l">
              <a:buClrTx/>
              <a:buSzTx/>
              <a:buFontTx/>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任务状态是否和当前操作匹配</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 name="文本框 60"/>
          <p:cNvSpPr txBox="1"/>
          <p:nvPr/>
        </p:nvSpPr>
        <p:spPr>
          <a:xfrm>
            <a:off x="9107170" y="5902960"/>
            <a:ext cx="2997200" cy="337185"/>
          </a:xfrm>
          <a:prstGeom prst="rect">
            <a:avLst/>
          </a:prstGeom>
          <a:noFill/>
        </p:spPr>
        <p:txBody>
          <a:bodyPr wrap="square" rtlCol="0">
            <a:spAutoFit/>
          </a:bodyPr>
          <a:p>
            <a:pPr algn="l">
              <a:buClrTx/>
              <a:buSzTx/>
              <a:buFontTx/>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任务状态更改上传</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乌拉</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2" name="文本框 61"/>
          <p:cNvSpPr txBox="1"/>
          <p:nvPr/>
        </p:nvSpPr>
        <p:spPr>
          <a:xfrm>
            <a:off x="1625600" y="3260090"/>
            <a:ext cx="604964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散航任务重构去除主运单</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任务绑定车标前置到入库时，并上传</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fvp</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椭圆 3"/>
          <p:cNvSpPr/>
          <p:nvPr/>
        </p:nvSpPr>
        <p:spPr>
          <a:xfrm>
            <a:off x="903605" y="2454275"/>
            <a:ext cx="523240" cy="543560"/>
          </a:xfrm>
          <a:prstGeom prst="ellipse">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912495" y="3636010"/>
            <a:ext cx="523240" cy="543560"/>
          </a:xfrm>
          <a:prstGeom prst="ellipse">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903605" y="4991735"/>
            <a:ext cx="523240" cy="54356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959485" y="5079365"/>
            <a:ext cx="902335" cy="368300"/>
          </a:xfrm>
          <a:prstGeom prst="rect">
            <a:avLst/>
          </a:prstGeom>
          <a:noFill/>
        </p:spPr>
        <p:txBody>
          <a:bodyPr wrap="square" rtlCol="0">
            <a:spAutoFit/>
          </a:bodyPr>
          <a:p>
            <a:r>
              <a:rPr lang="en-US" altLang="zh-CN">
                <a:solidFill>
                  <a:schemeClr val="bg1"/>
                </a:solidFill>
              </a:rPr>
              <a:t>03</a:t>
            </a:r>
            <a:endParaRPr lang="en-US" altLang="zh-CN">
              <a:solidFill>
                <a:schemeClr val="bg1"/>
              </a:solidFill>
            </a:endParaRPr>
          </a:p>
        </p:txBody>
      </p:sp>
      <p:sp>
        <p:nvSpPr>
          <p:cNvPr id="42" name="文本框 41"/>
          <p:cNvSpPr txBox="1"/>
          <p:nvPr/>
        </p:nvSpPr>
        <p:spPr>
          <a:xfrm>
            <a:off x="969010" y="3723640"/>
            <a:ext cx="902335" cy="368300"/>
          </a:xfrm>
          <a:prstGeom prst="rect">
            <a:avLst/>
          </a:prstGeom>
          <a:noFill/>
        </p:spPr>
        <p:txBody>
          <a:bodyPr wrap="square" rtlCol="0">
            <a:spAutoFit/>
          </a:bodyPr>
          <a:p>
            <a:r>
              <a:rPr lang="en-US" altLang="zh-CN">
                <a:solidFill>
                  <a:schemeClr val="bg1"/>
                </a:solidFill>
              </a:rPr>
              <a:t>02</a:t>
            </a:r>
            <a:endParaRPr lang="en-US" altLang="zh-CN">
              <a:solidFill>
                <a:schemeClr val="bg1"/>
              </a:solidFill>
            </a:endParaRPr>
          </a:p>
        </p:txBody>
      </p:sp>
      <p:sp>
        <p:nvSpPr>
          <p:cNvPr id="43" name="文本框 42"/>
          <p:cNvSpPr txBox="1"/>
          <p:nvPr/>
        </p:nvSpPr>
        <p:spPr>
          <a:xfrm>
            <a:off x="959485" y="2541905"/>
            <a:ext cx="902335" cy="368300"/>
          </a:xfrm>
          <a:prstGeom prst="rect">
            <a:avLst/>
          </a:prstGeom>
          <a:noFill/>
        </p:spPr>
        <p:txBody>
          <a:bodyPr wrap="square" rtlCol="0">
            <a:spAutoFit/>
          </a:bodyPr>
          <a:p>
            <a:r>
              <a:rPr lang="en-US" altLang="zh-CN">
                <a:solidFill>
                  <a:schemeClr val="bg1"/>
                </a:solidFill>
              </a:rPr>
              <a:t>01</a:t>
            </a:r>
            <a:endParaRPr lang="en-US" altLang="zh-CN">
              <a:solidFill>
                <a:schemeClr val="bg1"/>
              </a:solidFill>
            </a:endParaRPr>
          </a:p>
        </p:txBody>
      </p:sp>
      <p:sp>
        <p:nvSpPr>
          <p:cNvPr id="7" name="文本框 6"/>
          <p:cNvSpPr txBox="1"/>
          <p:nvPr/>
        </p:nvSpPr>
        <p:spPr>
          <a:xfrm>
            <a:off x="1670050" y="2572385"/>
            <a:ext cx="2335530" cy="306705"/>
          </a:xfrm>
          <a:prstGeom prst="rect">
            <a:avLst/>
          </a:prstGeom>
          <a:noFill/>
        </p:spPr>
        <p:txBody>
          <a:bodyPr wrap="square" rtlCol="0">
            <a:spAutoFit/>
          </a:bodyPr>
          <a:p>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呼叫地服任务取消功能</a:t>
            </a:r>
            <a:endParaRPr lang="zh-CN" altLang="en-US" sz="1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702435" y="3716020"/>
            <a:ext cx="2540000" cy="306705"/>
          </a:xfrm>
          <a:prstGeom prst="rect">
            <a:avLst/>
          </a:prstGeom>
          <a:noFill/>
        </p:spPr>
        <p:txBody>
          <a:bodyPr wrap="square" rtlCol="0" anchor="t">
            <a:spAutoFit/>
          </a:bodyPr>
          <a:p>
            <a:pPr algn="l">
              <a:buClrTx/>
              <a:buSzTx/>
              <a:buFontTx/>
            </a:pP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散航国际航班显示规则</a:t>
            </a:r>
            <a:endParaRPr lang="en-US" altLang="zh-CN" sz="1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721485" y="5109845"/>
            <a:ext cx="2540000" cy="306705"/>
          </a:xfrm>
          <a:prstGeom prst="rect">
            <a:avLst/>
          </a:prstGeom>
          <a:noFill/>
        </p:spPr>
        <p:txBody>
          <a:bodyPr wrap="square" rtlCol="0" anchor="t">
            <a:spAutoFit/>
          </a:bodyPr>
          <a:p>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散航快件查询功能</a:t>
            </a:r>
            <a:endParaRPr lang="en-US" altLang="zh-CN" sz="1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903605" y="1590040"/>
            <a:ext cx="262763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V3.23.0</a:t>
            </a:r>
            <a:endParaRPr lang="en-US" altLang="zh-CN" b="1">
              <a:latin typeface="微软雅黑" panose="020B0503020204020204" pitchFamily="34" charset="-122"/>
              <a:ea typeface="微软雅黑" panose="020B0503020204020204" pitchFamily="34" charset="-122"/>
            </a:endParaRPr>
          </a:p>
        </p:txBody>
      </p:sp>
      <p:sp>
        <p:nvSpPr>
          <p:cNvPr id="13" name="文本框 12"/>
          <p:cNvSpPr txBox="1"/>
          <p:nvPr/>
        </p:nvSpPr>
        <p:spPr>
          <a:xfrm>
            <a:off x="1905000" y="3091180"/>
            <a:ext cx="803338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新增任务状态字段，更改受影响的查询任务接口，与顺航对接更改任务状态</a:t>
            </a:r>
            <a:endParaRPr lang="zh-CN" altLang="en-US" sz="1600">
              <a:latin typeface="微软雅黑" panose="020B0503020204020204" pitchFamily="34" charset="-122"/>
              <a:ea typeface="微软雅黑" panose="020B0503020204020204" pitchFamily="34" charset="-122"/>
            </a:endParaRPr>
          </a:p>
        </p:txBody>
      </p:sp>
      <p:sp>
        <p:nvSpPr>
          <p:cNvPr id="15" name="文本框 14"/>
          <p:cNvSpPr txBox="1"/>
          <p:nvPr/>
        </p:nvSpPr>
        <p:spPr>
          <a:xfrm>
            <a:off x="1933575" y="5628005"/>
            <a:ext cx="803338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rPr>
              <a:t>散航重构货物入库表发生变更，根据货物编号查询货物信息</a:t>
            </a:r>
            <a:endParaRPr lang="zh-CN" altLang="en-US" sz="1600">
              <a:latin typeface="微软雅黑" panose="020B0503020204020204" pitchFamily="34" charset="-122"/>
              <a:ea typeface="微软雅黑" panose="020B0503020204020204" pitchFamily="34" charset="-122"/>
            </a:endParaRPr>
          </a:p>
        </p:txBody>
      </p:sp>
      <p:sp>
        <p:nvSpPr>
          <p:cNvPr id="16" name="文本框 15"/>
          <p:cNvSpPr txBox="1"/>
          <p:nvPr/>
        </p:nvSpPr>
        <p:spPr>
          <a:xfrm>
            <a:off x="1955800" y="6167755"/>
            <a:ext cx="803338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rPr>
              <a:t>当货物不是顶级容器时需要向请求</a:t>
            </a:r>
            <a:r>
              <a:rPr lang="en-US" altLang="zh-CN" sz="1600">
                <a:latin typeface="微软雅黑" panose="020B0503020204020204" pitchFamily="34" charset="-122"/>
                <a:ea typeface="微软雅黑" panose="020B0503020204020204" pitchFamily="34" charset="-122"/>
              </a:rPr>
              <a:t>oms</a:t>
            </a:r>
            <a:endParaRPr lang="en-US" altLang="zh-CN" sz="1600">
              <a:latin typeface="微软雅黑" panose="020B0503020204020204" pitchFamily="34" charset="-122"/>
              <a:ea typeface="微软雅黑" panose="020B0503020204020204" pitchFamily="34" charset="-122"/>
            </a:endParaRPr>
          </a:p>
        </p:txBody>
      </p:sp>
      <p:sp>
        <p:nvSpPr>
          <p:cNvPr id="18" name="文本框 17"/>
          <p:cNvSpPr txBox="1"/>
          <p:nvPr/>
        </p:nvSpPr>
        <p:spPr>
          <a:xfrm>
            <a:off x="1936115" y="4044315"/>
            <a:ext cx="803338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rPr>
              <a:t>散航作业任务入库时判断是否为国际航班</a:t>
            </a:r>
            <a:endParaRPr lang="zh-CN" altLang="en-US" sz="1600">
              <a:latin typeface="微软雅黑" panose="020B0503020204020204" pitchFamily="34" charset="-122"/>
              <a:ea typeface="微软雅黑" panose="020B0503020204020204" pitchFamily="34" charset="-122"/>
            </a:endParaRPr>
          </a:p>
        </p:txBody>
      </p:sp>
      <p:sp>
        <p:nvSpPr>
          <p:cNvPr id="27" name="文本框 26"/>
          <p:cNvSpPr txBox="1"/>
          <p:nvPr/>
        </p:nvSpPr>
        <p:spPr>
          <a:xfrm>
            <a:off x="1936750" y="4570730"/>
            <a:ext cx="803338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rPr>
              <a:t>查询国际航班列表时添加规则</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4579666" y="448966"/>
            <a:ext cx="554293" cy="553647"/>
          </a:xfrm>
          <a:prstGeom prst="rect">
            <a:avLst/>
          </a:prstGeom>
        </p:spPr>
      </p:pic>
      <p:sp>
        <p:nvSpPr>
          <p:cNvPr id="10" name="圆角矩形 9"/>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个人职业发展分析</a:t>
            </a:r>
            <a:r>
              <a:rPr lang="en-US" altLang="zh-CN" sz="2000" b="1" dirty="0">
                <a:solidFill>
                  <a:schemeClr val="bg1"/>
                </a:solidFill>
                <a:latin typeface="微软雅黑" panose="020B0503020204020204" pitchFamily="34" charset="-122"/>
                <a:ea typeface="微软雅黑" panose="020B0503020204020204" pitchFamily="34" charset="-122"/>
              </a:rPr>
              <a:t>SWOT</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9238" y="2026228"/>
            <a:ext cx="3543473" cy="3533870"/>
          </a:xfrm>
          <a:prstGeom prst="rect">
            <a:avLst/>
          </a:prstGeom>
        </p:spPr>
      </p:pic>
      <p:sp>
        <p:nvSpPr>
          <p:cNvPr id="50" name="矩形: 圆角 49"/>
          <p:cNvSpPr/>
          <p:nvPr/>
        </p:nvSpPr>
        <p:spPr>
          <a:xfrm>
            <a:off x="1123536" y="1671536"/>
            <a:ext cx="1663430" cy="379378"/>
          </a:xfrm>
          <a:prstGeom prst="roundRect">
            <a:avLst/>
          </a:prstGeom>
          <a:solidFill>
            <a:srgbClr val="81B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圆角 50"/>
          <p:cNvSpPr/>
          <p:nvPr/>
        </p:nvSpPr>
        <p:spPr>
          <a:xfrm>
            <a:off x="1118676" y="2887494"/>
            <a:ext cx="1663430" cy="379378"/>
          </a:xfrm>
          <a:prstGeom prst="roundRect">
            <a:avLst/>
          </a:prstGeom>
          <a:solidFill>
            <a:srgbClr val="47A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矩形: 圆角 51"/>
          <p:cNvSpPr/>
          <p:nvPr/>
        </p:nvSpPr>
        <p:spPr>
          <a:xfrm>
            <a:off x="1118676" y="4079133"/>
            <a:ext cx="1663430" cy="379378"/>
          </a:xfrm>
          <a:prstGeom prst="roundRect">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矩形: 圆角 52"/>
          <p:cNvSpPr/>
          <p:nvPr/>
        </p:nvSpPr>
        <p:spPr>
          <a:xfrm>
            <a:off x="1118676" y="5270772"/>
            <a:ext cx="1663430" cy="379378"/>
          </a:xfrm>
          <a:prstGeom prst="roundRect">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5" name="图片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288" y="4114466"/>
            <a:ext cx="308711" cy="308711"/>
          </a:xfrm>
          <a:prstGeom prst="rect">
            <a:avLst/>
          </a:prstGeom>
        </p:spPr>
      </p:pic>
      <p:pic>
        <p:nvPicPr>
          <p:cNvPr id="59" name="图片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6771" y="2887494"/>
            <a:ext cx="379378" cy="379378"/>
          </a:xfrm>
          <a:prstGeom prst="rect">
            <a:avLst/>
          </a:prstGeom>
        </p:spPr>
      </p:pic>
      <p:pic>
        <p:nvPicPr>
          <p:cNvPr id="61" name="图片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6771" y="1661150"/>
            <a:ext cx="372228" cy="372228"/>
          </a:xfrm>
          <a:prstGeom prst="rect">
            <a:avLst/>
          </a:prstGeom>
        </p:spPr>
      </p:pic>
      <p:pic>
        <p:nvPicPr>
          <p:cNvPr id="63" name="图片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9717" y="5254894"/>
            <a:ext cx="359282" cy="359282"/>
          </a:xfrm>
          <a:prstGeom prst="rect">
            <a:avLst/>
          </a:prstGeom>
        </p:spPr>
      </p:pic>
      <p:sp>
        <p:nvSpPr>
          <p:cNvPr id="64" name="文本框 63"/>
          <p:cNvSpPr txBox="1"/>
          <p:nvPr/>
        </p:nvSpPr>
        <p:spPr>
          <a:xfrm>
            <a:off x="1650266" y="1682240"/>
            <a:ext cx="2201890" cy="369332"/>
          </a:xfrm>
          <a:prstGeom prst="rect">
            <a:avLst/>
          </a:prstGeom>
          <a:noFill/>
        </p:spPr>
        <p:txBody>
          <a:bodyPr wrap="square" rtlCol="0">
            <a:spAutoFit/>
          </a:bodyPr>
          <a:p>
            <a:r>
              <a:rPr lang="zh-CN" altLang="en-US" dirty="0">
                <a:solidFill>
                  <a:schemeClr val="bg1"/>
                </a:solidFill>
                <a:latin typeface="微软雅黑" panose="020B0503020204020204" pitchFamily="34" charset="-122"/>
                <a:ea typeface="微软雅黑" panose="020B0503020204020204" pitchFamily="34" charset="-122"/>
              </a:rPr>
              <a:t>优势</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1666005" y="2897880"/>
            <a:ext cx="2201890" cy="369332"/>
          </a:xfrm>
          <a:prstGeom prst="rect">
            <a:avLst/>
          </a:prstGeom>
          <a:noFill/>
        </p:spPr>
        <p:txBody>
          <a:bodyPr wrap="square" rtlCol="0">
            <a:spAutoFit/>
          </a:bodyPr>
          <a:p>
            <a:r>
              <a:rPr lang="zh-CN" altLang="en-US" dirty="0">
                <a:solidFill>
                  <a:schemeClr val="bg1"/>
                </a:solidFill>
                <a:latin typeface="微软雅黑" panose="020B0503020204020204" pitchFamily="34" charset="-122"/>
                <a:ea typeface="微软雅黑" panose="020B0503020204020204" pitchFamily="34" charset="-122"/>
              </a:rPr>
              <a:t>劣势</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1681161" y="4075539"/>
            <a:ext cx="2201890" cy="369332"/>
          </a:xfrm>
          <a:prstGeom prst="rect">
            <a:avLst/>
          </a:prstGeom>
          <a:noFill/>
        </p:spPr>
        <p:txBody>
          <a:bodyPr wrap="square" rtlCol="0">
            <a:spAutoFit/>
          </a:bodyPr>
          <a:p>
            <a:r>
              <a:rPr lang="zh-CN" altLang="en-US" dirty="0">
                <a:solidFill>
                  <a:schemeClr val="bg1"/>
                </a:solidFill>
                <a:latin typeface="微软雅黑" panose="020B0503020204020204" pitchFamily="34" charset="-122"/>
                <a:ea typeface="微软雅黑" panose="020B0503020204020204" pitchFamily="34" charset="-122"/>
              </a:rPr>
              <a:t>机会</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1689178" y="5296696"/>
            <a:ext cx="2201890" cy="369332"/>
          </a:xfrm>
          <a:prstGeom prst="rect">
            <a:avLst/>
          </a:prstGeom>
          <a:noFill/>
        </p:spPr>
        <p:txBody>
          <a:bodyPr wrap="square" rtlCol="0">
            <a:spAutoFit/>
          </a:bodyPr>
          <a:p>
            <a:r>
              <a:rPr lang="zh-CN" altLang="en-US" dirty="0">
                <a:solidFill>
                  <a:schemeClr val="bg1"/>
                </a:solidFill>
              </a:rPr>
              <a:t>风险</a:t>
            </a:r>
            <a:endParaRPr lang="zh-CN" altLang="en-US" dirty="0">
              <a:solidFill>
                <a:schemeClr val="bg1"/>
              </a:solidFill>
            </a:endParaRPr>
          </a:p>
        </p:txBody>
      </p:sp>
      <p:sp>
        <p:nvSpPr>
          <p:cNvPr id="2" name="文本框 1"/>
          <p:cNvSpPr txBox="1"/>
          <p:nvPr/>
        </p:nvSpPr>
        <p:spPr>
          <a:xfrm>
            <a:off x="1660525" y="2289175"/>
            <a:ext cx="4147820" cy="368300"/>
          </a:xfrm>
          <a:prstGeom prst="rect">
            <a:avLst/>
          </a:prstGeom>
          <a:noFill/>
        </p:spPr>
        <p:txBody>
          <a:bodyPr wrap="square" rtlCol="0">
            <a:spAutoFit/>
          </a:bodyPr>
          <a:p>
            <a:r>
              <a:rPr lang="zh-CN" altLang="en-US"/>
              <a:t>勇于挑战，乐于学习新的知识</a:t>
            </a:r>
            <a:endParaRPr lang="zh-CN" altLang="en-US"/>
          </a:p>
        </p:txBody>
      </p:sp>
      <p:sp>
        <p:nvSpPr>
          <p:cNvPr id="3" name="文本框 2"/>
          <p:cNvSpPr txBox="1"/>
          <p:nvPr/>
        </p:nvSpPr>
        <p:spPr>
          <a:xfrm>
            <a:off x="1689100" y="3487420"/>
            <a:ext cx="4147820" cy="368300"/>
          </a:xfrm>
          <a:prstGeom prst="rect">
            <a:avLst/>
          </a:prstGeom>
          <a:noFill/>
        </p:spPr>
        <p:txBody>
          <a:bodyPr wrap="square" rtlCol="0">
            <a:spAutoFit/>
          </a:bodyPr>
          <a:p>
            <a:r>
              <a:rPr lang="zh-CN" altLang="en-US"/>
              <a:t>基础薄弱，业务逻辑理解的不够透彻</a:t>
            </a:r>
            <a:endParaRPr lang="zh-CN" altLang="en-US"/>
          </a:p>
        </p:txBody>
      </p:sp>
      <p:sp>
        <p:nvSpPr>
          <p:cNvPr id="5" name="文本框 4"/>
          <p:cNvSpPr txBox="1"/>
          <p:nvPr/>
        </p:nvSpPr>
        <p:spPr>
          <a:xfrm>
            <a:off x="1689100" y="4679950"/>
            <a:ext cx="4147820" cy="368300"/>
          </a:xfrm>
          <a:prstGeom prst="rect">
            <a:avLst/>
          </a:prstGeom>
          <a:noFill/>
        </p:spPr>
        <p:txBody>
          <a:bodyPr wrap="square" rtlCol="0">
            <a:spAutoFit/>
          </a:bodyPr>
          <a:p>
            <a:r>
              <a:rPr lang="zh-CN" altLang="en-US"/>
              <a:t>软件开发的前景，公司的发展平台</a:t>
            </a:r>
            <a:endParaRPr lang="zh-CN" altLang="en-US"/>
          </a:p>
        </p:txBody>
      </p:sp>
      <p:sp>
        <p:nvSpPr>
          <p:cNvPr id="6" name="文本框 5"/>
          <p:cNvSpPr txBox="1"/>
          <p:nvPr/>
        </p:nvSpPr>
        <p:spPr>
          <a:xfrm>
            <a:off x="1708150" y="5944870"/>
            <a:ext cx="6050915" cy="368300"/>
          </a:xfrm>
          <a:prstGeom prst="rect">
            <a:avLst/>
          </a:prstGeom>
          <a:noFill/>
        </p:spPr>
        <p:txBody>
          <a:bodyPr wrap="square" rtlCol="0">
            <a:spAutoFit/>
          </a:bodyPr>
          <a:p>
            <a:r>
              <a:rPr lang="zh-CN" altLang="en-US"/>
              <a:t>新的知识点多，需要费较大的学习成本</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 name="箭头: V 形 49"/>
          <p:cNvSpPr/>
          <p:nvPr/>
        </p:nvSpPr>
        <p:spPr>
          <a:xfrm>
            <a:off x="9200325" y="2590212"/>
            <a:ext cx="2251754" cy="621533"/>
          </a:xfrm>
          <a:prstGeom prst="chevron">
            <a:avLst>
              <a:gd name="adj" fmla="val 35914"/>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tx1"/>
                </a:solidFill>
                <a:latin typeface="微软雅黑" panose="020B0503020204020204" pitchFamily="34" charset="-122"/>
                <a:ea typeface="微软雅黑" panose="020B0503020204020204" pitchFamily="34" charset="-122"/>
              </a:rPr>
              <a:t>研发经理</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1" name="箭头: V 形 50"/>
          <p:cNvSpPr/>
          <p:nvPr/>
        </p:nvSpPr>
        <p:spPr>
          <a:xfrm>
            <a:off x="7039673" y="2590212"/>
            <a:ext cx="2251754" cy="621533"/>
          </a:xfrm>
          <a:prstGeom prst="chevron">
            <a:avLst>
              <a:gd name="adj" fmla="val 35914"/>
            </a:avLst>
          </a:prstGeom>
          <a:solidFill>
            <a:srgbClr val="81B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tx1"/>
                </a:solidFill>
                <a:latin typeface="微软雅黑" panose="020B0503020204020204" pitchFamily="34" charset="-122"/>
                <a:ea typeface="微软雅黑" panose="020B0503020204020204" pitchFamily="34" charset="-122"/>
              </a:rPr>
              <a:t>架构设计</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2" name="箭头: V 形 51"/>
          <p:cNvSpPr/>
          <p:nvPr/>
        </p:nvSpPr>
        <p:spPr>
          <a:xfrm>
            <a:off x="4879021" y="2590212"/>
            <a:ext cx="2251754" cy="621533"/>
          </a:xfrm>
          <a:prstGeom prst="chevron">
            <a:avLst>
              <a:gd name="adj" fmla="val 35914"/>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solidFill>
                  <a:schemeClr val="tx1"/>
                </a:solidFill>
                <a:latin typeface="微软雅黑" panose="020B0503020204020204" pitchFamily="34" charset="-122"/>
                <a:ea typeface="微软雅黑" panose="020B0503020204020204" pitchFamily="34" charset="-122"/>
              </a:rPr>
              <a:t>有自己的理解</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53" name="箭头: V 形 52"/>
          <p:cNvSpPr/>
          <p:nvPr/>
        </p:nvSpPr>
        <p:spPr>
          <a:xfrm>
            <a:off x="2718369" y="2590213"/>
            <a:ext cx="2251754" cy="621533"/>
          </a:xfrm>
          <a:prstGeom prst="chevron">
            <a:avLst>
              <a:gd name="adj" fmla="val 35914"/>
            </a:avLst>
          </a:prstGeom>
          <a:solidFill>
            <a:srgbClr val="47A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tx1"/>
                </a:solidFill>
                <a:latin typeface="微软雅黑" panose="020B0503020204020204" pitchFamily="34" charset="-122"/>
                <a:ea typeface="微软雅黑" panose="020B0503020204020204" pitchFamily="34" charset="-122"/>
              </a:rPr>
              <a:t>熟练完成需求</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54" name="箭头: V 形 53"/>
          <p:cNvSpPr/>
          <p:nvPr/>
        </p:nvSpPr>
        <p:spPr>
          <a:xfrm>
            <a:off x="557717" y="2590213"/>
            <a:ext cx="2251754" cy="621533"/>
          </a:xfrm>
          <a:prstGeom prst="chevron">
            <a:avLst>
              <a:gd name="adj" fmla="val 35914"/>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solidFill>
                  <a:schemeClr val="tx1"/>
                </a:solidFill>
                <a:latin typeface="微软雅黑" panose="020B0503020204020204" pitchFamily="34" charset="-122"/>
                <a:ea typeface="微软雅黑" panose="020B0503020204020204" pitchFamily="34" charset="-122"/>
              </a:rPr>
              <a:t>融入工作</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1089497" y="1956881"/>
            <a:ext cx="2037433" cy="398780"/>
          </a:xfrm>
          <a:prstGeom prst="rect">
            <a:avLst/>
          </a:prstGeom>
          <a:noFill/>
        </p:spPr>
        <p:txBody>
          <a:bodyPr wrap="square" rtlCol="0">
            <a:spAutoFit/>
          </a:bodyPr>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三个月</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椭圆 59"/>
          <p:cNvSpPr/>
          <p:nvPr/>
        </p:nvSpPr>
        <p:spPr>
          <a:xfrm>
            <a:off x="1206228" y="3810000"/>
            <a:ext cx="729575" cy="710119"/>
          </a:xfrm>
          <a:prstGeom prst="ellipse">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3381982" y="3810000"/>
            <a:ext cx="729575" cy="710119"/>
          </a:xfrm>
          <a:prstGeom prst="ellipse">
            <a:avLst/>
          </a:prstGeom>
          <a:solidFill>
            <a:srgbClr val="47A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5640110" y="3809999"/>
            <a:ext cx="729575" cy="710119"/>
          </a:xfrm>
          <a:prstGeom prst="ellipse">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7815864" y="3809999"/>
            <a:ext cx="729575" cy="710119"/>
          </a:xfrm>
          <a:prstGeom prst="ellipse">
            <a:avLst/>
          </a:prstGeom>
          <a:solidFill>
            <a:srgbClr val="81B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椭圆 63"/>
          <p:cNvSpPr/>
          <p:nvPr/>
        </p:nvSpPr>
        <p:spPr>
          <a:xfrm>
            <a:off x="10010315" y="3809999"/>
            <a:ext cx="729575" cy="7101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6" name="图片 6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08629" y="3882352"/>
            <a:ext cx="532946" cy="532946"/>
          </a:xfrm>
          <a:prstGeom prst="rect">
            <a:avLst/>
          </a:prstGeom>
        </p:spPr>
      </p:pic>
      <p:pic>
        <p:nvPicPr>
          <p:cNvPr id="68" name="图片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5014" y="3981623"/>
            <a:ext cx="368263" cy="368263"/>
          </a:xfrm>
          <a:prstGeom prst="rect">
            <a:avLst/>
          </a:prstGeom>
        </p:spPr>
      </p:pic>
      <p:pic>
        <p:nvPicPr>
          <p:cNvPr id="70" name="图片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612" y="3962996"/>
            <a:ext cx="431554" cy="431554"/>
          </a:xfrm>
          <a:prstGeom prst="rect">
            <a:avLst/>
          </a:prstGeom>
        </p:spPr>
      </p:pic>
      <p:pic>
        <p:nvPicPr>
          <p:cNvPr id="72" name="图片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7694" y="3898044"/>
            <a:ext cx="534027" cy="534027"/>
          </a:xfrm>
          <a:prstGeom prst="rect">
            <a:avLst/>
          </a:prstGeom>
        </p:spPr>
      </p:pic>
      <p:pic>
        <p:nvPicPr>
          <p:cNvPr id="74" name="图片 7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18749" y="3932984"/>
            <a:ext cx="456039" cy="456039"/>
          </a:xfrm>
          <a:prstGeom prst="rect">
            <a:avLst/>
          </a:prstGeom>
        </p:spPr>
      </p:pic>
      <p:cxnSp>
        <p:nvCxnSpPr>
          <p:cNvPr id="76" name="直接箭头连接符 75"/>
          <p:cNvCxnSpPr>
            <a:stCxn id="54" idx="2"/>
            <a:endCxn id="60" idx="0"/>
          </p:cNvCxnSpPr>
          <p:nvPr/>
        </p:nvCxnSpPr>
        <p:spPr>
          <a:xfrm>
            <a:off x="1571350" y="3221271"/>
            <a:ext cx="0" cy="598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H="1">
            <a:off x="3727312" y="3211146"/>
            <a:ext cx="969" cy="598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H="1">
            <a:off x="6003444" y="3210226"/>
            <a:ext cx="969" cy="598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a:off x="8163127" y="3204864"/>
            <a:ext cx="969" cy="598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flipH="1">
            <a:off x="10338981" y="3225731"/>
            <a:ext cx="969" cy="598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a:blip r:embed="rId6"/>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个人职业愿景</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35025" y="4760595"/>
            <a:ext cx="3151505" cy="36830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rPr>
              <a:t>TODO:</a:t>
            </a:r>
            <a:endParaRPr lang="en-US" altLang="zh-CN">
              <a:latin typeface="微软雅黑" panose="020B0503020204020204" pitchFamily="34" charset="-122"/>
              <a:ea typeface="微软雅黑" panose="020B0503020204020204" pitchFamily="34" charset="-122"/>
            </a:endParaRPr>
          </a:p>
        </p:txBody>
      </p:sp>
      <p:sp>
        <p:nvSpPr>
          <p:cNvPr id="7" name="文本框 6"/>
          <p:cNvSpPr txBox="1"/>
          <p:nvPr/>
        </p:nvSpPr>
        <p:spPr>
          <a:xfrm>
            <a:off x="1579880" y="5293995"/>
            <a:ext cx="5658485" cy="368300"/>
          </a:xfrm>
          <a:prstGeom prst="rect">
            <a:avLst/>
          </a:prstGeom>
          <a:noFill/>
        </p:spPr>
        <p:txBody>
          <a:bodyPr wrap="square" rtlCol="0">
            <a:spAutoFit/>
          </a:bodyPr>
          <a:p>
            <a:r>
              <a:rPr lang="en-US" altLang="zh-CN"/>
              <a:t>1.</a:t>
            </a:r>
            <a:r>
              <a:rPr lang="zh-CN" altLang="en-US"/>
              <a:t>坚持学习专业技能，对新知识保持热情</a:t>
            </a:r>
            <a:endParaRPr lang="zh-CN" altLang="en-US"/>
          </a:p>
        </p:txBody>
      </p:sp>
      <p:sp>
        <p:nvSpPr>
          <p:cNvPr id="8" name="文本框 7"/>
          <p:cNvSpPr txBox="1"/>
          <p:nvPr/>
        </p:nvSpPr>
        <p:spPr>
          <a:xfrm>
            <a:off x="1591310" y="5833745"/>
            <a:ext cx="5658485" cy="368300"/>
          </a:xfrm>
          <a:prstGeom prst="rect">
            <a:avLst/>
          </a:prstGeom>
          <a:noFill/>
        </p:spPr>
        <p:txBody>
          <a:bodyPr wrap="square" rtlCol="0">
            <a:spAutoFit/>
          </a:bodyPr>
          <a:p>
            <a:r>
              <a:rPr lang="en-US" altLang="zh-CN"/>
              <a:t>2.</a:t>
            </a:r>
            <a:r>
              <a:rPr lang="zh-CN" altLang="en-US"/>
              <a:t>培</a:t>
            </a:r>
            <a:r>
              <a:rPr lang="en-US" altLang="zh-CN"/>
              <a:t>养个人的优势特长。</a:t>
            </a:r>
            <a:endParaRPr lang="en-US" altLang="zh-CN"/>
          </a:p>
        </p:txBody>
      </p:sp>
      <p:sp>
        <p:nvSpPr>
          <p:cNvPr id="2" name="文本框 1"/>
          <p:cNvSpPr txBox="1"/>
          <p:nvPr/>
        </p:nvSpPr>
        <p:spPr>
          <a:xfrm>
            <a:off x="3381847" y="1956881"/>
            <a:ext cx="2037433" cy="398780"/>
          </a:xfrm>
          <a:prstGeom prst="rect">
            <a:avLst/>
          </a:prstGeom>
          <a:noFill/>
        </p:spPr>
        <p:txBody>
          <a:bodyPr wrap="square" rtlCol="0">
            <a:spAutoFit/>
          </a:bodyPr>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半年</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524337" y="1956881"/>
            <a:ext cx="2037433" cy="398780"/>
          </a:xfrm>
          <a:prstGeom prst="rect">
            <a:avLst/>
          </a:prstGeom>
          <a:noFill/>
        </p:spPr>
        <p:txBody>
          <a:bodyPr wrap="square" rtlCol="0">
            <a:spAutoFit/>
          </a:bodyPr>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一年</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694132" y="1930211"/>
            <a:ext cx="2037433" cy="398780"/>
          </a:xfrm>
          <a:prstGeom prst="rect">
            <a:avLst/>
          </a:prstGeom>
          <a:noFill/>
        </p:spPr>
        <p:txBody>
          <a:bodyPr wrap="square" rtlCol="0">
            <a:spAutoFit/>
          </a:bodyPr>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两年</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878532" y="1930211"/>
            <a:ext cx="2037433" cy="398780"/>
          </a:xfrm>
          <a:prstGeom prst="rect">
            <a:avLst/>
          </a:prstGeom>
          <a:noFill/>
        </p:spPr>
        <p:txBody>
          <a:bodyPr wrap="square" rtlCol="0">
            <a:spAutoFit/>
          </a:bodyPr>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三年</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84" y="525735"/>
            <a:ext cx="1791803"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总结</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4565835" y="462320"/>
            <a:ext cx="593493" cy="59367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0" y="0"/>
            <a:ext cx="12268674" cy="68580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3"/>
          <p:cNvGrpSpPr/>
          <p:nvPr/>
        </p:nvGrpSpPr>
        <p:grpSpPr bwMode="auto">
          <a:xfrm rot="-5400000">
            <a:off x="-365465" y="3701838"/>
            <a:ext cx="4724400" cy="98425"/>
            <a:chOff x="0" y="0"/>
            <a:chExt cx="5760" cy="34"/>
          </a:xfrm>
        </p:grpSpPr>
        <p:pic>
          <p:nvPicPr>
            <p:cNvPr id="7" name="Picture 12" descr="图片1副本"/>
            <p:cNvPicPr>
              <a:picLocks noChangeAspect="1" noChangeArrowheads="1"/>
            </p:cNvPicPr>
            <p:nvPr/>
          </p:nvPicPr>
          <p:blipFill>
            <a:blip r:embed="rId1">
              <a:lum contrast="-100000"/>
              <a:extLst>
                <a:ext uri="{28A0092B-C50C-407E-A947-70E740481C1C}">
                  <a14:useLocalDpi xmlns:a14="http://schemas.microsoft.com/office/drawing/2010/main" val="0"/>
                </a:ext>
              </a:extLst>
            </a:blip>
            <a:srcRect b="48685"/>
            <a:stretch>
              <a:fillRect/>
            </a:stretch>
          </p:blipFill>
          <p:spPr bwMode="auto">
            <a:xfrm flipV="1">
              <a:off x="0" y="0"/>
              <a:ext cx="5760"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4"/>
            <p:cNvSpPr>
              <a:spLocks noChangeShapeType="1"/>
            </p:cNvSpPr>
            <p:nvPr/>
          </p:nvSpPr>
          <p:spPr bwMode="auto">
            <a:xfrm>
              <a:off x="0" y="6"/>
              <a:ext cx="576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pPr algn="ctr">
                <a:defRPr/>
              </a:pPr>
              <a:endParaRPr lang="zh-CN" altLang="en-US" kern="0">
                <a:solidFill>
                  <a:srgbClr val="000000"/>
                </a:solidFill>
              </a:endParaRPr>
            </a:p>
          </p:txBody>
        </p:sp>
      </p:grpSp>
      <p:sp>
        <p:nvSpPr>
          <p:cNvPr id="9" name="Text Box 25"/>
          <p:cNvSpPr txBox="1">
            <a:spLocks noChangeArrowheads="1"/>
          </p:cNvSpPr>
          <p:nvPr/>
        </p:nvSpPr>
        <p:spPr bwMode="auto">
          <a:xfrm>
            <a:off x="2085273" y="1356913"/>
            <a:ext cx="3200400" cy="507831"/>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 typeface="Wingdings" panose="05000000000000000000" pitchFamily="2" charset="2"/>
              <a:buChar char="u"/>
            </a:pPr>
            <a:r>
              <a:rPr lang="zh-CN" altLang="en-US" dirty="0">
                <a:solidFill>
                  <a:srgbClr val="000000"/>
                </a:solidFill>
                <a:latin typeface="微软雅黑" panose="020B0503020204020204" pitchFamily="34" charset="-122"/>
                <a:ea typeface="微软雅黑" panose="020B0503020204020204" pitchFamily="34" charset="-122"/>
              </a:rPr>
              <a:t>基本情况</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0" name="TextBox 4"/>
          <p:cNvSpPr txBox="1">
            <a:spLocks noChangeArrowheads="1"/>
          </p:cNvSpPr>
          <p:nvPr/>
        </p:nvSpPr>
        <p:spPr bwMode="auto">
          <a:xfrm>
            <a:off x="2199092" y="1864779"/>
            <a:ext cx="188781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姓名：刘乾</a:t>
            </a:r>
            <a:endParaRPr lang="zh-CN" altLang="en-US" dirty="0">
              <a:latin typeface="微软雅黑" panose="020B0503020204020204" pitchFamily="34" charset="-122"/>
              <a:ea typeface="微软雅黑" panose="020B0503020204020204" pitchFamily="34" charset="-122"/>
            </a:endParaRPr>
          </a:p>
        </p:txBody>
      </p:sp>
      <p:sp>
        <p:nvSpPr>
          <p:cNvPr id="11" name="TextBox 11"/>
          <p:cNvSpPr txBox="1">
            <a:spLocks noChangeArrowheads="1"/>
          </p:cNvSpPr>
          <p:nvPr/>
        </p:nvSpPr>
        <p:spPr bwMode="auto">
          <a:xfrm>
            <a:off x="6359712" y="1864779"/>
            <a:ext cx="2448272"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籍贯：湖南</a:t>
            </a:r>
            <a:endParaRPr lang="zh-CN" altLang="en-US" dirty="0">
              <a:latin typeface="微软雅黑" panose="020B0503020204020204" pitchFamily="34" charset="-122"/>
              <a:ea typeface="微软雅黑" panose="020B0503020204020204" pitchFamily="34" charset="-122"/>
            </a:endParaRPr>
          </a:p>
        </p:txBody>
      </p:sp>
      <p:sp>
        <p:nvSpPr>
          <p:cNvPr id="12" name="TextBox 12"/>
          <p:cNvSpPr txBox="1">
            <a:spLocks noChangeArrowheads="1"/>
          </p:cNvSpPr>
          <p:nvPr/>
        </p:nvSpPr>
        <p:spPr bwMode="auto">
          <a:xfrm>
            <a:off x="2189964" y="2512851"/>
            <a:ext cx="1496144"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学历：本科</a:t>
            </a:r>
            <a:endParaRPr lang="zh-CN" altLang="en-US" dirty="0">
              <a:latin typeface="微软雅黑" panose="020B0503020204020204" pitchFamily="34" charset="-122"/>
              <a:ea typeface="微软雅黑" panose="020B0503020204020204" pitchFamily="34" charset="-122"/>
            </a:endParaRPr>
          </a:p>
        </p:txBody>
      </p:sp>
      <p:sp>
        <p:nvSpPr>
          <p:cNvPr id="13" name="TextBox 10"/>
          <p:cNvSpPr txBox="1">
            <a:spLocks noChangeArrowheads="1"/>
          </p:cNvSpPr>
          <p:nvPr/>
        </p:nvSpPr>
        <p:spPr bwMode="auto">
          <a:xfrm>
            <a:off x="6359712" y="2512851"/>
            <a:ext cx="2808312"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出生年月：   </a:t>
            </a:r>
            <a:r>
              <a:rPr lang="en-US" altLang="zh-CN" dirty="0">
                <a:latin typeface="微软雅黑" panose="020B0503020204020204" pitchFamily="34" charset="-122"/>
                <a:ea typeface="微软雅黑" panose="020B0503020204020204" pitchFamily="34" charset="-122"/>
              </a:rPr>
              <a:t>1997</a:t>
            </a:r>
            <a:r>
              <a:rPr lang="zh-CN" altLang="en-US" dirty="0">
                <a:latin typeface="微软雅黑" panose="020B0503020204020204" pitchFamily="34" charset="-122"/>
                <a:ea typeface="微软雅黑" panose="020B0503020204020204" pitchFamily="34" charset="-122"/>
              </a:rPr>
              <a:t>年 </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 月</a:t>
            </a:r>
            <a:endParaRPr lang="zh-CN" altLang="en-US" dirty="0">
              <a:latin typeface="微软雅黑" panose="020B0503020204020204" pitchFamily="34" charset="-122"/>
              <a:ea typeface="微软雅黑" panose="020B0503020204020204" pitchFamily="34" charset="-122"/>
            </a:endParaRPr>
          </a:p>
        </p:txBody>
      </p:sp>
      <p:sp>
        <p:nvSpPr>
          <p:cNvPr id="14" name="TextBox 18"/>
          <p:cNvSpPr txBox="1">
            <a:spLocks noChangeArrowheads="1"/>
          </p:cNvSpPr>
          <p:nvPr/>
        </p:nvSpPr>
        <p:spPr bwMode="auto">
          <a:xfrm>
            <a:off x="2222756" y="3160923"/>
            <a:ext cx="3063552"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专业：电子商务</a:t>
            </a:r>
            <a:endParaRPr lang="zh-CN" altLang="en-US" dirty="0">
              <a:latin typeface="微软雅黑" panose="020B0503020204020204" pitchFamily="34" charset="-122"/>
              <a:ea typeface="微软雅黑" panose="020B0503020204020204" pitchFamily="34" charset="-122"/>
            </a:endParaRPr>
          </a:p>
        </p:txBody>
      </p:sp>
      <p:sp>
        <p:nvSpPr>
          <p:cNvPr id="15" name="TextBox 16"/>
          <p:cNvSpPr txBox="1">
            <a:spLocks noChangeArrowheads="1"/>
          </p:cNvSpPr>
          <p:nvPr/>
        </p:nvSpPr>
        <p:spPr bwMode="auto">
          <a:xfrm>
            <a:off x="6359712" y="3160923"/>
            <a:ext cx="277180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毕业院校：沈阳工业大学</a:t>
            </a:r>
            <a:endParaRPr lang="zh-CN" altLang="en-US" dirty="0">
              <a:latin typeface="微软雅黑" panose="020B0503020204020204" pitchFamily="34" charset="-122"/>
              <a:ea typeface="微软雅黑" panose="020B0503020204020204" pitchFamily="34" charset="-122"/>
            </a:endParaRPr>
          </a:p>
        </p:txBody>
      </p:sp>
      <p:sp>
        <p:nvSpPr>
          <p:cNvPr id="16" name="Text Box 25"/>
          <p:cNvSpPr txBox="1">
            <a:spLocks noChangeArrowheads="1"/>
          </p:cNvSpPr>
          <p:nvPr/>
        </p:nvSpPr>
        <p:spPr bwMode="auto">
          <a:xfrm>
            <a:off x="2124380" y="3827286"/>
            <a:ext cx="6114256" cy="1060450"/>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直接上级</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spcBef>
                <a:spcPct val="5000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姓名：骆红</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职务：测试开发资深高级工程师</a:t>
            </a:r>
            <a:endParaRPr lang="zh-CN" altLang="en-US" dirty="0">
              <a:latin typeface="微软雅黑" panose="020B0503020204020204" pitchFamily="34" charset="-122"/>
              <a:ea typeface="微软雅黑" panose="020B0503020204020204" pitchFamily="34" charset="-122"/>
            </a:endParaRPr>
          </a:p>
        </p:txBody>
      </p:sp>
      <p:sp>
        <p:nvSpPr>
          <p:cNvPr id="17" name="Text Box 25"/>
          <p:cNvSpPr txBox="1">
            <a:spLocks noChangeArrowheads="1"/>
          </p:cNvSpPr>
          <p:nvPr/>
        </p:nvSpPr>
        <p:spPr bwMode="auto">
          <a:xfrm>
            <a:off x="2096606" y="5096571"/>
            <a:ext cx="6114256" cy="1060450"/>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岗位导师</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spcBef>
                <a:spcPct val="5000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姓名：</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郭斯佳</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岗位：后端开发高级工程师</a:t>
            </a:r>
            <a:endParaRPr lang="zh-CN" altLang="en-US"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4590105" y="472580"/>
            <a:ext cx="529053" cy="529216"/>
          </a:xfrm>
          <a:prstGeom prst="rect">
            <a:avLst/>
          </a:prstGeom>
        </p:spPr>
      </p:pic>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57584" y="525735"/>
            <a:ext cx="1791803"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自</a:t>
            </a:r>
            <a:r>
              <a:rPr lang="zh-CN" altLang="en-US" sz="2000" b="1" dirty="0" smtClean="0">
                <a:solidFill>
                  <a:schemeClr val="bg1"/>
                </a:solidFill>
                <a:latin typeface="微软雅黑" panose="020B0503020204020204" pitchFamily="34" charset="-122"/>
                <a:ea typeface="微软雅黑" panose="020B0503020204020204" pitchFamily="34" charset="-122"/>
              </a:rPr>
              <a:t>我介绍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圆角 20"/>
          <p:cNvSpPr/>
          <p:nvPr/>
        </p:nvSpPr>
        <p:spPr>
          <a:xfrm rot="16200000">
            <a:off x="362585" y="3943350"/>
            <a:ext cx="4805680" cy="76200"/>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2471946" y="3070373"/>
            <a:ext cx="564204" cy="5350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3815" y="3183862"/>
            <a:ext cx="359923" cy="359923"/>
          </a:xfrm>
          <a:prstGeom prst="rect">
            <a:avLst/>
          </a:prstGeom>
        </p:spPr>
      </p:pic>
      <p:sp>
        <p:nvSpPr>
          <p:cNvPr id="6" name="椭圆 5"/>
          <p:cNvSpPr/>
          <p:nvPr/>
        </p:nvSpPr>
        <p:spPr>
          <a:xfrm>
            <a:off x="2487718" y="4288707"/>
            <a:ext cx="564204" cy="535021"/>
          </a:xfrm>
          <a:prstGeom prst="ellipse">
            <a:avLst/>
          </a:prstGeom>
          <a:solidFill>
            <a:srgbClr val="81B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036" y="4444349"/>
            <a:ext cx="259404" cy="259404"/>
          </a:xfrm>
          <a:prstGeom prst="rect">
            <a:avLst/>
          </a:prstGeom>
        </p:spPr>
      </p:pic>
      <p:sp>
        <p:nvSpPr>
          <p:cNvPr id="7" name="椭圆 6"/>
          <p:cNvSpPr/>
          <p:nvPr/>
        </p:nvSpPr>
        <p:spPr>
          <a:xfrm>
            <a:off x="2486586" y="1823150"/>
            <a:ext cx="564204" cy="535021"/>
          </a:xfrm>
          <a:prstGeom prst="ellipse">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699" y="1894080"/>
            <a:ext cx="357087" cy="357087"/>
          </a:xfrm>
          <a:prstGeom prst="rect">
            <a:avLst/>
          </a:prstGeom>
        </p:spPr>
      </p:pic>
      <p:sp>
        <p:nvSpPr>
          <p:cNvPr id="8" name="椭圆 7"/>
          <p:cNvSpPr/>
          <p:nvPr/>
        </p:nvSpPr>
        <p:spPr>
          <a:xfrm>
            <a:off x="2523303" y="5518040"/>
            <a:ext cx="564204" cy="535021"/>
          </a:xfrm>
          <a:prstGeom prst="ellipse">
            <a:avLst/>
          </a:prstGeom>
          <a:solidFill>
            <a:srgbClr val="47A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3695" y="5569109"/>
            <a:ext cx="432881" cy="432881"/>
          </a:xfrm>
          <a:prstGeom prst="rect">
            <a:avLst/>
          </a:prstGeom>
        </p:spPr>
      </p:pic>
      <p:sp>
        <p:nvSpPr>
          <p:cNvPr id="28" name="文本框 27"/>
          <p:cNvSpPr txBox="1"/>
          <p:nvPr/>
        </p:nvSpPr>
        <p:spPr>
          <a:xfrm>
            <a:off x="1230239" y="1905613"/>
            <a:ext cx="2607013" cy="369332"/>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实习</a:t>
            </a:r>
            <a:endParaRPr lang="zh-CN" altLang="en-US"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1229886" y="3152753"/>
            <a:ext cx="2607013" cy="369332"/>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培训</a:t>
            </a:r>
            <a:endParaRPr lang="zh-CN" altLang="en-US"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1166929" y="4389620"/>
            <a:ext cx="2607013" cy="369332"/>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情景模拟</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191694" y="5633585"/>
            <a:ext cx="2607013" cy="368300"/>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进入部门</a:t>
            </a:r>
            <a:endParaRPr lang="zh-CN" altLang="en-US"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5"/>
          <a:stretch>
            <a:fillRect/>
          </a:stretch>
        </p:blipFill>
        <p:spPr>
          <a:xfrm>
            <a:off x="4579666" y="448966"/>
            <a:ext cx="554293" cy="553647"/>
          </a:xfrm>
          <a:prstGeom prst="rect">
            <a:avLst/>
          </a:prstGeom>
        </p:spPr>
      </p:pic>
      <p:sp>
        <p:nvSpPr>
          <p:cNvPr id="14" name="圆角矩形 13"/>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357584" y="525735"/>
            <a:ext cx="1791803"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成长历程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448050" y="1951355"/>
            <a:ext cx="3997325" cy="30670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学习专业知识，</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熟悉公司环境</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文本框 33"/>
          <p:cNvSpPr txBox="1"/>
          <p:nvPr/>
        </p:nvSpPr>
        <p:spPr>
          <a:xfrm>
            <a:off x="3450590" y="3241040"/>
            <a:ext cx="3997325"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学习公司文化，</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了解相关技术</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文本框 35"/>
          <p:cNvSpPr txBox="1"/>
          <p:nvPr/>
        </p:nvSpPr>
        <p:spPr>
          <a:xfrm>
            <a:off x="3460115" y="4431665"/>
            <a:ext cx="3997325"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学会团队合作，</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实战项目开发</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文本框 37"/>
          <p:cNvSpPr txBox="1"/>
          <p:nvPr/>
        </p:nvSpPr>
        <p:spPr>
          <a:xfrm>
            <a:off x="3448050" y="5626100"/>
            <a:ext cx="3997325" cy="30670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熟悉航空业务，完成需求开发</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84" y="525735"/>
            <a:ext cx="1791803"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丰声实习</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7" name="六边形 16"/>
          <p:cNvSpPr/>
          <p:nvPr/>
        </p:nvSpPr>
        <p:spPr>
          <a:xfrm>
            <a:off x="1201420" y="1605915"/>
            <a:ext cx="1267460" cy="1158240"/>
          </a:xfrm>
          <a:prstGeom prst="hexagon">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六边形 17"/>
          <p:cNvSpPr/>
          <p:nvPr/>
        </p:nvSpPr>
        <p:spPr>
          <a:xfrm>
            <a:off x="1392555" y="1792605"/>
            <a:ext cx="885825" cy="785495"/>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1430655" y="2030095"/>
            <a:ext cx="985520" cy="368300"/>
          </a:xfrm>
          <a:prstGeom prst="rect">
            <a:avLst/>
          </a:prstGeom>
          <a:noFill/>
          <a:ln>
            <a:noFill/>
          </a:ln>
        </p:spPr>
        <p:txBody>
          <a:bodyPr wrap="square" rtlCol="0">
            <a:spAutoFit/>
          </a:bodyPr>
          <a:p>
            <a:r>
              <a:rPr lang="en-US" altLang="zh-CN">
                <a:solidFill>
                  <a:schemeClr val="bg1"/>
                </a:solidFill>
                <a:latin typeface="微软雅黑" panose="020B0503020204020204" pitchFamily="34" charset="-122"/>
                <a:ea typeface="微软雅黑" panose="020B0503020204020204" pitchFamily="34" charset="-122"/>
              </a:rPr>
              <a:t>STEP1</a:t>
            </a: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25" name="六边形 24"/>
          <p:cNvSpPr/>
          <p:nvPr/>
        </p:nvSpPr>
        <p:spPr>
          <a:xfrm>
            <a:off x="2186940" y="3173730"/>
            <a:ext cx="1267460" cy="1158240"/>
          </a:xfrm>
          <a:prstGeom prst="hexagon">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六边形 26"/>
          <p:cNvSpPr/>
          <p:nvPr/>
        </p:nvSpPr>
        <p:spPr>
          <a:xfrm>
            <a:off x="2378075" y="3360420"/>
            <a:ext cx="885825" cy="785495"/>
          </a:xfrm>
          <a:prstGeom prst="hexagon">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2416175" y="3597910"/>
            <a:ext cx="985520" cy="368300"/>
          </a:xfrm>
          <a:prstGeom prst="rect">
            <a:avLst/>
          </a:prstGeom>
          <a:noFill/>
          <a:ln>
            <a:noFill/>
          </a:ln>
        </p:spPr>
        <p:txBody>
          <a:bodyPr wrap="square" rtlCol="0">
            <a:spAutoFit/>
          </a:bodyPr>
          <a:p>
            <a:r>
              <a:rPr lang="en-US" altLang="zh-CN">
                <a:solidFill>
                  <a:schemeClr val="bg1"/>
                </a:solidFill>
                <a:latin typeface="微软雅黑" panose="020B0503020204020204" pitchFamily="34" charset="-122"/>
                <a:ea typeface="微软雅黑" panose="020B0503020204020204" pitchFamily="34" charset="-122"/>
              </a:rPr>
              <a:t>STEP2</a:t>
            </a: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29" name="六边形 28"/>
          <p:cNvSpPr/>
          <p:nvPr/>
        </p:nvSpPr>
        <p:spPr>
          <a:xfrm>
            <a:off x="1239520" y="4702810"/>
            <a:ext cx="1267460" cy="1158240"/>
          </a:xfrm>
          <a:prstGeom prst="hexagon">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六边形 29"/>
          <p:cNvSpPr/>
          <p:nvPr/>
        </p:nvSpPr>
        <p:spPr>
          <a:xfrm>
            <a:off x="1430655" y="4889500"/>
            <a:ext cx="885825" cy="785495"/>
          </a:xfrm>
          <a:prstGeom prst="hexagon">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1468755" y="5126990"/>
            <a:ext cx="985520" cy="368300"/>
          </a:xfrm>
          <a:prstGeom prst="rect">
            <a:avLst/>
          </a:prstGeom>
          <a:noFill/>
        </p:spPr>
        <p:txBody>
          <a:bodyPr wrap="square" rtlCol="0">
            <a:spAutoFit/>
          </a:bodyPr>
          <a:p>
            <a:r>
              <a:rPr lang="en-US" altLang="zh-CN">
                <a:solidFill>
                  <a:schemeClr val="bg1"/>
                </a:solidFill>
                <a:latin typeface="微软雅黑" panose="020B0503020204020204" pitchFamily="34" charset="-122"/>
                <a:ea typeface="微软雅黑" panose="020B0503020204020204" pitchFamily="34" charset="-122"/>
              </a:rPr>
              <a:t>STEP3</a:t>
            </a:r>
            <a:endParaRPr lang="en-US" altLang="zh-CN">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797935" y="1840230"/>
            <a:ext cx="3352165"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cs typeface="微软雅黑" panose="020B0503020204020204" pitchFamily="34" charset="-122"/>
              </a:rPr>
              <a:t>BMC</a:t>
            </a:r>
            <a:r>
              <a:rPr lang="zh-CN" altLang="en-US" b="1">
                <a:latin typeface="微软雅黑" panose="020B0503020204020204" pitchFamily="34" charset="-122"/>
                <a:ea typeface="微软雅黑" panose="020B0503020204020204" pitchFamily="34" charset="-122"/>
                <a:cs typeface="微软雅黑" panose="020B0503020204020204" pitchFamily="34" charset="-122"/>
              </a:rPr>
              <a:t>后台管理</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 name="文本框 32"/>
          <p:cNvSpPr txBox="1"/>
          <p:nvPr/>
        </p:nvSpPr>
        <p:spPr>
          <a:xfrm>
            <a:off x="3865245" y="3521075"/>
            <a:ext cx="3352165"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cs typeface="微软雅黑" panose="020B0503020204020204" pitchFamily="34" charset="-122"/>
              </a:rPr>
              <a:t>Yandu</a:t>
            </a:r>
            <a:r>
              <a:rPr lang="zh-CN" altLang="en-US" b="1">
                <a:latin typeface="微软雅黑" panose="020B0503020204020204" pitchFamily="34" charset="-122"/>
                <a:ea typeface="微软雅黑" panose="020B0503020204020204" pitchFamily="34" charset="-122"/>
                <a:cs typeface="微软雅黑" panose="020B0503020204020204" pitchFamily="34" charset="-122"/>
              </a:rPr>
              <a:t>盐渎项目</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文本框 33"/>
          <p:cNvSpPr txBox="1"/>
          <p:nvPr/>
        </p:nvSpPr>
        <p:spPr>
          <a:xfrm>
            <a:off x="3883660" y="5207000"/>
            <a:ext cx="335216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cs typeface="微软雅黑" panose="020B0503020204020204" pitchFamily="34" charset="-122"/>
              </a:rPr>
              <a:t>丰声</a:t>
            </a:r>
            <a:r>
              <a:rPr lang="en-US" altLang="zh-CN" b="1">
                <a:latin typeface="微软雅黑" panose="020B0503020204020204" pitchFamily="34" charset="-122"/>
                <a:ea typeface="微软雅黑" panose="020B0503020204020204" pitchFamily="34" charset="-122"/>
                <a:cs typeface="微软雅黑" panose="020B0503020204020204" pitchFamily="34" charset="-122"/>
              </a:rPr>
              <a:t>PC</a:t>
            </a:r>
            <a:r>
              <a:rPr lang="zh-CN" altLang="en-US" b="1">
                <a:latin typeface="微软雅黑" panose="020B0503020204020204" pitchFamily="34" charset="-122"/>
                <a:ea typeface="微软雅黑" panose="020B0503020204020204" pitchFamily="34" charset="-122"/>
                <a:cs typeface="微软雅黑" panose="020B0503020204020204" pitchFamily="34" charset="-122"/>
              </a:rPr>
              <a:t>端重构</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文本框 34"/>
          <p:cNvSpPr txBox="1"/>
          <p:nvPr/>
        </p:nvSpPr>
        <p:spPr>
          <a:xfrm>
            <a:off x="4167505" y="2654300"/>
            <a:ext cx="5285740" cy="337185"/>
          </a:xfrm>
          <a:prstGeom prst="rect">
            <a:avLst/>
          </a:prstGeom>
          <a:noFill/>
        </p:spPr>
        <p:txBody>
          <a:bodyPr wrap="square" rtlCol="0">
            <a:spAutoFit/>
          </a:bodyPr>
          <a:p>
            <a:r>
              <a:rPr lang="en-US" altLang="zh-CN"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Vue</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开发实践</a:t>
            </a:r>
            <a:r>
              <a:rPr lang="en-US" altLang="zh-CN"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项目代码研读</a:t>
            </a:r>
            <a:r>
              <a:rPr lang="en-US" altLang="zh-CN"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熟悉系统架构</a:t>
            </a:r>
            <a:r>
              <a:rPr lang="en-US" altLang="zh-CN"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前端开发流程</a:t>
            </a:r>
            <a:endPar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文本框 35"/>
          <p:cNvSpPr txBox="1"/>
          <p:nvPr/>
        </p:nvSpPr>
        <p:spPr>
          <a:xfrm>
            <a:off x="4262755" y="4246245"/>
            <a:ext cx="5948680" cy="386080"/>
          </a:xfrm>
          <a:prstGeom prst="rect">
            <a:avLst/>
          </a:prstGeom>
          <a:noFill/>
        </p:spPr>
        <p:txBody>
          <a:bodyPr wrap="square" rtlCol="0">
            <a:spAutoFit/>
          </a:bodyPr>
          <a:p>
            <a:pPr>
              <a:lnSpc>
                <a:spcPct val="12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React开发实践，完成导师要</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求的系统流程文档</a:t>
            </a:r>
            <a:endPar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 name="文本框 36"/>
          <p:cNvSpPr txBox="1"/>
          <p:nvPr/>
        </p:nvSpPr>
        <p:spPr>
          <a:xfrm>
            <a:off x="4272280" y="5824220"/>
            <a:ext cx="5595620" cy="337185"/>
          </a:xfrm>
          <a:prstGeom prst="rect">
            <a:avLst/>
          </a:prstGeom>
          <a:noFill/>
        </p:spPr>
        <p:txBody>
          <a:bodyPr wrap="square" rtlCol="0">
            <a:spAutoFit/>
          </a:bodyPr>
          <a:p>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接触</a:t>
            </a:r>
            <a:r>
              <a:rPr lang="en-US" altLang="zh-CN"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Electron</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node</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搭建后端服务完成导师要求</a:t>
            </a:r>
            <a:r>
              <a:rPr lang="en-US" altLang="zh-CN"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demo</a:t>
            </a:r>
            <a:endParaRPr lang="en-US" altLang="zh-CN"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591157" y="1785917"/>
            <a:ext cx="3201457" cy="492123"/>
            <a:chOff x="5610894" y="1192355"/>
            <a:chExt cx="3201457" cy="492123"/>
          </a:xfrm>
        </p:grpSpPr>
        <p:sp>
          <p:nvSpPr>
            <p:cNvPr id="17" name="矩形 16"/>
            <p:cNvSpPr/>
            <p:nvPr/>
          </p:nvSpPr>
          <p:spPr>
            <a:xfrm>
              <a:off x="6298109" y="1249503"/>
              <a:ext cx="2514242" cy="337185"/>
            </a:xfrm>
            <a:prstGeom prst="rect">
              <a:avLst/>
            </a:prstGeom>
          </p:spPr>
          <p:txBody>
            <a:bodyPr wrap="square">
              <a:spAutoFit/>
            </a:bodyPr>
            <a:p>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收集繁琐，汇总复杂</a:t>
              </a:r>
              <a:endPar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Freeform 18"/>
            <p:cNvSpPr>
              <a:spLocks noEditPoints="1"/>
            </p:cNvSpPr>
            <p:nvPr/>
          </p:nvSpPr>
          <p:spPr bwMode="auto">
            <a:xfrm>
              <a:off x="5610894" y="1192355"/>
              <a:ext cx="520244" cy="492123"/>
            </a:xfrm>
            <a:custGeom>
              <a:avLst/>
              <a:gdLst>
                <a:gd name="T0" fmla="*/ 89 w 93"/>
                <a:gd name="T1" fmla="*/ 0 h 88"/>
                <a:gd name="T2" fmla="*/ 93 w 93"/>
                <a:gd name="T3" fmla="*/ 5 h 88"/>
                <a:gd name="T4" fmla="*/ 93 w 93"/>
                <a:gd name="T5" fmla="*/ 74 h 88"/>
                <a:gd name="T6" fmla="*/ 81 w 93"/>
                <a:gd name="T7" fmla="*/ 74 h 88"/>
                <a:gd name="T8" fmla="*/ 82 w 93"/>
                <a:gd name="T9" fmla="*/ 65 h 88"/>
                <a:gd name="T10" fmla="*/ 84 w 93"/>
                <a:gd name="T11" fmla="*/ 10 h 88"/>
                <a:gd name="T12" fmla="*/ 10 w 93"/>
                <a:gd name="T13" fmla="*/ 65 h 88"/>
                <a:gd name="T14" fmla="*/ 48 w 93"/>
                <a:gd name="T15" fmla="*/ 72 h 88"/>
                <a:gd name="T16" fmla="*/ 5 w 93"/>
                <a:gd name="T17" fmla="*/ 74 h 88"/>
                <a:gd name="T18" fmla="*/ 0 w 93"/>
                <a:gd name="T19" fmla="*/ 69 h 88"/>
                <a:gd name="T20" fmla="*/ 0 w 93"/>
                <a:gd name="T21" fmla="*/ 0 h 88"/>
                <a:gd name="T22" fmla="*/ 64 w 93"/>
                <a:gd name="T23" fmla="*/ 51 h 88"/>
                <a:gd name="T24" fmla="*/ 55 w 93"/>
                <a:gd name="T25" fmla="*/ 71 h 88"/>
                <a:gd name="T26" fmla="*/ 57 w 93"/>
                <a:gd name="T27" fmla="*/ 82 h 88"/>
                <a:gd name="T28" fmla="*/ 64 w 93"/>
                <a:gd name="T29" fmla="*/ 78 h 88"/>
                <a:gd name="T30" fmla="*/ 72 w 93"/>
                <a:gd name="T31" fmla="*/ 84 h 88"/>
                <a:gd name="T32" fmla="*/ 74 w 93"/>
                <a:gd name="T33" fmla="*/ 71 h 88"/>
                <a:gd name="T34" fmla="*/ 64 w 93"/>
                <a:gd name="T35" fmla="*/ 51 h 88"/>
                <a:gd name="T36" fmla="*/ 64 w 93"/>
                <a:gd name="T37" fmla="*/ 69 h 88"/>
                <a:gd name="T38" fmla="*/ 64 w 93"/>
                <a:gd name="T39" fmla="*/ 72 h 88"/>
                <a:gd name="T40" fmla="*/ 62 w 93"/>
                <a:gd name="T41" fmla="*/ 55 h 88"/>
                <a:gd name="T42" fmla="*/ 71 w 93"/>
                <a:gd name="T43" fmla="*/ 64 h 88"/>
                <a:gd name="T44" fmla="*/ 62 w 93"/>
                <a:gd name="T45" fmla="*/ 55 h 88"/>
                <a:gd name="T46" fmla="*/ 18 w 93"/>
                <a:gd name="T47" fmla="*/ 46 h 88"/>
                <a:gd name="T48" fmla="*/ 77 w 93"/>
                <a:gd name="T49" fmla="*/ 41 h 88"/>
                <a:gd name="T50" fmla="*/ 47 w 93"/>
                <a:gd name="T51" fmla="*/ 29 h 88"/>
                <a:gd name="T52" fmla="*/ 77 w 93"/>
                <a:gd name="T53" fmla="*/ 34 h 88"/>
                <a:gd name="T54" fmla="*/ 47 w 93"/>
                <a:gd name="T55" fmla="*/ 29 h 88"/>
                <a:gd name="T56" fmla="*/ 47 w 93"/>
                <a:gd name="T57" fmla="*/ 22 h 88"/>
                <a:gd name="T58" fmla="*/ 77 w 93"/>
                <a:gd name="T59" fmla="*/ 17 h 88"/>
                <a:gd name="T60" fmla="*/ 18 w 93"/>
                <a:gd name="T61" fmla="*/ 17 h 88"/>
                <a:gd name="T62" fmla="*/ 40 w 93"/>
                <a:gd name="T63" fmla="*/ 35 h 88"/>
                <a:gd name="T64" fmla="*/ 18 w 93"/>
                <a:gd name="T65"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88">
                  <a:moveTo>
                    <a:pt x="5" y="0"/>
                  </a:moveTo>
                  <a:cubicBezTo>
                    <a:pt x="89" y="0"/>
                    <a:pt x="89" y="0"/>
                    <a:pt x="89" y="0"/>
                  </a:cubicBezTo>
                  <a:cubicBezTo>
                    <a:pt x="93" y="0"/>
                    <a:pt x="93" y="0"/>
                    <a:pt x="93" y="0"/>
                  </a:cubicBezTo>
                  <a:cubicBezTo>
                    <a:pt x="93" y="5"/>
                    <a:pt x="93" y="5"/>
                    <a:pt x="93" y="5"/>
                  </a:cubicBezTo>
                  <a:cubicBezTo>
                    <a:pt x="93" y="69"/>
                    <a:pt x="93" y="69"/>
                    <a:pt x="93" y="69"/>
                  </a:cubicBezTo>
                  <a:cubicBezTo>
                    <a:pt x="93" y="74"/>
                    <a:pt x="93" y="74"/>
                    <a:pt x="93" y="74"/>
                  </a:cubicBezTo>
                  <a:cubicBezTo>
                    <a:pt x="89" y="74"/>
                    <a:pt x="89" y="74"/>
                    <a:pt x="89" y="74"/>
                  </a:cubicBezTo>
                  <a:cubicBezTo>
                    <a:pt x="81" y="74"/>
                    <a:pt x="81" y="74"/>
                    <a:pt x="81" y="74"/>
                  </a:cubicBezTo>
                  <a:cubicBezTo>
                    <a:pt x="80" y="72"/>
                    <a:pt x="80" y="72"/>
                    <a:pt x="80" y="72"/>
                  </a:cubicBezTo>
                  <a:cubicBezTo>
                    <a:pt x="81" y="69"/>
                    <a:pt x="82" y="67"/>
                    <a:pt x="82" y="65"/>
                  </a:cubicBezTo>
                  <a:cubicBezTo>
                    <a:pt x="84" y="65"/>
                    <a:pt x="84" y="65"/>
                    <a:pt x="84" y="65"/>
                  </a:cubicBezTo>
                  <a:cubicBezTo>
                    <a:pt x="84" y="10"/>
                    <a:pt x="84" y="10"/>
                    <a:pt x="84" y="10"/>
                  </a:cubicBezTo>
                  <a:cubicBezTo>
                    <a:pt x="10" y="10"/>
                    <a:pt x="10" y="10"/>
                    <a:pt x="10" y="10"/>
                  </a:cubicBezTo>
                  <a:cubicBezTo>
                    <a:pt x="10" y="65"/>
                    <a:pt x="10" y="65"/>
                    <a:pt x="10" y="65"/>
                  </a:cubicBezTo>
                  <a:cubicBezTo>
                    <a:pt x="46" y="65"/>
                    <a:pt x="46" y="65"/>
                    <a:pt x="46" y="65"/>
                  </a:cubicBezTo>
                  <a:cubicBezTo>
                    <a:pt x="46" y="67"/>
                    <a:pt x="47" y="69"/>
                    <a:pt x="48" y="72"/>
                  </a:cubicBezTo>
                  <a:cubicBezTo>
                    <a:pt x="47" y="74"/>
                    <a:pt x="47" y="74"/>
                    <a:pt x="47" y="74"/>
                  </a:cubicBezTo>
                  <a:cubicBezTo>
                    <a:pt x="5" y="74"/>
                    <a:pt x="5" y="74"/>
                    <a:pt x="5" y="74"/>
                  </a:cubicBezTo>
                  <a:cubicBezTo>
                    <a:pt x="0" y="74"/>
                    <a:pt x="0" y="74"/>
                    <a:pt x="0" y="74"/>
                  </a:cubicBezTo>
                  <a:cubicBezTo>
                    <a:pt x="0" y="69"/>
                    <a:pt x="0" y="69"/>
                    <a:pt x="0" y="69"/>
                  </a:cubicBezTo>
                  <a:cubicBezTo>
                    <a:pt x="0" y="5"/>
                    <a:pt x="0" y="5"/>
                    <a:pt x="0" y="5"/>
                  </a:cubicBezTo>
                  <a:cubicBezTo>
                    <a:pt x="0" y="0"/>
                    <a:pt x="0" y="0"/>
                    <a:pt x="0" y="0"/>
                  </a:cubicBezTo>
                  <a:cubicBezTo>
                    <a:pt x="5" y="0"/>
                    <a:pt x="5" y="0"/>
                    <a:pt x="5" y="0"/>
                  </a:cubicBezTo>
                  <a:close/>
                  <a:moveTo>
                    <a:pt x="64" y="51"/>
                  </a:moveTo>
                  <a:cubicBezTo>
                    <a:pt x="57" y="51"/>
                    <a:pt x="52" y="56"/>
                    <a:pt x="52" y="63"/>
                  </a:cubicBezTo>
                  <a:cubicBezTo>
                    <a:pt x="52" y="66"/>
                    <a:pt x="53" y="69"/>
                    <a:pt x="55" y="71"/>
                  </a:cubicBezTo>
                  <a:cubicBezTo>
                    <a:pt x="50" y="82"/>
                    <a:pt x="50" y="82"/>
                    <a:pt x="50" y="82"/>
                  </a:cubicBezTo>
                  <a:cubicBezTo>
                    <a:pt x="57" y="82"/>
                    <a:pt x="57" y="82"/>
                    <a:pt x="57" y="82"/>
                  </a:cubicBezTo>
                  <a:cubicBezTo>
                    <a:pt x="61" y="86"/>
                    <a:pt x="61" y="86"/>
                    <a:pt x="61" y="86"/>
                  </a:cubicBezTo>
                  <a:cubicBezTo>
                    <a:pt x="64" y="78"/>
                    <a:pt x="64" y="78"/>
                    <a:pt x="64" y="78"/>
                  </a:cubicBezTo>
                  <a:cubicBezTo>
                    <a:pt x="68" y="88"/>
                    <a:pt x="68" y="88"/>
                    <a:pt x="68" y="88"/>
                  </a:cubicBezTo>
                  <a:cubicBezTo>
                    <a:pt x="72" y="84"/>
                    <a:pt x="72" y="84"/>
                    <a:pt x="72" y="84"/>
                  </a:cubicBezTo>
                  <a:cubicBezTo>
                    <a:pt x="78" y="84"/>
                    <a:pt x="78" y="84"/>
                    <a:pt x="78" y="84"/>
                  </a:cubicBezTo>
                  <a:cubicBezTo>
                    <a:pt x="74" y="71"/>
                    <a:pt x="74" y="71"/>
                    <a:pt x="74" y="71"/>
                  </a:cubicBezTo>
                  <a:cubicBezTo>
                    <a:pt x="75" y="69"/>
                    <a:pt x="76" y="66"/>
                    <a:pt x="76" y="63"/>
                  </a:cubicBezTo>
                  <a:cubicBezTo>
                    <a:pt x="76" y="56"/>
                    <a:pt x="71" y="51"/>
                    <a:pt x="64" y="51"/>
                  </a:cubicBezTo>
                  <a:close/>
                  <a:moveTo>
                    <a:pt x="71" y="67"/>
                  </a:moveTo>
                  <a:cubicBezTo>
                    <a:pt x="69" y="68"/>
                    <a:pt x="67" y="69"/>
                    <a:pt x="64" y="69"/>
                  </a:cubicBezTo>
                  <a:cubicBezTo>
                    <a:pt x="62" y="69"/>
                    <a:pt x="59" y="68"/>
                    <a:pt x="57" y="67"/>
                  </a:cubicBezTo>
                  <a:cubicBezTo>
                    <a:pt x="58" y="69"/>
                    <a:pt x="61" y="72"/>
                    <a:pt x="64" y="72"/>
                  </a:cubicBezTo>
                  <a:cubicBezTo>
                    <a:pt x="67" y="72"/>
                    <a:pt x="70" y="70"/>
                    <a:pt x="71" y="67"/>
                  </a:cubicBezTo>
                  <a:close/>
                  <a:moveTo>
                    <a:pt x="62" y="55"/>
                  </a:moveTo>
                  <a:cubicBezTo>
                    <a:pt x="64" y="55"/>
                    <a:pt x="66" y="56"/>
                    <a:pt x="68" y="58"/>
                  </a:cubicBezTo>
                  <a:cubicBezTo>
                    <a:pt x="70" y="60"/>
                    <a:pt x="71" y="62"/>
                    <a:pt x="71" y="64"/>
                  </a:cubicBezTo>
                  <a:cubicBezTo>
                    <a:pt x="73" y="62"/>
                    <a:pt x="72" y="58"/>
                    <a:pt x="70" y="56"/>
                  </a:cubicBezTo>
                  <a:cubicBezTo>
                    <a:pt x="68" y="54"/>
                    <a:pt x="65" y="54"/>
                    <a:pt x="62" y="55"/>
                  </a:cubicBezTo>
                  <a:close/>
                  <a:moveTo>
                    <a:pt x="18" y="41"/>
                  </a:moveTo>
                  <a:cubicBezTo>
                    <a:pt x="18" y="46"/>
                    <a:pt x="18" y="46"/>
                    <a:pt x="18" y="46"/>
                  </a:cubicBezTo>
                  <a:cubicBezTo>
                    <a:pt x="77" y="46"/>
                    <a:pt x="77" y="46"/>
                    <a:pt x="77" y="46"/>
                  </a:cubicBezTo>
                  <a:cubicBezTo>
                    <a:pt x="77" y="41"/>
                    <a:pt x="77" y="41"/>
                    <a:pt x="77" y="41"/>
                  </a:cubicBezTo>
                  <a:cubicBezTo>
                    <a:pt x="18" y="41"/>
                    <a:pt x="18" y="41"/>
                    <a:pt x="18" y="41"/>
                  </a:cubicBezTo>
                  <a:close/>
                  <a:moveTo>
                    <a:pt x="47" y="29"/>
                  </a:moveTo>
                  <a:cubicBezTo>
                    <a:pt x="47" y="34"/>
                    <a:pt x="47" y="34"/>
                    <a:pt x="47" y="34"/>
                  </a:cubicBezTo>
                  <a:cubicBezTo>
                    <a:pt x="77" y="34"/>
                    <a:pt x="77" y="34"/>
                    <a:pt x="77" y="34"/>
                  </a:cubicBezTo>
                  <a:cubicBezTo>
                    <a:pt x="77" y="29"/>
                    <a:pt x="77" y="29"/>
                    <a:pt x="77" y="29"/>
                  </a:cubicBezTo>
                  <a:cubicBezTo>
                    <a:pt x="47" y="29"/>
                    <a:pt x="47" y="29"/>
                    <a:pt x="47" y="29"/>
                  </a:cubicBezTo>
                  <a:close/>
                  <a:moveTo>
                    <a:pt x="47" y="17"/>
                  </a:moveTo>
                  <a:cubicBezTo>
                    <a:pt x="47" y="22"/>
                    <a:pt x="47" y="22"/>
                    <a:pt x="47" y="22"/>
                  </a:cubicBezTo>
                  <a:cubicBezTo>
                    <a:pt x="77" y="22"/>
                    <a:pt x="77" y="22"/>
                    <a:pt x="77" y="22"/>
                  </a:cubicBezTo>
                  <a:cubicBezTo>
                    <a:pt x="77" y="17"/>
                    <a:pt x="77" y="17"/>
                    <a:pt x="77" y="17"/>
                  </a:cubicBezTo>
                  <a:cubicBezTo>
                    <a:pt x="47" y="17"/>
                    <a:pt x="47" y="17"/>
                    <a:pt x="47" y="17"/>
                  </a:cubicBezTo>
                  <a:close/>
                  <a:moveTo>
                    <a:pt x="18" y="17"/>
                  </a:moveTo>
                  <a:cubicBezTo>
                    <a:pt x="18" y="35"/>
                    <a:pt x="18" y="35"/>
                    <a:pt x="18" y="35"/>
                  </a:cubicBezTo>
                  <a:cubicBezTo>
                    <a:pt x="40" y="35"/>
                    <a:pt x="40" y="35"/>
                    <a:pt x="40" y="35"/>
                  </a:cubicBezTo>
                  <a:cubicBezTo>
                    <a:pt x="40" y="17"/>
                    <a:pt x="40" y="17"/>
                    <a:pt x="40" y="17"/>
                  </a:cubicBezTo>
                  <a:lnTo>
                    <a:pt x="18" y="17"/>
                  </a:lnTo>
                  <a:close/>
                </a:path>
              </a:pathLst>
            </a:custGeom>
            <a:solidFill>
              <a:schemeClr val="accent1">
                <a:lumMod val="75000"/>
              </a:schemeClr>
            </a:solidFill>
            <a:ln>
              <a:noFill/>
            </a:ln>
          </p:spPr>
          <p:txBody>
            <a:bodyPr vert="horz" wrap="square" lIns="91440" tIns="45720" rIns="91440" bIns="45720" numCol="1" anchor="t" anchorCtr="0" compatLnSpc="1"/>
            <a:p>
              <a:endParaRPr lang="zh-CN" altLang="en-US">
                <a:solidFill>
                  <a:schemeClr val="bg1">
                    <a:lumMod val="95000"/>
                  </a:schemeClr>
                </a:solidFill>
              </a:endParaRPr>
            </a:p>
          </p:txBody>
        </p:sp>
      </p:grpSp>
      <p:grpSp>
        <p:nvGrpSpPr>
          <p:cNvPr id="8" name="组合 7"/>
          <p:cNvGrpSpPr/>
          <p:nvPr/>
        </p:nvGrpSpPr>
        <p:grpSpPr>
          <a:xfrm>
            <a:off x="7601185" y="2694141"/>
            <a:ext cx="3210827" cy="595120"/>
            <a:chOff x="399952" y="3042284"/>
            <a:chExt cx="3210827" cy="595120"/>
          </a:xfrm>
        </p:grpSpPr>
        <p:sp>
          <p:nvSpPr>
            <p:cNvPr id="19" name="矩形 18"/>
            <p:cNvSpPr/>
            <p:nvPr/>
          </p:nvSpPr>
          <p:spPr>
            <a:xfrm>
              <a:off x="1096537" y="3180554"/>
              <a:ext cx="2514242" cy="337185"/>
            </a:xfrm>
            <a:prstGeom prst="rect">
              <a:avLst/>
            </a:prstGeom>
          </p:spPr>
          <p:txBody>
            <a:bodyPr wrap="square">
              <a:spAutoFit/>
            </a:bodyPr>
            <a:p>
              <a:pPr algn="l">
                <a:buClrTx/>
                <a:buSzTx/>
                <a:buFontTx/>
              </a:pPr>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系统不够灵活</a:t>
              </a:r>
              <a:endPar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Freeform 23"/>
            <p:cNvSpPr>
              <a:spLocks noEditPoints="1"/>
            </p:cNvSpPr>
            <p:nvPr/>
          </p:nvSpPr>
          <p:spPr bwMode="auto">
            <a:xfrm>
              <a:off x="399952" y="3042284"/>
              <a:ext cx="441325" cy="595120"/>
            </a:xfrm>
            <a:custGeom>
              <a:avLst/>
              <a:gdLst>
                <a:gd name="T0" fmla="*/ 15 w 83"/>
                <a:gd name="T1" fmla="*/ 35 h 112"/>
                <a:gd name="T2" fmla="*/ 38 w 83"/>
                <a:gd name="T3" fmla="*/ 78 h 112"/>
                <a:gd name="T4" fmla="*/ 80 w 83"/>
                <a:gd name="T5" fmla="*/ 55 h 112"/>
                <a:gd name="T6" fmla="*/ 58 w 83"/>
                <a:gd name="T7" fmla="*/ 13 h 112"/>
                <a:gd name="T8" fmla="*/ 34 w 83"/>
                <a:gd name="T9" fmla="*/ 68 h 112"/>
                <a:gd name="T10" fmla="*/ 46 w 83"/>
                <a:gd name="T11" fmla="*/ 72 h 112"/>
                <a:gd name="T12" fmla="*/ 34 w 83"/>
                <a:gd name="T13" fmla="*/ 68 h 112"/>
                <a:gd name="T14" fmla="*/ 56 w 83"/>
                <a:gd name="T15" fmla="*/ 61 h 112"/>
                <a:gd name="T16" fmla="*/ 62 w 83"/>
                <a:gd name="T17" fmla="*/ 60 h 112"/>
                <a:gd name="T18" fmla="*/ 51 w 83"/>
                <a:gd name="T19" fmla="*/ 66 h 112"/>
                <a:gd name="T20" fmla="*/ 69 w 83"/>
                <a:gd name="T21" fmla="*/ 52 h 112"/>
                <a:gd name="T22" fmla="*/ 73 w 83"/>
                <a:gd name="T23" fmla="*/ 53 h 112"/>
                <a:gd name="T24" fmla="*/ 69 w 83"/>
                <a:gd name="T25" fmla="*/ 52 h 112"/>
                <a:gd name="T26" fmla="*/ 54 w 83"/>
                <a:gd name="T27" fmla="*/ 24 h 112"/>
                <a:gd name="T28" fmla="*/ 56 w 83"/>
                <a:gd name="T29" fmla="*/ 20 h 112"/>
                <a:gd name="T30" fmla="*/ 46 w 83"/>
                <a:gd name="T31" fmla="*/ 27 h 112"/>
                <a:gd name="T32" fmla="*/ 33 w 83"/>
                <a:gd name="T33" fmla="*/ 33 h 112"/>
                <a:gd name="T34" fmla="*/ 35 w 83"/>
                <a:gd name="T35" fmla="*/ 22 h 112"/>
                <a:gd name="T36" fmla="*/ 46 w 83"/>
                <a:gd name="T37" fmla="*/ 27 h 112"/>
                <a:gd name="T38" fmla="*/ 21 w 83"/>
                <a:gd name="T39" fmla="*/ 44 h 112"/>
                <a:gd name="T40" fmla="*/ 25 w 83"/>
                <a:gd name="T41" fmla="*/ 32 h 112"/>
                <a:gd name="T42" fmla="*/ 33 w 83"/>
                <a:gd name="T43" fmla="*/ 60 h 112"/>
                <a:gd name="T44" fmla="*/ 27 w 83"/>
                <a:gd name="T45" fmla="*/ 49 h 112"/>
                <a:gd name="T46" fmla="*/ 32 w 83"/>
                <a:gd name="T47" fmla="*/ 54 h 112"/>
                <a:gd name="T48" fmla="*/ 33 w 83"/>
                <a:gd name="T49" fmla="*/ 60 h 112"/>
                <a:gd name="T50" fmla="*/ 43 w 83"/>
                <a:gd name="T51" fmla="*/ 36 h 112"/>
                <a:gd name="T52" fmla="*/ 57 w 83"/>
                <a:gd name="T53" fmla="*/ 41 h 112"/>
                <a:gd name="T54" fmla="*/ 52 w 83"/>
                <a:gd name="T55" fmla="*/ 54 h 112"/>
                <a:gd name="T56" fmla="*/ 39 w 83"/>
                <a:gd name="T57" fmla="*/ 50 h 112"/>
                <a:gd name="T58" fmla="*/ 60 w 83"/>
                <a:gd name="T59" fmla="*/ 31 h 112"/>
                <a:gd name="T60" fmla="*/ 71 w 83"/>
                <a:gd name="T61" fmla="*/ 33 h 112"/>
                <a:gd name="T62" fmla="*/ 66 w 83"/>
                <a:gd name="T63" fmla="*/ 44 h 112"/>
                <a:gd name="T64" fmla="*/ 60 w 83"/>
                <a:gd name="T65" fmla="*/ 31 h 112"/>
                <a:gd name="T66" fmla="*/ 71 w 83"/>
                <a:gd name="T67" fmla="*/ 112 h 112"/>
                <a:gd name="T68" fmla="*/ 30 w 83"/>
                <a:gd name="T69" fmla="*/ 104 h 112"/>
                <a:gd name="T70" fmla="*/ 44 w 83"/>
                <a:gd name="T71" fmla="*/ 93 h 112"/>
                <a:gd name="T72" fmla="*/ 0 w 83"/>
                <a:gd name="T73" fmla="*/ 45 h 112"/>
                <a:gd name="T74" fmla="*/ 32 w 83"/>
                <a:gd name="T75" fmla="*/ 0 h 112"/>
                <a:gd name="T76" fmla="*/ 21 w 83"/>
                <a:gd name="T77" fmla="*/ 18 h 112"/>
                <a:gd name="T78" fmla="*/ 21 w 83"/>
                <a:gd name="T79" fmla="*/ 72 h 112"/>
                <a:gd name="T80" fmla="*/ 72 w 83"/>
                <a:gd name="T81" fmla="*/ 75 h 112"/>
                <a:gd name="T82" fmla="*/ 56 w 83"/>
                <a:gd name="T83" fmla="*/ 92 h 112"/>
                <a:gd name="T84" fmla="*/ 71 w 83"/>
                <a:gd name="T85"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 h="112">
                  <a:moveTo>
                    <a:pt x="32" y="15"/>
                  </a:moveTo>
                  <a:cubicBezTo>
                    <a:pt x="24" y="20"/>
                    <a:pt x="18" y="27"/>
                    <a:pt x="15" y="35"/>
                  </a:cubicBezTo>
                  <a:cubicBezTo>
                    <a:pt x="13" y="44"/>
                    <a:pt x="13" y="53"/>
                    <a:pt x="18" y="61"/>
                  </a:cubicBezTo>
                  <a:cubicBezTo>
                    <a:pt x="22" y="69"/>
                    <a:pt x="29" y="75"/>
                    <a:pt x="38" y="78"/>
                  </a:cubicBezTo>
                  <a:cubicBezTo>
                    <a:pt x="46" y="80"/>
                    <a:pt x="55" y="80"/>
                    <a:pt x="63" y="75"/>
                  </a:cubicBezTo>
                  <a:cubicBezTo>
                    <a:pt x="72" y="71"/>
                    <a:pt x="77" y="64"/>
                    <a:pt x="80" y="55"/>
                  </a:cubicBezTo>
                  <a:cubicBezTo>
                    <a:pt x="83" y="47"/>
                    <a:pt x="82" y="38"/>
                    <a:pt x="78" y="30"/>
                  </a:cubicBezTo>
                  <a:cubicBezTo>
                    <a:pt x="73" y="21"/>
                    <a:pt x="66" y="16"/>
                    <a:pt x="58" y="13"/>
                  </a:cubicBezTo>
                  <a:cubicBezTo>
                    <a:pt x="50" y="10"/>
                    <a:pt x="40" y="11"/>
                    <a:pt x="32" y="15"/>
                  </a:cubicBezTo>
                  <a:close/>
                  <a:moveTo>
                    <a:pt x="34" y="68"/>
                  </a:moveTo>
                  <a:cubicBezTo>
                    <a:pt x="36" y="68"/>
                    <a:pt x="39" y="67"/>
                    <a:pt x="41" y="67"/>
                  </a:cubicBezTo>
                  <a:cubicBezTo>
                    <a:pt x="43" y="69"/>
                    <a:pt x="45" y="70"/>
                    <a:pt x="46" y="72"/>
                  </a:cubicBezTo>
                  <a:cubicBezTo>
                    <a:pt x="44" y="71"/>
                    <a:pt x="42" y="71"/>
                    <a:pt x="40" y="70"/>
                  </a:cubicBezTo>
                  <a:cubicBezTo>
                    <a:pt x="38" y="70"/>
                    <a:pt x="36" y="69"/>
                    <a:pt x="34" y="68"/>
                  </a:cubicBezTo>
                  <a:close/>
                  <a:moveTo>
                    <a:pt x="49" y="64"/>
                  </a:moveTo>
                  <a:cubicBezTo>
                    <a:pt x="51" y="63"/>
                    <a:pt x="54" y="62"/>
                    <a:pt x="56" y="61"/>
                  </a:cubicBezTo>
                  <a:cubicBezTo>
                    <a:pt x="58" y="60"/>
                    <a:pt x="60" y="59"/>
                    <a:pt x="62" y="57"/>
                  </a:cubicBezTo>
                  <a:cubicBezTo>
                    <a:pt x="62" y="58"/>
                    <a:pt x="62" y="59"/>
                    <a:pt x="62" y="60"/>
                  </a:cubicBezTo>
                  <a:cubicBezTo>
                    <a:pt x="63" y="64"/>
                    <a:pt x="62" y="68"/>
                    <a:pt x="60" y="69"/>
                  </a:cubicBezTo>
                  <a:cubicBezTo>
                    <a:pt x="58" y="70"/>
                    <a:pt x="55" y="68"/>
                    <a:pt x="51" y="66"/>
                  </a:cubicBezTo>
                  <a:cubicBezTo>
                    <a:pt x="51" y="65"/>
                    <a:pt x="50" y="65"/>
                    <a:pt x="49" y="64"/>
                  </a:cubicBezTo>
                  <a:close/>
                  <a:moveTo>
                    <a:pt x="69" y="52"/>
                  </a:moveTo>
                  <a:cubicBezTo>
                    <a:pt x="71" y="50"/>
                    <a:pt x="73" y="49"/>
                    <a:pt x="74" y="47"/>
                  </a:cubicBezTo>
                  <a:cubicBezTo>
                    <a:pt x="74" y="49"/>
                    <a:pt x="73" y="51"/>
                    <a:pt x="73" y="53"/>
                  </a:cubicBezTo>
                  <a:cubicBezTo>
                    <a:pt x="72" y="55"/>
                    <a:pt x="71" y="57"/>
                    <a:pt x="70" y="59"/>
                  </a:cubicBezTo>
                  <a:cubicBezTo>
                    <a:pt x="70" y="57"/>
                    <a:pt x="70" y="55"/>
                    <a:pt x="69" y="52"/>
                  </a:cubicBezTo>
                  <a:close/>
                  <a:moveTo>
                    <a:pt x="61" y="23"/>
                  </a:moveTo>
                  <a:cubicBezTo>
                    <a:pt x="59" y="23"/>
                    <a:pt x="57" y="23"/>
                    <a:pt x="54" y="24"/>
                  </a:cubicBezTo>
                  <a:cubicBezTo>
                    <a:pt x="53" y="22"/>
                    <a:pt x="51" y="20"/>
                    <a:pt x="49" y="19"/>
                  </a:cubicBezTo>
                  <a:cubicBezTo>
                    <a:pt x="51" y="19"/>
                    <a:pt x="53" y="20"/>
                    <a:pt x="56" y="20"/>
                  </a:cubicBezTo>
                  <a:cubicBezTo>
                    <a:pt x="58" y="21"/>
                    <a:pt x="60" y="22"/>
                    <a:pt x="61" y="23"/>
                  </a:cubicBezTo>
                  <a:close/>
                  <a:moveTo>
                    <a:pt x="46" y="27"/>
                  </a:moveTo>
                  <a:cubicBezTo>
                    <a:pt x="44" y="27"/>
                    <a:pt x="42" y="28"/>
                    <a:pt x="39" y="30"/>
                  </a:cubicBezTo>
                  <a:cubicBezTo>
                    <a:pt x="37" y="31"/>
                    <a:pt x="35" y="32"/>
                    <a:pt x="33" y="33"/>
                  </a:cubicBezTo>
                  <a:cubicBezTo>
                    <a:pt x="33" y="33"/>
                    <a:pt x="33" y="32"/>
                    <a:pt x="33" y="31"/>
                  </a:cubicBezTo>
                  <a:cubicBezTo>
                    <a:pt x="33" y="26"/>
                    <a:pt x="34" y="23"/>
                    <a:pt x="35" y="22"/>
                  </a:cubicBezTo>
                  <a:cubicBezTo>
                    <a:pt x="37" y="21"/>
                    <a:pt x="41" y="22"/>
                    <a:pt x="44" y="25"/>
                  </a:cubicBezTo>
                  <a:cubicBezTo>
                    <a:pt x="45" y="25"/>
                    <a:pt x="46" y="26"/>
                    <a:pt x="46" y="27"/>
                  </a:cubicBezTo>
                  <a:close/>
                  <a:moveTo>
                    <a:pt x="26" y="39"/>
                  </a:moveTo>
                  <a:cubicBezTo>
                    <a:pt x="24" y="40"/>
                    <a:pt x="23" y="42"/>
                    <a:pt x="21" y="44"/>
                  </a:cubicBezTo>
                  <a:cubicBezTo>
                    <a:pt x="22" y="42"/>
                    <a:pt x="22" y="40"/>
                    <a:pt x="23" y="38"/>
                  </a:cubicBezTo>
                  <a:cubicBezTo>
                    <a:pt x="23" y="35"/>
                    <a:pt x="24" y="33"/>
                    <a:pt x="25" y="32"/>
                  </a:cubicBezTo>
                  <a:cubicBezTo>
                    <a:pt x="25" y="34"/>
                    <a:pt x="26" y="36"/>
                    <a:pt x="26" y="39"/>
                  </a:cubicBezTo>
                  <a:close/>
                  <a:moveTo>
                    <a:pt x="33" y="60"/>
                  </a:moveTo>
                  <a:cubicBezTo>
                    <a:pt x="29" y="60"/>
                    <a:pt x="25" y="60"/>
                    <a:pt x="24" y="58"/>
                  </a:cubicBezTo>
                  <a:cubicBezTo>
                    <a:pt x="23" y="56"/>
                    <a:pt x="25" y="52"/>
                    <a:pt x="27" y="49"/>
                  </a:cubicBezTo>
                  <a:cubicBezTo>
                    <a:pt x="28" y="48"/>
                    <a:pt x="28" y="48"/>
                    <a:pt x="29" y="47"/>
                  </a:cubicBezTo>
                  <a:cubicBezTo>
                    <a:pt x="30" y="49"/>
                    <a:pt x="31" y="51"/>
                    <a:pt x="32" y="54"/>
                  </a:cubicBezTo>
                  <a:cubicBezTo>
                    <a:pt x="33" y="56"/>
                    <a:pt x="34" y="58"/>
                    <a:pt x="36" y="60"/>
                  </a:cubicBezTo>
                  <a:cubicBezTo>
                    <a:pt x="35" y="60"/>
                    <a:pt x="34" y="60"/>
                    <a:pt x="33" y="60"/>
                  </a:cubicBezTo>
                  <a:close/>
                  <a:moveTo>
                    <a:pt x="35" y="41"/>
                  </a:moveTo>
                  <a:cubicBezTo>
                    <a:pt x="37" y="40"/>
                    <a:pt x="40" y="38"/>
                    <a:pt x="43" y="36"/>
                  </a:cubicBezTo>
                  <a:cubicBezTo>
                    <a:pt x="46" y="35"/>
                    <a:pt x="49" y="34"/>
                    <a:pt x="52" y="33"/>
                  </a:cubicBezTo>
                  <a:cubicBezTo>
                    <a:pt x="53" y="35"/>
                    <a:pt x="55" y="38"/>
                    <a:pt x="57" y="41"/>
                  </a:cubicBezTo>
                  <a:cubicBezTo>
                    <a:pt x="58" y="44"/>
                    <a:pt x="59" y="46"/>
                    <a:pt x="60" y="49"/>
                  </a:cubicBezTo>
                  <a:cubicBezTo>
                    <a:pt x="58" y="51"/>
                    <a:pt x="55" y="53"/>
                    <a:pt x="52" y="54"/>
                  </a:cubicBezTo>
                  <a:cubicBezTo>
                    <a:pt x="49" y="56"/>
                    <a:pt x="47" y="57"/>
                    <a:pt x="44" y="58"/>
                  </a:cubicBezTo>
                  <a:cubicBezTo>
                    <a:pt x="42" y="56"/>
                    <a:pt x="40" y="53"/>
                    <a:pt x="39" y="50"/>
                  </a:cubicBezTo>
                  <a:cubicBezTo>
                    <a:pt x="37" y="47"/>
                    <a:pt x="36" y="44"/>
                    <a:pt x="35" y="41"/>
                  </a:cubicBezTo>
                  <a:close/>
                  <a:moveTo>
                    <a:pt x="60" y="31"/>
                  </a:moveTo>
                  <a:cubicBezTo>
                    <a:pt x="60" y="31"/>
                    <a:pt x="61" y="31"/>
                    <a:pt x="62" y="31"/>
                  </a:cubicBezTo>
                  <a:cubicBezTo>
                    <a:pt x="67" y="30"/>
                    <a:pt x="70" y="31"/>
                    <a:pt x="71" y="33"/>
                  </a:cubicBezTo>
                  <a:cubicBezTo>
                    <a:pt x="72" y="35"/>
                    <a:pt x="71" y="38"/>
                    <a:pt x="68" y="42"/>
                  </a:cubicBezTo>
                  <a:cubicBezTo>
                    <a:pt x="68" y="43"/>
                    <a:pt x="67" y="43"/>
                    <a:pt x="66" y="44"/>
                  </a:cubicBezTo>
                  <a:cubicBezTo>
                    <a:pt x="66" y="42"/>
                    <a:pt x="65" y="39"/>
                    <a:pt x="63" y="37"/>
                  </a:cubicBezTo>
                  <a:cubicBezTo>
                    <a:pt x="62" y="35"/>
                    <a:pt x="61" y="33"/>
                    <a:pt x="60" y="31"/>
                  </a:cubicBezTo>
                  <a:close/>
                  <a:moveTo>
                    <a:pt x="71" y="104"/>
                  </a:moveTo>
                  <a:cubicBezTo>
                    <a:pt x="71" y="112"/>
                    <a:pt x="71" y="112"/>
                    <a:pt x="71" y="112"/>
                  </a:cubicBezTo>
                  <a:cubicBezTo>
                    <a:pt x="30" y="112"/>
                    <a:pt x="30" y="112"/>
                    <a:pt x="30" y="112"/>
                  </a:cubicBezTo>
                  <a:cubicBezTo>
                    <a:pt x="30" y="104"/>
                    <a:pt x="30" y="104"/>
                    <a:pt x="30" y="104"/>
                  </a:cubicBezTo>
                  <a:cubicBezTo>
                    <a:pt x="44" y="104"/>
                    <a:pt x="44" y="104"/>
                    <a:pt x="44" y="104"/>
                  </a:cubicBezTo>
                  <a:cubicBezTo>
                    <a:pt x="44" y="93"/>
                    <a:pt x="44" y="93"/>
                    <a:pt x="44" y="93"/>
                  </a:cubicBezTo>
                  <a:cubicBezTo>
                    <a:pt x="32" y="92"/>
                    <a:pt x="22" y="87"/>
                    <a:pt x="14" y="79"/>
                  </a:cubicBezTo>
                  <a:cubicBezTo>
                    <a:pt x="5" y="71"/>
                    <a:pt x="0" y="59"/>
                    <a:pt x="0" y="45"/>
                  </a:cubicBezTo>
                  <a:cubicBezTo>
                    <a:pt x="0" y="32"/>
                    <a:pt x="5" y="20"/>
                    <a:pt x="14" y="12"/>
                  </a:cubicBezTo>
                  <a:cubicBezTo>
                    <a:pt x="19" y="7"/>
                    <a:pt x="25" y="3"/>
                    <a:pt x="32" y="0"/>
                  </a:cubicBezTo>
                  <a:cubicBezTo>
                    <a:pt x="37" y="9"/>
                    <a:pt x="37" y="9"/>
                    <a:pt x="37" y="9"/>
                  </a:cubicBezTo>
                  <a:cubicBezTo>
                    <a:pt x="31" y="11"/>
                    <a:pt x="25" y="14"/>
                    <a:pt x="21" y="18"/>
                  </a:cubicBezTo>
                  <a:cubicBezTo>
                    <a:pt x="14" y="25"/>
                    <a:pt x="9" y="35"/>
                    <a:pt x="9" y="45"/>
                  </a:cubicBezTo>
                  <a:cubicBezTo>
                    <a:pt x="9" y="56"/>
                    <a:pt x="14" y="65"/>
                    <a:pt x="21" y="72"/>
                  </a:cubicBezTo>
                  <a:cubicBezTo>
                    <a:pt x="27" y="79"/>
                    <a:pt x="37" y="84"/>
                    <a:pt x="48" y="84"/>
                  </a:cubicBezTo>
                  <a:cubicBezTo>
                    <a:pt x="57" y="84"/>
                    <a:pt x="65" y="80"/>
                    <a:pt x="72" y="75"/>
                  </a:cubicBezTo>
                  <a:cubicBezTo>
                    <a:pt x="76" y="83"/>
                    <a:pt x="76" y="83"/>
                    <a:pt x="76" y="83"/>
                  </a:cubicBezTo>
                  <a:cubicBezTo>
                    <a:pt x="70" y="88"/>
                    <a:pt x="63" y="91"/>
                    <a:pt x="56" y="92"/>
                  </a:cubicBezTo>
                  <a:cubicBezTo>
                    <a:pt x="56" y="104"/>
                    <a:pt x="56" y="104"/>
                    <a:pt x="56" y="104"/>
                  </a:cubicBezTo>
                  <a:lnTo>
                    <a:pt x="71" y="104"/>
                  </a:lnTo>
                  <a:close/>
                </a:path>
              </a:pathLst>
            </a:custGeom>
            <a:solidFill>
              <a:schemeClr val="tx1">
                <a:lumMod val="50000"/>
                <a:lumOff val="50000"/>
              </a:schemeClr>
            </a:solidFill>
            <a:ln>
              <a:noFill/>
            </a:ln>
          </p:spPr>
          <p:txBody>
            <a:bodyPr vert="horz" wrap="square" lIns="91440" tIns="45720" rIns="91440" bIns="45720" numCol="1" anchor="t" anchorCtr="0" compatLnSpc="1"/>
            <a:p>
              <a:endParaRPr lang="zh-CN" altLang="en-US">
                <a:solidFill>
                  <a:schemeClr val="bg1">
                    <a:lumMod val="95000"/>
                  </a:schemeClr>
                </a:solidFill>
              </a:endParaRPr>
            </a:p>
          </p:txBody>
        </p:sp>
      </p:grpSp>
      <p:grpSp>
        <p:nvGrpSpPr>
          <p:cNvPr id="14" name="组合 13"/>
          <p:cNvGrpSpPr/>
          <p:nvPr/>
        </p:nvGrpSpPr>
        <p:grpSpPr>
          <a:xfrm>
            <a:off x="7695923" y="5575341"/>
            <a:ext cx="3210483" cy="545385"/>
            <a:chOff x="8826525" y="2592274"/>
            <a:chExt cx="3210483" cy="545385"/>
          </a:xfrm>
        </p:grpSpPr>
        <p:sp>
          <p:nvSpPr>
            <p:cNvPr id="18" name="矩形 17"/>
            <p:cNvSpPr/>
            <p:nvPr/>
          </p:nvSpPr>
          <p:spPr>
            <a:xfrm>
              <a:off x="9522766" y="2707479"/>
              <a:ext cx="2514242" cy="337185"/>
            </a:xfrm>
            <a:prstGeom prst="rect">
              <a:avLst/>
            </a:prstGeom>
          </p:spPr>
          <p:txBody>
            <a:bodyPr wrap="square">
              <a:spAutoFit/>
            </a:bodyPr>
            <a:p>
              <a:pPr algn="l">
                <a:buClrTx/>
                <a:buSzTx/>
                <a:buFontTx/>
              </a:pPr>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统计收集情况困难</a:t>
              </a:r>
              <a:endParaRPr lang="zh-CN" altLang="en-US" sz="18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4" name="Freeform 15"/>
            <p:cNvSpPr>
              <a:spLocks noEditPoints="1"/>
            </p:cNvSpPr>
            <p:nvPr/>
          </p:nvSpPr>
          <p:spPr bwMode="auto">
            <a:xfrm>
              <a:off x="8826525" y="2592274"/>
              <a:ext cx="393741" cy="545385"/>
            </a:xfrm>
            <a:custGeom>
              <a:avLst/>
              <a:gdLst>
                <a:gd name="T0" fmla="*/ 62 w 62"/>
                <a:gd name="T1" fmla="*/ 8 h 86"/>
                <a:gd name="T2" fmla="*/ 0 w 62"/>
                <a:gd name="T3" fmla="*/ 86 h 86"/>
                <a:gd name="T4" fmla="*/ 8 w 62"/>
                <a:gd name="T5" fmla="*/ 14 h 86"/>
                <a:gd name="T6" fmla="*/ 54 w 62"/>
                <a:gd name="T7" fmla="*/ 29 h 86"/>
                <a:gd name="T8" fmla="*/ 8 w 62"/>
                <a:gd name="T9" fmla="*/ 14 h 86"/>
                <a:gd name="T10" fmla="*/ 8 w 62"/>
                <a:gd name="T11" fmla="*/ 41 h 86"/>
                <a:gd name="T12" fmla="*/ 18 w 62"/>
                <a:gd name="T13" fmla="*/ 41 h 86"/>
                <a:gd name="T14" fmla="*/ 50 w 62"/>
                <a:gd name="T15" fmla="*/ 63 h 86"/>
                <a:gd name="T16" fmla="*/ 50 w 62"/>
                <a:gd name="T17" fmla="*/ 73 h 86"/>
                <a:gd name="T18" fmla="*/ 50 w 62"/>
                <a:gd name="T19" fmla="*/ 63 h 86"/>
                <a:gd name="T20" fmla="*/ 32 w 62"/>
                <a:gd name="T21" fmla="*/ 68 h 86"/>
                <a:gd name="T22" fmla="*/ 42 w 62"/>
                <a:gd name="T23" fmla="*/ 68 h 86"/>
                <a:gd name="T24" fmla="*/ 25 w 62"/>
                <a:gd name="T25" fmla="*/ 63 h 86"/>
                <a:gd name="T26" fmla="*/ 25 w 62"/>
                <a:gd name="T27" fmla="*/ 73 h 86"/>
                <a:gd name="T28" fmla="*/ 25 w 62"/>
                <a:gd name="T29" fmla="*/ 63 h 86"/>
                <a:gd name="T30" fmla="*/ 8 w 62"/>
                <a:gd name="T31" fmla="*/ 68 h 86"/>
                <a:gd name="T32" fmla="*/ 18 w 62"/>
                <a:gd name="T33" fmla="*/ 68 h 86"/>
                <a:gd name="T34" fmla="*/ 50 w 62"/>
                <a:gd name="T35" fmla="*/ 50 h 86"/>
                <a:gd name="T36" fmla="*/ 50 w 62"/>
                <a:gd name="T37" fmla="*/ 60 h 86"/>
                <a:gd name="T38" fmla="*/ 50 w 62"/>
                <a:gd name="T39" fmla="*/ 50 h 86"/>
                <a:gd name="T40" fmla="*/ 32 w 62"/>
                <a:gd name="T41" fmla="*/ 55 h 86"/>
                <a:gd name="T42" fmla="*/ 42 w 62"/>
                <a:gd name="T43" fmla="*/ 55 h 86"/>
                <a:gd name="T44" fmla="*/ 25 w 62"/>
                <a:gd name="T45" fmla="*/ 50 h 86"/>
                <a:gd name="T46" fmla="*/ 25 w 62"/>
                <a:gd name="T47" fmla="*/ 60 h 86"/>
                <a:gd name="T48" fmla="*/ 25 w 62"/>
                <a:gd name="T49" fmla="*/ 50 h 86"/>
                <a:gd name="T50" fmla="*/ 8 w 62"/>
                <a:gd name="T51" fmla="*/ 55 h 86"/>
                <a:gd name="T52" fmla="*/ 18 w 62"/>
                <a:gd name="T53" fmla="*/ 55 h 86"/>
                <a:gd name="T54" fmla="*/ 50 w 62"/>
                <a:gd name="T55" fmla="*/ 36 h 86"/>
                <a:gd name="T56" fmla="*/ 50 w 62"/>
                <a:gd name="T57" fmla="*/ 46 h 86"/>
                <a:gd name="T58" fmla="*/ 50 w 62"/>
                <a:gd name="T59" fmla="*/ 36 h 86"/>
                <a:gd name="T60" fmla="*/ 32 w 62"/>
                <a:gd name="T61" fmla="*/ 41 h 86"/>
                <a:gd name="T62" fmla="*/ 42 w 62"/>
                <a:gd name="T63" fmla="*/ 41 h 86"/>
                <a:gd name="T64" fmla="*/ 25 w 62"/>
                <a:gd name="T65" fmla="*/ 36 h 86"/>
                <a:gd name="T66" fmla="*/ 25 w 62"/>
                <a:gd name="T67" fmla="*/ 46 h 86"/>
                <a:gd name="T68" fmla="*/ 25 w 62"/>
                <a:gd name="T69"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6">
                  <a:moveTo>
                    <a:pt x="0" y="8"/>
                  </a:moveTo>
                  <a:cubicBezTo>
                    <a:pt x="21" y="0"/>
                    <a:pt x="42" y="0"/>
                    <a:pt x="62" y="8"/>
                  </a:cubicBezTo>
                  <a:cubicBezTo>
                    <a:pt x="62" y="34"/>
                    <a:pt x="62" y="60"/>
                    <a:pt x="62" y="86"/>
                  </a:cubicBezTo>
                  <a:cubicBezTo>
                    <a:pt x="41" y="86"/>
                    <a:pt x="21" y="86"/>
                    <a:pt x="0" y="86"/>
                  </a:cubicBezTo>
                  <a:cubicBezTo>
                    <a:pt x="0" y="60"/>
                    <a:pt x="0" y="34"/>
                    <a:pt x="0" y="8"/>
                  </a:cubicBezTo>
                  <a:close/>
                  <a:moveTo>
                    <a:pt x="8" y="14"/>
                  </a:moveTo>
                  <a:cubicBezTo>
                    <a:pt x="8" y="29"/>
                    <a:pt x="8" y="29"/>
                    <a:pt x="8" y="29"/>
                  </a:cubicBezTo>
                  <a:cubicBezTo>
                    <a:pt x="54" y="29"/>
                    <a:pt x="54" y="29"/>
                    <a:pt x="54" y="29"/>
                  </a:cubicBezTo>
                  <a:cubicBezTo>
                    <a:pt x="54" y="14"/>
                    <a:pt x="54" y="14"/>
                    <a:pt x="54" y="14"/>
                  </a:cubicBezTo>
                  <a:cubicBezTo>
                    <a:pt x="8" y="14"/>
                    <a:pt x="8" y="14"/>
                    <a:pt x="8" y="14"/>
                  </a:cubicBezTo>
                  <a:close/>
                  <a:moveTo>
                    <a:pt x="13" y="36"/>
                  </a:moveTo>
                  <a:cubicBezTo>
                    <a:pt x="10" y="36"/>
                    <a:pt x="8" y="38"/>
                    <a:pt x="8" y="41"/>
                  </a:cubicBezTo>
                  <a:cubicBezTo>
                    <a:pt x="8" y="44"/>
                    <a:pt x="10" y="46"/>
                    <a:pt x="13" y="46"/>
                  </a:cubicBezTo>
                  <a:cubicBezTo>
                    <a:pt x="16" y="46"/>
                    <a:pt x="18" y="44"/>
                    <a:pt x="18" y="41"/>
                  </a:cubicBezTo>
                  <a:cubicBezTo>
                    <a:pt x="18" y="38"/>
                    <a:pt x="16" y="36"/>
                    <a:pt x="13" y="36"/>
                  </a:cubicBezTo>
                  <a:close/>
                  <a:moveTo>
                    <a:pt x="50" y="63"/>
                  </a:moveTo>
                  <a:cubicBezTo>
                    <a:pt x="47" y="63"/>
                    <a:pt x="45" y="66"/>
                    <a:pt x="45" y="68"/>
                  </a:cubicBezTo>
                  <a:cubicBezTo>
                    <a:pt x="45" y="71"/>
                    <a:pt x="47" y="73"/>
                    <a:pt x="50" y="73"/>
                  </a:cubicBezTo>
                  <a:cubicBezTo>
                    <a:pt x="52" y="73"/>
                    <a:pt x="54" y="71"/>
                    <a:pt x="54" y="68"/>
                  </a:cubicBezTo>
                  <a:cubicBezTo>
                    <a:pt x="54" y="66"/>
                    <a:pt x="52" y="63"/>
                    <a:pt x="50" y="63"/>
                  </a:cubicBezTo>
                  <a:close/>
                  <a:moveTo>
                    <a:pt x="37" y="63"/>
                  </a:moveTo>
                  <a:cubicBezTo>
                    <a:pt x="34" y="63"/>
                    <a:pt x="32" y="66"/>
                    <a:pt x="32" y="68"/>
                  </a:cubicBezTo>
                  <a:cubicBezTo>
                    <a:pt x="32" y="71"/>
                    <a:pt x="34" y="73"/>
                    <a:pt x="37" y="73"/>
                  </a:cubicBezTo>
                  <a:cubicBezTo>
                    <a:pt x="40" y="73"/>
                    <a:pt x="42" y="71"/>
                    <a:pt x="42" y="68"/>
                  </a:cubicBezTo>
                  <a:cubicBezTo>
                    <a:pt x="42" y="66"/>
                    <a:pt x="40" y="63"/>
                    <a:pt x="37" y="63"/>
                  </a:cubicBezTo>
                  <a:close/>
                  <a:moveTo>
                    <a:pt x="25" y="63"/>
                  </a:moveTo>
                  <a:cubicBezTo>
                    <a:pt x="22" y="63"/>
                    <a:pt x="20" y="66"/>
                    <a:pt x="20" y="68"/>
                  </a:cubicBezTo>
                  <a:cubicBezTo>
                    <a:pt x="20" y="71"/>
                    <a:pt x="22" y="73"/>
                    <a:pt x="25" y="73"/>
                  </a:cubicBezTo>
                  <a:cubicBezTo>
                    <a:pt x="28" y="73"/>
                    <a:pt x="30" y="71"/>
                    <a:pt x="30" y="68"/>
                  </a:cubicBezTo>
                  <a:cubicBezTo>
                    <a:pt x="30" y="66"/>
                    <a:pt x="28" y="63"/>
                    <a:pt x="25" y="63"/>
                  </a:cubicBezTo>
                  <a:close/>
                  <a:moveTo>
                    <a:pt x="13" y="63"/>
                  </a:moveTo>
                  <a:cubicBezTo>
                    <a:pt x="10" y="63"/>
                    <a:pt x="8" y="66"/>
                    <a:pt x="8" y="68"/>
                  </a:cubicBezTo>
                  <a:cubicBezTo>
                    <a:pt x="8" y="71"/>
                    <a:pt x="10" y="73"/>
                    <a:pt x="13" y="73"/>
                  </a:cubicBezTo>
                  <a:cubicBezTo>
                    <a:pt x="16" y="73"/>
                    <a:pt x="18" y="71"/>
                    <a:pt x="18" y="68"/>
                  </a:cubicBezTo>
                  <a:cubicBezTo>
                    <a:pt x="18" y="66"/>
                    <a:pt x="16" y="63"/>
                    <a:pt x="13" y="63"/>
                  </a:cubicBezTo>
                  <a:close/>
                  <a:moveTo>
                    <a:pt x="50" y="50"/>
                  </a:moveTo>
                  <a:cubicBezTo>
                    <a:pt x="47" y="50"/>
                    <a:pt x="45" y="52"/>
                    <a:pt x="45" y="55"/>
                  </a:cubicBezTo>
                  <a:cubicBezTo>
                    <a:pt x="45" y="57"/>
                    <a:pt x="47" y="60"/>
                    <a:pt x="50" y="60"/>
                  </a:cubicBezTo>
                  <a:cubicBezTo>
                    <a:pt x="52" y="60"/>
                    <a:pt x="54" y="57"/>
                    <a:pt x="54" y="55"/>
                  </a:cubicBezTo>
                  <a:cubicBezTo>
                    <a:pt x="54" y="52"/>
                    <a:pt x="52" y="50"/>
                    <a:pt x="50" y="50"/>
                  </a:cubicBezTo>
                  <a:close/>
                  <a:moveTo>
                    <a:pt x="37" y="50"/>
                  </a:moveTo>
                  <a:cubicBezTo>
                    <a:pt x="34" y="50"/>
                    <a:pt x="32" y="52"/>
                    <a:pt x="32" y="55"/>
                  </a:cubicBezTo>
                  <a:cubicBezTo>
                    <a:pt x="32" y="57"/>
                    <a:pt x="34" y="60"/>
                    <a:pt x="37" y="60"/>
                  </a:cubicBezTo>
                  <a:cubicBezTo>
                    <a:pt x="40" y="60"/>
                    <a:pt x="42" y="57"/>
                    <a:pt x="42" y="55"/>
                  </a:cubicBezTo>
                  <a:cubicBezTo>
                    <a:pt x="42" y="52"/>
                    <a:pt x="40" y="50"/>
                    <a:pt x="37" y="50"/>
                  </a:cubicBezTo>
                  <a:close/>
                  <a:moveTo>
                    <a:pt x="25" y="50"/>
                  </a:moveTo>
                  <a:cubicBezTo>
                    <a:pt x="22" y="50"/>
                    <a:pt x="20" y="52"/>
                    <a:pt x="20" y="55"/>
                  </a:cubicBezTo>
                  <a:cubicBezTo>
                    <a:pt x="20" y="57"/>
                    <a:pt x="22" y="60"/>
                    <a:pt x="25" y="60"/>
                  </a:cubicBezTo>
                  <a:cubicBezTo>
                    <a:pt x="28" y="60"/>
                    <a:pt x="30" y="57"/>
                    <a:pt x="30" y="55"/>
                  </a:cubicBezTo>
                  <a:cubicBezTo>
                    <a:pt x="30" y="52"/>
                    <a:pt x="28" y="50"/>
                    <a:pt x="25" y="50"/>
                  </a:cubicBezTo>
                  <a:close/>
                  <a:moveTo>
                    <a:pt x="13" y="50"/>
                  </a:moveTo>
                  <a:cubicBezTo>
                    <a:pt x="10" y="50"/>
                    <a:pt x="8" y="52"/>
                    <a:pt x="8" y="55"/>
                  </a:cubicBezTo>
                  <a:cubicBezTo>
                    <a:pt x="8" y="57"/>
                    <a:pt x="10" y="60"/>
                    <a:pt x="13" y="60"/>
                  </a:cubicBezTo>
                  <a:cubicBezTo>
                    <a:pt x="16" y="60"/>
                    <a:pt x="18" y="57"/>
                    <a:pt x="18" y="55"/>
                  </a:cubicBezTo>
                  <a:cubicBezTo>
                    <a:pt x="18" y="52"/>
                    <a:pt x="16" y="50"/>
                    <a:pt x="13" y="50"/>
                  </a:cubicBezTo>
                  <a:close/>
                  <a:moveTo>
                    <a:pt x="50" y="36"/>
                  </a:moveTo>
                  <a:cubicBezTo>
                    <a:pt x="47" y="36"/>
                    <a:pt x="45" y="38"/>
                    <a:pt x="45" y="41"/>
                  </a:cubicBezTo>
                  <a:cubicBezTo>
                    <a:pt x="45" y="44"/>
                    <a:pt x="47" y="46"/>
                    <a:pt x="50" y="46"/>
                  </a:cubicBezTo>
                  <a:cubicBezTo>
                    <a:pt x="52" y="46"/>
                    <a:pt x="54" y="44"/>
                    <a:pt x="54" y="41"/>
                  </a:cubicBezTo>
                  <a:cubicBezTo>
                    <a:pt x="54" y="38"/>
                    <a:pt x="52" y="36"/>
                    <a:pt x="50" y="36"/>
                  </a:cubicBezTo>
                  <a:close/>
                  <a:moveTo>
                    <a:pt x="37" y="36"/>
                  </a:moveTo>
                  <a:cubicBezTo>
                    <a:pt x="34" y="36"/>
                    <a:pt x="32" y="38"/>
                    <a:pt x="32" y="41"/>
                  </a:cubicBezTo>
                  <a:cubicBezTo>
                    <a:pt x="32" y="44"/>
                    <a:pt x="34" y="46"/>
                    <a:pt x="37" y="46"/>
                  </a:cubicBezTo>
                  <a:cubicBezTo>
                    <a:pt x="40" y="46"/>
                    <a:pt x="42" y="44"/>
                    <a:pt x="42" y="41"/>
                  </a:cubicBezTo>
                  <a:cubicBezTo>
                    <a:pt x="42" y="38"/>
                    <a:pt x="40" y="36"/>
                    <a:pt x="37" y="36"/>
                  </a:cubicBezTo>
                  <a:close/>
                  <a:moveTo>
                    <a:pt x="25" y="36"/>
                  </a:moveTo>
                  <a:cubicBezTo>
                    <a:pt x="22" y="36"/>
                    <a:pt x="20" y="38"/>
                    <a:pt x="20" y="41"/>
                  </a:cubicBezTo>
                  <a:cubicBezTo>
                    <a:pt x="20" y="44"/>
                    <a:pt x="22" y="46"/>
                    <a:pt x="25" y="46"/>
                  </a:cubicBezTo>
                  <a:cubicBezTo>
                    <a:pt x="28" y="46"/>
                    <a:pt x="30" y="44"/>
                    <a:pt x="30" y="41"/>
                  </a:cubicBezTo>
                  <a:cubicBezTo>
                    <a:pt x="30" y="38"/>
                    <a:pt x="28" y="36"/>
                    <a:pt x="25" y="36"/>
                  </a:cubicBezTo>
                  <a:close/>
                </a:path>
              </a:pathLst>
            </a:custGeom>
            <a:solidFill>
              <a:schemeClr val="accent4">
                <a:lumMod val="50000"/>
              </a:schemeClr>
            </a:solidFill>
            <a:ln>
              <a:noFill/>
            </a:ln>
          </p:spPr>
          <p:txBody>
            <a:bodyPr vert="horz" wrap="square" lIns="91440" tIns="45720" rIns="91440" bIns="45720" numCol="1" anchor="t" anchorCtr="0" compatLnSpc="1"/>
            <a:p>
              <a:endParaRPr lang="zh-CN" altLang="en-US">
                <a:solidFill>
                  <a:schemeClr val="bg1">
                    <a:lumMod val="95000"/>
                  </a:schemeClr>
                </a:solidFill>
              </a:endParaRPr>
            </a:p>
          </p:txBody>
        </p:sp>
      </p:grpSp>
      <p:grpSp>
        <p:nvGrpSpPr>
          <p:cNvPr id="15" name="组合 14"/>
          <p:cNvGrpSpPr/>
          <p:nvPr/>
        </p:nvGrpSpPr>
        <p:grpSpPr>
          <a:xfrm>
            <a:off x="7648761" y="4795320"/>
            <a:ext cx="3248336" cy="459299"/>
            <a:chOff x="845038" y="5126318"/>
            <a:chExt cx="3248336" cy="459299"/>
          </a:xfrm>
        </p:grpSpPr>
        <p:sp>
          <p:nvSpPr>
            <p:cNvPr id="5" name="矩形 4"/>
            <p:cNvSpPr/>
            <p:nvPr/>
          </p:nvSpPr>
          <p:spPr>
            <a:xfrm>
              <a:off x="1579132" y="5172251"/>
              <a:ext cx="2514242" cy="337185"/>
            </a:xfrm>
            <a:prstGeom prst="rect">
              <a:avLst/>
            </a:prstGeom>
          </p:spPr>
          <p:txBody>
            <a:bodyPr wrap="square">
              <a:spAutoFit/>
            </a:bodyPr>
            <a:p>
              <a:pPr algn="l">
                <a:buClrTx/>
                <a:buSzTx/>
                <a:buFontTx/>
              </a:pPr>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模板变化多</a:t>
              </a:r>
              <a:endPar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5" name="Freeform 24"/>
            <p:cNvSpPr>
              <a:spLocks noEditPoints="1"/>
            </p:cNvSpPr>
            <p:nvPr/>
          </p:nvSpPr>
          <p:spPr bwMode="auto">
            <a:xfrm>
              <a:off x="845038" y="5126318"/>
              <a:ext cx="459299" cy="459299"/>
            </a:xfrm>
            <a:custGeom>
              <a:avLst/>
              <a:gdLst>
                <a:gd name="T0" fmla="*/ 14 w 96"/>
                <a:gd name="T1" fmla="*/ 82 h 96"/>
                <a:gd name="T2" fmla="*/ 42 w 96"/>
                <a:gd name="T3" fmla="*/ 38 h 96"/>
                <a:gd name="T4" fmla="*/ 60 w 96"/>
                <a:gd name="T5" fmla="*/ 48 h 96"/>
                <a:gd name="T6" fmla="*/ 17 w 96"/>
                <a:gd name="T7" fmla="*/ 36 h 96"/>
                <a:gd name="T8" fmla="*/ 53 w 96"/>
                <a:gd name="T9" fmla="*/ 52 h 96"/>
                <a:gd name="T10" fmla="*/ 53 w 96"/>
                <a:gd name="T11" fmla="*/ 52 h 96"/>
                <a:gd name="T12" fmla="*/ 53 w 96"/>
                <a:gd name="T13" fmla="*/ 52 h 96"/>
                <a:gd name="T14" fmla="*/ 54 w 96"/>
                <a:gd name="T15" fmla="*/ 51 h 96"/>
                <a:gd name="T16" fmla="*/ 54 w 96"/>
                <a:gd name="T17" fmla="*/ 50 h 96"/>
                <a:gd name="T18" fmla="*/ 54 w 96"/>
                <a:gd name="T19" fmla="*/ 49 h 96"/>
                <a:gd name="T20" fmla="*/ 54 w 96"/>
                <a:gd name="T21" fmla="*/ 49 h 96"/>
                <a:gd name="T22" fmla="*/ 51 w 96"/>
                <a:gd name="T23" fmla="*/ 43 h 96"/>
                <a:gd name="T24" fmla="*/ 51 w 96"/>
                <a:gd name="T25" fmla="*/ 43 h 96"/>
                <a:gd name="T26" fmla="*/ 50 w 96"/>
                <a:gd name="T27" fmla="*/ 43 h 96"/>
                <a:gd name="T28" fmla="*/ 50 w 96"/>
                <a:gd name="T29" fmla="*/ 43 h 96"/>
                <a:gd name="T30" fmla="*/ 50 w 96"/>
                <a:gd name="T31" fmla="*/ 43 h 96"/>
                <a:gd name="T32" fmla="*/ 50 w 96"/>
                <a:gd name="T33" fmla="*/ 43 h 96"/>
                <a:gd name="T34" fmla="*/ 50 w 96"/>
                <a:gd name="T35" fmla="*/ 43 h 96"/>
                <a:gd name="T36" fmla="*/ 49 w 96"/>
                <a:gd name="T37" fmla="*/ 42 h 96"/>
                <a:gd name="T38" fmla="*/ 49 w 96"/>
                <a:gd name="T39" fmla="*/ 42 h 96"/>
                <a:gd name="T40" fmla="*/ 49 w 96"/>
                <a:gd name="T41" fmla="*/ 42 h 96"/>
                <a:gd name="T42" fmla="*/ 48 w 96"/>
                <a:gd name="T43" fmla="*/ 42 h 96"/>
                <a:gd name="T44" fmla="*/ 48 w 96"/>
                <a:gd name="T45" fmla="*/ 42 h 96"/>
                <a:gd name="T46" fmla="*/ 48 w 96"/>
                <a:gd name="T47" fmla="*/ 42 h 96"/>
                <a:gd name="T48" fmla="*/ 47 w 96"/>
                <a:gd name="T49" fmla="*/ 42 h 96"/>
                <a:gd name="T50" fmla="*/ 46 w 96"/>
                <a:gd name="T51" fmla="*/ 43 h 96"/>
                <a:gd name="T52" fmla="*/ 46 w 96"/>
                <a:gd name="T53" fmla="*/ 43 h 96"/>
                <a:gd name="T54" fmla="*/ 46 w 96"/>
                <a:gd name="T55" fmla="*/ 43 h 96"/>
                <a:gd name="T56" fmla="*/ 46 w 96"/>
                <a:gd name="T57" fmla="*/ 43 h 96"/>
                <a:gd name="T58" fmla="*/ 45 w 96"/>
                <a:gd name="T59" fmla="*/ 43 h 96"/>
                <a:gd name="T60" fmla="*/ 45 w 96"/>
                <a:gd name="T61" fmla="*/ 43 h 96"/>
                <a:gd name="T62" fmla="*/ 45 w 96"/>
                <a:gd name="T63" fmla="*/ 43 h 96"/>
                <a:gd name="T64" fmla="*/ 45 w 96"/>
                <a:gd name="T65" fmla="*/ 43 h 96"/>
                <a:gd name="T66" fmla="*/ 44 w 96"/>
                <a:gd name="T67" fmla="*/ 44 h 96"/>
                <a:gd name="T68" fmla="*/ 44 w 96"/>
                <a:gd name="T69" fmla="*/ 44 h 96"/>
                <a:gd name="T70" fmla="*/ 44 w 96"/>
                <a:gd name="T71" fmla="*/ 44 h 96"/>
                <a:gd name="T72" fmla="*/ 43 w 96"/>
                <a:gd name="T73" fmla="*/ 45 h 96"/>
                <a:gd name="T74" fmla="*/ 43 w 96"/>
                <a:gd name="T75" fmla="*/ 45 h 96"/>
                <a:gd name="T76" fmla="*/ 42 w 96"/>
                <a:gd name="T77" fmla="*/ 48 h 96"/>
                <a:gd name="T78" fmla="*/ 45 w 96"/>
                <a:gd name="T79" fmla="*/ 54 h 96"/>
                <a:gd name="T80" fmla="*/ 45 w 96"/>
                <a:gd name="T81" fmla="*/ 54 h 96"/>
                <a:gd name="T82" fmla="*/ 46 w 96"/>
                <a:gd name="T83" fmla="*/ 54 h 96"/>
                <a:gd name="T84" fmla="*/ 46 w 96"/>
                <a:gd name="T85" fmla="*/ 54 h 96"/>
                <a:gd name="T86" fmla="*/ 46 w 96"/>
                <a:gd name="T87" fmla="*/ 54 h 96"/>
                <a:gd name="T88" fmla="*/ 46 w 96"/>
                <a:gd name="T89" fmla="*/ 54 h 96"/>
                <a:gd name="T90" fmla="*/ 47 w 96"/>
                <a:gd name="T91" fmla="*/ 54 h 96"/>
                <a:gd name="T92" fmla="*/ 47 w 96"/>
                <a:gd name="T93" fmla="*/ 54 h 96"/>
                <a:gd name="T94" fmla="*/ 47 w 96"/>
                <a:gd name="T95" fmla="*/ 54 h 96"/>
                <a:gd name="T96" fmla="*/ 48 w 96"/>
                <a:gd name="T97" fmla="*/ 54 h 96"/>
                <a:gd name="T98" fmla="*/ 48 w 96"/>
                <a:gd name="T99" fmla="*/ 54 h 96"/>
                <a:gd name="T100" fmla="*/ 49 w 96"/>
                <a:gd name="T101" fmla="*/ 54 h 96"/>
                <a:gd name="T102" fmla="*/ 49 w 96"/>
                <a:gd name="T103" fmla="*/ 54 h 96"/>
                <a:gd name="T104" fmla="*/ 49 w 96"/>
                <a:gd name="T105" fmla="*/ 54 h 96"/>
                <a:gd name="T106" fmla="*/ 50 w 96"/>
                <a:gd name="T107" fmla="*/ 54 h 96"/>
                <a:gd name="T108" fmla="*/ 50 w 96"/>
                <a:gd name="T109" fmla="*/ 54 h 96"/>
                <a:gd name="T110" fmla="*/ 51 w 96"/>
                <a:gd name="T111" fmla="*/ 54 h 96"/>
                <a:gd name="T112" fmla="*/ 51 w 96"/>
                <a:gd name="T113" fmla="*/ 54 h 96"/>
                <a:gd name="T114" fmla="*/ 51 w 96"/>
                <a:gd name="T115" fmla="*/ 53 h 96"/>
                <a:gd name="T116" fmla="*/ 52 w 96"/>
                <a:gd name="T117" fmla="*/ 53 h 96"/>
                <a:gd name="T118" fmla="*/ 52 w 96"/>
                <a:gd name="T119" fmla="*/ 53 h 96"/>
                <a:gd name="T120" fmla="*/ 52 w 96"/>
                <a:gd name="T121" fmla="*/ 53 h 96"/>
                <a:gd name="T122" fmla="*/ 48 w 96"/>
                <a:gd name="T12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48" y="0"/>
                  </a:moveTo>
                  <a:cubicBezTo>
                    <a:pt x="61" y="0"/>
                    <a:pt x="73" y="6"/>
                    <a:pt x="82" y="14"/>
                  </a:cubicBezTo>
                  <a:cubicBezTo>
                    <a:pt x="91" y="23"/>
                    <a:pt x="96" y="35"/>
                    <a:pt x="96" y="48"/>
                  </a:cubicBezTo>
                  <a:cubicBezTo>
                    <a:pt x="96" y="62"/>
                    <a:pt x="91" y="74"/>
                    <a:pt x="82" y="82"/>
                  </a:cubicBezTo>
                  <a:cubicBezTo>
                    <a:pt x="73" y="91"/>
                    <a:pt x="61" y="96"/>
                    <a:pt x="48" y="96"/>
                  </a:cubicBezTo>
                  <a:cubicBezTo>
                    <a:pt x="35" y="96"/>
                    <a:pt x="23" y="91"/>
                    <a:pt x="14" y="82"/>
                  </a:cubicBezTo>
                  <a:cubicBezTo>
                    <a:pt x="5" y="74"/>
                    <a:pt x="0" y="62"/>
                    <a:pt x="0" y="48"/>
                  </a:cubicBezTo>
                  <a:cubicBezTo>
                    <a:pt x="0" y="35"/>
                    <a:pt x="5" y="23"/>
                    <a:pt x="14" y="14"/>
                  </a:cubicBezTo>
                  <a:cubicBezTo>
                    <a:pt x="23" y="6"/>
                    <a:pt x="35" y="0"/>
                    <a:pt x="48" y="0"/>
                  </a:cubicBezTo>
                  <a:close/>
                  <a:moveTo>
                    <a:pt x="17" y="36"/>
                  </a:moveTo>
                  <a:cubicBezTo>
                    <a:pt x="22" y="27"/>
                    <a:pt x="30" y="22"/>
                    <a:pt x="38" y="21"/>
                  </a:cubicBezTo>
                  <a:cubicBezTo>
                    <a:pt x="42" y="38"/>
                    <a:pt x="42" y="38"/>
                    <a:pt x="42" y="38"/>
                  </a:cubicBezTo>
                  <a:cubicBezTo>
                    <a:pt x="38" y="40"/>
                    <a:pt x="36" y="44"/>
                    <a:pt x="36" y="48"/>
                  </a:cubicBezTo>
                  <a:cubicBezTo>
                    <a:pt x="36" y="54"/>
                    <a:pt x="41" y="59"/>
                    <a:pt x="46" y="60"/>
                  </a:cubicBezTo>
                  <a:cubicBezTo>
                    <a:pt x="48" y="66"/>
                    <a:pt x="48" y="66"/>
                    <a:pt x="48" y="66"/>
                  </a:cubicBezTo>
                  <a:cubicBezTo>
                    <a:pt x="61" y="61"/>
                    <a:pt x="61" y="61"/>
                    <a:pt x="61" y="61"/>
                  </a:cubicBezTo>
                  <a:cubicBezTo>
                    <a:pt x="58" y="55"/>
                    <a:pt x="58" y="55"/>
                    <a:pt x="58" y="55"/>
                  </a:cubicBezTo>
                  <a:cubicBezTo>
                    <a:pt x="59" y="53"/>
                    <a:pt x="60" y="51"/>
                    <a:pt x="60" y="48"/>
                  </a:cubicBezTo>
                  <a:cubicBezTo>
                    <a:pt x="60" y="42"/>
                    <a:pt x="55" y="36"/>
                    <a:pt x="48" y="36"/>
                  </a:cubicBezTo>
                  <a:cubicBezTo>
                    <a:pt x="48" y="36"/>
                    <a:pt x="48" y="36"/>
                    <a:pt x="47" y="36"/>
                  </a:cubicBezTo>
                  <a:cubicBezTo>
                    <a:pt x="39" y="21"/>
                    <a:pt x="39" y="21"/>
                    <a:pt x="39" y="21"/>
                  </a:cubicBezTo>
                  <a:cubicBezTo>
                    <a:pt x="53" y="20"/>
                    <a:pt x="68" y="30"/>
                    <a:pt x="69" y="50"/>
                  </a:cubicBezTo>
                  <a:cubicBezTo>
                    <a:pt x="74" y="50"/>
                    <a:pt x="77" y="50"/>
                    <a:pt x="82" y="50"/>
                  </a:cubicBezTo>
                  <a:cubicBezTo>
                    <a:pt x="81" y="10"/>
                    <a:pt x="28" y="1"/>
                    <a:pt x="17" y="36"/>
                  </a:cubicBezTo>
                  <a:close/>
                  <a:moveTo>
                    <a:pt x="52" y="53"/>
                  </a:moveTo>
                  <a:cubicBezTo>
                    <a:pt x="52" y="53"/>
                    <a:pt x="52" y="53"/>
                    <a:pt x="52" y="53"/>
                  </a:cubicBezTo>
                  <a:cubicBezTo>
                    <a:pt x="52" y="52"/>
                    <a:pt x="52" y="52"/>
                    <a:pt x="52"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1"/>
                    <a:pt x="53" y="51"/>
                    <a:pt x="53" y="51"/>
                  </a:cubicBezTo>
                  <a:cubicBezTo>
                    <a:pt x="53" y="51"/>
                    <a:pt x="53" y="51"/>
                    <a:pt x="53" y="51"/>
                  </a:cubicBezTo>
                  <a:cubicBezTo>
                    <a:pt x="53" y="51"/>
                    <a:pt x="53" y="51"/>
                    <a:pt x="53" y="51"/>
                  </a:cubicBezTo>
                  <a:cubicBezTo>
                    <a:pt x="53" y="51"/>
                    <a:pt x="54" y="51"/>
                    <a:pt x="54" y="51"/>
                  </a:cubicBezTo>
                  <a:cubicBezTo>
                    <a:pt x="54" y="51"/>
                    <a:pt x="54" y="51"/>
                    <a:pt x="54" y="51"/>
                  </a:cubicBezTo>
                  <a:cubicBezTo>
                    <a:pt x="54" y="51"/>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8"/>
                    <a:pt x="54" y="48"/>
                  </a:cubicBezTo>
                  <a:cubicBezTo>
                    <a:pt x="54" y="46"/>
                    <a:pt x="53" y="44"/>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3"/>
                  </a:cubicBezTo>
                  <a:cubicBezTo>
                    <a:pt x="47" y="43"/>
                    <a:pt x="47" y="43"/>
                    <a:pt x="47" y="43"/>
                  </a:cubicBezTo>
                  <a:cubicBezTo>
                    <a:pt x="47" y="43"/>
                    <a:pt x="47" y="43"/>
                    <a:pt x="47"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3" y="44"/>
                    <a:pt x="43" y="44"/>
                    <a:pt x="43" y="44"/>
                  </a:cubicBezTo>
                  <a:cubicBezTo>
                    <a:pt x="43" y="44"/>
                    <a:pt x="43" y="44"/>
                    <a:pt x="43" y="44"/>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2" y="46"/>
                    <a:pt x="42" y="47"/>
                    <a:pt x="42" y="48"/>
                  </a:cubicBezTo>
                  <a:cubicBezTo>
                    <a:pt x="42" y="51"/>
                    <a:pt x="43" y="52"/>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3"/>
                    <a:pt x="51" y="53"/>
                    <a:pt x="51" y="53"/>
                  </a:cubicBezTo>
                  <a:cubicBezTo>
                    <a:pt x="51" y="53"/>
                    <a:pt x="51" y="53"/>
                    <a:pt x="51" y="53"/>
                  </a:cubicBezTo>
                  <a:cubicBezTo>
                    <a:pt x="51" y="53"/>
                    <a:pt x="51" y="53"/>
                    <a:pt x="51" y="53"/>
                  </a:cubicBezTo>
                  <a:cubicBezTo>
                    <a:pt x="51" y="53"/>
                    <a:pt x="51" y="53"/>
                    <a:pt x="51"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lose/>
                  <a:moveTo>
                    <a:pt x="76" y="20"/>
                  </a:moveTo>
                  <a:cubicBezTo>
                    <a:pt x="69" y="13"/>
                    <a:pt x="59" y="9"/>
                    <a:pt x="48" y="9"/>
                  </a:cubicBezTo>
                  <a:cubicBezTo>
                    <a:pt x="37" y="9"/>
                    <a:pt x="27" y="13"/>
                    <a:pt x="20" y="20"/>
                  </a:cubicBezTo>
                  <a:cubicBezTo>
                    <a:pt x="13" y="28"/>
                    <a:pt x="8" y="37"/>
                    <a:pt x="8" y="48"/>
                  </a:cubicBezTo>
                  <a:cubicBezTo>
                    <a:pt x="8" y="59"/>
                    <a:pt x="13" y="69"/>
                    <a:pt x="20" y="76"/>
                  </a:cubicBezTo>
                  <a:cubicBezTo>
                    <a:pt x="27" y="84"/>
                    <a:pt x="37" y="88"/>
                    <a:pt x="48" y="88"/>
                  </a:cubicBezTo>
                  <a:cubicBezTo>
                    <a:pt x="59" y="88"/>
                    <a:pt x="69" y="84"/>
                    <a:pt x="76" y="76"/>
                  </a:cubicBezTo>
                  <a:cubicBezTo>
                    <a:pt x="83" y="69"/>
                    <a:pt x="88" y="59"/>
                    <a:pt x="88" y="48"/>
                  </a:cubicBezTo>
                  <a:cubicBezTo>
                    <a:pt x="88" y="37"/>
                    <a:pt x="83" y="28"/>
                    <a:pt x="76" y="20"/>
                  </a:cubicBezTo>
                  <a:close/>
                </a:path>
              </a:pathLst>
            </a:custGeom>
            <a:solidFill>
              <a:schemeClr val="tx2">
                <a:lumMod val="60000"/>
                <a:lumOff val="40000"/>
              </a:schemeClr>
            </a:solidFill>
            <a:ln>
              <a:noFill/>
            </a:ln>
          </p:spPr>
          <p:txBody>
            <a:bodyPr vert="horz" wrap="square" lIns="91440" tIns="45720" rIns="91440" bIns="45720" numCol="1" anchor="t" anchorCtr="0" compatLnSpc="1"/>
            <a:p>
              <a:pPr fontAlgn="base">
                <a:spcBef>
                  <a:spcPct val="0"/>
                </a:spcBef>
                <a:spcAft>
                  <a:spcPct val="0"/>
                </a:spcAft>
              </a:pPr>
              <a:endParaRPr lang="zh-CN" altLang="en-US">
                <a:solidFill>
                  <a:schemeClr val="bg1">
                    <a:lumMod val="95000"/>
                  </a:schemeClr>
                </a:solidFill>
                <a:latin typeface="Arial" panose="020B0604020202020204" pitchFamily="34" charset="0"/>
              </a:endParaRPr>
            </a:p>
          </p:txBody>
        </p:sp>
      </p:grpSp>
      <p:grpSp>
        <p:nvGrpSpPr>
          <p:cNvPr id="27" name="组合 26"/>
          <p:cNvGrpSpPr/>
          <p:nvPr/>
        </p:nvGrpSpPr>
        <p:grpSpPr>
          <a:xfrm>
            <a:off x="7610478" y="3818055"/>
            <a:ext cx="3241894" cy="427485"/>
            <a:chOff x="597840" y="4627208"/>
            <a:chExt cx="3241894" cy="427485"/>
          </a:xfrm>
        </p:grpSpPr>
        <p:sp>
          <p:nvSpPr>
            <p:cNvPr id="28" name="矩形 27"/>
            <p:cNvSpPr/>
            <p:nvPr/>
          </p:nvSpPr>
          <p:spPr>
            <a:xfrm>
              <a:off x="1325492" y="4686476"/>
              <a:ext cx="2514242" cy="337185"/>
            </a:xfrm>
            <a:prstGeom prst="rect">
              <a:avLst/>
            </a:prstGeom>
          </p:spPr>
          <p:txBody>
            <a:bodyPr wrap="square">
              <a:spAutoFit/>
            </a:bodyPr>
            <a:p>
              <a:pPr algn="l">
                <a:buClrTx/>
                <a:buSzTx/>
                <a:buFontTx/>
              </a:pPr>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数据查询对比难</a:t>
              </a:r>
              <a:endPar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9" name="Freeform 20"/>
            <p:cNvSpPr>
              <a:spLocks noEditPoints="1"/>
            </p:cNvSpPr>
            <p:nvPr/>
          </p:nvSpPr>
          <p:spPr bwMode="auto">
            <a:xfrm>
              <a:off x="597840" y="4627208"/>
              <a:ext cx="581823" cy="427485"/>
            </a:xfrm>
            <a:custGeom>
              <a:avLst/>
              <a:gdLst>
                <a:gd name="T0" fmla="*/ 135 w 524"/>
                <a:gd name="T1" fmla="*/ 77 h 385"/>
                <a:gd name="T2" fmla="*/ 120 w 524"/>
                <a:gd name="T3" fmla="*/ 96 h 385"/>
                <a:gd name="T4" fmla="*/ 120 w 524"/>
                <a:gd name="T5" fmla="*/ 323 h 385"/>
                <a:gd name="T6" fmla="*/ 505 w 524"/>
                <a:gd name="T7" fmla="*/ 323 h 385"/>
                <a:gd name="T8" fmla="*/ 524 w 524"/>
                <a:gd name="T9" fmla="*/ 308 h 385"/>
                <a:gd name="T10" fmla="*/ 524 w 524"/>
                <a:gd name="T11" fmla="*/ 77 h 385"/>
                <a:gd name="T12" fmla="*/ 505 w 524"/>
                <a:gd name="T13" fmla="*/ 77 h 385"/>
                <a:gd name="T14" fmla="*/ 212 w 524"/>
                <a:gd name="T15" fmla="*/ 193 h 385"/>
                <a:gd name="T16" fmla="*/ 217 w 524"/>
                <a:gd name="T17" fmla="*/ 197 h 385"/>
                <a:gd name="T18" fmla="*/ 231 w 524"/>
                <a:gd name="T19" fmla="*/ 159 h 385"/>
                <a:gd name="T20" fmla="*/ 255 w 524"/>
                <a:gd name="T21" fmla="*/ 183 h 385"/>
                <a:gd name="T22" fmla="*/ 270 w 524"/>
                <a:gd name="T23" fmla="*/ 164 h 385"/>
                <a:gd name="T24" fmla="*/ 303 w 524"/>
                <a:gd name="T25" fmla="*/ 222 h 385"/>
                <a:gd name="T26" fmla="*/ 313 w 524"/>
                <a:gd name="T27" fmla="*/ 164 h 385"/>
                <a:gd name="T28" fmla="*/ 332 w 524"/>
                <a:gd name="T29" fmla="*/ 193 h 385"/>
                <a:gd name="T30" fmla="*/ 370 w 524"/>
                <a:gd name="T31" fmla="*/ 164 h 385"/>
                <a:gd name="T32" fmla="*/ 390 w 524"/>
                <a:gd name="T33" fmla="*/ 193 h 385"/>
                <a:gd name="T34" fmla="*/ 399 w 524"/>
                <a:gd name="T35" fmla="*/ 183 h 385"/>
                <a:gd name="T36" fmla="*/ 457 w 524"/>
                <a:gd name="T37" fmla="*/ 202 h 385"/>
                <a:gd name="T38" fmla="*/ 399 w 524"/>
                <a:gd name="T39" fmla="*/ 236 h 385"/>
                <a:gd name="T40" fmla="*/ 361 w 524"/>
                <a:gd name="T41" fmla="*/ 188 h 385"/>
                <a:gd name="T42" fmla="*/ 337 w 524"/>
                <a:gd name="T43" fmla="*/ 226 h 385"/>
                <a:gd name="T44" fmla="*/ 322 w 524"/>
                <a:gd name="T45" fmla="*/ 207 h 385"/>
                <a:gd name="T46" fmla="*/ 298 w 524"/>
                <a:gd name="T47" fmla="*/ 250 h 385"/>
                <a:gd name="T48" fmla="*/ 255 w 524"/>
                <a:gd name="T49" fmla="*/ 202 h 385"/>
                <a:gd name="T50" fmla="*/ 245 w 524"/>
                <a:gd name="T51" fmla="*/ 202 h 385"/>
                <a:gd name="T52" fmla="*/ 231 w 524"/>
                <a:gd name="T53" fmla="*/ 231 h 385"/>
                <a:gd name="T54" fmla="*/ 202 w 524"/>
                <a:gd name="T55" fmla="*/ 207 h 385"/>
                <a:gd name="T56" fmla="*/ 183 w 524"/>
                <a:gd name="T57" fmla="*/ 193 h 385"/>
                <a:gd name="T58" fmla="*/ 178 w 524"/>
                <a:gd name="T59" fmla="*/ 385 h 385"/>
                <a:gd name="T60" fmla="*/ 0 w 524"/>
                <a:gd name="T61" fmla="*/ 0 h 385"/>
                <a:gd name="T62" fmla="*/ 178 w 524"/>
                <a:gd name="T63" fmla="*/ 53 h 385"/>
                <a:gd name="T64" fmla="*/ 92 w 524"/>
                <a:gd name="T65" fmla="*/ 53 h 385"/>
                <a:gd name="T66" fmla="*/ 15 w 524"/>
                <a:gd name="T67" fmla="*/ 53 h 385"/>
                <a:gd name="T68" fmla="*/ 15 w 524"/>
                <a:gd name="T69" fmla="*/ 111 h 385"/>
                <a:gd name="T70" fmla="*/ 24 w 524"/>
                <a:gd name="T71" fmla="*/ 116 h 385"/>
                <a:gd name="T72" fmla="*/ 92 w 524"/>
                <a:gd name="T73" fmla="*/ 130 h 385"/>
                <a:gd name="T74" fmla="*/ 15 w 524"/>
                <a:gd name="T75" fmla="*/ 130 h 385"/>
                <a:gd name="T76" fmla="*/ 15 w 524"/>
                <a:gd name="T77" fmla="*/ 188 h 385"/>
                <a:gd name="T78" fmla="*/ 24 w 524"/>
                <a:gd name="T79" fmla="*/ 193 h 385"/>
                <a:gd name="T80" fmla="*/ 92 w 524"/>
                <a:gd name="T81" fmla="*/ 347 h 385"/>
                <a:gd name="T82" fmla="*/ 178 w 524"/>
                <a:gd name="T83" fmla="*/ 385 h 385"/>
                <a:gd name="T84" fmla="*/ 48 w 524"/>
                <a:gd name="T85" fmla="*/ 217 h 385"/>
                <a:gd name="T86" fmla="*/ 20 w 524"/>
                <a:gd name="T87" fmla="*/ 236 h 385"/>
                <a:gd name="T88" fmla="*/ 48 w 524"/>
                <a:gd name="T89" fmla="*/ 217 h 385"/>
                <a:gd name="T90" fmla="*/ 48 w 524"/>
                <a:gd name="T91" fmla="*/ 250 h 385"/>
                <a:gd name="T92" fmla="*/ 20 w 524"/>
                <a:gd name="T93" fmla="*/ 265 h 385"/>
                <a:gd name="T94" fmla="*/ 48 w 524"/>
                <a:gd name="T95" fmla="*/ 250 h 385"/>
                <a:gd name="T96" fmla="*/ 92 w 524"/>
                <a:gd name="T97" fmla="*/ 68 h 385"/>
                <a:gd name="T98" fmla="*/ 34 w 524"/>
                <a:gd name="T99" fmla="*/ 101 h 385"/>
                <a:gd name="T100" fmla="*/ 92 w 524"/>
                <a:gd name="T101" fmla="*/ 68 h 385"/>
                <a:gd name="T102" fmla="*/ 92 w 524"/>
                <a:gd name="T103" fmla="*/ 149 h 385"/>
                <a:gd name="T104" fmla="*/ 34 w 524"/>
                <a:gd name="T105" fmla="*/ 178 h 385"/>
                <a:gd name="T106" fmla="*/ 92 w 524"/>
                <a:gd name="T107" fmla="*/ 149 h 385"/>
                <a:gd name="T108" fmla="*/ 419 w 524"/>
                <a:gd name="T109" fmla="*/ 366 h 385"/>
                <a:gd name="T110" fmla="*/ 390 w 524"/>
                <a:gd name="T111" fmla="*/ 332 h 385"/>
                <a:gd name="T112" fmla="*/ 260 w 524"/>
                <a:gd name="T113" fmla="*/ 366 h 385"/>
                <a:gd name="T114" fmla="*/ 231 w 524"/>
                <a:gd name="T115" fmla="*/ 385 h 385"/>
                <a:gd name="T116" fmla="*/ 419 w 524"/>
                <a:gd name="T117" fmla="*/ 366 h 385"/>
                <a:gd name="T118" fmla="*/ 164 w 524"/>
                <a:gd name="T119" fmla="*/ 121 h 385"/>
                <a:gd name="T120" fmla="*/ 476 w 524"/>
                <a:gd name="T121" fmla="*/ 279 h 385"/>
                <a:gd name="T122" fmla="*/ 164 w 524"/>
                <a:gd name="T123" fmla="*/ 12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385">
                  <a:moveTo>
                    <a:pt x="505" y="77"/>
                  </a:moveTo>
                  <a:lnTo>
                    <a:pt x="135" y="77"/>
                  </a:lnTo>
                  <a:lnTo>
                    <a:pt x="120" y="77"/>
                  </a:lnTo>
                  <a:lnTo>
                    <a:pt x="120" y="96"/>
                  </a:lnTo>
                  <a:lnTo>
                    <a:pt x="120" y="308"/>
                  </a:lnTo>
                  <a:lnTo>
                    <a:pt x="120" y="323"/>
                  </a:lnTo>
                  <a:lnTo>
                    <a:pt x="135" y="323"/>
                  </a:lnTo>
                  <a:lnTo>
                    <a:pt x="505" y="323"/>
                  </a:lnTo>
                  <a:lnTo>
                    <a:pt x="524" y="323"/>
                  </a:lnTo>
                  <a:lnTo>
                    <a:pt x="524" y="308"/>
                  </a:lnTo>
                  <a:lnTo>
                    <a:pt x="524" y="96"/>
                  </a:lnTo>
                  <a:lnTo>
                    <a:pt x="524" y="77"/>
                  </a:lnTo>
                  <a:lnTo>
                    <a:pt x="505" y="77"/>
                  </a:lnTo>
                  <a:lnTo>
                    <a:pt x="505" y="77"/>
                  </a:lnTo>
                  <a:close/>
                  <a:moveTo>
                    <a:pt x="183" y="193"/>
                  </a:moveTo>
                  <a:lnTo>
                    <a:pt x="212" y="193"/>
                  </a:lnTo>
                  <a:lnTo>
                    <a:pt x="217" y="193"/>
                  </a:lnTo>
                  <a:lnTo>
                    <a:pt x="217" y="197"/>
                  </a:lnTo>
                  <a:lnTo>
                    <a:pt x="221" y="202"/>
                  </a:lnTo>
                  <a:lnTo>
                    <a:pt x="231" y="159"/>
                  </a:lnTo>
                  <a:lnTo>
                    <a:pt x="245" y="159"/>
                  </a:lnTo>
                  <a:lnTo>
                    <a:pt x="255" y="183"/>
                  </a:lnTo>
                  <a:lnTo>
                    <a:pt x="260" y="173"/>
                  </a:lnTo>
                  <a:lnTo>
                    <a:pt x="270" y="164"/>
                  </a:lnTo>
                  <a:lnTo>
                    <a:pt x="274" y="178"/>
                  </a:lnTo>
                  <a:lnTo>
                    <a:pt x="303" y="222"/>
                  </a:lnTo>
                  <a:lnTo>
                    <a:pt x="308" y="183"/>
                  </a:lnTo>
                  <a:lnTo>
                    <a:pt x="313" y="164"/>
                  </a:lnTo>
                  <a:lnTo>
                    <a:pt x="327" y="183"/>
                  </a:lnTo>
                  <a:lnTo>
                    <a:pt x="332" y="193"/>
                  </a:lnTo>
                  <a:lnTo>
                    <a:pt x="356" y="164"/>
                  </a:lnTo>
                  <a:lnTo>
                    <a:pt x="370" y="164"/>
                  </a:lnTo>
                  <a:lnTo>
                    <a:pt x="390" y="207"/>
                  </a:lnTo>
                  <a:lnTo>
                    <a:pt x="390" y="193"/>
                  </a:lnTo>
                  <a:lnTo>
                    <a:pt x="395" y="183"/>
                  </a:lnTo>
                  <a:lnTo>
                    <a:pt x="399" y="183"/>
                  </a:lnTo>
                  <a:lnTo>
                    <a:pt x="457" y="183"/>
                  </a:lnTo>
                  <a:lnTo>
                    <a:pt x="457" y="202"/>
                  </a:lnTo>
                  <a:lnTo>
                    <a:pt x="409" y="202"/>
                  </a:lnTo>
                  <a:lnTo>
                    <a:pt x="399" y="236"/>
                  </a:lnTo>
                  <a:lnTo>
                    <a:pt x="385" y="236"/>
                  </a:lnTo>
                  <a:lnTo>
                    <a:pt x="361" y="188"/>
                  </a:lnTo>
                  <a:lnTo>
                    <a:pt x="342" y="217"/>
                  </a:lnTo>
                  <a:lnTo>
                    <a:pt x="337" y="226"/>
                  </a:lnTo>
                  <a:lnTo>
                    <a:pt x="327" y="217"/>
                  </a:lnTo>
                  <a:lnTo>
                    <a:pt x="322" y="207"/>
                  </a:lnTo>
                  <a:lnTo>
                    <a:pt x="313" y="250"/>
                  </a:lnTo>
                  <a:lnTo>
                    <a:pt x="298" y="250"/>
                  </a:lnTo>
                  <a:lnTo>
                    <a:pt x="265" y="193"/>
                  </a:lnTo>
                  <a:lnTo>
                    <a:pt x="255" y="202"/>
                  </a:lnTo>
                  <a:lnTo>
                    <a:pt x="245" y="212"/>
                  </a:lnTo>
                  <a:lnTo>
                    <a:pt x="245" y="202"/>
                  </a:lnTo>
                  <a:lnTo>
                    <a:pt x="241" y="193"/>
                  </a:lnTo>
                  <a:lnTo>
                    <a:pt x="231" y="231"/>
                  </a:lnTo>
                  <a:lnTo>
                    <a:pt x="217" y="231"/>
                  </a:lnTo>
                  <a:lnTo>
                    <a:pt x="202" y="207"/>
                  </a:lnTo>
                  <a:lnTo>
                    <a:pt x="183" y="207"/>
                  </a:lnTo>
                  <a:lnTo>
                    <a:pt x="183" y="193"/>
                  </a:lnTo>
                  <a:lnTo>
                    <a:pt x="183" y="193"/>
                  </a:lnTo>
                  <a:close/>
                  <a:moveTo>
                    <a:pt x="178" y="385"/>
                  </a:moveTo>
                  <a:lnTo>
                    <a:pt x="0" y="385"/>
                  </a:lnTo>
                  <a:lnTo>
                    <a:pt x="0" y="0"/>
                  </a:lnTo>
                  <a:lnTo>
                    <a:pt x="178" y="0"/>
                  </a:lnTo>
                  <a:lnTo>
                    <a:pt x="178" y="53"/>
                  </a:lnTo>
                  <a:lnTo>
                    <a:pt x="125" y="53"/>
                  </a:lnTo>
                  <a:lnTo>
                    <a:pt x="92" y="53"/>
                  </a:lnTo>
                  <a:lnTo>
                    <a:pt x="24" y="53"/>
                  </a:lnTo>
                  <a:lnTo>
                    <a:pt x="15" y="53"/>
                  </a:lnTo>
                  <a:lnTo>
                    <a:pt x="15" y="63"/>
                  </a:lnTo>
                  <a:lnTo>
                    <a:pt x="15" y="111"/>
                  </a:lnTo>
                  <a:lnTo>
                    <a:pt x="15" y="116"/>
                  </a:lnTo>
                  <a:lnTo>
                    <a:pt x="24" y="116"/>
                  </a:lnTo>
                  <a:lnTo>
                    <a:pt x="92" y="116"/>
                  </a:lnTo>
                  <a:lnTo>
                    <a:pt x="92" y="130"/>
                  </a:lnTo>
                  <a:lnTo>
                    <a:pt x="24" y="130"/>
                  </a:lnTo>
                  <a:lnTo>
                    <a:pt x="15" y="130"/>
                  </a:lnTo>
                  <a:lnTo>
                    <a:pt x="15" y="140"/>
                  </a:lnTo>
                  <a:lnTo>
                    <a:pt x="15" y="188"/>
                  </a:lnTo>
                  <a:lnTo>
                    <a:pt x="15" y="193"/>
                  </a:lnTo>
                  <a:lnTo>
                    <a:pt x="24" y="193"/>
                  </a:lnTo>
                  <a:lnTo>
                    <a:pt x="92" y="193"/>
                  </a:lnTo>
                  <a:lnTo>
                    <a:pt x="92" y="347"/>
                  </a:lnTo>
                  <a:lnTo>
                    <a:pt x="178" y="347"/>
                  </a:lnTo>
                  <a:lnTo>
                    <a:pt x="178" y="385"/>
                  </a:lnTo>
                  <a:lnTo>
                    <a:pt x="178" y="385"/>
                  </a:lnTo>
                  <a:close/>
                  <a:moveTo>
                    <a:pt x="48" y="217"/>
                  </a:moveTo>
                  <a:lnTo>
                    <a:pt x="20" y="217"/>
                  </a:lnTo>
                  <a:lnTo>
                    <a:pt x="20" y="236"/>
                  </a:lnTo>
                  <a:lnTo>
                    <a:pt x="48" y="236"/>
                  </a:lnTo>
                  <a:lnTo>
                    <a:pt x="48" y="217"/>
                  </a:lnTo>
                  <a:lnTo>
                    <a:pt x="48" y="217"/>
                  </a:lnTo>
                  <a:close/>
                  <a:moveTo>
                    <a:pt x="48" y="250"/>
                  </a:moveTo>
                  <a:lnTo>
                    <a:pt x="20" y="250"/>
                  </a:lnTo>
                  <a:lnTo>
                    <a:pt x="20" y="265"/>
                  </a:lnTo>
                  <a:lnTo>
                    <a:pt x="48" y="265"/>
                  </a:lnTo>
                  <a:lnTo>
                    <a:pt x="48" y="250"/>
                  </a:lnTo>
                  <a:lnTo>
                    <a:pt x="48" y="250"/>
                  </a:lnTo>
                  <a:close/>
                  <a:moveTo>
                    <a:pt x="92" y="68"/>
                  </a:moveTo>
                  <a:lnTo>
                    <a:pt x="34" y="68"/>
                  </a:lnTo>
                  <a:lnTo>
                    <a:pt x="34" y="101"/>
                  </a:lnTo>
                  <a:lnTo>
                    <a:pt x="92" y="101"/>
                  </a:lnTo>
                  <a:lnTo>
                    <a:pt x="92" y="68"/>
                  </a:lnTo>
                  <a:lnTo>
                    <a:pt x="92" y="68"/>
                  </a:lnTo>
                  <a:close/>
                  <a:moveTo>
                    <a:pt x="92" y="149"/>
                  </a:moveTo>
                  <a:lnTo>
                    <a:pt x="34" y="149"/>
                  </a:lnTo>
                  <a:lnTo>
                    <a:pt x="34" y="178"/>
                  </a:lnTo>
                  <a:lnTo>
                    <a:pt x="92" y="178"/>
                  </a:lnTo>
                  <a:lnTo>
                    <a:pt x="92" y="149"/>
                  </a:lnTo>
                  <a:lnTo>
                    <a:pt x="92" y="149"/>
                  </a:lnTo>
                  <a:close/>
                  <a:moveTo>
                    <a:pt x="419" y="366"/>
                  </a:moveTo>
                  <a:lnTo>
                    <a:pt x="390" y="366"/>
                  </a:lnTo>
                  <a:lnTo>
                    <a:pt x="390" y="332"/>
                  </a:lnTo>
                  <a:lnTo>
                    <a:pt x="260" y="332"/>
                  </a:lnTo>
                  <a:lnTo>
                    <a:pt x="260" y="366"/>
                  </a:lnTo>
                  <a:lnTo>
                    <a:pt x="231" y="366"/>
                  </a:lnTo>
                  <a:lnTo>
                    <a:pt x="231" y="385"/>
                  </a:lnTo>
                  <a:lnTo>
                    <a:pt x="419" y="385"/>
                  </a:lnTo>
                  <a:lnTo>
                    <a:pt x="419" y="366"/>
                  </a:lnTo>
                  <a:lnTo>
                    <a:pt x="419" y="366"/>
                  </a:lnTo>
                  <a:close/>
                  <a:moveTo>
                    <a:pt x="164" y="121"/>
                  </a:moveTo>
                  <a:lnTo>
                    <a:pt x="476" y="121"/>
                  </a:lnTo>
                  <a:lnTo>
                    <a:pt x="476" y="279"/>
                  </a:lnTo>
                  <a:lnTo>
                    <a:pt x="164" y="279"/>
                  </a:lnTo>
                  <a:lnTo>
                    <a:pt x="164" y="121"/>
                  </a:lnTo>
                  <a:close/>
                </a:path>
              </a:pathLst>
            </a:custGeom>
            <a:solidFill>
              <a:schemeClr val="accent2">
                <a:lumMod val="75000"/>
              </a:schemeClr>
            </a:solidFill>
            <a:ln>
              <a:noFill/>
            </a:ln>
          </p:spPr>
          <p:txBody>
            <a:bodyPr vert="horz" wrap="square" lIns="91440" tIns="45720" rIns="91440" bIns="45720" numCol="1" anchor="t" anchorCtr="0" compatLnSpc="1"/>
            <a:p>
              <a:endParaRPr lang="zh-CN" altLang="en-US">
                <a:solidFill>
                  <a:schemeClr val="bg1">
                    <a:lumMod val="95000"/>
                  </a:schemeClr>
                </a:solidFill>
              </a:endParaRPr>
            </a:p>
          </p:txBody>
        </p:sp>
      </p:grpSp>
      <p:sp>
        <p:nvSpPr>
          <p:cNvPr id="30" name="文本框 29"/>
          <p:cNvSpPr txBox="1"/>
          <p:nvPr/>
        </p:nvSpPr>
        <p:spPr>
          <a:xfrm>
            <a:off x="7462520" y="977265"/>
            <a:ext cx="322135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cs typeface="微软雅黑" panose="020B0503020204020204" pitchFamily="34" charset="-122"/>
              </a:rPr>
              <a:t>痛点</a:t>
            </a:r>
            <a:r>
              <a:rPr lang="en-US" altLang="zh-CN"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矩形 31"/>
          <p:cNvSpPr/>
          <p:nvPr/>
        </p:nvSpPr>
        <p:spPr>
          <a:xfrm>
            <a:off x="533400" y="3753485"/>
            <a:ext cx="1228090" cy="4527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财务</a:t>
            </a:r>
            <a:endParaRPr lang="zh-CN" altLang="en-US"/>
          </a:p>
        </p:txBody>
      </p:sp>
      <p:sp>
        <p:nvSpPr>
          <p:cNvPr id="33" name="矩形 32"/>
          <p:cNvSpPr/>
          <p:nvPr/>
        </p:nvSpPr>
        <p:spPr>
          <a:xfrm>
            <a:off x="3702050" y="3753485"/>
            <a:ext cx="1408430" cy="4527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科技各部门</a:t>
            </a:r>
            <a:endParaRPr lang="zh-CN" altLang="en-US"/>
          </a:p>
        </p:txBody>
      </p:sp>
      <p:sp>
        <p:nvSpPr>
          <p:cNvPr id="36" name="文本框 35"/>
          <p:cNvSpPr txBox="1"/>
          <p:nvPr/>
        </p:nvSpPr>
        <p:spPr>
          <a:xfrm>
            <a:off x="1901190" y="3356610"/>
            <a:ext cx="227520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下发预算收集</a:t>
            </a:r>
            <a:endParaRPr lang="zh-CN" altLang="en-US" sz="1600">
              <a:latin typeface="微软雅黑" panose="020B0503020204020204" pitchFamily="34" charset="-122"/>
              <a:ea typeface="微软雅黑" panose="020B0503020204020204" pitchFamily="34" charset="-122"/>
            </a:endParaRPr>
          </a:p>
        </p:txBody>
      </p:sp>
      <p:sp>
        <p:nvSpPr>
          <p:cNvPr id="37" name="右箭头 36"/>
          <p:cNvSpPr/>
          <p:nvPr/>
        </p:nvSpPr>
        <p:spPr>
          <a:xfrm>
            <a:off x="1882140" y="3855720"/>
            <a:ext cx="1721485" cy="72000"/>
          </a:xfrm>
          <a:prstGeom prst="rightArrow">
            <a:avLst>
              <a:gd name="adj1" fmla="val 50000"/>
              <a:gd name="adj2" fmla="val 21784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右箭头 37"/>
          <p:cNvSpPr/>
          <p:nvPr/>
        </p:nvSpPr>
        <p:spPr>
          <a:xfrm rot="10800000">
            <a:off x="1844040" y="4086615"/>
            <a:ext cx="1721485" cy="72000"/>
          </a:xfrm>
          <a:prstGeom prst="rightArrow">
            <a:avLst>
              <a:gd name="adj1" fmla="val 50000"/>
              <a:gd name="adj2" fmla="val 18961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2101215" y="4206240"/>
            <a:ext cx="227520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上报预算</a:t>
            </a:r>
            <a:endParaRPr lang="zh-CN" altLang="en-US" sz="1600">
              <a:latin typeface="微软雅黑" panose="020B0503020204020204" pitchFamily="34" charset="-122"/>
              <a:ea typeface="微软雅黑" panose="020B0503020204020204" pitchFamily="34" charset="-122"/>
            </a:endParaRPr>
          </a:p>
        </p:txBody>
      </p:sp>
      <p:sp>
        <p:nvSpPr>
          <p:cNvPr id="40" name="文本框 39"/>
          <p:cNvSpPr txBox="1"/>
          <p:nvPr/>
        </p:nvSpPr>
        <p:spPr>
          <a:xfrm>
            <a:off x="495300" y="2842895"/>
            <a:ext cx="201358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需求场景</a:t>
            </a:r>
            <a:endParaRPr lang="zh-CN" altLang="en-US" b="1">
              <a:latin typeface="微软雅黑" panose="020B0503020204020204" pitchFamily="34" charset="-122"/>
              <a:ea typeface="微软雅黑" panose="020B0503020204020204" pitchFamily="34" charset="-122"/>
            </a:endParaRPr>
          </a:p>
        </p:txBody>
      </p:sp>
      <p:sp>
        <p:nvSpPr>
          <p:cNvPr id="43" name="文本框 42"/>
          <p:cNvSpPr txBox="1"/>
          <p:nvPr/>
        </p:nvSpPr>
        <p:spPr>
          <a:xfrm>
            <a:off x="442595" y="1434465"/>
            <a:ext cx="327215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选题</a:t>
            </a:r>
            <a:endParaRPr lang="zh-CN" altLang="en-US" b="1"/>
          </a:p>
        </p:txBody>
      </p:sp>
      <p:sp>
        <p:nvSpPr>
          <p:cNvPr id="44" name="文本框 43"/>
          <p:cNvSpPr txBox="1"/>
          <p:nvPr/>
        </p:nvSpPr>
        <p:spPr>
          <a:xfrm>
            <a:off x="814705" y="1928495"/>
            <a:ext cx="468185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财务预算收集系统</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16" name="圆角矩形 115"/>
          <p:cNvSpPr/>
          <p:nvPr/>
        </p:nvSpPr>
        <p:spPr>
          <a:xfrm>
            <a:off x="786130" y="1590675"/>
            <a:ext cx="10627360" cy="36000"/>
          </a:xfrm>
          <a:prstGeom prst="roundRect">
            <a:avLst/>
          </a:prstGeom>
          <a:solidFill>
            <a:srgbClr val="6587CE"/>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7" name="椭圆 116"/>
          <p:cNvSpPr/>
          <p:nvPr/>
        </p:nvSpPr>
        <p:spPr>
          <a:xfrm>
            <a:off x="1577975" y="1374775"/>
            <a:ext cx="444500" cy="474663"/>
          </a:xfrm>
          <a:prstGeom prst="ellipse">
            <a:avLst/>
          </a:pr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8" name="椭圆 117"/>
          <p:cNvSpPr/>
          <p:nvPr/>
        </p:nvSpPr>
        <p:spPr>
          <a:xfrm>
            <a:off x="1625600" y="1455738"/>
            <a:ext cx="347663" cy="327025"/>
          </a:xfrm>
          <a:prstGeom prst="ellipse">
            <a:avLst/>
          </a:prstGeom>
          <a:solidFill>
            <a:srgbClr val="E5593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9" name="椭圆 118"/>
          <p:cNvSpPr/>
          <p:nvPr/>
        </p:nvSpPr>
        <p:spPr>
          <a:xfrm>
            <a:off x="4187825" y="1382713"/>
            <a:ext cx="444500" cy="473075"/>
          </a:xfrm>
          <a:prstGeom prst="ellipse">
            <a:avLst/>
          </a:pr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0" name="椭圆 119"/>
          <p:cNvSpPr/>
          <p:nvPr/>
        </p:nvSpPr>
        <p:spPr>
          <a:xfrm>
            <a:off x="4235450" y="1450975"/>
            <a:ext cx="347663" cy="328613"/>
          </a:xfrm>
          <a:prstGeom prst="ellipse">
            <a:avLst/>
          </a:prstGeom>
          <a:solidFill>
            <a:srgbClr val="45A7D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1" name="椭圆 120"/>
          <p:cNvSpPr/>
          <p:nvPr/>
        </p:nvSpPr>
        <p:spPr>
          <a:xfrm>
            <a:off x="6604000" y="1373188"/>
            <a:ext cx="444500" cy="474663"/>
          </a:xfrm>
          <a:prstGeom prst="ellipse">
            <a:avLst/>
          </a:pr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2" name="椭圆 121"/>
          <p:cNvSpPr/>
          <p:nvPr/>
        </p:nvSpPr>
        <p:spPr>
          <a:xfrm>
            <a:off x="6653213" y="1446213"/>
            <a:ext cx="347663" cy="328613"/>
          </a:xfrm>
          <a:prstGeom prst="ellipse">
            <a:avLst/>
          </a:prstGeom>
          <a:solidFill>
            <a:srgbClr val="7B6BA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3" name="椭圆 122"/>
          <p:cNvSpPr/>
          <p:nvPr/>
        </p:nvSpPr>
        <p:spPr>
          <a:xfrm>
            <a:off x="9818688" y="1374775"/>
            <a:ext cx="442913" cy="473075"/>
          </a:xfrm>
          <a:prstGeom prst="ellipse">
            <a:avLst/>
          </a:pr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4" name="椭圆 123"/>
          <p:cNvSpPr/>
          <p:nvPr/>
        </p:nvSpPr>
        <p:spPr>
          <a:xfrm>
            <a:off x="9866313" y="1454150"/>
            <a:ext cx="347663" cy="328613"/>
          </a:xfrm>
          <a:prstGeom prst="ellipse">
            <a:avLst/>
          </a:prstGeom>
          <a:solidFill>
            <a:srgbClr val="3976C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5" name="文本框 124"/>
          <p:cNvSpPr txBox="1"/>
          <p:nvPr/>
        </p:nvSpPr>
        <p:spPr>
          <a:xfrm>
            <a:off x="1298575" y="1973263"/>
            <a:ext cx="1533525" cy="368300"/>
          </a:xfrm>
          <a:prstGeom prst="rect">
            <a:avLst/>
          </a:prstGeom>
          <a:noFill/>
          <a:ln w="9525">
            <a:noFill/>
          </a:ln>
        </p:spPr>
        <p:txBody>
          <a:bodyPr anchor="t">
            <a:spAutoFit/>
          </a:bodyPr>
          <a:p>
            <a:pPr eaLnBrk="0" hangingPunct="0"/>
            <a:r>
              <a:rPr lang="zh-CN" altLang="en-US" dirty="0">
                <a:solidFill>
                  <a:schemeClr val="tx1"/>
                </a:solidFill>
                <a:latin typeface="等线" panose="02010600030101010101" charset="-122"/>
                <a:ea typeface="等线" panose="02010600030101010101" charset="-122"/>
              </a:rPr>
              <a:t>表单生成</a:t>
            </a:r>
            <a:endParaRPr lang="zh-CN" altLang="en-US" dirty="0">
              <a:solidFill>
                <a:schemeClr val="tx1"/>
              </a:solidFill>
              <a:latin typeface="等线" panose="02010600030101010101" charset="-122"/>
              <a:ea typeface="等线" panose="02010600030101010101" charset="-122"/>
            </a:endParaRPr>
          </a:p>
        </p:txBody>
      </p:sp>
      <p:sp>
        <p:nvSpPr>
          <p:cNvPr id="126" name="文本框 125"/>
          <p:cNvSpPr txBox="1"/>
          <p:nvPr/>
        </p:nvSpPr>
        <p:spPr>
          <a:xfrm>
            <a:off x="3775075" y="1973263"/>
            <a:ext cx="1535113" cy="368300"/>
          </a:xfrm>
          <a:prstGeom prst="rect">
            <a:avLst/>
          </a:prstGeom>
          <a:noFill/>
          <a:ln w="9525">
            <a:noFill/>
          </a:ln>
        </p:spPr>
        <p:txBody>
          <a:bodyPr anchor="t">
            <a:spAutoFit/>
          </a:bodyPr>
          <a:p>
            <a:pPr eaLnBrk="0" hangingPunct="0"/>
            <a:r>
              <a:rPr lang="zh-CN" altLang="en-US" dirty="0">
                <a:solidFill>
                  <a:schemeClr val="tx1"/>
                </a:solidFill>
                <a:latin typeface="等线" panose="02010600030101010101" charset="-122"/>
                <a:ea typeface="等线" panose="02010600030101010101" charset="-122"/>
              </a:rPr>
              <a:t>发布流程</a:t>
            </a:r>
            <a:endParaRPr lang="zh-CN" altLang="en-US" dirty="0">
              <a:solidFill>
                <a:schemeClr val="tx1"/>
              </a:solidFill>
              <a:latin typeface="等线" panose="02010600030101010101" charset="-122"/>
              <a:ea typeface="等线" panose="02010600030101010101" charset="-122"/>
            </a:endParaRPr>
          </a:p>
        </p:txBody>
      </p:sp>
      <p:sp>
        <p:nvSpPr>
          <p:cNvPr id="127" name="文本框 126"/>
          <p:cNvSpPr txBox="1"/>
          <p:nvPr/>
        </p:nvSpPr>
        <p:spPr>
          <a:xfrm>
            <a:off x="6492875" y="1973263"/>
            <a:ext cx="1535113" cy="368300"/>
          </a:xfrm>
          <a:prstGeom prst="rect">
            <a:avLst/>
          </a:prstGeom>
          <a:noFill/>
          <a:ln w="9525">
            <a:noFill/>
          </a:ln>
        </p:spPr>
        <p:txBody>
          <a:bodyPr anchor="t">
            <a:spAutoFit/>
          </a:bodyPr>
          <a:p>
            <a:pPr eaLnBrk="0" hangingPunct="0"/>
            <a:r>
              <a:rPr lang="zh-CN" altLang="en-US" dirty="0">
                <a:solidFill>
                  <a:schemeClr val="tx1"/>
                </a:solidFill>
                <a:latin typeface="等线" panose="02010600030101010101" charset="-122"/>
                <a:ea typeface="等线" panose="02010600030101010101" charset="-122"/>
              </a:rPr>
              <a:t>审批</a:t>
            </a:r>
            <a:endParaRPr lang="zh-CN" altLang="en-US" dirty="0">
              <a:solidFill>
                <a:schemeClr val="tx1"/>
              </a:solidFill>
              <a:latin typeface="等线" panose="02010600030101010101" charset="-122"/>
              <a:ea typeface="等线" panose="02010600030101010101" charset="-122"/>
            </a:endParaRPr>
          </a:p>
        </p:txBody>
      </p:sp>
      <p:sp>
        <p:nvSpPr>
          <p:cNvPr id="128" name="文本框 127"/>
          <p:cNvSpPr txBox="1"/>
          <p:nvPr/>
        </p:nvSpPr>
        <p:spPr>
          <a:xfrm>
            <a:off x="9799955" y="1973580"/>
            <a:ext cx="1535113" cy="368300"/>
          </a:xfrm>
          <a:prstGeom prst="rect">
            <a:avLst/>
          </a:prstGeom>
          <a:noFill/>
          <a:ln w="9525">
            <a:noFill/>
          </a:ln>
        </p:spPr>
        <p:txBody>
          <a:bodyPr anchor="t">
            <a:spAutoFit/>
          </a:bodyPr>
          <a:p>
            <a:pPr eaLnBrk="0" hangingPunct="0"/>
            <a:r>
              <a:rPr lang="zh-CN" altLang="en-US" dirty="0">
                <a:solidFill>
                  <a:schemeClr val="tx1"/>
                </a:solidFill>
                <a:latin typeface="等线" panose="02010600030101010101" charset="-122"/>
                <a:ea typeface="等线" panose="02010600030101010101" charset="-122"/>
              </a:rPr>
              <a:t>汇总</a:t>
            </a:r>
            <a:endParaRPr lang="zh-CN" altLang="en-US" dirty="0">
              <a:solidFill>
                <a:schemeClr val="tx1"/>
              </a:solidFill>
              <a:latin typeface="等线" panose="02010600030101010101" charset="-122"/>
              <a:ea typeface="等线" panose="02010600030101010101" charset="-122"/>
            </a:endParaRPr>
          </a:p>
        </p:txBody>
      </p:sp>
      <p:sp>
        <p:nvSpPr>
          <p:cNvPr id="129" name="文本框 128"/>
          <p:cNvSpPr txBox="1"/>
          <p:nvPr/>
        </p:nvSpPr>
        <p:spPr>
          <a:xfrm>
            <a:off x="5329238" y="2935288"/>
            <a:ext cx="1535112" cy="368300"/>
          </a:xfrm>
          <a:prstGeom prst="rect">
            <a:avLst/>
          </a:prstGeom>
          <a:noFill/>
          <a:ln w="9525">
            <a:noFill/>
          </a:ln>
        </p:spPr>
        <p:txBody>
          <a:bodyPr anchor="t">
            <a:spAutoFit/>
          </a:bodyPr>
          <a:p>
            <a:pPr eaLnBrk="0" hangingPunct="0"/>
            <a:r>
              <a:rPr lang="zh-CN" altLang="en-US" dirty="0">
                <a:solidFill>
                  <a:schemeClr val="bg1"/>
                </a:solidFill>
                <a:latin typeface="等线" panose="02010600030101010101" charset="-122"/>
                <a:ea typeface="等线" panose="02010600030101010101" charset="-122"/>
              </a:rPr>
              <a:t>修改表单</a:t>
            </a:r>
            <a:endParaRPr lang="zh-CN" altLang="en-US" dirty="0">
              <a:solidFill>
                <a:schemeClr val="bg1"/>
              </a:solidFill>
              <a:latin typeface="等线" panose="02010600030101010101" charset="-122"/>
              <a:ea typeface="等线" panose="02010600030101010101" charset="-122"/>
            </a:endParaRPr>
          </a:p>
        </p:txBody>
      </p:sp>
      <p:sp>
        <p:nvSpPr>
          <p:cNvPr id="130" name="文本框 129"/>
          <p:cNvSpPr txBox="1"/>
          <p:nvPr/>
        </p:nvSpPr>
        <p:spPr>
          <a:xfrm>
            <a:off x="7699375" y="3040063"/>
            <a:ext cx="1533525" cy="368300"/>
          </a:xfrm>
          <a:prstGeom prst="rect">
            <a:avLst/>
          </a:prstGeom>
          <a:noFill/>
          <a:ln w="9525">
            <a:noFill/>
          </a:ln>
        </p:spPr>
        <p:txBody>
          <a:bodyPr anchor="t">
            <a:spAutoFit/>
          </a:bodyPr>
          <a:p>
            <a:pPr eaLnBrk="0" hangingPunct="0"/>
            <a:r>
              <a:rPr lang="zh-CN" altLang="en-US" dirty="0">
                <a:solidFill>
                  <a:schemeClr val="bg1"/>
                </a:solidFill>
                <a:latin typeface="等线" panose="02010600030101010101" charset="-122"/>
                <a:ea typeface="等线" panose="02010600030101010101" charset="-122"/>
              </a:rPr>
              <a:t>驳回</a:t>
            </a:r>
            <a:endParaRPr lang="zh-CN" altLang="en-US" dirty="0">
              <a:solidFill>
                <a:schemeClr val="bg1"/>
              </a:solidFill>
              <a:latin typeface="等线" panose="02010600030101010101" charset="-122"/>
              <a:ea typeface="等线" panose="02010600030101010101" charset="-122"/>
            </a:endParaRPr>
          </a:p>
        </p:txBody>
      </p:sp>
      <p:sp>
        <p:nvSpPr>
          <p:cNvPr id="131" name="矩形 130"/>
          <p:cNvSpPr/>
          <p:nvPr/>
        </p:nvSpPr>
        <p:spPr>
          <a:xfrm>
            <a:off x="1473200" y="4441825"/>
            <a:ext cx="1573213" cy="414338"/>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sym typeface="+mn-ea"/>
              </a:rPr>
              <a:t>填写人员</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132" name="矩形 131"/>
          <p:cNvSpPr/>
          <p:nvPr/>
        </p:nvSpPr>
        <p:spPr>
          <a:xfrm>
            <a:off x="1473200" y="5224463"/>
            <a:ext cx="1573213" cy="415925"/>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sym typeface="+mn-ea"/>
              </a:rPr>
              <a:t>中心管理员</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sym typeface="+mn-ea"/>
            </a:endParaRPr>
          </a:p>
        </p:txBody>
      </p:sp>
      <p:sp>
        <p:nvSpPr>
          <p:cNvPr id="133" name="左大括号 132"/>
          <p:cNvSpPr/>
          <p:nvPr/>
        </p:nvSpPr>
        <p:spPr>
          <a:xfrm>
            <a:off x="3082925" y="4692650"/>
            <a:ext cx="560388" cy="70485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4" name="矩形 133"/>
          <p:cNvSpPr/>
          <p:nvPr/>
        </p:nvSpPr>
        <p:spPr>
          <a:xfrm>
            <a:off x="3833813" y="5156200"/>
            <a:ext cx="1573213" cy="414338"/>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tx1"/>
                </a:solidFill>
                <a:effectLst/>
                <a:uLnTx/>
                <a:uFillTx/>
                <a:latin typeface="+mn-lt"/>
                <a:ea typeface="+mn-ea"/>
                <a:cs typeface="+mn-cs"/>
                <a:sym typeface="+mn-ea"/>
              </a:rPr>
              <a:t>修改数据</a:t>
            </a:r>
            <a:endParaRPr kumimoji="0" lang="zh-CN" altLang="en-US" sz="1800" b="0" i="0" u="none" strike="noStrike" kern="1200" cap="none" spc="0" normalizeH="0" baseline="0" noProof="0">
              <a:ln>
                <a:noFill/>
              </a:ln>
              <a:solidFill>
                <a:schemeClr val="tx1"/>
              </a:solidFill>
              <a:effectLst/>
              <a:uLnTx/>
              <a:uFillTx/>
              <a:latin typeface="+mn-lt"/>
              <a:ea typeface="+mn-ea"/>
              <a:cs typeface="+mn-cs"/>
              <a:sym typeface="+mn-ea"/>
            </a:endParaRPr>
          </a:p>
        </p:txBody>
      </p:sp>
      <p:sp>
        <p:nvSpPr>
          <p:cNvPr id="135" name="矩形 134"/>
          <p:cNvSpPr/>
          <p:nvPr/>
        </p:nvSpPr>
        <p:spPr>
          <a:xfrm>
            <a:off x="3833813" y="4441825"/>
            <a:ext cx="1573213" cy="414338"/>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mn-lt"/>
                <a:ea typeface="+mn-ea"/>
                <a:cs typeface="+mn-cs"/>
                <a:sym typeface="+mn-ea"/>
              </a:rPr>
              <a:t>补录数据</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sym typeface="+mn-ea"/>
            </a:endParaRPr>
          </a:p>
        </p:txBody>
      </p:sp>
      <p:cxnSp>
        <p:nvCxnSpPr>
          <p:cNvPr id="136" name="肘形连接符 135"/>
          <p:cNvCxnSpPr>
            <a:stCxn id="132" idx="2"/>
            <a:endCxn id="121" idx="4"/>
          </p:cNvCxnSpPr>
          <p:nvPr/>
        </p:nvCxnSpPr>
        <p:spPr>
          <a:xfrm rot="5400000" flipH="1" flipV="1">
            <a:off x="2647156" y="1461294"/>
            <a:ext cx="3792538" cy="4565650"/>
          </a:xfrm>
          <a:prstGeom prst="bentConnector3">
            <a:avLst>
              <a:gd name="adj1" fmla="val -627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曲线连接符 136"/>
          <p:cNvCxnSpPr>
            <a:stCxn id="132" idx="2"/>
            <a:endCxn id="121" idx="4"/>
          </p:cNvCxnSpPr>
          <p:nvPr/>
        </p:nvCxnSpPr>
        <p:spPr>
          <a:xfrm rot="5400000" flipH="1" flipV="1">
            <a:off x="9926638" y="1574800"/>
            <a:ext cx="404813" cy="157163"/>
          </a:xfrm>
          <a:prstGeom prst="curvedConnector5">
            <a:avLst>
              <a:gd name="adj1" fmla="val -58870"/>
              <a:gd name="adj2" fmla="val 293117"/>
              <a:gd name="adj3" fmla="val 17598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132" idx="2"/>
            <a:endCxn id="121" idx="4"/>
          </p:cNvCxnSpPr>
          <p:nvPr/>
        </p:nvCxnSpPr>
        <p:spPr>
          <a:xfrm>
            <a:off x="2260600" y="4856163"/>
            <a:ext cx="0" cy="368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9" name="曲线连接符 138"/>
          <p:cNvCxnSpPr>
            <a:stCxn id="132" idx="2"/>
            <a:endCxn id="121" idx="4"/>
          </p:cNvCxnSpPr>
          <p:nvPr/>
        </p:nvCxnSpPr>
        <p:spPr>
          <a:xfrm rot="5400000">
            <a:off x="2547144" y="2056606"/>
            <a:ext cx="2105025" cy="1535113"/>
          </a:xfrm>
          <a:prstGeom prst="curvedConnector3">
            <a:avLst>
              <a:gd name="adj1" fmla="val 4910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曲线连接符 139"/>
          <p:cNvCxnSpPr>
            <a:stCxn id="132" idx="2"/>
            <a:endCxn id="121" idx="4"/>
          </p:cNvCxnSpPr>
          <p:nvPr/>
        </p:nvCxnSpPr>
        <p:spPr>
          <a:xfrm rot="5400000">
            <a:off x="4375944" y="1937544"/>
            <a:ext cx="2105025" cy="1535113"/>
          </a:xfrm>
          <a:prstGeom prst="curvedConnector3">
            <a:avLst>
              <a:gd name="adj1" fmla="val 5001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曲线连接符 140"/>
          <p:cNvCxnSpPr>
            <a:stCxn id="132" idx="2"/>
            <a:endCxn id="121" idx="4"/>
          </p:cNvCxnSpPr>
          <p:nvPr/>
        </p:nvCxnSpPr>
        <p:spPr>
          <a:xfrm rot="5400000">
            <a:off x="6738144" y="1937544"/>
            <a:ext cx="2105025" cy="1535113"/>
          </a:xfrm>
          <a:prstGeom prst="curvedConnector3">
            <a:avLst>
              <a:gd name="adj1" fmla="val 5001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文本框 141"/>
          <p:cNvSpPr txBox="1"/>
          <p:nvPr/>
        </p:nvSpPr>
        <p:spPr>
          <a:xfrm>
            <a:off x="7240588" y="2763838"/>
            <a:ext cx="1100137" cy="922337"/>
          </a:xfrm>
          <a:prstGeom prst="rect">
            <a:avLst/>
          </a:prstGeom>
          <a:noFill/>
          <a:ln w="9525">
            <a:noFill/>
          </a:ln>
        </p:spPr>
        <p:txBody>
          <a:bodyPr anchor="t">
            <a:spAutoFit/>
          </a:bodyPr>
          <a:p>
            <a:pPr eaLnBrk="0" hangingPunct="0"/>
            <a:r>
              <a:rPr lang="en-US" altLang="zh-CN" sz="5400" dirty="0">
                <a:solidFill>
                  <a:schemeClr val="bg1"/>
                </a:solidFill>
                <a:latin typeface="等线" panose="02010600030101010101" charset="-122"/>
                <a:ea typeface="等线" panose="02010600030101010101" charset="-122"/>
              </a:rPr>
              <a:t>X</a:t>
            </a:r>
            <a:endParaRPr lang="en-US" altLang="zh-CN" sz="5400" dirty="0">
              <a:solidFill>
                <a:schemeClr val="bg1"/>
              </a:solidFill>
              <a:latin typeface="等线" panose="02010600030101010101" charset="-122"/>
              <a:ea typeface="等线" panose="02010600030101010101" charset="-122"/>
            </a:endParaRPr>
          </a:p>
        </p:txBody>
      </p:sp>
      <p:sp>
        <p:nvSpPr>
          <p:cNvPr id="145" name="文本框 89"/>
          <p:cNvSpPr txBox="1"/>
          <p:nvPr/>
        </p:nvSpPr>
        <p:spPr>
          <a:xfrm>
            <a:off x="8513763" y="5570538"/>
            <a:ext cx="2654300" cy="368300"/>
          </a:xfrm>
          <a:prstGeom prst="rect">
            <a:avLst/>
          </a:prstGeom>
          <a:noFill/>
          <a:ln w="9525">
            <a:noFill/>
          </a:ln>
        </p:spPr>
        <p:txBody>
          <a:bodyPr anchor="t">
            <a:spAutoFit/>
          </a:bodyPr>
          <a:p>
            <a:pPr eaLnBrk="0" hangingPunct="0"/>
            <a:r>
              <a:rPr lang="zh-CN" altLang="en-US" dirty="0">
                <a:solidFill>
                  <a:schemeClr val="bg1"/>
                </a:solidFill>
                <a:latin typeface="等线" panose="02010600030101010101" charset="-122"/>
                <a:ea typeface="等线" panose="02010600030101010101" charset="-122"/>
              </a:rPr>
              <a:t>如何控制模板随时可变？</a:t>
            </a:r>
            <a:endParaRPr lang="zh-CN" altLang="en-US" dirty="0">
              <a:solidFill>
                <a:schemeClr val="bg1"/>
              </a:solidFill>
              <a:latin typeface="等线" panose="02010600030101010101" charset="-122"/>
              <a:ea typeface="等线" panose="02010600030101010101" charset="-122"/>
            </a:endParaRPr>
          </a:p>
        </p:txBody>
      </p:sp>
      <p:sp>
        <p:nvSpPr>
          <p:cNvPr id="4" name="文本框 3"/>
          <p:cNvSpPr txBox="1"/>
          <p:nvPr/>
        </p:nvSpPr>
        <p:spPr>
          <a:xfrm>
            <a:off x="7821930" y="3679825"/>
            <a:ext cx="385635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cs typeface="微软雅黑" panose="020B0503020204020204" pitchFamily="34" charset="-122"/>
              </a:rPr>
              <a:t>难点</a:t>
            </a:r>
            <a:r>
              <a:rPr lang="en-US" altLang="zh-CN" b="1">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8112125" y="4149090"/>
            <a:ext cx="385635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如何解决表单的自动生成</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8134350" y="4692650"/>
            <a:ext cx="3856355" cy="58356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如何解决表单填写过程中修改原先填写的数据还能关联上</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8142605" y="5523230"/>
            <a:ext cx="385635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多层弹框的数据传递繁琐</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16" name="曲线连接符 15"/>
          <p:cNvCxnSpPr/>
          <p:nvPr/>
        </p:nvCxnSpPr>
        <p:spPr>
          <a:xfrm rot="5400000">
            <a:off x="8147844" y="3282156"/>
            <a:ext cx="2747963" cy="1209675"/>
          </a:xfrm>
          <a:prstGeom prst="curvedConnector3">
            <a:avLst>
              <a:gd name="adj1" fmla="val 50012"/>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7" name="曲线连接符 16"/>
          <p:cNvCxnSpPr/>
          <p:nvPr/>
        </p:nvCxnSpPr>
        <p:spPr>
          <a:xfrm rot="16200000">
            <a:off x="5059045" y="3402965"/>
            <a:ext cx="2696845" cy="916940"/>
          </a:xfrm>
          <a:prstGeom prst="curvedConnector3">
            <a:avLst>
              <a:gd name="adj1" fmla="val 50000"/>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cxnSp>
        <p:nvCxnSpPr>
          <p:cNvPr id="18" name="曲线连接符 17"/>
          <p:cNvCxnSpPr/>
          <p:nvPr/>
        </p:nvCxnSpPr>
        <p:spPr>
          <a:xfrm rot="5400000" flipV="1">
            <a:off x="4076700" y="3381375"/>
            <a:ext cx="2746375" cy="1012825"/>
          </a:xfrm>
          <a:prstGeom prst="curvedConnector3">
            <a:avLst>
              <a:gd name="adj1" fmla="val 50023"/>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688975" y="3233738"/>
            <a:ext cx="10944225" cy="76200"/>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bg1"/>
              </a:solidFill>
              <a:effectLst/>
              <a:uLnTx/>
              <a:uFillTx/>
              <a:latin typeface="+mn-lt"/>
              <a:ea typeface="+mn-ea"/>
              <a:cs typeface="+mn-cs"/>
            </a:endParaRPr>
          </a:p>
        </p:txBody>
      </p:sp>
      <p:pic>
        <p:nvPicPr>
          <p:cNvPr id="25" name="图片 30"/>
          <p:cNvPicPr>
            <a:picLocks noChangeAspect="1"/>
          </p:cNvPicPr>
          <p:nvPr/>
        </p:nvPicPr>
        <p:blipFill>
          <a:blip r:embed="rId2"/>
          <a:stretch>
            <a:fillRect/>
          </a:stretch>
        </p:blipFill>
        <p:spPr>
          <a:xfrm>
            <a:off x="939800" y="1331913"/>
            <a:ext cx="792163" cy="577850"/>
          </a:xfrm>
          <a:prstGeom prst="rect">
            <a:avLst/>
          </a:prstGeom>
          <a:noFill/>
          <a:ln w="9525">
            <a:noFill/>
          </a:ln>
        </p:spPr>
      </p:pic>
      <p:cxnSp>
        <p:nvCxnSpPr>
          <p:cNvPr id="28" name="曲线连接符 27"/>
          <p:cNvCxnSpPr/>
          <p:nvPr/>
        </p:nvCxnSpPr>
        <p:spPr>
          <a:xfrm rot="5400000" flipV="1">
            <a:off x="447675" y="3414713"/>
            <a:ext cx="2816225" cy="1012825"/>
          </a:xfrm>
          <a:prstGeom prst="curvedConnector3">
            <a:avLst>
              <a:gd name="adj1" fmla="val 50000"/>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30" name="椭圆 29"/>
          <p:cNvSpPr/>
          <p:nvPr/>
        </p:nvSpPr>
        <p:spPr>
          <a:xfrm>
            <a:off x="1338263" y="3167063"/>
            <a:ext cx="222250" cy="211138"/>
          </a:xfrm>
          <a:prstGeom prst="ellipse">
            <a:avLst/>
          </a:prstGeom>
          <a:solidFill>
            <a:srgbClr val="6587CE"/>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bg1"/>
              </a:solidFill>
              <a:effectLst/>
              <a:uLnTx/>
              <a:uFillTx/>
              <a:latin typeface="+mn-lt"/>
              <a:ea typeface="+mn-ea"/>
              <a:cs typeface="+mn-cs"/>
            </a:endParaRPr>
          </a:p>
        </p:txBody>
      </p:sp>
      <p:sp>
        <p:nvSpPr>
          <p:cNvPr id="31" name="文本框 38"/>
          <p:cNvSpPr txBox="1"/>
          <p:nvPr/>
        </p:nvSpPr>
        <p:spPr>
          <a:xfrm>
            <a:off x="511175" y="2027238"/>
            <a:ext cx="2481263" cy="337185"/>
          </a:xfrm>
          <a:prstGeom prst="rect">
            <a:avLst/>
          </a:prstGeom>
          <a:noFill/>
          <a:ln w="9525">
            <a:noFill/>
          </a:ln>
        </p:spPr>
        <p:txBody>
          <a:bodyPr>
            <a:spAutoFit/>
          </a:bodyPr>
          <a:p>
            <a:pPr eaLnBrk="1" hangingPunct="1"/>
            <a:r>
              <a:rPr lang="zh-CN" altLang="en-US" sz="1600" dirty="0">
                <a:solidFill>
                  <a:schemeClr val="tx1"/>
                </a:solidFill>
                <a:latin typeface="等线" panose="02010600030101010101" charset="-122"/>
              </a:rPr>
              <a:t>用户配置，或</a:t>
            </a:r>
            <a:r>
              <a:rPr lang="en-US" altLang="zh-CN" sz="1600" dirty="0">
                <a:solidFill>
                  <a:schemeClr val="tx1"/>
                </a:solidFill>
                <a:latin typeface="等线" panose="02010600030101010101" charset="-122"/>
              </a:rPr>
              <a:t>Excel</a:t>
            </a:r>
            <a:r>
              <a:rPr lang="zh-CN" altLang="en-US" sz="1600" dirty="0">
                <a:solidFill>
                  <a:schemeClr val="tx1"/>
                </a:solidFill>
                <a:latin typeface="等线" panose="02010600030101010101" charset="-122"/>
              </a:rPr>
              <a:t>导入</a:t>
            </a:r>
            <a:endParaRPr lang="zh-CN" altLang="en-US" sz="1600" dirty="0">
              <a:solidFill>
                <a:schemeClr val="tx1"/>
              </a:solidFill>
              <a:latin typeface="等线" panose="02010600030101010101" charset="-122"/>
            </a:endParaRPr>
          </a:p>
        </p:txBody>
      </p:sp>
      <p:sp>
        <p:nvSpPr>
          <p:cNvPr id="32" name="文本框 40"/>
          <p:cNvSpPr txBox="1"/>
          <p:nvPr/>
        </p:nvSpPr>
        <p:spPr>
          <a:xfrm>
            <a:off x="2830513" y="2036763"/>
            <a:ext cx="1414462" cy="336550"/>
          </a:xfrm>
          <a:prstGeom prst="rect">
            <a:avLst/>
          </a:prstGeom>
          <a:noFill/>
          <a:ln w="9525">
            <a:noFill/>
          </a:ln>
        </p:spPr>
        <p:txBody>
          <a:bodyPr>
            <a:spAutoFit/>
          </a:bodyPr>
          <a:p>
            <a:pPr eaLnBrk="1" hangingPunct="1"/>
            <a:r>
              <a:rPr lang="zh-CN" altLang="en-US" sz="1600" dirty="0">
                <a:solidFill>
                  <a:schemeClr val="tx1"/>
                </a:solidFill>
                <a:latin typeface="等线" panose="02010600030101010101" charset="-122"/>
              </a:rPr>
              <a:t>生成表单</a:t>
            </a:r>
            <a:endParaRPr lang="zh-CN" altLang="en-US" sz="1600" dirty="0">
              <a:solidFill>
                <a:schemeClr val="tx1"/>
              </a:solidFill>
              <a:latin typeface="等线" panose="02010600030101010101" charset="-122"/>
            </a:endParaRPr>
          </a:p>
        </p:txBody>
      </p:sp>
      <p:pic>
        <p:nvPicPr>
          <p:cNvPr id="33" name="图片 41"/>
          <p:cNvPicPr>
            <a:picLocks noChangeAspect="1"/>
          </p:cNvPicPr>
          <p:nvPr/>
        </p:nvPicPr>
        <p:blipFill>
          <a:blip r:embed="rId3"/>
          <a:stretch>
            <a:fillRect/>
          </a:stretch>
        </p:blipFill>
        <p:spPr>
          <a:xfrm>
            <a:off x="2992438" y="1392238"/>
            <a:ext cx="517525" cy="517525"/>
          </a:xfrm>
          <a:prstGeom prst="rect">
            <a:avLst/>
          </a:prstGeom>
          <a:noFill/>
          <a:ln w="9525">
            <a:noFill/>
          </a:ln>
        </p:spPr>
      </p:pic>
      <p:cxnSp>
        <p:nvCxnSpPr>
          <p:cNvPr id="34" name="曲线连接符 33"/>
          <p:cNvCxnSpPr/>
          <p:nvPr/>
        </p:nvCxnSpPr>
        <p:spPr>
          <a:xfrm rot="16200000">
            <a:off x="1408113" y="3467100"/>
            <a:ext cx="2817813" cy="909638"/>
          </a:xfrm>
          <a:prstGeom prst="curvedConnector3">
            <a:avLst>
              <a:gd name="adj1" fmla="val 49989"/>
            </a:avLst>
          </a:prstGeom>
          <a:ln>
            <a:solidFill>
              <a:schemeClr val="tx1"/>
            </a:solidFill>
            <a:tailEnd type="arrow" w="med" len="med"/>
          </a:ln>
        </p:spPr>
        <p:style>
          <a:lnRef idx="1">
            <a:schemeClr val="dk1"/>
          </a:lnRef>
          <a:fillRef idx="0">
            <a:schemeClr val="dk1"/>
          </a:fillRef>
          <a:effectRef idx="0">
            <a:schemeClr val="dk1"/>
          </a:effectRef>
          <a:fontRef idx="minor">
            <a:schemeClr val="tx1"/>
          </a:fontRef>
        </p:style>
      </p:cxnSp>
      <p:sp>
        <p:nvSpPr>
          <p:cNvPr id="35" name="矩形 34"/>
          <p:cNvSpPr/>
          <p:nvPr/>
        </p:nvSpPr>
        <p:spPr>
          <a:xfrm>
            <a:off x="295275" y="1147763"/>
            <a:ext cx="11345863" cy="1366838"/>
          </a:xfrm>
          <a:prstGeom prst="rect">
            <a:avLst/>
          </a:prstGeom>
          <a:noFill/>
          <a:ln>
            <a:solidFill>
              <a:schemeClr val="tx2">
                <a:lumMod val="40000"/>
                <a:lumOff val="6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bg1"/>
              </a:solidFill>
              <a:effectLst/>
              <a:uLnTx/>
              <a:uFillTx/>
              <a:latin typeface="+mn-lt"/>
              <a:ea typeface="+mn-ea"/>
              <a:cs typeface="+mn-cs"/>
            </a:endParaRPr>
          </a:p>
        </p:txBody>
      </p:sp>
      <p:sp>
        <p:nvSpPr>
          <p:cNvPr id="36" name="矩形 35"/>
          <p:cNvSpPr/>
          <p:nvPr/>
        </p:nvSpPr>
        <p:spPr>
          <a:xfrm>
            <a:off x="878205" y="4164330"/>
            <a:ext cx="10300335" cy="3403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bg1"/>
              </a:solidFill>
              <a:effectLst/>
              <a:uLnTx/>
              <a:uFillTx/>
              <a:latin typeface="+mn-lt"/>
              <a:ea typeface="+mn-ea"/>
              <a:cs typeface="+mn-cs"/>
            </a:endParaRPr>
          </a:p>
        </p:txBody>
      </p:sp>
      <p:pic>
        <p:nvPicPr>
          <p:cNvPr id="37" name="图片 55" descr="user"/>
          <p:cNvPicPr>
            <a:picLocks noChangeAspect="1"/>
          </p:cNvPicPr>
          <p:nvPr/>
        </p:nvPicPr>
        <p:blipFill>
          <a:blip r:embed="rId4"/>
          <a:stretch>
            <a:fillRect/>
          </a:stretch>
        </p:blipFill>
        <p:spPr>
          <a:xfrm>
            <a:off x="4732338" y="1392238"/>
            <a:ext cx="504825" cy="506412"/>
          </a:xfrm>
          <a:prstGeom prst="rect">
            <a:avLst/>
          </a:prstGeom>
          <a:noFill/>
          <a:ln w="9525">
            <a:noFill/>
          </a:ln>
        </p:spPr>
      </p:pic>
      <p:sp>
        <p:nvSpPr>
          <p:cNvPr id="38" name="文本框 56"/>
          <p:cNvSpPr txBox="1"/>
          <p:nvPr/>
        </p:nvSpPr>
        <p:spPr>
          <a:xfrm>
            <a:off x="4514850" y="2036763"/>
            <a:ext cx="1416050" cy="336550"/>
          </a:xfrm>
          <a:prstGeom prst="rect">
            <a:avLst/>
          </a:prstGeom>
          <a:noFill/>
          <a:ln w="9525">
            <a:noFill/>
          </a:ln>
        </p:spPr>
        <p:txBody>
          <a:bodyPr>
            <a:spAutoFit/>
          </a:bodyPr>
          <a:p>
            <a:pPr eaLnBrk="1" hangingPunct="1"/>
            <a:r>
              <a:rPr lang="zh-CN" altLang="en-US" sz="1600" dirty="0">
                <a:solidFill>
                  <a:schemeClr val="tx1"/>
                </a:solidFill>
                <a:latin typeface="等线" panose="02010600030101010101" charset="-122"/>
              </a:rPr>
              <a:t>用户填写</a:t>
            </a:r>
            <a:endParaRPr lang="zh-CN" altLang="en-US" sz="1600" dirty="0">
              <a:solidFill>
                <a:schemeClr val="tx1"/>
              </a:solidFill>
              <a:latin typeface="等线" panose="02010600030101010101" charset="-122"/>
            </a:endParaRPr>
          </a:p>
        </p:txBody>
      </p:sp>
      <p:sp>
        <p:nvSpPr>
          <p:cNvPr id="39" name="右箭头 38"/>
          <p:cNvSpPr/>
          <p:nvPr/>
        </p:nvSpPr>
        <p:spPr>
          <a:xfrm>
            <a:off x="3692525" y="1616075"/>
            <a:ext cx="850900" cy="130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bg1"/>
              </a:solidFill>
              <a:effectLst/>
              <a:uLnTx/>
              <a:uFillTx/>
              <a:latin typeface="+mn-lt"/>
              <a:ea typeface="+mn-ea"/>
              <a:cs typeface="+mn-cs"/>
            </a:endParaRPr>
          </a:p>
        </p:txBody>
      </p:sp>
      <p:pic>
        <p:nvPicPr>
          <p:cNvPr id="40" name="图片 60" descr="汇总申请单管理"/>
          <p:cNvPicPr>
            <a:picLocks noChangeAspect="1"/>
          </p:cNvPicPr>
          <p:nvPr/>
        </p:nvPicPr>
        <p:blipFill>
          <a:blip r:embed="rId5"/>
          <a:stretch>
            <a:fillRect/>
          </a:stretch>
        </p:blipFill>
        <p:spPr>
          <a:xfrm>
            <a:off x="6580188" y="1379538"/>
            <a:ext cx="539750" cy="539750"/>
          </a:xfrm>
          <a:prstGeom prst="rect">
            <a:avLst/>
          </a:prstGeom>
          <a:noFill/>
          <a:ln w="9525">
            <a:noFill/>
          </a:ln>
        </p:spPr>
      </p:pic>
      <p:sp>
        <p:nvSpPr>
          <p:cNvPr id="41" name="文本框 61"/>
          <p:cNvSpPr txBox="1"/>
          <p:nvPr/>
        </p:nvSpPr>
        <p:spPr>
          <a:xfrm>
            <a:off x="6407150" y="2032000"/>
            <a:ext cx="1414463" cy="338138"/>
          </a:xfrm>
          <a:prstGeom prst="rect">
            <a:avLst/>
          </a:prstGeom>
          <a:noFill/>
          <a:ln w="9525">
            <a:noFill/>
          </a:ln>
        </p:spPr>
        <p:txBody>
          <a:bodyPr>
            <a:spAutoFit/>
          </a:bodyPr>
          <a:p>
            <a:pPr eaLnBrk="1" hangingPunct="1"/>
            <a:r>
              <a:rPr lang="zh-CN" altLang="en-US" sz="1600" dirty="0">
                <a:solidFill>
                  <a:schemeClr val="tx1"/>
                </a:solidFill>
                <a:latin typeface="等线" panose="02010600030101010101" charset="-122"/>
              </a:rPr>
              <a:t>汇总统计</a:t>
            </a:r>
            <a:endParaRPr lang="zh-CN" altLang="en-US" sz="1600" dirty="0">
              <a:solidFill>
                <a:schemeClr val="tx1"/>
              </a:solidFill>
              <a:latin typeface="等线" panose="02010600030101010101" charset="-122"/>
            </a:endParaRPr>
          </a:p>
        </p:txBody>
      </p:sp>
      <p:pic>
        <p:nvPicPr>
          <p:cNvPr id="42" name="图片 62"/>
          <p:cNvPicPr>
            <a:picLocks noChangeAspect="1"/>
          </p:cNvPicPr>
          <p:nvPr/>
        </p:nvPicPr>
        <p:blipFill>
          <a:blip r:embed="rId2"/>
          <a:stretch>
            <a:fillRect/>
          </a:stretch>
        </p:blipFill>
        <p:spPr>
          <a:xfrm>
            <a:off x="8124825" y="1401763"/>
            <a:ext cx="792163" cy="577850"/>
          </a:xfrm>
          <a:prstGeom prst="rect">
            <a:avLst/>
          </a:prstGeom>
          <a:noFill/>
          <a:ln w="9525">
            <a:noFill/>
          </a:ln>
        </p:spPr>
      </p:pic>
      <p:sp>
        <p:nvSpPr>
          <p:cNvPr id="49" name="右箭头 48"/>
          <p:cNvSpPr/>
          <p:nvPr/>
        </p:nvSpPr>
        <p:spPr>
          <a:xfrm>
            <a:off x="7196138" y="1604963"/>
            <a:ext cx="852488" cy="1317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bg1"/>
              </a:solidFill>
              <a:effectLst/>
              <a:uLnTx/>
              <a:uFillTx/>
              <a:latin typeface="+mn-lt"/>
              <a:ea typeface="+mn-ea"/>
              <a:cs typeface="+mn-cs"/>
            </a:endParaRPr>
          </a:p>
        </p:txBody>
      </p:sp>
      <p:sp>
        <p:nvSpPr>
          <p:cNvPr id="50" name="文本框 64"/>
          <p:cNvSpPr txBox="1"/>
          <p:nvPr/>
        </p:nvSpPr>
        <p:spPr>
          <a:xfrm>
            <a:off x="8086725" y="2027238"/>
            <a:ext cx="1414463" cy="336550"/>
          </a:xfrm>
          <a:prstGeom prst="rect">
            <a:avLst/>
          </a:prstGeom>
          <a:noFill/>
          <a:ln w="9525">
            <a:noFill/>
          </a:ln>
        </p:spPr>
        <p:txBody>
          <a:bodyPr>
            <a:spAutoFit/>
          </a:bodyPr>
          <a:p>
            <a:pPr eaLnBrk="1" hangingPunct="1"/>
            <a:r>
              <a:rPr lang="zh-CN" altLang="en-US" sz="1600" dirty="0">
                <a:solidFill>
                  <a:schemeClr val="tx1"/>
                </a:solidFill>
                <a:latin typeface="等线" panose="02010600030101010101" charset="-122"/>
              </a:rPr>
              <a:t>导出</a:t>
            </a:r>
            <a:r>
              <a:rPr lang="en-US" altLang="zh-CN" sz="1600" dirty="0">
                <a:solidFill>
                  <a:schemeClr val="tx1"/>
                </a:solidFill>
                <a:latin typeface="等线" panose="02010600030101010101" charset="-122"/>
              </a:rPr>
              <a:t>excel</a:t>
            </a:r>
            <a:endParaRPr lang="en-US" altLang="zh-CN" sz="1600" dirty="0">
              <a:solidFill>
                <a:schemeClr val="tx1"/>
              </a:solidFill>
              <a:latin typeface="等线" panose="02010600030101010101" charset="-122"/>
            </a:endParaRPr>
          </a:p>
        </p:txBody>
      </p:sp>
      <p:sp>
        <p:nvSpPr>
          <p:cNvPr id="51" name="文本框 65"/>
          <p:cNvSpPr txBox="1"/>
          <p:nvPr/>
        </p:nvSpPr>
        <p:spPr>
          <a:xfrm>
            <a:off x="1860550" y="4176713"/>
            <a:ext cx="1097280" cy="368300"/>
          </a:xfrm>
          <a:prstGeom prst="rect">
            <a:avLst/>
          </a:prstGeom>
          <a:noFill/>
          <a:ln w="9525">
            <a:noFill/>
          </a:ln>
        </p:spPr>
        <p:txBody>
          <a:bodyPr wrap="none">
            <a:spAutoFit/>
          </a:bodyPr>
          <a:p>
            <a:pPr eaLnBrk="1" hangingPunct="1"/>
            <a:r>
              <a:rPr lang="zh-CN" altLang="en-US" dirty="0">
                <a:solidFill>
                  <a:schemeClr val="bg1"/>
                </a:solidFill>
                <a:latin typeface="等线" panose="02010600030101010101" charset="-122"/>
              </a:rPr>
              <a:t>表单数据</a:t>
            </a:r>
            <a:endParaRPr lang="zh-CN" altLang="en-US" dirty="0">
              <a:solidFill>
                <a:schemeClr val="bg1"/>
              </a:solidFill>
              <a:latin typeface="等线" panose="02010600030101010101" charset="-122"/>
            </a:endParaRPr>
          </a:p>
        </p:txBody>
      </p:sp>
      <p:pic>
        <p:nvPicPr>
          <p:cNvPr id="52" name="图片 68"/>
          <p:cNvPicPr>
            <a:picLocks noChangeAspect="1"/>
          </p:cNvPicPr>
          <p:nvPr/>
        </p:nvPicPr>
        <p:blipFill>
          <a:blip r:embed="rId2"/>
          <a:stretch>
            <a:fillRect/>
          </a:stretch>
        </p:blipFill>
        <p:spPr>
          <a:xfrm>
            <a:off x="9634538" y="1401763"/>
            <a:ext cx="792162" cy="579437"/>
          </a:xfrm>
          <a:prstGeom prst="rect">
            <a:avLst/>
          </a:prstGeom>
          <a:noFill/>
          <a:ln w="9525">
            <a:noFill/>
          </a:ln>
        </p:spPr>
      </p:pic>
      <p:sp>
        <p:nvSpPr>
          <p:cNvPr id="53" name="文本框 69"/>
          <p:cNvSpPr txBox="1"/>
          <p:nvPr/>
        </p:nvSpPr>
        <p:spPr>
          <a:xfrm>
            <a:off x="9501188" y="2027238"/>
            <a:ext cx="1414462" cy="336550"/>
          </a:xfrm>
          <a:prstGeom prst="rect">
            <a:avLst/>
          </a:prstGeom>
          <a:noFill/>
          <a:ln w="9525">
            <a:noFill/>
          </a:ln>
        </p:spPr>
        <p:txBody>
          <a:bodyPr>
            <a:spAutoFit/>
          </a:bodyPr>
          <a:p>
            <a:pPr eaLnBrk="1" hangingPunct="1"/>
            <a:r>
              <a:rPr lang="zh-CN" altLang="en-US" sz="1600" dirty="0">
                <a:solidFill>
                  <a:schemeClr val="tx1"/>
                </a:solidFill>
                <a:latin typeface="等线" panose="02010600030101010101" charset="-122"/>
              </a:rPr>
              <a:t>处理再上传</a:t>
            </a:r>
            <a:endParaRPr lang="zh-CN" altLang="en-US" sz="1600" dirty="0">
              <a:solidFill>
                <a:schemeClr val="tx1"/>
              </a:solidFill>
              <a:latin typeface="等线" panose="02010600030101010101" charset="-122"/>
            </a:endParaRPr>
          </a:p>
        </p:txBody>
      </p:sp>
      <p:sp>
        <p:nvSpPr>
          <p:cNvPr id="54" name="右箭头 53"/>
          <p:cNvSpPr/>
          <p:nvPr/>
        </p:nvSpPr>
        <p:spPr>
          <a:xfrm>
            <a:off x="8821738" y="1625600"/>
            <a:ext cx="852488" cy="1317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bg1"/>
              </a:solidFill>
              <a:effectLst/>
              <a:uLnTx/>
              <a:uFillTx/>
              <a:latin typeface="+mn-lt"/>
              <a:ea typeface="+mn-ea"/>
              <a:cs typeface="+mn-cs"/>
            </a:endParaRPr>
          </a:p>
        </p:txBody>
      </p:sp>
      <p:sp>
        <p:nvSpPr>
          <p:cNvPr id="55" name="文本框 72"/>
          <p:cNvSpPr txBox="1"/>
          <p:nvPr/>
        </p:nvSpPr>
        <p:spPr>
          <a:xfrm>
            <a:off x="8410575" y="4167188"/>
            <a:ext cx="2011680" cy="368300"/>
          </a:xfrm>
          <a:prstGeom prst="rect">
            <a:avLst/>
          </a:prstGeom>
          <a:noFill/>
          <a:ln w="9525">
            <a:noFill/>
          </a:ln>
        </p:spPr>
        <p:txBody>
          <a:bodyPr wrap="none">
            <a:spAutoFit/>
          </a:bodyPr>
          <a:p>
            <a:pPr eaLnBrk="1" hangingPunct="1"/>
            <a:r>
              <a:rPr lang="zh-CN" altLang="en-US" dirty="0">
                <a:solidFill>
                  <a:schemeClr val="bg1"/>
                </a:solidFill>
                <a:latin typeface="等线" panose="02010600030101010101" charset="-122"/>
              </a:rPr>
              <a:t>经过处理后的数据</a:t>
            </a:r>
            <a:endParaRPr lang="zh-CN" altLang="en-US" dirty="0">
              <a:solidFill>
                <a:schemeClr val="bg1"/>
              </a:solidFill>
              <a:latin typeface="等线" panose="02010600030101010101" charset="-122"/>
            </a:endParaRPr>
          </a:p>
        </p:txBody>
      </p:sp>
      <p:sp>
        <p:nvSpPr>
          <p:cNvPr id="56" name="椭圆 55"/>
          <p:cNvSpPr/>
          <p:nvPr/>
        </p:nvSpPr>
        <p:spPr>
          <a:xfrm>
            <a:off x="3060700" y="3167063"/>
            <a:ext cx="222250" cy="211138"/>
          </a:xfrm>
          <a:prstGeom prst="ellipse">
            <a:avLst/>
          </a:prstGeom>
          <a:solidFill>
            <a:srgbClr val="E55938"/>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bg1"/>
              </a:solidFill>
              <a:effectLst/>
              <a:uLnTx/>
              <a:uFillTx/>
              <a:latin typeface="+mn-lt"/>
              <a:ea typeface="+mn-ea"/>
              <a:cs typeface="+mn-cs"/>
            </a:endParaRPr>
          </a:p>
        </p:txBody>
      </p:sp>
      <p:sp>
        <p:nvSpPr>
          <p:cNvPr id="57" name="椭圆 56"/>
          <p:cNvSpPr/>
          <p:nvPr/>
        </p:nvSpPr>
        <p:spPr>
          <a:xfrm>
            <a:off x="4932363" y="3167063"/>
            <a:ext cx="222250" cy="211138"/>
          </a:xfrm>
          <a:prstGeom prst="ellipse">
            <a:avLst/>
          </a:prstGeom>
          <a:solidFill>
            <a:srgbClr val="7B6BA9"/>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bg1"/>
              </a:solidFill>
              <a:effectLst/>
              <a:uLnTx/>
              <a:uFillTx/>
              <a:latin typeface="+mn-lt"/>
              <a:ea typeface="+mn-ea"/>
              <a:cs typeface="+mn-cs"/>
            </a:endParaRPr>
          </a:p>
        </p:txBody>
      </p:sp>
      <p:sp>
        <p:nvSpPr>
          <p:cNvPr id="58" name="椭圆 57"/>
          <p:cNvSpPr/>
          <p:nvPr/>
        </p:nvSpPr>
        <p:spPr>
          <a:xfrm>
            <a:off x="6654800" y="3182938"/>
            <a:ext cx="222250" cy="211138"/>
          </a:xfrm>
          <a:prstGeom prst="ellipse">
            <a:avLst/>
          </a:prstGeom>
          <a:solidFill>
            <a:srgbClr val="36419C"/>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bg1"/>
              </a:solidFill>
              <a:effectLst/>
              <a:uLnTx/>
              <a:uFillTx/>
              <a:latin typeface="+mn-lt"/>
              <a:ea typeface="+mn-ea"/>
              <a:cs typeface="+mn-cs"/>
            </a:endParaRPr>
          </a:p>
        </p:txBody>
      </p:sp>
      <p:sp>
        <p:nvSpPr>
          <p:cNvPr id="59" name="椭圆 58"/>
          <p:cNvSpPr/>
          <p:nvPr/>
        </p:nvSpPr>
        <p:spPr>
          <a:xfrm>
            <a:off x="9893300" y="3167063"/>
            <a:ext cx="222250" cy="211138"/>
          </a:xfrm>
          <a:prstGeom prst="ellipse">
            <a:avLst/>
          </a:prstGeom>
          <a:solidFill>
            <a:schemeClr val="accent6">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bg1"/>
              </a:solidFill>
              <a:effectLst/>
              <a:uLnTx/>
              <a:uFillTx/>
              <a:latin typeface="+mn-lt"/>
              <a:ea typeface="+mn-ea"/>
              <a:cs typeface="+mn-cs"/>
            </a:endParaRPr>
          </a:p>
        </p:txBody>
      </p:sp>
      <p:sp>
        <p:nvSpPr>
          <p:cNvPr id="61" name="Freeform 7"/>
          <p:cNvSpPr>
            <a:spLocks noEditPoints="1"/>
          </p:cNvSpPr>
          <p:nvPr/>
        </p:nvSpPr>
        <p:spPr bwMode="auto">
          <a:xfrm>
            <a:off x="8580485" y="5556403"/>
            <a:ext cx="673005" cy="323804"/>
          </a:xfrm>
          <a:custGeom>
            <a:avLst/>
            <a:gdLst>
              <a:gd name="T0" fmla="*/ 285 w 487"/>
              <a:gd name="T1" fmla="*/ 232 h 234"/>
              <a:gd name="T2" fmla="*/ 265 w 487"/>
              <a:gd name="T3" fmla="*/ 233 h 234"/>
              <a:gd name="T4" fmla="*/ 195 w 487"/>
              <a:gd name="T5" fmla="*/ 140 h 234"/>
              <a:gd name="T6" fmla="*/ 178 w 487"/>
              <a:gd name="T7" fmla="*/ 25 h 234"/>
              <a:gd name="T8" fmla="*/ 178 w 487"/>
              <a:gd name="T9" fmla="*/ 222 h 234"/>
              <a:gd name="T10" fmla="*/ 331 w 487"/>
              <a:gd name="T11" fmla="*/ 14 h 234"/>
              <a:gd name="T12" fmla="*/ 487 w 487"/>
              <a:gd name="T13" fmla="*/ 195 h 234"/>
              <a:gd name="T14" fmla="*/ 153 w 487"/>
              <a:gd name="T15" fmla="*/ 14 h 234"/>
              <a:gd name="T16" fmla="*/ 0 w 487"/>
              <a:gd name="T17" fmla="*/ 195 h 234"/>
              <a:gd name="T18" fmla="*/ 156 w 487"/>
              <a:gd name="T19" fmla="*/ 132 h 234"/>
              <a:gd name="T20" fmla="*/ 103 w 487"/>
              <a:gd name="T21" fmla="*/ 209 h 234"/>
              <a:gd name="T22" fmla="*/ 325 w 487"/>
              <a:gd name="T23" fmla="*/ 132 h 234"/>
              <a:gd name="T24" fmla="*/ 382 w 487"/>
              <a:gd name="T25" fmla="*/ 209 h 234"/>
              <a:gd name="T26" fmla="*/ 191 w 487"/>
              <a:gd name="T27" fmla="*/ 8 h 234"/>
              <a:gd name="T28" fmla="*/ 282 w 487"/>
              <a:gd name="T29" fmla="*/ 0 h 234"/>
              <a:gd name="T30" fmla="*/ 203 w 487"/>
              <a:gd name="T31" fmla="*/ 231 h 234"/>
              <a:gd name="T32" fmla="*/ 222 w 487"/>
              <a:gd name="T33" fmla="*/ 231 h 234"/>
              <a:gd name="T34" fmla="*/ 290 w 487"/>
              <a:gd name="T35" fmla="*/ 138 h 234"/>
              <a:gd name="T36" fmla="*/ 304 w 487"/>
              <a:gd name="T37" fmla="*/ 19 h 234"/>
              <a:gd name="T38" fmla="*/ 304 w 487"/>
              <a:gd name="T39" fmla="*/ 22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7" h="234">
                <a:moveTo>
                  <a:pt x="285" y="232"/>
                </a:moveTo>
                <a:cubicBezTo>
                  <a:pt x="278" y="233"/>
                  <a:pt x="272" y="234"/>
                  <a:pt x="265" y="233"/>
                </a:cubicBezTo>
                <a:cubicBezTo>
                  <a:pt x="221" y="228"/>
                  <a:pt x="190" y="186"/>
                  <a:pt x="195" y="140"/>
                </a:cubicBezTo>
                <a:moveTo>
                  <a:pt x="178" y="25"/>
                </a:moveTo>
                <a:cubicBezTo>
                  <a:pt x="178" y="222"/>
                  <a:pt x="178" y="222"/>
                  <a:pt x="178" y="222"/>
                </a:cubicBezTo>
                <a:moveTo>
                  <a:pt x="331" y="14"/>
                </a:moveTo>
                <a:cubicBezTo>
                  <a:pt x="487" y="195"/>
                  <a:pt x="487" y="195"/>
                  <a:pt x="487" y="195"/>
                </a:cubicBezTo>
                <a:moveTo>
                  <a:pt x="153" y="14"/>
                </a:moveTo>
                <a:cubicBezTo>
                  <a:pt x="0" y="195"/>
                  <a:pt x="0" y="195"/>
                  <a:pt x="0" y="195"/>
                </a:cubicBezTo>
                <a:moveTo>
                  <a:pt x="156" y="132"/>
                </a:moveTo>
                <a:cubicBezTo>
                  <a:pt x="103" y="209"/>
                  <a:pt x="103" y="209"/>
                  <a:pt x="103" y="209"/>
                </a:cubicBezTo>
                <a:moveTo>
                  <a:pt x="325" y="132"/>
                </a:moveTo>
                <a:cubicBezTo>
                  <a:pt x="382" y="209"/>
                  <a:pt x="382" y="209"/>
                  <a:pt x="382" y="209"/>
                </a:cubicBezTo>
                <a:moveTo>
                  <a:pt x="191" y="8"/>
                </a:moveTo>
                <a:cubicBezTo>
                  <a:pt x="224" y="32"/>
                  <a:pt x="264" y="28"/>
                  <a:pt x="282" y="0"/>
                </a:cubicBezTo>
                <a:moveTo>
                  <a:pt x="203" y="231"/>
                </a:moveTo>
                <a:cubicBezTo>
                  <a:pt x="209" y="232"/>
                  <a:pt x="215" y="232"/>
                  <a:pt x="222" y="231"/>
                </a:cubicBezTo>
                <a:cubicBezTo>
                  <a:pt x="264" y="226"/>
                  <a:pt x="295" y="184"/>
                  <a:pt x="290" y="138"/>
                </a:cubicBezTo>
                <a:moveTo>
                  <a:pt x="304" y="19"/>
                </a:moveTo>
                <a:cubicBezTo>
                  <a:pt x="304" y="228"/>
                  <a:pt x="304" y="228"/>
                  <a:pt x="304" y="228"/>
                </a:cubicBezTo>
              </a:path>
            </a:pathLst>
          </a:custGeom>
          <a:noFill/>
          <a:ln w="15875" cap="flat">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
            <a:pPr defTabSz="932180"/>
            <a:endParaRPr lang="en-GB">
              <a:solidFill>
                <a:srgbClr val="FFFFFF"/>
              </a:solidFill>
            </a:endParaRPr>
          </a:p>
        </p:txBody>
      </p:sp>
      <p:sp>
        <p:nvSpPr>
          <p:cNvPr id="62" name="Freeform 6"/>
          <p:cNvSpPr>
            <a:spLocks noEditPoints="1"/>
          </p:cNvSpPr>
          <p:nvPr/>
        </p:nvSpPr>
        <p:spPr bwMode="auto">
          <a:xfrm>
            <a:off x="8601313" y="5523852"/>
            <a:ext cx="755287" cy="337846"/>
          </a:xfrm>
          <a:custGeom>
            <a:avLst/>
            <a:gdLst>
              <a:gd name="T0" fmla="*/ 205 w 610"/>
              <a:gd name="T1" fmla="*/ 34 h 319"/>
              <a:gd name="T2" fmla="*/ 242 w 610"/>
              <a:gd name="T3" fmla="*/ 0 h 319"/>
              <a:gd name="T4" fmla="*/ 280 w 610"/>
              <a:gd name="T5" fmla="*/ 34 h 319"/>
              <a:gd name="T6" fmla="*/ 242 w 610"/>
              <a:gd name="T7" fmla="*/ 69 h 319"/>
              <a:gd name="T8" fmla="*/ 205 w 610"/>
              <a:gd name="T9" fmla="*/ 34 h 319"/>
              <a:gd name="T10" fmla="*/ 403 w 610"/>
              <a:gd name="T11" fmla="*/ 34 h 319"/>
              <a:gd name="T12" fmla="*/ 365 w 610"/>
              <a:gd name="T13" fmla="*/ 0 h 319"/>
              <a:gd name="T14" fmla="*/ 327 w 610"/>
              <a:gd name="T15" fmla="*/ 34 h 319"/>
              <a:gd name="T16" fmla="*/ 365 w 610"/>
              <a:gd name="T17" fmla="*/ 69 h 319"/>
              <a:gd name="T18" fmla="*/ 403 w 610"/>
              <a:gd name="T19" fmla="*/ 34 h 319"/>
              <a:gd name="T20" fmla="*/ 205 w 610"/>
              <a:gd name="T21" fmla="*/ 284 h 319"/>
              <a:gd name="T22" fmla="*/ 242 w 610"/>
              <a:gd name="T23" fmla="*/ 319 h 319"/>
              <a:gd name="T24" fmla="*/ 280 w 610"/>
              <a:gd name="T25" fmla="*/ 284 h 319"/>
              <a:gd name="T26" fmla="*/ 242 w 610"/>
              <a:gd name="T27" fmla="*/ 250 h 319"/>
              <a:gd name="T28" fmla="*/ 205 w 610"/>
              <a:gd name="T29" fmla="*/ 284 h 319"/>
              <a:gd name="T30" fmla="*/ 403 w 610"/>
              <a:gd name="T31" fmla="*/ 284 h 319"/>
              <a:gd name="T32" fmla="*/ 365 w 610"/>
              <a:gd name="T33" fmla="*/ 250 h 319"/>
              <a:gd name="T34" fmla="*/ 327 w 610"/>
              <a:gd name="T35" fmla="*/ 284 h 319"/>
              <a:gd name="T36" fmla="*/ 365 w 610"/>
              <a:gd name="T37" fmla="*/ 319 h 319"/>
              <a:gd name="T38" fmla="*/ 403 w 610"/>
              <a:gd name="T39" fmla="*/ 284 h 319"/>
              <a:gd name="T40" fmla="*/ 506 w 610"/>
              <a:gd name="T41" fmla="*/ 266 h 319"/>
              <a:gd name="T42" fmla="*/ 468 w 610"/>
              <a:gd name="T43" fmla="*/ 232 h 319"/>
              <a:gd name="T44" fmla="*/ 430 w 610"/>
              <a:gd name="T45" fmla="*/ 266 h 319"/>
              <a:gd name="T46" fmla="*/ 468 w 610"/>
              <a:gd name="T47" fmla="*/ 301 h 319"/>
              <a:gd name="T48" fmla="*/ 506 w 610"/>
              <a:gd name="T49" fmla="*/ 266 h 319"/>
              <a:gd name="T50" fmla="*/ 104 w 610"/>
              <a:gd name="T51" fmla="*/ 266 h 319"/>
              <a:gd name="T52" fmla="*/ 141 w 610"/>
              <a:gd name="T53" fmla="*/ 301 h 319"/>
              <a:gd name="T54" fmla="*/ 178 w 610"/>
              <a:gd name="T55" fmla="*/ 266 h 319"/>
              <a:gd name="T56" fmla="*/ 141 w 610"/>
              <a:gd name="T57" fmla="*/ 232 h 319"/>
              <a:gd name="T58" fmla="*/ 104 w 610"/>
              <a:gd name="T59" fmla="*/ 266 h 319"/>
              <a:gd name="T60" fmla="*/ 610 w 610"/>
              <a:gd name="T61" fmla="*/ 255 h 319"/>
              <a:gd name="T62" fmla="*/ 572 w 610"/>
              <a:gd name="T63" fmla="*/ 219 h 319"/>
              <a:gd name="T64" fmla="*/ 533 w 610"/>
              <a:gd name="T65" fmla="*/ 255 h 319"/>
              <a:gd name="T66" fmla="*/ 572 w 610"/>
              <a:gd name="T67" fmla="*/ 290 h 319"/>
              <a:gd name="T68" fmla="*/ 610 w 610"/>
              <a:gd name="T69" fmla="*/ 255 h 319"/>
              <a:gd name="T70" fmla="*/ 77 w 610"/>
              <a:gd name="T71" fmla="*/ 255 h 319"/>
              <a:gd name="T72" fmla="*/ 39 w 610"/>
              <a:gd name="T73" fmla="*/ 219 h 319"/>
              <a:gd name="T74" fmla="*/ 0 w 610"/>
              <a:gd name="T75" fmla="*/ 255 h 319"/>
              <a:gd name="T76" fmla="*/ 39 w 610"/>
              <a:gd name="T77" fmla="*/ 290 h 319"/>
              <a:gd name="T78" fmla="*/ 77 w 610"/>
              <a:gd name="T79" fmla="*/ 255 h 319"/>
              <a:gd name="T80" fmla="*/ 205 w 610"/>
              <a:gd name="T81" fmla="*/ 150 h 319"/>
              <a:gd name="T82" fmla="*/ 242 w 610"/>
              <a:gd name="T83" fmla="*/ 185 h 319"/>
              <a:gd name="T84" fmla="*/ 280 w 610"/>
              <a:gd name="T85" fmla="*/ 150 h 319"/>
              <a:gd name="T86" fmla="*/ 242 w 610"/>
              <a:gd name="T87" fmla="*/ 116 h 319"/>
              <a:gd name="T88" fmla="*/ 205 w 610"/>
              <a:gd name="T89" fmla="*/ 150 h 319"/>
              <a:gd name="T90" fmla="*/ 403 w 610"/>
              <a:gd name="T91" fmla="*/ 150 h 319"/>
              <a:gd name="T92" fmla="*/ 365 w 610"/>
              <a:gd name="T93" fmla="*/ 116 h 319"/>
              <a:gd name="T94" fmla="*/ 327 w 610"/>
              <a:gd name="T95" fmla="*/ 150 h 319"/>
              <a:gd name="T96" fmla="*/ 365 w 610"/>
              <a:gd name="T97" fmla="*/ 185 h 319"/>
              <a:gd name="T98" fmla="*/ 403 w 610"/>
              <a:gd name="T99" fmla="*/ 150 h 319"/>
              <a:gd name="T100" fmla="*/ 506 w 610"/>
              <a:gd name="T101" fmla="*/ 145 h 319"/>
              <a:gd name="T102" fmla="*/ 468 w 610"/>
              <a:gd name="T103" fmla="*/ 110 h 319"/>
              <a:gd name="T104" fmla="*/ 430 w 610"/>
              <a:gd name="T105" fmla="*/ 145 h 319"/>
              <a:gd name="T106" fmla="*/ 468 w 610"/>
              <a:gd name="T107" fmla="*/ 179 h 319"/>
              <a:gd name="T108" fmla="*/ 506 w 610"/>
              <a:gd name="T109" fmla="*/ 145 h 319"/>
              <a:gd name="T110" fmla="*/ 99 w 610"/>
              <a:gd name="T111" fmla="*/ 145 h 319"/>
              <a:gd name="T112" fmla="*/ 137 w 610"/>
              <a:gd name="T113" fmla="*/ 179 h 319"/>
              <a:gd name="T114" fmla="*/ 174 w 610"/>
              <a:gd name="T115" fmla="*/ 145 h 319"/>
              <a:gd name="T116" fmla="*/ 137 w 610"/>
              <a:gd name="T117" fmla="*/ 110 h 319"/>
              <a:gd name="T118" fmla="*/ 99 w 610"/>
              <a:gd name="T119" fmla="*/ 145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10" h="319">
                <a:moveTo>
                  <a:pt x="205" y="34"/>
                </a:moveTo>
                <a:cubicBezTo>
                  <a:pt x="205" y="15"/>
                  <a:pt x="222" y="0"/>
                  <a:pt x="242" y="0"/>
                </a:cubicBezTo>
                <a:cubicBezTo>
                  <a:pt x="263" y="0"/>
                  <a:pt x="280" y="15"/>
                  <a:pt x="280" y="34"/>
                </a:cubicBezTo>
                <a:cubicBezTo>
                  <a:pt x="280" y="53"/>
                  <a:pt x="263" y="69"/>
                  <a:pt x="242" y="69"/>
                </a:cubicBezTo>
                <a:cubicBezTo>
                  <a:pt x="222" y="69"/>
                  <a:pt x="205" y="53"/>
                  <a:pt x="205" y="34"/>
                </a:cubicBezTo>
                <a:close/>
                <a:moveTo>
                  <a:pt x="403" y="34"/>
                </a:moveTo>
                <a:cubicBezTo>
                  <a:pt x="403" y="15"/>
                  <a:pt x="386" y="0"/>
                  <a:pt x="365" y="0"/>
                </a:cubicBezTo>
                <a:cubicBezTo>
                  <a:pt x="344" y="0"/>
                  <a:pt x="327" y="15"/>
                  <a:pt x="327" y="34"/>
                </a:cubicBezTo>
                <a:cubicBezTo>
                  <a:pt x="327" y="53"/>
                  <a:pt x="344" y="69"/>
                  <a:pt x="365" y="69"/>
                </a:cubicBezTo>
                <a:cubicBezTo>
                  <a:pt x="386" y="69"/>
                  <a:pt x="403" y="53"/>
                  <a:pt x="403" y="34"/>
                </a:cubicBezTo>
                <a:close/>
                <a:moveTo>
                  <a:pt x="205" y="284"/>
                </a:moveTo>
                <a:cubicBezTo>
                  <a:pt x="205" y="303"/>
                  <a:pt x="222" y="319"/>
                  <a:pt x="242" y="319"/>
                </a:cubicBezTo>
                <a:cubicBezTo>
                  <a:pt x="263" y="319"/>
                  <a:pt x="280" y="303"/>
                  <a:pt x="280" y="284"/>
                </a:cubicBezTo>
                <a:cubicBezTo>
                  <a:pt x="280" y="265"/>
                  <a:pt x="263" y="250"/>
                  <a:pt x="242" y="250"/>
                </a:cubicBezTo>
                <a:cubicBezTo>
                  <a:pt x="222" y="250"/>
                  <a:pt x="205" y="265"/>
                  <a:pt x="205" y="284"/>
                </a:cubicBezTo>
                <a:close/>
                <a:moveTo>
                  <a:pt x="403" y="284"/>
                </a:moveTo>
                <a:cubicBezTo>
                  <a:pt x="403" y="265"/>
                  <a:pt x="386" y="250"/>
                  <a:pt x="365" y="250"/>
                </a:cubicBezTo>
                <a:cubicBezTo>
                  <a:pt x="344" y="250"/>
                  <a:pt x="327" y="265"/>
                  <a:pt x="327" y="284"/>
                </a:cubicBezTo>
                <a:cubicBezTo>
                  <a:pt x="327" y="303"/>
                  <a:pt x="344" y="319"/>
                  <a:pt x="365" y="319"/>
                </a:cubicBezTo>
                <a:cubicBezTo>
                  <a:pt x="386" y="319"/>
                  <a:pt x="403" y="303"/>
                  <a:pt x="403" y="284"/>
                </a:cubicBezTo>
                <a:close/>
                <a:moveTo>
                  <a:pt x="506" y="266"/>
                </a:moveTo>
                <a:cubicBezTo>
                  <a:pt x="506" y="247"/>
                  <a:pt x="489" y="232"/>
                  <a:pt x="468" y="232"/>
                </a:cubicBezTo>
                <a:cubicBezTo>
                  <a:pt x="447" y="232"/>
                  <a:pt x="430" y="247"/>
                  <a:pt x="430" y="266"/>
                </a:cubicBezTo>
                <a:cubicBezTo>
                  <a:pt x="430" y="285"/>
                  <a:pt x="447" y="301"/>
                  <a:pt x="468" y="301"/>
                </a:cubicBezTo>
                <a:cubicBezTo>
                  <a:pt x="489" y="301"/>
                  <a:pt x="506" y="285"/>
                  <a:pt x="506" y="266"/>
                </a:cubicBezTo>
                <a:close/>
                <a:moveTo>
                  <a:pt x="104" y="266"/>
                </a:moveTo>
                <a:cubicBezTo>
                  <a:pt x="104" y="285"/>
                  <a:pt x="120" y="301"/>
                  <a:pt x="141" y="301"/>
                </a:cubicBezTo>
                <a:cubicBezTo>
                  <a:pt x="161" y="301"/>
                  <a:pt x="178" y="285"/>
                  <a:pt x="178" y="266"/>
                </a:cubicBezTo>
                <a:cubicBezTo>
                  <a:pt x="178" y="247"/>
                  <a:pt x="161" y="232"/>
                  <a:pt x="141" y="232"/>
                </a:cubicBezTo>
                <a:cubicBezTo>
                  <a:pt x="120" y="232"/>
                  <a:pt x="104" y="247"/>
                  <a:pt x="104" y="266"/>
                </a:cubicBezTo>
                <a:close/>
                <a:moveTo>
                  <a:pt x="610" y="255"/>
                </a:moveTo>
                <a:cubicBezTo>
                  <a:pt x="610" y="235"/>
                  <a:pt x="593" y="219"/>
                  <a:pt x="572" y="219"/>
                </a:cubicBezTo>
                <a:cubicBezTo>
                  <a:pt x="551" y="219"/>
                  <a:pt x="533" y="235"/>
                  <a:pt x="533" y="255"/>
                </a:cubicBezTo>
                <a:cubicBezTo>
                  <a:pt x="533" y="274"/>
                  <a:pt x="551" y="290"/>
                  <a:pt x="572" y="290"/>
                </a:cubicBezTo>
                <a:cubicBezTo>
                  <a:pt x="593" y="290"/>
                  <a:pt x="610" y="274"/>
                  <a:pt x="610" y="255"/>
                </a:cubicBezTo>
                <a:close/>
                <a:moveTo>
                  <a:pt x="77" y="255"/>
                </a:moveTo>
                <a:cubicBezTo>
                  <a:pt x="77" y="235"/>
                  <a:pt x="60" y="219"/>
                  <a:pt x="39" y="219"/>
                </a:cubicBezTo>
                <a:cubicBezTo>
                  <a:pt x="18" y="219"/>
                  <a:pt x="0" y="235"/>
                  <a:pt x="0" y="255"/>
                </a:cubicBezTo>
                <a:cubicBezTo>
                  <a:pt x="0" y="274"/>
                  <a:pt x="18" y="290"/>
                  <a:pt x="39" y="290"/>
                </a:cubicBezTo>
                <a:cubicBezTo>
                  <a:pt x="60" y="290"/>
                  <a:pt x="77" y="274"/>
                  <a:pt x="77" y="255"/>
                </a:cubicBezTo>
                <a:close/>
                <a:moveTo>
                  <a:pt x="205" y="150"/>
                </a:moveTo>
                <a:cubicBezTo>
                  <a:pt x="205" y="169"/>
                  <a:pt x="222" y="185"/>
                  <a:pt x="242" y="185"/>
                </a:cubicBezTo>
                <a:cubicBezTo>
                  <a:pt x="263" y="185"/>
                  <a:pt x="280" y="169"/>
                  <a:pt x="280" y="150"/>
                </a:cubicBezTo>
                <a:cubicBezTo>
                  <a:pt x="280" y="131"/>
                  <a:pt x="263" y="116"/>
                  <a:pt x="242" y="116"/>
                </a:cubicBezTo>
                <a:cubicBezTo>
                  <a:pt x="222" y="116"/>
                  <a:pt x="205" y="131"/>
                  <a:pt x="205" y="150"/>
                </a:cubicBezTo>
                <a:close/>
                <a:moveTo>
                  <a:pt x="403" y="150"/>
                </a:moveTo>
                <a:cubicBezTo>
                  <a:pt x="403" y="131"/>
                  <a:pt x="386" y="116"/>
                  <a:pt x="365" y="116"/>
                </a:cubicBezTo>
                <a:cubicBezTo>
                  <a:pt x="344" y="116"/>
                  <a:pt x="327" y="131"/>
                  <a:pt x="327" y="150"/>
                </a:cubicBezTo>
                <a:cubicBezTo>
                  <a:pt x="327" y="169"/>
                  <a:pt x="344" y="185"/>
                  <a:pt x="365" y="185"/>
                </a:cubicBezTo>
                <a:cubicBezTo>
                  <a:pt x="386" y="185"/>
                  <a:pt x="403" y="169"/>
                  <a:pt x="403" y="150"/>
                </a:cubicBezTo>
                <a:close/>
                <a:moveTo>
                  <a:pt x="506" y="145"/>
                </a:moveTo>
                <a:cubicBezTo>
                  <a:pt x="506" y="126"/>
                  <a:pt x="489" y="110"/>
                  <a:pt x="468" y="110"/>
                </a:cubicBezTo>
                <a:cubicBezTo>
                  <a:pt x="447" y="110"/>
                  <a:pt x="430" y="126"/>
                  <a:pt x="430" y="145"/>
                </a:cubicBezTo>
                <a:cubicBezTo>
                  <a:pt x="430" y="164"/>
                  <a:pt x="447" y="179"/>
                  <a:pt x="468" y="179"/>
                </a:cubicBezTo>
                <a:cubicBezTo>
                  <a:pt x="489" y="179"/>
                  <a:pt x="506" y="164"/>
                  <a:pt x="506" y="145"/>
                </a:cubicBezTo>
                <a:close/>
                <a:moveTo>
                  <a:pt x="99" y="145"/>
                </a:moveTo>
                <a:cubicBezTo>
                  <a:pt x="99" y="164"/>
                  <a:pt x="116" y="179"/>
                  <a:pt x="137" y="179"/>
                </a:cubicBezTo>
                <a:cubicBezTo>
                  <a:pt x="157" y="179"/>
                  <a:pt x="174" y="164"/>
                  <a:pt x="174" y="145"/>
                </a:cubicBezTo>
                <a:cubicBezTo>
                  <a:pt x="174" y="126"/>
                  <a:pt x="157" y="110"/>
                  <a:pt x="137" y="110"/>
                </a:cubicBezTo>
                <a:cubicBezTo>
                  <a:pt x="116" y="110"/>
                  <a:pt x="99" y="126"/>
                  <a:pt x="99" y="1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27" tIns="45713" rIns="91427" bIns="45713" numCol="1" anchor="t" anchorCtr="0" compatLnSpc="1"/>
          <a:p>
            <a:pPr defTabSz="932180"/>
            <a:endParaRPr lang="en-GB" dirty="0">
              <a:solidFill>
                <a:srgbClr val="FFFFFF"/>
              </a:solidFill>
            </a:endParaRPr>
          </a:p>
        </p:txBody>
      </p:sp>
      <p:sp>
        <p:nvSpPr>
          <p:cNvPr id="63" name="Freeform 5"/>
          <p:cNvSpPr>
            <a:spLocks noEditPoints="1"/>
          </p:cNvSpPr>
          <p:nvPr/>
        </p:nvSpPr>
        <p:spPr bwMode="auto">
          <a:xfrm>
            <a:off x="1985040" y="5376270"/>
            <a:ext cx="837570" cy="588860"/>
          </a:xfrm>
          <a:custGeom>
            <a:avLst/>
            <a:gdLst>
              <a:gd name="T0" fmla="*/ 345 w 691"/>
              <a:gd name="T1" fmla="*/ 0 h 456"/>
              <a:gd name="T2" fmla="*/ 345 w 691"/>
              <a:gd name="T3" fmla="*/ 0 h 456"/>
              <a:gd name="T4" fmla="*/ 344 w 691"/>
              <a:gd name="T5" fmla="*/ 456 h 456"/>
              <a:gd name="T6" fmla="*/ 0 w 691"/>
              <a:gd name="T7" fmla="*/ 400 h 456"/>
              <a:gd name="T8" fmla="*/ 345 w 691"/>
              <a:gd name="T9" fmla="*/ 0 h 456"/>
              <a:gd name="T10" fmla="*/ 345 w 691"/>
              <a:gd name="T11" fmla="*/ 0 h 456"/>
              <a:gd name="T12" fmla="*/ 348 w 691"/>
              <a:gd name="T13" fmla="*/ 456 h 456"/>
              <a:gd name="T14" fmla="*/ 691 w 691"/>
              <a:gd name="T15" fmla="*/ 400 h 456"/>
              <a:gd name="T16" fmla="*/ 348 w 691"/>
              <a:gd name="T17" fmla="*/ 0 h 456"/>
              <a:gd name="T18" fmla="*/ 348 w 691"/>
              <a:gd name="T19"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1" h="456">
                <a:moveTo>
                  <a:pt x="345" y="0"/>
                </a:moveTo>
                <a:lnTo>
                  <a:pt x="345" y="0"/>
                </a:lnTo>
                <a:lnTo>
                  <a:pt x="344" y="456"/>
                </a:lnTo>
                <a:lnTo>
                  <a:pt x="0" y="400"/>
                </a:lnTo>
                <a:lnTo>
                  <a:pt x="345" y="0"/>
                </a:lnTo>
                <a:lnTo>
                  <a:pt x="345" y="0"/>
                </a:lnTo>
                <a:close/>
                <a:moveTo>
                  <a:pt x="348" y="456"/>
                </a:moveTo>
                <a:lnTo>
                  <a:pt x="691" y="400"/>
                </a:lnTo>
                <a:lnTo>
                  <a:pt x="348" y="0"/>
                </a:lnTo>
                <a:lnTo>
                  <a:pt x="348" y="456"/>
                </a:lnTo>
                <a:close/>
              </a:path>
            </a:pathLst>
          </a:custGeom>
          <a:noFill/>
          <a:ln w="15875" cap="flat">
            <a:solidFill>
              <a:srgbClr val="FFFFFF"/>
            </a:solidFill>
            <a:prstDash val="solid"/>
            <a:miter lim="800000"/>
          </a:ln>
        </p:spPr>
        <p:txBody>
          <a:bodyPr vert="horz" wrap="square" lIns="91427" tIns="45713" rIns="91427" bIns="45713" numCol="1" anchor="t" anchorCtr="0" compatLnSpc="1"/>
          <a:p>
            <a:pPr defTabSz="932180"/>
            <a:endParaRPr lang="en-GB">
              <a:solidFill>
                <a:srgbClr val="FFFFFF"/>
              </a:solidFill>
            </a:endParaRPr>
          </a:p>
        </p:txBody>
      </p:sp>
      <p:sp>
        <p:nvSpPr>
          <p:cNvPr id="64" name="Freeform 7"/>
          <p:cNvSpPr>
            <a:spLocks noEditPoints="1"/>
          </p:cNvSpPr>
          <p:nvPr/>
        </p:nvSpPr>
        <p:spPr bwMode="auto">
          <a:xfrm>
            <a:off x="2039407" y="5557436"/>
            <a:ext cx="673005" cy="323804"/>
          </a:xfrm>
          <a:custGeom>
            <a:avLst/>
            <a:gdLst>
              <a:gd name="T0" fmla="*/ 285 w 487"/>
              <a:gd name="T1" fmla="*/ 232 h 234"/>
              <a:gd name="T2" fmla="*/ 265 w 487"/>
              <a:gd name="T3" fmla="*/ 233 h 234"/>
              <a:gd name="T4" fmla="*/ 195 w 487"/>
              <a:gd name="T5" fmla="*/ 140 h 234"/>
              <a:gd name="T6" fmla="*/ 178 w 487"/>
              <a:gd name="T7" fmla="*/ 25 h 234"/>
              <a:gd name="T8" fmla="*/ 178 w 487"/>
              <a:gd name="T9" fmla="*/ 222 h 234"/>
              <a:gd name="T10" fmla="*/ 331 w 487"/>
              <a:gd name="T11" fmla="*/ 14 h 234"/>
              <a:gd name="T12" fmla="*/ 487 w 487"/>
              <a:gd name="T13" fmla="*/ 195 h 234"/>
              <a:gd name="T14" fmla="*/ 153 w 487"/>
              <a:gd name="T15" fmla="*/ 14 h 234"/>
              <a:gd name="T16" fmla="*/ 0 w 487"/>
              <a:gd name="T17" fmla="*/ 195 h 234"/>
              <a:gd name="T18" fmla="*/ 156 w 487"/>
              <a:gd name="T19" fmla="*/ 132 h 234"/>
              <a:gd name="T20" fmla="*/ 103 w 487"/>
              <a:gd name="T21" fmla="*/ 209 h 234"/>
              <a:gd name="T22" fmla="*/ 325 w 487"/>
              <a:gd name="T23" fmla="*/ 132 h 234"/>
              <a:gd name="T24" fmla="*/ 382 w 487"/>
              <a:gd name="T25" fmla="*/ 209 h 234"/>
              <a:gd name="T26" fmla="*/ 191 w 487"/>
              <a:gd name="T27" fmla="*/ 8 h 234"/>
              <a:gd name="T28" fmla="*/ 282 w 487"/>
              <a:gd name="T29" fmla="*/ 0 h 234"/>
              <a:gd name="T30" fmla="*/ 203 w 487"/>
              <a:gd name="T31" fmla="*/ 231 h 234"/>
              <a:gd name="T32" fmla="*/ 222 w 487"/>
              <a:gd name="T33" fmla="*/ 231 h 234"/>
              <a:gd name="T34" fmla="*/ 290 w 487"/>
              <a:gd name="T35" fmla="*/ 138 h 234"/>
              <a:gd name="T36" fmla="*/ 304 w 487"/>
              <a:gd name="T37" fmla="*/ 19 h 234"/>
              <a:gd name="T38" fmla="*/ 304 w 487"/>
              <a:gd name="T39" fmla="*/ 22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7" h="234">
                <a:moveTo>
                  <a:pt x="285" y="232"/>
                </a:moveTo>
                <a:cubicBezTo>
                  <a:pt x="278" y="233"/>
                  <a:pt x="272" y="234"/>
                  <a:pt x="265" y="233"/>
                </a:cubicBezTo>
                <a:cubicBezTo>
                  <a:pt x="221" y="228"/>
                  <a:pt x="190" y="186"/>
                  <a:pt x="195" y="140"/>
                </a:cubicBezTo>
                <a:moveTo>
                  <a:pt x="178" y="25"/>
                </a:moveTo>
                <a:cubicBezTo>
                  <a:pt x="178" y="222"/>
                  <a:pt x="178" y="222"/>
                  <a:pt x="178" y="222"/>
                </a:cubicBezTo>
                <a:moveTo>
                  <a:pt x="331" y="14"/>
                </a:moveTo>
                <a:cubicBezTo>
                  <a:pt x="487" y="195"/>
                  <a:pt x="487" y="195"/>
                  <a:pt x="487" y="195"/>
                </a:cubicBezTo>
                <a:moveTo>
                  <a:pt x="153" y="14"/>
                </a:moveTo>
                <a:cubicBezTo>
                  <a:pt x="0" y="195"/>
                  <a:pt x="0" y="195"/>
                  <a:pt x="0" y="195"/>
                </a:cubicBezTo>
                <a:moveTo>
                  <a:pt x="156" y="132"/>
                </a:moveTo>
                <a:cubicBezTo>
                  <a:pt x="103" y="209"/>
                  <a:pt x="103" y="209"/>
                  <a:pt x="103" y="209"/>
                </a:cubicBezTo>
                <a:moveTo>
                  <a:pt x="325" y="132"/>
                </a:moveTo>
                <a:cubicBezTo>
                  <a:pt x="382" y="209"/>
                  <a:pt x="382" y="209"/>
                  <a:pt x="382" y="209"/>
                </a:cubicBezTo>
                <a:moveTo>
                  <a:pt x="191" y="8"/>
                </a:moveTo>
                <a:cubicBezTo>
                  <a:pt x="224" y="32"/>
                  <a:pt x="264" y="28"/>
                  <a:pt x="282" y="0"/>
                </a:cubicBezTo>
                <a:moveTo>
                  <a:pt x="203" y="231"/>
                </a:moveTo>
                <a:cubicBezTo>
                  <a:pt x="209" y="232"/>
                  <a:pt x="215" y="232"/>
                  <a:pt x="222" y="231"/>
                </a:cubicBezTo>
                <a:cubicBezTo>
                  <a:pt x="264" y="226"/>
                  <a:pt x="295" y="184"/>
                  <a:pt x="290" y="138"/>
                </a:cubicBezTo>
                <a:moveTo>
                  <a:pt x="304" y="19"/>
                </a:moveTo>
                <a:cubicBezTo>
                  <a:pt x="304" y="228"/>
                  <a:pt x="304" y="228"/>
                  <a:pt x="304" y="228"/>
                </a:cubicBezTo>
              </a:path>
            </a:pathLst>
          </a:custGeom>
          <a:noFill/>
          <a:ln w="15875" cap="flat">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
            <a:pPr defTabSz="932180"/>
            <a:endParaRPr lang="en-GB">
              <a:solidFill>
                <a:srgbClr val="FFFFFF"/>
              </a:solidFill>
            </a:endParaRPr>
          </a:p>
        </p:txBody>
      </p:sp>
      <p:sp>
        <p:nvSpPr>
          <p:cNvPr id="66" name="文本框 65"/>
          <p:cNvSpPr txBox="1"/>
          <p:nvPr/>
        </p:nvSpPr>
        <p:spPr>
          <a:xfrm>
            <a:off x="5488940" y="4164013"/>
            <a:ext cx="1097280" cy="368300"/>
          </a:xfrm>
          <a:prstGeom prst="rect">
            <a:avLst/>
          </a:prstGeom>
          <a:noFill/>
          <a:ln w="9525">
            <a:noFill/>
          </a:ln>
        </p:spPr>
        <p:txBody>
          <a:bodyPr wrap="none">
            <a:spAutoFit/>
          </a:bodyPr>
          <a:p>
            <a:pPr eaLnBrk="1" hangingPunct="1"/>
            <a:r>
              <a:rPr lang="zh-CN" altLang="en-US" dirty="0">
                <a:solidFill>
                  <a:schemeClr val="bg1"/>
                </a:solidFill>
                <a:latin typeface="等线" panose="02010600030101010101" charset="-122"/>
              </a:rPr>
              <a:t>填写数据</a:t>
            </a:r>
            <a:endParaRPr lang="zh-CN" altLang="en-US" dirty="0">
              <a:solidFill>
                <a:schemeClr val="bg1"/>
              </a:solidFill>
              <a:latin typeface="等线" panose="02010600030101010101" charset="-122"/>
            </a:endParaRPr>
          </a:p>
        </p:txBody>
      </p:sp>
      <p:sp>
        <p:nvSpPr>
          <p:cNvPr id="67" name="流程图: 磁盘 66"/>
          <p:cNvSpPr/>
          <p:nvPr/>
        </p:nvSpPr>
        <p:spPr>
          <a:xfrm>
            <a:off x="1348740" y="5619115"/>
            <a:ext cx="9241790" cy="2921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数据库</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同心圆 4"/>
          <p:cNvSpPr/>
          <p:nvPr/>
        </p:nvSpPr>
        <p:spPr>
          <a:xfrm>
            <a:off x="847725" y="1431925"/>
            <a:ext cx="1257300" cy="1250315"/>
          </a:xfrm>
          <a:prstGeom prst="donut">
            <a:avLst>
              <a:gd name="adj" fmla="val 6718"/>
            </a:avLst>
          </a:prstGeom>
          <a:ln>
            <a:noFill/>
          </a:ln>
          <a:effectLst>
            <a:glow rad="1524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14" name="同心圆 13"/>
          <p:cNvSpPr/>
          <p:nvPr/>
        </p:nvSpPr>
        <p:spPr>
          <a:xfrm>
            <a:off x="2861944" y="3181985"/>
            <a:ext cx="1257300" cy="1250315"/>
          </a:xfrm>
          <a:prstGeom prst="donut">
            <a:avLst>
              <a:gd name="adj" fmla="val 6718"/>
            </a:avLst>
          </a:prstGeom>
          <a:solidFill>
            <a:srgbClr val="1296DB"/>
          </a:solidFill>
          <a:ln>
            <a:noFill/>
          </a:ln>
          <a:effectLst>
            <a:glow rad="152400">
              <a:srgbClr val="00B0F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16" name="文本框 15"/>
          <p:cNvSpPr txBox="1"/>
          <p:nvPr/>
        </p:nvSpPr>
        <p:spPr>
          <a:xfrm>
            <a:off x="3159125" y="3641725"/>
            <a:ext cx="663575" cy="368300"/>
          </a:xfrm>
          <a:prstGeom prst="rect">
            <a:avLst/>
          </a:prstGeom>
          <a:noFill/>
          <a:ln w="9525">
            <a:noFill/>
          </a:ln>
        </p:spPr>
        <p:txBody>
          <a:bodyPr wrap="square" anchor="t">
            <a:spAutoFit/>
          </a:bodyPr>
          <a:p>
            <a:r>
              <a:rPr lang="zh-CN" altLang="en-US">
                <a:latin typeface="等线" panose="02010600030101010101" charset="-122"/>
                <a:ea typeface="等线" panose="02010600030101010101" charset="-122"/>
              </a:rPr>
              <a:t>表单</a:t>
            </a:r>
            <a:endParaRPr lang="zh-CN" altLang="en-US">
              <a:latin typeface="等线" panose="02010600030101010101" charset="-122"/>
              <a:ea typeface="等线" panose="02010600030101010101" charset="-122"/>
            </a:endParaRPr>
          </a:p>
        </p:txBody>
      </p:sp>
      <p:sp>
        <p:nvSpPr>
          <p:cNvPr id="17" name="同心圆 16"/>
          <p:cNvSpPr/>
          <p:nvPr/>
        </p:nvSpPr>
        <p:spPr>
          <a:xfrm>
            <a:off x="5314950" y="1498600"/>
            <a:ext cx="1257300" cy="1250315"/>
          </a:xfrm>
          <a:prstGeom prst="donut">
            <a:avLst>
              <a:gd name="adj" fmla="val 6718"/>
            </a:avLst>
          </a:prstGeom>
          <a:solidFill>
            <a:schemeClr val="accent2"/>
          </a:solidFill>
          <a:ln>
            <a:noFill/>
          </a:ln>
          <a:effectLst>
            <a:glow rad="152400">
              <a:schemeClr val="accent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18" name="文本框 17"/>
          <p:cNvSpPr txBox="1"/>
          <p:nvPr/>
        </p:nvSpPr>
        <p:spPr>
          <a:xfrm>
            <a:off x="5653088" y="1939925"/>
            <a:ext cx="665162" cy="368300"/>
          </a:xfrm>
          <a:prstGeom prst="rect">
            <a:avLst/>
          </a:prstGeom>
          <a:noFill/>
          <a:ln w="9525">
            <a:noFill/>
          </a:ln>
        </p:spPr>
        <p:txBody>
          <a:bodyPr wrap="square" anchor="t">
            <a:spAutoFit/>
          </a:bodyPr>
          <a:p>
            <a:r>
              <a:rPr lang="zh-CN" altLang="en-US">
                <a:latin typeface="等线" panose="02010600030101010101" charset="-122"/>
                <a:ea typeface="等线" panose="02010600030101010101" charset="-122"/>
              </a:rPr>
              <a:t>录入</a:t>
            </a:r>
            <a:endParaRPr lang="zh-CN" altLang="en-US">
              <a:latin typeface="等线" panose="02010600030101010101" charset="-122"/>
              <a:ea typeface="等线" panose="02010600030101010101" charset="-122"/>
            </a:endParaRPr>
          </a:p>
        </p:txBody>
      </p:sp>
      <p:sp>
        <p:nvSpPr>
          <p:cNvPr id="4" name="同心圆 3"/>
          <p:cNvSpPr/>
          <p:nvPr/>
        </p:nvSpPr>
        <p:spPr>
          <a:xfrm>
            <a:off x="7319010" y="3182620"/>
            <a:ext cx="1257300" cy="1250315"/>
          </a:xfrm>
          <a:prstGeom prst="donut">
            <a:avLst>
              <a:gd name="adj" fmla="val 6718"/>
            </a:avLst>
          </a:prstGeom>
          <a:solidFill>
            <a:srgbClr val="C00000"/>
          </a:solidFill>
          <a:ln>
            <a:noFill/>
          </a:ln>
          <a:effectLst>
            <a:glow rad="1524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6" name="文本框 5"/>
          <p:cNvSpPr txBox="1"/>
          <p:nvPr/>
        </p:nvSpPr>
        <p:spPr>
          <a:xfrm>
            <a:off x="7624763" y="3624263"/>
            <a:ext cx="665162" cy="368300"/>
          </a:xfrm>
          <a:prstGeom prst="rect">
            <a:avLst/>
          </a:prstGeom>
          <a:noFill/>
          <a:ln w="9525">
            <a:noFill/>
          </a:ln>
        </p:spPr>
        <p:txBody>
          <a:bodyPr wrap="square" anchor="t">
            <a:spAutoFit/>
          </a:bodyPr>
          <a:p>
            <a:r>
              <a:rPr lang="zh-CN" altLang="en-US">
                <a:latin typeface="等线" panose="02010600030101010101" charset="-122"/>
                <a:ea typeface="等线" panose="02010600030101010101" charset="-122"/>
              </a:rPr>
              <a:t>审批</a:t>
            </a:r>
            <a:endParaRPr lang="zh-CN" altLang="en-US">
              <a:latin typeface="等线" panose="02010600030101010101" charset="-122"/>
              <a:ea typeface="等线" panose="02010600030101010101" charset="-122"/>
            </a:endParaRPr>
          </a:p>
        </p:txBody>
      </p:sp>
      <p:sp>
        <p:nvSpPr>
          <p:cNvPr id="7" name="同心圆 6"/>
          <p:cNvSpPr/>
          <p:nvPr/>
        </p:nvSpPr>
        <p:spPr>
          <a:xfrm>
            <a:off x="9269729" y="1432560"/>
            <a:ext cx="1257300" cy="1250315"/>
          </a:xfrm>
          <a:prstGeom prst="donut">
            <a:avLst>
              <a:gd name="adj" fmla="val 6718"/>
            </a:avLst>
          </a:prstGeom>
          <a:solidFill>
            <a:schemeClr val="accent6"/>
          </a:solidFill>
          <a:ln>
            <a:noFill/>
          </a:ln>
          <a:effectLst>
            <a:glow rad="152400">
              <a:schemeClr val="accent6">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8" name="文本框 7"/>
          <p:cNvSpPr txBox="1"/>
          <p:nvPr/>
        </p:nvSpPr>
        <p:spPr>
          <a:xfrm>
            <a:off x="9566275" y="1862138"/>
            <a:ext cx="665163" cy="368300"/>
          </a:xfrm>
          <a:prstGeom prst="rect">
            <a:avLst/>
          </a:prstGeom>
          <a:noFill/>
          <a:ln w="9525">
            <a:noFill/>
          </a:ln>
        </p:spPr>
        <p:txBody>
          <a:bodyPr wrap="square" anchor="t">
            <a:spAutoFit/>
          </a:bodyPr>
          <a:p>
            <a:r>
              <a:rPr lang="zh-CN" altLang="en-US">
                <a:latin typeface="等线" panose="02010600030101010101" charset="-122"/>
                <a:ea typeface="等线" panose="02010600030101010101" charset="-122"/>
              </a:rPr>
              <a:t>汇总</a:t>
            </a:r>
            <a:endParaRPr lang="zh-CN" altLang="en-US">
              <a:latin typeface="等线" panose="02010600030101010101" charset="-122"/>
              <a:ea typeface="等线" panose="02010600030101010101" charset="-122"/>
            </a:endParaRPr>
          </a:p>
        </p:txBody>
      </p:sp>
      <p:cxnSp>
        <p:nvCxnSpPr>
          <p:cNvPr id="24" name="直接连接符 23"/>
          <p:cNvCxnSpPr/>
          <p:nvPr/>
        </p:nvCxnSpPr>
        <p:spPr>
          <a:xfrm>
            <a:off x="2028825" y="2616200"/>
            <a:ext cx="804863" cy="757238"/>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直接连接符 8"/>
          <p:cNvCxnSpPr/>
          <p:nvPr/>
        </p:nvCxnSpPr>
        <p:spPr>
          <a:xfrm flipH="1">
            <a:off x="4087813" y="2543175"/>
            <a:ext cx="1031875" cy="776288"/>
          </a:xfrm>
          <a:prstGeom prst="line">
            <a:avLst/>
          </a:prstGeom>
        </p:spPr>
        <p:style>
          <a:lnRef idx="3">
            <a:schemeClr val="accent3"/>
          </a:lnRef>
          <a:fillRef idx="0">
            <a:schemeClr val="accent3"/>
          </a:fillRef>
          <a:effectRef idx="2">
            <a:schemeClr val="accent3"/>
          </a:effectRef>
          <a:fontRef idx="minor">
            <a:schemeClr val="tx1"/>
          </a:fontRef>
        </p:style>
      </p:cxnSp>
      <p:cxnSp>
        <p:nvCxnSpPr>
          <p:cNvPr id="27" name="直接连接符 26"/>
          <p:cNvCxnSpPr/>
          <p:nvPr/>
        </p:nvCxnSpPr>
        <p:spPr>
          <a:xfrm>
            <a:off x="6553200" y="2597150"/>
            <a:ext cx="804863" cy="757238"/>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直接连接符 27"/>
          <p:cNvCxnSpPr/>
          <p:nvPr/>
        </p:nvCxnSpPr>
        <p:spPr>
          <a:xfrm flipH="1">
            <a:off x="8534400" y="2578100"/>
            <a:ext cx="1031875" cy="776288"/>
          </a:xfrm>
          <a:prstGeom prst="line">
            <a:avLst/>
          </a:prstGeom>
        </p:spPr>
        <p:style>
          <a:lnRef idx="3">
            <a:schemeClr val="accent3"/>
          </a:lnRef>
          <a:fillRef idx="0">
            <a:schemeClr val="accent3"/>
          </a:fillRef>
          <a:effectRef idx="2">
            <a:schemeClr val="accent3"/>
          </a:effectRef>
          <a:fontRef idx="minor">
            <a:schemeClr val="tx1"/>
          </a:fontRef>
        </p:style>
      </p:cxnSp>
      <p:pic>
        <p:nvPicPr>
          <p:cNvPr id="38" name="图片 37" descr="勾选"/>
          <p:cNvPicPr>
            <a:picLocks noChangeAspect="1"/>
          </p:cNvPicPr>
          <p:nvPr/>
        </p:nvPicPr>
        <p:blipFill>
          <a:blip r:embed="rId2"/>
          <a:stretch>
            <a:fillRect/>
          </a:stretch>
        </p:blipFill>
        <p:spPr>
          <a:xfrm>
            <a:off x="1335088" y="1554163"/>
            <a:ext cx="200025" cy="200025"/>
          </a:xfrm>
          <a:prstGeom prst="rect">
            <a:avLst/>
          </a:prstGeom>
          <a:noFill/>
          <a:ln w="9525">
            <a:noFill/>
          </a:ln>
        </p:spPr>
      </p:pic>
      <p:pic>
        <p:nvPicPr>
          <p:cNvPr id="40" name="图片 39" descr="勾选"/>
          <p:cNvPicPr>
            <a:picLocks noChangeAspect="1"/>
          </p:cNvPicPr>
          <p:nvPr/>
        </p:nvPicPr>
        <p:blipFill>
          <a:blip r:embed="rId2"/>
          <a:stretch>
            <a:fillRect/>
          </a:stretch>
        </p:blipFill>
        <p:spPr>
          <a:xfrm>
            <a:off x="1335088" y="1971675"/>
            <a:ext cx="200025" cy="200025"/>
          </a:xfrm>
          <a:prstGeom prst="rect">
            <a:avLst/>
          </a:prstGeom>
          <a:noFill/>
          <a:ln w="9525">
            <a:noFill/>
          </a:ln>
        </p:spPr>
      </p:pic>
      <p:pic>
        <p:nvPicPr>
          <p:cNvPr id="44" name="图片 43" descr="勾选"/>
          <p:cNvPicPr>
            <a:picLocks noChangeAspect="1"/>
          </p:cNvPicPr>
          <p:nvPr/>
        </p:nvPicPr>
        <p:blipFill>
          <a:blip r:embed="rId2"/>
          <a:stretch>
            <a:fillRect/>
          </a:stretch>
        </p:blipFill>
        <p:spPr>
          <a:xfrm>
            <a:off x="1335088" y="2374900"/>
            <a:ext cx="200025" cy="200025"/>
          </a:xfrm>
          <a:prstGeom prst="rect">
            <a:avLst/>
          </a:prstGeom>
          <a:noFill/>
          <a:ln w="9525">
            <a:noFill/>
          </a:ln>
        </p:spPr>
      </p:pic>
      <p:sp>
        <p:nvSpPr>
          <p:cNvPr id="45" name="对角圆角矩形 44"/>
          <p:cNvSpPr/>
          <p:nvPr/>
        </p:nvSpPr>
        <p:spPr>
          <a:xfrm>
            <a:off x="1646238" y="1511300"/>
            <a:ext cx="1535113" cy="287338"/>
          </a:xfrm>
          <a:prstGeom prst="round2Diag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2"/>
                </a:solidFill>
              </a:rPr>
              <a:t>角色管理</a:t>
            </a:r>
            <a:endParaRPr lang="zh-CN" altLang="en-US" strike="noStrike" noProof="1">
              <a:solidFill>
                <a:schemeClr val="tx2"/>
              </a:solidFill>
            </a:endParaRPr>
          </a:p>
        </p:txBody>
      </p:sp>
      <p:sp>
        <p:nvSpPr>
          <p:cNvPr id="46" name="对角圆角矩形 45"/>
          <p:cNvSpPr/>
          <p:nvPr/>
        </p:nvSpPr>
        <p:spPr>
          <a:xfrm>
            <a:off x="1646238" y="1939925"/>
            <a:ext cx="1535113" cy="288925"/>
          </a:xfrm>
          <a:prstGeom prst="round2Diag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2"/>
                </a:solidFill>
              </a:rPr>
              <a:t>页面管理</a:t>
            </a:r>
            <a:endParaRPr lang="zh-CN" altLang="en-US" strike="noStrike" noProof="1">
              <a:solidFill>
                <a:schemeClr val="tx2"/>
              </a:solidFill>
            </a:endParaRPr>
          </a:p>
        </p:txBody>
      </p:sp>
      <p:sp>
        <p:nvSpPr>
          <p:cNvPr id="47" name="对角圆角矩形 46"/>
          <p:cNvSpPr/>
          <p:nvPr/>
        </p:nvSpPr>
        <p:spPr>
          <a:xfrm>
            <a:off x="1646238" y="2363788"/>
            <a:ext cx="1535113" cy="287338"/>
          </a:xfrm>
          <a:prstGeom prst="round2Diag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2"/>
                </a:solidFill>
              </a:rPr>
              <a:t>超级管理员</a:t>
            </a:r>
            <a:endParaRPr lang="zh-CN" altLang="en-US" strike="noStrike" noProof="1">
              <a:solidFill>
                <a:schemeClr val="tx2"/>
              </a:solidFill>
            </a:endParaRPr>
          </a:p>
        </p:txBody>
      </p:sp>
      <p:pic>
        <p:nvPicPr>
          <p:cNvPr id="48" name="图片 47" descr="勾选"/>
          <p:cNvPicPr>
            <a:picLocks noChangeAspect="1"/>
          </p:cNvPicPr>
          <p:nvPr/>
        </p:nvPicPr>
        <p:blipFill>
          <a:blip r:embed="rId2"/>
          <a:stretch>
            <a:fillRect/>
          </a:stretch>
        </p:blipFill>
        <p:spPr>
          <a:xfrm>
            <a:off x="3375025" y="3411538"/>
            <a:ext cx="200025" cy="200025"/>
          </a:xfrm>
          <a:prstGeom prst="rect">
            <a:avLst/>
          </a:prstGeom>
          <a:noFill/>
          <a:ln w="9525">
            <a:noFill/>
          </a:ln>
        </p:spPr>
      </p:pic>
      <p:pic>
        <p:nvPicPr>
          <p:cNvPr id="49" name="图片 48" descr="勾选"/>
          <p:cNvPicPr>
            <a:picLocks noChangeAspect="1"/>
          </p:cNvPicPr>
          <p:nvPr/>
        </p:nvPicPr>
        <p:blipFill>
          <a:blip r:embed="rId2"/>
          <a:stretch>
            <a:fillRect/>
          </a:stretch>
        </p:blipFill>
        <p:spPr>
          <a:xfrm>
            <a:off x="3375025" y="3829050"/>
            <a:ext cx="200025" cy="200025"/>
          </a:xfrm>
          <a:prstGeom prst="rect">
            <a:avLst/>
          </a:prstGeom>
          <a:noFill/>
          <a:ln w="9525">
            <a:noFill/>
          </a:ln>
        </p:spPr>
      </p:pic>
      <p:pic>
        <p:nvPicPr>
          <p:cNvPr id="50" name="图片 49" descr="勾选"/>
          <p:cNvPicPr>
            <a:picLocks noChangeAspect="1"/>
          </p:cNvPicPr>
          <p:nvPr/>
        </p:nvPicPr>
        <p:blipFill>
          <a:blip r:embed="rId2"/>
          <a:stretch>
            <a:fillRect/>
          </a:stretch>
        </p:blipFill>
        <p:spPr>
          <a:xfrm>
            <a:off x="3375025" y="4232275"/>
            <a:ext cx="200025" cy="200025"/>
          </a:xfrm>
          <a:prstGeom prst="rect">
            <a:avLst/>
          </a:prstGeom>
          <a:noFill/>
          <a:ln w="9525">
            <a:noFill/>
          </a:ln>
        </p:spPr>
      </p:pic>
      <p:sp>
        <p:nvSpPr>
          <p:cNvPr id="51" name="对角圆角矩形 50"/>
          <p:cNvSpPr/>
          <p:nvPr/>
        </p:nvSpPr>
        <p:spPr>
          <a:xfrm>
            <a:off x="3687763" y="3368675"/>
            <a:ext cx="1533525" cy="287338"/>
          </a:xfrm>
          <a:prstGeom prst="round2Diag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2"/>
                </a:solidFill>
              </a:rPr>
              <a:t>新增配置</a:t>
            </a:r>
            <a:endParaRPr lang="zh-CN" altLang="en-US" strike="noStrike" noProof="1">
              <a:solidFill>
                <a:schemeClr val="tx2"/>
              </a:solidFill>
            </a:endParaRPr>
          </a:p>
        </p:txBody>
      </p:sp>
      <p:sp>
        <p:nvSpPr>
          <p:cNvPr id="52" name="对角圆角矩形 51"/>
          <p:cNvSpPr/>
          <p:nvPr/>
        </p:nvSpPr>
        <p:spPr>
          <a:xfrm>
            <a:off x="3687763" y="3797300"/>
            <a:ext cx="1533525" cy="288925"/>
          </a:xfrm>
          <a:prstGeom prst="round2Diag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2"/>
                </a:solidFill>
              </a:rPr>
              <a:t>已有配置</a:t>
            </a:r>
            <a:endParaRPr lang="zh-CN" altLang="en-US" strike="noStrike" noProof="1">
              <a:solidFill>
                <a:schemeClr val="tx2"/>
              </a:solidFill>
            </a:endParaRPr>
          </a:p>
        </p:txBody>
      </p:sp>
      <p:sp>
        <p:nvSpPr>
          <p:cNvPr id="53" name="对角圆角矩形 52"/>
          <p:cNvSpPr/>
          <p:nvPr/>
        </p:nvSpPr>
        <p:spPr>
          <a:xfrm>
            <a:off x="3687763" y="4221163"/>
            <a:ext cx="1533525" cy="287338"/>
          </a:xfrm>
          <a:prstGeom prst="round2Diag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2"/>
                </a:solidFill>
              </a:rPr>
              <a:t>我的流程</a:t>
            </a:r>
            <a:endParaRPr lang="zh-CN" altLang="en-US" strike="noStrike" noProof="1">
              <a:solidFill>
                <a:schemeClr val="tx2"/>
              </a:solidFill>
            </a:endParaRPr>
          </a:p>
        </p:txBody>
      </p:sp>
      <p:pic>
        <p:nvPicPr>
          <p:cNvPr id="54" name="图片 53" descr="勾选"/>
          <p:cNvPicPr>
            <a:picLocks noChangeAspect="1"/>
          </p:cNvPicPr>
          <p:nvPr/>
        </p:nvPicPr>
        <p:blipFill>
          <a:blip r:embed="rId2"/>
          <a:stretch>
            <a:fillRect/>
          </a:stretch>
        </p:blipFill>
        <p:spPr>
          <a:xfrm>
            <a:off x="5813425" y="1582738"/>
            <a:ext cx="200025" cy="200025"/>
          </a:xfrm>
          <a:prstGeom prst="rect">
            <a:avLst/>
          </a:prstGeom>
          <a:noFill/>
          <a:ln w="9525">
            <a:noFill/>
          </a:ln>
        </p:spPr>
      </p:pic>
      <p:pic>
        <p:nvPicPr>
          <p:cNvPr id="55" name="图片 54" descr="勾选"/>
          <p:cNvPicPr>
            <a:picLocks noChangeAspect="1"/>
          </p:cNvPicPr>
          <p:nvPr/>
        </p:nvPicPr>
        <p:blipFill>
          <a:blip r:embed="rId2"/>
          <a:stretch>
            <a:fillRect/>
          </a:stretch>
        </p:blipFill>
        <p:spPr>
          <a:xfrm>
            <a:off x="5813425" y="2000250"/>
            <a:ext cx="200025" cy="200025"/>
          </a:xfrm>
          <a:prstGeom prst="rect">
            <a:avLst/>
          </a:prstGeom>
          <a:noFill/>
          <a:ln w="9525">
            <a:noFill/>
          </a:ln>
        </p:spPr>
      </p:pic>
      <p:pic>
        <p:nvPicPr>
          <p:cNvPr id="56" name="图片 55" descr="勾选"/>
          <p:cNvPicPr>
            <a:picLocks noChangeAspect="1"/>
          </p:cNvPicPr>
          <p:nvPr/>
        </p:nvPicPr>
        <p:blipFill>
          <a:blip r:embed="rId2"/>
          <a:stretch>
            <a:fillRect/>
          </a:stretch>
        </p:blipFill>
        <p:spPr>
          <a:xfrm>
            <a:off x="5813425" y="2403475"/>
            <a:ext cx="200025" cy="200025"/>
          </a:xfrm>
          <a:prstGeom prst="rect">
            <a:avLst/>
          </a:prstGeom>
          <a:noFill/>
          <a:ln w="9525">
            <a:noFill/>
          </a:ln>
        </p:spPr>
      </p:pic>
      <p:sp>
        <p:nvSpPr>
          <p:cNvPr id="57" name="对角圆角矩形 56"/>
          <p:cNvSpPr/>
          <p:nvPr/>
        </p:nvSpPr>
        <p:spPr>
          <a:xfrm>
            <a:off x="6126163" y="1539875"/>
            <a:ext cx="1533525" cy="287338"/>
          </a:xfrm>
          <a:prstGeom prst="round2Diag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2"/>
                </a:solidFill>
              </a:rPr>
              <a:t>已填写</a:t>
            </a:r>
            <a:endParaRPr lang="zh-CN" altLang="en-US" strike="noStrike" noProof="1">
              <a:solidFill>
                <a:schemeClr val="tx2"/>
              </a:solidFill>
            </a:endParaRPr>
          </a:p>
        </p:txBody>
      </p:sp>
      <p:sp>
        <p:nvSpPr>
          <p:cNvPr id="58" name="对角圆角矩形 57"/>
          <p:cNvSpPr/>
          <p:nvPr/>
        </p:nvSpPr>
        <p:spPr>
          <a:xfrm>
            <a:off x="6126163" y="1968500"/>
            <a:ext cx="1533525" cy="288925"/>
          </a:xfrm>
          <a:prstGeom prst="round2Diag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2"/>
                </a:solidFill>
              </a:rPr>
              <a:t>待填写</a:t>
            </a:r>
            <a:endParaRPr lang="zh-CN" altLang="en-US" strike="noStrike" noProof="1">
              <a:solidFill>
                <a:schemeClr val="tx2"/>
              </a:solidFill>
            </a:endParaRPr>
          </a:p>
        </p:txBody>
      </p:sp>
      <p:sp>
        <p:nvSpPr>
          <p:cNvPr id="59" name="对角圆角矩形 58"/>
          <p:cNvSpPr/>
          <p:nvPr/>
        </p:nvSpPr>
        <p:spPr>
          <a:xfrm>
            <a:off x="6135688" y="2392363"/>
            <a:ext cx="1535113" cy="287338"/>
          </a:xfrm>
          <a:prstGeom prst="round2Diag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2"/>
                </a:solidFill>
              </a:rPr>
              <a:t>数据补录</a:t>
            </a:r>
            <a:endParaRPr lang="zh-CN" altLang="en-US" strike="noStrike" noProof="1">
              <a:solidFill>
                <a:schemeClr val="tx2"/>
              </a:solidFill>
            </a:endParaRPr>
          </a:p>
        </p:txBody>
      </p:sp>
      <p:pic>
        <p:nvPicPr>
          <p:cNvPr id="60" name="图片 59" descr="勾选"/>
          <p:cNvPicPr>
            <a:picLocks noChangeAspect="1"/>
          </p:cNvPicPr>
          <p:nvPr/>
        </p:nvPicPr>
        <p:blipFill>
          <a:blip r:embed="rId2"/>
          <a:stretch>
            <a:fillRect/>
          </a:stretch>
        </p:blipFill>
        <p:spPr>
          <a:xfrm>
            <a:off x="7964488" y="3379788"/>
            <a:ext cx="200025" cy="200025"/>
          </a:xfrm>
          <a:prstGeom prst="rect">
            <a:avLst/>
          </a:prstGeom>
          <a:noFill/>
          <a:ln w="9525">
            <a:noFill/>
          </a:ln>
        </p:spPr>
      </p:pic>
      <p:pic>
        <p:nvPicPr>
          <p:cNvPr id="61" name="图片 60" descr="勾选"/>
          <p:cNvPicPr>
            <a:picLocks noChangeAspect="1"/>
          </p:cNvPicPr>
          <p:nvPr/>
        </p:nvPicPr>
        <p:blipFill>
          <a:blip r:embed="rId2"/>
          <a:stretch>
            <a:fillRect/>
          </a:stretch>
        </p:blipFill>
        <p:spPr>
          <a:xfrm>
            <a:off x="7964488" y="3797300"/>
            <a:ext cx="200025" cy="200025"/>
          </a:xfrm>
          <a:prstGeom prst="rect">
            <a:avLst/>
          </a:prstGeom>
          <a:noFill/>
          <a:ln w="9525">
            <a:noFill/>
          </a:ln>
        </p:spPr>
      </p:pic>
      <p:sp>
        <p:nvSpPr>
          <p:cNvPr id="63" name="对角圆角矩形 62"/>
          <p:cNvSpPr/>
          <p:nvPr/>
        </p:nvSpPr>
        <p:spPr>
          <a:xfrm>
            <a:off x="8277225" y="3335338"/>
            <a:ext cx="1533525" cy="288925"/>
          </a:xfrm>
          <a:prstGeom prst="round2Diag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2"/>
                </a:solidFill>
              </a:rPr>
              <a:t>待审批</a:t>
            </a:r>
            <a:endParaRPr lang="zh-CN" altLang="en-US" strike="noStrike" noProof="1">
              <a:solidFill>
                <a:schemeClr val="tx2"/>
              </a:solidFill>
            </a:endParaRPr>
          </a:p>
        </p:txBody>
      </p:sp>
      <p:sp>
        <p:nvSpPr>
          <p:cNvPr id="64" name="对角圆角矩形 63"/>
          <p:cNvSpPr/>
          <p:nvPr/>
        </p:nvSpPr>
        <p:spPr>
          <a:xfrm>
            <a:off x="8277225" y="3765550"/>
            <a:ext cx="1533525" cy="287338"/>
          </a:xfrm>
          <a:prstGeom prst="round2Diag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2"/>
                </a:solidFill>
              </a:rPr>
              <a:t>已审批</a:t>
            </a:r>
            <a:endParaRPr lang="zh-CN" altLang="en-US" strike="noStrike" noProof="1">
              <a:solidFill>
                <a:schemeClr val="tx2"/>
              </a:solidFill>
            </a:endParaRPr>
          </a:p>
        </p:txBody>
      </p:sp>
      <p:pic>
        <p:nvPicPr>
          <p:cNvPr id="81" name="图片 80" descr="勾选"/>
          <p:cNvPicPr>
            <a:picLocks noChangeAspect="1"/>
          </p:cNvPicPr>
          <p:nvPr/>
        </p:nvPicPr>
        <p:blipFill>
          <a:blip r:embed="rId2"/>
          <a:stretch>
            <a:fillRect/>
          </a:stretch>
        </p:blipFill>
        <p:spPr>
          <a:xfrm>
            <a:off x="9821545" y="1938655"/>
            <a:ext cx="200025" cy="200025"/>
          </a:xfrm>
          <a:prstGeom prst="rect">
            <a:avLst/>
          </a:prstGeom>
          <a:noFill/>
          <a:ln w="9525">
            <a:noFill/>
          </a:ln>
        </p:spPr>
      </p:pic>
      <p:sp>
        <p:nvSpPr>
          <p:cNvPr id="82" name="对角圆角矩形 81"/>
          <p:cNvSpPr/>
          <p:nvPr/>
        </p:nvSpPr>
        <p:spPr>
          <a:xfrm>
            <a:off x="10117138" y="1880235"/>
            <a:ext cx="1533525" cy="287338"/>
          </a:xfrm>
          <a:prstGeom prst="round2Diag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2"/>
                </a:solidFill>
              </a:rPr>
              <a:t>数据分析</a:t>
            </a:r>
            <a:endParaRPr lang="zh-CN" altLang="en-US" strike="noStrike" noProof="1">
              <a:solidFill>
                <a:schemeClr val="tx2"/>
              </a:solidFill>
            </a:endParaRPr>
          </a:p>
        </p:txBody>
      </p:sp>
      <p:pic>
        <p:nvPicPr>
          <p:cNvPr id="83" name="图片 82" descr="勾选"/>
          <p:cNvPicPr>
            <a:picLocks noChangeAspect="1"/>
          </p:cNvPicPr>
          <p:nvPr/>
        </p:nvPicPr>
        <p:blipFill>
          <a:blip r:embed="rId2"/>
          <a:stretch>
            <a:fillRect/>
          </a:stretch>
        </p:blipFill>
        <p:spPr>
          <a:xfrm>
            <a:off x="3370263" y="4632325"/>
            <a:ext cx="200025" cy="200025"/>
          </a:xfrm>
          <a:prstGeom prst="rect">
            <a:avLst/>
          </a:prstGeom>
          <a:noFill/>
          <a:ln w="9525">
            <a:noFill/>
          </a:ln>
        </p:spPr>
      </p:pic>
      <p:sp>
        <p:nvSpPr>
          <p:cNvPr id="84" name="对角圆角矩形 83"/>
          <p:cNvSpPr/>
          <p:nvPr/>
        </p:nvSpPr>
        <p:spPr>
          <a:xfrm>
            <a:off x="3683000" y="4619625"/>
            <a:ext cx="1533525" cy="288925"/>
          </a:xfrm>
          <a:prstGeom prst="round2Diag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chemeClr val="tx2"/>
                </a:solidFill>
              </a:rPr>
              <a:t>基础配置</a:t>
            </a:r>
            <a:endParaRPr lang="zh-CN" altLang="en-US" strike="noStrike" noProof="1">
              <a:solidFill>
                <a:schemeClr val="tx2"/>
              </a:solidFill>
            </a:endParaRPr>
          </a:p>
        </p:txBody>
      </p:sp>
      <p:sp>
        <p:nvSpPr>
          <p:cNvPr id="89" name="文本框 88"/>
          <p:cNvSpPr txBox="1"/>
          <p:nvPr/>
        </p:nvSpPr>
        <p:spPr>
          <a:xfrm>
            <a:off x="1144588" y="1905000"/>
            <a:ext cx="665162" cy="368300"/>
          </a:xfrm>
          <a:prstGeom prst="rect">
            <a:avLst/>
          </a:prstGeom>
          <a:noFill/>
          <a:ln w="9525">
            <a:noFill/>
          </a:ln>
        </p:spPr>
        <p:txBody>
          <a:bodyPr wrap="square" anchor="t">
            <a:spAutoFit/>
          </a:bodyPr>
          <a:p>
            <a:r>
              <a:rPr lang="zh-CN" altLang="en-US">
                <a:latin typeface="等线" panose="02010600030101010101" charset="-122"/>
                <a:ea typeface="等线" panose="02010600030101010101" charset="-122"/>
              </a:rPr>
              <a:t>权限</a:t>
            </a:r>
            <a:endParaRPr lang="zh-CN" altLang="en-US">
              <a:latin typeface="等线" panose="02010600030101010101" charset="-122"/>
              <a:ea typeface="等线" panose="02010600030101010101" charset="-122"/>
            </a:endParaRPr>
          </a:p>
        </p:txBody>
      </p:sp>
      <p:sp>
        <p:nvSpPr>
          <p:cNvPr id="3" name="文本框 2"/>
          <p:cNvSpPr txBox="1"/>
          <p:nvPr/>
        </p:nvSpPr>
        <p:spPr>
          <a:xfrm>
            <a:off x="392430" y="5179695"/>
            <a:ext cx="2748280" cy="368300"/>
          </a:xfrm>
          <a:prstGeom prst="rect">
            <a:avLst/>
          </a:prstGeom>
          <a:noFill/>
        </p:spPr>
        <p:txBody>
          <a:bodyPr wrap="square" rtlCol="0">
            <a:spAutoFit/>
          </a:bodyPr>
          <a:p>
            <a:endParaRPr lang="en-US" altLang="zh-CN" b="1">
              <a:solidFill>
                <a:schemeClr val="tx1"/>
              </a:solidFill>
            </a:endParaRPr>
          </a:p>
        </p:txBody>
      </p:sp>
      <p:sp>
        <p:nvSpPr>
          <p:cNvPr id="12" name="文本框 11"/>
          <p:cNvSpPr txBox="1"/>
          <p:nvPr/>
        </p:nvSpPr>
        <p:spPr>
          <a:xfrm>
            <a:off x="188595" y="5405755"/>
            <a:ext cx="938720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关键任务：</a:t>
            </a:r>
            <a:r>
              <a:rPr lang="zh-CN" altLang="en-US" sz="1600">
                <a:latin typeface="微软雅黑" panose="020B0503020204020204" pitchFamily="34" charset="-122"/>
                <a:ea typeface="微软雅黑" panose="020B0503020204020204" pitchFamily="34" charset="-122"/>
                <a:sym typeface="+mn-ea"/>
              </a:rPr>
              <a:t>参与数据库设计，业务流程设计，</a:t>
            </a:r>
            <a:r>
              <a:rPr lang="zh-CN" altLang="en-US" sz="1600">
                <a:latin typeface="微软雅黑" panose="020B0503020204020204" pitchFamily="34" charset="-122"/>
                <a:ea typeface="微软雅黑" panose="020B0503020204020204" pitchFamily="34" charset="-122"/>
              </a:rPr>
              <a:t>完成系统的前端体系架构和功能页面的开发</a:t>
            </a:r>
            <a:endParaRPr lang="zh-CN" altLang="en-US" sz="1600">
              <a:latin typeface="微软雅黑" panose="020B0503020204020204" pitchFamily="34" charset="-122"/>
              <a:ea typeface="微软雅黑" panose="020B0503020204020204" pitchFamily="34" charset="-122"/>
            </a:endParaRPr>
          </a:p>
        </p:txBody>
      </p:sp>
      <p:sp>
        <p:nvSpPr>
          <p:cNvPr id="13" name="文本框 12"/>
          <p:cNvSpPr txBox="1"/>
          <p:nvPr/>
        </p:nvSpPr>
        <p:spPr>
          <a:xfrm>
            <a:off x="198120" y="4959985"/>
            <a:ext cx="2294890"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担任角色：前端开发</a:t>
            </a:r>
            <a:endParaRPr lang="zh-CN" altLang="en-US" sz="1600">
              <a:latin typeface="微软雅黑" panose="020B0503020204020204" pitchFamily="34" charset="-122"/>
              <a:ea typeface="微软雅黑" panose="020B0503020204020204" pitchFamily="34" charset="-122"/>
            </a:endParaRPr>
          </a:p>
        </p:txBody>
      </p:sp>
      <p:sp>
        <p:nvSpPr>
          <p:cNvPr id="15" name="文本框 14"/>
          <p:cNvSpPr txBox="1"/>
          <p:nvPr/>
        </p:nvSpPr>
        <p:spPr>
          <a:xfrm>
            <a:off x="198755" y="6294120"/>
            <a:ext cx="938720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rPr>
              <a:t>完成结果：个人完成5个模块共13个页面的开发，团队进入决赛前十</a:t>
            </a:r>
            <a:endParaRPr lang="zh-CN" altLang="en-US" sz="1600">
              <a:latin typeface="微软雅黑" panose="020B0503020204020204" pitchFamily="34" charset="-122"/>
              <a:ea typeface="微软雅黑" panose="020B0503020204020204" pitchFamily="34" charset="-122"/>
            </a:endParaRPr>
          </a:p>
        </p:txBody>
      </p:sp>
      <p:sp>
        <p:nvSpPr>
          <p:cNvPr id="19" name="文本框 18"/>
          <p:cNvSpPr txBox="1"/>
          <p:nvPr/>
        </p:nvSpPr>
        <p:spPr>
          <a:xfrm>
            <a:off x="191770" y="5856605"/>
            <a:ext cx="938720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开发时间</a:t>
            </a:r>
            <a:r>
              <a:rPr lang="en-US" altLang="zh-CN" sz="1600">
                <a:latin typeface="微软雅黑" panose="020B0503020204020204" pitchFamily="34" charset="-122"/>
                <a:ea typeface="微软雅黑" panose="020B0503020204020204" pitchFamily="34" charset="-122"/>
              </a:rPr>
              <a:t>:  2019.07.22-2019.09.28   </a:t>
            </a:r>
            <a:endParaRPr lang="en-US" altLang="zh-CN" sz="16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0.000000 0.000000 L -0.086198 0.000000 " pathEditMode="relative" ptsTypes="">
                                      <p:cBhvr>
                                        <p:cTn id="6" dur="1000" fill="hold"/>
                                        <p:tgtEl>
                                          <p:spTgt spid="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00000 0.000000 L -0.086198 0.000000 " pathEditMode="relative" ptsTypes="">
                                      <p:cBhvr>
                                        <p:cTn id="8" dur="1000" fill="hold"/>
                                        <p:tgtEl>
                                          <p:spTgt spid="1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000000 0.000000 L -0.086198 0.000000 " pathEditMode="relative" ptsTypes="">
                                      <p:cBhvr>
                                        <p:cTn id="10" dur="1000" fill="hold"/>
                                        <p:tgtEl>
                                          <p:spTgt spid="16"/>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000000 0.000000 L -0.086198 0.000000 " pathEditMode="relative" ptsTypes="">
                                      <p:cBhvr>
                                        <p:cTn id="12" dur="1000" fill="hold"/>
                                        <p:tgtEl>
                                          <p:spTgt spid="17"/>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000000 0.000000 L -0.086198 0.000000 " pathEditMode="relative" ptsTypes="">
                                      <p:cBhvr>
                                        <p:cTn id="14" dur="1000" fill="hold"/>
                                        <p:tgtEl>
                                          <p:spTgt spid="18"/>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000000 0.000000 L -0.086198 0.000000 " pathEditMode="relative" ptsTypes="">
                                      <p:cBhvr>
                                        <p:cTn id="16" dur="1000" fill="hold"/>
                                        <p:tgtEl>
                                          <p:spTgt spid="4"/>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000000 0.000000 L -0.086198 0.000000 " pathEditMode="relative" ptsTypes="">
                                      <p:cBhvr>
                                        <p:cTn id="18" dur="1000" fill="hold"/>
                                        <p:tgtEl>
                                          <p:spTgt spid="6"/>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000000 0.000000 L -0.086198 0.000000 " pathEditMode="relative" ptsTypes="">
                                      <p:cBhvr>
                                        <p:cTn id="20" dur="1000" fill="hold"/>
                                        <p:tgtEl>
                                          <p:spTgt spid="7"/>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0.000000 0.000000 L -0.086198 0.000000 " pathEditMode="relative" ptsTypes="">
                                      <p:cBhvr>
                                        <p:cTn id="22" dur="1000" fill="hold"/>
                                        <p:tgtEl>
                                          <p:spTgt spid="8"/>
                                        </p:tgtEl>
                                        <p:attrNameLst>
                                          <p:attrName>ppt_x</p:attrName>
                                          <p:attrName>ppt_y</p:attrName>
                                        </p:attrNameLst>
                                      </p:cBhvr>
                                    </p:animMotion>
                                  </p:childTnLst>
                                </p:cTn>
                              </p:par>
                              <p:par>
                                <p:cTn id="23" presetID="0" presetClass="path" presetSubtype="0" accel="50000" decel="50000" fill="hold" nodeType="withEffect">
                                  <p:stCondLst>
                                    <p:cond delay="0"/>
                                  </p:stCondLst>
                                  <p:childTnLst>
                                    <p:animMotion origin="layout" path="M 0.000000 0.000000 L -0.086198 0.000000 " pathEditMode="relative" ptsTypes="">
                                      <p:cBhvr>
                                        <p:cTn id="24" dur="1000" fill="hold"/>
                                        <p:tgtEl>
                                          <p:spTgt spid="24"/>
                                        </p:tgtEl>
                                        <p:attrNameLst>
                                          <p:attrName>ppt_x</p:attrName>
                                          <p:attrName>ppt_y</p:attrName>
                                        </p:attrNameLst>
                                      </p:cBhvr>
                                    </p:animMotion>
                                  </p:childTnLst>
                                </p:cTn>
                              </p:par>
                              <p:par>
                                <p:cTn id="25" presetID="0" presetClass="path" presetSubtype="0" accel="50000" decel="50000" fill="hold" nodeType="withEffect">
                                  <p:stCondLst>
                                    <p:cond delay="0"/>
                                  </p:stCondLst>
                                  <p:childTnLst>
                                    <p:animMotion origin="layout" path="M 0.000000 0.000000 L -0.086198 0.000000 " pathEditMode="relative" ptsTypes="">
                                      <p:cBhvr>
                                        <p:cTn id="26" dur="1000" fill="hold"/>
                                        <p:tgtEl>
                                          <p:spTgt spid="9"/>
                                        </p:tgtEl>
                                        <p:attrNameLst>
                                          <p:attrName>ppt_x</p:attrName>
                                          <p:attrName>ppt_y</p:attrName>
                                        </p:attrNameLst>
                                      </p:cBhvr>
                                    </p:animMotion>
                                  </p:childTnLst>
                                </p:cTn>
                              </p:par>
                              <p:par>
                                <p:cTn id="27" presetID="0" presetClass="path" presetSubtype="0" accel="50000" decel="50000" fill="hold" nodeType="withEffect">
                                  <p:stCondLst>
                                    <p:cond delay="0"/>
                                  </p:stCondLst>
                                  <p:childTnLst>
                                    <p:animMotion origin="layout" path="M 0.000000 0.000000 L -0.086198 0.000000 " pathEditMode="relative" ptsTypes="">
                                      <p:cBhvr>
                                        <p:cTn id="28" dur="1000" fill="hold"/>
                                        <p:tgtEl>
                                          <p:spTgt spid="27"/>
                                        </p:tgtEl>
                                        <p:attrNameLst>
                                          <p:attrName>ppt_x</p:attrName>
                                          <p:attrName>ppt_y</p:attrName>
                                        </p:attrNameLst>
                                      </p:cBhvr>
                                    </p:animMotion>
                                  </p:childTnLst>
                                </p:cTn>
                              </p:par>
                              <p:par>
                                <p:cTn id="29" presetID="0" presetClass="path" presetSubtype="0" accel="50000" decel="50000" fill="hold" nodeType="withEffect">
                                  <p:stCondLst>
                                    <p:cond delay="0"/>
                                  </p:stCondLst>
                                  <p:childTnLst>
                                    <p:animMotion origin="layout" path="M 0.000000 0.000000 L -0.086198 0.000000 " pathEditMode="relative" ptsTypes="">
                                      <p:cBhvr>
                                        <p:cTn id="30" dur="1000" fill="hold"/>
                                        <p:tgtEl>
                                          <p:spTgt spid="28"/>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0.000000 0.000000 L -0.086198 0.000000 " pathEditMode="relative" ptsTypes="">
                                      <p:cBhvr>
                                        <p:cTn id="32" dur="1000" fill="hold"/>
                                        <p:tgtEl>
                                          <p:spTgt spid="89"/>
                                        </p:tgtEl>
                                        <p:attrNameLst>
                                          <p:attrName>ppt_x</p:attrName>
                                          <p:attrName>ppt_y</p:attrName>
                                        </p:attrNameLst>
                                      </p:cBhvr>
                                    </p:animMotion>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49"/>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5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4"/>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55"/>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5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60"/>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3"/>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4"/>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8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82"/>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8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46" grpId="0" bldLvl="0" animBg="1"/>
      <p:bldP spid="47" grpId="0" bldLvl="0" animBg="1"/>
      <p:bldP spid="51" grpId="0" bldLvl="0" animBg="1"/>
      <p:bldP spid="52" grpId="0" bldLvl="0" animBg="1"/>
      <p:bldP spid="53" grpId="0" bldLvl="0" animBg="1"/>
      <p:bldP spid="57" grpId="0" bldLvl="0" animBg="1"/>
      <p:bldP spid="58" grpId="0" bldLvl="0" animBg="1"/>
      <p:bldP spid="59" grpId="0" bldLvl="0" animBg="1"/>
      <p:bldP spid="63" grpId="0" bldLvl="0" animBg="1"/>
      <p:bldP spid="64" grpId="0" bldLvl="0" animBg="1"/>
      <p:bldP spid="82" grpId="0" bldLvl="0" animBg="1"/>
      <p:bldP spid="84" grpId="0" bldLvl="0" animBg="1"/>
      <p:bldP spid="5" grpId="0" bldLvl="0" animBg="1"/>
      <p:bldP spid="14" grpId="0" bldLvl="0" animBg="1"/>
      <p:bldP spid="16" grpId="0"/>
      <p:bldP spid="17" grpId="0" bldLvl="0" animBg="1"/>
      <p:bldP spid="18" grpId="0"/>
      <p:bldP spid="4" grpId="0" bldLvl="0" animBg="1"/>
      <p:bldP spid="6" grpId="0"/>
      <p:bldP spid="7" grpId="0" bldLvl="0" animBg="1"/>
      <p:bldP spid="8" grpId="0"/>
      <p:bldP spid="8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52780" y="4634865"/>
            <a:ext cx="410781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产品需求以业务为导向</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480695" y="4062730"/>
            <a:ext cx="3644900" cy="368300"/>
          </a:xfrm>
          <a:prstGeom prst="rect">
            <a:avLst/>
          </a:prstGeom>
          <a:noFill/>
        </p:spPr>
        <p:txBody>
          <a:bodyPr wrap="square" rtlCol="0">
            <a:spAutoFit/>
          </a:bodyPr>
          <a:p>
            <a:r>
              <a:rPr lang="zh-CN" altLang="en-US" b="1"/>
              <a:t>教训</a:t>
            </a:r>
            <a:endParaRPr lang="zh-CN" altLang="en-US" b="1"/>
          </a:p>
        </p:txBody>
      </p:sp>
      <p:sp>
        <p:nvSpPr>
          <p:cNvPr id="6" name="文本框 5"/>
          <p:cNvSpPr txBox="1"/>
          <p:nvPr/>
        </p:nvSpPr>
        <p:spPr>
          <a:xfrm>
            <a:off x="471805" y="1450975"/>
            <a:ext cx="3644900" cy="368300"/>
          </a:xfrm>
          <a:prstGeom prst="rect">
            <a:avLst/>
          </a:prstGeom>
          <a:noFill/>
        </p:spPr>
        <p:txBody>
          <a:bodyPr wrap="square" rtlCol="0">
            <a:spAutoFit/>
          </a:bodyPr>
          <a:p>
            <a:r>
              <a:rPr lang="zh-CN" altLang="en-US" b="1"/>
              <a:t>收获</a:t>
            </a:r>
            <a:endParaRPr lang="zh-CN" altLang="en-US" b="1"/>
          </a:p>
        </p:txBody>
      </p:sp>
      <p:sp>
        <p:nvSpPr>
          <p:cNvPr id="7" name="文本框 6"/>
          <p:cNvSpPr txBox="1"/>
          <p:nvPr/>
        </p:nvSpPr>
        <p:spPr>
          <a:xfrm>
            <a:off x="652780" y="5319395"/>
            <a:ext cx="410781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保持系统的可扩展性，不要写死</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descr="IMG20191126_155948"/>
          <p:cNvPicPr>
            <a:picLocks noChangeAspect="1"/>
          </p:cNvPicPr>
          <p:nvPr/>
        </p:nvPicPr>
        <p:blipFill>
          <a:blip r:embed="rId2"/>
          <a:stretch>
            <a:fillRect/>
          </a:stretch>
        </p:blipFill>
        <p:spPr>
          <a:xfrm>
            <a:off x="6301740" y="1501775"/>
            <a:ext cx="4106545" cy="2057400"/>
          </a:xfrm>
          <a:prstGeom prst="rect">
            <a:avLst/>
          </a:prstGeom>
        </p:spPr>
      </p:pic>
      <p:sp>
        <p:nvSpPr>
          <p:cNvPr id="10" name="文本框 9"/>
          <p:cNvSpPr txBox="1"/>
          <p:nvPr/>
        </p:nvSpPr>
        <p:spPr>
          <a:xfrm>
            <a:off x="652780" y="6084570"/>
            <a:ext cx="410781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开发时间管控</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652780" y="1932940"/>
            <a:ext cx="410781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学会如何和团队成员之间的相处与合作</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652780" y="2652395"/>
            <a:ext cx="410781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提升了前端</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web</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开发的技术能力</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框 12"/>
          <p:cNvSpPr txBox="1"/>
          <p:nvPr/>
        </p:nvSpPr>
        <p:spPr>
          <a:xfrm>
            <a:off x="652780" y="3401060"/>
            <a:ext cx="410781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体验了全流程的项目开发过程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1920</Words>
  <Application>WPS 演示</Application>
  <PresentationFormat>宽屏</PresentationFormat>
  <Paragraphs>447</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宋体</vt:lpstr>
      <vt:lpstr>Wingdings</vt:lpstr>
      <vt:lpstr>微软雅黑</vt:lpstr>
      <vt:lpstr>Segoe UI</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樊婉仪(WanYi Fan)-顺丰科技</dc:creator>
  <cp:lastModifiedBy>01385150</cp:lastModifiedBy>
  <cp:revision>56</cp:revision>
  <dcterms:created xsi:type="dcterms:W3CDTF">2019-11-20T09:28:00Z</dcterms:created>
  <dcterms:modified xsi:type="dcterms:W3CDTF">2019-11-28T02:52:27Z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2052-10.8.2.7058</vt:lpwstr>
  </property>
</Properties>
</file>