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70" r:id="rId6"/>
    <p:sldId id="283" r:id="rId7"/>
    <p:sldId id="282" r:id="rId8"/>
    <p:sldId id="284" r:id="rId9"/>
    <p:sldId id="273" r:id="rId10"/>
    <p:sldId id="298" r:id="rId11"/>
    <p:sldId id="266" r:id="rId12"/>
    <p:sldId id="267" r:id="rId13"/>
    <p:sldId id="268" r:id="rId14"/>
    <p:sldId id="281" r:id="rId15"/>
    <p:sldId id="286" r:id="rId16"/>
    <p:sldId id="299" r:id="rId17"/>
    <p:sldId id="269" r:id="rId18"/>
    <p:sldId id="287" r:id="rId19"/>
    <p:sldId id="272" r:id="rId20"/>
    <p:sldId id="271" r:id="rId21"/>
    <p:sldId id="275" r:id="rId22"/>
    <p:sldId id="25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E46"/>
    <a:srgbClr val="E55938"/>
    <a:srgbClr val="45A7D5"/>
    <a:srgbClr val="7B6BA9"/>
    <a:srgbClr val="6587CE"/>
    <a:srgbClr val="3976CF"/>
    <a:srgbClr val="273E9E"/>
    <a:srgbClr val="36419C"/>
    <a:srgbClr val="182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50" y="60"/>
      </p:cViewPr>
      <p:guideLst>
        <p:guide orient="horz" pos="2220"/>
        <p:guide pos="3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tx1"/>
                </a:solidFill>
              </a:rPr>
              <a:t>完成页面需求量</a:t>
            </a:r>
            <a:endParaRPr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7B6BA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3960572"/>
        <c:axId val="634676598"/>
      </c:barChart>
      <c:catAx>
        <c:axId val="3839605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34676598"/>
        <c:crosses val="autoZero"/>
        <c:auto val="1"/>
        <c:lblAlgn val="ctr"/>
        <c:lblOffset val="100"/>
        <c:noMultiLvlLbl val="0"/>
      </c:catAx>
      <c:valAx>
        <c:axId val="63467659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839605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预算收集系统和线下收集时效对比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线下收集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模板配置</c:v>
                </c:pt>
                <c:pt idx="1">
                  <c:v>数据填写</c:v>
                </c:pt>
                <c:pt idx="2">
                  <c:v>数据汇总</c:v>
                </c:pt>
                <c:pt idx="3">
                  <c:v>模板更改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10</c:v>
                </c:pt>
                <c:pt idx="2">
                  <c:v>60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预算收集系统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模板配置</c:v>
                </c:pt>
                <c:pt idx="1">
                  <c:v>数据填写</c:v>
                </c:pt>
                <c:pt idx="2">
                  <c:v>数据汇总</c:v>
                </c:pt>
                <c:pt idx="3">
                  <c:v>模板更改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8</c:v>
                </c:pt>
                <c:pt idx="2">
                  <c:v>0</c:v>
                </c:pt>
                <c:pt idx="3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4968179"/>
        <c:axId val="474191491"/>
      </c:barChart>
      <c:catAx>
        <c:axId val="3549681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4191491"/>
        <c:crosses val="autoZero"/>
        <c:auto val="1"/>
        <c:lblAlgn val="ctr"/>
        <c:lblOffset val="100"/>
        <c:noMultiLvlLbl val="0"/>
      </c:catAx>
      <c:valAx>
        <c:axId val="4741914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49681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技能提升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VUE文档</c:v>
                </c:pt>
                <c:pt idx="1">
                  <c:v>架构能力</c:v>
                </c:pt>
                <c:pt idx="2">
                  <c:v>组件封装</c:v>
                </c:pt>
                <c:pt idx="3">
                  <c:v>数据库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chemeClr val="tx1">
                    <a:lumMod val="65000"/>
                    <a:lumOff val="35000"/>
                  </a:schemeClr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各位评委好，我先简单介绍一下我自己我叫刘乾，目前在智能终端组，做为丰驰航空的后端开发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在异常组跟过9月26号和10月16号两个版本，一共三个页面的开发，主要是数据查询和展示，遇到的困难大概是原来的代码确实是需要费一些时间去理解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在正式进入部门跟版本之前，一直以来做的都是前端方面的工作，在这期间非常感谢几位导师的指导，和团队成员之间的信任，感觉要学的东西很多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在国庆过后我开始进入智能终端组做后端开发，进部门的时候，导师给我制定了阶段培养计划，拉下代码开始熟悉航空业务，这其中主要的难点是对于业务逻辑和数据流向的不理解，</a:t>
            </a:r>
            <a:endParaRPr lang="zh-CN" altLang="en-US"/>
          </a:p>
          <a:p>
            <a:r>
              <a:rPr lang="zh-CN" altLang="en-US">
                <a:sym typeface="+mn-ea"/>
              </a:rPr>
              <a:t>以及各种表数据的关联关系，在经历了导师一周多的业务和系统架构疏导后，总算有了一些对业务流程有了一些基本的概念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然后开始参与版本迭代，到目前一共参与了两个版本的迭代，V3.22.0 和v3.23.0 ,这中间主要接触的是散航的发货作业任务，因为目前是在做散航这一块的重构，去除主运单，需求难度不大，但涉及的方面多，包括与外部系统交互，航空容器，任务，件，操作人员等之间的关联关系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在几个月的工作经历中，对自己有了一些和以前不一样的认识，再次利用swot分析总结了一下自己的优缺点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然后个人目前的职业生涯发展目标也可以说是愿景大概是这样的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来顺丰的半年里我大概经历了以下四个阶段，实习，培训，情景模拟和现在进入部门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六月底来到了数字化场地正式入职，经过企业文化培训后开始做情景模拟的项目，当时我们接到选题是和财务对接的财务预算收集系统，主要的需求场景是财务每年或每季度下发预算收集模板，然后科技各个部门填写预算并汇总到财务的闭环过程，他们当时的痛点大概有以下几个，就是收集比较繁琐，汇总复杂，多变的填写模板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我们接到题目之后开始做了相应的解决方案，总结来说就是自动生成表单，填写数据，汇总的过程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我们的做法是，通过配置或者excel解析生成表单数据，然后生成表单，用户填写完成后再进行汇总生成excel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我当时是作为团队的前端开发，主要负责系统的流程设计，和数据库设计，并完成前端的架构和页面开发工作，在历时两个月的研发过程中，共完成了5个模块共13个页面的开发，遗憾的是团队最后没能取到理想的成绩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我是四月份去的丰声产品研发部，当时作为前端开发实习生，实习时长一个半月，过程中一共接触了三个项目,BMC，外包项目盐渎react开发的和后来他们打算用electron来重构丰声的pc端，这期间主要是学习相关技术，然后导师交给的任务大概都是写文档和对系统的理解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除情景模拟之外，我先后在场院组和异常组跟过版本，场院当时做的是一个jquey页面的重构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jpe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中转场数字化运营平台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77055" y="2125345"/>
            <a:ext cx="2195195" cy="3392805"/>
          </a:xfrm>
          <a:prstGeom prst="rect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376295" y="2095500"/>
            <a:ext cx="20320" cy="345313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570470" y="2094865"/>
            <a:ext cx="20320" cy="345313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533265" y="4847590"/>
            <a:ext cx="1882775" cy="4730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sym typeface="+mn-ea"/>
              </a:rPr>
              <a:t>角色列表页面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51095" y="2672715"/>
            <a:ext cx="1570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查询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41570" y="3331845"/>
            <a:ext cx="1570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展示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41570" y="3970020"/>
            <a:ext cx="1570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授权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1890" y="2164080"/>
            <a:ext cx="188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重构前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28330" y="2087880"/>
            <a:ext cx="188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重构后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查询+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65" y="2701290"/>
            <a:ext cx="281305" cy="281305"/>
          </a:xfrm>
          <a:prstGeom prst="rect">
            <a:avLst/>
          </a:prstGeom>
        </p:spPr>
      </p:pic>
      <p:pic>
        <p:nvPicPr>
          <p:cNvPr id="14" name="图片 13" descr="授权管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925" y="4001770"/>
            <a:ext cx="281305" cy="227965"/>
          </a:xfrm>
          <a:prstGeom prst="rect">
            <a:avLst/>
          </a:prstGeom>
        </p:spPr>
      </p:pic>
      <p:pic>
        <p:nvPicPr>
          <p:cNvPr id="15" name="图片 14" descr="及时展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790" y="3307080"/>
            <a:ext cx="374015" cy="374015"/>
          </a:xfrm>
          <a:prstGeom prst="rect">
            <a:avLst/>
          </a:prstGeom>
        </p:spPr>
      </p:pic>
      <p:pic>
        <p:nvPicPr>
          <p:cNvPr id="16" name="图片 15" descr="jquer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300" y="2806700"/>
            <a:ext cx="224155" cy="224155"/>
          </a:xfrm>
          <a:prstGeom prst="rect">
            <a:avLst/>
          </a:prstGeom>
        </p:spPr>
      </p:pic>
      <p:pic>
        <p:nvPicPr>
          <p:cNvPr id="17" name="图片 16" descr="Vue (3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245" y="2716530"/>
            <a:ext cx="285115" cy="28511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257935" y="2731135"/>
            <a:ext cx="1288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jquery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49945" y="2664460"/>
            <a:ext cx="1288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vue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57935" y="3287395"/>
            <a:ext cx="1822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代码风格不统一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280795" y="3871595"/>
            <a:ext cx="1822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界面风格不统一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459470" y="3192145"/>
            <a:ext cx="1822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使用第三方组件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468995" y="3766820"/>
            <a:ext cx="2134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统一样式，简化代码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图片 29" descr="IMG20191128_102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9850" y="1124585"/>
            <a:ext cx="8113395" cy="5088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9" name="直接连接符 18"/>
          <p:cNvCxnSpPr/>
          <p:nvPr/>
        </p:nvCxnSpPr>
        <p:spPr>
          <a:xfrm>
            <a:off x="3725545" y="1414145"/>
            <a:ext cx="2540" cy="1263015"/>
          </a:xfrm>
          <a:prstGeom prst="line">
            <a:avLst/>
          </a:prstGeom>
          <a:ln>
            <a:solidFill>
              <a:srgbClr val="45A7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异常件处理平台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21610" y="3503930"/>
            <a:ext cx="2233930" cy="2929255"/>
          </a:xfrm>
          <a:prstGeom prst="roundRect">
            <a:avLst>
              <a:gd name="adj" fmla="val 5270"/>
            </a:avLst>
          </a:prstGeom>
          <a:solidFill>
            <a:srgbClr val="45A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951855" y="3494405"/>
            <a:ext cx="2233930" cy="2929255"/>
          </a:xfrm>
          <a:prstGeom prst="roundRect">
            <a:avLst>
              <a:gd name="adj" fmla="val 5270"/>
            </a:avLst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801620" y="5694680"/>
            <a:ext cx="2073910" cy="6242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031865" y="5694680"/>
            <a:ext cx="2073910" cy="6242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94660" y="5822315"/>
            <a:ext cx="317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协查实时监控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6195060" y="5832475"/>
            <a:ext cx="317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有货无单上报</a:t>
            </a:r>
            <a:endParaRPr lang="zh-CN" altLang="en-US" b="1"/>
          </a:p>
        </p:txBody>
      </p:sp>
      <p:pic>
        <p:nvPicPr>
          <p:cNvPr id="12" name="图片 11" descr="位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2667635"/>
            <a:ext cx="597600" cy="597600"/>
          </a:xfrm>
          <a:prstGeom prst="rect">
            <a:avLst/>
          </a:prstGeom>
        </p:spPr>
      </p:pic>
      <p:pic>
        <p:nvPicPr>
          <p:cNvPr id="13" name="图片 12" descr="位置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370" y="2667635"/>
            <a:ext cx="596900" cy="596900"/>
          </a:xfrm>
          <a:prstGeom prst="rect">
            <a:avLst/>
          </a:prstGeom>
        </p:spPr>
      </p:pic>
      <p:sp>
        <p:nvSpPr>
          <p:cNvPr id="15" name="燕尾形 14"/>
          <p:cNvSpPr/>
          <p:nvPr/>
        </p:nvSpPr>
        <p:spPr>
          <a:xfrm>
            <a:off x="2421255" y="1964055"/>
            <a:ext cx="3110865" cy="362585"/>
          </a:xfrm>
          <a:prstGeom prst="chevron">
            <a:avLst/>
          </a:prstGeom>
          <a:solidFill>
            <a:srgbClr val="45A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燕尾形 16"/>
          <p:cNvSpPr/>
          <p:nvPr/>
        </p:nvSpPr>
        <p:spPr>
          <a:xfrm>
            <a:off x="5418455" y="1964055"/>
            <a:ext cx="3110865" cy="362585"/>
          </a:xfrm>
          <a:prstGeom prst="chevron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7048500" y="1414145"/>
            <a:ext cx="2540" cy="1263015"/>
          </a:xfrm>
          <a:prstGeom prst="line">
            <a:avLst/>
          </a:prstGeom>
          <a:ln>
            <a:solidFill>
              <a:srgbClr val="E559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238250" y="1414780"/>
            <a:ext cx="8376285" cy="101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042285" y="1967865"/>
            <a:ext cx="193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9</a:t>
            </a:r>
            <a:r>
              <a:rPr lang="zh-CN" altLang="en-US">
                <a:solidFill>
                  <a:schemeClr val="bg1"/>
                </a:solidFill>
              </a:rPr>
              <a:t>月</a:t>
            </a:r>
            <a:r>
              <a:rPr lang="en-US" altLang="zh-CN">
                <a:solidFill>
                  <a:schemeClr val="bg1"/>
                </a:solidFill>
              </a:rPr>
              <a:t>26</a:t>
            </a:r>
            <a:r>
              <a:rPr lang="zh-CN" altLang="en-US">
                <a:solidFill>
                  <a:schemeClr val="bg1"/>
                </a:solidFill>
              </a:rPr>
              <a:t>日版本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85535" y="1967865"/>
            <a:ext cx="193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10</a:t>
            </a:r>
            <a:r>
              <a:rPr lang="zh-CN" altLang="en-US">
                <a:solidFill>
                  <a:schemeClr val="bg1"/>
                </a:solidFill>
              </a:rPr>
              <a:t>月</a:t>
            </a:r>
            <a:r>
              <a:rPr lang="en-US" altLang="zh-CN">
                <a:solidFill>
                  <a:schemeClr val="bg1"/>
                </a:solidFill>
              </a:rPr>
              <a:t>16</a:t>
            </a:r>
            <a:r>
              <a:rPr lang="zh-CN" altLang="en-US">
                <a:solidFill>
                  <a:schemeClr val="bg1"/>
                </a:solidFill>
              </a:rPr>
              <a:t>日版本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25445" y="3729990"/>
            <a:ext cx="1835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数据展示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37510" y="4279900"/>
            <a:ext cx="1823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数据多状态判断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37510" y="4839335"/>
            <a:ext cx="1823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条件查询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062345" y="3634740"/>
            <a:ext cx="1823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条件查询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062345" y="4082415"/>
            <a:ext cx="1823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单号匹配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61710" y="4550410"/>
            <a:ext cx="1823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子页面数据展示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062345" y="5030470"/>
            <a:ext cx="1823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旧代码逻辑重写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IMG20191128_1020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840" y="1190625"/>
            <a:ext cx="7877810" cy="5128260"/>
          </a:xfrm>
          <a:prstGeom prst="rect">
            <a:avLst/>
          </a:prstGeom>
        </p:spPr>
      </p:pic>
      <p:pic>
        <p:nvPicPr>
          <p:cNvPr id="4" name="图片 3" descr="IMG20191128_1020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60" y="1197610"/>
            <a:ext cx="8780145" cy="4834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阶段总结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丰驰航空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34620" y="1764665"/>
          <a:ext cx="11756390" cy="461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756"/>
                <a:gridCol w="2421890"/>
                <a:gridCol w="3089910"/>
                <a:gridCol w="2346960"/>
                <a:gridCol w="2021840"/>
                <a:gridCol w="1228913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时间段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阶段目标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阶段计划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完成结果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完成进度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56335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2019-10-16 至2019-10-31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对丰驰-航空的业务和架构有基本了解，熟悉研发过程，尝试对简单生产问题进行跟踪。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1.业务流程培训；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2.系统架构培训；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3.研发过程培训；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4.技术栈介绍；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5.研发工具介绍；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熟悉项目各模块调用关系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了解数据流向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已完成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57605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2019-11-1 至2019-11-30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熟悉核心的业务流程，以及过程中的的数据流转；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能够在研发经理的带领下进行简单功能的研发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1.数据字典介绍；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2.系统上下游对接方式介绍；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3.参与一个版本的研发迭代，分配几个小功能试手；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4.参与发版流程。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参与两个版本迭代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个业务需求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已完成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76605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阶段3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2019-12-1 至 2019-12-31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能够独立进行与外部系统有交互的功能研发；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能够独立完成发版流程。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1.参与版本研发迭代；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2.独立进行生产发版。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3345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阶段4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2019-1-1 至 2019-1-15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对业务和架构有一定了解，能够在需求评审、设计评审、用例评审会上提出建设性意见；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能够独立进行功能设计；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转测交付质量须有提升。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参与版本研发迭代；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1120" y="1264920"/>
            <a:ext cx="309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培养计划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9315" y="15240"/>
            <a:ext cx="581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7" name="圆角矩形 26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丰驰航空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 descr="IMG20191128_1522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" y="1877060"/>
            <a:ext cx="10360025" cy="41033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丰驰航空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32790" y="2388235"/>
            <a:ext cx="523240" cy="543560"/>
          </a:xfrm>
          <a:prstGeom prst="ellipse">
            <a:avLst/>
          </a:prstGeom>
          <a:solidFill>
            <a:srgbClr val="81B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68350" y="4371975"/>
            <a:ext cx="523240" cy="543560"/>
          </a:xfrm>
          <a:prstGeom prst="ellipse">
            <a:avLst/>
          </a:prstGeom>
          <a:solidFill>
            <a:srgbClr val="47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89940" y="2485390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5500" y="448881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606550" y="2487295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散航发货作业任务入库修改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08785" y="449453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散航任务状态变更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16280" y="1568450"/>
            <a:ext cx="262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V3.22.0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1256030" y="5567045"/>
            <a:ext cx="7488000" cy="36000"/>
          </a:xfrm>
          <a:prstGeom prst="roundRect">
            <a:avLst/>
          </a:prstGeom>
          <a:solidFill>
            <a:srgbClr val="6587C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047875" y="5351145"/>
            <a:ext cx="444500" cy="474663"/>
          </a:xfrm>
          <a:prstGeom prst="ellipse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2095500" y="5432108"/>
            <a:ext cx="347663" cy="327025"/>
          </a:xfrm>
          <a:prstGeom prst="ellipse">
            <a:avLst/>
          </a:prstGeom>
          <a:solidFill>
            <a:srgbClr val="E559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4657725" y="5359083"/>
            <a:ext cx="444500" cy="473075"/>
          </a:xfrm>
          <a:prstGeom prst="ellipse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4705350" y="5427345"/>
            <a:ext cx="347663" cy="328613"/>
          </a:xfrm>
          <a:prstGeom prst="ellipse">
            <a:avLst/>
          </a:prstGeom>
          <a:solidFill>
            <a:srgbClr val="45A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7073900" y="5349558"/>
            <a:ext cx="444500" cy="474663"/>
          </a:xfrm>
          <a:prstGeom prst="ellipse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7123113" y="5422583"/>
            <a:ext cx="347663" cy="328613"/>
          </a:xfrm>
          <a:prstGeom prst="ellipse">
            <a:avLst/>
          </a:prstGeom>
          <a:solidFill>
            <a:srgbClr val="7B6B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4035" y="5984875"/>
            <a:ext cx="1539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未开始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55160" y="5984875"/>
            <a:ext cx="1539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进行中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31025" y="5984875"/>
            <a:ext cx="1539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已完成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8" name="曲线连接符 17"/>
          <p:cNvCxnSpPr>
            <a:stCxn id="118" idx="0"/>
            <a:endCxn id="120" idx="0"/>
          </p:cNvCxnSpPr>
          <p:nvPr/>
        </p:nvCxnSpPr>
        <p:spPr>
          <a:xfrm rot="16200000">
            <a:off x="3571875" y="4124960"/>
            <a:ext cx="5080" cy="2609850"/>
          </a:xfrm>
          <a:prstGeom prst="curvedConnector3">
            <a:avLst>
              <a:gd name="adj1" fmla="val 93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855595" y="5109210"/>
            <a:ext cx="1599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开始操作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3" name="曲线连接符 32"/>
          <p:cNvCxnSpPr>
            <a:stCxn id="119" idx="0"/>
            <a:endCxn id="121" idx="0"/>
          </p:cNvCxnSpPr>
          <p:nvPr/>
        </p:nvCxnSpPr>
        <p:spPr>
          <a:xfrm rot="16200000">
            <a:off x="6082665" y="4146550"/>
            <a:ext cx="9525" cy="2416175"/>
          </a:xfrm>
          <a:prstGeom prst="curvedConnector3">
            <a:avLst>
              <a:gd name="adj1" fmla="val 4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331460" y="5064125"/>
            <a:ext cx="1599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完成任务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4" name="曲线连接符 43"/>
          <p:cNvCxnSpPr>
            <a:stCxn id="121" idx="4"/>
            <a:endCxn id="119" idx="4"/>
          </p:cNvCxnSpPr>
          <p:nvPr/>
        </p:nvCxnSpPr>
        <p:spPr>
          <a:xfrm rot="5400000">
            <a:off x="6083935" y="4620260"/>
            <a:ext cx="7620" cy="2416175"/>
          </a:xfrm>
          <a:prstGeom prst="curvedConnector3">
            <a:avLst>
              <a:gd name="adj1" fmla="val 3220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331460" y="5644515"/>
            <a:ext cx="1599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任务翻转API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050020" y="4345305"/>
            <a:ext cx="312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影响因素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078595" y="4897755"/>
            <a:ext cx="2675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任务是否开单，是否取消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098280" y="5387975"/>
            <a:ext cx="2997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任务状态是否和当前操作匹配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107170" y="5902960"/>
            <a:ext cx="2997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任务状态更改上传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乌拉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625600" y="3260090"/>
            <a:ext cx="60496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散航任务重构去除主运单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任务绑定车标前置到入库时，并上传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fvp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丰驰航空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03605" y="2454275"/>
            <a:ext cx="523240" cy="543560"/>
          </a:xfrm>
          <a:prstGeom prst="ellipse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12495" y="3636010"/>
            <a:ext cx="523240" cy="543560"/>
          </a:xfrm>
          <a:prstGeom prst="ellipse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03605" y="4991735"/>
            <a:ext cx="523240" cy="5435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59485" y="507936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69010" y="3723640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59485" y="254190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0050" y="2572385"/>
            <a:ext cx="2335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呼叫地服任务取消功能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435" y="371602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散航国际航班显示规则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1485" y="5109845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散航快件查询功能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3605" y="1590040"/>
            <a:ext cx="262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V3.23.0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05000" y="3091180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新增任务状态字段，更改受影响的查询任务接口，与顺航对接更改任务状态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33575" y="5628005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散航重构货物入库表发生变更，根据货物编号查询货物信息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55800" y="6167755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当货物不是顶级容器时需要向请求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oms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36115" y="4044315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散航作业任务入库时判断是否为国际航班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36750" y="4570730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查询国际航班列表时添加规则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个人职业发展分析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238" y="2026228"/>
            <a:ext cx="3543473" cy="3533870"/>
          </a:xfrm>
          <a:prstGeom prst="rect">
            <a:avLst/>
          </a:prstGeom>
        </p:spPr>
      </p:pic>
      <p:sp>
        <p:nvSpPr>
          <p:cNvPr id="50" name="矩形: 圆角 49"/>
          <p:cNvSpPr/>
          <p:nvPr/>
        </p:nvSpPr>
        <p:spPr>
          <a:xfrm>
            <a:off x="1123536" y="1671536"/>
            <a:ext cx="1663430" cy="379378"/>
          </a:xfrm>
          <a:prstGeom prst="roundRect">
            <a:avLst/>
          </a:prstGeom>
          <a:solidFill>
            <a:srgbClr val="81B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: 圆角 50"/>
          <p:cNvSpPr/>
          <p:nvPr/>
        </p:nvSpPr>
        <p:spPr>
          <a:xfrm>
            <a:off x="1118676" y="2887494"/>
            <a:ext cx="1663430" cy="379378"/>
          </a:xfrm>
          <a:prstGeom prst="roundRect">
            <a:avLst/>
          </a:prstGeom>
          <a:solidFill>
            <a:srgbClr val="47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: 圆角 51"/>
          <p:cNvSpPr/>
          <p:nvPr/>
        </p:nvSpPr>
        <p:spPr>
          <a:xfrm>
            <a:off x="1118676" y="4079133"/>
            <a:ext cx="1663430" cy="379378"/>
          </a:xfrm>
          <a:prstGeom prst="roundRect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: 圆角 52"/>
          <p:cNvSpPr/>
          <p:nvPr/>
        </p:nvSpPr>
        <p:spPr>
          <a:xfrm>
            <a:off x="1118676" y="5270772"/>
            <a:ext cx="1663430" cy="379378"/>
          </a:xfrm>
          <a:prstGeom prst="roundRect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88" y="4114466"/>
            <a:ext cx="308711" cy="308711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71" y="2887494"/>
            <a:ext cx="379378" cy="379378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71" y="1661150"/>
            <a:ext cx="372228" cy="372228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17" y="5254894"/>
            <a:ext cx="359282" cy="359282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650266" y="1682240"/>
            <a:ext cx="22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666005" y="2897880"/>
            <a:ext cx="22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681161" y="4075539"/>
            <a:ext cx="22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689178" y="5296696"/>
            <a:ext cx="22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</a:rPr>
              <a:t>风险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0525" y="2289175"/>
            <a:ext cx="414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勇于挑战，乐于学习新的知识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89100" y="3487420"/>
            <a:ext cx="414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基础薄弱，业务逻辑理解的不够透彻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89100" y="4679950"/>
            <a:ext cx="414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软件开发的前景，公司的发展平台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08150" y="5944870"/>
            <a:ext cx="605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新的知识点多，需要费较大的学习成本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箭头: V 形 49"/>
          <p:cNvSpPr/>
          <p:nvPr/>
        </p:nvSpPr>
        <p:spPr>
          <a:xfrm>
            <a:off x="9200325" y="2590212"/>
            <a:ext cx="2251754" cy="621533"/>
          </a:xfrm>
          <a:prstGeom prst="chevron">
            <a:avLst>
              <a:gd name="adj" fmla="val 35914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行业平均水平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箭头: V 形 50"/>
          <p:cNvSpPr/>
          <p:nvPr/>
        </p:nvSpPr>
        <p:spPr>
          <a:xfrm>
            <a:off x="7059358" y="2590212"/>
            <a:ext cx="2251754" cy="621533"/>
          </a:xfrm>
          <a:prstGeom prst="chevron">
            <a:avLst>
              <a:gd name="adj" fmla="val 35914"/>
            </a:avLst>
          </a:prstGeom>
          <a:solidFill>
            <a:srgbClr val="81B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熟悉项目架构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箭头: V 形 51"/>
          <p:cNvSpPr/>
          <p:nvPr/>
        </p:nvSpPr>
        <p:spPr>
          <a:xfrm>
            <a:off x="4879021" y="2590212"/>
            <a:ext cx="2251754" cy="621533"/>
          </a:xfrm>
          <a:prstGeom prst="chevron">
            <a:avLst>
              <a:gd name="adj" fmla="val 35914"/>
            </a:avLst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有自己的理解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箭头: V 形 52"/>
          <p:cNvSpPr/>
          <p:nvPr/>
        </p:nvSpPr>
        <p:spPr>
          <a:xfrm>
            <a:off x="2718369" y="2590213"/>
            <a:ext cx="2251754" cy="621533"/>
          </a:xfrm>
          <a:prstGeom prst="chevron">
            <a:avLst>
              <a:gd name="adj" fmla="val 35914"/>
            </a:avLst>
          </a:prstGeom>
          <a:solidFill>
            <a:srgbClr val="47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熟练完成需求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箭头: V 形 53"/>
          <p:cNvSpPr/>
          <p:nvPr/>
        </p:nvSpPr>
        <p:spPr>
          <a:xfrm>
            <a:off x="557717" y="2590213"/>
            <a:ext cx="2251754" cy="621533"/>
          </a:xfrm>
          <a:prstGeom prst="chevron">
            <a:avLst>
              <a:gd name="adj" fmla="val 35914"/>
            </a:avLst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融入工作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89497" y="1956881"/>
            <a:ext cx="20374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206228" y="3810000"/>
            <a:ext cx="729575" cy="710119"/>
          </a:xfrm>
          <a:prstGeom prst="ellipse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381982" y="3810000"/>
            <a:ext cx="729575" cy="710119"/>
          </a:xfrm>
          <a:prstGeom prst="ellipse">
            <a:avLst/>
          </a:prstGeom>
          <a:solidFill>
            <a:srgbClr val="47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640110" y="3809999"/>
            <a:ext cx="729575" cy="710119"/>
          </a:xfrm>
          <a:prstGeom prst="ellipse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815864" y="3809999"/>
            <a:ext cx="729575" cy="710119"/>
          </a:xfrm>
          <a:prstGeom prst="ellipse">
            <a:avLst/>
          </a:prstGeom>
          <a:solidFill>
            <a:srgbClr val="81B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0010315" y="3809999"/>
            <a:ext cx="729575" cy="7101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29" y="3882352"/>
            <a:ext cx="532946" cy="532946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014" y="3981623"/>
            <a:ext cx="368263" cy="368263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12" y="3962996"/>
            <a:ext cx="431554" cy="431554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94" y="3898044"/>
            <a:ext cx="534027" cy="534027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49" y="3932984"/>
            <a:ext cx="456039" cy="456039"/>
          </a:xfrm>
          <a:prstGeom prst="rect">
            <a:avLst/>
          </a:prstGeom>
        </p:spPr>
      </p:pic>
      <p:cxnSp>
        <p:nvCxnSpPr>
          <p:cNvPr id="76" name="直接箭头连接符 75"/>
          <p:cNvCxnSpPr>
            <a:stCxn id="54" idx="2"/>
            <a:endCxn id="60" idx="0"/>
          </p:cNvCxnSpPr>
          <p:nvPr/>
        </p:nvCxnSpPr>
        <p:spPr>
          <a:xfrm>
            <a:off x="1571350" y="3221271"/>
            <a:ext cx="0" cy="59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3727312" y="3211146"/>
            <a:ext cx="969" cy="59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6003444" y="3210226"/>
            <a:ext cx="969" cy="59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8163127" y="3204864"/>
            <a:ext cx="969" cy="59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10338981" y="3225731"/>
            <a:ext cx="969" cy="59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个人职业愿景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025" y="4760595"/>
            <a:ext cx="315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TODO: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79880" y="5293995"/>
            <a:ext cx="565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坚持学习专业技能，对新知识保持热情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91310" y="5833745"/>
            <a:ext cx="565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培</a:t>
            </a:r>
            <a:r>
              <a:rPr lang="en-US" altLang="zh-CN"/>
              <a:t>养个人的优势特长。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381847" y="1956881"/>
            <a:ext cx="20374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4337" y="1956881"/>
            <a:ext cx="20374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94132" y="1930211"/>
            <a:ext cx="20374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78532" y="1930211"/>
            <a:ext cx="20374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84" y="525735"/>
            <a:ext cx="179180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835" y="462320"/>
            <a:ext cx="593493" cy="5936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"/>
          <p:cNvGrpSpPr/>
          <p:nvPr/>
        </p:nvGrpSpPr>
        <p:grpSpPr bwMode="auto">
          <a:xfrm rot="-5400000">
            <a:off x="-365465" y="3701838"/>
            <a:ext cx="4724400" cy="98425"/>
            <a:chOff x="0" y="0"/>
            <a:chExt cx="5760" cy="34"/>
          </a:xfrm>
        </p:grpSpPr>
        <p:pic>
          <p:nvPicPr>
            <p:cNvPr id="7" name="Picture 12" descr="图片1副本"/>
            <p:cNvPicPr>
              <a:picLocks noChangeAspect="1" noChangeArrowheads="1"/>
            </p:cNvPicPr>
            <p:nvPr/>
          </p:nvPicPr>
          <p:blipFill>
            <a:blip r:embed="rId1">
              <a:lum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685"/>
            <a:stretch>
              <a:fillRect/>
            </a:stretch>
          </p:blipFill>
          <p:spPr bwMode="auto">
            <a:xfrm flipV="1">
              <a:off x="0" y="0"/>
              <a:ext cx="5760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0" y="6"/>
              <a:ext cx="576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085273" y="1356913"/>
            <a:ext cx="3200400" cy="5078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基本情况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2199092" y="1864779"/>
            <a:ext cx="188781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姓名：刘乾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359712" y="1864779"/>
            <a:ext cx="2448272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籍贯：湖南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2189964" y="2512851"/>
            <a:ext cx="1496144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学历：本科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6359712" y="2512851"/>
            <a:ext cx="2808312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出生年月：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2222756" y="3160923"/>
            <a:ext cx="3063552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专业：电子商务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6359712" y="3160923"/>
            <a:ext cx="277180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毕业院校：沈阳工业大学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2124380" y="3827286"/>
            <a:ext cx="6114256" cy="1060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直接上级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姓名：骆红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职务：测试开发资深高级工程师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2096606" y="5096571"/>
            <a:ext cx="6114256" cy="1060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岗位导师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郭斯佳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岗位：后端开发高级工程师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05" y="472580"/>
            <a:ext cx="529053" cy="529216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84" y="525735"/>
            <a:ext cx="179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8674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: 圆角 20"/>
          <p:cNvSpPr/>
          <p:nvPr/>
        </p:nvSpPr>
        <p:spPr>
          <a:xfrm rot="16200000">
            <a:off x="362585" y="3943350"/>
            <a:ext cx="4805680" cy="762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71946" y="3070373"/>
            <a:ext cx="564204" cy="5350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15" y="3183862"/>
            <a:ext cx="359923" cy="359923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487718" y="4288707"/>
            <a:ext cx="564204" cy="535021"/>
          </a:xfrm>
          <a:prstGeom prst="ellipse">
            <a:avLst/>
          </a:prstGeom>
          <a:solidFill>
            <a:srgbClr val="81B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36" y="4444349"/>
            <a:ext cx="259404" cy="259404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486586" y="1823150"/>
            <a:ext cx="564204" cy="535021"/>
          </a:xfrm>
          <a:prstGeom prst="ellipse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99" y="1894080"/>
            <a:ext cx="357087" cy="357087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2523303" y="5518040"/>
            <a:ext cx="564204" cy="535021"/>
          </a:xfrm>
          <a:prstGeom prst="ellipse">
            <a:avLst/>
          </a:prstGeom>
          <a:solidFill>
            <a:srgbClr val="47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95" y="5569109"/>
            <a:ext cx="432881" cy="43288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230239" y="1905613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29886" y="3152753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66929" y="4389620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情景模拟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91694" y="5633585"/>
            <a:ext cx="26070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进入部门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57584" y="525735"/>
            <a:ext cx="179180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成长历程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48050" y="1951355"/>
            <a:ext cx="3997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学习专业知识，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熟悉公司环境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50590" y="3241040"/>
            <a:ext cx="3997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学习公司文化，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了解相关技术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460115" y="4431665"/>
            <a:ext cx="3997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学会团队合作，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实战项目开发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448050" y="5626100"/>
            <a:ext cx="3997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熟悉航空业务，完成需求开发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情景模拟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91157" y="1785917"/>
            <a:ext cx="3201457" cy="492123"/>
            <a:chOff x="5610894" y="1192355"/>
            <a:chExt cx="3201457" cy="492123"/>
          </a:xfrm>
        </p:grpSpPr>
        <p:sp>
          <p:nvSpPr>
            <p:cNvPr id="17" name="矩形 16"/>
            <p:cNvSpPr/>
            <p:nvPr/>
          </p:nvSpPr>
          <p:spPr>
            <a:xfrm>
              <a:off x="6298109" y="1249503"/>
              <a:ext cx="2514242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收集繁琐，汇总复杂</a:t>
              </a:r>
              <a:endParaRPr lang="zh-CN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3" name="Freeform 18"/>
            <p:cNvSpPr>
              <a:spLocks noEditPoints="1"/>
            </p:cNvSpPr>
            <p:nvPr/>
          </p:nvSpPr>
          <p:spPr bwMode="auto">
            <a:xfrm>
              <a:off x="5610894" y="1192355"/>
              <a:ext cx="520244" cy="492123"/>
            </a:xfrm>
            <a:custGeom>
              <a:avLst/>
              <a:gdLst>
                <a:gd name="T0" fmla="*/ 89 w 93"/>
                <a:gd name="T1" fmla="*/ 0 h 88"/>
                <a:gd name="T2" fmla="*/ 93 w 93"/>
                <a:gd name="T3" fmla="*/ 5 h 88"/>
                <a:gd name="T4" fmla="*/ 93 w 93"/>
                <a:gd name="T5" fmla="*/ 74 h 88"/>
                <a:gd name="T6" fmla="*/ 81 w 93"/>
                <a:gd name="T7" fmla="*/ 74 h 88"/>
                <a:gd name="T8" fmla="*/ 82 w 93"/>
                <a:gd name="T9" fmla="*/ 65 h 88"/>
                <a:gd name="T10" fmla="*/ 84 w 93"/>
                <a:gd name="T11" fmla="*/ 10 h 88"/>
                <a:gd name="T12" fmla="*/ 10 w 93"/>
                <a:gd name="T13" fmla="*/ 65 h 88"/>
                <a:gd name="T14" fmla="*/ 48 w 93"/>
                <a:gd name="T15" fmla="*/ 72 h 88"/>
                <a:gd name="T16" fmla="*/ 5 w 93"/>
                <a:gd name="T17" fmla="*/ 74 h 88"/>
                <a:gd name="T18" fmla="*/ 0 w 93"/>
                <a:gd name="T19" fmla="*/ 69 h 88"/>
                <a:gd name="T20" fmla="*/ 0 w 93"/>
                <a:gd name="T21" fmla="*/ 0 h 88"/>
                <a:gd name="T22" fmla="*/ 64 w 93"/>
                <a:gd name="T23" fmla="*/ 51 h 88"/>
                <a:gd name="T24" fmla="*/ 55 w 93"/>
                <a:gd name="T25" fmla="*/ 71 h 88"/>
                <a:gd name="T26" fmla="*/ 57 w 93"/>
                <a:gd name="T27" fmla="*/ 82 h 88"/>
                <a:gd name="T28" fmla="*/ 64 w 93"/>
                <a:gd name="T29" fmla="*/ 78 h 88"/>
                <a:gd name="T30" fmla="*/ 72 w 93"/>
                <a:gd name="T31" fmla="*/ 84 h 88"/>
                <a:gd name="T32" fmla="*/ 74 w 93"/>
                <a:gd name="T33" fmla="*/ 71 h 88"/>
                <a:gd name="T34" fmla="*/ 64 w 93"/>
                <a:gd name="T35" fmla="*/ 51 h 88"/>
                <a:gd name="T36" fmla="*/ 64 w 93"/>
                <a:gd name="T37" fmla="*/ 69 h 88"/>
                <a:gd name="T38" fmla="*/ 64 w 93"/>
                <a:gd name="T39" fmla="*/ 72 h 88"/>
                <a:gd name="T40" fmla="*/ 62 w 93"/>
                <a:gd name="T41" fmla="*/ 55 h 88"/>
                <a:gd name="T42" fmla="*/ 71 w 93"/>
                <a:gd name="T43" fmla="*/ 64 h 88"/>
                <a:gd name="T44" fmla="*/ 62 w 93"/>
                <a:gd name="T45" fmla="*/ 55 h 88"/>
                <a:gd name="T46" fmla="*/ 18 w 93"/>
                <a:gd name="T47" fmla="*/ 46 h 88"/>
                <a:gd name="T48" fmla="*/ 77 w 93"/>
                <a:gd name="T49" fmla="*/ 41 h 88"/>
                <a:gd name="T50" fmla="*/ 47 w 93"/>
                <a:gd name="T51" fmla="*/ 29 h 88"/>
                <a:gd name="T52" fmla="*/ 77 w 93"/>
                <a:gd name="T53" fmla="*/ 34 h 88"/>
                <a:gd name="T54" fmla="*/ 47 w 93"/>
                <a:gd name="T55" fmla="*/ 29 h 88"/>
                <a:gd name="T56" fmla="*/ 47 w 93"/>
                <a:gd name="T57" fmla="*/ 22 h 88"/>
                <a:gd name="T58" fmla="*/ 77 w 93"/>
                <a:gd name="T59" fmla="*/ 17 h 88"/>
                <a:gd name="T60" fmla="*/ 18 w 93"/>
                <a:gd name="T61" fmla="*/ 17 h 88"/>
                <a:gd name="T62" fmla="*/ 40 w 93"/>
                <a:gd name="T63" fmla="*/ 35 h 88"/>
                <a:gd name="T64" fmla="*/ 18 w 93"/>
                <a:gd name="T65" fmla="*/ 1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3" h="88">
                  <a:moveTo>
                    <a:pt x="5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1" y="69"/>
                    <a:pt x="82" y="67"/>
                    <a:pt x="82" y="65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7"/>
                    <a:pt x="47" y="69"/>
                    <a:pt x="48" y="72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64" y="51"/>
                  </a:moveTo>
                  <a:cubicBezTo>
                    <a:pt x="57" y="51"/>
                    <a:pt x="52" y="56"/>
                    <a:pt x="52" y="63"/>
                  </a:cubicBezTo>
                  <a:cubicBezTo>
                    <a:pt x="52" y="66"/>
                    <a:pt x="53" y="69"/>
                    <a:pt x="55" y="71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69"/>
                    <a:pt x="76" y="66"/>
                    <a:pt x="76" y="63"/>
                  </a:cubicBezTo>
                  <a:cubicBezTo>
                    <a:pt x="76" y="56"/>
                    <a:pt x="71" y="51"/>
                    <a:pt x="64" y="51"/>
                  </a:cubicBezTo>
                  <a:close/>
                  <a:moveTo>
                    <a:pt x="71" y="67"/>
                  </a:moveTo>
                  <a:cubicBezTo>
                    <a:pt x="69" y="68"/>
                    <a:pt x="67" y="69"/>
                    <a:pt x="64" y="69"/>
                  </a:cubicBezTo>
                  <a:cubicBezTo>
                    <a:pt x="62" y="69"/>
                    <a:pt x="59" y="68"/>
                    <a:pt x="57" y="67"/>
                  </a:cubicBezTo>
                  <a:cubicBezTo>
                    <a:pt x="58" y="69"/>
                    <a:pt x="61" y="72"/>
                    <a:pt x="64" y="72"/>
                  </a:cubicBezTo>
                  <a:cubicBezTo>
                    <a:pt x="67" y="72"/>
                    <a:pt x="70" y="70"/>
                    <a:pt x="71" y="67"/>
                  </a:cubicBezTo>
                  <a:close/>
                  <a:moveTo>
                    <a:pt x="62" y="55"/>
                  </a:moveTo>
                  <a:cubicBezTo>
                    <a:pt x="64" y="55"/>
                    <a:pt x="66" y="56"/>
                    <a:pt x="68" y="58"/>
                  </a:cubicBezTo>
                  <a:cubicBezTo>
                    <a:pt x="70" y="60"/>
                    <a:pt x="71" y="62"/>
                    <a:pt x="71" y="64"/>
                  </a:cubicBezTo>
                  <a:cubicBezTo>
                    <a:pt x="73" y="62"/>
                    <a:pt x="72" y="58"/>
                    <a:pt x="70" y="56"/>
                  </a:cubicBezTo>
                  <a:cubicBezTo>
                    <a:pt x="68" y="54"/>
                    <a:pt x="65" y="54"/>
                    <a:pt x="62" y="55"/>
                  </a:cubicBezTo>
                  <a:close/>
                  <a:moveTo>
                    <a:pt x="18" y="41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8" y="41"/>
                    <a:pt x="18" y="41"/>
                    <a:pt x="18" y="41"/>
                  </a:cubicBezTo>
                  <a:close/>
                  <a:moveTo>
                    <a:pt x="47" y="29"/>
                  </a:moveTo>
                  <a:cubicBezTo>
                    <a:pt x="47" y="34"/>
                    <a:pt x="47" y="34"/>
                    <a:pt x="47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47" y="29"/>
                    <a:pt x="47" y="29"/>
                    <a:pt x="47" y="29"/>
                  </a:cubicBezTo>
                  <a:close/>
                  <a:moveTo>
                    <a:pt x="47" y="17"/>
                  </a:moveTo>
                  <a:cubicBezTo>
                    <a:pt x="47" y="22"/>
                    <a:pt x="47" y="22"/>
                    <a:pt x="4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47" y="17"/>
                    <a:pt x="47" y="17"/>
                    <a:pt x="47" y="17"/>
                  </a:cubicBezTo>
                  <a:close/>
                  <a:moveTo>
                    <a:pt x="18" y="17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17"/>
                    <a:pt x="40" y="17"/>
                    <a:pt x="40" y="17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01185" y="2694141"/>
            <a:ext cx="3210827" cy="595120"/>
            <a:chOff x="399952" y="3042284"/>
            <a:chExt cx="3210827" cy="595120"/>
          </a:xfrm>
        </p:grpSpPr>
        <p:sp>
          <p:nvSpPr>
            <p:cNvPr id="19" name="矩形 18"/>
            <p:cNvSpPr/>
            <p:nvPr/>
          </p:nvSpPr>
          <p:spPr>
            <a:xfrm>
              <a:off x="1096537" y="3180554"/>
              <a:ext cx="2514242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系统不够灵活</a:t>
              </a:r>
              <a:endParaRPr lang="zh-CN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" name="Freeform 23"/>
            <p:cNvSpPr>
              <a:spLocks noEditPoints="1"/>
            </p:cNvSpPr>
            <p:nvPr/>
          </p:nvSpPr>
          <p:spPr bwMode="auto">
            <a:xfrm>
              <a:off x="399952" y="3042284"/>
              <a:ext cx="441325" cy="595120"/>
            </a:xfrm>
            <a:custGeom>
              <a:avLst/>
              <a:gdLst>
                <a:gd name="T0" fmla="*/ 15 w 83"/>
                <a:gd name="T1" fmla="*/ 35 h 112"/>
                <a:gd name="T2" fmla="*/ 38 w 83"/>
                <a:gd name="T3" fmla="*/ 78 h 112"/>
                <a:gd name="T4" fmla="*/ 80 w 83"/>
                <a:gd name="T5" fmla="*/ 55 h 112"/>
                <a:gd name="T6" fmla="*/ 58 w 83"/>
                <a:gd name="T7" fmla="*/ 13 h 112"/>
                <a:gd name="T8" fmla="*/ 34 w 83"/>
                <a:gd name="T9" fmla="*/ 68 h 112"/>
                <a:gd name="T10" fmla="*/ 46 w 83"/>
                <a:gd name="T11" fmla="*/ 72 h 112"/>
                <a:gd name="T12" fmla="*/ 34 w 83"/>
                <a:gd name="T13" fmla="*/ 68 h 112"/>
                <a:gd name="T14" fmla="*/ 56 w 83"/>
                <a:gd name="T15" fmla="*/ 61 h 112"/>
                <a:gd name="T16" fmla="*/ 62 w 83"/>
                <a:gd name="T17" fmla="*/ 60 h 112"/>
                <a:gd name="T18" fmla="*/ 51 w 83"/>
                <a:gd name="T19" fmla="*/ 66 h 112"/>
                <a:gd name="T20" fmla="*/ 69 w 83"/>
                <a:gd name="T21" fmla="*/ 52 h 112"/>
                <a:gd name="T22" fmla="*/ 73 w 83"/>
                <a:gd name="T23" fmla="*/ 53 h 112"/>
                <a:gd name="T24" fmla="*/ 69 w 83"/>
                <a:gd name="T25" fmla="*/ 52 h 112"/>
                <a:gd name="T26" fmla="*/ 54 w 83"/>
                <a:gd name="T27" fmla="*/ 24 h 112"/>
                <a:gd name="T28" fmla="*/ 56 w 83"/>
                <a:gd name="T29" fmla="*/ 20 h 112"/>
                <a:gd name="T30" fmla="*/ 46 w 83"/>
                <a:gd name="T31" fmla="*/ 27 h 112"/>
                <a:gd name="T32" fmla="*/ 33 w 83"/>
                <a:gd name="T33" fmla="*/ 33 h 112"/>
                <a:gd name="T34" fmla="*/ 35 w 83"/>
                <a:gd name="T35" fmla="*/ 22 h 112"/>
                <a:gd name="T36" fmla="*/ 46 w 83"/>
                <a:gd name="T37" fmla="*/ 27 h 112"/>
                <a:gd name="T38" fmla="*/ 21 w 83"/>
                <a:gd name="T39" fmla="*/ 44 h 112"/>
                <a:gd name="T40" fmla="*/ 25 w 83"/>
                <a:gd name="T41" fmla="*/ 32 h 112"/>
                <a:gd name="T42" fmla="*/ 33 w 83"/>
                <a:gd name="T43" fmla="*/ 60 h 112"/>
                <a:gd name="T44" fmla="*/ 27 w 83"/>
                <a:gd name="T45" fmla="*/ 49 h 112"/>
                <a:gd name="T46" fmla="*/ 32 w 83"/>
                <a:gd name="T47" fmla="*/ 54 h 112"/>
                <a:gd name="T48" fmla="*/ 33 w 83"/>
                <a:gd name="T49" fmla="*/ 60 h 112"/>
                <a:gd name="T50" fmla="*/ 43 w 83"/>
                <a:gd name="T51" fmla="*/ 36 h 112"/>
                <a:gd name="T52" fmla="*/ 57 w 83"/>
                <a:gd name="T53" fmla="*/ 41 h 112"/>
                <a:gd name="T54" fmla="*/ 52 w 83"/>
                <a:gd name="T55" fmla="*/ 54 h 112"/>
                <a:gd name="T56" fmla="*/ 39 w 83"/>
                <a:gd name="T57" fmla="*/ 50 h 112"/>
                <a:gd name="T58" fmla="*/ 60 w 83"/>
                <a:gd name="T59" fmla="*/ 31 h 112"/>
                <a:gd name="T60" fmla="*/ 71 w 83"/>
                <a:gd name="T61" fmla="*/ 33 h 112"/>
                <a:gd name="T62" fmla="*/ 66 w 83"/>
                <a:gd name="T63" fmla="*/ 44 h 112"/>
                <a:gd name="T64" fmla="*/ 60 w 83"/>
                <a:gd name="T65" fmla="*/ 31 h 112"/>
                <a:gd name="T66" fmla="*/ 71 w 83"/>
                <a:gd name="T67" fmla="*/ 112 h 112"/>
                <a:gd name="T68" fmla="*/ 30 w 83"/>
                <a:gd name="T69" fmla="*/ 104 h 112"/>
                <a:gd name="T70" fmla="*/ 44 w 83"/>
                <a:gd name="T71" fmla="*/ 93 h 112"/>
                <a:gd name="T72" fmla="*/ 0 w 83"/>
                <a:gd name="T73" fmla="*/ 45 h 112"/>
                <a:gd name="T74" fmla="*/ 32 w 83"/>
                <a:gd name="T75" fmla="*/ 0 h 112"/>
                <a:gd name="T76" fmla="*/ 21 w 83"/>
                <a:gd name="T77" fmla="*/ 18 h 112"/>
                <a:gd name="T78" fmla="*/ 21 w 83"/>
                <a:gd name="T79" fmla="*/ 72 h 112"/>
                <a:gd name="T80" fmla="*/ 72 w 83"/>
                <a:gd name="T81" fmla="*/ 75 h 112"/>
                <a:gd name="T82" fmla="*/ 56 w 83"/>
                <a:gd name="T83" fmla="*/ 92 h 112"/>
                <a:gd name="T84" fmla="*/ 71 w 83"/>
                <a:gd name="T85" fmla="*/ 10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3" h="112">
                  <a:moveTo>
                    <a:pt x="32" y="15"/>
                  </a:moveTo>
                  <a:cubicBezTo>
                    <a:pt x="24" y="20"/>
                    <a:pt x="18" y="27"/>
                    <a:pt x="15" y="35"/>
                  </a:cubicBezTo>
                  <a:cubicBezTo>
                    <a:pt x="13" y="44"/>
                    <a:pt x="13" y="53"/>
                    <a:pt x="18" y="61"/>
                  </a:cubicBezTo>
                  <a:cubicBezTo>
                    <a:pt x="22" y="69"/>
                    <a:pt x="29" y="75"/>
                    <a:pt x="38" y="78"/>
                  </a:cubicBezTo>
                  <a:cubicBezTo>
                    <a:pt x="46" y="80"/>
                    <a:pt x="55" y="80"/>
                    <a:pt x="63" y="75"/>
                  </a:cubicBezTo>
                  <a:cubicBezTo>
                    <a:pt x="72" y="71"/>
                    <a:pt x="77" y="64"/>
                    <a:pt x="80" y="55"/>
                  </a:cubicBezTo>
                  <a:cubicBezTo>
                    <a:pt x="83" y="47"/>
                    <a:pt x="82" y="38"/>
                    <a:pt x="78" y="30"/>
                  </a:cubicBezTo>
                  <a:cubicBezTo>
                    <a:pt x="73" y="21"/>
                    <a:pt x="66" y="16"/>
                    <a:pt x="58" y="13"/>
                  </a:cubicBezTo>
                  <a:cubicBezTo>
                    <a:pt x="50" y="10"/>
                    <a:pt x="40" y="11"/>
                    <a:pt x="32" y="15"/>
                  </a:cubicBezTo>
                  <a:close/>
                  <a:moveTo>
                    <a:pt x="34" y="68"/>
                  </a:moveTo>
                  <a:cubicBezTo>
                    <a:pt x="36" y="68"/>
                    <a:pt x="39" y="67"/>
                    <a:pt x="41" y="67"/>
                  </a:cubicBezTo>
                  <a:cubicBezTo>
                    <a:pt x="43" y="69"/>
                    <a:pt x="45" y="70"/>
                    <a:pt x="46" y="72"/>
                  </a:cubicBezTo>
                  <a:cubicBezTo>
                    <a:pt x="44" y="71"/>
                    <a:pt x="42" y="71"/>
                    <a:pt x="40" y="70"/>
                  </a:cubicBezTo>
                  <a:cubicBezTo>
                    <a:pt x="38" y="70"/>
                    <a:pt x="36" y="69"/>
                    <a:pt x="34" y="68"/>
                  </a:cubicBezTo>
                  <a:close/>
                  <a:moveTo>
                    <a:pt x="49" y="64"/>
                  </a:moveTo>
                  <a:cubicBezTo>
                    <a:pt x="51" y="63"/>
                    <a:pt x="54" y="62"/>
                    <a:pt x="56" y="61"/>
                  </a:cubicBezTo>
                  <a:cubicBezTo>
                    <a:pt x="58" y="60"/>
                    <a:pt x="60" y="59"/>
                    <a:pt x="62" y="57"/>
                  </a:cubicBezTo>
                  <a:cubicBezTo>
                    <a:pt x="62" y="58"/>
                    <a:pt x="62" y="59"/>
                    <a:pt x="62" y="60"/>
                  </a:cubicBezTo>
                  <a:cubicBezTo>
                    <a:pt x="63" y="64"/>
                    <a:pt x="62" y="68"/>
                    <a:pt x="60" y="69"/>
                  </a:cubicBezTo>
                  <a:cubicBezTo>
                    <a:pt x="58" y="70"/>
                    <a:pt x="55" y="68"/>
                    <a:pt x="51" y="66"/>
                  </a:cubicBezTo>
                  <a:cubicBezTo>
                    <a:pt x="51" y="65"/>
                    <a:pt x="50" y="65"/>
                    <a:pt x="49" y="64"/>
                  </a:cubicBezTo>
                  <a:close/>
                  <a:moveTo>
                    <a:pt x="69" y="52"/>
                  </a:moveTo>
                  <a:cubicBezTo>
                    <a:pt x="71" y="50"/>
                    <a:pt x="73" y="49"/>
                    <a:pt x="74" y="47"/>
                  </a:cubicBezTo>
                  <a:cubicBezTo>
                    <a:pt x="74" y="49"/>
                    <a:pt x="73" y="51"/>
                    <a:pt x="73" y="53"/>
                  </a:cubicBezTo>
                  <a:cubicBezTo>
                    <a:pt x="72" y="55"/>
                    <a:pt x="71" y="57"/>
                    <a:pt x="70" y="59"/>
                  </a:cubicBezTo>
                  <a:cubicBezTo>
                    <a:pt x="70" y="57"/>
                    <a:pt x="70" y="55"/>
                    <a:pt x="69" y="52"/>
                  </a:cubicBezTo>
                  <a:close/>
                  <a:moveTo>
                    <a:pt x="61" y="23"/>
                  </a:moveTo>
                  <a:cubicBezTo>
                    <a:pt x="59" y="23"/>
                    <a:pt x="57" y="23"/>
                    <a:pt x="54" y="24"/>
                  </a:cubicBezTo>
                  <a:cubicBezTo>
                    <a:pt x="53" y="22"/>
                    <a:pt x="51" y="20"/>
                    <a:pt x="49" y="19"/>
                  </a:cubicBezTo>
                  <a:cubicBezTo>
                    <a:pt x="51" y="19"/>
                    <a:pt x="53" y="20"/>
                    <a:pt x="56" y="20"/>
                  </a:cubicBezTo>
                  <a:cubicBezTo>
                    <a:pt x="58" y="21"/>
                    <a:pt x="60" y="22"/>
                    <a:pt x="61" y="23"/>
                  </a:cubicBezTo>
                  <a:close/>
                  <a:moveTo>
                    <a:pt x="46" y="27"/>
                  </a:moveTo>
                  <a:cubicBezTo>
                    <a:pt x="44" y="27"/>
                    <a:pt x="42" y="28"/>
                    <a:pt x="39" y="30"/>
                  </a:cubicBezTo>
                  <a:cubicBezTo>
                    <a:pt x="37" y="31"/>
                    <a:pt x="35" y="32"/>
                    <a:pt x="33" y="33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26"/>
                    <a:pt x="34" y="23"/>
                    <a:pt x="35" y="22"/>
                  </a:cubicBezTo>
                  <a:cubicBezTo>
                    <a:pt x="37" y="21"/>
                    <a:pt x="41" y="22"/>
                    <a:pt x="44" y="25"/>
                  </a:cubicBezTo>
                  <a:cubicBezTo>
                    <a:pt x="45" y="25"/>
                    <a:pt x="46" y="26"/>
                    <a:pt x="46" y="27"/>
                  </a:cubicBezTo>
                  <a:close/>
                  <a:moveTo>
                    <a:pt x="26" y="39"/>
                  </a:moveTo>
                  <a:cubicBezTo>
                    <a:pt x="24" y="40"/>
                    <a:pt x="23" y="42"/>
                    <a:pt x="21" y="44"/>
                  </a:cubicBezTo>
                  <a:cubicBezTo>
                    <a:pt x="22" y="42"/>
                    <a:pt x="22" y="40"/>
                    <a:pt x="23" y="38"/>
                  </a:cubicBezTo>
                  <a:cubicBezTo>
                    <a:pt x="23" y="35"/>
                    <a:pt x="24" y="33"/>
                    <a:pt x="25" y="32"/>
                  </a:cubicBezTo>
                  <a:cubicBezTo>
                    <a:pt x="25" y="34"/>
                    <a:pt x="26" y="36"/>
                    <a:pt x="26" y="39"/>
                  </a:cubicBezTo>
                  <a:close/>
                  <a:moveTo>
                    <a:pt x="33" y="60"/>
                  </a:moveTo>
                  <a:cubicBezTo>
                    <a:pt x="29" y="60"/>
                    <a:pt x="25" y="60"/>
                    <a:pt x="24" y="58"/>
                  </a:cubicBezTo>
                  <a:cubicBezTo>
                    <a:pt x="23" y="56"/>
                    <a:pt x="25" y="52"/>
                    <a:pt x="27" y="49"/>
                  </a:cubicBezTo>
                  <a:cubicBezTo>
                    <a:pt x="28" y="48"/>
                    <a:pt x="28" y="48"/>
                    <a:pt x="29" y="47"/>
                  </a:cubicBezTo>
                  <a:cubicBezTo>
                    <a:pt x="30" y="49"/>
                    <a:pt x="31" y="51"/>
                    <a:pt x="32" y="54"/>
                  </a:cubicBezTo>
                  <a:cubicBezTo>
                    <a:pt x="33" y="56"/>
                    <a:pt x="34" y="58"/>
                    <a:pt x="36" y="60"/>
                  </a:cubicBezTo>
                  <a:cubicBezTo>
                    <a:pt x="35" y="60"/>
                    <a:pt x="34" y="60"/>
                    <a:pt x="33" y="60"/>
                  </a:cubicBezTo>
                  <a:close/>
                  <a:moveTo>
                    <a:pt x="35" y="41"/>
                  </a:moveTo>
                  <a:cubicBezTo>
                    <a:pt x="37" y="40"/>
                    <a:pt x="40" y="38"/>
                    <a:pt x="43" y="36"/>
                  </a:cubicBezTo>
                  <a:cubicBezTo>
                    <a:pt x="46" y="35"/>
                    <a:pt x="49" y="34"/>
                    <a:pt x="52" y="33"/>
                  </a:cubicBezTo>
                  <a:cubicBezTo>
                    <a:pt x="53" y="35"/>
                    <a:pt x="55" y="38"/>
                    <a:pt x="57" y="41"/>
                  </a:cubicBezTo>
                  <a:cubicBezTo>
                    <a:pt x="58" y="44"/>
                    <a:pt x="59" y="46"/>
                    <a:pt x="60" y="49"/>
                  </a:cubicBezTo>
                  <a:cubicBezTo>
                    <a:pt x="58" y="51"/>
                    <a:pt x="55" y="53"/>
                    <a:pt x="52" y="54"/>
                  </a:cubicBezTo>
                  <a:cubicBezTo>
                    <a:pt x="49" y="56"/>
                    <a:pt x="47" y="57"/>
                    <a:pt x="44" y="58"/>
                  </a:cubicBezTo>
                  <a:cubicBezTo>
                    <a:pt x="42" y="56"/>
                    <a:pt x="40" y="53"/>
                    <a:pt x="39" y="50"/>
                  </a:cubicBezTo>
                  <a:cubicBezTo>
                    <a:pt x="37" y="47"/>
                    <a:pt x="36" y="44"/>
                    <a:pt x="35" y="41"/>
                  </a:cubicBezTo>
                  <a:close/>
                  <a:moveTo>
                    <a:pt x="60" y="31"/>
                  </a:moveTo>
                  <a:cubicBezTo>
                    <a:pt x="60" y="31"/>
                    <a:pt x="61" y="31"/>
                    <a:pt x="62" y="31"/>
                  </a:cubicBezTo>
                  <a:cubicBezTo>
                    <a:pt x="67" y="30"/>
                    <a:pt x="70" y="31"/>
                    <a:pt x="71" y="33"/>
                  </a:cubicBezTo>
                  <a:cubicBezTo>
                    <a:pt x="72" y="35"/>
                    <a:pt x="71" y="38"/>
                    <a:pt x="68" y="42"/>
                  </a:cubicBezTo>
                  <a:cubicBezTo>
                    <a:pt x="68" y="43"/>
                    <a:pt x="67" y="43"/>
                    <a:pt x="66" y="44"/>
                  </a:cubicBezTo>
                  <a:cubicBezTo>
                    <a:pt x="66" y="42"/>
                    <a:pt x="65" y="39"/>
                    <a:pt x="63" y="37"/>
                  </a:cubicBezTo>
                  <a:cubicBezTo>
                    <a:pt x="62" y="35"/>
                    <a:pt x="61" y="33"/>
                    <a:pt x="60" y="31"/>
                  </a:cubicBezTo>
                  <a:close/>
                  <a:moveTo>
                    <a:pt x="71" y="104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32" y="92"/>
                    <a:pt x="22" y="87"/>
                    <a:pt x="14" y="79"/>
                  </a:cubicBezTo>
                  <a:cubicBezTo>
                    <a:pt x="5" y="71"/>
                    <a:pt x="0" y="59"/>
                    <a:pt x="0" y="45"/>
                  </a:cubicBezTo>
                  <a:cubicBezTo>
                    <a:pt x="0" y="32"/>
                    <a:pt x="5" y="20"/>
                    <a:pt x="14" y="12"/>
                  </a:cubicBezTo>
                  <a:cubicBezTo>
                    <a:pt x="19" y="7"/>
                    <a:pt x="25" y="3"/>
                    <a:pt x="32" y="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1" y="11"/>
                    <a:pt x="25" y="14"/>
                    <a:pt x="21" y="18"/>
                  </a:cubicBezTo>
                  <a:cubicBezTo>
                    <a:pt x="14" y="25"/>
                    <a:pt x="9" y="35"/>
                    <a:pt x="9" y="45"/>
                  </a:cubicBezTo>
                  <a:cubicBezTo>
                    <a:pt x="9" y="56"/>
                    <a:pt x="14" y="65"/>
                    <a:pt x="21" y="72"/>
                  </a:cubicBezTo>
                  <a:cubicBezTo>
                    <a:pt x="27" y="79"/>
                    <a:pt x="37" y="84"/>
                    <a:pt x="48" y="84"/>
                  </a:cubicBezTo>
                  <a:cubicBezTo>
                    <a:pt x="57" y="84"/>
                    <a:pt x="65" y="80"/>
                    <a:pt x="72" y="75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0" y="88"/>
                    <a:pt x="63" y="91"/>
                    <a:pt x="56" y="92"/>
                  </a:cubicBezTo>
                  <a:cubicBezTo>
                    <a:pt x="56" y="104"/>
                    <a:pt x="56" y="104"/>
                    <a:pt x="56" y="104"/>
                  </a:cubicBezTo>
                  <a:lnTo>
                    <a:pt x="71" y="10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95923" y="5575341"/>
            <a:ext cx="3210483" cy="545385"/>
            <a:chOff x="8826525" y="2592274"/>
            <a:chExt cx="3210483" cy="545385"/>
          </a:xfrm>
        </p:grpSpPr>
        <p:sp>
          <p:nvSpPr>
            <p:cNvPr id="18" name="矩形 17"/>
            <p:cNvSpPr/>
            <p:nvPr/>
          </p:nvSpPr>
          <p:spPr>
            <a:xfrm>
              <a:off x="9522766" y="2707479"/>
              <a:ext cx="2514242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统计收集情况困难</a:t>
              </a:r>
              <a:endParaRPr lang="zh-CN" altLang="en-US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8826525" y="2592274"/>
              <a:ext cx="393741" cy="545385"/>
            </a:xfrm>
            <a:custGeom>
              <a:avLst/>
              <a:gdLst>
                <a:gd name="T0" fmla="*/ 62 w 62"/>
                <a:gd name="T1" fmla="*/ 8 h 86"/>
                <a:gd name="T2" fmla="*/ 0 w 62"/>
                <a:gd name="T3" fmla="*/ 86 h 86"/>
                <a:gd name="T4" fmla="*/ 8 w 62"/>
                <a:gd name="T5" fmla="*/ 14 h 86"/>
                <a:gd name="T6" fmla="*/ 54 w 62"/>
                <a:gd name="T7" fmla="*/ 29 h 86"/>
                <a:gd name="T8" fmla="*/ 8 w 62"/>
                <a:gd name="T9" fmla="*/ 14 h 86"/>
                <a:gd name="T10" fmla="*/ 8 w 62"/>
                <a:gd name="T11" fmla="*/ 41 h 86"/>
                <a:gd name="T12" fmla="*/ 18 w 62"/>
                <a:gd name="T13" fmla="*/ 41 h 86"/>
                <a:gd name="T14" fmla="*/ 50 w 62"/>
                <a:gd name="T15" fmla="*/ 63 h 86"/>
                <a:gd name="T16" fmla="*/ 50 w 62"/>
                <a:gd name="T17" fmla="*/ 73 h 86"/>
                <a:gd name="T18" fmla="*/ 50 w 62"/>
                <a:gd name="T19" fmla="*/ 63 h 86"/>
                <a:gd name="T20" fmla="*/ 32 w 62"/>
                <a:gd name="T21" fmla="*/ 68 h 86"/>
                <a:gd name="T22" fmla="*/ 42 w 62"/>
                <a:gd name="T23" fmla="*/ 68 h 86"/>
                <a:gd name="T24" fmla="*/ 25 w 62"/>
                <a:gd name="T25" fmla="*/ 63 h 86"/>
                <a:gd name="T26" fmla="*/ 25 w 62"/>
                <a:gd name="T27" fmla="*/ 73 h 86"/>
                <a:gd name="T28" fmla="*/ 25 w 62"/>
                <a:gd name="T29" fmla="*/ 63 h 86"/>
                <a:gd name="T30" fmla="*/ 8 w 62"/>
                <a:gd name="T31" fmla="*/ 68 h 86"/>
                <a:gd name="T32" fmla="*/ 18 w 62"/>
                <a:gd name="T33" fmla="*/ 68 h 86"/>
                <a:gd name="T34" fmla="*/ 50 w 62"/>
                <a:gd name="T35" fmla="*/ 50 h 86"/>
                <a:gd name="T36" fmla="*/ 50 w 62"/>
                <a:gd name="T37" fmla="*/ 60 h 86"/>
                <a:gd name="T38" fmla="*/ 50 w 62"/>
                <a:gd name="T39" fmla="*/ 50 h 86"/>
                <a:gd name="T40" fmla="*/ 32 w 62"/>
                <a:gd name="T41" fmla="*/ 55 h 86"/>
                <a:gd name="T42" fmla="*/ 42 w 62"/>
                <a:gd name="T43" fmla="*/ 55 h 86"/>
                <a:gd name="T44" fmla="*/ 25 w 62"/>
                <a:gd name="T45" fmla="*/ 50 h 86"/>
                <a:gd name="T46" fmla="*/ 25 w 62"/>
                <a:gd name="T47" fmla="*/ 60 h 86"/>
                <a:gd name="T48" fmla="*/ 25 w 62"/>
                <a:gd name="T49" fmla="*/ 50 h 86"/>
                <a:gd name="T50" fmla="*/ 8 w 62"/>
                <a:gd name="T51" fmla="*/ 55 h 86"/>
                <a:gd name="T52" fmla="*/ 18 w 62"/>
                <a:gd name="T53" fmla="*/ 55 h 86"/>
                <a:gd name="T54" fmla="*/ 50 w 62"/>
                <a:gd name="T55" fmla="*/ 36 h 86"/>
                <a:gd name="T56" fmla="*/ 50 w 62"/>
                <a:gd name="T57" fmla="*/ 46 h 86"/>
                <a:gd name="T58" fmla="*/ 50 w 62"/>
                <a:gd name="T59" fmla="*/ 36 h 86"/>
                <a:gd name="T60" fmla="*/ 32 w 62"/>
                <a:gd name="T61" fmla="*/ 41 h 86"/>
                <a:gd name="T62" fmla="*/ 42 w 62"/>
                <a:gd name="T63" fmla="*/ 41 h 86"/>
                <a:gd name="T64" fmla="*/ 25 w 62"/>
                <a:gd name="T65" fmla="*/ 36 h 86"/>
                <a:gd name="T66" fmla="*/ 25 w 62"/>
                <a:gd name="T67" fmla="*/ 46 h 86"/>
                <a:gd name="T68" fmla="*/ 25 w 62"/>
                <a:gd name="T69" fmla="*/ 3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86">
                  <a:moveTo>
                    <a:pt x="0" y="8"/>
                  </a:moveTo>
                  <a:cubicBezTo>
                    <a:pt x="21" y="0"/>
                    <a:pt x="42" y="0"/>
                    <a:pt x="62" y="8"/>
                  </a:cubicBezTo>
                  <a:cubicBezTo>
                    <a:pt x="62" y="34"/>
                    <a:pt x="62" y="60"/>
                    <a:pt x="62" y="86"/>
                  </a:cubicBezTo>
                  <a:cubicBezTo>
                    <a:pt x="41" y="86"/>
                    <a:pt x="21" y="86"/>
                    <a:pt x="0" y="86"/>
                  </a:cubicBezTo>
                  <a:cubicBezTo>
                    <a:pt x="0" y="60"/>
                    <a:pt x="0" y="34"/>
                    <a:pt x="0" y="8"/>
                  </a:cubicBezTo>
                  <a:close/>
                  <a:moveTo>
                    <a:pt x="8" y="14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  <a:moveTo>
                    <a:pt x="13" y="36"/>
                  </a:moveTo>
                  <a:cubicBezTo>
                    <a:pt x="10" y="36"/>
                    <a:pt x="8" y="38"/>
                    <a:pt x="8" y="41"/>
                  </a:cubicBezTo>
                  <a:cubicBezTo>
                    <a:pt x="8" y="44"/>
                    <a:pt x="10" y="46"/>
                    <a:pt x="13" y="46"/>
                  </a:cubicBezTo>
                  <a:cubicBezTo>
                    <a:pt x="16" y="46"/>
                    <a:pt x="18" y="44"/>
                    <a:pt x="18" y="41"/>
                  </a:cubicBezTo>
                  <a:cubicBezTo>
                    <a:pt x="18" y="38"/>
                    <a:pt x="16" y="36"/>
                    <a:pt x="13" y="36"/>
                  </a:cubicBezTo>
                  <a:close/>
                  <a:moveTo>
                    <a:pt x="50" y="63"/>
                  </a:moveTo>
                  <a:cubicBezTo>
                    <a:pt x="47" y="63"/>
                    <a:pt x="45" y="66"/>
                    <a:pt x="45" y="68"/>
                  </a:cubicBezTo>
                  <a:cubicBezTo>
                    <a:pt x="45" y="71"/>
                    <a:pt x="47" y="73"/>
                    <a:pt x="50" y="73"/>
                  </a:cubicBezTo>
                  <a:cubicBezTo>
                    <a:pt x="52" y="73"/>
                    <a:pt x="54" y="71"/>
                    <a:pt x="54" y="68"/>
                  </a:cubicBezTo>
                  <a:cubicBezTo>
                    <a:pt x="54" y="66"/>
                    <a:pt x="52" y="63"/>
                    <a:pt x="50" y="63"/>
                  </a:cubicBezTo>
                  <a:close/>
                  <a:moveTo>
                    <a:pt x="37" y="63"/>
                  </a:moveTo>
                  <a:cubicBezTo>
                    <a:pt x="34" y="63"/>
                    <a:pt x="32" y="66"/>
                    <a:pt x="32" y="68"/>
                  </a:cubicBezTo>
                  <a:cubicBezTo>
                    <a:pt x="32" y="71"/>
                    <a:pt x="34" y="73"/>
                    <a:pt x="37" y="73"/>
                  </a:cubicBezTo>
                  <a:cubicBezTo>
                    <a:pt x="40" y="73"/>
                    <a:pt x="42" y="71"/>
                    <a:pt x="42" y="68"/>
                  </a:cubicBezTo>
                  <a:cubicBezTo>
                    <a:pt x="42" y="66"/>
                    <a:pt x="40" y="63"/>
                    <a:pt x="37" y="63"/>
                  </a:cubicBezTo>
                  <a:close/>
                  <a:moveTo>
                    <a:pt x="25" y="63"/>
                  </a:moveTo>
                  <a:cubicBezTo>
                    <a:pt x="22" y="63"/>
                    <a:pt x="20" y="66"/>
                    <a:pt x="20" y="68"/>
                  </a:cubicBezTo>
                  <a:cubicBezTo>
                    <a:pt x="20" y="71"/>
                    <a:pt x="22" y="73"/>
                    <a:pt x="25" y="73"/>
                  </a:cubicBezTo>
                  <a:cubicBezTo>
                    <a:pt x="28" y="73"/>
                    <a:pt x="30" y="71"/>
                    <a:pt x="30" y="68"/>
                  </a:cubicBezTo>
                  <a:cubicBezTo>
                    <a:pt x="30" y="66"/>
                    <a:pt x="28" y="63"/>
                    <a:pt x="25" y="63"/>
                  </a:cubicBezTo>
                  <a:close/>
                  <a:moveTo>
                    <a:pt x="13" y="63"/>
                  </a:moveTo>
                  <a:cubicBezTo>
                    <a:pt x="10" y="63"/>
                    <a:pt x="8" y="66"/>
                    <a:pt x="8" y="68"/>
                  </a:cubicBezTo>
                  <a:cubicBezTo>
                    <a:pt x="8" y="71"/>
                    <a:pt x="10" y="73"/>
                    <a:pt x="13" y="73"/>
                  </a:cubicBezTo>
                  <a:cubicBezTo>
                    <a:pt x="16" y="73"/>
                    <a:pt x="18" y="71"/>
                    <a:pt x="18" y="68"/>
                  </a:cubicBezTo>
                  <a:cubicBezTo>
                    <a:pt x="18" y="66"/>
                    <a:pt x="16" y="63"/>
                    <a:pt x="13" y="63"/>
                  </a:cubicBezTo>
                  <a:close/>
                  <a:moveTo>
                    <a:pt x="50" y="50"/>
                  </a:moveTo>
                  <a:cubicBezTo>
                    <a:pt x="47" y="50"/>
                    <a:pt x="45" y="52"/>
                    <a:pt x="45" y="55"/>
                  </a:cubicBezTo>
                  <a:cubicBezTo>
                    <a:pt x="45" y="57"/>
                    <a:pt x="47" y="60"/>
                    <a:pt x="50" y="60"/>
                  </a:cubicBezTo>
                  <a:cubicBezTo>
                    <a:pt x="52" y="60"/>
                    <a:pt x="54" y="57"/>
                    <a:pt x="54" y="55"/>
                  </a:cubicBezTo>
                  <a:cubicBezTo>
                    <a:pt x="54" y="52"/>
                    <a:pt x="52" y="50"/>
                    <a:pt x="50" y="50"/>
                  </a:cubicBezTo>
                  <a:close/>
                  <a:moveTo>
                    <a:pt x="37" y="50"/>
                  </a:moveTo>
                  <a:cubicBezTo>
                    <a:pt x="34" y="50"/>
                    <a:pt x="32" y="52"/>
                    <a:pt x="32" y="55"/>
                  </a:cubicBezTo>
                  <a:cubicBezTo>
                    <a:pt x="32" y="57"/>
                    <a:pt x="34" y="60"/>
                    <a:pt x="37" y="60"/>
                  </a:cubicBezTo>
                  <a:cubicBezTo>
                    <a:pt x="40" y="60"/>
                    <a:pt x="42" y="57"/>
                    <a:pt x="42" y="55"/>
                  </a:cubicBezTo>
                  <a:cubicBezTo>
                    <a:pt x="42" y="52"/>
                    <a:pt x="40" y="50"/>
                    <a:pt x="37" y="50"/>
                  </a:cubicBezTo>
                  <a:close/>
                  <a:moveTo>
                    <a:pt x="25" y="50"/>
                  </a:moveTo>
                  <a:cubicBezTo>
                    <a:pt x="22" y="50"/>
                    <a:pt x="20" y="52"/>
                    <a:pt x="20" y="55"/>
                  </a:cubicBezTo>
                  <a:cubicBezTo>
                    <a:pt x="20" y="57"/>
                    <a:pt x="22" y="60"/>
                    <a:pt x="25" y="60"/>
                  </a:cubicBezTo>
                  <a:cubicBezTo>
                    <a:pt x="28" y="60"/>
                    <a:pt x="30" y="57"/>
                    <a:pt x="30" y="55"/>
                  </a:cubicBezTo>
                  <a:cubicBezTo>
                    <a:pt x="30" y="52"/>
                    <a:pt x="28" y="50"/>
                    <a:pt x="25" y="50"/>
                  </a:cubicBezTo>
                  <a:close/>
                  <a:moveTo>
                    <a:pt x="13" y="50"/>
                  </a:moveTo>
                  <a:cubicBezTo>
                    <a:pt x="10" y="50"/>
                    <a:pt x="8" y="52"/>
                    <a:pt x="8" y="55"/>
                  </a:cubicBezTo>
                  <a:cubicBezTo>
                    <a:pt x="8" y="57"/>
                    <a:pt x="10" y="60"/>
                    <a:pt x="13" y="60"/>
                  </a:cubicBezTo>
                  <a:cubicBezTo>
                    <a:pt x="16" y="60"/>
                    <a:pt x="18" y="57"/>
                    <a:pt x="18" y="55"/>
                  </a:cubicBezTo>
                  <a:cubicBezTo>
                    <a:pt x="18" y="52"/>
                    <a:pt x="16" y="50"/>
                    <a:pt x="13" y="50"/>
                  </a:cubicBezTo>
                  <a:close/>
                  <a:moveTo>
                    <a:pt x="50" y="36"/>
                  </a:moveTo>
                  <a:cubicBezTo>
                    <a:pt x="47" y="36"/>
                    <a:pt x="45" y="38"/>
                    <a:pt x="45" y="41"/>
                  </a:cubicBezTo>
                  <a:cubicBezTo>
                    <a:pt x="45" y="44"/>
                    <a:pt x="47" y="46"/>
                    <a:pt x="50" y="46"/>
                  </a:cubicBezTo>
                  <a:cubicBezTo>
                    <a:pt x="52" y="46"/>
                    <a:pt x="54" y="44"/>
                    <a:pt x="54" y="41"/>
                  </a:cubicBezTo>
                  <a:cubicBezTo>
                    <a:pt x="54" y="38"/>
                    <a:pt x="52" y="36"/>
                    <a:pt x="50" y="36"/>
                  </a:cubicBezTo>
                  <a:close/>
                  <a:moveTo>
                    <a:pt x="37" y="36"/>
                  </a:moveTo>
                  <a:cubicBezTo>
                    <a:pt x="34" y="36"/>
                    <a:pt x="32" y="38"/>
                    <a:pt x="32" y="41"/>
                  </a:cubicBezTo>
                  <a:cubicBezTo>
                    <a:pt x="32" y="44"/>
                    <a:pt x="34" y="46"/>
                    <a:pt x="37" y="46"/>
                  </a:cubicBezTo>
                  <a:cubicBezTo>
                    <a:pt x="40" y="46"/>
                    <a:pt x="42" y="44"/>
                    <a:pt x="42" y="41"/>
                  </a:cubicBezTo>
                  <a:cubicBezTo>
                    <a:pt x="42" y="38"/>
                    <a:pt x="40" y="36"/>
                    <a:pt x="37" y="36"/>
                  </a:cubicBezTo>
                  <a:close/>
                  <a:moveTo>
                    <a:pt x="25" y="36"/>
                  </a:moveTo>
                  <a:cubicBezTo>
                    <a:pt x="22" y="36"/>
                    <a:pt x="20" y="38"/>
                    <a:pt x="20" y="41"/>
                  </a:cubicBezTo>
                  <a:cubicBezTo>
                    <a:pt x="20" y="44"/>
                    <a:pt x="22" y="46"/>
                    <a:pt x="25" y="46"/>
                  </a:cubicBezTo>
                  <a:cubicBezTo>
                    <a:pt x="28" y="46"/>
                    <a:pt x="30" y="44"/>
                    <a:pt x="30" y="41"/>
                  </a:cubicBezTo>
                  <a:cubicBezTo>
                    <a:pt x="30" y="38"/>
                    <a:pt x="28" y="36"/>
                    <a:pt x="25" y="36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648761" y="4795320"/>
            <a:ext cx="3248336" cy="459299"/>
            <a:chOff x="845038" y="5126318"/>
            <a:chExt cx="3248336" cy="459299"/>
          </a:xfrm>
        </p:grpSpPr>
        <p:sp>
          <p:nvSpPr>
            <p:cNvPr id="5" name="矩形 4"/>
            <p:cNvSpPr/>
            <p:nvPr/>
          </p:nvSpPr>
          <p:spPr>
            <a:xfrm>
              <a:off x="1579132" y="5172251"/>
              <a:ext cx="2514242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模板变化多</a:t>
              </a:r>
              <a:endParaRPr lang="zh-CN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45038" y="5126318"/>
              <a:ext cx="459299" cy="459299"/>
            </a:xfrm>
            <a:custGeom>
              <a:avLst/>
              <a:gdLst>
                <a:gd name="T0" fmla="*/ 14 w 96"/>
                <a:gd name="T1" fmla="*/ 82 h 96"/>
                <a:gd name="T2" fmla="*/ 42 w 96"/>
                <a:gd name="T3" fmla="*/ 38 h 96"/>
                <a:gd name="T4" fmla="*/ 60 w 96"/>
                <a:gd name="T5" fmla="*/ 48 h 96"/>
                <a:gd name="T6" fmla="*/ 17 w 96"/>
                <a:gd name="T7" fmla="*/ 36 h 96"/>
                <a:gd name="T8" fmla="*/ 53 w 96"/>
                <a:gd name="T9" fmla="*/ 52 h 96"/>
                <a:gd name="T10" fmla="*/ 53 w 96"/>
                <a:gd name="T11" fmla="*/ 52 h 96"/>
                <a:gd name="T12" fmla="*/ 53 w 96"/>
                <a:gd name="T13" fmla="*/ 52 h 96"/>
                <a:gd name="T14" fmla="*/ 54 w 96"/>
                <a:gd name="T15" fmla="*/ 51 h 96"/>
                <a:gd name="T16" fmla="*/ 54 w 96"/>
                <a:gd name="T17" fmla="*/ 50 h 96"/>
                <a:gd name="T18" fmla="*/ 54 w 96"/>
                <a:gd name="T19" fmla="*/ 49 h 96"/>
                <a:gd name="T20" fmla="*/ 54 w 96"/>
                <a:gd name="T21" fmla="*/ 49 h 96"/>
                <a:gd name="T22" fmla="*/ 51 w 96"/>
                <a:gd name="T23" fmla="*/ 43 h 96"/>
                <a:gd name="T24" fmla="*/ 51 w 96"/>
                <a:gd name="T25" fmla="*/ 43 h 96"/>
                <a:gd name="T26" fmla="*/ 50 w 96"/>
                <a:gd name="T27" fmla="*/ 43 h 96"/>
                <a:gd name="T28" fmla="*/ 50 w 96"/>
                <a:gd name="T29" fmla="*/ 43 h 96"/>
                <a:gd name="T30" fmla="*/ 50 w 96"/>
                <a:gd name="T31" fmla="*/ 43 h 96"/>
                <a:gd name="T32" fmla="*/ 50 w 96"/>
                <a:gd name="T33" fmla="*/ 43 h 96"/>
                <a:gd name="T34" fmla="*/ 50 w 96"/>
                <a:gd name="T35" fmla="*/ 43 h 96"/>
                <a:gd name="T36" fmla="*/ 49 w 96"/>
                <a:gd name="T37" fmla="*/ 42 h 96"/>
                <a:gd name="T38" fmla="*/ 49 w 96"/>
                <a:gd name="T39" fmla="*/ 42 h 96"/>
                <a:gd name="T40" fmla="*/ 49 w 96"/>
                <a:gd name="T41" fmla="*/ 42 h 96"/>
                <a:gd name="T42" fmla="*/ 48 w 96"/>
                <a:gd name="T43" fmla="*/ 42 h 96"/>
                <a:gd name="T44" fmla="*/ 48 w 96"/>
                <a:gd name="T45" fmla="*/ 42 h 96"/>
                <a:gd name="T46" fmla="*/ 48 w 96"/>
                <a:gd name="T47" fmla="*/ 42 h 96"/>
                <a:gd name="T48" fmla="*/ 47 w 96"/>
                <a:gd name="T49" fmla="*/ 42 h 96"/>
                <a:gd name="T50" fmla="*/ 46 w 96"/>
                <a:gd name="T51" fmla="*/ 43 h 96"/>
                <a:gd name="T52" fmla="*/ 46 w 96"/>
                <a:gd name="T53" fmla="*/ 43 h 96"/>
                <a:gd name="T54" fmla="*/ 46 w 96"/>
                <a:gd name="T55" fmla="*/ 43 h 96"/>
                <a:gd name="T56" fmla="*/ 46 w 96"/>
                <a:gd name="T57" fmla="*/ 43 h 96"/>
                <a:gd name="T58" fmla="*/ 45 w 96"/>
                <a:gd name="T59" fmla="*/ 43 h 96"/>
                <a:gd name="T60" fmla="*/ 45 w 96"/>
                <a:gd name="T61" fmla="*/ 43 h 96"/>
                <a:gd name="T62" fmla="*/ 45 w 96"/>
                <a:gd name="T63" fmla="*/ 43 h 96"/>
                <a:gd name="T64" fmla="*/ 45 w 96"/>
                <a:gd name="T65" fmla="*/ 43 h 96"/>
                <a:gd name="T66" fmla="*/ 44 w 96"/>
                <a:gd name="T67" fmla="*/ 44 h 96"/>
                <a:gd name="T68" fmla="*/ 44 w 96"/>
                <a:gd name="T69" fmla="*/ 44 h 96"/>
                <a:gd name="T70" fmla="*/ 44 w 96"/>
                <a:gd name="T71" fmla="*/ 44 h 96"/>
                <a:gd name="T72" fmla="*/ 43 w 96"/>
                <a:gd name="T73" fmla="*/ 45 h 96"/>
                <a:gd name="T74" fmla="*/ 43 w 96"/>
                <a:gd name="T75" fmla="*/ 45 h 96"/>
                <a:gd name="T76" fmla="*/ 42 w 96"/>
                <a:gd name="T77" fmla="*/ 48 h 96"/>
                <a:gd name="T78" fmla="*/ 45 w 96"/>
                <a:gd name="T79" fmla="*/ 54 h 96"/>
                <a:gd name="T80" fmla="*/ 45 w 96"/>
                <a:gd name="T81" fmla="*/ 54 h 96"/>
                <a:gd name="T82" fmla="*/ 46 w 96"/>
                <a:gd name="T83" fmla="*/ 54 h 96"/>
                <a:gd name="T84" fmla="*/ 46 w 96"/>
                <a:gd name="T85" fmla="*/ 54 h 96"/>
                <a:gd name="T86" fmla="*/ 46 w 96"/>
                <a:gd name="T87" fmla="*/ 54 h 96"/>
                <a:gd name="T88" fmla="*/ 46 w 96"/>
                <a:gd name="T89" fmla="*/ 54 h 96"/>
                <a:gd name="T90" fmla="*/ 47 w 96"/>
                <a:gd name="T91" fmla="*/ 54 h 96"/>
                <a:gd name="T92" fmla="*/ 47 w 96"/>
                <a:gd name="T93" fmla="*/ 54 h 96"/>
                <a:gd name="T94" fmla="*/ 47 w 96"/>
                <a:gd name="T95" fmla="*/ 54 h 96"/>
                <a:gd name="T96" fmla="*/ 48 w 96"/>
                <a:gd name="T97" fmla="*/ 54 h 96"/>
                <a:gd name="T98" fmla="*/ 48 w 96"/>
                <a:gd name="T99" fmla="*/ 54 h 96"/>
                <a:gd name="T100" fmla="*/ 49 w 96"/>
                <a:gd name="T101" fmla="*/ 54 h 96"/>
                <a:gd name="T102" fmla="*/ 49 w 96"/>
                <a:gd name="T103" fmla="*/ 54 h 96"/>
                <a:gd name="T104" fmla="*/ 49 w 96"/>
                <a:gd name="T105" fmla="*/ 54 h 96"/>
                <a:gd name="T106" fmla="*/ 50 w 96"/>
                <a:gd name="T107" fmla="*/ 54 h 96"/>
                <a:gd name="T108" fmla="*/ 50 w 96"/>
                <a:gd name="T109" fmla="*/ 54 h 96"/>
                <a:gd name="T110" fmla="*/ 51 w 96"/>
                <a:gd name="T111" fmla="*/ 54 h 96"/>
                <a:gd name="T112" fmla="*/ 51 w 96"/>
                <a:gd name="T113" fmla="*/ 54 h 96"/>
                <a:gd name="T114" fmla="*/ 51 w 96"/>
                <a:gd name="T115" fmla="*/ 53 h 96"/>
                <a:gd name="T116" fmla="*/ 52 w 96"/>
                <a:gd name="T117" fmla="*/ 53 h 96"/>
                <a:gd name="T118" fmla="*/ 52 w 96"/>
                <a:gd name="T119" fmla="*/ 53 h 96"/>
                <a:gd name="T120" fmla="*/ 52 w 96"/>
                <a:gd name="T121" fmla="*/ 53 h 96"/>
                <a:gd name="T122" fmla="*/ 48 w 96"/>
                <a:gd name="T12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61" y="0"/>
                    <a:pt x="73" y="6"/>
                    <a:pt x="82" y="14"/>
                  </a:cubicBezTo>
                  <a:cubicBezTo>
                    <a:pt x="91" y="23"/>
                    <a:pt x="96" y="35"/>
                    <a:pt x="96" y="48"/>
                  </a:cubicBezTo>
                  <a:cubicBezTo>
                    <a:pt x="96" y="62"/>
                    <a:pt x="91" y="74"/>
                    <a:pt x="82" y="82"/>
                  </a:cubicBezTo>
                  <a:cubicBezTo>
                    <a:pt x="73" y="91"/>
                    <a:pt x="61" y="96"/>
                    <a:pt x="48" y="96"/>
                  </a:cubicBezTo>
                  <a:cubicBezTo>
                    <a:pt x="35" y="96"/>
                    <a:pt x="23" y="91"/>
                    <a:pt x="14" y="82"/>
                  </a:cubicBezTo>
                  <a:cubicBezTo>
                    <a:pt x="5" y="74"/>
                    <a:pt x="0" y="62"/>
                    <a:pt x="0" y="48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6"/>
                    <a:pt x="35" y="0"/>
                    <a:pt x="48" y="0"/>
                  </a:cubicBezTo>
                  <a:close/>
                  <a:moveTo>
                    <a:pt x="17" y="36"/>
                  </a:moveTo>
                  <a:cubicBezTo>
                    <a:pt x="22" y="27"/>
                    <a:pt x="30" y="22"/>
                    <a:pt x="38" y="21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38" y="40"/>
                    <a:pt x="36" y="44"/>
                    <a:pt x="36" y="48"/>
                  </a:cubicBezTo>
                  <a:cubicBezTo>
                    <a:pt x="36" y="54"/>
                    <a:pt x="41" y="59"/>
                    <a:pt x="46" y="6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3"/>
                    <a:pt x="60" y="51"/>
                    <a:pt x="60" y="48"/>
                  </a:cubicBezTo>
                  <a:cubicBezTo>
                    <a:pt x="60" y="42"/>
                    <a:pt x="55" y="36"/>
                    <a:pt x="48" y="36"/>
                  </a:cubicBezTo>
                  <a:cubicBezTo>
                    <a:pt x="48" y="36"/>
                    <a:pt x="48" y="36"/>
                    <a:pt x="47" y="3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53" y="20"/>
                    <a:pt x="68" y="30"/>
                    <a:pt x="69" y="50"/>
                  </a:cubicBezTo>
                  <a:cubicBezTo>
                    <a:pt x="74" y="50"/>
                    <a:pt x="77" y="50"/>
                    <a:pt x="82" y="50"/>
                  </a:cubicBezTo>
                  <a:cubicBezTo>
                    <a:pt x="81" y="10"/>
                    <a:pt x="28" y="1"/>
                    <a:pt x="17" y="36"/>
                  </a:cubicBez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6"/>
                    <a:pt x="53" y="44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2" y="46"/>
                    <a:pt x="42" y="47"/>
                    <a:pt x="42" y="48"/>
                  </a:cubicBezTo>
                  <a:cubicBezTo>
                    <a:pt x="42" y="51"/>
                    <a:pt x="43" y="52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lose/>
                  <a:moveTo>
                    <a:pt x="76" y="20"/>
                  </a:moveTo>
                  <a:cubicBezTo>
                    <a:pt x="69" y="13"/>
                    <a:pt x="59" y="9"/>
                    <a:pt x="48" y="9"/>
                  </a:cubicBezTo>
                  <a:cubicBezTo>
                    <a:pt x="37" y="9"/>
                    <a:pt x="27" y="13"/>
                    <a:pt x="20" y="20"/>
                  </a:cubicBezTo>
                  <a:cubicBezTo>
                    <a:pt x="13" y="28"/>
                    <a:pt x="8" y="37"/>
                    <a:pt x="8" y="48"/>
                  </a:cubicBezTo>
                  <a:cubicBezTo>
                    <a:pt x="8" y="59"/>
                    <a:pt x="13" y="69"/>
                    <a:pt x="20" y="76"/>
                  </a:cubicBezTo>
                  <a:cubicBezTo>
                    <a:pt x="27" y="84"/>
                    <a:pt x="37" y="88"/>
                    <a:pt x="48" y="88"/>
                  </a:cubicBezTo>
                  <a:cubicBezTo>
                    <a:pt x="59" y="88"/>
                    <a:pt x="69" y="84"/>
                    <a:pt x="76" y="76"/>
                  </a:cubicBezTo>
                  <a:cubicBezTo>
                    <a:pt x="83" y="69"/>
                    <a:pt x="88" y="59"/>
                    <a:pt x="88" y="48"/>
                  </a:cubicBezTo>
                  <a:cubicBezTo>
                    <a:pt x="88" y="37"/>
                    <a:pt x="83" y="28"/>
                    <a:pt x="76" y="2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10478" y="3818055"/>
            <a:ext cx="3241894" cy="427485"/>
            <a:chOff x="597840" y="4627208"/>
            <a:chExt cx="3241894" cy="427485"/>
          </a:xfrm>
        </p:grpSpPr>
        <p:sp>
          <p:nvSpPr>
            <p:cNvPr id="28" name="矩形 27"/>
            <p:cNvSpPr/>
            <p:nvPr/>
          </p:nvSpPr>
          <p:spPr>
            <a:xfrm>
              <a:off x="1325492" y="4686476"/>
              <a:ext cx="2514242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数据查询对比难</a:t>
              </a:r>
              <a:endParaRPr lang="zh-CN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597840" y="4627208"/>
              <a:ext cx="581823" cy="427485"/>
            </a:xfrm>
            <a:custGeom>
              <a:avLst/>
              <a:gdLst>
                <a:gd name="T0" fmla="*/ 135 w 524"/>
                <a:gd name="T1" fmla="*/ 77 h 385"/>
                <a:gd name="T2" fmla="*/ 120 w 524"/>
                <a:gd name="T3" fmla="*/ 96 h 385"/>
                <a:gd name="T4" fmla="*/ 120 w 524"/>
                <a:gd name="T5" fmla="*/ 323 h 385"/>
                <a:gd name="T6" fmla="*/ 505 w 524"/>
                <a:gd name="T7" fmla="*/ 323 h 385"/>
                <a:gd name="T8" fmla="*/ 524 w 524"/>
                <a:gd name="T9" fmla="*/ 308 h 385"/>
                <a:gd name="T10" fmla="*/ 524 w 524"/>
                <a:gd name="T11" fmla="*/ 77 h 385"/>
                <a:gd name="T12" fmla="*/ 505 w 524"/>
                <a:gd name="T13" fmla="*/ 77 h 385"/>
                <a:gd name="T14" fmla="*/ 212 w 524"/>
                <a:gd name="T15" fmla="*/ 193 h 385"/>
                <a:gd name="T16" fmla="*/ 217 w 524"/>
                <a:gd name="T17" fmla="*/ 197 h 385"/>
                <a:gd name="T18" fmla="*/ 231 w 524"/>
                <a:gd name="T19" fmla="*/ 159 h 385"/>
                <a:gd name="T20" fmla="*/ 255 w 524"/>
                <a:gd name="T21" fmla="*/ 183 h 385"/>
                <a:gd name="T22" fmla="*/ 270 w 524"/>
                <a:gd name="T23" fmla="*/ 164 h 385"/>
                <a:gd name="T24" fmla="*/ 303 w 524"/>
                <a:gd name="T25" fmla="*/ 222 h 385"/>
                <a:gd name="T26" fmla="*/ 313 w 524"/>
                <a:gd name="T27" fmla="*/ 164 h 385"/>
                <a:gd name="T28" fmla="*/ 332 w 524"/>
                <a:gd name="T29" fmla="*/ 193 h 385"/>
                <a:gd name="T30" fmla="*/ 370 w 524"/>
                <a:gd name="T31" fmla="*/ 164 h 385"/>
                <a:gd name="T32" fmla="*/ 390 w 524"/>
                <a:gd name="T33" fmla="*/ 193 h 385"/>
                <a:gd name="T34" fmla="*/ 399 w 524"/>
                <a:gd name="T35" fmla="*/ 183 h 385"/>
                <a:gd name="T36" fmla="*/ 457 w 524"/>
                <a:gd name="T37" fmla="*/ 202 h 385"/>
                <a:gd name="T38" fmla="*/ 399 w 524"/>
                <a:gd name="T39" fmla="*/ 236 h 385"/>
                <a:gd name="T40" fmla="*/ 361 w 524"/>
                <a:gd name="T41" fmla="*/ 188 h 385"/>
                <a:gd name="T42" fmla="*/ 337 w 524"/>
                <a:gd name="T43" fmla="*/ 226 h 385"/>
                <a:gd name="T44" fmla="*/ 322 w 524"/>
                <a:gd name="T45" fmla="*/ 207 h 385"/>
                <a:gd name="T46" fmla="*/ 298 w 524"/>
                <a:gd name="T47" fmla="*/ 250 h 385"/>
                <a:gd name="T48" fmla="*/ 255 w 524"/>
                <a:gd name="T49" fmla="*/ 202 h 385"/>
                <a:gd name="T50" fmla="*/ 245 w 524"/>
                <a:gd name="T51" fmla="*/ 202 h 385"/>
                <a:gd name="T52" fmla="*/ 231 w 524"/>
                <a:gd name="T53" fmla="*/ 231 h 385"/>
                <a:gd name="T54" fmla="*/ 202 w 524"/>
                <a:gd name="T55" fmla="*/ 207 h 385"/>
                <a:gd name="T56" fmla="*/ 183 w 524"/>
                <a:gd name="T57" fmla="*/ 193 h 385"/>
                <a:gd name="T58" fmla="*/ 178 w 524"/>
                <a:gd name="T59" fmla="*/ 385 h 385"/>
                <a:gd name="T60" fmla="*/ 0 w 524"/>
                <a:gd name="T61" fmla="*/ 0 h 385"/>
                <a:gd name="T62" fmla="*/ 178 w 524"/>
                <a:gd name="T63" fmla="*/ 53 h 385"/>
                <a:gd name="T64" fmla="*/ 92 w 524"/>
                <a:gd name="T65" fmla="*/ 53 h 385"/>
                <a:gd name="T66" fmla="*/ 15 w 524"/>
                <a:gd name="T67" fmla="*/ 53 h 385"/>
                <a:gd name="T68" fmla="*/ 15 w 524"/>
                <a:gd name="T69" fmla="*/ 111 h 385"/>
                <a:gd name="T70" fmla="*/ 24 w 524"/>
                <a:gd name="T71" fmla="*/ 116 h 385"/>
                <a:gd name="T72" fmla="*/ 92 w 524"/>
                <a:gd name="T73" fmla="*/ 130 h 385"/>
                <a:gd name="T74" fmla="*/ 15 w 524"/>
                <a:gd name="T75" fmla="*/ 130 h 385"/>
                <a:gd name="T76" fmla="*/ 15 w 524"/>
                <a:gd name="T77" fmla="*/ 188 h 385"/>
                <a:gd name="T78" fmla="*/ 24 w 524"/>
                <a:gd name="T79" fmla="*/ 193 h 385"/>
                <a:gd name="T80" fmla="*/ 92 w 524"/>
                <a:gd name="T81" fmla="*/ 347 h 385"/>
                <a:gd name="T82" fmla="*/ 178 w 524"/>
                <a:gd name="T83" fmla="*/ 385 h 385"/>
                <a:gd name="T84" fmla="*/ 48 w 524"/>
                <a:gd name="T85" fmla="*/ 217 h 385"/>
                <a:gd name="T86" fmla="*/ 20 w 524"/>
                <a:gd name="T87" fmla="*/ 236 h 385"/>
                <a:gd name="T88" fmla="*/ 48 w 524"/>
                <a:gd name="T89" fmla="*/ 217 h 385"/>
                <a:gd name="T90" fmla="*/ 48 w 524"/>
                <a:gd name="T91" fmla="*/ 250 h 385"/>
                <a:gd name="T92" fmla="*/ 20 w 524"/>
                <a:gd name="T93" fmla="*/ 265 h 385"/>
                <a:gd name="T94" fmla="*/ 48 w 524"/>
                <a:gd name="T95" fmla="*/ 250 h 385"/>
                <a:gd name="T96" fmla="*/ 92 w 524"/>
                <a:gd name="T97" fmla="*/ 68 h 385"/>
                <a:gd name="T98" fmla="*/ 34 w 524"/>
                <a:gd name="T99" fmla="*/ 101 h 385"/>
                <a:gd name="T100" fmla="*/ 92 w 524"/>
                <a:gd name="T101" fmla="*/ 68 h 385"/>
                <a:gd name="T102" fmla="*/ 92 w 524"/>
                <a:gd name="T103" fmla="*/ 149 h 385"/>
                <a:gd name="T104" fmla="*/ 34 w 524"/>
                <a:gd name="T105" fmla="*/ 178 h 385"/>
                <a:gd name="T106" fmla="*/ 92 w 524"/>
                <a:gd name="T107" fmla="*/ 149 h 385"/>
                <a:gd name="T108" fmla="*/ 419 w 524"/>
                <a:gd name="T109" fmla="*/ 366 h 385"/>
                <a:gd name="T110" fmla="*/ 390 w 524"/>
                <a:gd name="T111" fmla="*/ 332 h 385"/>
                <a:gd name="T112" fmla="*/ 260 w 524"/>
                <a:gd name="T113" fmla="*/ 366 h 385"/>
                <a:gd name="T114" fmla="*/ 231 w 524"/>
                <a:gd name="T115" fmla="*/ 385 h 385"/>
                <a:gd name="T116" fmla="*/ 419 w 524"/>
                <a:gd name="T117" fmla="*/ 366 h 385"/>
                <a:gd name="T118" fmla="*/ 164 w 524"/>
                <a:gd name="T119" fmla="*/ 121 h 385"/>
                <a:gd name="T120" fmla="*/ 476 w 524"/>
                <a:gd name="T121" fmla="*/ 279 h 385"/>
                <a:gd name="T122" fmla="*/ 164 w 524"/>
                <a:gd name="T123" fmla="*/ 12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4" h="385">
                  <a:moveTo>
                    <a:pt x="505" y="77"/>
                  </a:moveTo>
                  <a:lnTo>
                    <a:pt x="135" y="77"/>
                  </a:lnTo>
                  <a:lnTo>
                    <a:pt x="120" y="77"/>
                  </a:lnTo>
                  <a:lnTo>
                    <a:pt x="120" y="96"/>
                  </a:lnTo>
                  <a:lnTo>
                    <a:pt x="120" y="308"/>
                  </a:lnTo>
                  <a:lnTo>
                    <a:pt x="120" y="323"/>
                  </a:lnTo>
                  <a:lnTo>
                    <a:pt x="135" y="323"/>
                  </a:lnTo>
                  <a:lnTo>
                    <a:pt x="505" y="323"/>
                  </a:lnTo>
                  <a:lnTo>
                    <a:pt x="524" y="323"/>
                  </a:lnTo>
                  <a:lnTo>
                    <a:pt x="524" y="308"/>
                  </a:lnTo>
                  <a:lnTo>
                    <a:pt x="524" y="96"/>
                  </a:lnTo>
                  <a:lnTo>
                    <a:pt x="524" y="77"/>
                  </a:lnTo>
                  <a:lnTo>
                    <a:pt x="505" y="77"/>
                  </a:lnTo>
                  <a:lnTo>
                    <a:pt x="505" y="77"/>
                  </a:lnTo>
                  <a:close/>
                  <a:moveTo>
                    <a:pt x="183" y="193"/>
                  </a:moveTo>
                  <a:lnTo>
                    <a:pt x="212" y="193"/>
                  </a:lnTo>
                  <a:lnTo>
                    <a:pt x="217" y="193"/>
                  </a:lnTo>
                  <a:lnTo>
                    <a:pt x="217" y="197"/>
                  </a:lnTo>
                  <a:lnTo>
                    <a:pt x="221" y="202"/>
                  </a:lnTo>
                  <a:lnTo>
                    <a:pt x="231" y="159"/>
                  </a:lnTo>
                  <a:lnTo>
                    <a:pt x="245" y="159"/>
                  </a:lnTo>
                  <a:lnTo>
                    <a:pt x="255" y="183"/>
                  </a:lnTo>
                  <a:lnTo>
                    <a:pt x="260" y="173"/>
                  </a:lnTo>
                  <a:lnTo>
                    <a:pt x="270" y="164"/>
                  </a:lnTo>
                  <a:lnTo>
                    <a:pt x="274" y="178"/>
                  </a:lnTo>
                  <a:lnTo>
                    <a:pt x="303" y="222"/>
                  </a:lnTo>
                  <a:lnTo>
                    <a:pt x="308" y="183"/>
                  </a:lnTo>
                  <a:lnTo>
                    <a:pt x="313" y="164"/>
                  </a:lnTo>
                  <a:lnTo>
                    <a:pt x="327" y="183"/>
                  </a:lnTo>
                  <a:lnTo>
                    <a:pt x="332" y="193"/>
                  </a:lnTo>
                  <a:lnTo>
                    <a:pt x="356" y="164"/>
                  </a:lnTo>
                  <a:lnTo>
                    <a:pt x="370" y="164"/>
                  </a:lnTo>
                  <a:lnTo>
                    <a:pt x="390" y="207"/>
                  </a:lnTo>
                  <a:lnTo>
                    <a:pt x="390" y="193"/>
                  </a:lnTo>
                  <a:lnTo>
                    <a:pt x="395" y="183"/>
                  </a:lnTo>
                  <a:lnTo>
                    <a:pt x="399" y="183"/>
                  </a:lnTo>
                  <a:lnTo>
                    <a:pt x="457" y="183"/>
                  </a:lnTo>
                  <a:lnTo>
                    <a:pt x="457" y="202"/>
                  </a:lnTo>
                  <a:lnTo>
                    <a:pt x="409" y="202"/>
                  </a:lnTo>
                  <a:lnTo>
                    <a:pt x="399" y="236"/>
                  </a:lnTo>
                  <a:lnTo>
                    <a:pt x="385" y="236"/>
                  </a:lnTo>
                  <a:lnTo>
                    <a:pt x="361" y="188"/>
                  </a:lnTo>
                  <a:lnTo>
                    <a:pt x="342" y="217"/>
                  </a:lnTo>
                  <a:lnTo>
                    <a:pt x="337" y="226"/>
                  </a:lnTo>
                  <a:lnTo>
                    <a:pt x="327" y="217"/>
                  </a:lnTo>
                  <a:lnTo>
                    <a:pt x="322" y="207"/>
                  </a:lnTo>
                  <a:lnTo>
                    <a:pt x="313" y="250"/>
                  </a:lnTo>
                  <a:lnTo>
                    <a:pt x="298" y="250"/>
                  </a:lnTo>
                  <a:lnTo>
                    <a:pt x="265" y="193"/>
                  </a:lnTo>
                  <a:lnTo>
                    <a:pt x="255" y="202"/>
                  </a:lnTo>
                  <a:lnTo>
                    <a:pt x="245" y="212"/>
                  </a:lnTo>
                  <a:lnTo>
                    <a:pt x="245" y="202"/>
                  </a:lnTo>
                  <a:lnTo>
                    <a:pt x="241" y="193"/>
                  </a:lnTo>
                  <a:lnTo>
                    <a:pt x="231" y="231"/>
                  </a:lnTo>
                  <a:lnTo>
                    <a:pt x="217" y="231"/>
                  </a:lnTo>
                  <a:lnTo>
                    <a:pt x="202" y="207"/>
                  </a:lnTo>
                  <a:lnTo>
                    <a:pt x="183" y="207"/>
                  </a:lnTo>
                  <a:lnTo>
                    <a:pt x="183" y="193"/>
                  </a:lnTo>
                  <a:lnTo>
                    <a:pt x="183" y="193"/>
                  </a:lnTo>
                  <a:close/>
                  <a:moveTo>
                    <a:pt x="178" y="385"/>
                  </a:moveTo>
                  <a:lnTo>
                    <a:pt x="0" y="385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78" y="53"/>
                  </a:lnTo>
                  <a:lnTo>
                    <a:pt x="125" y="53"/>
                  </a:lnTo>
                  <a:lnTo>
                    <a:pt x="92" y="53"/>
                  </a:lnTo>
                  <a:lnTo>
                    <a:pt x="24" y="53"/>
                  </a:lnTo>
                  <a:lnTo>
                    <a:pt x="15" y="53"/>
                  </a:lnTo>
                  <a:lnTo>
                    <a:pt x="15" y="63"/>
                  </a:lnTo>
                  <a:lnTo>
                    <a:pt x="15" y="111"/>
                  </a:lnTo>
                  <a:lnTo>
                    <a:pt x="15" y="116"/>
                  </a:lnTo>
                  <a:lnTo>
                    <a:pt x="24" y="116"/>
                  </a:lnTo>
                  <a:lnTo>
                    <a:pt x="92" y="116"/>
                  </a:lnTo>
                  <a:lnTo>
                    <a:pt x="92" y="130"/>
                  </a:lnTo>
                  <a:lnTo>
                    <a:pt x="24" y="130"/>
                  </a:lnTo>
                  <a:lnTo>
                    <a:pt x="15" y="130"/>
                  </a:lnTo>
                  <a:lnTo>
                    <a:pt x="15" y="140"/>
                  </a:lnTo>
                  <a:lnTo>
                    <a:pt x="15" y="188"/>
                  </a:lnTo>
                  <a:lnTo>
                    <a:pt x="15" y="193"/>
                  </a:lnTo>
                  <a:lnTo>
                    <a:pt x="24" y="193"/>
                  </a:lnTo>
                  <a:lnTo>
                    <a:pt x="92" y="193"/>
                  </a:lnTo>
                  <a:lnTo>
                    <a:pt x="92" y="347"/>
                  </a:lnTo>
                  <a:lnTo>
                    <a:pt x="178" y="347"/>
                  </a:lnTo>
                  <a:lnTo>
                    <a:pt x="178" y="385"/>
                  </a:lnTo>
                  <a:lnTo>
                    <a:pt x="178" y="385"/>
                  </a:lnTo>
                  <a:close/>
                  <a:moveTo>
                    <a:pt x="48" y="217"/>
                  </a:moveTo>
                  <a:lnTo>
                    <a:pt x="20" y="217"/>
                  </a:lnTo>
                  <a:lnTo>
                    <a:pt x="20" y="236"/>
                  </a:lnTo>
                  <a:lnTo>
                    <a:pt x="48" y="236"/>
                  </a:lnTo>
                  <a:lnTo>
                    <a:pt x="48" y="217"/>
                  </a:lnTo>
                  <a:lnTo>
                    <a:pt x="48" y="217"/>
                  </a:lnTo>
                  <a:close/>
                  <a:moveTo>
                    <a:pt x="48" y="250"/>
                  </a:moveTo>
                  <a:lnTo>
                    <a:pt x="20" y="250"/>
                  </a:lnTo>
                  <a:lnTo>
                    <a:pt x="20" y="265"/>
                  </a:lnTo>
                  <a:lnTo>
                    <a:pt x="48" y="265"/>
                  </a:lnTo>
                  <a:lnTo>
                    <a:pt x="48" y="250"/>
                  </a:lnTo>
                  <a:lnTo>
                    <a:pt x="48" y="250"/>
                  </a:lnTo>
                  <a:close/>
                  <a:moveTo>
                    <a:pt x="92" y="68"/>
                  </a:moveTo>
                  <a:lnTo>
                    <a:pt x="34" y="68"/>
                  </a:lnTo>
                  <a:lnTo>
                    <a:pt x="34" y="101"/>
                  </a:lnTo>
                  <a:lnTo>
                    <a:pt x="92" y="101"/>
                  </a:lnTo>
                  <a:lnTo>
                    <a:pt x="92" y="68"/>
                  </a:lnTo>
                  <a:lnTo>
                    <a:pt x="92" y="68"/>
                  </a:lnTo>
                  <a:close/>
                  <a:moveTo>
                    <a:pt x="92" y="149"/>
                  </a:moveTo>
                  <a:lnTo>
                    <a:pt x="34" y="149"/>
                  </a:lnTo>
                  <a:lnTo>
                    <a:pt x="34" y="178"/>
                  </a:lnTo>
                  <a:lnTo>
                    <a:pt x="92" y="178"/>
                  </a:lnTo>
                  <a:lnTo>
                    <a:pt x="92" y="149"/>
                  </a:lnTo>
                  <a:lnTo>
                    <a:pt x="92" y="149"/>
                  </a:lnTo>
                  <a:close/>
                  <a:moveTo>
                    <a:pt x="419" y="366"/>
                  </a:moveTo>
                  <a:lnTo>
                    <a:pt x="390" y="366"/>
                  </a:lnTo>
                  <a:lnTo>
                    <a:pt x="390" y="332"/>
                  </a:lnTo>
                  <a:lnTo>
                    <a:pt x="260" y="332"/>
                  </a:lnTo>
                  <a:lnTo>
                    <a:pt x="260" y="366"/>
                  </a:lnTo>
                  <a:lnTo>
                    <a:pt x="231" y="366"/>
                  </a:lnTo>
                  <a:lnTo>
                    <a:pt x="231" y="385"/>
                  </a:lnTo>
                  <a:lnTo>
                    <a:pt x="419" y="385"/>
                  </a:lnTo>
                  <a:lnTo>
                    <a:pt x="419" y="366"/>
                  </a:lnTo>
                  <a:lnTo>
                    <a:pt x="419" y="366"/>
                  </a:lnTo>
                  <a:close/>
                  <a:moveTo>
                    <a:pt x="164" y="121"/>
                  </a:moveTo>
                  <a:lnTo>
                    <a:pt x="476" y="121"/>
                  </a:lnTo>
                  <a:lnTo>
                    <a:pt x="476" y="279"/>
                  </a:lnTo>
                  <a:lnTo>
                    <a:pt x="164" y="279"/>
                  </a:lnTo>
                  <a:lnTo>
                    <a:pt x="164" y="12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7462520" y="977265"/>
            <a:ext cx="322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痛点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6100" y="5126990"/>
            <a:ext cx="1228090" cy="452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财务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14750" y="5126990"/>
            <a:ext cx="1408430" cy="452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科技各部门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913890" y="4730115"/>
            <a:ext cx="2275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下发预算收集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1894840" y="5229225"/>
            <a:ext cx="1721485" cy="72000"/>
          </a:xfrm>
          <a:prstGeom prst="rightArrow">
            <a:avLst>
              <a:gd name="adj1" fmla="val 50000"/>
              <a:gd name="adj2" fmla="val 2178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1856740" y="5460120"/>
            <a:ext cx="1721485" cy="72000"/>
          </a:xfrm>
          <a:prstGeom prst="rightArrow">
            <a:avLst>
              <a:gd name="adj1" fmla="val 50000"/>
              <a:gd name="adj2" fmla="val 1896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113915" y="5579745"/>
            <a:ext cx="2275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上报预算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08000" y="4216400"/>
            <a:ext cx="2013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需求场景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42595" y="1434465"/>
            <a:ext cx="327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endParaRPr lang="zh-CN" altLang="en-US" b="1"/>
          </a:p>
        </p:txBody>
      </p:sp>
      <p:sp>
        <p:nvSpPr>
          <p:cNvPr id="44" name="文本框 43"/>
          <p:cNvSpPr txBox="1"/>
          <p:nvPr/>
        </p:nvSpPr>
        <p:spPr>
          <a:xfrm>
            <a:off x="814705" y="1928495"/>
            <a:ext cx="4681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财务预算收集系统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0375" y="2755265"/>
            <a:ext cx="2013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核心任务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3348355"/>
            <a:ext cx="26295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</a:t>
            </a:r>
            <a:r>
              <a:rPr lang="zh-CN" altLang="en-US" sz="1600"/>
              <a:t>下发表单</a:t>
            </a:r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2473960" y="3348355"/>
            <a:ext cx="26295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2.</a:t>
            </a:r>
            <a:r>
              <a:rPr lang="zh-CN" altLang="en-US" sz="1600"/>
              <a:t>填写汇总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情景模拟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86130" y="1590675"/>
            <a:ext cx="10627360" cy="36000"/>
          </a:xfrm>
          <a:prstGeom prst="roundRect">
            <a:avLst/>
          </a:prstGeom>
          <a:solidFill>
            <a:srgbClr val="6587C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1577975" y="1374775"/>
            <a:ext cx="444500" cy="474663"/>
          </a:xfrm>
          <a:prstGeom prst="ellipse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625600" y="1455738"/>
            <a:ext cx="347663" cy="327025"/>
          </a:xfrm>
          <a:prstGeom prst="ellipse">
            <a:avLst/>
          </a:prstGeom>
          <a:solidFill>
            <a:srgbClr val="E559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4187825" y="1382713"/>
            <a:ext cx="444500" cy="473075"/>
          </a:xfrm>
          <a:prstGeom prst="ellipse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4235450" y="1450975"/>
            <a:ext cx="347663" cy="328613"/>
          </a:xfrm>
          <a:prstGeom prst="ellipse">
            <a:avLst/>
          </a:prstGeom>
          <a:solidFill>
            <a:srgbClr val="45A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6604000" y="1373188"/>
            <a:ext cx="444500" cy="474663"/>
          </a:xfrm>
          <a:prstGeom prst="ellipse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6653213" y="1446213"/>
            <a:ext cx="347663" cy="328613"/>
          </a:xfrm>
          <a:prstGeom prst="ellipse">
            <a:avLst/>
          </a:prstGeom>
          <a:solidFill>
            <a:srgbClr val="7B6B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818688" y="1374775"/>
            <a:ext cx="442913" cy="473075"/>
          </a:xfrm>
          <a:prstGeom prst="ellipse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9866313" y="1454150"/>
            <a:ext cx="347663" cy="328613"/>
          </a:xfrm>
          <a:prstGeom prst="ellipse">
            <a:avLst/>
          </a:prstGeom>
          <a:solidFill>
            <a:srgbClr val="3976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298575" y="1973263"/>
            <a:ext cx="15335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表单生成</a:t>
            </a:r>
            <a:endParaRPr lang="zh-CN" altLang="en-US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775075" y="1973263"/>
            <a:ext cx="1535113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发布流程</a:t>
            </a:r>
            <a:endParaRPr lang="zh-CN" altLang="en-US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6492875" y="1973263"/>
            <a:ext cx="1535113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审批</a:t>
            </a:r>
            <a:endParaRPr lang="zh-CN" altLang="en-US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799955" y="1973580"/>
            <a:ext cx="1535113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汇总</a:t>
            </a:r>
            <a:endParaRPr lang="zh-CN" altLang="en-US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5329238" y="2935288"/>
            <a:ext cx="1535112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修改表单</a:t>
            </a:r>
            <a:endParaRPr lang="zh-CN" altLang="en-US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7699375" y="3040063"/>
            <a:ext cx="15335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驳回</a:t>
            </a:r>
            <a:endParaRPr lang="zh-CN" altLang="en-US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473200" y="4441825"/>
            <a:ext cx="1573213" cy="41433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填写人员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473200" y="5224463"/>
            <a:ext cx="1573213" cy="41592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中心管理员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33" name="左大括号 132"/>
          <p:cNvSpPr/>
          <p:nvPr/>
        </p:nvSpPr>
        <p:spPr>
          <a:xfrm>
            <a:off x="3082925" y="4692650"/>
            <a:ext cx="560388" cy="7048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833813" y="5156200"/>
            <a:ext cx="1573213" cy="41433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修改数据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833813" y="4441825"/>
            <a:ext cx="1573213" cy="41433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补录数据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cxnSp>
        <p:nvCxnSpPr>
          <p:cNvPr id="136" name="肘形连接符 135"/>
          <p:cNvCxnSpPr>
            <a:stCxn id="132" idx="2"/>
            <a:endCxn id="121" idx="4"/>
          </p:cNvCxnSpPr>
          <p:nvPr/>
        </p:nvCxnSpPr>
        <p:spPr>
          <a:xfrm rot="5400000" flipH="1" flipV="1">
            <a:off x="2647156" y="1461294"/>
            <a:ext cx="3792538" cy="4565650"/>
          </a:xfrm>
          <a:prstGeom prst="bentConnector3">
            <a:avLst>
              <a:gd name="adj1" fmla="val -62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曲线连接符 136"/>
          <p:cNvCxnSpPr>
            <a:stCxn id="132" idx="2"/>
            <a:endCxn id="121" idx="4"/>
          </p:cNvCxnSpPr>
          <p:nvPr/>
        </p:nvCxnSpPr>
        <p:spPr>
          <a:xfrm rot="5400000" flipH="1" flipV="1">
            <a:off x="9926638" y="1574800"/>
            <a:ext cx="404813" cy="157163"/>
          </a:xfrm>
          <a:prstGeom prst="curvedConnector5">
            <a:avLst>
              <a:gd name="adj1" fmla="val -58870"/>
              <a:gd name="adj2" fmla="val 293117"/>
              <a:gd name="adj3" fmla="val 17598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32" idx="2"/>
            <a:endCxn id="121" idx="4"/>
          </p:cNvCxnSpPr>
          <p:nvPr/>
        </p:nvCxnSpPr>
        <p:spPr>
          <a:xfrm>
            <a:off x="2260600" y="4856163"/>
            <a:ext cx="0" cy="36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曲线连接符 138"/>
          <p:cNvCxnSpPr>
            <a:stCxn id="132" idx="2"/>
            <a:endCxn id="121" idx="4"/>
          </p:cNvCxnSpPr>
          <p:nvPr/>
        </p:nvCxnSpPr>
        <p:spPr>
          <a:xfrm rot="5400000">
            <a:off x="2547144" y="2056606"/>
            <a:ext cx="2105025" cy="1535113"/>
          </a:xfrm>
          <a:prstGeom prst="curvedConnector3">
            <a:avLst>
              <a:gd name="adj1" fmla="val 4910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曲线连接符 139"/>
          <p:cNvCxnSpPr>
            <a:stCxn id="132" idx="2"/>
            <a:endCxn id="121" idx="4"/>
          </p:cNvCxnSpPr>
          <p:nvPr/>
        </p:nvCxnSpPr>
        <p:spPr>
          <a:xfrm rot="5400000">
            <a:off x="4375944" y="1937544"/>
            <a:ext cx="2105025" cy="1535113"/>
          </a:xfrm>
          <a:prstGeom prst="curvedConnector3">
            <a:avLst>
              <a:gd name="adj1" fmla="val 5001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/>
          <p:cNvCxnSpPr>
            <a:stCxn id="132" idx="2"/>
            <a:endCxn id="121" idx="4"/>
          </p:cNvCxnSpPr>
          <p:nvPr/>
        </p:nvCxnSpPr>
        <p:spPr>
          <a:xfrm rot="5400000">
            <a:off x="6738144" y="1937544"/>
            <a:ext cx="2105025" cy="1535113"/>
          </a:xfrm>
          <a:prstGeom prst="curvedConnector3">
            <a:avLst>
              <a:gd name="adj1" fmla="val 5001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8207058" y="1937068"/>
            <a:ext cx="1100137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驳回</a:t>
            </a:r>
            <a:endParaRPr lang="zh-CN" altLang="en-US" sz="54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情景模拟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1521460"/>
            <a:ext cx="274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b="1">
              <a:solidFill>
                <a:schemeClr val="tx1"/>
              </a:solidFill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5594985" y="1889760"/>
          <a:ext cx="5727700" cy="3710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42595" y="1434465"/>
            <a:ext cx="327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担任角色：</a:t>
            </a:r>
            <a:r>
              <a:rPr lang="zh-CN" altLang="en-US"/>
              <a:t>前端开发</a:t>
            </a:r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450850" y="2199640"/>
            <a:ext cx="327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关键任务</a:t>
            </a:r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467995" y="2865120"/>
            <a:ext cx="353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系统需求分析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67995" y="3561080"/>
            <a:ext cx="353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前端架构设计</a:t>
            </a:r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482600" y="4245610"/>
            <a:ext cx="353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组件封装和页面实现</a:t>
            </a:r>
            <a:endParaRPr lang="zh-CN" altLang="en-US"/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7914640" y="3036570"/>
            <a:ext cx="664845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6693535" y="2567940"/>
            <a:ext cx="3530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基本完成公用组件封装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6330315" y="3635375"/>
            <a:ext cx="664845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5242560" y="3263900"/>
            <a:ext cx="3530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系统架构设计和基础配置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情景模拟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图表 9"/>
          <p:cNvGraphicFramePr/>
          <p:nvPr/>
        </p:nvGraphicFramePr>
        <p:xfrm>
          <a:off x="6033135" y="1628140"/>
          <a:ext cx="5319395" cy="3303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86410" y="1259840"/>
            <a:ext cx="3659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 descr="IMG20191128_154313"/>
          <p:cNvPicPr>
            <a:picLocks noChangeAspect="1"/>
          </p:cNvPicPr>
          <p:nvPr/>
        </p:nvPicPr>
        <p:blipFill>
          <a:blip r:embed="rId3"/>
          <a:srcRect r="24535" b="29101"/>
          <a:stretch>
            <a:fillRect/>
          </a:stretch>
        </p:blipFill>
        <p:spPr>
          <a:xfrm>
            <a:off x="486410" y="1933575"/>
            <a:ext cx="4469765" cy="269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情景模拟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8935" y="1689735"/>
            <a:ext cx="3659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同侧圆角矩形 4"/>
          <p:cNvSpPr/>
          <p:nvPr/>
        </p:nvSpPr>
        <p:spPr>
          <a:xfrm rot="5400000">
            <a:off x="1597025" y="1162050"/>
            <a:ext cx="504825" cy="276923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同侧圆角矩形 5"/>
          <p:cNvSpPr/>
          <p:nvPr/>
        </p:nvSpPr>
        <p:spPr>
          <a:xfrm rot="5400000">
            <a:off x="1306830" y="2430780"/>
            <a:ext cx="504825" cy="2188210"/>
          </a:xfrm>
          <a:prstGeom prst="round2SameRect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同侧圆角矩形 6"/>
          <p:cNvSpPr/>
          <p:nvPr/>
        </p:nvSpPr>
        <p:spPr>
          <a:xfrm rot="5400000">
            <a:off x="1076325" y="3622040"/>
            <a:ext cx="504825" cy="1727835"/>
          </a:xfrm>
          <a:prstGeom prst="round2SameRect">
            <a:avLst/>
          </a:prstGeom>
          <a:solidFill>
            <a:srgbClr val="7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同侧圆角矩形 7"/>
          <p:cNvSpPr/>
          <p:nvPr/>
        </p:nvSpPr>
        <p:spPr>
          <a:xfrm rot="5400000">
            <a:off x="889000" y="4775200"/>
            <a:ext cx="504825" cy="1352550"/>
          </a:xfrm>
          <a:prstGeom prst="round2SameRect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8000" y="2362200"/>
            <a:ext cx="2790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A </a:t>
            </a:r>
            <a:r>
              <a:rPr lang="zh-CN" altLang="en-US">
                <a:solidFill>
                  <a:schemeClr val="bg1"/>
                </a:solidFill>
              </a:rPr>
              <a:t>团队合作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000" y="3341370"/>
            <a:ext cx="2790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 </a:t>
            </a:r>
            <a:r>
              <a:rPr lang="zh-CN" altLang="en-US">
                <a:solidFill>
                  <a:schemeClr val="bg1"/>
                </a:solidFill>
              </a:rPr>
              <a:t>技能提升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8000" y="4302125"/>
            <a:ext cx="2790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 </a:t>
            </a:r>
            <a:r>
              <a:rPr lang="zh-CN" altLang="en-US">
                <a:solidFill>
                  <a:schemeClr val="bg1"/>
                </a:solidFill>
              </a:rPr>
              <a:t>管控时间</a:t>
            </a:r>
            <a:r>
              <a:rPr lang="en-US" altLang="zh-CN">
                <a:solidFill>
                  <a:schemeClr val="bg1"/>
                </a:solidFill>
              </a:rPr>
              <a:t>   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8000" y="5267960"/>
            <a:ext cx="2790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D </a:t>
            </a:r>
            <a:r>
              <a:rPr lang="zh-CN" altLang="en-US">
                <a:solidFill>
                  <a:schemeClr val="bg1"/>
                </a:solidFill>
              </a:rPr>
              <a:t>熟悉流程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5" name="图表 14"/>
          <p:cNvGraphicFramePr/>
          <p:nvPr/>
        </p:nvGraphicFramePr>
        <p:xfrm>
          <a:off x="5055870" y="2294255"/>
          <a:ext cx="4772660" cy="3516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84" y="525735"/>
            <a:ext cx="179180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丰声实习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1201420" y="1605915"/>
            <a:ext cx="1267460" cy="1158240"/>
          </a:xfrm>
          <a:prstGeom prst="hexago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1392555" y="1792605"/>
            <a:ext cx="885825" cy="785495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430655" y="2030095"/>
            <a:ext cx="98552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六边形 24"/>
          <p:cNvSpPr/>
          <p:nvPr/>
        </p:nvSpPr>
        <p:spPr>
          <a:xfrm>
            <a:off x="2186940" y="3173730"/>
            <a:ext cx="1267460" cy="1158240"/>
          </a:xfrm>
          <a:prstGeom prst="hexago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六边形 26"/>
          <p:cNvSpPr/>
          <p:nvPr/>
        </p:nvSpPr>
        <p:spPr>
          <a:xfrm>
            <a:off x="2378075" y="3360420"/>
            <a:ext cx="885825" cy="785495"/>
          </a:xfrm>
          <a:prstGeom prst="hexagon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416175" y="3597910"/>
            <a:ext cx="98552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六边形 28"/>
          <p:cNvSpPr/>
          <p:nvPr/>
        </p:nvSpPr>
        <p:spPr>
          <a:xfrm>
            <a:off x="1239520" y="4702810"/>
            <a:ext cx="1267460" cy="1158240"/>
          </a:xfrm>
          <a:prstGeom prst="hexago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1430655" y="4889500"/>
            <a:ext cx="885825" cy="785495"/>
          </a:xfrm>
          <a:prstGeom prst="hexagon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468755" y="5126990"/>
            <a:ext cx="985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797935" y="1840230"/>
            <a:ext cx="335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BMC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后台管理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65245" y="3521075"/>
            <a:ext cx="335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Yandu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盐渎项目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83660" y="5207000"/>
            <a:ext cx="335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丰声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PC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端重构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67505" y="2654300"/>
            <a:ext cx="5285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Vue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开发实践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项目代码研读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熟悉系统架构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前端开发流程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262755" y="4246245"/>
            <a:ext cx="594868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React开发实践，完成导师要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求的系统流程文档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272280" y="5824220"/>
            <a:ext cx="55956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接触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Electron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，使用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搭建后端服务完成导师要求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demo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1656</Words>
  <Application>WPS 演示</Application>
  <PresentationFormat>宽屏</PresentationFormat>
  <Paragraphs>391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Segoe UI</vt:lpstr>
      <vt:lpstr>等线</vt:lpstr>
      <vt:lpstr>Arial Unicode MS</vt:lpstr>
      <vt:lpstr>等线 Light</vt:lpstr>
      <vt:lpstr>Calibri</vt:lpstr>
      <vt:lpstr>华文楷体</vt:lpstr>
      <vt:lpstr>华文隶书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樊婉仪(WanYi Fan)-顺丰科技</dc:creator>
  <cp:lastModifiedBy>01385150</cp:lastModifiedBy>
  <cp:revision>62</cp:revision>
  <dcterms:created xsi:type="dcterms:W3CDTF">2019-11-20T09:28:00Z</dcterms:created>
  <dcterms:modified xsi:type="dcterms:W3CDTF">2019-11-28T08:05:19Z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2052-10.8.2.7058</vt:lpwstr>
  </property>
</Properties>
</file>