
<file path=[Content_Types].xml><?xml version="1.0" encoding="utf-8"?>
<Types xmlns="http://schemas.openxmlformats.org/package/2006/content-types">
  <Default Extension="jpeg" ContentType="image/jpe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0" r:id="rId6"/>
    <p:sldId id="283" r:id="rId7"/>
    <p:sldId id="284" r:id="rId8"/>
    <p:sldId id="273" r:id="rId9"/>
    <p:sldId id="266" r:id="rId10"/>
    <p:sldId id="281" r:id="rId11"/>
    <p:sldId id="299" r:id="rId12"/>
    <p:sldId id="269" r:id="rId13"/>
    <p:sldId id="306" r:id="rId14"/>
    <p:sldId id="287" r:id="rId15"/>
    <p:sldId id="286" r:id="rId16"/>
    <p:sldId id="272" r:id="rId17"/>
    <p:sldId id="271" r:id="rId18"/>
    <p:sldId id="258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BE46"/>
    <a:srgbClr val="E55938"/>
    <a:srgbClr val="7B6BA9"/>
    <a:srgbClr val="5B9BD5"/>
    <a:srgbClr val="45A7D5"/>
    <a:srgbClr val="6587CE"/>
    <a:srgbClr val="3976CF"/>
    <a:srgbClr val="273E9E"/>
    <a:srgbClr val="36419C"/>
    <a:srgbClr val="182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4" d="100"/>
          <a:sy n="64" d="100"/>
        </p:scale>
        <p:origin x="750" y="60"/>
      </p:cViewPr>
      <p:guideLst>
        <p:guide orient="horz" pos="2214"/>
        <p:guide pos="36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预算收集系统和线下收集时效对比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线下收集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模板配置</c:v>
                </c:pt>
                <c:pt idx="1">
                  <c:v>数据填写</c:v>
                </c:pt>
                <c:pt idx="2">
                  <c:v>数据汇总</c:v>
                </c:pt>
                <c:pt idx="3">
                  <c:v>模板更改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10</c:v>
                </c:pt>
                <c:pt idx="2">
                  <c:v>60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预算收集系统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Sheet1!$A$2:$A$5</c:f>
              <c:strCache>
                <c:ptCount val="4"/>
                <c:pt idx="0">
                  <c:v>模板配置</c:v>
                </c:pt>
                <c:pt idx="1">
                  <c:v>数据填写</c:v>
                </c:pt>
                <c:pt idx="2">
                  <c:v>数据汇总</c:v>
                </c:pt>
                <c:pt idx="3">
                  <c:v>模板更改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0</c:v>
                </c:pt>
                <c:pt idx="3">
                  <c:v>0.5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4968179"/>
        <c:axId val="474191491"/>
      </c:barChart>
      <c:catAx>
        <c:axId val="3549681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74191491"/>
        <c:crosses val="autoZero"/>
        <c:auto val="1"/>
        <c:lblAlgn val="ctr"/>
        <c:lblOffset val="100"/>
        <c:noMultiLvlLbl val="0"/>
      </c:catAx>
      <c:valAx>
        <c:axId val="4741914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49681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  <a:p>
            <a:r>
              <a:rPr lang="zh-CN" altLang="en-US"/>
              <a:t>各位评委老师大家好，我先简单介绍一下自己，我叫刘乾，目前在智能终端组丰驰航空做后端开发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进部门的时候，导师给我制定了培养计划，主要分为四个阶段，到目前为止，我一共参加了三个版本的迭代，并在导师指导下进行了一场完整的发版流程，也就前两个阶段已经顺利且超额完成，后面的事情应该需要自己对技术和业务两个方面更加努力一些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在历经半年的职业生涯中，对自己也有了和之前不一样的认识，在此以</a:t>
            </a:r>
            <a:r>
              <a:rPr lang="en-US" altLang="zh-CN"/>
              <a:t>swot</a:t>
            </a:r>
            <a:r>
              <a:rPr lang="zh-CN" altLang="en-US"/>
              <a:t>的形式来分析一下自己的个人职业发展</a:t>
            </a:r>
            <a:endParaRPr lang="zh-CN" altLang="en-US"/>
          </a:p>
          <a:p>
            <a:r>
              <a:rPr lang="zh-CN" altLang="en-US"/>
              <a:t>我觉着自己主要的优势在于敢于去做一些有比较挑战性的事物，我在大学的时候念的管理学，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从入职到现在我大概经历了以下四个阶段，实习，培训，情景模拟和现在进入部门，这中间我学习了公司的文化，参与了项目迭代，也学习了许多新的知识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我先介绍一下自己在情景模拟中的主要工作，我们情景模拟接到的项目是和财务对接的预算收集系统，其主要的功能在于财务向科技各个部门下发预算收集模板，然后收集数据审批汇总，我们针对线下收集预算的痛点制定了合适的解决方案，然后在一次次的迭代中慢慢改进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在该项目中我主要担任的角色是前端开发，主要负责前端的架构设计和页面实现，主要的成就是，通过封装的组件可实现最低五分钟就完成单个页面的拼装，并借此在整个情景模拟过程中完成了</a:t>
            </a:r>
            <a:r>
              <a:rPr lang="en-US" altLang="zh-CN"/>
              <a:t>5</a:t>
            </a:r>
            <a:r>
              <a:rPr lang="zh-CN" altLang="en-US"/>
              <a:t>个模块共</a:t>
            </a:r>
            <a:r>
              <a:rPr lang="en-US" altLang="zh-CN"/>
              <a:t>13</a:t>
            </a:r>
            <a:r>
              <a:rPr lang="zh-CN" altLang="en-US"/>
              <a:t>个页面的开发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在历时近两个月的情景模拟中，通过不断的实践来提升自己对于前端框架</a:t>
            </a:r>
            <a:r>
              <a:rPr lang="en-US" altLang="zh-CN"/>
              <a:t>Vue</a:t>
            </a:r>
            <a:r>
              <a:rPr lang="zh-CN" altLang="en-US"/>
              <a:t>的理解和熟练运用，最后完成的产品也能很好的达到预期，经过测试，系统能够大大节省一次预算收集在汇总数据时所花费的时间，最终我们取得了决赛项目前十的好成绩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除了情景模拟之外，我也接触过其他的一些项目，在实习的时候主要是做一些系统的研发文档，接触了很多新技术点，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可以说是我入职以来第一个转折点吧，非常感谢叶少能给我这样一个向后端发展的机会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在国庆过后我开始进入智能终端组做后端开发，开始熟悉航空业务，这其中主要的难点是对于业务逻辑和数据流向的不理解，以及各种表数据的关联关系，在经历了导师一周多的业务和系统架构疏导后，总算有了一些对业务流程有了一些基本的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97C9-090A-49D4-BBFA-D71EE80A0A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2CB2-CE3E-484F-98BF-8F99DA4AE4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jpeg"/><Relationship Id="rId2" Type="http://schemas.openxmlformats.org/officeDocument/2006/relationships/image" Target="../media/image8.emf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jpeg"/><Relationship Id="rId1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732790" y="2388235"/>
            <a:ext cx="523240" cy="543560"/>
          </a:xfrm>
          <a:prstGeom prst="ellipse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68350" y="4371975"/>
            <a:ext cx="523240" cy="543560"/>
          </a:xfrm>
          <a:prstGeom prst="ellipse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789940" y="2485390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25500" y="448881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06550" y="2487295"/>
            <a:ext cx="32727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散航发货作业任务入库修改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665605" y="449453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散航任务状态变更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16280" y="156845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V3.22.0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6" name="圆角矩形 115"/>
          <p:cNvSpPr/>
          <p:nvPr/>
        </p:nvSpPr>
        <p:spPr>
          <a:xfrm>
            <a:off x="1256030" y="5567045"/>
            <a:ext cx="7488000" cy="36000"/>
          </a:xfrm>
          <a:prstGeom prst="roundRect">
            <a:avLst/>
          </a:prstGeom>
          <a:solidFill>
            <a:srgbClr val="6587CE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7" name="椭圆 116"/>
          <p:cNvSpPr/>
          <p:nvPr/>
        </p:nvSpPr>
        <p:spPr>
          <a:xfrm>
            <a:off x="2047875" y="5351145"/>
            <a:ext cx="444500" cy="474663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8" name="椭圆 117"/>
          <p:cNvSpPr/>
          <p:nvPr/>
        </p:nvSpPr>
        <p:spPr>
          <a:xfrm>
            <a:off x="2095500" y="5432108"/>
            <a:ext cx="347663" cy="327025"/>
          </a:xfrm>
          <a:prstGeom prst="ellipse">
            <a:avLst/>
          </a:prstGeom>
          <a:solidFill>
            <a:srgbClr val="E5593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" name="椭圆 118"/>
          <p:cNvSpPr/>
          <p:nvPr/>
        </p:nvSpPr>
        <p:spPr>
          <a:xfrm>
            <a:off x="4657725" y="5359083"/>
            <a:ext cx="444500" cy="473075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4705350" y="5427345"/>
            <a:ext cx="347663" cy="328613"/>
          </a:xfrm>
          <a:prstGeom prst="ellipse">
            <a:avLst/>
          </a:prstGeom>
          <a:solidFill>
            <a:srgbClr val="45A7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1" name="椭圆 120"/>
          <p:cNvSpPr/>
          <p:nvPr/>
        </p:nvSpPr>
        <p:spPr>
          <a:xfrm>
            <a:off x="7073900" y="5349558"/>
            <a:ext cx="444500" cy="474663"/>
          </a:xfrm>
          <a:prstGeom prst="ellipse">
            <a:avLst/>
          </a:prstGeom>
          <a:solidFill>
            <a:schemeClr val="bg2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" name="椭圆 121"/>
          <p:cNvSpPr/>
          <p:nvPr/>
        </p:nvSpPr>
        <p:spPr>
          <a:xfrm>
            <a:off x="7123113" y="5422583"/>
            <a:ext cx="347663" cy="328613"/>
          </a:xfrm>
          <a:prstGeom prst="ellipse">
            <a:avLst/>
          </a:prstGeom>
          <a:solidFill>
            <a:srgbClr val="7B6B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04035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未开始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455160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进行中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931025" y="5984875"/>
            <a:ext cx="153987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已完成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曲线连接符 17"/>
          <p:cNvCxnSpPr>
            <a:stCxn id="118" idx="0"/>
            <a:endCxn id="120" idx="0"/>
          </p:cNvCxnSpPr>
          <p:nvPr/>
        </p:nvCxnSpPr>
        <p:spPr>
          <a:xfrm rot="16200000">
            <a:off x="3571875" y="4124960"/>
            <a:ext cx="5080" cy="2609850"/>
          </a:xfrm>
          <a:prstGeom prst="curvedConnector3">
            <a:avLst>
              <a:gd name="adj1" fmla="val 93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2855595" y="5109210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开始操作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33" name="曲线连接符 32"/>
          <p:cNvCxnSpPr>
            <a:stCxn id="119" idx="0"/>
            <a:endCxn id="121" idx="0"/>
          </p:cNvCxnSpPr>
          <p:nvPr/>
        </p:nvCxnSpPr>
        <p:spPr>
          <a:xfrm rot="16200000">
            <a:off x="6082665" y="4146550"/>
            <a:ext cx="9525" cy="2416175"/>
          </a:xfrm>
          <a:prstGeom prst="curvedConnector3">
            <a:avLst>
              <a:gd name="adj1" fmla="val 45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331460" y="5064125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完成任务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API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4" name="曲线连接符 43"/>
          <p:cNvCxnSpPr>
            <a:stCxn id="121" idx="4"/>
            <a:endCxn id="119" idx="4"/>
          </p:cNvCxnSpPr>
          <p:nvPr/>
        </p:nvCxnSpPr>
        <p:spPr>
          <a:xfrm rot="5400000">
            <a:off x="6083935" y="4620260"/>
            <a:ext cx="7620" cy="2416175"/>
          </a:xfrm>
          <a:prstGeom prst="curvedConnector3">
            <a:avLst>
              <a:gd name="adj1" fmla="val 322083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5331460" y="5644515"/>
            <a:ext cx="15995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任务翻转API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050020" y="4345305"/>
            <a:ext cx="3121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影响因素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078595" y="4897755"/>
            <a:ext cx="267589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任务是否开单，是否取消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098280" y="5387975"/>
            <a:ext cx="2997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任务状态是否和当前操作匹配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9107170" y="5902960"/>
            <a:ext cx="29972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任务状态更改上传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乌拉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1625600" y="3260090"/>
            <a:ext cx="60496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散航任务重构去除主运单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任务绑定车标前置到入库时，并上传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fvp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03605" y="2454275"/>
            <a:ext cx="523240" cy="543560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12495" y="3582035"/>
            <a:ext cx="523240" cy="543560"/>
          </a:xfrm>
          <a:prstGeom prst="ellipse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03605" y="4991735"/>
            <a:ext cx="523240" cy="5435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9485" y="507936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9010" y="366966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9485" y="254190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0050" y="2572385"/>
            <a:ext cx="233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呼叫地服任务取消功能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435" y="366204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散航国际航班显示规则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1485" y="510984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散航快件查询功能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3605" y="159004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V3.23.0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05000" y="3091180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新增任务状态字段，更改受影响的查询任务接口，与顺航对接更改任务状态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933575" y="562800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散航重构货物入库表发生变更，根据货物编号查询货物信息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5800" y="616775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当货物不是顶级容器时需要向请求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oms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936115" y="4109085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散航作业任务入库时判断是否为国际航班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936115" y="4577080"/>
            <a:ext cx="80333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查询国际航班列表时添加规则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903605" y="2454275"/>
            <a:ext cx="523240" cy="543560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12495" y="3636010"/>
            <a:ext cx="523240" cy="543560"/>
          </a:xfrm>
          <a:prstGeom prst="ellipse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03605" y="4991735"/>
            <a:ext cx="523240" cy="54356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959485" y="507936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03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9010" y="3723640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02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59485" y="2541905"/>
            <a:ext cx="902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01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0050" y="2572385"/>
            <a:ext cx="233553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散航散卡信息操作优化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702435" y="371602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交接线上化操作优化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21485" y="5109845"/>
            <a:ext cx="31838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散航发货任务容器选择优化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03605" y="159004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  <a:t>V3.24.0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8180" y="4430395"/>
            <a:ext cx="6220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创建设备任务时获取航司二字码和设备类型规则排序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1998980" y="5618480"/>
            <a:ext cx="6220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容器选择页面默认新增一个容器</a:t>
            </a:r>
            <a:endParaRPr lang="zh-CN" altLang="en-US" sz="1600"/>
          </a:p>
        </p:txBody>
      </p:sp>
      <p:sp>
        <p:nvSpPr>
          <p:cNvPr id="17" name="文本框 16"/>
          <p:cNvSpPr txBox="1"/>
          <p:nvPr/>
        </p:nvSpPr>
        <p:spPr>
          <a:xfrm>
            <a:off x="1977390" y="3127375"/>
            <a:ext cx="62204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散卡信息容器编号不再必填</a:t>
            </a:r>
            <a:endParaRPr lang="zh-CN" altLang="en-US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/>
          <p:cNvGraphicFramePr/>
          <p:nvPr/>
        </p:nvGraphicFramePr>
        <p:xfrm>
          <a:off x="134620" y="1764665"/>
          <a:ext cx="11756390" cy="4626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756"/>
                <a:gridCol w="2421890"/>
                <a:gridCol w="3089910"/>
                <a:gridCol w="2346960"/>
                <a:gridCol w="2021840"/>
                <a:gridCol w="1228913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时间段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阶段目标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阶段计划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完成结果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完成进度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5633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2019-10-16 至2019-10-31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对丰驰-航空的业务和架构有基本了解，熟悉研发过程，尝试对简单生产问题进行跟踪。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1.业务流程培训；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2.系统架构培训；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3.研发过程培训；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4.技术栈介绍；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5.研发工具介绍；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熟悉项目各模块调用关系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了解数据流向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已完成</a:t>
                      </a:r>
                      <a:endParaRPr lang="zh-CN" altLang="en-US" sz="14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116776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阶段2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2019-11-1 至2019-11-30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熟悉核心的业务流程，以及过程中的的数据流转；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能够在研发经理的带领下进行简单功能的研发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1.数据字典介绍；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2.系统上下游对接方式介绍；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3.参与一个版本的研发迭代，分配几个小功能试手；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4.参与发版流程。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参加</a:t>
                      </a: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个版本迭代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参与发版流程</a:t>
                      </a:r>
                      <a:endParaRPr lang="zh-CN" altLang="en-US" sz="140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已完成</a:t>
                      </a:r>
                      <a:endParaRPr lang="zh-CN" altLang="en-US" sz="1400">
                        <a:solidFill>
                          <a:schemeClr val="accent6">
                            <a:lumMod val="7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776605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阶段3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2019-12-1 至 2019-12-31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能够独立进行与外部系统有交互的功能研发；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能够独立完成发版流程。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1.参与版本研发迭代；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2.独立进行生产发版。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参加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个版本迭代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进行中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933450"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阶段4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2019-1-1 至 2019-1-15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对业务和架构有一定了解，能够在需求评审、设计评审、用例评审会上提出建设性意见；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能够独立进行功能设计；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转测交付质量须有提升。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参与版本研发迭代；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1120" y="1264920"/>
            <a:ext cx="309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培养计划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949315" y="15240"/>
            <a:ext cx="5819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个人职业发展分析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238" y="2026228"/>
            <a:ext cx="3543473" cy="3533870"/>
          </a:xfrm>
          <a:prstGeom prst="rect">
            <a:avLst/>
          </a:prstGeom>
        </p:spPr>
      </p:pic>
      <p:sp>
        <p:nvSpPr>
          <p:cNvPr id="50" name="矩形: 圆角 49"/>
          <p:cNvSpPr/>
          <p:nvPr/>
        </p:nvSpPr>
        <p:spPr>
          <a:xfrm>
            <a:off x="1123536" y="1671536"/>
            <a:ext cx="1663430" cy="379378"/>
          </a:xfrm>
          <a:prstGeom prst="roundRect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: 圆角 50"/>
          <p:cNvSpPr/>
          <p:nvPr/>
        </p:nvSpPr>
        <p:spPr>
          <a:xfrm>
            <a:off x="1118676" y="2887494"/>
            <a:ext cx="1663430" cy="379378"/>
          </a:xfrm>
          <a:prstGeom prst="roundRect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: 圆角 51"/>
          <p:cNvSpPr/>
          <p:nvPr/>
        </p:nvSpPr>
        <p:spPr>
          <a:xfrm>
            <a:off x="1118676" y="4079133"/>
            <a:ext cx="1663430" cy="379378"/>
          </a:xfrm>
          <a:prstGeom prst="roundRect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: 圆角 52"/>
          <p:cNvSpPr/>
          <p:nvPr/>
        </p:nvSpPr>
        <p:spPr>
          <a:xfrm>
            <a:off x="1118676" y="5270772"/>
            <a:ext cx="1663430" cy="379378"/>
          </a:xfrm>
          <a:prstGeom prst="roundRect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288" y="4114466"/>
            <a:ext cx="308711" cy="308711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71" y="2887494"/>
            <a:ext cx="379378" cy="379378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771" y="1661150"/>
            <a:ext cx="372228" cy="372228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717" y="5254894"/>
            <a:ext cx="359282" cy="359282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1650266" y="1682240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1666005" y="2897880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劣势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681161" y="4075539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机会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689178" y="5296696"/>
            <a:ext cx="2201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chemeClr val="bg1"/>
                </a:solidFill>
              </a:rPr>
              <a:t>风险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60525" y="2289175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勇于挑战，乐于学习新的知识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689100" y="3487420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基础薄弱，业务逻辑理解的不够透彻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89100" y="4679950"/>
            <a:ext cx="414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软件开发的前景，公司的发展平台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08150" y="5944870"/>
            <a:ext cx="6050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新的知识点多，需要费较大的学习成本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心得与计划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0235" y="1377315"/>
            <a:ext cx="1924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心得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0235" y="3331210"/>
            <a:ext cx="1924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6175" y="4024630"/>
            <a:ext cx="6431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工作：顺利完成培养计划后面两个阶段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67765" y="4679315"/>
            <a:ext cx="937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学习：尽快刷完</a:t>
            </a:r>
            <a:r>
              <a:rPr lang="en-US" altLang="zh-CN"/>
              <a:t>java</a:t>
            </a:r>
            <a:r>
              <a:rPr lang="zh-CN" altLang="en-US"/>
              <a:t>编程思想和</a:t>
            </a:r>
            <a:r>
              <a:t>Java并发编程实战</a:t>
            </a:r>
            <a:r>
              <a:rPr lang="zh-CN" altLang="en-US"/>
              <a:t>这两本书，学会搭建各种集群架构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46175" y="2023110"/>
            <a:ext cx="3707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记好笔记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153795" y="2533015"/>
            <a:ext cx="3707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注意跟进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8674" cy="6858000"/>
          </a:xfrm>
        </p:spPr>
      </p:pic>
      <p:sp>
        <p:nvSpPr>
          <p:cNvPr id="2" name="文本框 1"/>
          <p:cNvSpPr txBox="1"/>
          <p:nvPr/>
        </p:nvSpPr>
        <p:spPr>
          <a:xfrm>
            <a:off x="9986010" y="6497320"/>
            <a:ext cx="3234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copyright@ </a:t>
            </a:r>
            <a:r>
              <a:rPr lang="zh-CN" altLang="en-US" sz="1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皿煮国的潜逃败类</a:t>
            </a:r>
            <a:endParaRPr lang="zh-CN" altLang="en-US" sz="10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Group 3"/>
          <p:cNvGrpSpPr/>
          <p:nvPr/>
        </p:nvGrpSpPr>
        <p:grpSpPr bwMode="auto">
          <a:xfrm rot="-5400000">
            <a:off x="-365465" y="3701838"/>
            <a:ext cx="4724400" cy="98425"/>
            <a:chOff x="0" y="0"/>
            <a:chExt cx="5760" cy="34"/>
          </a:xfrm>
        </p:grpSpPr>
        <p:pic>
          <p:nvPicPr>
            <p:cNvPr id="7" name="Picture 12" descr="图片1副本"/>
            <p:cNvPicPr>
              <a:picLocks noChangeAspect="1" noChangeArrowheads="1"/>
            </p:cNvPicPr>
            <p:nvPr/>
          </p:nvPicPr>
          <p:blipFill>
            <a:blip r:embed="rId1">
              <a:lum contrast="-10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8685"/>
            <a:stretch>
              <a:fillRect/>
            </a:stretch>
          </p:blipFill>
          <p:spPr bwMode="auto">
            <a:xfrm flipV="1">
              <a:off x="0" y="0"/>
              <a:ext cx="5760" cy="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4"/>
            <p:cNvSpPr>
              <a:spLocks noChangeShapeType="1"/>
            </p:cNvSpPr>
            <p:nvPr/>
          </p:nvSpPr>
          <p:spPr bwMode="auto">
            <a:xfrm>
              <a:off x="0" y="6"/>
              <a:ext cx="576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pPr algn="ctr">
                <a:defRPr/>
              </a:pPr>
              <a:endParaRPr lang="zh-CN" altLang="en-US" kern="0">
                <a:solidFill>
                  <a:srgbClr val="000000"/>
                </a:solidFill>
              </a:endParaRPr>
            </a:p>
          </p:txBody>
        </p:sp>
      </p:grpSp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085273" y="1356913"/>
            <a:ext cx="3200400" cy="50783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  <a:endParaRPr lang="zh-CN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4"/>
          <p:cNvSpPr txBox="1">
            <a:spLocks noChangeArrowheads="1"/>
          </p:cNvSpPr>
          <p:nvPr/>
        </p:nvSpPr>
        <p:spPr bwMode="auto">
          <a:xfrm>
            <a:off x="2199092" y="1864779"/>
            <a:ext cx="188781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姓名：刘乾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6359712" y="1864779"/>
            <a:ext cx="244827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籍贯：湖南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2189964" y="2512851"/>
            <a:ext cx="1496144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学历：本科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6359712" y="2512851"/>
            <a:ext cx="280831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出生年月：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2222756" y="3160923"/>
            <a:ext cx="3063552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专业：电子商务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6359712" y="3160923"/>
            <a:ext cx="2771800" cy="506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毕业院校：沈阳工业大学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2124380" y="3827286"/>
            <a:ext cx="6114256" cy="1060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直接上级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姓名：骆红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职务：测试开发资深高级工程师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 Box 25"/>
          <p:cNvSpPr txBox="1">
            <a:spLocks noChangeArrowheads="1"/>
          </p:cNvSpPr>
          <p:nvPr/>
        </p:nvSpPr>
        <p:spPr bwMode="auto">
          <a:xfrm>
            <a:off x="2096606" y="5096571"/>
            <a:ext cx="6114256" cy="1060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2F4D71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岗位导师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郭斯佳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岗位：后端开发高级工程师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05" y="472580"/>
            <a:ext cx="529053" cy="529216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我介绍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: 圆角 20"/>
          <p:cNvSpPr/>
          <p:nvPr/>
        </p:nvSpPr>
        <p:spPr>
          <a:xfrm rot="16200000">
            <a:off x="362585" y="3943350"/>
            <a:ext cx="4805680" cy="762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71946" y="3070373"/>
            <a:ext cx="564204" cy="5350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815" y="3183862"/>
            <a:ext cx="359923" cy="359923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487718" y="4288707"/>
            <a:ext cx="564204" cy="535021"/>
          </a:xfrm>
          <a:prstGeom prst="ellipse">
            <a:avLst/>
          </a:prstGeom>
          <a:solidFill>
            <a:srgbClr val="81BA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036" y="4444349"/>
            <a:ext cx="259404" cy="25940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2486586" y="1823150"/>
            <a:ext cx="564204" cy="535021"/>
          </a:xfrm>
          <a:prstGeom prst="ellipse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99" y="1894080"/>
            <a:ext cx="357087" cy="357087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2523303" y="5518040"/>
            <a:ext cx="564204" cy="535021"/>
          </a:xfrm>
          <a:prstGeom prst="ellipse">
            <a:avLst/>
          </a:prstGeom>
          <a:solidFill>
            <a:srgbClr val="47A5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95" y="5569109"/>
            <a:ext cx="432881" cy="432881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230239" y="190561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29886" y="3152753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培训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66929" y="4389620"/>
            <a:ext cx="2607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1694" y="5633585"/>
            <a:ext cx="2607013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进入部门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57584" y="525735"/>
            <a:ext cx="17918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成长历程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448050" y="1951355"/>
            <a:ext cx="3997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学习专业知识，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熟悉公司环境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450590" y="3241040"/>
            <a:ext cx="399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学习公司文化，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了解相关技术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460115" y="4431665"/>
            <a:ext cx="3997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学会团队合作，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实战项目开发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48050" y="5626100"/>
            <a:ext cx="39973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熟悉航空业务，完成需求开发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591157" y="1785917"/>
            <a:ext cx="3201457" cy="492123"/>
            <a:chOff x="5610894" y="1192355"/>
            <a:chExt cx="3201457" cy="492123"/>
          </a:xfrm>
        </p:grpSpPr>
        <p:sp>
          <p:nvSpPr>
            <p:cNvPr id="17" name="矩形 16"/>
            <p:cNvSpPr/>
            <p:nvPr/>
          </p:nvSpPr>
          <p:spPr>
            <a:xfrm>
              <a:off x="6298109" y="1249503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收集繁琐，汇总复杂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3" name="Freeform 18"/>
            <p:cNvSpPr>
              <a:spLocks noEditPoints="1"/>
            </p:cNvSpPr>
            <p:nvPr/>
          </p:nvSpPr>
          <p:spPr bwMode="auto">
            <a:xfrm>
              <a:off x="5610894" y="1192355"/>
              <a:ext cx="520244" cy="492123"/>
            </a:xfrm>
            <a:custGeom>
              <a:avLst/>
              <a:gdLst>
                <a:gd name="T0" fmla="*/ 89 w 93"/>
                <a:gd name="T1" fmla="*/ 0 h 88"/>
                <a:gd name="T2" fmla="*/ 93 w 93"/>
                <a:gd name="T3" fmla="*/ 5 h 88"/>
                <a:gd name="T4" fmla="*/ 93 w 93"/>
                <a:gd name="T5" fmla="*/ 74 h 88"/>
                <a:gd name="T6" fmla="*/ 81 w 93"/>
                <a:gd name="T7" fmla="*/ 74 h 88"/>
                <a:gd name="T8" fmla="*/ 82 w 93"/>
                <a:gd name="T9" fmla="*/ 65 h 88"/>
                <a:gd name="T10" fmla="*/ 84 w 93"/>
                <a:gd name="T11" fmla="*/ 10 h 88"/>
                <a:gd name="T12" fmla="*/ 10 w 93"/>
                <a:gd name="T13" fmla="*/ 65 h 88"/>
                <a:gd name="T14" fmla="*/ 48 w 93"/>
                <a:gd name="T15" fmla="*/ 72 h 88"/>
                <a:gd name="T16" fmla="*/ 5 w 93"/>
                <a:gd name="T17" fmla="*/ 74 h 88"/>
                <a:gd name="T18" fmla="*/ 0 w 93"/>
                <a:gd name="T19" fmla="*/ 69 h 88"/>
                <a:gd name="T20" fmla="*/ 0 w 93"/>
                <a:gd name="T21" fmla="*/ 0 h 88"/>
                <a:gd name="T22" fmla="*/ 64 w 93"/>
                <a:gd name="T23" fmla="*/ 51 h 88"/>
                <a:gd name="T24" fmla="*/ 55 w 93"/>
                <a:gd name="T25" fmla="*/ 71 h 88"/>
                <a:gd name="T26" fmla="*/ 57 w 93"/>
                <a:gd name="T27" fmla="*/ 82 h 88"/>
                <a:gd name="T28" fmla="*/ 64 w 93"/>
                <a:gd name="T29" fmla="*/ 78 h 88"/>
                <a:gd name="T30" fmla="*/ 72 w 93"/>
                <a:gd name="T31" fmla="*/ 84 h 88"/>
                <a:gd name="T32" fmla="*/ 74 w 93"/>
                <a:gd name="T33" fmla="*/ 71 h 88"/>
                <a:gd name="T34" fmla="*/ 64 w 93"/>
                <a:gd name="T35" fmla="*/ 51 h 88"/>
                <a:gd name="T36" fmla="*/ 64 w 93"/>
                <a:gd name="T37" fmla="*/ 69 h 88"/>
                <a:gd name="T38" fmla="*/ 64 w 93"/>
                <a:gd name="T39" fmla="*/ 72 h 88"/>
                <a:gd name="T40" fmla="*/ 62 w 93"/>
                <a:gd name="T41" fmla="*/ 55 h 88"/>
                <a:gd name="T42" fmla="*/ 71 w 93"/>
                <a:gd name="T43" fmla="*/ 64 h 88"/>
                <a:gd name="T44" fmla="*/ 62 w 93"/>
                <a:gd name="T45" fmla="*/ 55 h 88"/>
                <a:gd name="T46" fmla="*/ 18 w 93"/>
                <a:gd name="T47" fmla="*/ 46 h 88"/>
                <a:gd name="T48" fmla="*/ 77 w 93"/>
                <a:gd name="T49" fmla="*/ 41 h 88"/>
                <a:gd name="T50" fmla="*/ 47 w 93"/>
                <a:gd name="T51" fmla="*/ 29 h 88"/>
                <a:gd name="T52" fmla="*/ 77 w 93"/>
                <a:gd name="T53" fmla="*/ 34 h 88"/>
                <a:gd name="T54" fmla="*/ 47 w 93"/>
                <a:gd name="T55" fmla="*/ 29 h 88"/>
                <a:gd name="T56" fmla="*/ 47 w 93"/>
                <a:gd name="T57" fmla="*/ 22 h 88"/>
                <a:gd name="T58" fmla="*/ 77 w 93"/>
                <a:gd name="T59" fmla="*/ 17 h 88"/>
                <a:gd name="T60" fmla="*/ 18 w 93"/>
                <a:gd name="T61" fmla="*/ 17 h 88"/>
                <a:gd name="T62" fmla="*/ 40 w 93"/>
                <a:gd name="T63" fmla="*/ 35 h 88"/>
                <a:gd name="T64" fmla="*/ 18 w 93"/>
                <a:gd name="T65" fmla="*/ 1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3" h="88">
                  <a:moveTo>
                    <a:pt x="5" y="0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3" y="0"/>
                    <a:pt x="93" y="0"/>
                  </a:cubicBezTo>
                  <a:cubicBezTo>
                    <a:pt x="93" y="5"/>
                    <a:pt x="93" y="5"/>
                    <a:pt x="93" y="5"/>
                  </a:cubicBezTo>
                  <a:cubicBezTo>
                    <a:pt x="93" y="69"/>
                    <a:pt x="93" y="69"/>
                    <a:pt x="93" y="6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89" y="74"/>
                    <a:pt x="89" y="74"/>
                    <a:pt x="89" y="74"/>
                  </a:cubicBezTo>
                  <a:cubicBezTo>
                    <a:pt x="81" y="74"/>
                    <a:pt x="81" y="74"/>
                    <a:pt x="81" y="74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1" y="69"/>
                    <a:pt x="82" y="67"/>
                    <a:pt x="82" y="65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4" y="10"/>
                    <a:pt x="84" y="10"/>
                    <a:pt x="84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6" y="65"/>
                    <a:pt x="46" y="65"/>
                    <a:pt x="46" y="65"/>
                  </a:cubicBezTo>
                  <a:cubicBezTo>
                    <a:pt x="46" y="67"/>
                    <a:pt x="47" y="69"/>
                    <a:pt x="48" y="72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0"/>
                    <a:pt x="5" y="0"/>
                    <a:pt x="5" y="0"/>
                  </a:cubicBezTo>
                  <a:close/>
                  <a:moveTo>
                    <a:pt x="64" y="51"/>
                  </a:moveTo>
                  <a:cubicBezTo>
                    <a:pt x="57" y="51"/>
                    <a:pt x="52" y="56"/>
                    <a:pt x="52" y="63"/>
                  </a:cubicBezTo>
                  <a:cubicBezTo>
                    <a:pt x="52" y="66"/>
                    <a:pt x="53" y="69"/>
                    <a:pt x="55" y="71"/>
                  </a:cubicBezTo>
                  <a:cubicBezTo>
                    <a:pt x="50" y="82"/>
                    <a:pt x="50" y="82"/>
                    <a:pt x="50" y="82"/>
                  </a:cubicBezTo>
                  <a:cubicBezTo>
                    <a:pt x="57" y="82"/>
                    <a:pt x="57" y="82"/>
                    <a:pt x="57" y="82"/>
                  </a:cubicBezTo>
                  <a:cubicBezTo>
                    <a:pt x="61" y="86"/>
                    <a:pt x="61" y="86"/>
                    <a:pt x="61" y="86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8" y="88"/>
                    <a:pt x="68" y="88"/>
                    <a:pt x="68" y="88"/>
                  </a:cubicBezTo>
                  <a:cubicBezTo>
                    <a:pt x="72" y="84"/>
                    <a:pt x="72" y="84"/>
                    <a:pt x="72" y="84"/>
                  </a:cubicBezTo>
                  <a:cubicBezTo>
                    <a:pt x="78" y="84"/>
                    <a:pt x="78" y="84"/>
                    <a:pt x="78" y="84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5" y="69"/>
                    <a:pt x="76" y="66"/>
                    <a:pt x="76" y="63"/>
                  </a:cubicBezTo>
                  <a:cubicBezTo>
                    <a:pt x="76" y="56"/>
                    <a:pt x="71" y="51"/>
                    <a:pt x="64" y="51"/>
                  </a:cubicBezTo>
                  <a:close/>
                  <a:moveTo>
                    <a:pt x="71" y="67"/>
                  </a:moveTo>
                  <a:cubicBezTo>
                    <a:pt x="69" y="68"/>
                    <a:pt x="67" y="69"/>
                    <a:pt x="64" y="69"/>
                  </a:cubicBezTo>
                  <a:cubicBezTo>
                    <a:pt x="62" y="69"/>
                    <a:pt x="59" y="68"/>
                    <a:pt x="57" y="67"/>
                  </a:cubicBezTo>
                  <a:cubicBezTo>
                    <a:pt x="58" y="69"/>
                    <a:pt x="61" y="72"/>
                    <a:pt x="64" y="72"/>
                  </a:cubicBezTo>
                  <a:cubicBezTo>
                    <a:pt x="67" y="72"/>
                    <a:pt x="70" y="70"/>
                    <a:pt x="71" y="67"/>
                  </a:cubicBezTo>
                  <a:close/>
                  <a:moveTo>
                    <a:pt x="62" y="55"/>
                  </a:moveTo>
                  <a:cubicBezTo>
                    <a:pt x="64" y="55"/>
                    <a:pt x="66" y="56"/>
                    <a:pt x="68" y="58"/>
                  </a:cubicBezTo>
                  <a:cubicBezTo>
                    <a:pt x="70" y="60"/>
                    <a:pt x="71" y="62"/>
                    <a:pt x="71" y="64"/>
                  </a:cubicBezTo>
                  <a:cubicBezTo>
                    <a:pt x="73" y="62"/>
                    <a:pt x="72" y="58"/>
                    <a:pt x="70" y="56"/>
                  </a:cubicBezTo>
                  <a:cubicBezTo>
                    <a:pt x="68" y="54"/>
                    <a:pt x="65" y="54"/>
                    <a:pt x="62" y="55"/>
                  </a:cubicBezTo>
                  <a:close/>
                  <a:moveTo>
                    <a:pt x="18" y="41"/>
                  </a:moveTo>
                  <a:cubicBezTo>
                    <a:pt x="18" y="46"/>
                    <a:pt x="18" y="46"/>
                    <a:pt x="18" y="46"/>
                  </a:cubicBezTo>
                  <a:cubicBezTo>
                    <a:pt x="77" y="46"/>
                    <a:pt x="77" y="46"/>
                    <a:pt x="77" y="46"/>
                  </a:cubicBezTo>
                  <a:cubicBezTo>
                    <a:pt x="77" y="41"/>
                    <a:pt x="77" y="41"/>
                    <a:pt x="77" y="41"/>
                  </a:cubicBezTo>
                  <a:cubicBezTo>
                    <a:pt x="18" y="41"/>
                    <a:pt x="18" y="41"/>
                    <a:pt x="18" y="41"/>
                  </a:cubicBezTo>
                  <a:close/>
                  <a:moveTo>
                    <a:pt x="47" y="29"/>
                  </a:moveTo>
                  <a:cubicBezTo>
                    <a:pt x="47" y="34"/>
                    <a:pt x="47" y="34"/>
                    <a:pt x="47" y="34"/>
                  </a:cubicBezTo>
                  <a:cubicBezTo>
                    <a:pt x="77" y="34"/>
                    <a:pt x="77" y="34"/>
                    <a:pt x="77" y="34"/>
                  </a:cubicBezTo>
                  <a:cubicBezTo>
                    <a:pt x="77" y="29"/>
                    <a:pt x="77" y="29"/>
                    <a:pt x="77" y="29"/>
                  </a:cubicBezTo>
                  <a:cubicBezTo>
                    <a:pt x="47" y="29"/>
                    <a:pt x="47" y="29"/>
                    <a:pt x="47" y="29"/>
                  </a:cubicBezTo>
                  <a:close/>
                  <a:moveTo>
                    <a:pt x="47" y="17"/>
                  </a:moveTo>
                  <a:cubicBezTo>
                    <a:pt x="47" y="22"/>
                    <a:pt x="47" y="22"/>
                    <a:pt x="47" y="22"/>
                  </a:cubicBezTo>
                  <a:cubicBezTo>
                    <a:pt x="77" y="22"/>
                    <a:pt x="77" y="22"/>
                    <a:pt x="77" y="22"/>
                  </a:cubicBezTo>
                  <a:cubicBezTo>
                    <a:pt x="77" y="17"/>
                    <a:pt x="77" y="17"/>
                    <a:pt x="77" y="17"/>
                  </a:cubicBezTo>
                  <a:cubicBezTo>
                    <a:pt x="47" y="17"/>
                    <a:pt x="47" y="17"/>
                    <a:pt x="47" y="17"/>
                  </a:cubicBezTo>
                  <a:close/>
                  <a:moveTo>
                    <a:pt x="18" y="17"/>
                  </a:moveTo>
                  <a:cubicBezTo>
                    <a:pt x="18" y="35"/>
                    <a:pt x="18" y="35"/>
                    <a:pt x="18" y="35"/>
                  </a:cubicBezTo>
                  <a:cubicBezTo>
                    <a:pt x="40" y="35"/>
                    <a:pt x="40" y="35"/>
                    <a:pt x="40" y="35"/>
                  </a:cubicBezTo>
                  <a:cubicBezTo>
                    <a:pt x="40" y="17"/>
                    <a:pt x="40" y="17"/>
                    <a:pt x="40" y="17"/>
                  </a:cubicBezTo>
                  <a:lnTo>
                    <a:pt x="18" y="1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601185" y="2694141"/>
            <a:ext cx="3210827" cy="595120"/>
            <a:chOff x="399952" y="3042284"/>
            <a:chExt cx="3210827" cy="595120"/>
          </a:xfrm>
        </p:grpSpPr>
        <p:sp>
          <p:nvSpPr>
            <p:cNvPr id="19" name="矩形 18"/>
            <p:cNvSpPr/>
            <p:nvPr/>
          </p:nvSpPr>
          <p:spPr>
            <a:xfrm>
              <a:off x="1096537" y="3180554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系统不够灵活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4" name="Freeform 23"/>
            <p:cNvSpPr>
              <a:spLocks noEditPoints="1"/>
            </p:cNvSpPr>
            <p:nvPr/>
          </p:nvSpPr>
          <p:spPr bwMode="auto">
            <a:xfrm>
              <a:off x="399952" y="3042284"/>
              <a:ext cx="441325" cy="595120"/>
            </a:xfrm>
            <a:custGeom>
              <a:avLst/>
              <a:gdLst>
                <a:gd name="T0" fmla="*/ 15 w 83"/>
                <a:gd name="T1" fmla="*/ 35 h 112"/>
                <a:gd name="T2" fmla="*/ 38 w 83"/>
                <a:gd name="T3" fmla="*/ 78 h 112"/>
                <a:gd name="T4" fmla="*/ 80 w 83"/>
                <a:gd name="T5" fmla="*/ 55 h 112"/>
                <a:gd name="T6" fmla="*/ 58 w 83"/>
                <a:gd name="T7" fmla="*/ 13 h 112"/>
                <a:gd name="T8" fmla="*/ 34 w 83"/>
                <a:gd name="T9" fmla="*/ 68 h 112"/>
                <a:gd name="T10" fmla="*/ 46 w 83"/>
                <a:gd name="T11" fmla="*/ 72 h 112"/>
                <a:gd name="T12" fmla="*/ 34 w 83"/>
                <a:gd name="T13" fmla="*/ 68 h 112"/>
                <a:gd name="T14" fmla="*/ 56 w 83"/>
                <a:gd name="T15" fmla="*/ 61 h 112"/>
                <a:gd name="T16" fmla="*/ 62 w 83"/>
                <a:gd name="T17" fmla="*/ 60 h 112"/>
                <a:gd name="T18" fmla="*/ 51 w 83"/>
                <a:gd name="T19" fmla="*/ 66 h 112"/>
                <a:gd name="T20" fmla="*/ 69 w 83"/>
                <a:gd name="T21" fmla="*/ 52 h 112"/>
                <a:gd name="T22" fmla="*/ 73 w 83"/>
                <a:gd name="T23" fmla="*/ 53 h 112"/>
                <a:gd name="T24" fmla="*/ 69 w 83"/>
                <a:gd name="T25" fmla="*/ 52 h 112"/>
                <a:gd name="T26" fmla="*/ 54 w 83"/>
                <a:gd name="T27" fmla="*/ 24 h 112"/>
                <a:gd name="T28" fmla="*/ 56 w 83"/>
                <a:gd name="T29" fmla="*/ 20 h 112"/>
                <a:gd name="T30" fmla="*/ 46 w 83"/>
                <a:gd name="T31" fmla="*/ 27 h 112"/>
                <a:gd name="T32" fmla="*/ 33 w 83"/>
                <a:gd name="T33" fmla="*/ 33 h 112"/>
                <a:gd name="T34" fmla="*/ 35 w 83"/>
                <a:gd name="T35" fmla="*/ 22 h 112"/>
                <a:gd name="T36" fmla="*/ 46 w 83"/>
                <a:gd name="T37" fmla="*/ 27 h 112"/>
                <a:gd name="T38" fmla="*/ 21 w 83"/>
                <a:gd name="T39" fmla="*/ 44 h 112"/>
                <a:gd name="T40" fmla="*/ 25 w 83"/>
                <a:gd name="T41" fmla="*/ 32 h 112"/>
                <a:gd name="T42" fmla="*/ 33 w 83"/>
                <a:gd name="T43" fmla="*/ 60 h 112"/>
                <a:gd name="T44" fmla="*/ 27 w 83"/>
                <a:gd name="T45" fmla="*/ 49 h 112"/>
                <a:gd name="T46" fmla="*/ 32 w 83"/>
                <a:gd name="T47" fmla="*/ 54 h 112"/>
                <a:gd name="T48" fmla="*/ 33 w 83"/>
                <a:gd name="T49" fmla="*/ 60 h 112"/>
                <a:gd name="T50" fmla="*/ 43 w 83"/>
                <a:gd name="T51" fmla="*/ 36 h 112"/>
                <a:gd name="T52" fmla="*/ 57 w 83"/>
                <a:gd name="T53" fmla="*/ 41 h 112"/>
                <a:gd name="T54" fmla="*/ 52 w 83"/>
                <a:gd name="T55" fmla="*/ 54 h 112"/>
                <a:gd name="T56" fmla="*/ 39 w 83"/>
                <a:gd name="T57" fmla="*/ 50 h 112"/>
                <a:gd name="T58" fmla="*/ 60 w 83"/>
                <a:gd name="T59" fmla="*/ 31 h 112"/>
                <a:gd name="T60" fmla="*/ 71 w 83"/>
                <a:gd name="T61" fmla="*/ 33 h 112"/>
                <a:gd name="T62" fmla="*/ 66 w 83"/>
                <a:gd name="T63" fmla="*/ 44 h 112"/>
                <a:gd name="T64" fmla="*/ 60 w 83"/>
                <a:gd name="T65" fmla="*/ 31 h 112"/>
                <a:gd name="T66" fmla="*/ 71 w 83"/>
                <a:gd name="T67" fmla="*/ 112 h 112"/>
                <a:gd name="T68" fmla="*/ 30 w 83"/>
                <a:gd name="T69" fmla="*/ 104 h 112"/>
                <a:gd name="T70" fmla="*/ 44 w 83"/>
                <a:gd name="T71" fmla="*/ 93 h 112"/>
                <a:gd name="T72" fmla="*/ 0 w 83"/>
                <a:gd name="T73" fmla="*/ 45 h 112"/>
                <a:gd name="T74" fmla="*/ 32 w 83"/>
                <a:gd name="T75" fmla="*/ 0 h 112"/>
                <a:gd name="T76" fmla="*/ 21 w 83"/>
                <a:gd name="T77" fmla="*/ 18 h 112"/>
                <a:gd name="T78" fmla="*/ 21 w 83"/>
                <a:gd name="T79" fmla="*/ 72 h 112"/>
                <a:gd name="T80" fmla="*/ 72 w 83"/>
                <a:gd name="T81" fmla="*/ 75 h 112"/>
                <a:gd name="T82" fmla="*/ 56 w 83"/>
                <a:gd name="T83" fmla="*/ 92 h 112"/>
                <a:gd name="T84" fmla="*/ 71 w 83"/>
                <a:gd name="T85" fmla="*/ 10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" h="112">
                  <a:moveTo>
                    <a:pt x="32" y="15"/>
                  </a:moveTo>
                  <a:cubicBezTo>
                    <a:pt x="24" y="20"/>
                    <a:pt x="18" y="27"/>
                    <a:pt x="15" y="35"/>
                  </a:cubicBezTo>
                  <a:cubicBezTo>
                    <a:pt x="13" y="44"/>
                    <a:pt x="13" y="53"/>
                    <a:pt x="18" y="61"/>
                  </a:cubicBezTo>
                  <a:cubicBezTo>
                    <a:pt x="22" y="69"/>
                    <a:pt x="29" y="75"/>
                    <a:pt x="38" y="78"/>
                  </a:cubicBezTo>
                  <a:cubicBezTo>
                    <a:pt x="46" y="80"/>
                    <a:pt x="55" y="80"/>
                    <a:pt x="63" y="75"/>
                  </a:cubicBezTo>
                  <a:cubicBezTo>
                    <a:pt x="72" y="71"/>
                    <a:pt x="77" y="64"/>
                    <a:pt x="80" y="55"/>
                  </a:cubicBezTo>
                  <a:cubicBezTo>
                    <a:pt x="83" y="47"/>
                    <a:pt x="82" y="38"/>
                    <a:pt x="78" y="30"/>
                  </a:cubicBezTo>
                  <a:cubicBezTo>
                    <a:pt x="73" y="21"/>
                    <a:pt x="66" y="16"/>
                    <a:pt x="58" y="13"/>
                  </a:cubicBezTo>
                  <a:cubicBezTo>
                    <a:pt x="50" y="10"/>
                    <a:pt x="40" y="11"/>
                    <a:pt x="32" y="15"/>
                  </a:cubicBezTo>
                  <a:close/>
                  <a:moveTo>
                    <a:pt x="34" y="68"/>
                  </a:moveTo>
                  <a:cubicBezTo>
                    <a:pt x="36" y="68"/>
                    <a:pt x="39" y="67"/>
                    <a:pt x="41" y="67"/>
                  </a:cubicBezTo>
                  <a:cubicBezTo>
                    <a:pt x="43" y="69"/>
                    <a:pt x="45" y="70"/>
                    <a:pt x="46" y="72"/>
                  </a:cubicBezTo>
                  <a:cubicBezTo>
                    <a:pt x="44" y="71"/>
                    <a:pt x="42" y="71"/>
                    <a:pt x="40" y="70"/>
                  </a:cubicBezTo>
                  <a:cubicBezTo>
                    <a:pt x="38" y="70"/>
                    <a:pt x="36" y="69"/>
                    <a:pt x="34" y="68"/>
                  </a:cubicBezTo>
                  <a:close/>
                  <a:moveTo>
                    <a:pt x="49" y="64"/>
                  </a:moveTo>
                  <a:cubicBezTo>
                    <a:pt x="51" y="63"/>
                    <a:pt x="54" y="62"/>
                    <a:pt x="56" y="61"/>
                  </a:cubicBezTo>
                  <a:cubicBezTo>
                    <a:pt x="58" y="60"/>
                    <a:pt x="60" y="59"/>
                    <a:pt x="62" y="57"/>
                  </a:cubicBezTo>
                  <a:cubicBezTo>
                    <a:pt x="62" y="58"/>
                    <a:pt x="62" y="59"/>
                    <a:pt x="62" y="60"/>
                  </a:cubicBezTo>
                  <a:cubicBezTo>
                    <a:pt x="63" y="64"/>
                    <a:pt x="62" y="68"/>
                    <a:pt x="60" y="69"/>
                  </a:cubicBezTo>
                  <a:cubicBezTo>
                    <a:pt x="58" y="70"/>
                    <a:pt x="55" y="68"/>
                    <a:pt x="51" y="66"/>
                  </a:cubicBezTo>
                  <a:cubicBezTo>
                    <a:pt x="51" y="65"/>
                    <a:pt x="50" y="65"/>
                    <a:pt x="49" y="64"/>
                  </a:cubicBezTo>
                  <a:close/>
                  <a:moveTo>
                    <a:pt x="69" y="52"/>
                  </a:moveTo>
                  <a:cubicBezTo>
                    <a:pt x="71" y="50"/>
                    <a:pt x="73" y="49"/>
                    <a:pt x="74" y="47"/>
                  </a:cubicBezTo>
                  <a:cubicBezTo>
                    <a:pt x="74" y="49"/>
                    <a:pt x="73" y="51"/>
                    <a:pt x="73" y="53"/>
                  </a:cubicBezTo>
                  <a:cubicBezTo>
                    <a:pt x="72" y="55"/>
                    <a:pt x="71" y="57"/>
                    <a:pt x="70" y="59"/>
                  </a:cubicBezTo>
                  <a:cubicBezTo>
                    <a:pt x="70" y="57"/>
                    <a:pt x="70" y="55"/>
                    <a:pt x="69" y="52"/>
                  </a:cubicBezTo>
                  <a:close/>
                  <a:moveTo>
                    <a:pt x="61" y="23"/>
                  </a:moveTo>
                  <a:cubicBezTo>
                    <a:pt x="59" y="23"/>
                    <a:pt x="57" y="23"/>
                    <a:pt x="54" y="24"/>
                  </a:cubicBezTo>
                  <a:cubicBezTo>
                    <a:pt x="53" y="22"/>
                    <a:pt x="51" y="20"/>
                    <a:pt x="49" y="19"/>
                  </a:cubicBezTo>
                  <a:cubicBezTo>
                    <a:pt x="51" y="19"/>
                    <a:pt x="53" y="20"/>
                    <a:pt x="56" y="20"/>
                  </a:cubicBezTo>
                  <a:cubicBezTo>
                    <a:pt x="58" y="21"/>
                    <a:pt x="60" y="22"/>
                    <a:pt x="61" y="23"/>
                  </a:cubicBezTo>
                  <a:close/>
                  <a:moveTo>
                    <a:pt x="46" y="27"/>
                  </a:moveTo>
                  <a:cubicBezTo>
                    <a:pt x="44" y="27"/>
                    <a:pt x="42" y="28"/>
                    <a:pt x="39" y="30"/>
                  </a:cubicBezTo>
                  <a:cubicBezTo>
                    <a:pt x="37" y="31"/>
                    <a:pt x="35" y="32"/>
                    <a:pt x="33" y="33"/>
                  </a:cubicBezTo>
                  <a:cubicBezTo>
                    <a:pt x="33" y="33"/>
                    <a:pt x="33" y="32"/>
                    <a:pt x="33" y="31"/>
                  </a:cubicBezTo>
                  <a:cubicBezTo>
                    <a:pt x="33" y="26"/>
                    <a:pt x="34" y="23"/>
                    <a:pt x="35" y="22"/>
                  </a:cubicBezTo>
                  <a:cubicBezTo>
                    <a:pt x="37" y="21"/>
                    <a:pt x="41" y="22"/>
                    <a:pt x="44" y="25"/>
                  </a:cubicBezTo>
                  <a:cubicBezTo>
                    <a:pt x="45" y="25"/>
                    <a:pt x="46" y="26"/>
                    <a:pt x="46" y="27"/>
                  </a:cubicBezTo>
                  <a:close/>
                  <a:moveTo>
                    <a:pt x="26" y="39"/>
                  </a:moveTo>
                  <a:cubicBezTo>
                    <a:pt x="24" y="40"/>
                    <a:pt x="23" y="42"/>
                    <a:pt x="21" y="44"/>
                  </a:cubicBezTo>
                  <a:cubicBezTo>
                    <a:pt x="22" y="42"/>
                    <a:pt x="22" y="40"/>
                    <a:pt x="23" y="38"/>
                  </a:cubicBezTo>
                  <a:cubicBezTo>
                    <a:pt x="23" y="35"/>
                    <a:pt x="24" y="33"/>
                    <a:pt x="25" y="32"/>
                  </a:cubicBezTo>
                  <a:cubicBezTo>
                    <a:pt x="25" y="34"/>
                    <a:pt x="26" y="36"/>
                    <a:pt x="26" y="39"/>
                  </a:cubicBezTo>
                  <a:close/>
                  <a:moveTo>
                    <a:pt x="33" y="60"/>
                  </a:moveTo>
                  <a:cubicBezTo>
                    <a:pt x="29" y="60"/>
                    <a:pt x="25" y="60"/>
                    <a:pt x="24" y="58"/>
                  </a:cubicBezTo>
                  <a:cubicBezTo>
                    <a:pt x="23" y="56"/>
                    <a:pt x="25" y="52"/>
                    <a:pt x="27" y="49"/>
                  </a:cubicBezTo>
                  <a:cubicBezTo>
                    <a:pt x="28" y="48"/>
                    <a:pt x="28" y="48"/>
                    <a:pt x="29" y="47"/>
                  </a:cubicBezTo>
                  <a:cubicBezTo>
                    <a:pt x="30" y="49"/>
                    <a:pt x="31" y="51"/>
                    <a:pt x="32" y="54"/>
                  </a:cubicBezTo>
                  <a:cubicBezTo>
                    <a:pt x="33" y="56"/>
                    <a:pt x="34" y="58"/>
                    <a:pt x="36" y="60"/>
                  </a:cubicBezTo>
                  <a:cubicBezTo>
                    <a:pt x="35" y="60"/>
                    <a:pt x="34" y="60"/>
                    <a:pt x="33" y="60"/>
                  </a:cubicBezTo>
                  <a:close/>
                  <a:moveTo>
                    <a:pt x="35" y="41"/>
                  </a:moveTo>
                  <a:cubicBezTo>
                    <a:pt x="37" y="40"/>
                    <a:pt x="40" y="38"/>
                    <a:pt x="43" y="36"/>
                  </a:cubicBezTo>
                  <a:cubicBezTo>
                    <a:pt x="46" y="35"/>
                    <a:pt x="49" y="34"/>
                    <a:pt x="52" y="33"/>
                  </a:cubicBezTo>
                  <a:cubicBezTo>
                    <a:pt x="53" y="35"/>
                    <a:pt x="55" y="38"/>
                    <a:pt x="57" y="41"/>
                  </a:cubicBezTo>
                  <a:cubicBezTo>
                    <a:pt x="58" y="44"/>
                    <a:pt x="59" y="46"/>
                    <a:pt x="60" y="49"/>
                  </a:cubicBezTo>
                  <a:cubicBezTo>
                    <a:pt x="58" y="51"/>
                    <a:pt x="55" y="53"/>
                    <a:pt x="52" y="54"/>
                  </a:cubicBezTo>
                  <a:cubicBezTo>
                    <a:pt x="49" y="56"/>
                    <a:pt x="47" y="57"/>
                    <a:pt x="44" y="58"/>
                  </a:cubicBezTo>
                  <a:cubicBezTo>
                    <a:pt x="42" y="56"/>
                    <a:pt x="40" y="53"/>
                    <a:pt x="39" y="50"/>
                  </a:cubicBezTo>
                  <a:cubicBezTo>
                    <a:pt x="37" y="47"/>
                    <a:pt x="36" y="44"/>
                    <a:pt x="35" y="41"/>
                  </a:cubicBezTo>
                  <a:close/>
                  <a:moveTo>
                    <a:pt x="60" y="31"/>
                  </a:moveTo>
                  <a:cubicBezTo>
                    <a:pt x="60" y="31"/>
                    <a:pt x="61" y="31"/>
                    <a:pt x="62" y="31"/>
                  </a:cubicBezTo>
                  <a:cubicBezTo>
                    <a:pt x="67" y="30"/>
                    <a:pt x="70" y="31"/>
                    <a:pt x="71" y="33"/>
                  </a:cubicBezTo>
                  <a:cubicBezTo>
                    <a:pt x="72" y="35"/>
                    <a:pt x="71" y="38"/>
                    <a:pt x="68" y="42"/>
                  </a:cubicBezTo>
                  <a:cubicBezTo>
                    <a:pt x="68" y="43"/>
                    <a:pt x="67" y="43"/>
                    <a:pt x="66" y="44"/>
                  </a:cubicBezTo>
                  <a:cubicBezTo>
                    <a:pt x="66" y="42"/>
                    <a:pt x="65" y="39"/>
                    <a:pt x="63" y="37"/>
                  </a:cubicBezTo>
                  <a:cubicBezTo>
                    <a:pt x="62" y="35"/>
                    <a:pt x="61" y="33"/>
                    <a:pt x="60" y="31"/>
                  </a:cubicBezTo>
                  <a:close/>
                  <a:moveTo>
                    <a:pt x="71" y="104"/>
                  </a:moveTo>
                  <a:cubicBezTo>
                    <a:pt x="71" y="112"/>
                    <a:pt x="71" y="112"/>
                    <a:pt x="71" y="112"/>
                  </a:cubicBezTo>
                  <a:cubicBezTo>
                    <a:pt x="30" y="112"/>
                    <a:pt x="30" y="112"/>
                    <a:pt x="30" y="112"/>
                  </a:cubicBezTo>
                  <a:cubicBezTo>
                    <a:pt x="30" y="104"/>
                    <a:pt x="30" y="104"/>
                    <a:pt x="30" y="104"/>
                  </a:cubicBezTo>
                  <a:cubicBezTo>
                    <a:pt x="44" y="104"/>
                    <a:pt x="44" y="104"/>
                    <a:pt x="44" y="104"/>
                  </a:cubicBezTo>
                  <a:cubicBezTo>
                    <a:pt x="44" y="93"/>
                    <a:pt x="44" y="93"/>
                    <a:pt x="44" y="93"/>
                  </a:cubicBezTo>
                  <a:cubicBezTo>
                    <a:pt x="32" y="92"/>
                    <a:pt x="22" y="87"/>
                    <a:pt x="14" y="79"/>
                  </a:cubicBezTo>
                  <a:cubicBezTo>
                    <a:pt x="5" y="71"/>
                    <a:pt x="0" y="59"/>
                    <a:pt x="0" y="45"/>
                  </a:cubicBezTo>
                  <a:cubicBezTo>
                    <a:pt x="0" y="32"/>
                    <a:pt x="5" y="20"/>
                    <a:pt x="14" y="12"/>
                  </a:cubicBezTo>
                  <a:cubicBezTo>
                    <a:pt x="19" y="7"/>
                    <a:pt x="25" y="3"/>
                    <a:pt x="32" y="0"/>
                  </a:cubicBezTo>
                  <a:cubicBezTo>
                    <a:pt x="37" y="9"/>
                    <a:pt x="37" y="9"/>
                    <a:pt x="37" y="9"/>
                  </a:cubicBezTo>
                  <a:cubicBezTo>
                    <a:pt x="31" y="11"/>
                    <a:pt x="25" y="14"/>
                    <a:pt x="21" y="18"/>
                  </a:cubicBezTo>
                  <a:cubicBezTo>
                    <a:pt x="14" y="25"/>
                    <a:pt x="9" y="35"/>
                    <a:pt x="9" y="45"/>
                  </a:cubicBezTo>
                  <a:cubicBezTo>
                    <a:pt x="9" y="56"/>
                    <a:pt x="14" y="65"/>
                    <a:pt x="21" y="72"/>
                  </a:cubicBezTo>
                  <a:cubicBezTo>
                    <a:pt x="27" y="79"/>
                    <a:pt x="37" y="84"/>
                    <a:pt x="48" y="84"/>
                  </a:cubicBezTo>
                  <a:cubicBezTo>
                    <a:pt x="57" y="84"/>
                    <a:pt x="65" y="80"/>
                    <a:pt x="72" y="75"/>
                  </a:cubicBezTo>
                  <a:cubicBezTo>
                    <a:pt x="76" y="83"/>
                    <a:pt x="76" y="83"/>
                    <a:pt x="76" y="83"/>
                  </a:cubicBezTo>
                  <a:cubicBezTo>
                    <a:pt x="70" y="88"/>
                    <a:pt x="63" y="91"/>
                    <a:pt x="56" y="92"/>
                  </a:cubicBezTo>
                  <a:cubicBezTo>
                    <a:pt x="56" y="104"/>
                    <a:pt x="56" y="104"/>
                    <a:pt x="56" y="104"/>
                  </a:cubicBezTo>
                  <a:lnTo>
                    <a:pt x="71" y="104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695923" y="5575341"/>
            <a:ext cx="3210483" cy="545385"/>
            <a:chOff x="8826525" y="2592274"/>
            <a:chExt cx="3210483" cy="545385"/>
          </a:xfrm>
        </p:grpSpPr>
        <p:sp>
          <p:nvSpPr>
            <p:cNvPr id="18" name="矩形 17"/>
            <p:cNvSpPr/>
            <p:nvPr/>
          </p:nvSpPr>
          <p:spPr>
            <a:xfrm>
              <a:off x="9522766" y="2707479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统计收集情况困难</a:t>
              </a:r>
              <a:endParaRPr lang="zh-CN" altLang="en-US" sz="18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4" name="Freeform 15"/>
            <p:cNvSpPr>
              <a:spLocks noEditPoints="1"/>
            </p:cNvSpPr>
            <p:nvPr/>
          </p:nvSpPr>
          <p:spPr bwMode="auto">
            <a:xfrm>
              <a:off x="8826525" y="2592274"/>
              <a:ext cx="393741" cy="545385"/>
            </a:xfrm>
            <a:custGeom>
              <a:avLst/>
              <a:gdLst>
                <a:gd name="T0" fmla="*/ 62 w 62"/>
                <a:gd name="T1" fmla="*/ 8 h 86"/>
                <a:gd name="T2" fmla="*/ 0 w 62"/>
                <a:gd name="T3" fmla="*/ 86 h 86"/>
                <a:gd name="T4" fmla="*/ 8 w 62"/>
                <a:gd name="T5" fmla="*/ 14 h 86"/>
                <a:gd name="T6" fmla="*/ 54 w 62"/>
                <a:gd name="T7" fmla="*/ 29 h 86"/>
                <a:gd name="T8" fmla="*/ 8 w 62"/>
                <a:gd name="T9" fmla="*/ 14 h 86"/>
                <a:gd name="T10" fmla="*/ 8 w 62"/>
                <a:gd name="T11" fmla="*/ 41 h 86"/>
                <a:gd name="T12" fmla="*/ 18 w 62"/>
                <a:gd name="T13" fmla="*/ 41 h 86"/>
                <a:gd name="T14" fmla="*/ 50 w 62"/>
                <a:gd name="T15" fmla="*/ 63 h 86"/>
                <a:gd name="T16" fmla="*/ 50 w 62"/>
                <a:gd name="T17" fmla="*/ 73 h 86"/>
                <a:gd name="T18" fmla="*/ 50 w 62"/>
                <a:gd name="T19" fmla="*/ 63 h 86"/>
                <a:gd name="T20" fmla="*/ 32 w 62"/>
                <a:gd name="T21" fmla="*/ 68 h 86"/>
                <a:gd name="T22" fmla="*/ 42 w 62"/>
                <a:gd name="T23" fmla="*/ 68 h 86"/>
                <a:gd name="T24" fmla="*/ 25 w 62"/>
                <a:gd name="T25" fmla="*/ 63 h 86"/>
                <a:gd name="T26" fmla="*/ 25 w 62"/>
                <a:gd name="T27" fmla="*/ 73 h 86"/>
                <a:gd name="T28" fmla="*/ 25 w 62"/>
                <a:gd name="T29" fmla="*/ 63 h 86"/>
                <a:gd name="T30" fmla="*/ 8 w 62"/>
                <a:gd name="T31" fmla="*/ 68 h 86"/>
                <a:gd name="T32" fmla="*/ 18 w 62"/>
                <a:gd name="T33" fmla="*/ 68 h 86"/>
                <a:gd name="T34" fmla="*/ 50 w 62"/>
                <a:gd name="T35" fmla="*/ 50 h 86"/>
                <a:gd name="T36" fmla="*/ 50 w 62"/>
                <a:gd name="T37" fmla="*/ 60 h 86"/>
                <a:gd name="T38" fmla="*/ 50 w 62"/>
                <a:gd name="T39" fmla="*/ 50 h 86"/>
                <a:gd name="T40" fmla="*/ 32 w 62"/>
                <a:gd name="T41" fmla="*/ 55 h 86"/>
                <a:gd name="T42" fmla="*/ 42 w 62"/>
                <a:gd name="T43" fmla="*/ 55 h 86"/>
                <a:gd name="T44" fmla="*/ 25 w 62"/>
                <a:gd name="T45" fmla="*/ 50 h 86"/>
                <a:gd name="T46" fmla="*/ 25 w 62"/>
                <a:gd name="T47" fmla="*/ 60 h 86"/>
                <a:gd name="T48" fmla="*/ 25 w 62"/>
                <a:gd name="T49" fmla="*/ 50 h 86"/>
                <a:gd name="T50" fmla="*/ 8 w 62"/>
                <a:gd name="T51" fmla="*/ 55 h 86"/>
                <a:gd name="T52" fmla="*/ 18 w 62"/>
                <a:gd name="T53" fmla="*/ 55 h 86"/>
                <a:gd name="T54" fmla="*/ 50 w 62"/>
                <a:gd name="T55" fmla="*/ 36 h 86"/>
                <a:gd name="T56" fmla="*/ 50 w 62"/>
                <a:gd name="T57" fmla="*/ 46 h 86"/>
                <a:gd name="T58" fmla="*/ 50 w 62"/>
                <a:gd name="T59" fmla="*/ 36 h 86"/>
                <a:gd name="T60" fmla="*/ 32 w 62"/>
                <a:gd name="T61" fmla="*/ 41 h 86"/>
                <a:gd name="T62" fmla="*/ 42 w 62"/>
                <a:gd name="T63" fmla="*/ 41 h 86"/>
                <a:gd name="T64" fmla="*/ 25 w 62"/>
                <a:gd name="T65" fmla="*/ 36 h 86"/>
                <a:gd name="T66" fmla="*/ 25 w 62"/>
                <a:gd name="T67" fmla="*/ 46 h 86"/>
                <a:gd name="T68" fmla="*/ 25 w 62"/>
                <a:gd name="T69" fmla="*/ 3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2" h="86">
                  <a:moveTo>
                    <a:pt x="0" y="8"/>
                  </a:moveTo>
                  <a:cubicBezTo>
                    <a:pt x="21" y="0"/>
                    <a:pt x="42" y="0"/>
                    <a:pt x="62" y="8"/>
                  </a:cubicBezTo>
                  <a:cubicBezTo>
                    <a:pt x="62" y="34"/>
                    <a:pt x="62" y="60"/>
                    <a:pt x="62" y="86"/>
                  </a:cubicBezTo>
                  <a:cubicBezTo>
                    <a:pt x="41" y="86"/>
                    <a:pt x="21" y="86"/>
                    <a:pt x="0" y="86"/>
                  </a:cubicBezTo>
                  <a:cubicBezTo>
                    <a:pt x="0" y="60"/>
                    <a:pt x="0" y="34"/>
                    <a:pt x="0" y="8"/>
                  </a:cubicBezTo>
                  <a:close/>
                  <a:moveTo>
                    <a:pt x="8" y="14"/>
                  </a:moveTo>
                  <a:cubicBezTo>
                    <a:pt x="8" y="29"/>
                    <a:pt x="8" y="29"/>
                    <a:pt x="8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4"/>
                    <a:pt x="54" y="14"/>
                    <a:pt x="54" y="14"/>
                  </a:cubicBezTo>
                  <a:cubicBezTo>
                    <a:pt x="8" y="14"/>
                    <a:pt x="8" y="14"/>
                    <a:pt x="8" y="14"/>
                  </a:cubicBezTo>
                  <a:close/>
                  <a:moveTo>
                    <a:pt x="13" y="36"/>
                  </a:moveTo>
                  <a:cubicBezTo>
                    <a:pt x="10" y="36"/>
                    <a:pt x="8" y="38"/>
                    <a:pt x="8" y="41"/>
                  </a:cubicBezTo>
                  <a:cubicBezTo>
                    <a:pt x="8" y="44"/>
                    <a:pt x="10" y="46"/>
                    <a:pt x="13" y="46"/>
                  </a:cubicBezTo>
                  <a:cubicBezTo>
                    <a:pt x="16" y="46"/>
                    <a:pt x="18" y="44"/>
                    <a:pt x="18" y="41"/>
                  </a:cubicBezTo>
                  <a:cubicBezTo>
                    <a:pt x="18" y="38"/>
                    <a:pt x="16" y="36"/>
                    <a:pt x="13" y="36"/>
                  </a:cubicBezTo>
                  <a:close/>
                  <a:moveTo>
                    <a:pt x="50" y="63"/>
                  </a:moveTo>
                  <a:cubicBezTo>
                    <a:pt x="47" y="63"/>
                    <a:pt x="45" y="66"/>
                    <a:pt x="45" y="68"/>
                  </a:cubicBezTo>
                  <a:cubicBezTo>
                    <a:pt x="45" y="71"/>
                    <a:pt x="47" y="73"/>
                    <a:pt x="50" y="73"/>
                  </a:cubicBezTo>
                  <a:cubicBezTo>
                    <a:pt x="52" y="73"/>
                    <a:pt x="54" y="71"/>
                    <a:pt x="54" y="68"/>
                  </a:cubicBezTo>
                  <a:cubicBezTo>
                    <a:pt x="54" y="66"/>
                    <a:pt x="52" y="63"/>
                    <a:pt x="50" y="63"/>
                  </a:cubicBezTo>
                  <a:close/>
                  <a:moveTo>
                    <a:pt x="37" y="63"/>
                  </a:moveTo>
                  <a:cubicBezTo>
                    <a:pt x="34" y="63"/>
                    <a:pt x="32" y="66"/>
                    <a:pt x="32" y="68"/>
                  </a:cubicBezTo>
                  <a:cubicBezTo>
                    <a:pt x="32" y="71"/>
                    <a:pt x="34" y="73"/>
                    <a:pt x="37" y="73"/>
                  </a:cubicBezTo>
                  <a:cubicBezTo>
                    <a:pt x="40" y="73"/>
                    <a:pt x="42" y="71"/>
                    <a:pt x="42" y="68"/>
                  </a:cubicBezTo>
                  <a:cubicBezTo>
                    <a:pt x="42" y="66"/>
                    <a:pt x="40" y="63"/>
                    <a:pt x="37" y="63"/>
                  </a:cubicBezTo>
                  <a:close/>
                  <a:moveTo>
                    <a:pt x="25" y="63"/>
                  </a:moveTo>
                  <a:cubicBezTo>
                    <a:pt x="22" y="63"/>
                    <a:pt x="20" y="66"/>
                    <a:pt x="20" y="68"/>
                  </a:cubicBezTo>
                  <a:cubicBezTo>
                    <a:pt x="20" y="71"/>
                    <a:pt x="22" y="73"/>
                    <a:pt x="25" y="73"/>
                  </a:cubicBezTo>
                  <a:cubicBezTo>
                    <a:pt x="28" y="73"/>
                    <a:pt x="30" y="71"/>
                    <a:pt x="30" y="68"/>
                  </a:cubicBezTo>
                  <a:cubicBezTo>
                    <a:pt x="30" y="66"/>
                    <a:pt x="28" y="63"/>
                    <a:pt x="25" y="63"/>
                  </a:cubicBezTo>
                  <a:close/>
                  <a:moveTo>
                    <a:pt x="13" y="63"/>
                  </a:moveTo>
                  <a:cubicBezTo>
                    <a:pt x="10" y="63"/>
                    <a:pt x="8" y="66"/>
                    <a:pt x="8" y="68"/>
                  </a:cubicBezTo>
                  <a:cubicBezTo>
                    <a:pt x="8" y="71"/>
                    <a:pt x="10" y="73"/>
                    <a:pt x="13" y="73"/>
                  </a:cubicBezTo>
                  <a:cubicBezTo>
                    <a:pt x="16" y="73"/>
                    <a:pt x="18" y="71"/>
                    <a:pt x="18" y="68"/>
                  </a:cubicBezTo>
                  <a:cubicBezTo>
                    <a:pt x="18" y="66"/>
                    <a:pt x="16" y="63"/>
                    <a:pt x="13" y="63"/>
                  </a:cubicBezTo>
                  <a:close/>
                  <a:moveTo>
                    <a:pt x="50" y="50"/>
                  </a:moveTo>
                  <a:cubicBezTo>
                    <a:pt x="47" y="50"/>
                    <a:pt x="45" y="52"/>
                    <a:pt x="45" y="55"/>
                  </a:cubicBezTo>
                  <a:cubicBezTo>
                    <a:pt x="45" y="57"/>
                    <a:pt x="47" y="60"/>
                    <a:pt x="50" y="60"/>
                  </a:cubicBezTo>
                  <a:cubicBezTo>
                    <a:pt x="52" y="60"/>
                    <a:pt x="54" y="57"/>
                    <a:pt x="54" y="55"/>
                  </a:cubicBezTo>
                  <a:cubicBezTo>
                    <a:pt x="54" y="52"/>
                    <a:pt x="52" y="50"/>
                    <a:pt x="50" y="50"/>
                  </a:cubicBezTo>
                  <a:close/>
                  <a:moveTo>
                    <a:pt x="37" y="50"/>
                  </a:moveTo>
                  <a:cubicBezTo>
                    <a:pt x="34" y="50"/>
                    <a:pt x="32" y="52"/>
                    <a:pt x="32" y="55"/>
                  </a:cubicBezTo>
                  <a:cubicBezTo>
                    <a:pt x="32" y="57"/>
                    <a:pt x="34" y="60"/>
                    <a:pt x="37" y="60"/>
                  </a:cubicBezTo>
                  <a:cubicBezTo>
                    <a:pt x="40" y="60"/>
                    <a:pt x="42" y="57"/>
                    <a:pt x="42" y="55"/>
                  </a:cubicBezTo>
                  <a:cubicBezTo>
                    <a:pt x="42" y="52"/>
                    <a:pt x="40" y="50"/>
                    <a:pt x="37" y="50"/>
                  </a:cubicBezTo>
                  <a:close/>
                  <a:moveTo>
                    <a:pt x="25" y="50"/>
                  </a:moveTo>
                  <a:cubicBezTo>
                    <a:pt x="22" y="50"/>
                    <a:pt x="20" y="52"/>
                    <a:pt x="20" y="55"/>
                  </a:cubicBezTo>
                  <a:cubicBezTo>
                    <a:pt x="20" y="57"/>
                    <a:pt x="22" y="60"/>
                    <a:pt x="25" y="60"/>
                  </a:cubicBezTo>
                  <a:cubicBezTo>
                    <a:pt x="28" y="60"/>
                    <a:pt x="30" y="57"/>
                    <a:pt x="30" y="55"/>
                  </a:cubicBezTo>
                  <a:cubicBezTo>
                    <a:pt x="30" y="52"/>
                    <a:pt x="28" y="50"/>
                    <a:pt x="25" y="50"/>
                  </a:cubicBezTo>
                  <a:close/>
                  <a:moveTo>
                    <a:pt x="13" y="50"/>
                  </a:moveTo>
                  <a:cubicBezTo>
                    <a:pt x="10" y="50"/>
                    <a:pt x="8" y="52"/>
                    <a:pt x="8" y="55"/>
                  </a:cubicBezTo>
                  <a:cubicBezTo>
                    <a:pt x="8" y="57"/>
                    <a:pt x="10" y="60"/>
                    <a:pt x="13" y="60"/>
                  </a:cubicBezTo>
                  <a:cubicBezTo>
                    <a:pt x="16" y="60"/>
                    <a:pt x="18" y="57"/>
                    <a:pt x="18" y="55"/>
                  </a:cubicBezTo>
                  <a:cubicBezTo>
                    <a:pt x="18" y="52"/>
                    <a:pt x="16" y="50"/>
                    <a:pt x="13" y="50"/>
                  </a:cubicBezTo>
                  <a:close/>
                  <a:moveTo>
                    <a:pt x="50" y="36"/>
                  </a:moveTo>
                  <a:cubicBezTo>
                    <a:pt x="47" y="36"/>
                    <a:pt x="45" y="38"/>
                    <a:pt x="45" y="41"/>
                  </a:cubicBezTo>
                  <a:cubicBezTo>
                    <a:pt x="45" y="44"/>
                    <a:pt x="47" y="46"/>
                    <a:pt x="50" y="46"/>
                  </a:cubicBezTo>
                  <a:cubicBezTo>
                    <a:pt x="52" y="46"/>
                    <a:pt x="54" y="44"/>
                    <a:pt x="54" y="41"/>
                  </a:cubicBezTo>
                  <a:cubicBezTo>
                    <a:pt x="54" y="38"/>
                    <a:pt x="52" y="36"/>
                    <a:pt x="50" y="36"/>
                  </a:cubicBezTo>
                  <a:close/>
                  <a:moveTo>
                    <a:pt x="37" y="36"/>
                  </a:moveTo>
                  <a:cubicBezTo>
                    <a:pt x="34" y="36"/>
                    <a:pt x="32" y="38"/>
                    <a:pt x="32" y="41"/>
                  </a:cubicBezTo>
                  <a:cubicBezTo>
                    <a:pt x="32" y="44"/>
                    <a:pt x="34" y="46"/>
                    <a:pt x="37" y="46"/>
                  </a:cubicBezTo>
                  <a:cubicBezTo>
                    <a:pt x="40" y="46"/>
                    <a:pt x="42" y="44"/>
                    <a:pt x="42" y="41"/>
                  </a:cubicBezTo>
                  <a:cubicBezTo>
                    <a:pt x="42" y="38"/>
                    <a:pt x="40" y="36"/>
                    <a:pt x="37" y="36"/>
                  </a:cubicBezTo>
                  <a:close/>
                  <a:moveTo>
                    <a:pt x="25" y="36"/>
                  </a:moveTo>
                  <a:cubicBezTo>
                    <a:pt x="22" y="36"/>
                    <a:pt x="20" y="38"/>
                    <a:pt x="20" y="41"/>
                  </a:cubicBezTo>
                  <a:cubicBezTo>
                    <a:pt x="20" y="44"/>
                    <a:pt x="22" y="46"/>
                    <a:pt x="25" y="46"/>
                  </a:cubicBezTo>
                  <a:cubicBezTo>
                    <a:pt x="28" y="46"/>
                    <a:pt x="30" y="44"/>
                    <a:pt x="30" y="41"/>
                  </a:cubicBezTo>
                  <a:cubicBezTo>
                    <a:pt x="30" y="38"/>
                    <a:pt x="28" y="36"/>
                    <a:pt x="25" y="36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648761" y="4795320"/>
            <a:ext cx="3248336" cy="459299"/>
            <a:chOff x="845038" y="5126318"/>
            <a:chExt cx="3248336" cy="459299"/>
          </a:xfrm>
        </p:grpSpPr>
        <p:sp>
          <p:nvSpPr>
            <p:cNvPr id="5" name="矩形 4"/>
            <p:cNvSpPr/>
            <p:nvPr/>
          </p:nvSpPr>
          <p:spPr>
            <a:xfrm>
              <a:off x="1579132" y="5172251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模板变化多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845038" y="5126318"/>
              <a:ext cx="459299" cy="459299"/>
            </a:xfrm>
            <a:custGeom>
              <a:avLst/>
              <a:gdLst>
                <a:gd name="T0" fmla="*/ 14 w 96"/>
                <a:gd name="T1" fmla="*/ 82 h 96"/>
                <a:gd name="T2" fmla="*/ 42 w 96"/>
                <a:gd name="T3" fmla="*/ 38 h 96"/>
                <a:gd name="T4" fmla="*/ 60 w 96"/>
                <a:gd name="T5" fmla="*/ 48 h 96"/>
                <a:gd name="T6" fmla="*/ 17 w 96"/>
                <a:gd name="T7" fmla="*/ 36 h 96"/>
                <a:gd name="T8" fmla="*/ 53 w 96"/>
                <a:gd name="T9" fmla="*/ 52 h 96"/>
                <a:gd name="T10" fmla="*/ 53 w 96"/>
                <a:gd name="T11" fmla="*/ 52 h 96"/>
                <a:gd name="T12" fmla="*/ 53 w 96"/>
                <a:gd name="T13" fmla="*/ 52 h 96"/>
                <a:gd name="T14" fmla="*/ 54 w 96"/>
                <a:gd name="T15" fmla="*/ 51 h 96"/>
                <a:gd name="T16" fmla="*/ 54 w 96"/>
                <a:gd name="T17" fmla="*/ 50 h 96"/>
                <a:gd name="T18" fmla="*/ 54 w 96"/>
                <a:gd name="T19" fmla="*/ 49 h 96"/>
                <a:gd name="T20" fmla="*/ 54 w 96"/>
                <a:gd name="T21" fmla="*/ 49 h 96"/>
                <a:gd name="T22" fmla="*/ 51 w 96"/>
                <a:gd name="T23" fmla="*/ 43 h 96"/>
                <a:gd name="T24" fmla="*/ 51 w 96"/>
                <a:gd name="T25" fmla="*/ 43 h 96"/>
                <a:gd name="T26" fmla="*/ 50 w 96"/>
                <a:gd name="T27" fmla="*/ 43 h 96"/>
                <a:gd name="T28" fmla="*/ 50 w 96"/>
                <a:gd name="T29" fmla="*/ 43 h 96"/>
                <a:gd name="T30" fmla="*/ 50 w 96"/>
                <a:gd name="T31" fmla="*/ 43 h 96"/>
                <a:gd name="T32" fmla="*/ 50 w 96"/>
                <a:gd name="T33" fmla="*/ 43 h 96"/>
                <a:gd name="T34" fmla="*/ 50 w 96"/>
                <a:gd name="T35" fmla="*/ 43 h 96"/>
                <a:gd name="T36" fmla="*/ 49 w 96"/>
                <a:gd name="T37" fmla="*/ 42 h 96"/>
                <a:gd name="T38" fmla="*/ 49 w 96"/>
                <a:gd name="T39" fmla="*/ 42 h 96"/>
                <a:gd name="T40" fmla="*/ 49 w 96"/>
                <a:gd name="T41" fmla="*/ 42 h 96"/>
                <a:gd name="T42" fmla="*/ 48 w 96"/>
                <a:gd name="T43" fmla="*/ 42 h 96"/>
                <a:gd name="T44" fmla="*/ 48 w 96"/>
                <a:gd name="T45" fmla="*/ 42 h 96"/>
                <a:gd name="T46" fmla="*/ 48 w 96"/>
                <a:gd name="T47" fmla="*/ 42 h 96"/>
                <a:gd name="T48" fmla="*/ 47 w 96"/>
                <a:gd name="T49" fmla="*/ 42 h 96"/>
                <a:gd name="T50" fmla="*/ 46 w 96"/>
                <a:gd name="T51" fmla="*/ 43 h 96"/>
                <a:gd name="T52" fmla="*/ 46 w 96"/>
                <a:gd name="T53" fmla="*/ 43 h 96"/>
                <a:gd name="T54" fmla="*/ 46 w 96"/>
                <a:gd name="T55" fmla="*/ 43 h 96"/>
                <a:gd name="T56" fmla="*/ 46 w 96"/>
                <a:gd name="T57" fmla="*/ 43 h 96"/>
                <a:gd name="T58" fmla="*/ 45 w 96"/>
                <a:gd name="T59" fmla="*/ 43 h 96"/>
                <a:gd name="T60" fmla="*/ 45 w 96"/>
                <a:gd name="T61" fmla="*/ 43 h 96"/>
                <a:gd name="T62" fmla="*/ 45 w 96"/>
                <a:gd name="T63" fmla="*/ 43 h 96"/>
                <a:gd name="T64" fmla="*/ 45 w 96"/>
                <a:gd name="T65" fmla="*/ 43 h 96"/>
                <a:gd name="T66" fmla="*/ 44 w 96"/>
                <a:gd name="T67" fmla="*/ 44 h 96"/>
                <a:gd name="T68" fmla="*/ 44 w 96"/>
                <a:gd name="T69" fmla="*/ 44 h 96"/>
                <a:gd name="T70" fmla="*/ 44 w 96"/>
                <a:gd name="T71" fmla="*/ 44 h 96"/>
                <a:gd name="T72" fmla="*/ 43 w 96"/>
                <a:gd name="T73" fmla="*/ 45 h 96"/>
                <a:gd name="T74" fmla="*/ 43 w 96"/>
                <a:gd name="T75" fmla="*/ 45 h 96"/>
                <a:gd name="T76" fmla="*/ 42 w 96"/>
                <a:gd name="T77" fmla="*/ 48 h 96"/>
                <a:gd name="T78" fmla="*/ 45 w 96"/>
                <a:gd name="T79" fmla="*/ 54 h 96"/>
                <a:gd name="T80" fmla="*/ 45 w 96"/>
                <a:gd name="T81" fmla="*/ 54 h 96"/>
                <a:gd name="T82" fmla="*/ 46 w 96"/>
                <a:gd name="T83" fmla="*/ 54 h 96"/>
                <a:gd name="T84" fmla="*/ 46 w 96"/>
                <a:gd name="T85" fmla="*/ 54 h 96"/>
                <a:gd name="T86" fmla="*/ 46 w 96"/>
                <a:gd name="T87" fmla="*/ 54 h 96"/>
                <a:gd name="T88" fmla="*/ 46 w 96"/>
                <a:gd name="T89" fmla="*/ 54 h 96"/>
                <a:gd name="T90" fmla="*/ 47 w 96"/>
                <a:gd name="T91" fmla="*/ 54 h 96"/>
                <a:gd name="T92" fmla="*/ 47 w 96"/>
                <a:gd name="T93" fmla="*/ 54 h 96"/>
                <a:gd name="T94" fmla="*/ 47 w 96"/>
                <a:gd name="T95" fmla="*/ 54 h 96"/>
                <a:gd name="T96" fmla="*/ 48 w 96"/>
                <a:gd name="T97" fmla="*/ 54 h 96"/>
                <a:gd name="T98" fmla="*/ 48 w 96"/>
                <a:gd name="T99" fmla="*/ 54 h 96"/>
                <a:gd name="T100" fmla="*/ 49 w 96"/>
                <a:gd name="T101" fmla="*/ 54 h 96"/>
                <a:gd name="T102" fmla="*/ 49 w 96"/>
                <a:gd name="T103" fmla="*/ 54 h 96"/>
                <a:gd name="T104" fmla="*/ 49 w 96"/>
                <a:gd name="T105" fmla="*/ 54 h 96"/>
                <a:gd name="T106" fmla="*/ 50 w 96"/>
                <a:gd name="T107" fmla="*/ 54 h 96"/>
                <a:gd name="T108" fmla="*/ 50 w 96"/>
                <a:gd name="T109" fmla="*/ 54 h 96"/>
                <a:gd name="T110" fmla="*/ 51 w 96"/>
                <a:gd name="T111" fmla="*/ 54 h 96"/>
                <a:gd name="T112" fmla="*/ 51 w 96"/>
                <a:gd name="T113" fmla="*/ 54 h 96"/>
                <a:gd name="T114" fmla="*/ 51 w 96"/>
                <a:gd name="T115" fmla="*/ 53 h 96"/>
                <a:gd name="T116" fmla="*/ 52 w 96"/>
                <a:gd name="T117" fmla="*/ 53 h 96"/>
                <a:gd name="T118" fmla="*/ 52 w 96"/>
                <a:gd name="T119" fmla="*/ 53 h 96"/>
                <a:gd name="T120" fmla="*/ 52 w 96"/>
                <a:gd name="T121" fmla="*/ 53 h 96"/>
                <a:gd name="T122" fmla="*/ 48 w 96"/>
                <a:gd name="T123" fmla="*/ 8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6" h="96">
                  <a:moveTo>
                    <a:pt x="48" y="0"/>
                  </a:moveTo>
                  <a:cubicBezTo>
                    <a:pt x="61" y="0"/>
                    <a:pt x="73" y="6"/>
                    <a:pt x="82" y="14"/>
                  </a:cubicBezTo>
                  <a:cubicBezTo>
                    <a:pt x="91" y="23"/>
                    <a:pt x="96" y="35"/>
                    <a:pt x="96" y="48"/>
                  </a:cubicBezTo>
                  <a:cubicBezTo>
                    <a:pt x="96" y="62"/>
                    <a:pt x="91" y="74"/>
                    <a:pt x="82" y="82"/>
                  </a:cubicBezTo>
                  <a:cubicBezTo>
                    <a:pt x="73" y="91"/>
                    <a:pt x="61" y="96"/>
                    <a:pt x="48" y="96"/>
                  </a:cubicBezTo>
                  <a:cubicBezTo>
                    <a:pt x="35" y="96"/>
                    <a:pt x="23" y="91"/>
                    <a:pt x="14" y="82"/>
                  </a:cubicBezTo>
                  <a:cubicBezTo>
                    <a:pt x="5" y="74"/>
                    <a:pt x="0" y="62"/>
                    <a:pt x="0" y="48"/>
                  </a:cubicBezTo>
                  <a:cubicBezTo>
                    <a:pt x="0" y="35"/>
                    <a:pt x="5" y="23"/>
                    <a:pt x="14" y="14"/>
                  </a:cubicBezTo>
                  <a:cubicBezTo>
                    <a:pt x="23" y="6"/>
                    <a:pt x="35" y="0"/>
                    <a:pt x="48" y="0"/>
                  </a:cubicBezTo>
                  <a:close/>
                  <a:moveTo>
                    <a:pt x="17" y="36"/>
                  </a:moveTo>
                  <a:cubicBezTo>
                    <a:pt x="22" y="27"/>
                    <a:pt x="30" y="22"/>
                    <a:pt x="38" y="21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38" y="40"/>
                    <a:pt x="36" y="44"/>
                    <a:pt x="36" y="48"/>
                  </a:cubicBezTo>
                  <a:cubicBezTo>
                    <a:pt x="36" y="54"/>
                    <a:pt x="41" y="59"/>
                    <a:pt x="46" y="60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61" y="61"/>
                    <a:pt x="61" y="61"/>
                    <a:pt x="61" y="61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59" y="53"/>
                    <a:pt x="60" y="51"/>
                    <a:pt x="60" y="48"/>
                  </a:cubicBezTo>
                  <a:cubicBezTo>
                    <a:pt x="60" y="42"/>
                    <a:pt x="55" y="36"/>
                    <a:pt x="48" y="36"/>
                  </a:cubicBezTo>
                  <a:cubicBezTo>
                    <a:pt x="48" y="36"/>
                    <a:pt x="48" y="36"/>
                    <a:pt x="47" y="36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53" y="20"/>
                    <a:pt x="68" y="30"/>
                    <a:pt x="69" y="50"/>
                  </a:cubicBezTo>
                  <a:cubicBezTo>
                    <a:pt x="74" y="50"/>
                    <a:pt x="77" y="50"/>
                    <a:pt x="82" y="50"/>
                  </a:cubicBezTo>
                  <a:cubicBezTo>
                    <a:pt x="81" y="10"/>
                    <a:pt x="28" y="1"/>
                    <a:pt x="17" y="36"/>
                  </a:cubicBezTo>
                  <a:close/>
                  <a:moveTo>
                    <a:pt x="52" y="53"/>
                  </a:moveTo>
                  <a:cubicBezTo>
                    <a:pt x="52" y="53"/>
                    <a:pt x="52" y="53"/>
                    <a:pt x="52" y="53"/>
                  </a:cubicBezTo>
                  <a:cubicBezTo>
                    <a:pt x="52" y="52"/>
                    <a:pt x="52" y="52"/>
                    <a:pt x="52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3" y="51"/>
                    <a:pt x="53" y="51"/>
                  </a:cubicBezTo>
                  <a:cubicBezTo>
                    <a:pt x="53" y="51"/>
                    <a:pt x="54" y="51"/>
                    <a:pt x="54" y="51"/>
                  </a:cubicBezTo>
                  <a:cubicBezTo>
                    <a:pt x="54" y="51"/>
                    <a:pt x="54" y="51"/>
                    <a:pt x="54" y="51"/>
                  </a:cubicBezTo>
                  <a:cubicBezTo>
                    <a:pt x="54" y="51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9"/>
                    <a:pt x="54" y="48"/>
                    <a:pt x="54" y="48"/>
                  </a:cubicBezTo>
                  <a:cubicBezTo>
                    <a:pt x="54" y="46"/>
                    <a:pt x="53" y="44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9" y="42"/>
                    <a:pt x="49" y="42"/>
                    <a:pt x="49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2"/>
                  </a:cubicBezTo>
                  <a:cubicBezTo>
                    <a:pt x="47" y="42"/>
                    <a:pt x="47" y="42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7" y="43"/>
                    <a:pt x="47" y="43"/>
                    <a:pt x="47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6" y="43"/>
                    <a:pt x="46" y="43"/>
                    <a:pt x="46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4" y="44"/>
                    <a:pt x="44" y="44"/>
                    <a:pt x="44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3" y="45"/>
                    <a:pt x="43" y="45"/>
                    <a:pt x="43" y="45"/>
                  </a:cubicBezTo>
                  <a:cubicBezTo>
                    <a:pt x="42" y="46"/>
                    <a:pt x="42" y="47"/>
                    <a:pt x="42" y="48"/>
                  </a:cubicBezTo>
                  <a:cubicBezTo>
                    <a:pt x="42" y="51"/>
                    <a:pt x="43" y="52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5" y="54"/>
                    <a:pt x="45" y="54"/>
                    <a:pt x="45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6" y="54"/>
                    <a:pt x="46" y="54"/>
                    <a:pt x="46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7" y="54"/>
                    <a:pt x="47" y="54"/>
                    <a:pt x="47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1" y="53"/>
                    <a:pt x="51" y="53"/>
                    <a:pt x="51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ubicBezTo>
                    <a:pt x="52" y="53"/>
                    <a:pt x="52" y="53"/>
                    <a:pt x="52" y="53"/>
                  </a:cubicBezTo>
                  <a:close/>
                  <a:moveTo>
                    <a:pt x="76" y="20"/>
                  </a:moveTo>
                  <a:cubicBezTo>
                    <a:pt x="69" y="13"/>
                    <a:pt x="59" y="9"/>
                    <a:pt x="48" y="9"/>
                  </a:cubicBezTo>
                  <a:cubicBezTo>
                    <a:pt x="37" y="9"/>
                    <a:pt x="27" y="13"/>
                    <a:pt x="20" y="20"/>
                  </a:cubicBezTo>
                  <a:cubicBezTo>
                    <a:pt x="13" y="28"/>
                    <a:pt x="8" y="37"/>
                    <a:pt x="8" y="48"/>
                  </a:cubicBezTo>
                  <a:cubicBezTo>
                    <a:pt x="8" y="59"/>
                    <a:pt x="13" y="69"/>
                    <a:pt x="20" y="76"/>
                  </a:cubicBezTo>
                  <a:cubicBezTo>
                    <a:pt x="27" y="84"/>
                    <a:pt x="37" y="88"/>
                    <a:pt x="48" y="88"/>
                  </a:cubicBezTo>
                  <a:cubicBezTo>
                    <a:pt x="59" y="88"/>
                    <a:pt x="69" y="84"/>
                    <a:pt x="76" y="76"/>
                  </a:cubicBezTo>
                  <a:cubicBezTo>
                    <a:pt x="83" y="69"/>
                    <a:pt x="88" y="59"/>
                    <a:pt x="88" y="48"/>
                  </a:cubicBezTo>
                  <a:cubicBezTo>
                    <a:pt x="88" y="37"/>
                    <a:pt x="83" y="28"/>
                    <a:pt x="76" y="20"/>
                  </a:cubicBez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610478" y="3818055"/>
            <a:ext cx="3241894" cy="427485"/>
            <a:chOff x="597840" y="4627208"/>
            <a:chExt cx="3241894" cy="427485"/>
          </a:xfrm>
        </p:grpSpPr>
        <p:sp>
          <p:nvSpPr>
            <p:cNvPr id="28" name="矩形 27"/>
            <p:cNvSpPr/>
            <p:nvPr/>
          </p:nvSpPr>
          <p:spPr>
            <a:xfrm>
              <a:off x="1325492" y="4686476"/>
              <a:ext cx="2514242" cy="33718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buClrTx/>
                <a:buSzTx/>
                <a:buFontTx/>
              </a:pPr>
              <a:r>
                <a:rPr lang="zh-CN" altLang="en-US" sz="1600" dirty="0" err="1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数据查询对比难</a:t>
              </a:r>
              <a:endParaRPr lang="zh-CN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endParaRPr>
            </a:p>
          </p:txBody>
        </p:sp>
        <p:sp>
          <p:nvSpPr>
            <p:cNvPr id="29" name="Freeform 20"/>
            <p:cNvSpPr>
              <a:spLocks noEditPoints="1"/>
            </p:cNvSpPr>
            <p:nvPr/>
          </p:nvSpPr>
          <p:spPr bwMode="auto">
            <a:xfrm>
              <a:off x="597840" y="4627208"/>
              <a:ext cx="581823" cy="427485"/>
            </a:xfrm>
            <a:custGeom>
              <a:avLst/>
              <a:gdLst>
                <a:gd name="T0" fmla="*/ 135 w 524"/>
                <a:gd name="T1" fmla="*/ 77 h 385"/>
                <a:gd name="T2" fmla="*/ 120 w 524"/>
                <a:gd name="T3" fmla="*/ 96 h 385"/>
                <a:gd name="T4" fmla="*/ 120 w 524"/>
                <a:gd name="T5" fmla="*/ 323 h 385"/>
                <a:gd name="T6" fmla="*/ 505 w 524"/>
                <a:gd name="T7" fmla="*/ 323 h 385"/>
                <a:gd name="T8" fmla="*/ 524 w 524"/>
                <a:gd name="T9" fmla="*/ 308 h 385"/>
                <a:gd name="T10" fmla="*/ 524 w 524"/>
                <a:gd name="T11" fmla="*/ 77 h 385"/>
                <a:gd name="T12" fmla="*/ 505 w 524"/>
                <a:gd name="T13" fmla="*/ 77 h 385"/>
                <a:gd name="T14" fmla="*/ 212 w 524"/>
                <a:gd name="T15" fmla="*/ 193 h 385"/>
                <a:gd name="T16" fmla="*/ 217 w 524"/>
                <a:gd name="T17" fmla="*/ 197 h 385"/>
                <a:gd name="T18" fmla="*/ 231 w 524"/>
                <a:gd name="T19" fmla="*/ 159 h 385"/>
                <a:gd name="T20" fmla="*/ 255 w 524"/>
                <a:gd name="T21" fmla="*/ 183 h 385"/>
                <a:gd name="T22" fmla="*/ 270 w 524"/>
                <a:gd name="T23" fmla="*/ 164 h 385"/>
                <a:gd name="T24" fmla="*/ 303 w 524"/>
                <a:gd name="T25" fmla="*/ 222 h 385"/>
                <a:gd name="T26" fmla="*/ 313 w 524"/>
                <a:gd name="T27" fmla="*/ 164 h 385"/>
                <a:gd name="T28" fmla="*/ 332 w 524"/>
                <a:gd name="T29" fmla="*/ 193 h 385"/>
                <a:gd name="T30" fmla="*/ 370 w 524"/>
                <a:gd name="T31" fmla="*/ 164 h 385"/>
                <a:gd name="T32" fmla="*/ 390 w 524"/>
                <a:gd name="T33" fmla="*/ 193 h 385"/>
                <a:gd name="T34" fmla="*/ 399 w 524"/>
                <a:gd name="T35" fmla="*/ 183 h 385"/>
                <a:gd name="T36" fmla="*/ 457 w 524"/>
                <a:gd name="T37" fmla="*/ 202 h 385"/>
                <a:gd name="T38" fmla="*/ 399 w 524"/>
                <a:gd name="T39" fmla="*/ 236 h 385"/>
                <a:gd name="T40" fmla="*/ 361 w 524"/>
                <a:gd name="T41" fmla="*/ 188 h 385"/>
                <a:gd name="T42" fmla="*/ 337 w 524"/>
                <a:gd name="T43" fmla="*/ 226 h 385"/>
                <a:gd name="T44" fmla="*/ 322 w 524"/>
                <a:gd name="T45" fmla="*/ 207 h 385"/>
                <a:gd name="T46" fmla="*/ 298 w 524"/>
                <a:gd name="T47" fmla="*/ 250 h 385"/>
                <a:gd name="T48" fmla="*/ 255 w 524"/>
                <a:gd name="T49" fmla="*/ 202 h 385"/>
                <a:gd name="T50" fmla="*/ 245 w 524"/>
                <a:gd name="T51" fmla="*/ 202 h 385"/>
                <a:gd name="T52" fmla="*/ 231 w 524"/>
                <a:gd name="T53" fmla="*/ 231 h 385"/>
                <a:gd name="T54" fmla="*/ 202 w 524"/>
                <a:gd name="T55" fmla="*/ 207 h 385"/>
                <a:gd name="T56" fmla="*/ 183 w 524"/>
                <a:gd name="T57" fmla="*/ 193 h 385"/>
                <a:gd name="T58" fmla="*/ 178 w 524"/>
                <a:gd name="T59" fmla="*/ 385 h 385"/>
                <a:gd name="T60" fmla="*/ 0 w 524"/>
                <a:gd name="T61" fmla="*/ 0 h 385"/>
                <a:gd name="T62" fmla="*/ 178 w 524"/>
                <a:gd name="T63" fmla="*/ 53 h 385"/>
                <a:gd name="T64" fmla="*/ 92 w 524"/>
                <a:gd name="T65" fmla="*/ 53 h 385"/>
                <a:gd name="T66" fmla="*/ 15 w 524"/>
                <a:gd name="T67" fmla="*/ 53 h 385"/>
                <a:gd name="T68" fmla="*/ 15 w 524"/>
                <a:gd name="T69" fmla="*/ 111 h 385"/>
                <a:gd name="T70" fmla="*/ 24 w 524"/>
                <a:gd name="T71" fmla="*/ 116 h 385"/>
                <a:gd name="T72" fmla="*/ 92 w 524"/>
                <a:gd name="T73" fmla="*/ 130 h 385"/>
                <a:gd name="T74" fmla="*/ 15 w 524"/>
                <a:gd name="T75" fmla="*/ 130 h 385"/>
                <a:gd name="T76" fmla="*/ 15 w 524"/>
                <a:gd name="T77" fmla="*/ 188 h 385"/>
                <a:gd name="T78" fmla="*/ 24 w 524"/>
                <a:gd name="T79" fmla="*/ 193 h 385"/>
                <a:gd name="T80" fmla="*/ 92 w 524"/>
                <a:gd name="T81" fmla="*/ 347 h 385"/>
                <a:gd name="T82" fmla="*/ 178 w 524"/>
                <a:gd name="T83" fmla="*/ 385 h 385"/>
                <a:gd name="T84" fmla="*/ 48 w 524"/>
                <a:gd name="T85" fmla="*/ 217 h 385"/>
                <a:gd name="T86" fmla="*/ 20 w 524"/>
                <a:gd name="T87" fmla="*/ 236 h 385"/>
                <a:gd name="T88" fmla="*/ 48 w 524"/>
                <a:gd name="T89" fmla="*/ 217 h 385"/>
                <a:gd name="T90" fmla="*/ 48 w 524"/>
                <a:gd name="T91" fmla="*/ 250 h 385"/>
                <a:gd name="T92" fmla="*/ 20 w 524"/>
                <a:gd name="T93" fmla="*/ 265 h 385"/>
                <a:gd name="T94" fmla="*/ 48 w 524"/>
                <a:gd name="T95" fmla="*/ 250 h 385"/>
                <a:gd name="T96" fmla="*/ 92 w 524"/>
                <a:gd name="T97" fmla="*/ 68 h 385"/>
                <a:gd name="T98" fmla="*/ 34 w 524"/>
                <a:gd name="T99" fmla="*/ 101 h 385"/>
                <a:gd name="T100" fmla="*/ 92 w 524"/>
                <a:gd name="T101" fmla="*/ 68 h 385"/>
                <a:gd name="T102" fmla="*/ 92 w 524"/>
                <a:gd name="T103" fmla="*/ 149 h 385"/>
                <a:gd name="T104" fmla="*/ 34 w 524"/>
                <a:gd name="T105" fmla="*/ 178 h 385"/>
                <a:gd name="T106" fmla="*/ 92 w 524"/>
                <a:gd name="T107" fmla="*/ 149 h 385"/>
                <a:gd name="T108" fmla="*/ 419 w 524"/>
                <a:gd name="T109" fmla="*/ 366 h 385"/>
                <a:gd name="T110" fmla="*/ 390 w 524"/>
                <a:gd name="T111" fmla="*/ 332 h 385"/>
                <a:gd name="T112" fmla="*/ 260 w 524"/>
                <a:gd name="T113" fmla="*/ 366 h 385"/>
                <a:gd name="T114" fmla="*/ 231 w 524"/>
                <a:gd name="T115" fmla="*/ 385 h 385"/>
                <a:gd name="T116" fmla="*/ 419 w 524"/>
                <a:gd name="T117" fmla="*/ 366 h 385"/>
                <a:gd name="T118" fmla="*/ 164 w 524"/>
                <a:gd name="T119" fmla="*/ 121 h 385"/>
                <a:gd name="T120" fmla="*/ 476 w 524"/>
                <a:gd name="T121" fmla="*/ 279 h 385"/>
                <a:gd name="T122" fmla="*/ 164 w 524"/>
                <a:gd name="T123" fmla="*/ 121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4" h="385">
                  <a:moveTo>
                    <a:pt x="505" y="77"/>
                  </a:moveTo>
                  <a:lnTo>
                    <a:pt x="135" y="77"/>
                  </a:lnTo>
                  <a:lnTo>
                    <a:pt x="120" y="77"/>
                  </a:lnTo>
                  <a:lnTo>
                    <a:pt x="120" y="96"/>
                  </a:lnTo>
                  <a:lnTo>
                    <a:pt x="120" y="308"/>
                  </a:lnTo>
                  <a:lnTo>
                    <a:pt x="120" y="323"/>
                  </a:lnTo>
                  <a:lnTo>
                    <a:pt x="135" y="323"/>
                  </a:lnTo>
                  <a:lnTo>
                    <a:pt x="505" y="323"/>
                  </a:lnTo>
                  <a:lnTo>
                    <a:pt x="524" y="323"/>
                  </a:lnTo>
                  <a:lnTo>
                    <a:pt x="524" y="308"/>
                  </a:lnTo>
                  <a:lnTo>
                    <a:pt x="524" y="96"/>
                  </a:lnTo>
                  <a:lnTo>
                    <a:pt x="524" y="77"/>
                  </a:lnTo>
                  <a:lnTo>
                    <a:pt x="505" y="77"/>
                  </a:lnTo>
                  <a:lnTo>
                    <a:pt x="505" y="77"/>
                  </a:lnTo>
                  <a:close/>
                  <a:moveTo>
                    <a:pt x="183" y="193"/>
                  </a:moveTo>
                  <a:lnTo>
                    <a:pt x="212" y="193"/>
                  </a:lnTo>
                  <a:lnTo>
                    <a:pt x="217" y="193"/>
                  </a:lnTo>
                  <a:lnTo>
                    <a:pt x="217" y="197"/>
                  </a:lnTo>
                  <a:lnTo>
                    <a:pt x="221" y="202"/>
                  </a:lnTo>
                  <a:lnTo>
                    <a:pt x="231" y="159"/>
                  </a:lnTo>
                  <a:lnTo>
                    <a:pt x="245" y="159"/>
                  </a:lnTo>
                  <a:lnTo>
                    <a:pt x="255" y="183"/>
                  </a:lnTo>
                  <a:lnTo>
                    <a:pt x="260" y="173"/>
                  </a:lnTo>
                  <a:lnTo>
                    <a:pt x="270" y="164"/>
                  </a:lnTo>
                  <a:lnTo>
                    <a:pt x="274" y="178"/>
                  </a:lnTo>
                  <a:lnTo>
                    <a:pt x="303" y="222"/>
                  </a:lnTo>
                  <a:lnTo>
                    <a:pt x="308" y="183"/>
                  </a:lnTo>
                  <a:lnTo>
                    <a:pt x="313" y="164"/>
                  </a:lnTo>
                  <a:lnTo>
                    <a:pt x="327" y="183"/>
                  </a:lnTo>
                  <a:lnTo>
                    <a:pt x="332" y="193"/>
                  </a:lnTo>
                  <a:lnTo>
                    <a:pt x="356" y="164"/>
                  </a:lnTo>
                  <a:lnTo>
                    <a:pt x="370" y="164"/>
                  </a:lnTo>
                  <a:lnTo>
                    <a:pt x="390" y="207"/>
                  </a:lnTo>
                  <a:lnTo>
                    <a:pt x="390" y="193"/>
                  </a:lnTo>
                  <a:lnTo>
                    <a:pt x="395" y="183"/>
                  </a:lnTo>
                  <a:lnTo>
                    <a:pt x="399" y="183"/>
                  </a:lnTo>
                  <a:lnTo>
                    <a:pt x="457" y="183"/>
                  </a:lnTo>
                  <a:lnTo>
                    <a:pt x="457" y="202"/>
                  </a:lnTo>
                  <a:lnTo>
                    <a:pt x="409" y="202"/>
                  </a:lnTo>
                  <a:lnTo>
                    <a:pt x="399" y="236"/>
                  </a:lnTo>
                  <a:lnTo>
                    <a:pt x="385" y="236"/>
                  </a:lnTo>
                  <a:lnTo>
                    <a:pt x="361" y="188"/>
                  </a:lnTo>
                  <a:lnTo>
                    <a:pt x="342" y="217"/>
                  </a:lnTo>
                  <a:lnTo>
                    <a:pt x="337" y="226"/>
                  </a:lnTo>
                  <a:lnTo>
                    <a:pt x="327" y="217"/>
                  </a:lnTo>
                  <a:lnTo>
                    <a:pt x="322" y="207"/>
                  </a:lnTo>
                  <a:lnTo>
                    <a:pt x="313" y="250"/>
                  </a:lnTo>
                  <a:lnTo>
                    <a:pt x="298" y="250"/>
                  </a:lnTo>
                  <a:lnTo>
                    <a:pt x="265" y="193"/>
                  </a:lnTo>
                  <a:lnTo>
                    <a:pt x="255" y="202"/>
                  </a:lnTo>
                  <a:lnTo>
                    <a:pt x="245" y="212"/>
                  </a:lnTo>
                  <a:lnTo>
                    <a:pt x="245" y="202"/>
                  </a:lnTo>
                  <a:lnTo>
                    <a:pt x="241" y="193"/>
                  </a:lnTo>
                  <a:lnTo>
                    <a:pt x="231" y="231"/>
                  </a:lnTo>
                  <a:lnTo>
                    <a:pt x="217" y="231"/>
                  </a:lnTo>
                  <a:lnTo>
                    <a:pt x="202" y="207"/>
                  </a:lnTo>
                  <a:lnTo>
                    <a:pt x="183" y="207"/>
                  </a:lnTo>
                  <a:lnTo>
                    <a:pt x="183" y="193"/>
                  </a:lnTo>
                  <a:lnTo>
                    <a:pt x="183" y="193"/>
                  </a:lnTo>
                  <a:close/>
                  <a:moveTo>
                    <a:pt x="178" y="385"/>
                  </a:moveTo>
                  <a:lnTo>
                    <a:pt x="0" y="385"/>
                  </a:lnTo>
                  <a:lnTo>
                    <a:pt x="0" y="0"/>
                  </a:lnTo>
                  <a:lnTo>
                    <a:pt x="178" y="0"/>
                  </a:lnTo>
                  <a:lnTo>
                    <a:pt x="178" y="53"/>
                  </a:lnTo>
                  <a:lnTo>
                    <a:pt x="125" y="53"/>
                  </a:lnTo>
                  <a:lnTo>
                    <a:pt x="92" y="53"/>
                  </a:lnTo>
                  <a:lnTo>
                    <a:pt x="24" y="53"/>
                  </a:lnTo>
                  <a:lnTo>
                    <a:pt x="15" y="53"/>
                  </a:lnTo>
                  <a:lnTo>
                    <a:pt x="15" y="63"/>
                  </a:lnTo>
                  <a:lnTo>
                    <a:pt x="15" y="111"/>
                  </a:lnTo>
                  <a:lnTo>
                    <a:pt x="15" y="116"/>
                  </a:lnTo>
                  <a:lnTo>
                    <a:pt x="24" y="116"/>
                  </a:lnTo>
                  <a:lnTo>
                    <a:pt x="92" y="116"/>
                  </a:lnTo>
                  <a:lnTo>
                    <a:pt x="92" y="130"/>
                  </a:lnTo>
                  <a:lnTo>
                    <a:pt x="24" y="130"/>
                  </a:lnTo>
                  <a:lnTo>
                    <a:pt x="15" y="130"/>
                  </a:lnTo>
                  <a:lnTo>
                    <a:pt x="15" y="140"/>
                  </a:lnTo>
                  <a:lnTo>
                    <a:pt x="15" y="188"/>
                  </a:lnTo>
                  <a:lnTo>
                    <a:pt x="15" y="193"/>
                  </a:lnTo>
                  <a:lnTo>
                    <a:pt x="24" y="193"/>
                  </a:lnTo>
                  <a:lnTo>
                    <a:pt x="92" y="193"/>
                  </a:lnTo>
                  <a:lnTo>
                    <a:pt x="92" y="347"/>
                  </a:lnTo>
                  <a:lnTo>
                    <a:pt x="178" y="347"/>
                  </a:lnTo>
                  <a:lnTo>
                    <a:pt x="178" y="385"/>
                  </a:lnTo>
                  <a:lnTo>
                    <a:pt x="178" y="385"/>
                  </a:lnTo>
                  <a:close/>
                  <a:moveTo>
                    <a:pt x="48" y="217"/>
                  </a:moveTo>
                  <a:lnTo>
                    <a:pt x="20" y="217"/>
                  </a:lnTo>
                  <a:lnTo>
                    <a:pt x="20" y="236"/>
                  </a:lnTo>
                  <a:lnTo>
                    <a:pt x="48" y="236"/>
                  </a:lnTo>
                  <a:lnTo>
                    <a:pt x="48" y="217"/>
                  </a:lnTo>
                  <a:lnTo>
                    <a:pt x="48" y="217"/>
                  </a:lnTo>
                  <a:close/>
                  <a:moveTo>
                    <a:pt x="48" y="250"/>
                  </a:moveTo>
                  <a:lnTo>
                    <a:pt x="20" y="250"/>
                  </a:lnTo>
                  <a:lnTo>
                    <a:pt x="20" y="265"/>
                  </a:lnTo>
                  <a:lnTo>
                    <a:pt x="48" y="265"/>
                  </a:lnTo>
                  <a:lnTo>
                    <a:pt x="48" y="250"/>
                  </a:lnTo>
                  <a:lnTo>
                    <a:pt x="48" y="250"/>
                  </a:lnTo>
                  <a:close/>
                  <a:moveTo>
                    <a:pt x="92" y="68"/>
                  </a:moveTo>
                  <a:lnTo>
                    <a:pt x="34" y="68"/>
                  </a:lnTo>
                  <a:lnTo>
                    <a:pt x="34" y="101"/>
                  </a:lnTo>
                  <a:lnTo>
                    <a:pt x="92" y="101"/>
                  </a:lnTo>
                  <a:lnTo>
                    <a:pt x="92" y="68"/>
                  </a:lnTo>
                  <a:lnTo>
                    <a:pt x="92" y="68"/>
                  </a:lnTo>
                  <a:close/>
                  <a:moveTo>
                    <a:pt x="92" y="149"/>
                  </a:moveTo>
                  <a:lnTo>
                    <a:pt x="34" y="149"/>
                  </a:lnTo>
                  <a:lnTo>
                    <a:pt x="34" y="178"/>
                  </a:lnTo>
                  <a:lnTo>
                    <a:pt x="92" y="178"/>
                  </a:lnTo>
                  <a:lnTo>
                    <a:pt x="92" y="149"/>
                  </a:lnTo>
                  <a:lnTo>
                    <a:pt x="92" y="149"/>
                  </a:lnTo>
                  <a:close/>
                  <a:moveTo>
                    <a:pt x="419" y="366"/>
                  </a:moveTo>
                  <a:lnTo>
                    <a:pt x="390" y="366"/>
                  </a:lnTo>
                  <a:lnTo>
                    <a:pt x="390" y="332"/>
                  </a:lnTo>
                  <a:lnTo>
                    <a:pt x="260" y="332"/>
                  </a:lnTo>
                  <a:lnTo>
                    <a:pt x="260" y="366"/>
                  </a:lnTo>
                  <a:lnTo>
                    <a:pt x="231" y="366"/>
                  </a:lnTo>
                  <a:lnTo>
                    <a:pt x="231" y="385"/>
                  </a:lnTo>
                  <a:lnTo>
                    <a:pt x="419" y="385"/>
                  </a:lnTo>
                  <a:lnTo>
                    <a:pt x="419" y="366"/>
                  </a:lnTo>
                  <a:lnTo>
                    <a:pt x="419" y="366"/>
                  </a:lnTo>
                  <a:close/>
                  <a:moveTo>
                    <a:pt x="164" y="121"/>
                  </a:moveTo>
                  <a:lnTo>
                    <a:pt x="476" y="121"/>
                  </a:lnTo>
                  <a:lnTo>
                    <a:pt x="476" y="279"/>
                  </a:lnTo>
                  <a:lnTo>
                    <a:pt x="164" y="279"/>
                  </a:lnTo>
                  <a:lnTo>
                    <a:pt x="164" y="12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7462520" y="977265"/>
            <a:ext cx="322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线下收集的痛点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46100" y="5126990"/>
            <a:ext cx="1228090" cy="452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财务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3714750" y="5126990"/>
            <a:ext cx="1408430" cy="4527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科技各部门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913890" y="4730115"/>
            <a:ext cx="2275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下发预算收集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右箭头 36"/>
          <p:cNvSpPr/>
          <p:nvPr/>
        </p:nvSpPr>
        <p:spPr>
          <a:xfrm>
            <a:off x="1894840" y="5229225"/>
            <a:ext cx="1721485" cy="72000"/>
          </a:xfrm>
          <a:prstGeom prst="rightArrow">
            <a:avLst>
              <a:gd name="adj1" fmla="val 50000"/>
              <a:gd name="adj2" fmla="val 21784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右箭头 37"/>
          <p:cNvSpPr/>
          <p:nvPr/>
        </p:nvSpPr>
        <p:spPr>
          <a:xfrm rot="10800000">
            <a:off x="1856740" y="5460120"/>
            <a:ext cx="1721485" cy="72000"/>
          </a:xfrm>
          <a:prstGeom prst="rightArrow">
            <a:avLst>
              <a:gd name="adj1" fmla="val 50000"/>
              <a:gd name="adj2" fmla="val 18961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113915" y="5579745"/>
            <a:ext cx="2275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上报预算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508000" y="4216400"/>
            <a:ext cx="201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需求场景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42595" y="1434465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选题</a:t>
            </a:r>
            <a:endParaRPr lang="zh-CN" altLang="en-US" b="1"/>
          </a:p>
        </p:txBody>
      </p:sp>
      <p:sp>
        <p:nvSpPr>
          <p:cNvPr id="44" name="文本框 43"/>
          <p:cNvSpPr txBox="1"/>
          <p:nvPr/>
        </p:nvSpPr>
        <p:spPr>
          <a:xfrm>
            <a:off x="814705" y="1928495"/>
            <a:ext cx="468185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财务预算收集系统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0375" y="2755265"/>
            <a:ext cx="2013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核心任务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38200" y="3348355"/>
            <a:ext cx="2629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</a:t>
            </a:r>
            <a:r>
              <a:rPr lang="zh-CN" altLang="en-US" sz="1600"/>
              <a:t>下发表单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2473960" y="3348355"/>
            <a:ext cx="26295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2.</a:t>
            </a:r>
            <a:r>
              <a:rPr lang="zh-CN" altLang="en-US" sz="1600"/>
              <a:t>填写汇总</a:t>
            </a:r>
            <a:endParaRPr lang="zh-CN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3260" y="1521460"/>
            <a:ext cx="274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04545" y="1434465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担任角色：</a:t>
            </a:r>
            <a:r>
              <a:rPr lang="zh-CN" altLang="en-US"/>
              <a:t>前端开发</a:t>
            </a:r>
            <a:endParaRPr lang="zh-CN" altLang="en-US"/>
          </a:p>
        </p:txBody>
      </p:sp>
      <p:sp>
        <p:nvSpPr>
          <p:cNvPr id="96" name="文本框 95"/>
          <p:cNvSpPr txBox="1"/>
          <p:nvPr/>
        </p:nvSpPr>
        <p:spPr>
          <a:xfrm>
            <a:off x="784225" y="2034540"/>
            <a:ext cx="327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关键任务</a:t>
            </a:r>
            <a:endParaRPr lang="zh-CN" altLang="en-US"/>
          </a:p>
        </p:txBody>
      </p:sp>
      <p:sp>
        <p:nvSpPr>
          <p:cNvPr id="99" name="文本框 98"/>
          <p:cNvSpPr txBox="1"/>
          <p:nvPr/>
        </p:nvSpPr>
        <p:spPr>
          <a:xfrm>
            <a:off x="801370" y="2642235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系统需求分析</a:t>
            </a:r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3545840" y="2642235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前端架构设计</a:t>
            </a:r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815975" y="3244850"/>
            <a:ext cx="353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</a:t>
            </a:r>
            <a:r>
              <a:rPr lang="zh-CN" altLang="en-US"/>
              <a:t>组件封装和页面实现</a:t>
            </a:r>
            <a:endParaRPr lang="zh-CN" altLang="en-US"/>
          </a:p>
        </p:txBody>
      </p:sp>
      <p:pic>
        <p:nvPicPr>
          <p:cNvPr id="33" name="图片 32" descr="耦合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325" y="3305810"/>
            <a:ext cx="416560" cy="416560"/>
          </a:xfrm>
          <a:prstGeom prst="rect">
            <a:avLst/>
          </a:prstGeom>
        </p:spPr>
      </p:pic>
      <p:pic>
        <p:nvPicPr>
          <p:cNvPr id="34" name="图片 33" descr="效率浪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60" y="4023995"/>
            <a:ext cx="261620" cy="261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04545" y="3921760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完成结果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824865" y="4463415"/>
            <a:ext cx="6111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提升开发效率，最快</a:t>
            </a:r>
            <a:r>
              <a:rPr lang="en-US" altLang="zh-CN"/>
              <a:t>5</a:t>
            </a:r>
            <a:r>
              <a:rPr lang="zh-CN" altLang="en-US"/>
              <a:t>分钟完成单个页面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24865" y="5037455"/>
            <a:ext cx="6111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个人完成</a:t>
            </a:r>
            <a:r>
              <a:rPr lang="en-US" altLang="zh-CN"/>
              <a:t>5</a:t>
            </a:r>
            <a:r>
              <a:rPr lang="zh-CN" altLang="en-US"/>
              <a:t>个模块共</a:t>
            </a:r>
            <a:r>
              <a:rPr lang="en-US" altLang="zh-CN"/>
              <a:t>13</a:t>
            </a:r>
            <a:r>
              <a:rPr lang="zh-CN" altLang="en-US"/>
              <a:t>个页面的开发</a:t>
            </a:r>
            <a:endParaRPr lang="zh-CN" altLang="en-US"/>
          </a:p>
        </p:txBody>
      </p:sp>
      <p:sp>
        <p:nvSpPr>
          <p:cNvPr id="2" name="左大括号 1"/>
          <p:cNvSpPr/>
          <p:nvPr/>
        </p:nvSpPr>
        <p:spPr>
          <a:xfrm>
            <a:off x="5503545" y="1802765"/>
            <a:ext cx="452120" cy="1948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220460" y="1635760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前端路由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220460" y="2106295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状态管理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250940" y="2581275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拦截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235700" y="3056255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代码校验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250940" y="3553460"/>
            <a:ext cx="1933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全局混入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情景模拟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图表 9"/>
          <p:cNvGraphicFramePr/>
          <p:nvPr/>
        </p:nvGraphicFramePr>
        <p:xfrm>
          <a:off x="6033135" y="1628140"/>
          <a:ext cx="5319395" cy="3303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86410" y="1259840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成果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片 24" descr="IMG20191128_154313"/>
          <p:cNvPicPr>
            <a:picLocks noChangeAspect="1"/>
          </p:cNvPicPr>
          <p:nvPr/>
        </p:nvPicPr>
        <p:blipFill>
          <a:blip r:embed="rId3"/>
          <a:srcRect r="24535" b="29101"/>
          <a:stretch>
            <a:fillRect/>
          </a:stretch>
        </p:blipFill>
        <p:spPr>
          <a:xfrm>
            <a:off x="486410" y="1933575"/>
            <a:ext cx="4469765" cy="26924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6410" y="4824095"/>
            <a:ext cx="3659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收获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375" y="5421630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提升前端组件封装能力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14375" y="6012815"/>
            <a:ext cx="5778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</a:t>
            </a:r>
            <a:r>
              <a:rPr lang="zh-CN" altLang="en-US"/>
              <a:t>熟悉</a:t>
            </a:r>
            <a:r>
              <a:rPr lang="en-US" altLang="zh-CN"/>
              <a:t>VUE</a:t>
            </a:r>
            <a:r>
              <a:rPr lang="zh-CN" altLang="en-US"/>
              <a:t>全家桶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84" y="525735"/>
            <a:ext cx="179180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部门经历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六边形 16"/>
          <p:cNvSpPr/>
          <p:nvPr/>
        </p:nvSpPr>
        <p:spPr>
          <a:xfrm>
            <a:off x="568960" y="1716405"/>
            <a:ext cx="868045" cy="80645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六边形 17"/>
          <p:cNvSpPr/>
          <p:nvPr/>
        </p:nvSpPr>
        <p:spPr>
          <a:xfrm>
            <a:off x="721995" y="1874520"/>
            <a:ext cx="574040" cy="503555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08025" y="2011045"/>
            <a:ext cx="98552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STEP1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616710" y="1935480"/>
            <a:ext cx="1604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丰声研发组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596390" y="3377565"/>
            <a:ext cx="340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中转场产品研发部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627505" y="4834890"/>
            <a:ext cx="3402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异常处理组</a:t>
            </a:r>
            <a:endParaRPr lang="zh-CN" altLang="en-US" b="1"/>
          </a:p>
        </p:txBody>
      </p:sp>
      <p:sp>
        <p:nvSpPr>
          <p:cNvPr id="6" name="六边形 5"/>
          <p:cNvSpPr/>
          <p:nvPr/>
        </p:nvSpPr>
        <p:spPr>
          <a:xfrm>
            <a:off x="568960" y="3129280"/>
            <a:ext cx="868045" cy="80645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721995" y="3287395"/>
            <a:ext cx="574040" cy="503555"/>
          </a:xfrm>
          <a:prstGeom prst="hexagon">
            <a:avLst/>
          </a:prstGeom>
          <a:solidFill>
            <a:srgbClr val="7B6B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08025" y="3423920"/>
            <a:ext cx="98552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STEP2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568960" y="4622800"/>
            <a:ext cx="868045" cy="806450"/>
          </a:xfrm>
          <a:prstGeom prst="hexagon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六边形 9"/>
          <p:cNvSpPr/>
          <p:nvPr/>
        </p:nvSpPr>
        <p:spPr>
          <a:xfrm>
            <a:off x="721995" y="4780915"/>
            <a:ext cx="574040" cy="503555"/>
          </a:xfrm>
          <a:prstGeom prst="hexagon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8025" y="4917440"/>
            <a:ext cx="985520" cy="27559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1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STEP3</a:t>
            </a:r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3" name="圆角矩形 22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职位转变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ed0c0ddc6271b0717ca64ffdf847eab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705" y="2973070"/>
            <a:ext cx="2150110" cy="1323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74950" y="4507865"/>
            <a:ext cx="273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814435" y="4523740"/>
            <a:ext cx="2738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后端</a:t>
            </a:r>
            <a:endParaRPr lang="zh-CN" altLang="en-US"/>
          </a:p>
        </p:txBody>
      </p:sp>
      <p:pic>
        <p:nvPicPr>
          <p:cNvPr id="10" name="图片 9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535" y="3229610"/>
            <a:ext cx="2079625" cy="1124585"/>
          </a:xfrm>
          <a:prstGeom prst="rect">
            <a:avLst/>
          </a:prstGeom>
        </p:spPr>
      </p:pic>
      <p:pic>
        <p:nvPicPr>
          <p:cNvPr id="3" name="图片 2" descr="816222-20150928161843261-1576526614"/>
          <p:cNvPicPr>
            <a:picLocks noChangeAspect="1"/>
          </p:cNvPicPr>
          <p:nvPr/>
        </p:nvPicPr>
        <p:blipFill>
          <a:blip r:embed="rId4"/>
          <a:srcRect l="17819" r="24107" b="328"/>
          <a:stretch>
            <a:fillRect/>
          </a:stretch>
        </p:blipFill>
        <p:spPr>
          <a:xfrm>
            <a:off x="8111490" y="2647950"/>
            <a:ext cx="1125855" cy="1156335"/>
          </a:xfrm>
          <a:prstGeom prst="rect">
            <a:avLst/>
          </a:prstGeom>
        </p:spPr>
      </p:pic>
      <p:sp>
        <p:nvSpPr>
          <p:cNvPr id="4" name="右箭头 3"/>
          <p:cNvSpPr/>
          <p:nvPr/>
        </p:nvSpPr>
        <p:spPr>
          <a:xfrm>
            <a:off x="5610225" y="3585210"/>
            <a:ext cx="1249045" cy="222250"/>
          </a:xfrm>
          <a:prstGeom prst="rightArrow">
            <a:avLst>
              <a:gd name="adj1" fmla="val 50000"/>
              <a:gd name="adj2" fmla="val 8171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9666" y="448966"/>
            <a:ext cx="554293" cy="553647"/>
          </a:xfrm>
          <a:prstGeom prst="rect">
            <a:avLst/>
          </a:prstGeom>
        </p:spPr>
      </p:pic>
      <p:sp>
        <p:nvSpPr>
          <p:cNvPr id="27" name="圆角矩形 26"/>
          <p:cNvSpPr/>
          <p:nvPr/>
        </p:nvSpPr>
        <p:spPr>
          <a:xfrm>
            <a:off x="0" y="461201"/>
            <a:ext cx="4377128" cy="545753"/>
          </a:xfrm>
          <a:prstGeom prst="roundRect">
            <a:avLst>
              <a:gd name="adj" fmla="val 0"/>
            </a:avLst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0" y="467644"/>
            <a:ext cx="3447738" cy="539310"/>
          </a:xfrm>
          <a:prstGeom prst="roundRect">
            <a:avLst>
              <a:gd name="adj" fmla="val 0"/>
            </a:avLst>
          </a:prstGeom>
          <a:solidFill>
            <a:srgbClr val="3976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-1" y="461201"/>
            <a:ext cx="2653259" cy="534836"/>
          </a:xfrm>
          <a:prstGeom prst="roundRect">
            <a:avLst>
              <a:gd name="adj" fmla="val 0"/>
            </a:avLst>
          </a:prstGeom>
          <a:solidFill>
            <a:srgbClr val="1825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57505" y="525780"/>
            <a:ext cx="30905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丰驰航空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 descr="timg 拷贝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60" y="1054100"/>
            <a:ext cx="1061085" cy="537845"/>
          </a:xfrm>
          <a:prstGeom prst="rect">
            <a:avLst/>
          </a:prstGeom>
        </p:spPr>
      </p:pic>
      <p:sp>
        <p:nvSpPr>
          <p:cNvPr id="59" name="矩形 58"/>
          <p:cNvSpPr/>
          <p:nvPr/>
        </p:nvSpPr>
        <p:spPr>
          <a:xfrm>
            <a:off x="1802874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solidFill>
              <a:srgbClr val="6587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卸车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86742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安检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170611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分拣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854480" y="1510292"/>
            <a:ext cx="297032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打板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538349" y="1510292"/>
            <a:ext cx="297032" cy="648072"/>
          </a:xfrm>
          <a:prstGeom prst="rect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交接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5886450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装机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570319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起飞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66" name="右箭头 65"/>
          <p:cNvSpPr/>
          <p:nvPr/>
        </p:nvSpPr>
        <p:spPr>
          <a:xfrm>
            <a:off x="2152049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67" name="右箭头 66"/>
          <p:cNvSpPr/>
          <p:nvPr/>
        </p:nvSpPr>
        <p:spPr>
          <a:xfrm>
            <a:off x="2844001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68" name="右箭头 67"/>
          <p:cNvSpPr/>
          <p:nvPr/>
        </p:nvSpPr>
        <p:spPr>
          <a:xfrm>
            <a:off x="4227906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78" name="右箭头 77"/>
          <p:cNvSpPr/>
          <p:nvPr/>
        </p:nvSpPr>
        <p:spPr>
          <a:xfrm>
            <a:off x="3535954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79" name="右箭头 78"/>
          <p:cNvSpPr/>
          <p:nvPr/>
        </p:nvSpPr>
        <p:spPr>
          <a:xfrm>
            <a:off x="5584091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80" name="右箭头 79"/>
          <p:cNvSpPr/>
          <p:nvPr/>
        </p:nvSpPr>
        <p:spPr>
          <a:xfrm>
            <a:off x="6276043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82" name="右箭头 81"/>
          <p:cNvSpPr/>
          <p:nvPr/>
        </p:nvSpPr>
        <p:spPr>
          <a:xfrm>
            <a:off x="4924285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190506" y="1510292"/>
            <a:ext cx="297032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短驳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8305458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落地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9673198" y="1510292"/>
            <a:ext cx="297032" cy="64807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提货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8989327" y="1510292"/>
            <a:ext cx="297032" cy="648072"/>
          </a:xfrm>
          <a:prstGeom prst="rect">
            <a:avLst/>
          </a:prstGeom>
          <a:solidFill>
            <a:srgbClr val="6587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 dirty="0" smtClean="0">
                <a:cs typeface="+mn-ea"/>
                <a:sym typeface="+mn-lt"/>
              </a:rPr>
              <a:t>卸机</a:t>
            </a:r>
            <a:endParaRPr lang="zh-CN" altLang="en-US" sz="1400" b="1" dirty="0">
              <a:cs typeface="+mn-ea"/>
              <a:sym typeface="+mn-lt"/>
            </a:endParaRPr>
          </a:p>
        </p:txBody>
      </p:sp>
      <p:sp>
        <p:nvSpPr>
          <p:cNvPr id="87" name="右箭头 86"/>
          <p:cNvSpPr/>
          <p:nvPr/>
        </p:nvSpPr>
        <p:spPr>
          <a:xfrm>
            <a:off x="9403168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88" name="右箭头 87"/>
          <p:cNvSpPr/>
          <p:nvPr/>
        </p:nvSpPr>
        <p:spPr>
          <a:xfrm>
            <a:off x="7033260" y="1734185"/>
            <a:ext cx="1106170" cy="179705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89" name="右箭头 88"/>
          <p:cNvSpPr/>
          <p:nvPr/>
        </p:nvSpPr>
        <p:spPr>
          <a:xfrm>
            <a:off x="8711218" y="1734077"/>
            <a:ext cx="216024" cy="180020"/>
          </a:xfrm>
          <a:prstGeom prst="rightArrow">
            <a:avLst/>
          </a:prstGeom>
          <a:solidFill>
            <a:srgbClr val="E559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cs typeface="+mn-ea"/>
              <a:sym typeface="+mn-lt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3732530" y="1275080"/>
            <a:ext cx="1833245" cy="1036955"/>
          </a:xfrm>
          <a:prstGeom prst="rect">
            <a:avLst/>
          </a:prstGeom>
          <a:noFill/>
          <a:ln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618980" y="1275080"/>
            <a:ext cx="575945" cy="1036955"/>
          </a:xfrm>
          <a:prstGeom prst="rect">
            <a:avLst/>
          </a:prstGeom>
          <a:noFill/>
          <a:ln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05610" y="3524885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1.AIR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707515" y="4226560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2.FVP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1705610" y="4926330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3.OMS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1705610" y="5627370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4.GHS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721485" y="2894330"/>
            <a:ext cx="219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外部系统对接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637155" y="3521710"/>
            <a:ext cx="327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航班信息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37790" y="4226560"/>
            <a:ext cx="327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查询、上传路由信息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629535" y="4926330"/>
            <a:ext cx="327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容器服务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40965" y="5627370"/>
            <a:ext cx="3274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进港、出港、设备任务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41805" y="6175375"/>
            <a:ext cx="1903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。。。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1627</Words>
  <Application>WPS 演示</Application>
  <PresentationFormat>宽屏</PresentationFormat>
  <Paragraphs>368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Segoe UI</vt:lpstr>
      <vt:lpstr>Arial Unicode MS</vt:lpstr>
      <vt:lpstr>等线 Light</vt:lpstr>
      <vt:lpstr>等线</vt:lpstr>
      <vt:lpstr>Calibri</vt:lpstr>
      <vt:lpstr>华文隶书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樊婉仪(WanYi Fan)-顺丰科技</dc:creator>
  <cp:lastModifiedBy>01385150</cp:lastModifiedBy>
  <cp:revision>157</cp:revision>
  <dcterms:created xsi:type="dcterms:W3CDTF">2019-11-20T09:28:00Z</dcterms:created>
  <dcterms:modified xsi:type="dcterms:W3CDTF">2019-12-06T11:53:44Z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2052-10.8.2.7058</vt:lpwstr>
  </property>
</Properties>
</file>