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0" r:id="rId6"/>
    <p:sldId id="283" r:id="rId7"/>
    <p:sldId id="313" r:id="rId8"/>
    <p:sldId id="284" r:id="rId9"/>
    <p:sldId id="273" r:id="rId10"/>
    <p:sldId id="326" r:id="rId11"/>
    <p:sldId id="266" r:id="rId12"/>
    <p:sldId id="299" r:id="rId13"/>
    <p:sldId id="312" r:id="rId14"/>
    <p:sldId id="269" r:id="rId15"/>
    <p:sldId id="306" r:id="rId16"/>
    <p:sldId id="287" r:id="rId17"/>
    <p:sldId id="286" r:id="rId18"/>
    <p:sldId id="272" r:id="rId19"/>
    <p:sldId id="271" r:id="rId20"/>
    <p:sldId id="25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B38"/>
    <a:srgbClr val="7DBE46"/>
    <a:srgbClr val="E55938"/>
    <a:srgbClr val="7B6BA9"/>
    <a:srgbClr val="5B9BD5"/>
    <a:srgbClr val="45A7D5"/>
    <a:srgbClr val="6587CE"/>
    <a:srgbClr val="3976CF"/>
    <a:srgbClr val="273E9E"/>
    <a:srgbClr val="364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750" y="60"/>
      </p:cViewPr>
      <p:guideLst>
        <p:guide orient="horz" pos="2364"/>
        <p:guide pos="36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zh-CN" sz="1400" b="0" i="0" u="none" strike="noStrike" kern="1200" spc="0" baseline="0">
                <a:solidFill>
                  <a:schemeClr val="tx1">
                    <a:lumMod val="65000"/>
                    <a:lumOff val="35000"/>
                  </a:schemeClr>
                </a:solidFill>
                <a:latin typeface="+mn-lt"/>
                <a:ea typeface="+mn-ea"/>
                <a:cs typeface="+mn-cs"/>
              </a:defRPr>
            </a:pPr>
            <a:r>
              <a:t>预算收集系统和线下收集时效对比</a:t>
            </a: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线下收集</c:v>
                </c:pt>
              </c:strCache>
            </c:strRef>
          </c:tx>
          <c:spPr>
            <a:solidFill>
              <a:schemeClr val="accent1"/>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Sheet1!$B$2:$B$5</c:f>
              <c:numCache>
                <c:formatCode>General</c:formatCode>
                <c:ptCount val="4"/>
                <c:pt idx="0">
                  <c:v>3</c:v>
                </c:pt>
                <c:pt idx="1">
                  <c:v>10</c:v>
                </c:pt>
                <c:pt idx="2">
                  <c:v>60</c:v>
                </c:pt>
                <c:pt idx="3">
                  <c:v>4</c:v>
                </c:pt>
              </c:numCache>
            </c:numRef>
          </c:val>
        </c:ser>
        <c:ser>
          <c:idx val="1"/>
          <c:order val="1"/>
          <c:tx>
            <c:strRef>
              <c:f>Sheet1!$C$1</c:f>
              <c:strCache>
                <c:ptCount val="1"/>
                <c:pt idx="0">
                  <c:v>预算收集系统</c:v>
                </c:pt>
              </c:strCache>
            </c:strRef>
          </c:tx>
          <c:spPr>
            <a:solidFill>
              <a:schemeClr val="accent2"/>
            </a:solidFill>
            <a:ln>
              <a:noFill/>
            </a:ln>
            <a:effectLst/>
          </c:spPr>
          <c:invertIfNegative val="0"/>
          <c:dLbls>
            <c:delete val="1"/>
          </c:dLbls>
          <c:cat>
            <c:strRef>
              <c:f>Sheet1!$A$2:$A$5</c:f>
              <c:strCache>
                <c:ptCount val="4"/>
                <c:pt idx="0">
                  <c:v>模板配置</c:v>
                </c:pt>
                <c:pt idx="1">
                  <c:v>数据填写</c:v>
                </c:pt>
                <c:pt idx="2">
                  <c:v>数据汇总</c:v>
                </c:pt>
                <c:pt idx="3">
                  <c:v>模板更改</c:v>
                </c:pt>
              </c:strCache>
            </c:strRef>
          </c:cat>
          <c:val>
            <c:numRef>
              <c:f>Sheet1!$C$2:$C$5</c:f>
              <c:numCache>
                <c:formatCode>General</c:formatCode>
                <c:ptCount val="4"/>
                <c:pt idx="0">
                  <c:v>5</c:v>
                </c:pt>
                <c:pt idx="1">
                  <c:v>8</c:v>
                </c:pt>
                <c:pt idx="2">
                  <c:v>0</c:v>
                </c:pt>
                <c:pt idx="3">
                  <c:v>0.5</c:v>
                </c:pt>
              </c:numCache>
            </c:numRef>
          </c:val>
        </c:ser>
        <c:dLbls>
          <c:showLegendKey val="0"/>
          <c:showVal val="0"/>
          <c:showCatName val="0"/>
          <c:showSerName val="0"/>
          <c:showPercent val="0"/>
          <c:showBubbleSize val="0"/>
        </c:dLbls>
        <c:gapWidth val="219"/>
        <c:overlap val="-27"/>
        <c:axId val="354968179"/>
        <c:axId val="474191491"/>
      </c:barChart>
      <c:catAx>
        <c:axId val="35496817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4191491"/>
        <c:crosses val="autoZero"/>
        <c:auto val="1"/>
        <c:lblAlgn val="ctr"/>
        <c:lblOffset val="100"/>
        <c:noMultiLvlLbl val="0"/>
      </c:catAx>
      <c:valAx>
        <c:axId val="4741914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354968179"/>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a:p>
            <a:r>
              <a:rPr lang="zh-CN" altLang="en-US"/>
              <a:t>各位评委老师大家好，我先简单介绍一下自己，我叫刘乾，目前在智能终端组丰驰航空做后端开发</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进部门的时候，导师给我制定了培养计划，主要分为四个阶段，到目前为止，我一共参加了三个版本的迭代，并在导师指导下进行了一场完整的发版流程，也就前两个阶段已经顺利且超额完成，后面的事情应该需要自己对技术和业务两个方面更加努力一些</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在历经半年的职业生涯中，对自己也有了和之前不一样的认识，在此以</a:t>
            </a:r>
            <a:r>
              <a:rPr lang="en-US" altLang="zh-CN"/>
              <a:t>swot</a:t>
            </a:r>
            <a:r>
              <a:rPr lang="zh-CN" altLang="en-US"/>
              <a:t>的形式来分析一下自己的个人职业发展</a:t>
            </a:r>
            <a:endParaRPr lang="zh-CN" altLang="en-US"/>
          </a:p>
          <a:p>
            <a:r>
              <a:rPr lang="zh-CN" altLang="en-US"/>
              <a:t>我觉着自己主要的优势在于敢于去做一些有比较挑战性的事物，而劣势可能在于自己的基础比较薄弱，而业务逻辑理解不够</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半年的工作中，我的心得体会大概总结为两点，记好笔记，和注意跟进，其实在很多时候，你想要获取的资源或者了解的内容有人已经和你说过或者百度能找到答案，但是特别麻烦的是容易在事后马上就忘记，在学校的时候可能考虑的就是做完作业交上去就行了，完全不关心后面的发展，而工作不太一样，不仅仅需要完成，还要关心后续的发展</a:t>
            </a:r>
            <a:endParaRPr lang="zh-CN" altLang="en-US"/>
          </a:p>
          <a:p>
            <a:r>
              <a:rPr lang="zh-CN" altLang="en-US"/>
              <a:t>然后我现阶段的计划是，</a:t>
            </a:r>
            <a:r>
              <a:rPr lang="zh-CN" altLang="en-US">
                <a:sym typeface="+mn-ea"/>
              </a:rPr>
              <a:t>顺利完成培养计划后面两个阶段，快速提升一些自己的基础技能，然后我的述职做完了，欢迎各位评委提问和指导</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从入职到现在我大概经历了以下四个阶段，实习，培训，情景模拟和现在进入部门，这中间我学习了公司的文化，参与了项目迭代，也学习了许多新的知识</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先介绍一下自己在情景模拟中的主要工作，我们情景模拟接到的项目是和财务对接的预算收集系统，其主要的功能在于财务向科技各个部门下发预算收集模板，然后收集数据审批汇总，我们针对线下收集预算的痛点制定了合适的解决方案，然后在一次次的迭代中慢慢改进</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当时遇到的主要困难是，一个表单在它的生命周期里面是随时可以更改的，这就产生了一个问题，表单发生更改后，它已经填写过的数据应该如何关联，我们的方案是这样的，先配置一个基础的模板，当用户发起预算收集流程时，将这个基础模板复制到另外一张表里面去，然后与收集流程关联，这样基础模板可以得到复用，而填写模板的更改却不会影响到其他流程</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在该项目中我主要担任的角色是前端开发，主要负责前端的架构设计和页面实现，在整个情景模拟过程中完成了</a:t>
            </a:r>
            <a:r>
              <a:rPr lang="en-US" altLang="zh-CN"/>
              <a:t>5</a:t>
            </a:r>
            <a:r>
              <a:rPr lang="zh-CN" altLang="en-US"/>
              <a:t>个模块共</a:t>
            </a:r>
            <a:r>
              <a:rPr lang="en-US" altLang="zh-CN"/>
              <a:t>13</a:t>
            </a:r>
            <a:r>
              <a:rPr lang="zh-CN" altLang="en-US"/>
              <a:t>个页面的开发</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在历时近两个月的情景模拟中，通过不断的实践来提升自己对于前端框架</a:t>
            </a:r>
            <a:r>
              <a:rPr lang="en-US" altLang="zh-CN"/>
              <a:t>Vue</a:t>
            </a:r>
            <a:r>
              <a:rPr lang="zh-CN" altLang="en-US"/>
              <a:t>的理解和熟练运用，最后完成的产品也能很好的达到预期，经过测试，系统能够大大节省一次预算收集在汇总数据时所花费的时间，最终我们取得了决赛项目前十的好成绩</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除了情景模拟之外，我也接触过其他的一些前端项目，主要是学习新的技术和框架，研究项目代码，我在场院和异常组一共参与了三个版本四个页面的开发迭代，这之后就迎来了我入职以来比较重要的一次转变，非常感谢叶少给了我一个向后端发展的机会</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在国庆过后我开始进入智能终端组做后端开发，开始熟悉航空业务，这其中主要的难点是对于业务逻辑和数据流向的不理解，以及各种表数据的关联关系，在经历了导师一周多的业务和系统架构疏导后，总算有了一些对业务流程有了一些基本的概念，丰驰航空主要是做快件上飞机之前和下飞机之后的发货和提货工作，这之间涉及到了短驳，交接和打板，容器等各种相关操作以及和外部系统的对接</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97CA97C9-090A-49D4-BBFA-D71EE80A0A1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68D2CB2-CE3E-484F-98BF-8F99DA4AE4B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A97C9-090A-49D4-BBFA-D71EE80A0A1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D2CB2-CE3E-484F-98BF-8F99DA4AE4B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emf"/></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image" Target="../media/image8.emf"/><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17" name="图片 16" descr="timg 拷贝"/>
          <p:cNvPicPr>
            <a:picLocks noChangeAspect="1"/>
          </p:cNvPicPr>
          <p:nvPr/>
        </p:nvPicPr>
        <p:blipFill>
          <a:blip r:embed="rId2"/>
          <a:stretch>
            <a:fillRect/>
          </a:stretch>
        </p:blipFill>
        <p:spPr>
          <a:xfrm>
            <a:off x="7033260" y="1054100"/>
            <a:ext cx="1061085" cy="537845"/>
          </a:xfrm>
          <a:prstGeom prst="rect">
            <a:avLst/>
          </a:prstGeom>
        </p:spPr>
      </p:pic>
      <p:sp>
        <p:nvSpPr>
          <p:cNvPr id="59" name="矩形 58"/>
          <p:cNvSpPr/>
          <p:nvPr/>
        </p:nvSpPr>
        <p:spPr>
          <a:xfrm>
            <a:off x="1802874" y="1510292"/>
            <a:ext cx="297032" cy="648072"/>
          </a:xfrm>
          <a:prstGeom prst="rect">
            <a:avLst/>
          </a:prstGeom>
          <a:solidFill>
            <a:srgbClr val="6587CE"/>
          </a:solidFill>
          <a:ln>
            <a:solidFill>
              <a:srgbClr val="6587C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卸车</a:t>
            </a:r>
            <a:endParaRPr lang="zh-CN" altLang="en-US" sz="1400" b="1" dirty="0">
              <a:cs typeface="+mn-ea"/>
              <a:sym typeface="+mn-lt"/>
            </a:endParaRPr>
          </a:p>
        </p:txBody>
      </p:sp>
      <p:sp>
        <p:nvSpPr>
          <p:cNvPr id="60" name="矩形 59"/>
          <p:cNvSpPr/>
          <p:nvPr/>
        </p:nvSpPr>
        <p:spPr>
          <a:xfrm>
            <a:off x="2486742"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安检</a:t>
            </a:r>
            <a:endParaRPr lang="zh-CN" altLang="en-US" sz="1400" b="1" dirty="0">
              <a:cs typeface="+mn-ea"/>
              <a:sym typeface="+mn-lt"/>
            </a:endParaRPr>
          </a:p>
        </p:txBody>
      </p:sp>
      <p:sp>
        <p:nvSpPr>
          <p:cNvPr id="61" name="矩形 60"/>
          <p:cNvSpPr/>
          <p:nvPr/>
        </p:nvSpPr>
        <p:spPr>
          <a:xfrm>
            <a:off x="3170611"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分拣</a:t>
            </a:r>
            <a:endParaRPr lang="zh-CN" altLang="en-US" sz="1400" b="1" dirty="0">
              <a:cs typeface="+mn-ea"/>
              <a:sym typeface="+mn-lt"/>
            </a:endParaRPr>
          </a:p>
        </p:txBody>
      </p:sp>
      <p:sp>
        <p:nvSpPr>
          <p:cNvPr id="62" name="矩形 61"/>
          <p:cNvSpPr/>
          <p:nvPr/>
        </p:nvSpPr>
        <p:spPr>
          <a:xfrm>
            <a:off x="3854480"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打板</a:t>
            </a:r>
            <a:endParaRPr lang="zh-CN" altLang="en-US" sz="1400" b="1" dirty="0">
              <a:cs typeface="+mn-ea"/>
              <a:sym typeface="+mn-lt"/>
            </a:endParaRPr>
          </a:p>
        </p:txBody>
      </p:sp>
      <p:sp>
        <p:nvSpPr>
          <p:cNvPr id="63" name="矩形 62"/>
          <p:cNvSpPr/>
          <p:nvPr/>
        </p:nvSpPr>
        <p:spPr>
          <a:xfrm>
            <a:off x="4538349" y="1510292"/>
            <a:ext cx="297032" cy="648072"/>
          </a:xfrm>
          <a:prstGeom prst="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交接</a:t>
            </a:r>
            <a:endParaRPr lang="zh-CN" altLang="en-US" sz="1400" b="1" dirty="0">
              <a:cs typeface="+mn-ea"/>
              <a:sym typeface="+mn-lt"/>
            </a:endParaRPr>
          </a:p>
        </p:txBody>
      </p:sp>
      <p:sp>
        <p:nvSpPr>
          <p:cNvPr id="64" name="矩形 63"/>
          <p:cNvSpPr/>
          <p:nvPr/>
        </p:nvSpPr>
        <p:spPr>
          <a:xfrm>
            <a:off x="5886450"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装机</a:t>
            </a:r>
            <a:endParaRPr lang="zh-CN" altLang="en-US" sz="1400" b="1" dirty="0">
              <a:cs typeface="+mn-ea"/>
              <a:sym typeface="+mn-lt"/>
            </a:endParaRPr>
          </a:p>
        </p:txBody>
      </p:sp>
      <p:sp>
        <p:nvSpPr>
          <p:cNvPr id="65" name="矩形 64"/>
          <p:cNvSpPr/>
          <p:nvPr/>
        </p:nvSpPr>
        <p:spPr>
          <a:xfrm>
            <a:off x="6570319"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起飞</a:t>
            </a:r>
            <a:endParaRPr lang="zh-CN" altLang="en-US" sz="1400" b="1" dirty="0">
              <a:cs typeface="+mn-ea"/>
              <a:sym typeface="+mn-lt"/>
            </a:endParaRPr>
          </a:p>
        </p:txBody>
      </p:sp>
      <p:sp>
        <p:nvSpPr>
          <p:cNvPr id="66" name="右箭头 65"/>
          <p:cNvSpPr/>
          <p:nvPr/>
        </p:nvSpPr>
        <p:spPr>
          <a:xfrm>
            <a:off x="2152049"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7" name="右箭头 66"/>
          <p:cNvSpPr/>
          <p:nvPr/>
        </p:nvSpPr>
        <p:spPr>
          <a:xfrm>
            <a:off x="284400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68" name="右箭头 67"/>
          <p:cNvSpPr/>
          <p:nvPr/>
        </p:nvSpPr>
        <p:spPr>
          <a:xfrm>
            <a:off x="4227906"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8" name="右箭头 77"/>
          <p:cNvSpPr/>
          <p:nvPr/>
        </p:nvSpPr>
        <p:spPr>
          <a:xfrm>
            <a:off x="3535954"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79" name="右箭头 78"/>
          <p:cNvSpPr/>
          <p:nvPr/>
        </p:nvSpPr>
        <p:spPr>
          <a:xfrm>
            <a:off x="5584091"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0" name="右箭头 79"/>
          <p:cNvSpPr/>
          <p:nvPr/>
        </p:nvSpPr>
        <p:spPr>
          <a:xfrm>
            <a:off x="6276043"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2" name="右箭头 81"/>
          <p:cNvSpPr/>
          <p:nvPr/>
        </p:nvSpPr>
        <p:spPr>
          <a:xfrm>
            <a:off x="4924285"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3" name="矩形 82"/>
          <p:cNvSpPr/>
          <p:nvPr/>
        </p:nvSpPr>
        <p:spPr>
          <a:xfrm>
            <a:off x="5190506"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短驳</a:t>
            </a:r>
            <a:endParaRPr lang="zh-CN" altLang="en-US" sz="1400" b="1" dirty="0">
              <a:cs typeface="+mn-ea"/>
              <a:sym typeface="+mn-lt"/>
            </a:endParaRPr>
          </a:p>
        </p:txBody>
      </p:sp>
      <p:sp>
        <p:nvSpPr>
          <p:cNvPr id="84" name="矩形 83"/>
          <p:cNvSpPr/>
          <p:nvPr/>
        </p:nvSpPr>
        <p:spPr>
          <a:xfrm>
            <a:off x="8305458"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落地</a:t>
            </a:r>
            <a:endParaRPr lang="zh-CN" altLang="en-US" sz="1400" b="1" dirty="0">
              <a:cs typeface="+mn-ea"/>
              <a:sym typeface="+mn-lt"/>
            </a:endParaRPr>
          </a:p>
        </p:txBody>
      </p:sp>
      <p:sp>
        <p:nvSpPr>
          <p:cNvPr id="85" name="矩形 84"/>
          <p:cNvSpPr/>
          <p:nvPr/>
        </p:nvSpPr>
        <p:spPr>
          <a:xfrm>
            <a:off x="9673198" y="1510292"/>
            <a:ext cx="297032"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提货</a:t>
            </a:r>
            <a:endParaRPr lang="zh-CN" altLang="en-US" sz="1400" b="1" dirty="0">
              <a:cs typeface="+mn-ea"/>
              <a:sym typeface="+mn-lt"/>
            </a:endParaRPr>
          </a:p>
        </p:txBody>
      </p:sp>
      <p:sp>
        <p:nvSpPr>
          <p:cNvPr id="86" name="矩形 85"/>
          <p:cNvSpPr/>
          <p:nvPr/>
        </p:nvSpPr>
        <p:spPr>
          <a:xfrm>
            <a:off x="8989327" y="1510292"/>
            <a:ext cx="297032" cy="648072"/>
          </a:xfrm>
          <a:prstGeom prst="rect">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b="1" dirty="0" smtClean="0">
                <a:cs typeface="+mn-ea"/>
                <a:sym typeface="+mn-lt"/>
              </a:rPr>
              <a:t>卸机</a:t>
            </a:r>
            <a:endParaRPr lang="zh-CN" altLang="en-US" sz="1400" b="1" dirty="0">
              <a:cs typeface="+mn-ea"/>
              <a:sym typeface="+mn-lt"/>
            </a:endParaRPr>
          </a:p>
        </p:txBody>
      </p:sp>
      <p:sp>
        <p:nvSpPr>
          <p:cNvPr id="87" name="右箭头 86"/>
          <p:cNvSpPr/>
          <p:nvPr/>
        </p:nvSpPr>
        <p:spPr>
          <a:xfrm>
            <a:off x="940316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8" name="右箭头 87"/>
          <p:cNvSpPr/>
          <p:nvPr/>
        </p:nvSpPr>
        <p:spPr>
          <a:xfrm>
            <a:off x="7033260" y="1734185"/>
            <a:ext cx="1106170" cy="179705"/>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89" name="右箭头 88"/>
          <p:cNvSpPr/>
          <p:nvPr/>
        </p:nvSpPr>
        <p:spPr>
          <a:xfrm>
            <a:off x="8711218" y="1734077"/>
            <a:ext cx="216024" cy="180020"/>
          </a:xfrm>
          <a:prstGeom prst="rightArrow">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b="1">
              <a:cs typeface="+mn-ea"/>
              <a:sym typeface="+mn-lt"/>
            </a:endParaRPr>
          </a:p>
        </p:txBody>
      </p:sp>
      <p:sp>
        <p:nvSpPr>
          <p:cNvPr id="93" name="矩形 92"/>
          <p:cNvSpPr/>
          <p:nvPr/>
        </p:nvSpPr>
        <p:spPr>
          <a:xfrm>
            <a:off x="3732530" y="1275080"/>
            <a:ext cx="18332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4" name="矩形 93"/>
          <p:cNvSpPr/>
          <p:nvPr/>
        </p:nvSpPr>
        <p:spPr>
          <a:xfrm>
            <a:off x="9618980" y="1275080"/>
            <a:ext cx="575945" cy="1036955"/>
          </a:xfrm>
          <a:prstGeom prst="rect">
            <a:avLst/>
          </a:prstGeom>
          <a:noFill/>
          <a:ln>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705610" y="3524885"/>
            <a:ext cx="1903095" cy="368300"/>
          </a:xfrm>
          <a:prstGeom prst="rect">
            <a:avLst/>
          </a:prstGeom>
          <a:noFill/>
        </p:spPr>
        <p:txBody>
          <a:bodyPr wrap="square" rtlCol="0">
            <a:spAutoFit/>
          </a:bodyPr>
          <a:p>
            <a:r>
              <a:rPr lang="en-US" altLang="zh-CN" b="1"/>
              <a:t>1.AIR</a:t>
            </a:r>
            <a:endParaRPr lang="zh-CN" altLang="en-US" b="1"/>
          </a:p>
        </p:txBody>
      </p:sp>
      <p:sp>
        <p:nvSpPr>
          <p:cNvPr id="3" name="文本框 2"/>
          <p:cNvSpPr txBox="1"/>
          <p:nvPr/>
        </p:nvSpPr>
        <p:spPr>
          <a:xfrm>
            <a:off x="1707515" y="4226560"/>
            <a:ext cx="1903095" cy="368300"/>
          </a:xfrm>
          <a:prstGeom prst="rect">
            <a:avLst/>
          </a:prstGeom>
          <a:noFill/>
        </p:spPr>
        <p:txBody>
          <a:bodyPr wrap="square" rtlCol="0">
            <a:spAutoFit/>
          </a:bodyPr>
          <a:p>
            <a:r>
              <a:rPr lang="en-US" altLang="zh-CN" b="1"/>
              <a:t>2.FVP</a:t>
            </a:r>
            <a:endParaRPr lang="en-US" altLang="zh-CN" b="1"/>
          </a:p>
        </p:txBody>
      </p:sp>
      <p:sp>
        <p:nvSpPr>
          <p:cNvPr id="4" name="文本框 3"/>
          <p:cNvSpPr txBox="1"/>
          <p:nvPr/>
        </p:nvSpPr>
        <p:spPr>
          <a:xfrm>
            <a:off x="1705610" y="4926330"/>
            <a:ext cx="1903095" cy="368300"/>
          </a:xfrm>
          <a:prstGeom prst="rect">
            <a:avLst/>
          </a:prstGeom>
          <a:noFill/>
        </p:spPr>
        <p:txBody>
          <a:bodyPr wrap="square" rtlCol="0">
            <a:spAutoFit/>
          </a:bodyPr>
          <a:p>
            <a:r>
              <a:rPr lang="en-US" altLang="zh-CN" b="1"/>
              <a:t>3.OMS</a:t>
            </a:r>
            <a:endParaRPr lang="en-US" altLang="zh-CN" b="1"/>
          </a:p>
        </p:txBody>
      </p:sp>
      <p:sp>
        <p:nvSpPr>
          <p:cNvPr id="5" name="文本框 4"/>
          <p:cNvSpPr txBox="1"/>
          <p:nvPr/>
        </p:nvSpPr>
        <p:spPr>
          <a:xfrm>
            <a:off x="1705610" y="5627370"/>
            <a:ext cx="1903095" cy="368300"/>
          </a:xfrm>
          <a:prstGeom prst="rect">
            <a:avLst/>
          </a:prstGeom>
          <a:noFill/>
        </p:spPr>
        <p:txBody>
          <a:bodyPr wrap="square" rtlCol="0">
            <a:spAutoFit/>
          </a:bodyPr>
          <a:p>
            <a:r>
              <a:rPr lang="en-US" altLang="zh-CN" b="1"/>
              <a:t>4.GHS</a:t>
            </a:r>
            <a:endParaRPr lang="en-US" altLang="zh-CN" b="1"/>
          </a:p>
        </p:txBody>
      </p:sp>
      <p:sp>
        <p:nvSpPr>
          <p:cNvPr id="6" name="文本框 5"/>
          <p:cNvSpPr txBox="1"/>
          <p:nvPr/>
        </p:nvSpPr>
        <p:spPr>
          <a:xfrm>
            <a:off x="1721485" y="2894330"/>
            <a:ext cx="2194560" cy="368300"/>
          </a:xfrm>
          <a:prstGeom prst="rect">
            <a:avLst/>
          </a:prstGeom>
          <a:noFill/>
        </p:spPr>
        <p:txBody>
          <a:bodyPr wrap="square" rtlCol="0">
            <a:spAutoFit/>
          </a:bodyPr>
          <a:p>
            <a:r>
              <a:rPr lang="zh-CN" altLang="en-US" b="1"/>
              <a:t>外部系统对接</a:t>
            </a:r>
            <a:endParaRPr lang="zh-CN" altLang="en-US" b="1"/>
          </a:p>
        </p:txBody>
      </p:sp>
      <p:sp>
        <p:nvSpPr>
          <p:cNvPr id="7" name="文本框 6"/>
          <p:cNvSpPr txBox="1"/>
          <p:nvPr/>
        </p:nvSpPr>
        <p:spPr>
          <a:xfrm>
            <a:off x="2637155" y="3521710"/>
            <a:ext cx="3274060" cy="368300"/>
          </a:xfrm>
          <a:prstGeom prst="rect">
            <a:avLst/>
          </a:prstGeom>
          <a:noFill/>
        </p:spPr>
        <p:txBody>
          <a:bodyPr wrap="square" rtlCol="0">
            <a:spAutoFit/>
          </a:bodyPr>
          <a:p>
            <a:r>
              <a:rPr lang="zh-CN" altLang="en-US"/>
              <a:t>航班信息</a:t>
            </a:r>
            <a:endParaRPr lang="zh-CN" altLang="en-US"/>
          </a:p>
        </p:txBody>
      </p:sp>
      <p:sp>
        <p:nvSpPr>
          <p:cNvPr id="8" name="文本框 7"/>
          <p:cNvSpPr txBox="1"/>
          <p:nvPr/>
        </p:nvSpPr>
        <p:spPr>
          <a:xfrm>
            <a:off x="2637790" y="4226560"/>
            <a:ext cx="3274060" cy="368300"/>
          </a:xfrm>
          <a:prstGeom prst="rect">
            <a:avLst/>
          </a:prstGeom>
          <a:noFill/>
        </p:spPr>
        <p:txBody>
          <a:bodyPr wrap="square" rtlCol="0">
            <a:spAutoFit/>
          </a:bodyPr>
          <a:p>
            <a:r>
              <a:rPr lang="zh-CN" altLang="en-US"/>
              <a:t>查询、上传路由信息</a:t>
            </a:r>
            <a:endParaRPr lang="en-US" altLang="zh-CN"/>
          </a:p>
        </p:txBody>
      </p:sp>
      <p:sp>
        <p:nvSpPr>
          <p:cNvPr id="9" name="文本框 8"/>
          <p:cNvSpPr txBox="1"/>
          <p:nvPr/>
        </p:nvSpPr>
        <p:spPr>
          <a:xfrm>
            <a:off x="2629535" y="4926330"/>
            <a:ext cx="3274060" cy="368300"/>
          </a:xfrm>
          <a:prstGeom prst="rect">
            <a:avLst/>
          </a:prstGeom>
          <a:noFill/>
        </p:spPr>
        <p:txBody>
          <a:bodyPr wrap="square" rtlCol="0">
            <a:spAutoFit/>
          </a:bodyPr>
          <a:p>
            <a:r>
              <a:rPr lang="zh-CN" altLang="en-US"/>
              <a:t>容器服务</a:t>
            </a:r>
            <a:endParaRPr lang="zh-CN" altLang="en-US"/>
          </a:p>
        </p:txBody>
      </p:sp>
      <p:sp>
        <p:nvSpPr>
          <p:cNvPr id="10" name="文本框 9"/>
          <p:cNvSpPr txBox="1"/>
          <p:nvPr/>
        </p:nvSpPr>
        <p:spPr>
          <a:xfrm>
            <a:off x="2640965" y="5627370"/>
            <a:ext cx="3274060" cy="368300"/>
          </a:xfrm>
          <a:prstGeom prst="rect">
            <a:avLst/>
          </a:prstGeom>
          <a:noFill/>
        </p:spPr>
        <p:txBody>
          <a:bodyPr wrap="square" rtlCol="0">
            <a:spAutoFit/>
          </a:bodyPr>
          <a:p>
            <a:r>
              <a:rPr lang="zh-CN" altLang="en-US"/>
              <a:t>进港、出港、设备任务</a:t>
            </a:r>
            <a:endParaRPr lang="zh-CN" altLang="en-US"/>
          </a:p>
        </p:txBody>
      </p:sp>
      <p:sp>
        <p:nvSpPr>
          <p:cNvPr id="12" name="文本框 11"/>
          <p:cNvSpPr txBox="1"/>
          <p:nvPr/>
        </p:nvSpPr>
        <p:spPr>
          <a:xfrm>
            <a:off x="1741805" y="6175375"/>
            <a:ext cx="1903095" cy="368300"/>
          </a:xfrm>
          <a:prstGeom prst="rect">
            <a:avLst/>
          </a:prstGeom>
          <a:noFill/>
        </p:spPr>
        <p:txBody>
          <a:bodyPr wrap="square" rtlCol="0">
            <a:spAutoFit/>
          </a:bodyPr>
          <a:p>
            <a:r>
              <a:rPr lang="zh-CN" altLang="en-US" b="1"/>
              <a:t>。。。</a:t>
            </a:r>
            <a:endParaRPr lang="zh-CN" alt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 name="图片 25"/>
          <p:cNvPicPr>
            <a:picLocks noChangeAspect="1"/>
          </p:cNvPicPr>
          <p:nvPr/>
        </p:nvPicPr>
        <p:blipFill>
          <a:blip r:embed="rId1"/>
          <a:stretch>
            <a:fillRect/>
          </a:stretch>
        </p:blipFill>
        <p:spPr>
          <a:xfrm>
            <a:off x="4579666" y="448966"/>
            <a:ext cx="554293" cy="553647"/>
          </a:xfrm>
          <a:prstGeom prst="rect">
            <a:avLst/>
          </a:prstGeom>
        </p:spPr>
      </p:pic>
      <p:sp>
        <p:nvSpPr>
          <p:cNvPr id="27" name="圆角矩形 26"/>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圆角矩形 28"/>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文本框 29"/>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456055"/>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786130" y="13519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情景</a:t>
            </a:r>
            <a:r>
              <a:rPr lang="en-US" altLang="zh-CN" sz="1400" b="1">
                <a:latin typeface="微软雅黑" panose="020B0503020204020204" pitchFamily="34" charset="-122"/>
                <a:ea typeface="微软雅黑" panose="020B0503020204020204" pitchFamily="34" charset="-122"/>
                <a:cs typeface="微软雅黑" panose="020B0503020204020204" pitchFamily="34" charset="-122"/>
              </a:rPr>
              <a:t>&amp;</a:t>
            </a:r>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任务：散航发货任务重构</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833755" y="545020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rPr>
              <a:t>价值</a:t>
            </a:r>
            <a:endParaRPr lang="zh-CN" altLang="en-US" sz="1400" b="1">
              <a:latin typeface="微软雅黑" panose="020B0503020204020204" pitchFamily="34" charset="-122"/>
              <a:ea typeface="微软雅黑" panose="020B0503020204020204" pitchFamily="34" charset="-122"/>
            </a:endParaRPr>
          </a:p>
        </p:txBody>
      </p:sp>
      <p:sp>
        <p:nvSpPr>
          <p:cNvPr id="6" name="文本框 5"/>
          <p:cNvSpPr txBox="1"/>
          <p:nvPr/>
        </p:nvSpPr>
        <p:spPr>
          <a:xfrm>
            <a:off x="1059180" y="5858510"/>
            <a:ext cx="3856355"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方便现场操作</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059815" y="6257925"/>
            <a:ext cx="517906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散航发货任务开单线上化</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51560" y="1673860"/>
            <a:ext cx="2081530" cy="370840"/>
          </a:xfrm>
          <a:prstGeom prst="rect">
            <a:avLst/>
          </a:prstGeom>
          <a:noFill/>
        </p:spPr>
        <p:txBody>
          <a:bodyPr wrap="square" rtlCol="0">
            <a:spAutoFit/>
          </a:bodyPr>
          <a:p>
            <a:pPr>
              <a:lnSpc>
                <a:spcPct val="130000"/>
              </a:lnSpc>
            </a:pPr>
            <a:r>
              <a:rPr lang="zh-CN" altLang="en-US" sz="1400">
                <a:latin typeface="微软雅黑" panose="020B0503020204020204" pitchFamily="34" charset="-122"/>
                <a:ea typeface="微软雅黑" panose="020B0503020204020204" pitchFamily="34" charset="-122"/>
              </a:rPr>
              <a:t>线下需求发生变更</a:t>
            </a:r>
            <a:endParaRPr lang="zh-CN" altLang="en-US" sz="1400">
              <a:latin typeface="微软雅黑" panose="020B0503020204020204" pitchFamily="34" charset="-122"/>
              <a:ea typeface="微软雅黑" panose="020B0503020204020204" pitchFamily="34" charset="-122"/>
            </a:endParaRPr>
          </a:p>
        </p:txBody>
      </p:sp>
      <p:sp>
        <p:nvSpPr>
          <p:cNvPr id="43" name="文本框 42"/>
          <p:cNvSpPr txBox="1"/>
          <p:nvPr/>
        </p:nvSpPr>
        <p:spPr>
          <a:xfrm>
            <a:off x="804545" y="222313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行动</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4" name="文本框 43"/>
          <p:cNvSpPr txBox="1"/>
          <p:nvPr/>
        </p:nvSpPr>
        <p:spPr>
          <a:xfrm>
            <a:off x="852170" y="3930015"/>
            <a:ext cx="3904615" cy="306705"/>
          </a:xfrm>
          <a:prstGeom prst="rect">
            <a:avLst/>
          </a:prstGeom>
          <a:noFill/>
        </p:spPr>
        <p:txBody>
          <a:bodyPr wrap="square" rtlCol="0">
            <a:spAutoFit/>
          </a:bodyPr>
          <a:p>
            <a:r>
              <a:rPr lang="zh-CN" altLang="en-US" sz="1400" b="1">
                <a:latin typeface="微软雅黑" panose="020B0503020204020204" pitchFamily="34" charset="-122"/>
                <a:ea typeface="微软雅黑" panose="020B0503020204020204" pitchFamily="34" charset="-122"/>
                <a:cs typeface="微软雅黑" panose="020B0503020204020204" pitchFamily="34" charset="-122"/>
              </a:rPr>
              <a:t>困难</a:t>
            </a:r>
            <a:endParaRPr lang="zh-CN" altLang="en-US" sz="1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99185" y="4316095"/>
            <a:ext cx="4118610" cy="30670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业务逻辑不够熟悉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092835" y="4658360"/>
            <a:ext cx="4118610" cy="607695"/>
          </a:xfrm>
          <a:prstGeom prst="rect">
            <a:avLst/>
          </a:prstGeom>
          <a:noFill/>
        </p:spPr>
        <p:txBody>
          <a:bodyPr wrap="square" rtlCol="0">
            <a:spAutoFit/>
          </a:bodyPr>
          <a:p>
            <a:pPr>
              <a:lnSpc>
                <a:spcPct val="12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重大</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变更时影响的地方较多，对系统本身没有足够的了解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1051560" y="2636520"/>
            <a:ext cx="2884170"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rPr>
              <a:t>熟悉散航发货数据流向</a:t>
            </a:r>
            <a:endParaRPr lang="zh-CN" altLang="en-US" sz="1400">
              <a:latin typeface="微软雅黑" panose="020B0503020204020204" pitchFamily="34" charset="-122"/>
              <a:ea typeface="微软雅黑" panose="020B0503020204020204" pitchFamily="34" charset="-122"/>
            </a:endParaRPr>
          </a:p>
        </p:txBody>
      </p:sp>
      <p:sp>
        <p:nvSpPr>
          <p:cNvPr id="12" name="文本框 11"/>
          <p:cNvSpPr txBox="1"/>
          <p:nvPr/>
        </p:nvSpPr>
        <p:spPr>
          <a:xfrm>
            <a:off x="1051560" y="3007360"/>
            <a:ext cx="332549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rPr>
              <a:t>定位重构所影响的接口</a:t>
            </a:r>
            <a:endParaRPr lang="zh-CN" altLang="en-US" sz="1400">
              <a:latin typeface="微软雅黑" panose="020B0503020204020204" pitchFamily="34" charset="-122"/>
              <a:ea typeface="微软雅黑" panose="020B0503020204020204" pitchFamily="34" charset="-122"/>
            </a:endParaRPr>
          </a:p>
        </p:txBody>
      </p:sp>
      <p:sp>
        <p:nvSpPr>
          <p:cNvPr id="13" name="文本框 12"/>
          <p:cNvSpPr txBox="1"/>
          <p:nvPr/>
        </p:nvSpPr>
        <p:spPr>
          <a:xfrm>
            <a:off x="1038225" y="3400425"/>
            <a:ext cx="1735455" cy="370840"/>
          </a:xfrm>
          <a:prstGeom prst="rect">
            <a:avLst/>
          </a:prstGeom>
          <a:noFill/>
        </p:spPr>
        <p:txBody>
          <a:bodyPr wrap="square" rtlCol="0">
            <a:spAutoFit/>
          </a:bodyPr>
          <a:p>
            <a:pPr>
              <a:lnSpc>
                <a:spcPct val="130000"/>
              </a:lnSpc>
            </a:pPr>
            <a:r>
              <a:rPr lang="en-US" altLang="zh-CN" sz="1400">
                <a:latin typeface="微软雅黑" panose="020B0503020204020204" pitchFamily="34" charset="-122"/>
                <a:ea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rPr>
              <a:t>版本兼容</a:t>
            </a:r>
            <a:endParaRPr lang="zh-CN" altLang="en-US" sz="140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7" name="椭圆 26"/>
          <p:cNvSpPr/>
          <p:nvPr/>
        </p:nvSpPr>
        <p:spPr>
          <a:xfrm>
            <a:off x="732790" y="2388235"/>
            <a:ext cx="523240" cy="543560"/>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椭圆 27"/>
          <p:cNvSpPr/>
          <p:nvPr/>
        </p:nvSpPr>
        <p:spPr>
          <a:xfrm>
            <a:off x="768350" y="4371975"/>
            <a:ext cx="523240" cy="543560"/>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文本框 34"/>
          <p:cNvSpPr txBox="1"/>
          <p:nvPr/>
        </p:nvSpPr>
        <p:spPr>
          <a:xfrm>
            <a:off x="789940" y="2485390"/>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40" name="文本框 39"/>
          <p:cNvSpPr txBox="1"/>
          <p:nvPr/>
        </p:nvSpPr>
        <p:spPr>
          <a:xfrm>
            <a:off x="825500" y="448881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8" name="文本框 47"/>
          <p:cNvSpPr txBox="1"/>
          <p:nvPr/>
        </p:nvSpPr>
        <p:spPr>
          <a:xfrm>
            <a:off x="1606550" y="2487295"/>
            <a:ext cx="327279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散航发货作业任务入库修改</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1665605" y="4494530"/>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散航任务状态变更</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文本框 50"/>
          <p:cNvSpPr txBox="1"/>
          <p:nvPr/>
        </p:nvSpPr>
        <p:spPr>
          <a:xfrm>
            <a:off x="716280" y="156845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V3.22.0</a:t>
            </a:r>
            <a:endParaRPr lang="en-US" altLang="zh-CN" b="1">
              <a:latin typeface="微软雅黑" panose="020B0503020204020204" pitchFamily="34" charset="-122"/>
              <a:ea typeface="微软雅黑" panose="020B0503020204020204" pitchFamily="34" charset="-122"/>
            </a:endParaRPr>
          </a:p>
        </p:txBody>
      </p:sp>
      <p:sp>
        <p:nvSpPr>
          <p:cNvPr id="116" name="圆角矩形 115"/>
          <p:cNvSpPr/>
          <p:nvPr/>
        </p:nvSpPr>
        <p:spPr>
          <a:xfrm>
            <a:off x="1256030" y="5567045"/>
            <a:ext cx="7488000" cy="36000"/>
          </a:xfrm>
          <a:prstGeom prst="roundRect">
            <a:avLst/>
          </a:prstGeom>
          <a:solidFill>
            <a:srgbClr val="6587CE"/>
          </a:solidFill>
        </p:spPr>
        <p:style>
          <a:lnRef idx="2">
            <a:schemeClr val="accent3">
              <a:shade val="50000"/>
            </a:schemeClr>
          </a:lnRef>
          <a:fillRef idx="1">
            <a:schemeClr val="accent3"/>
          </a:fillRef>
          <a:effectRef idx="0">
            <a:schemeClr val="accent3"/>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7" name="椭圆 116"/>
          <p:cNvSpPr/>
          <p:nvPr/>
        </p:nvSpPr>
        <p:spPr>
          <a:xfrm>
            <a:off x="2047875" y="5351145"/>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8" name="椭圆 117"/>
          <p:cNvSpPr/>
          <p:nvPr/>
        </p:nvSpPr>
        <p:spPr>
          <a:xfrm>
            <a:off x="2095500" y="5432108"/>
            <a:ext cx="347663" cy="327025"/>
          </a:xfrm>
          <a:prstGeom prst="ellipse">
            <a:avLst/>
          </a:prstGeom>
          <a:solidFill>
            <a:srgbClr val="E55938"/>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19" name="椭圆 118"/>
          <p:cNvSpPr/>
          <p:nvPr/>
        </p:nvSpPr>
        <p:spPr>
          <a:xfrm>
            <a:off x="4657725" y="5359083"/>
            <a:ext cx="444500" cy="473075"/>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0" name="椭圆 119"/>
          <p:cNvSpPr/>
          <p:nvPr/>
        </p:nvSpPr>
        <p:spPr>
          <a:xfrm>
            <a:off x="4705350" y="5427345"/>
            <a:ext cx="347663" cy="328613"/>
          </a:xfrm>
          <a:prstGeom prst="ellipse">
            <a:avLst/>
          </a:prstGeom>
          <a:solidFill>
            <a:srgbClr val="45A7D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1" name="椭圆 120"/>
          <p:cNvSpPr/>
          <p:nvPr/>
        </p:nvSpPr>
        <p:spPr>
          <a:xfrm>
            <a:off x="7073900" y="5349558"/>
            <a:ext cx="444500" cy="474663"/>
          </a:xfrm>
          <a:prstGeom prst="ellipse">
            <a:avLst/>
          </a:prstGeom>
          <a:solidFill>
            <a:schemeClr val="bg2">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122" name="椭圆 121"/>
          <p:cNvSpPr/>
          <p:nvPr/>
        </p:nvSpPr>
        <p:spPr>
          <a:xfrm>
            <a:off x="7123113" y="5422583"/>
            <a:ext cx="347663" cy="328613"/>
          </a:xfrm>
          <a:prstGeom prst="ellipse">
            <a:avLst/>
          </a:prstGeom>
          <a:solidFill>
            <a:srgbClr val="7B6BA9"/>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4" name="文本框 3"/>
          <p:cNvSpPr txBox="1"/>
          <p:nvPr/>
        </p:nvSpPr>
        <p:spPr>
          <a:xfrm>
            <a:off x="180403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未开始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文本框 14"/>
          <p:cNvSpPr txBox="1"/>
          <p:nvPr/>
        </p:nvSpPr>
        <p:spPr>
          <a:xfrm>
            <a:off x="4455160"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进行中</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文本框 15"/>
          <p:cNvSpPr txBox="1"/>
          <p:nvPr/>
        </p:nvSpPr>
        <p:spPr>
          <a:xfrm>
            <a:off x="6931025" y="5984875"/>
            <a:ext cx="153987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8" name="曲线连接符 17"/>
          <p:cNvCxnSpPr>
            <a:stCxn id="118" idx="0"/>
            <a:endCxn id="120" idx="0"/>
          </p:cNvCxnSpPr>
          <p:nvPr/>
        </p:nvCxnSpPr>
        <p:spPr>
          <a:xfrm rot="16200000">
            <a:off x="3571875" y="4124960"/>
            <a:ext cx="5080" cy="2609850"/>
          </a:xfrm>
          <a:prstGeom prst="curvedConnector3">
            <a:avLst>
              <a:gd name="adj1" fmla="val 9350000"/>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2855595" y="5109210"/>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开始操作</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33" name="曲线连接符 32"/>
          <p:cNvCxnSpPr>
            <a:stCxn id="119" idx="0"/>
            <a:endCxn id="121" idx="0"/>
          </p:cNvCxnSpPr>
          <p:nvPr/>
        </p:nvCxnSpPr>
        <p:spPr>
          <a:xfrm rot="16200000">
            <a:off x="6082665" y="4146550"/>
            <a:ext cx="9525" cy="2416175"/>
          </a:xfrm>
          <a:prstGeom prst="curvedConnector3">
            <a:avLst>
              <a:gd name="adj1" fmla="val 4500000"/>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5331460" y="5064125"/>
            <a:ext cx="159956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完成任务</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API</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44" name="曲线连接符 43"/>
          <p:cNvCxnSpPr>
            <a:stCxn id="121" idx="4"/>
            <a:endCxn id="119" idx="4"/>
          </p:cNvCxnSpPr>
          <p:nvPr/>
        </p:nvCxnSpPr>
        <p:spPr>
          <a:xfrm rot="5400000">
            <a:off x="6083935" y="4620260"/>
            <a:ext cx="7620" cy="2416175"/>
          </a:xfrm>
          <a:prstGeom prst="curvedConnector3">
            <a:avLst>
              <a:gd name="adj1" fmla="val 3220833"/>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5331460" y="5644515"/>
            <a:ext cx="1599565" cy="337185"/>
          </a:xfrm>
          <a:prstGeom prst="rect">
            <a:avLst/>
          </a:prstGeom>
          <a:noFill/>
        </p:spPr>
        <p:txBody>
          <a:bodyPr wrap="square" rtlCol="0">
            <a:spAutoFit/>
          </a:bodyPr>
          <a:p>
            <a:pPr algn="l">
              <a:buClrTx/>
              <a:buSzTx/>
              <a:buFontTx/>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任务翻转API</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6" name="文本框 55"/>
          <p:cNvSpPr txBox="1"/>
          <p:nvPr/>
        </p:nvSpPr>
        <p:spPr>
          <a:xfrm>
            <a:off x="9050020" y="4345305"/>
            <a:ext cx="312102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影响因素</a:t>
            </a:r>
            <a:endParaRPr lang="zh-CN" altLang="en-US" b="1">
              <a:latin typeface="微软雅黑" panose="020B0503020204020204" pitchFamily="34" charset="-122"/>
              <a:ea typeface="微软雅黑" panose="020B0503020204020204" pitchFamily="34" charset="-122"/>
            </a:endParaRPr>
          </a:p>
        </p:txBody>
      </p:sp>
      <p:sp>
        <p:nvSpPr>
          <p:cNvPr id="59" name="文本框 58"/>
          <p:cNvSpPr txBox="1"/>
          <p:nvPr/>
        </p:nvSpPr>
        <p:spPr>
          <a:xfrm>
            <a:off x="9078595" y="4897755"/>
            <a:ext cx="267589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任务是否开单，是否取消</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0" name="文本框 59"/>
          <p:cNvSpPr txBox="1"/>
          <p:nvPr/>
        </p:nvSpPr>
        <p:spPr>
          <a:xfrm>
            <a:off x="9098280" y="5387975"/>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任务状态是否和当前操作匹配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1" name="文本框 60"/>
          <p:cNvSpPr txBox="1"/>
          <p:nvPr/>
        </p:nvSpPr>
        <p:spPr>
          <a:xfrm>
            <a:off x="9107170" y="5902960"/>
            <a:ext cx="2997200" cy="337185"/>
          </a:xfrm>
          <a:prstGeom prst="rect">
            <a:avLst/>
          </a:prstGeom>
          <a:noFill/>
        </p:spPr>
        <p:txBody>
          <a:bodyPr wrap="square" rtlCol="0">
            <a:spAutoFit/>
          </a:bodyPr>
          <a:p>
            <a:pPr algn="l">
              <a:buClrTx/>
              <a:buSzTx/>
              <a:buFontTx/>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任务状态更改上传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乌拉</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2" name="文本框 61"/>
          <p:cNvSpPr txBox="1"/>
          <p:nvPr/>
        </p:nvSpPr>
        <p:spPr>
          <a:xfrm>
            <a:off x="1625600" y="3260090"/>
            <a:ext cx="604964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散航任务重构去除主运单</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任务绑定车标前置到入库时，并上传</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fvp</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582035"/>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669665"/>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呼叫地服任务取消功能</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662045"/>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散航国际航班显示规则</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2540000" cy="337185"/>
          </a:xfrm>
          <a:prstGeom prst="rect">
            <a:avLst/>
          </a:prstGeom>
          <a:noFill/>
        </p:spPr>
        <p:txBody>
          <a:bodyPr wrap="square" rtlCol="0" anchor="t">
            <a:spAutoFit/>
          </a:bodyPr>
          <a:p>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散航快件查询功能</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V3.23.0</a:t>
            </a:r>
            <a:endParaRPr lang="en-US" altLang="zh-CN" b="1">
              <a:latin typeface="微软雅黑" panose="020B0503020204020204" pitchFamily="34" charset="-122"/>
              <a:ea typeface="微软雅黑" panose="020B0503020204020204" pitchFamily="34" charset="-122"/>
            </a:endParaRPr>
          </a:p>
        </p:txBody>
      </p:sp>
      <p:sp>
        <p:nvSpPr>
          <p:cNvPr id="13" name="文本框 12"/>
          <p:cNvSpPr txBox="1"/>
          <p:nvPr/>
        </p:nvSpPr>
        <p:spPr>
          <a:xfrm>
            <a:off x="1905000" y="3091180"/>
            <a:ext cx="803338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新增任务状态字段，更改受影响的查询任务接口，与顺航对接更改任务状态</a:t>
            </a:r>
            <a:endParaRPr lang="zh-CN" altLang="en-US" sz="1600">
              <a:latin typeface="微软雅黑" panose="020B0503020204020204" pitchFamily="34" charset="-122"/>
              <a:ea typeface="微软雅黑" panose="020B0503020204020204" pitchFamily="34" charset="-122"/>
            </a:endParaRPr>
          </a:p>
        </p:txBody>
      </p:sp>
      <p:sp>
        <p:nvSpPr>
          <p:cNvPr id="15" name="文本框 14"/>
          <p:cNvSpPr txBox="1"/>
          <p:nvPr/>
        </p:nvSpPr>
        <p:spPr>
          <a:xfrm>
            <a:off x="1933575" y="562800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散航重构货物入库表发生变更，根据货物编号查询货物信息</a:t>
            </a:r>
            <a:endParaRPr lang="zh-CN" altLang="en-US" sz="1600">
              <a:latin typeface="微软雅黑" panose="020B0503020204020204" pitchFamily="34" charset="-122"/>
              <a:ea typeface="微软雅黑" panose="020B0503020204020204" pitchFamily="34" charset="-122"/>
            </a:endParaRPr>
          </a:p>
        </p:txBody>
      </p:sp>
      <p:sp>
        <p:nvSpPr>
          <p:cNvPr id="16" name="文本框 15"/>
          <p:cNvSpPr txBox="1"/>
          <p:nvPr/>
        </p:nvSpPr>
        <p:spPr>
          <a:xfrm>
            <a:off x="1955800" y="616775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当货物不是顶级容器时需要向请求</a:t>
            </a:r>
            <a:r>
              <a:rPr lang="en-US" altLang="zh-CN" sz="1600">
                <a:latin typeface="微软雅黑" panose="020B0503020204020204" pitchFamily="34" charset="-122"/>
                <a:ea typeface="微软雅黑" panose="020B0503020204020204" pitchFamily="34" charset="-122"/>
              </a:rPr>
              <a:t>oms</a:t>
            </a:r>
            <a:endParaRPr lang="en-US" altLang="zh-CN" sz="1600">
              <a:latin typeface="微软雅黑" panose="020B0503020204020204" pitchFamily="34" charset="-122"/>
              <a:ea typeface="微软雅黑" panose="020B0503020204020204" pitchFamily="34" charset="-122"/>
            </a:endParaRPr>
          </a:p>
        </p:txBody>
      </p:sp>
      <p:sp>
        <p:nvSpPr>
          <p:cNvPr id="18" name="文本框 17"/>
          <p:cNvSpPr txBox="1"/>
          <p:nvPr/>
        </p:nvSpPr>
        <p:spPr>
          <a:xfrm>
            <a:off x="1936115" y="4109085"/>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rPr>
              <a:t>散航作业任务入库时判断是否为国际航班</a:t>
            </a:r>
            <a:endParaRPr lang="zh-CN" altLang="en-US" sz="1600">
              <a:latin typeface="微软雅黑" panose="020B0503020204020204" pitchFamily="34" charset="-122"/>
              <a:ea typeface="微软雅黑" panose="020B0503020204020204" pitchFamily="34" charset="-122"/>
            </a:endParaRPr>
          </a:p>
        </p:txBody>
      </p:sp>
      <p:sp>
        <p:nvSpPr>
          <p:cNvPr id="27" name="文本框 26"/>
          <p:cNvSpPr txBox="1"/>
          <p:nvPr/>
        </p:nvSpPr>
        <p:spPr>
          <a:xfrm>
            <a:off x="1936115" y="4577080"/>
            <a:ext cx="8033385" cy="337185"/>
          </a:xfrm>
          <a:prstGeom prst="rect">
            <a:avLst/>
          </a:prstGeom>
          <a:noFill/>
        </p:spPr>
        <p:txBody>
          <a:bodyPr wrap="square" rtlCol="0">
            <a:spAutoFit/>
          </a:bodyPr>
          <a:p>
            <a:r>
              <a:rPr lang="en-US" altLang="zh-CN" sz="1600">
                <a:latin typeface="微软雅黑" panose="020B0503020204020204" pitchFamily="34" charset="-122"/>
                <a:ea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rPr>
              <a:t>查询国际航班列表时添加规则</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 name="椭圆 3"/>
          <p:cNvSpPr/>
          <p:nvPr/>
        </p:nvSpPr>
        <p:spPr>
          <a:xfrm>
            <a:off x="903605" y="2454275"/>
            <a:ext cx="523240" cy="543560"/>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912495" y="3636010"/>
            <a:ext cx="523240" cy="543560"/>
          </a:xfrm>
          <a:prstGeom prst="ellipse">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903605" y="4991735"/>
            <a:ext cx="523240" cy="543560"/>
          </a:xfrm>
          <a:prstGeom prst="ellipse">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文本框 40"/>
          <p:cNvSpPr txBox="1"/>
          <p:nvPr/>
        </p:nvSpPr>
        <p:spPr>
          <a:xfrm>
            <a:off x="959485" y="5079365"/>
            <a:ext cx="902335" cy="368300"/>
          </a:xfrm>
          <a:prstGeom prst="rect">
            <a:avLst/>
          </a:prstGeom>
          <a:noFill/>
        </p:spPr>
        <p:txBody>
          <a:bodyPr wrap="square" rtlCol="0">
            <a:spAutoFit/>
          </a:bodyPr>
          <a:p>
            <a:r>
              <a:rPr lang="en-US" altLang="zh-CN">
                <a:solidFill>
                  <a:schemeClr val="bg1"/>
                </a:solidFill>
              </a:rPr>
              <a:t>03</a:t>
            </a:r>
            <a:endParaRPr lang="en-US" altLang="zh-CN">
              <a:solidFill>
                <a:schemeClr val="bg1"/>
              </a:solidFill>
            </a:endParaRPr>
          </a:p>
        </p:txBody>
      </p:sp>
      <p:sp>
        <p:nvSpPr>
          <p:cNvPr id="42" name="文本框 41"/>
          <p:cNvSpPr txBox="1"/>
          <p:nvPr/>
        </p:nvSpPr>
        <p:spPr>
          <a:xfrm>
            <a:off x="969010" y="3723640"/>
            <a:ext cx="902335" cy="368300"/>
          </a:xfrm>
          <a:prstGeom prst="rect">
            <a:avLst/>
          </a:prstGeom>
          <a:noFill/>
        </p:spPr>
        <p:txBody>
          <a:bodyPr wrap="square" rtlCol="0">
            <a:spAutoFit/>
          </a:bodyPr>
          <a:p>
            <a:r>
              <a:rPr lang="en-US" altLang="zh-CN">
                <a:solidFill>
                  <a:schemeClr val="bg1"/>
                </a:solidFill>
              </a:rPr>
              <a:t>02</a:t>
            </a:r>
            <a:endParaRPr lang="en-US" altLang="zh-CN">
              <a:solidFill>
                <a:schemeClr val="bg1"/>
              </a:solidFill>
            </a:endParaRPr>
          </a:p>
        </p:txBody>
      </p:sp>
      <p:sp>
        <p:nvSpPr>
          <p:cNvPr id="43" name="文本框 42"/>
          <p:cNvSpPr txBox="1"/>
          <p:nvPr/>
        </p:nvSpPr>
        <p:spPr>
          <a:xfrm>
            <a:off x="959485" y="2541905"/>
            <a:ext cx="902335" cy="368300"/>
          </a:xfrm>
          <a:prstGeom prst="rect">
            <a:avLst/>
          </a:prstGeom>
          <a:noFill/>
        </p:spPr>
        <p:txBody>
          <a:bodyPr wrap="square" rtlCol="0">
            <a:spAutoFit/>
          </a:bodyPr>
          <a:p>
            <a:r>
              <a:rPr lang="en-US" altLang="zh-CN">
                <a:solidFill>
                  <a:schemeClr val="bg1"/>
                </a:solidFill>
              </a:rPr>
              <a:t>01</a:t>
            </a:r>
            <a:endParaRPr lang="en-US" altLang="zh-CN">
              <a:solidFill>
                <a:schemeClr val="bg1"/>
              </a:solidFill>
            </a:endParaRPr>
          </a:p>
        </p:txBody>
      </p:sp>
      <p:sp>
        <p:nvSpPr>
          <p:cNvPr id="7" name="文本框 6"/>
          <p:cNvSpPr txBox="1"/>
          <p:nvPr/>
        </p:nvSpPr>
        <p:spPr>
          <a:xfrm>
            <a:off x="1670050" y="2572385"/>
            <a:ext cx="233553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散航散卡信息操作优化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702435" y="3716020"/>
            <a:ext cx="2540000" cy="337185"/>
          </a:xfrm>
          <a:prstGeom prst="rect">
            <a:avLst/>
          </a:prstGeom>
          <a:noFill/>
        </p:spPr>
        <p:txBody>
          <a:bodyPr wrap="square" rtlCol="0" anchor="t">
            <a:spAutoFit/>
          </a:bodyPr>
          <a:p>
            <a:pPr algn="l">
              <a:buClrTx/>
              <a:buSzTx/>
              <a:buFontTx/>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交接线上化操作优化</a:t>
            </a:r>
            <a:endParaRPr lang="en-US" altLang="zh-CN"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721485" y="5109845"/>
            <a:ext cx="3183890" cy="337185"/>
          </a:xfrm>
          <a:prstGeom prst="rect">
            <a:avLst/>
          </a:prstGeom>
          <a:noFill/>
        </p:spPr>
        <p:txBody>
          <a:bodyPr wrap="square" rtlCol="0" anchor="t">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散航发货任务容器选择优化</a:t>
            </a:r>
            <a:endParaRPr lang="zh-CN" altLang="en-US" sz="16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文本框 9"/>
          <p:cNvSpPr txBox="1"/>
          <p:nvPr/>
        </p:nvSpPr>
        <p:spPr>
          <a:xfrm>
            <a:off x="903605" y="1590040"/>
            <a:ext cx="2627630" cy="368300"/>
          </a:xfrm>
          <a:prstGeom prst="rect">
            <a:avLst/>
          </a:prstGeom>
          <a:noFill/>
        </p:spPr>
        <p:txBody>
          <a:bodyPr wrap="square" rtlCol="0">
            <a:spAutoFit/>
          </a:bodyPr>
          <a:p>
            <a:r>
              <a:rPr lang="en-US" altLang="zh-CN" b="1">
                <a:latin typeface="微软雅黑" panose="020B0503020204020204" pitchFamily="34" charset="-122"/>
                <a:ea typeface="微软雅黑" panose="020B0503020204020204" pitchFamily="34" charset="-122"/>
              </a:rPr>
              <a:t>V3.24.0</a:t>
            </a:r>
            <a:endParaRPr lang="en-US" altLang="zh-CN" b="1">
              <a:latin typeface="微软雅黑" panose="020B0503020204020204" pitchFamily="34" charset="-122"/>
              <a:ea typeface="微软雅黑" panose="020B0503020204020204" pitchFamily="34" charset="-122"/>
            </a:endParaRPr>
          </a:p>
        </p:txBody>
      </p:sp>
      <p:sp>
        <p:nvSpPr>
          <p:cNvPr id="2" name="文本框 1"/>
          <p:cNvSpPr txBox="1"/>
          <p:nvPr/>
        </p:nvSpPr>
        <p:spPr>
          <a:xfrm>
            <a:off x="1948180" y="4430395"/>
            <a:ext cx="6220460" cy="337185"/>
          </a:xfrm>
          <a:prstGeom prst="rect">
            <a:avLst/>
          </a:prstGeom>
          <a:noFill/>
        </p:spPr>
        <p:txBody>
          <a:bodyPr wrap="square" rtlCol="0">
            <a:spAutoFit/>
          </a:bodyPr>
          <a:p>
            <a:r>
              <a:rPr lang="zh-CN" altLang="en-US" sz="1600"/>
              <a:t>创建设备任务时获取航司二字码和设备类型规则排序</a:t>
            </a:r>
            <a:endParaRPr lang="zh-CN" altLang="en-US" sz="1600"/>
          </a:p>
        </p:txBody>
      </p:sp>
      <p:sp>
        <p:nvSpPr>
          <p:cNvPr id="14" name="文本框 13"/>
          <p:cNvSpPr txBox="1"/>
          <p:nvPr/>
        </p:nvSpPr>
        <p:spPr>
          <a:xfrm>
            <a:off x="1998980" y="5618480"/>
            <a:ext cx="6220460" cy="337185"/>
          </a:xfrm>
          <a:prstGeom prst="rect">
            <a:avLst/>
          </a:prstGeom>
          <a:noFill/>
        </p:spPr>
        <p:txBody>
          <a:bodyPr wrap="square" rtlCol="0">
            <a:spAutoFit/>
          </a:bodyPr>
          <a:p>
            <a:r>
              <a:rPr lang="zh-CN" altLang="en-US" sz="1600"/>
              <a:t>容器选择页面默认新增一个容器</a:t>
            </a:r>
            <a:endParaRPr lang="zh-CN" altLang="en-US" sz="1600"/>
          </a:p>
        </p:txBody>
      </p:sp>
      <p:sp>
        <p:nvSpPr>
          <p:cNvPr id="17" name="文本框 16"/>
          <p:cNvSpPr txBox="1"/>
          <p:nvPr/>
        </p:nvSpPr>
        <p:spPr>
          <a:xfrm>
            <a:off x="1977390" y="3127375"/>
            <a:ext cx="6220460" cy="337185"/>
          </a:xfrm>
          <a:prstGeom prst="rect">
            <a:avLst/>
          </a:prstGeom>
          <a:noFill/>
        </p:spPr>
        <p:txBody>
          <a:bodyPr wrap="square" rtlCol="0">
            <a:spAutoFit/>
          </a:bodyPr>
          <a:p>
            <a:r>
              <a:rPr lang="zh-CN" altLang="en-US" sz="1600"/>
              <a:t>散卡信息容器编号不再必填</a:t>
            </a:r>
            <a:endParaRPr lang="zh-CN" altLang="en-US"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丰驰航空</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7" name="表格 6"/>
          <p:cNvGraphicFramePr/>
          <p:nvPr/>
        </p:nvGraphicFramePr>
        <p:xfrm>
          <a:off x="134620" y="1764665"/>
          <a:ext cx="11756390" cy="4626610"/>
        </p:xfrm>
        <a:graphic>
          <a:graphicData uri="http://schemas.openxmlformats.org/drawingml/2006/table">
            <a:tbl>
              <a:tblPr firstRow="1" bandRow="1">
                <a:tableStyleId>{5C22544A-7EE6-4342-B048-85BDC9FD1C3A}</a:tableStyleId>
              </a:tblPr>
              <a:tblGrid>
                <a:gridCol w="646756"/>
                <a:gridCol w="2421890"/>
                <a:gridCol w="3089910"/>
                <a:gridCol w="2346960"/>
                <a:gridCol w="2021840"/>
                <a:gridCol w="1228913"/>
              </a:tblGrid>
              <a:tr h="365760">
                <a:tc>
                  <a:txBody>
                    <a:bodyPr/>
                    <a:p>
                      <a:pPr>
                        <a:buNone/>
                      </a:pPr>
                      <a:r>
                        <a:rPr lang="zh-CN" altLang="en-US" sz="1400">
                          <a:latin typeface="微软雅黑" panose="020B0503020204020204" pitchFamily="34" charset="-122"/>
                          <a:ea typeface="微软雅黑" panose="020B0503020204020204" pitchFamily="34" charset="-122"/>
                        </a:rPr>
                        <a:t>阶段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时间段</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阶段目标</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阶段计划</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完成结果</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完成进度</a:t>
                      </a:r>
                      <a:endParaRPr lang="zh-CN" altLang="en-US" sz="1400">
                        <a:latin typeface="微软雅黑" panose="020B0503020204020204" pitchFamily="34" charset="-122"/>
                        <a:ea typeface="微软雅黑" panose="020B0503020204020204" pitchFamily="34" charset="-122"/>
                      </a:endParaRPr>
                    </a:p>
                  </a:txBody>
                  <a:tcPr/>
                </a:tc>
              </a:tr>
              <a:tr h="1156335">
                <a:tc>
                  <a:txBody>
                    <a:bodyPr/>
                    <a:p>
                      <a:pPr algn="l">
                        <a:buClrTx/>
                        <a:buSzTx/>
                        <a:buNone/>
                      </a:pPr>
                      <a:r>
                        <a:rPr lang="zh-CN" altLang="en-US" sz="1400">
                          <a:latin typeface="微软雅黑" panose="020B0503020204020204" pitchFamily="34" charset="-122"/>
                          <a:ea typeface="微软雅黑" panose="020B0503020204020204" pitchFamily="34" charset="-122"/>
                        </a:rPr>
                        <a:t>阶段1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2019-10-16 至2019-10-31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对丰驰-航空的业务和架构有基本了解，熟悉研发过程，尝试对简单生产问题进行跟踪。</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1.业务流程培训；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2.系统架构培训；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3.研发过程培训；</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4.技术栈介绍；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5.研发工具介绍；</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熟悉项目各模块调用关系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了解数据流向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1167765">
                <a:tc>
                  <a:txBody>
                    <a:bodyPr/>
                    <a:p>
                      <a:pPr algn="l">
                        <a:buClrTx/>
                        <a:buSzTx/>
                        <a:buNone/>
                      </a:pPr>
                      <a:r>
                        <a:rPr lang="zh-CN" altLang="en-US" sz="1400">
                          <a:latin typeface="微软雅黑" panose="020B0503020204020204" pitchFamily="34" charset="-122"/>
                          <a:ea typeface="微软雅黑" panose="020B0503020204020204" pitchFamily="34" charset="-122"/>
                        </a:rPr>
                        <a:t>阶段2</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2019-11-1 至2019-11-30</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熟悉核心的业务流程，以及过程中的的数据流转；</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能够在研发经理的带领下进行简单功能的研发</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1.数据字典介绍；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2.系统上下游对接方式介绍；</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3.参与一个版本的研发迭代，分配几个小功能试手；</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4.参与发版流程。</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buNone/>
                      </a:pP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参与发版流程</a:t>
                      </a:r>
                      <a:endPar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已完成</a:t>
                      </a:r>
                      <a:endParaRPr lang="zh-CN" altLang="en-US" sz="1400">
                        <a:solidFill>
                          <a:schemeClr val="accent6">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a:tc>
              </a:tr>
              <a:tr h="776605">
                <a:tc>
                  <a:txBody>
                    <a:bodyPr/>
                    <a:p>
                      <a:pPr algn="l">
                        <a:buClrTx/>
                        <a:buSzTx/>
                        <a:buNone/>
                      </a:pPr>
                      <a:r>
                        <a:rPr lang="zh-CN" altLang="en-US" sz="1400">
                          <a:latin typeface="微软雅黑" panose="020B0503020204020204" pitchFamily="34" charset="-122"/>
                          <a:ea typeface="微软雅黑" panose="020B0503020204020204" pitchFamily="34" charset="-122"/>
                        </a:rPr>
                        <a:t>阶段3</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2019-12-1 至 2019-12-31</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能够独立进行与外部系统有交互的功能研发；</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能够独立完成发版流程。</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1.参与版本研发迭代；</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2.独立进行生产发版。</a:t>
                      </a:r>
                      <a:endParaRPr lang="zh-CN" altLang="en-US" sz="1400">
                        <a:latin typeface="微软雅黑" panose="020B0503020204020204" pitchFamily="34" charset="-122"/>
                        <a:ea typeface="微软雅黑" panose="020B0503020204020204" pitchFamily="34" charset="-122"/>
                      </a:endParaRPr>
                    </a:p>
                  </a:txBody>
                  <a:tcPr/>
                </a:tc>
                <a:tc>
                  <a:txBody>
                    <a:bodyPr/>
                    <a:p>
                      <a:pP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参加</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个版本迭代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txBody>
                  <a:tcPr/>
                </a:tc>
                <a:tc>
                  <a:txBody>
                    <a:bodyPr/>
                    <a:p>
                      <a:pPr>
                        <a:buNone/>
                      </a:pPr>
                      <a:r>
                        <a:rPr lang="zh-CN" altLang="en-US" sz="1400">
                          <a:latin typeface="微软雅黑" panose="020B0503020204020204" pitchFamily="34" charset="-122"/>
                          <a:ea typeface="微软雅黑" panose="020B0503020204020204" pitchFamily="34" charset="-122"/>
                        </a:rPr>
                        <a:t>进行中</a:t>
                      </a:r>
                      <a:endParaRPr lang="zh-CN" altLang="en-US" sz="1400">
                        <a:latin typeface="微软雅黑" panose="020B0503020204020204" pitchFamily="34" charset="-122"/>
                        <a:ea typeface="微软雅黑" panose="020B0503020204020204" pitchFamily="34" charset="-122"/>
                      </a:endParaRPr>
                    </a:p>
                  </a:txBody>
                  <a:tcPr/>
                </a:tc>
              </a:tr>
              <a:tr h="933450">
                <a:tc>
                  <a:txBody>
                    <a:bodyPr/>
                    <a:p>
                      <a:pPr algn="l">
                        <a:buClrTx/>
                        <a:buSzTx/>
                        <a:buNone/>
                      </a:pPr>
                      <a:r>
                        <a:rPr lang="zh-CN" altLang="en-US" sz="1400">
                          <a:latin typeface="微软雅黑" panose="020B0503020204020204" pitchFamily="34" charset="-122"/>
                          <a:ea typeface="微软雅黑" panose="020B0503020204020204" pitchFamily="34" charset="-122"/>
                        </a:rPr>
                        <a:t>阶段4</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2019-1-1 至 2019-1-15</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对业务和架构有一定了解，能够在需求评审、设计评审、用例评审会上提出建设性意见；</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能够独立进行功能设计；</a:t>
                      </a:r>
                      <a:endParaRPr lang="zh-CN" altLang="en-US" sz="1400">
                        <a:latin typeface="微软雅黑" panose="020B0503020204020204" pitchFamily="34" charset="-122"/>
                        <a:ea typeface="微软雅黑" panose="020B0503020204020204" pitchFamily="34" charset="-122"/>
                      </a:endParaRPr>
                    </a:p>
                    <a:p>
                      <a:pPr algn="l">
                        <a:buClrTx/>
                        <a:buSzTx/>
                        <a:buNone/>
                      </a:pPr>
                      <a:r>
                        <a:rPr lang="zh-CN" altLang="en-US" sz="1400">
                          <a:latin typeface="微软雅黑" panose="020B0503020204020204" pitchFamily="34" charset="-122"/>
                          <a:ea typeface="微软雅黑" panose="020B0503020204020204" pitchFamily="34" charset="-122"/>
                        </a:rPr>
                        <a:t>转测交付质量须有提升。</a:t>
                      </a:r>
                      <a:endParaRPr lang="zh-CN" altLang="en-US" sz="1400">
                        <a:latin typeface="微软雅黑" panose="020B0503020204020204" pitchFamily="34" charset="-122"/>
                        <a:ea typeface="微软雅黑" panose="020B0503020204020204" pitchFamily="34" charset="-122"/>
                      </a:endParaRPr>
                    </a:p>
                  </a:txBody>
                  <a:tcPr/>
                </a:tc>
                <a:tc>
                  <a:txBody>
                    <a:bodyPr/>
                    <a:p>
                      <a:pPr algn="l">
                        <a:buClrTx/>
                        <a:buSzTx/>
                        <a:buNone/>
                      </a:pPr>
                      <a:r>
                        <a:rPr lang="zh-CN" altLang="en-US" sz="1400">
                          <a:latin typeface="微软雅黑" panose="020B0503020204020204" pitchFamily="34" charset="-122"/>
                          <a:ea typeface="微软雅黑" panose="020B0503020204020204" pitchFamily="34" charset="-122"/>
                        </a:rPr>
                        <a:t>参与版本研发迭代；</a:t>
                      </a:r>
                      <a:endParaRPr lang="zh-CN" altLang="en-US" sz="1400">
                        <a:latin typeface="微软雅黑" panose="020B0503020204020204" pitchFamily="34" charset="-122"/>
                        <a:ea typeface="微软雅黑" panose="020B0503020204020204" pitchFamily="34" charset="-122"/>
                      </a:endParaRPr>
                    </a:p>
                  </a:txBody>
                  <a:tcPr/>
                </a:tc>
                <a:tc>
                  <a:txBody>
                    <a:bodyPr/>
                    <a:p>
                      <a:pPr>
                        <a:buNone/>
                      </a:pPr>
                      <a:endParaRPr lang="zh-CN" altLang="en-US"/>
                    </a:p>
                  </a:txBody>
                  <a:tcPr/>
                </a:tc>
                <a:tc>
                  <a:txBody>
                    <a:bodyPr/>
                    <a:p>
                      <a:pPr>
                        <a:buNone/>
                      </a:pPr>
                      <a:endParaRPr lang="zh-CN" altLang="en-US"/>
                    </a:p>
                  </a:txBody>
                  <a:tcPr/>
                </a:tc>
              </a:tr>
            </a:tbl>
          </a:graphicData>
        </a:graphic>
      </p:graphicFrame>
      <p:sp>
        <p:nvSpPr>
          <p:cNvPr id="8" name="文本框 7"/>
          <p:cNvSpPr txBox="1"/>
          <p:nvPr/>
        </p:nvSpPr>
        <p:spPr>
          <a:xfrm>
            <a:off x="71120" y="1264920"/>
            <a:ext cx="309689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培养计划</a:t>
            </a:r>
            <a:endParaRPr lang="zh-CN" altLang="en-US" b="1">
              <a:latin typeface="微软雅黑" panose="020B0503020204020204" pitchFamily="34" charset="-122"/>
              <a:ea typeface="微软雅黑" panose="020B0503020204020204" pitchFamily="34" charset="-122"/>
            </a:endParaRPr>
          </a:p>
        </p:txBody>
      </p:sp>
      <p:sp>
        <p:nvSpPr>
          <p:cNvPr id="2" name="文本框 1"/>
          <p:cNvSpPr txBox="1"/>
          <p:nvPr/>
        </p:nvSpPr>
        <p:spPr>
          <a:xfrm>
            <a:off x="5949315" y="15240"/>
            <a:ext cx="5819140" cy="368300"/>
          </a:xfrm>
          <a:prstGeom prst="rect">
            <a:avLst/>
          </a:prstGeom>
          <a:noFill/>
        </p:spPr>
        <p:txBody>
          <a:bodyPr wrap="square" rtlCol="0">
            <a:spAutoFit/>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4579666" y="448966"/>
            <a:ext cx="554293" cy="553647"/>
          </a:xfrm>
          <a:prstGeom prst="rect">
            <a:avLst/>
          </a:prstGeom>
        </p:spPr>
      </p:pic>
      <p:sp>
        <p:nvSpPr>
          <p:cNvPr id="10" name="圆角矩形 9"/>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个人职业发展分析</a:t>
            </a:r>
            <a:r>
              <a:rPr lang="en-US" altLang="zh-CN" sz="2000" b="1" dirty="0">
                <a:solidFill>
                  <a:schemeClr val="bg1"/>
                </a:solidFill>
                <a:latin typeface="微软雅黑" panose="020B0503020204020204" pitchFamily="34" charset="-122"/>
                <a:ea typeface="微软雅黑" panose="020B0503020204020204" pitchFamily="34" charset="-122"/>
              </a:rPr>
              <a:t>SWOT</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940000">
            <a:off x="3971463" y="1688408"/>
            <a:ext cx="3543473" cy="3533870"/>
          </a:xfrm>
          <a:prstGeom prst="rect">
            <a:avLst/>
          </a:prstGeom>
        </p:spPr>
      </p:pic>
      <p:sp>
        <p:nvSpPr>
          <p:cNvPr id="50" name="矩形: 圆角 49"/>
          <p:cNvSpPr/>
          <p:nvPr/>
        </p:nvSpPr>
        <p:spPr>
          <a:xfrm>
            <a:off x="925416" y="1671536"/>
            <a:ext cx="1663430" cy="379378"/>
          </a:xfrm>
          <a:prstGeom prst="roundRect">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矩形: 圆角 50"/>
          <p:cNvSpPr/>
          <p:nvPr/>
        </p:nvSpPr>
        <p:spPr>
          <a:xfrm>
            <a:off x="7767126" y="1716554"/>
            <a:ext cx="1663430" cy="379378"/>
          </a:xfrm>
          <a:prstGeom prst="roundRect">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圆角 51"/>
          <p:cNvSpPr/>
          <p:nvPr/>
        </p:nvSpPr>
        <p:spPr>
          <a:xfrm>
            <a:off x="920556" y="4747788"/>
            <a:ext cx="1663430" cy="379378"/>
          </a:xfrm>
          <a:prstGeom prst="roundRect">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矩形: 圆角 52"/>
          <p:cNvSpPr/>
          <p:nvPr/>
        </p:nvSpPr>
        <p:spPr>
          <a:xfrm>
            <a:off x="7767126" y="4696732"/>
            <a:ext cx="1663430" cy="379378"/>
          </a:xfrm>
          <a:prstGeom prst="roundRect">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168" y="4783121"/>
            <a:ext cx="308711" cy="308711"/>
          </a:xfrm>
          <a:prstGeom prst="rect">
            <a:avLst/>
          </a:prstGeom>
        </p:spPr>
      </p:pic>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3786" y="1715284"/>
            <a:ext cx="379378" cy="379378"/>
          </a:xfrm>
          <a:prstGeom prst="rect">
            <a:avLst/>
          </a:prstGeom>
        </p:spPr>
      </p:pic>
      <p:pic>
        <p:nvPicPr>
          <p:cNvPr id="61" name="图片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8651" y="1661150"/>
            <a:ext cx="372228" cy="372228"/>
          </a:xfrm>
          <a:prstGeom prst="rect">
            <a:avLst/>
          </a:prstGeom>
        </p:spPr>
      </p:pic>
      <p:pic>
        <p:nvPicPr>
          <p:cNvPr id="63" name="图片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8167" y="4680854"/>
            <a:ext cx="359282" cy="359282"/>
          </a:xfrm>
          <a:prstGeom prst="rect">
            <a:avLst/>
          </a:prstGeom>
        </p:spPr>
      </p:pic>
      <p:sp>
        <p:nvSpPr>
          <p:cNvPr id="64" name="文本框 63"/>
          <p:cNvSpPr txBox="1"/>
          <p:nvPr/>
        </p:nvSpPr>
        <p:spPr>
          <a:xfrm>
            <a:off x="1452146" y="168224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优势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5" name="文本框 64"/>
          <p:cNvSpPr txBox="1"/>
          <p:nvPr/>
        </p:nvSpPr>
        <p:spPr>
          <a:xfrm>
            <a:off x="8263020" y="1725670"/>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劣势</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6" name="文本框 65"/>
          <p:cNvSpPr txBox="1"/>
          <p:nvPr/>
        </p:nvSpPr>
        <p:spPr>
          <a:xfrm>
            <a:off x="1483041" y="4744194"/>
            <a:ext cx="2201890" cy="369332"/>
          </a:xfrm>
          <a:prstGeom prst="rect">
            <a:avLst/>
          </a:prstGeom>
          <a:noFill/>
        </p:spPr>
        <p:txBody>
          <a:bodyPr wrap="square" rtlCol="0">
            <a:spAutoFit/>
          </a:bodyPr>
          <a:p>
            <a:r>
              <a:rPr lang="zh-CN" altLang="en-US" dirty="0">
                <a:solidFill>
                  <a:schemeClr val="bg1"/>
                </a:solidFill>
                <a:latin typeface="微软雅黑" panose="020B0503020204020204" pitchFamily="34" charset="-122"/>
                <a:ea typeface="微软雅黑" panose="020B0503020204020204" pitchFamily="34" charset="-122"/>
              </a:rPr>
              <a:t>机会</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8337628" y="4722656"/>
            <a:ext cx="2201890" cy="368300"/>
          </a:xfrm>
          <a:prstGeom prst="rect">
            <a:avLst/>
          </a:prstGeom>
          <a:noFill/>
        </p:spPr>
        <p:txBody>
          <a:bodyPr wrap="square" rtlCol="0">
            <a:spAutoFit/>
          </a:bodyPr>
          <a:p>
            <a:r>
              <a:rPr lang="zh-CN" altLang="en-US" dirty="0">
                <a:solidFill>
                  <a:schemeClr val="bg1"/>
                </a:solidFill>
              </a:rPr>
              <a:t>挑战</a:t>
            </a:r>
            <a:endParaRPr lang="zh-CN" altLang="en-US" dirty="0">
              <a:solidFill>
                <a:schemeClr val="bg1"/>
              </a:solidFill>
            </a:endParaRPr>
          </a:p>
        </p:txBody>
      </p:sp>
      <p:sp>
        <p:nvSpPr>
          <p:cNvPr id="2" name="文本框 1"/>
          <p:cNvSpPr txBox="1"/>
          <p:nvPr/>
        </p:nvSpPr>
        <p:spPr>
          <a:xfrm>
            <a:off x="826770" y="2289175"/>
            <a:ext cx="4147820" cy="368300"/>
          </a:xfrm>
          <a:prstGeom prst="rect">
            <a:avLst/>
          </a:prstGeom>
          <a:noFill/>
        </p:spPr>
        <p:txBody>
          <a:bodyPr wrap="square" rtlCol="0">
            <a:spAutoFit/>
          </a:bodyPr>
          <a:p>
            <a:r>
              <a:rPr lang="zh-CN" altLang="en-US"/>
              <a:t>勇于挑战，乐于学习新的知识</a:t>
            </a:r>
            <a:endParaRPr lang="zh-CN" altLang="en-US"/>
          </a:p>
        </p:txBody>
      </p:sp>
      <p:sp>
        <p:nvSpPr>
          <p:cNvPr id="3" name="文本框 2"/>
          <p:cNvSpPr txBox="1"/>
          <p:nvPr/>
        </p:nvSpPr>
        <p:spPr>
          <a:xfrm>
            <a:off x="7710170" y="2250440"/>
            <a:ext cx="4147820" cy="368300"/>
          </a:xfrm>
          <a:prstGeom prst="rect">
            <a:avLst/>
          </a:prstGeom>
          <a:noFill/>
        </p:spPr>
        <p:txBody>
          <a:bodyPr wrap="square" rtlCol="0">
            <a:spAutoFit/>
          </a:bodyPr>
          <a:p>
            <a:r>
              <a:rPr lang="zh-CN" altLang="en-US"/>
              <a:t>基础薄弱，业务逻辑理解的不够透彻</a:t>
            </a:r>
            <a:endParaRPr lang="zh-CN" altLang="en-US"/>
          </a:p>
        </p:txBody>
      </p:sp>
      <p:sp>
        <p:nvSpPr>
          <p:cNvPr id="5" name="文本框 4"/>
          <p:cNvSpPr txBox="1"/>
          <p:nvPr/>
        </p:nvSpPr>
        <p:spPr>
          <a:xfrm>
            <a:off x="814070" y="5348605"/>
            <a:ext cx="4561840" cy="368300"/>
          </a:xfrm>
          <a:prstGeom prst="rect">
            <a:avLst/>
          </a:prstGeom>
          <a:noFill/>
        </p:spPr>
        <p:txBody>
          <a:bodyPr wrap="square" rtlCol="0">
            <a:spAutoFit/>
          </a:bodyPr>
          <a:p>
            <a:r>
              <a:rPr lang="zh-CN" altLang="en-US"/>
              <a:t>能够快速熟悉使用工具链，积累工作经验</a:t>
            </a:r>
            <a:endParaRPr lang="zh-CN" altLang="en-US"/>
          </a:p>
        </p:txBody>
      </p:sp>
      <p:sp>
        <p:nvSpPr>
          <p:cNvPr id="6" name="文本框 5"/>
          <p:cNvSpPr txBox="1"/>
          <p:nvPr/>
        </p:nvSpPr>
        <p:spPr>
          <a:xfrm>
            <a:off x="7712710" y="5370830"/>
            <a:ext cx="4145915" cy="368300"/>
          </a:xfrm>
          <a:prstGeom prst="rect">
            <a:avLst/>
          </a:prstGeom>
          <a:noFill/>
        </p:spPr>
        <p:txBody>
          <a:bodyPr wrap="square" rtlCol="0">
            <a:spAutoFit/>
          </a:bodyPr>
          <a:p>
            <a:r>
              <a:rPr lang="zh-CN" altLang="en-US"/>
              <a:t>新的知识点多，需要费较大的学习成本</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心得与计划</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10235" y="1377315"/>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心得</a:t>
            </a:r>
            <a:endParaRPr lang="zh-CN" altLang="en-US" b="1">
              <a:latin typeface="微软雅黑" panose="020B0503020204020204" pitchFamily="34" charset="-122"/>
              <a:ea typeface="微软雅黑" panose="020B0503020204020204" pitchFamily="34" charset="-122"/>
            </a:endParaRPr>
          </a:p>
        </p:txBody>
      </p:sp>
      <p:sp>
        <p:nvSpPr>
          <p:cNvPr id="4" name="文本框 3"/>
          <p:cNvSpPr txBox="1"/>
          <p:nvPr/>
        </p:nvSpPr>
        <p:spPr>
          <a:xfrm>
            <a:off x="610235" y="3331210"/>
            <a:ext cx="19246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计划</a:t>
            </a:r>
            <a:endParaRPr lang="zh-CN" altLang="en-US" b="1">
              <a:latin typeface="微软雅黑" panose="020B0503020204020204" pitchFamily="34" charset="-122"/>
              <a:ea typeface="微软雅黑" panose="020B0503020204020204" pitchFamily="34" charset="-122"/>
            </a:endParaRPr>
          </a:p>
        </p:txBody>
      </p:sp>
      <p:sp>
        <p:nvSpPr>
          <p:cNvPr id="6" name="文本框 5"/>
          <p:cNvSpPr txBox="1"/>
          <p:nvPr/>
        </p:nvSpPr>
        <p:spPr>
          <a:xfrm>
            <a:off x="1146175" y="4024630"/>
            <a:ext cx="6431280" cy="368300"/>
          </a:xfrm>
          <a:prstGeom prst="rect">
            <a:avLst/>
          </a:prstGeom>
          <a:noFill/>
        </p:spPr>
        <p:txBody>
          <a:bodyPr wrap="square" rtlCol="0">
            <a:spAutoFit/>
          </a:bodyPr>
          <a:p>
            <a:r>
              <a:rPr lang="zh-CN" altLang="en-US"/>
              <a:t>工作：顺利完成培养计划后面两个阶段</a:t>
            </a:r>
            <a:endParaRPr lang="zh-CN" altLang="en-US"/>
          </a:p>
        </p:txBody>
      </p:sp>
      <p:sp>
        <p:nvSpPr>
          <p:cNvPr id="7" name="文本框 6"/>
          <p:cNvSpPr txBox="1"/>
          <p:nvPr/>
        </p:nvSpPr>
        <p:spPr>
          <a:xfrm>
            <a:off x="1167765" y="4679315"/>
            <a:ext cx="9372600" cy="368300"/>
          </a:xfrm>
          <a:prstGeom prst="rect">
            <a:avLst/>
          </a:prstGeom>
          <a:noFill/>
        </p:spPr>
        <p:txBody>
          <a:bodyPr wrap="square" rtlCol="0">
            <a:spAutoFit/>
          </a:bodyPr>
          <a:p>
            <a:r>
              <a:rPr lang="zh-CN" altLang="en-US"/>
              <a:t>学习：尽快刷完</a:t>
            </a:r>
            <a:r>
              <a:rPr lang="en-US" altLang="zh-CN"/>
              <a:t>java</a:t>
            </a:r>
            <a:r>
              <a:rPr lang="zh-CN" altLang="en-US"/>
              <a:t>编程思想和</a:t>
            </a:r>
            <a:r>
              <a:t>Java并发编程实战</a:t>
            </a:r>
            <a:r>
              <a:rPr lang="zh-CN" altLang="en-US"/>
              <a:t>这两本书，学会搭建各种集群架构</a:t>
            </a:r>
            <a:endParaRPr lang="zh-CN" altLang="en-US"/>
          </a:p>
        </p:txBody>
      </p:sp>
      <p:sp>
        <p:nvSpPr>
          <p:cNvPr id="9" name="文本框 8"/>
          <p:cNvSpPr txBox="1"/>
          <p:nvPr/>
        </p:nvSpPr>
        <p:spPr>
          <a:xfrm>
            <a:off x="1146175" y="2023110"/>
            <a:ext cx="3707765" cy="368300"/>
          </a:xfrm>
          <a:prstGeom prst="rect">
            <a:avLst/>
          </a:prstGeom>
          <a:noFill/>
        </p:spPr>
        <p:txBody>
          <a:bodyPr wrap="square" rtlCol="0">
            <a:spAutoFit/>
          </a:bodyPr>
          <a:p>
            <a:r>
              <a:rPr lang="en-US" altLang="zh-CN"/>
              <a:t>1.</a:t>
            </a:r>
            <a:r>
              <a:rPr lang="zh-CN" altLang="en-US"/>
              <a:t>记好笔记</a:t>
            </a:r>
            <a:endParaRPr lang="zh-CN" altLang="en-US"/>
          </a:p>
        </p:txBody>
      </p:sp>
      <p:sp>
        <p:nvSpPr>
          <p:cNvPr id="10" name="文本框 9"/>
          <p:cNvSpPr txBox="1"/>
          <p:nvPr/>
        </p:nvSpPr>
        <p:spPr>
          <a:xfrm>
            <a:off x="1153795" y="2533015"/>
            <a:ext cx="3707765" cy="368300"/>
          </a:xfrm>
          <a:prstGeom prst="rect">
            <a:avLst/>
          </a:prstGeom>
          <a:noFill/>
        </p:spPr>
        <p:txBody>
          <a:bodyPr wrap="square" rtlCol="0">
            <a:spAutoFit/>
          </a:bodyPr>
          <a:p>
            <a:r>
              <a:rPr lang="en-US" altLang="zh-CN"/>
              <a:t>2.</a:t>
            </a:r>
            <a:r>
              <a:rPr lang="zh-CN" altLang="en-US"/>
              <a:t>注意跟进</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0" y="0"/>
            <a:ext cx="12268674" cy="6858000"/>
          </a:xfrm>
        </p:spPr>
      </p:pic>
      <p:sp>
        <p:nvSpPr>
          <p:cNvPr id="2" name="文本框 1"/>
          <p:cNvSpPr txBox="1"/>
          <p:nvPr/>
        </p:nvSpPr>
        <p:spPr>
          <a:xfrm>
            <a:off x="9986010" y="6497320"/>
            <a:ext cx="3234055" cy="245110"/>
          </a:xfrm>
          <a:prstGeom prst="rect">
            <a:avLst/>
          </a:prstGeom>
          <a:noFill/>
        </p:spPr>
        <p:txBody>
          <a:bodyPr wrap="square" rtlCol="0">
            <a:spAutoFit/>
          </a:bodyPr>
          <a:p>
            <a:r>
              <a:rPr lang="en-US" altLang="zh-CN"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copyright@ </a:t>
            </a:r>
            <a:r>
              <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皿煮国的潜逃败类</a:t>
            </a:r>
            <a:endParaRPr lang="zh-CN" altLang="en-US" sz="1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3"/>
          <p:cNvGrpSpPr/>
          <p:nvPr/>
        </p:nvGrpSpPr>
        <p:grpSpPr bwMode="auto">
          <a:xfrm rot="-5400000">
            <a:off x="-365465" y="3701838"/>
            <a:ext cx="4724400" cy="98425"/>
            <a:chOff x="0" y="0"/>
            <a:chExt cx="5760" cy="34"/>
          </a:xfrm>
        </p:grpSpPr>
        <p:pic>
          <p:nvPicPr>
            <p:cNvPr id="7" name="Picture 12" descr="图片1副本"/>
            <p:cNvPicPr>
              <a:picLocks noChangeAspect="1" noChangeArrowheads="1"/>
            </p:cNvPicPr>
            <p:nvPr/>
          </p:nvPicPr>
          <p:blipFill>
            <a:blip r:embed="rId1">
              <a:lum contrast="-100000"/>
              <a:extLst>
                <a:ext uri="{28A0092B-C50C-407E-A947-70E740481C1C}">
                  <a14:useLocalDpi xmlns:a14="http://schemas.microsoft.com/office/drawing/2010/main" val="0"/>
                </a:ext>
              </a:extLst>
            </a:blip>
            <a:srcRect b="48685"/>
            <a:stretch>
              <a:fillRect/>
            </a:stretch>
          </p:blipFill>
          <p:spPr bwMode="auto">
            <a:xfrm flipV="1">
              <a:off x="0" y="0"/>
              <a:ext cx="5760" cy="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4"/>
            <p:cNvSpPr>
              <a:spLocks noChangeShapeType="1"/>
            </p:cNvSpPr>
            <p:nvPr/>
          </p:nvSpPr>
          <p:spPr bwMode="auto">
            <a:xfrm>
              <a:off x="0" y="6"/>
              <a:ext cx="576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lstStyle/>
            <a:p>
              <a:pPr algn="ctr">
                <a:defRPr/>
              </a:pPr>
              <a:endParaRPr lang="zh-CN" altLang="en-US" kern="0">
                <a:solidFill>
                  <a:srgbClr val="000000"/>
                </a:solidFill>
              </a:endParaRPr>
            </a:p>
          </p:txBody>
        </p:sp>
      </p:grpSp>
      <p:sp>
        <p:nvSpPr>
          <p:cNvPr id="9" name="Text Box 25"/>
          <p:cNvSpPr txBox="1">
            <a:spLocks noChangeArrowheads="1"/>
          </p:cNvSpPr>
          <p:nvPr/>
        </p:nvSpPr>
        <p:spPr bwMode="auto">
          <a:xfrm>
            <a:off x="2085273" y="1356913"/>
            <a:ext cx="3200400" cy="507831"/>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solidFill>
                  <a:srgbClr val="000000"/>
                </a:solidFill>
                <a:latin typeface="微软雅黑" panose="020B0503020204020204" pitchFamily="34" charset="-122"/>
                <a:ea typeface="微软雅黑" panose="020B0503020204020204" pitchFamily="34" charset="-122"/>
              </a:rPr>
              <a:t>基本情况</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0" name="TextBox 4"/>
          <p:cNvSpPr txBox="1">
            <a:spLocks noChangeArrowheads="1"/>
          </p:cNvSpPr>
          <p:nvPr/>
        </p:nvSpPr>
        <p:spPr bwMode="auto">
          <a:xfrm>
            <a:off x="2199092" y="1864779"/>
            <a:ext cx="188781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姓名：刘乾</a:t>
            </a:r>
            <a:endParaRPr lang="zh-CN" altLang="en-US" dirty="0">
              <a:latin typeface="微软雅黑" panose="020B0503020204020204" pitchFamily="34" charset="-122"/>
              <a:ea typeface="微软雅黑" panose="020B0503020204020204" pitchFamily="34" charset="-122"/>
            </a:endParaRPr>
          </a:p>
        </p:txBody>
      </p:sp>
      <p:sp>
        <p:nvSpPr>
          <p:cNvPr id="11" name="TextBox 11"/>
          <p:cNvSpPr txBox="1">
            <a:spLocks noChangeArrowheads="1"/>
          </p:cNvSpPr>
          <p:nvPr/>
        </p:nvSpPr>
        <p:spPr bwMode="auto">
          <a:xfrm>
            <a:off x="6359712" y="1864779"/>
            <a:ext cx="244827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籍贯：湖南</a:t>
            </a:r>
            <a:endParaRPr lang="zh-CN" altLang="en-US" dirty="0">
              <a:latin typeface="微软雅黑" panose="020B0503020204020204" pitchFamily="34" charset="-122"/>
              <a:ea typeface="微软雅黑" panose="020B0503020204020204" pitchFamily="34" charset="-122"/>
            </a:endParaRPr>
          </a:p>
        </p:txBody>
      </p:sp>
      <p:sp>
        <p:nvSpPr>
          <p:cNvPr id="12" name="TextBox 12"/>
          <p:cNvSpPr txBox="1">
            <a:spLocks noChangeArrowheads="1"/>
          </p:cNvSpPr>
          <p:nvPr/>
        </p:nvSpPr>
        <p:spPr bwMode="auto">
          <a:xfrm>
            <a:off x="2189964" y="2512851"/>
            <a:ext cx="149614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学历：本科</a:t>
            </a:r>
            <a:endParaRPr lang="zh-CN" altLang="en-US" dirty="0">
              <a:latin typeface="微软雅黑" panose="020B0503020204020204" pitchFamily="34" charset="-122"/>
              <a:ea typeface="微软雅黑" panose="020B0503020204020204" pitchFamily="34" charset="-122"/>
            </a:endParaRPr>
          </a:p>
        </p:txBody>
      </p:sp>
      <p:sp>
        <p:nvSpPr>
          <p:cNvPr id="13" name="TextBox 10"/>
          <p:cNvSpPr txBox="1">
            <a:spLocks noChangeArrowheads="1"/>
          </p:cNvSpPr>
          <p:nvPr/>
        </p:nvSpPr>
        <p:spPr bwMode="auto">
          <a:xfrm>
            <a:off x="6359712" y="2512851"/>
            <a:ext cx="280831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出生年月：   </a:t>
            </a:r>
            <a:r>
              <a:rPr lang="en-US" altLang="zh-CN" dirty="0">
                <a:latin typeface="微软雅黑" panose="020B0503020204020204" pitchFamily="34" charset="-122"/>
                <a:ea typeface="微软雅黑" panose="020B0503020204020204" pitchFamily="34" charset="-122"/>
              </a:rPr>
              <a:t>1997</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 月</a:t>
            </a:r>
            <a:endParaRPr lang="zh-CN" altLang="en-US" dirty="0">
              <a:latin typeface="微软雅黑" panose="020B0503020204020204" pitchFamily="34" charset="-122"/>
              <a:ea typeface="微软雅黑" panose="020B0503020204020204" pitchFamily="34" charset="-122"/>
            </a:endParaRPr>
          </a:p>
        </p:txBody>
      </p:sp>
      <p:sp>
        <p:nvSpPr>
          <p:cNvPr id="14" name="TextBox 18"/>
          <p:cNvSpPr txBox="1">
            <a:spLocks noChangeArrowheads="1"/>
          </p:cNvSpPr>
          <p:nvPr/>
        </p:nvSpPr>
        <p:spPr bwMode="auto">
          <a:xfrm>
            <a:off x="2222756" y="3160923"/>
            <a:ext cx="306355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专业：电子商务</a:t>
            </a:r>
            <a:endParaRPr lang="zh-CN" altLang="en-US" dirty="0">
              <a:latin typeface="微软雅黑" panose="020B0503020204020204" pitchFamily="34" charset="-122"/>
              <a:ea typeface="微软雅黑" panose="020B0503020204020204" pitchFamily="34" charset="-122"/>
            </a:endParaRPr>
          </a:p>
        </p:txBody>
      </p:sp>
      <p:sp>
        <p:nvSpPr>
          <p:cNvPr id="15" name="TextBox 16"/>
          <p:cNvSpPr txBox="1">
            <a:spLocks noChangeArrowheads="1"/>
          </p:cNvSpPr>
          <p:nvPr/>
        </p:nvSpPr>
        <p:spPr bwMode="auto">
          <a:xfrm>
            <a:off x="6359712" y="3160923"/>
            <a:ext cx="2771800"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毕业院校：沈阳工业大学</a:t>
            </a:r>
            <a:endParaRPr lang="zh-CN" altLang="en-US" dirty="0">
              <a:latin typeface="微软雅黑" panose="020B0503020204020204" pitchFamily="34" charset="-122"/>
              <a:ea typeface="微软雅黑" panose="020B0503020204020204" pitchFamily="34" charset="-122"/>
            </a:endParaRPr>
          </a:p>
        </p:txBody>
      </p:sp>
      <p:sp>
        <p:nvSpPr>
          <p:cNvPr id="16" name="Text Box 25"/>
          <p:cNvSpPr txBox="1">
            <a:spLocks noChangeArrowheads="1"/>
          </p:cNvSpPr>
          <p:nvPr/>
        </p:nvSpPr>
        <p:spPr bwMode="auto">
          <a:xfrm>
            <a:off x="2124380" y="3827286"/>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直接上级</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姓名：骆红</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职务：测试开发资深高级工程师</a:t>
            </a:r>
            <a:endParaRPr lang="zh-CN" altLang="en-US" dirty="0">
              <a:latin typeface="微软雅黑" panose="020B0503020204020204" pitchFamily="34" charset="-122"/>
              <a:ea typeface="微软雅黑" panose="020B0503020204020204" pitchFamily="34" charset="-122"/>
            </a:endParaRPr>
          </a:p>
        </p:txBody>
      </p:sp>
      <p:sp>
        <p:nvSpPr>
          <p:cNvPr id="17" name="Text Box 25"/>
          <p:cNvSpPr txBox="1">
            <a:spLocks noChangeArrowheads="1"/>
          </p:cNvSpPr>
          <p:nvPr/>
        </p:nvSpPr>
        <p:spPr bwMode="auto">
          <a:xfrm>
            <a:off x="2096606" y="5096571"/>
            <a:ext cx="6114256" cy="106045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岗位导师</a:t>
            </a:r>
            <a:endParaRPr lang="zh-CN" altLang="en-US" dirty="0">
              <a:latin typeface="微软雅黑" panose="020B0503020204020204" pitchFamily="34" charset="-122"/>
              <a:ea typeface="微软雅黑" panose="020B0503020204020204" pitchFamily="34" charset="-122"/>
            </a:endParaRPr>
          </a:p>
          <a:p>
            <a:pPr eaLnBrk="1" hangingPunct="1">
              <a:lnSpc>
                <a:spcPct val="150000"/>
              </a:lnSpc>
              <a:spcBef>
                <a:spcPct val="50000"/>
              </a:spcBef>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rPr>
              <a:t>姓名：</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郭斯佳</a:t>
            </a:r>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岗位：后端开发高级工程师</a:t>
            </a:r>
            <a:endParaRPr lang="zh-CN" altLang="en-US" dirty="0">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2"/>
          <a:stretch>
            <a:fillRect/>
          </a:stretch>
        </p:blipFill>
        <p:spPr>
          <a:xfrm>
            <a:off x="4590105" y="472580"/>
            <a:ext cx="529053" cy="529216"/>
          </a:xfrm>
          <a:prstGeom prst="rect">
            <a:avLst/>
          </a:prstGeom>
        </p:spPr>
      </p:pic>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357584" y="525735"/>
            <a:ext cx="1791803"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自</a:t>
            </a:r>
            <a:r>
              <a:rPr lang="zh-CN" altLang="en-US" sz="2000" b="1" dirty="0" smtClean="0">
                <a:solidFill>
                  <a:schemeClr val="bg1"/>
                </a:solidFill>
                <a:latin typeface="微软雅黑" panose="020B0503020204020204" pitchFamily="34" charset="-122"/>
                <a:ea typeface="微软雅黑" panose="020B0503020204020204" pitchFamily="34" charset="-122"/>
              </a:rPr>
              <a:t>我介绍</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圆角 20"/>
          <p:cNvSpPr/>
          <p:nvPr/>
        </p:nvSpPr>
        <p:spPr>
          <a:xfrm rot="16200000">
            <a:off x="362585" y="3943350"/>
            <a:ext cx="4805680" cy="76200"/>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2471946" y="3070373"/>
            <a:ext cx="564204" cy="5350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83815" y="3183862"/>
            <a:ext cx="359923" cy="359923"/>
          </a:xfrm>
          <a:prstGeom prst="rect">
            <a:avLst/>
          </a:prstGeom>
        </p:spPr>
      </p:pic>
      <p:sp>
        <p:nvSpPr>
          <p:cNvPr id="6" name="椭圆 5"/>
          <p:cNvSpPr/>
          <p:nvPr/>
        </p:nvSpPr>
        <p:spPr>
          <a:xfrm>
            <a:off x="2487718" y="4288707"/>
            <a:ext cx="564204" cy="535021"/>
          </a:xfrm>
          <a:prstGeom prst="ellipse">
            <a:avLst/>
          </a:prstGeom>
          <a:solidFill>
            <a:srgbClr val="81BA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036" y="4444349"/>
            <a:ext cx="259404" cy="259404"/>
          </a:xfrm>
          <a:prstGeom prst="rect">
            <a:avLst/>
          </a:prstGeom>
        </p:spPr>
      </p:pic>
      <p:sp>
        <p:nvSpPr>
          <p:cNvPr id="7" name="椭圆 6"/>
          <p:cNvSpPr/>
          <p:nvPr/>
        </p:nvSpPr>
        <p:spPr>
          <a:xfrm>
            <a:off x="2486586" y="1823150"/>
            <a:ext cx="564204" cy="535021"/>
          </a:xfrm>
          <a:prstGeom prst="ellipse">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699" y="1894080"/>
            <a:ext cx="357087" cy="357087"/>
          </a:xfrm>
          <a:prstGeom prst="rect">
            <a:avLst/>
          </a:prstGeom>
        </p:spPr>
      </p:pic>
      <p:sp>
        <p:nvSpPr>
          <p:cNvPr id="8" name="椭圆 7"/>
          <p:cNvSpPr/>
          <p:nvPr/>
        </p:nvSpPr>
        <p:spPr>
          <a:xfrm>
            <a:off x="2523303" y="5518040"/>
            <a:ext cx="564204" cy="535021"/>
          </a:xfrm>
          <a:prstGeom prst="ellipse">
            <a:avLst/>
          </a:prstGeom>
          <a:solidFill>
            <a:srgbClr val="47A5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3695" y="5569109"/>
            <a:ext cx="432881" cy="432881"/>
          </a:xfrm>
          <a:prstGeom prst="rect">
            <a:avLst/>
          </a:prstGeom>
        </p:spPr>
      </p:pic>
      <p:sp>
        <p:nvSpPr>
          <p:cNvPr id="28" name="文本框 27"/>
          <p:cNvSpPr txBox="1"/>
          <p:nvPr/>
        </p:nvSpPr>
        <p:spPr>
          <a:xfrm>
            <a:off x="1230239" y="190561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实习</a:t>
            </a:r>
            <a:endParaRPr lang="zh-CN" altLang="en-US"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1229886" y="3152753"/>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培训</a:t>
            </a:r>
            <a:endParaRPr lang="zh-CN" altLang="en-US"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166929" y="4389620"/>
            <a:ext cx="2607013" cy="369332"/>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情景模拟</a:t>
            </a: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191694" y="5633585"/>
            <a:ext cx="2607013" cy="368300"/>
          </a:xfrm>
          <a:prstGeom prst="rect">
            <a:avLst/>
          </a:prstGeom>
          <a:noFill/>
        </p:spPr>
        <p:txBody>
          <a:bodyPr wrap="square" rtlCol="0">
            <a:spAutoFit/>
          </a:bodyPr>
          <a:p>
            <a:r>
              <a:rPr lang="zh-CN" altLang="en-US" dirty="0">
                <a:latin typeface="微软雅黑" panose="020B0503020204020204" pitchFamily="34" charset="-122"/>
                <a:ea typeface="微软雅黑" panose="020B0503020204020204" pitchFamily="34" charset="-122"/>
              </a:rPr>
              <a:t>进入部门</a:t>
            </a:r>
            <a:endParaRPr lang="zh-CN" altLang="en-US" dirty="0">
              <a:latin typeface="微软雅黑" panose="020B0503020204020204" pitchFamily="34" charset="-122"/>
              <a:ea typeface="微软雅黑" panose="020B0503020204020204" pitchFamily="34" charset="-122"/>
            </a:endParaRPr>
          </a:p>
        </p:txBody>
      </p:sp>
      <p:pic>
        <p:nvPicPr>
          <p:cNvPr id="13" name="图片 12"/>
          <p:cNvPicPr>
            <a:picLocks noChangeAspect="1"/>
          </p:cNvPicPr>
          <p:nvPr/>
        </p:nvPicPr>
        <p:blipFill>
          <a:blip r:embed="rId5"/>
          <a:stretch>
            <a:fillRect/>
          </a:stretch>
        </p:blipFill>
        <p:spPr>
          <a:xfrm>
            <a:off x="4579666" y="448966"/>
            <a:ext cx="554293" cy="553647"/>
          </a:xfrm>
          <a:prstGeom prst="rect">
            <a:avLst/>
          </a:prstGeom>
        </p:spPr>
      </p:pic>
      <p:sp>
        <p:nvSpPr>
          <p:cNvPr id="14" name="圆角矩形 13"/>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圆角矩形 17"/>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357584" y="525735"/>
            <a:ext cx="1791803"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成长历程</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3448050" y="1951355"/>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学习专业知识，</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熟悉公司环境</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33"/>
          <p:cNvSpPr txBox="1"/>
          <p:nvPr/>
        </p:nvSpPr>
        <p:spPr>
          <a:xfrm>
            <a:off x="3450590" y="3241040"/>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学习公司文化，</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了解相关技术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文本框 35"/>
          <p:cNvSpPr txBox="1"/>
          <p:nvPr/>
        </p:nvSpPr>
        <p:spPr>
          <a:xfrm>
            <a:off x="3460115" y="4431665"/>
            <a:ext cx="3997325" cy="521970"/>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学会团队合作，</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实战项目开发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文本框 37"/>
          <p:cNvSpPr txBox="1"/>
          <p:nvPr/>
        </p:nvSpPr>
        <p:spPr>
          <a:xfrm>
            <a:off x="3448050" y="5626100"/>
            <a:ext cx="3997325" cy="306705"/>
          </a:xfrm>
          <a:prstGeom prst="rect">
            <a:avLst/>
          </a:prstGeom>
          <a:noFill/>
        </p:spPr>
        <p:txBody>
          <a:bodyPr wrap="square" rtlCol="0">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熟悉航空业务，完成需求开发</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7591157" y="1785917"/>
            <a:ext cx="3201457" cy="492123"/>
            <a:chOff x="5610894" y="1192355"/>
            <a:chExt cx="3201457" cy="492123"/>
          </a:xfrm>
        </p:grpSpPr>
        <p:sp>
          <p:nvSpPr>
            <p:cNvPr id="17" name="矩形 16"/>
            <p:cNvSpPr/>
            <p:nvPr/>
          </p:nvSpPr>
          <p:spPr>
            <a:xfrm>
              <a:off x="6298109" y="1249503"/>
              <a:ext cx="2514242" cy="337185"/>
            </a:xfrm>
            <a:prstGeom prst="rect">
              <a:avLst/>
            </a:prstGeom>
          </p:spPr>
          <p:txBody>
            <a:bodyPr wrap="square">
              <a:spAutoFit/>
            </a:bodyPr>
            <a:p>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收集繁琐，汇总复杂</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3" name="Freeform 18"/>
            <p:cNvSpPr>
              <a:spLocks noEditPoints="1"/>
            </p:cNvSpPr>
            <p:nvPr/>
          </p:nvSpPr>
          <p:spPr bwMode="auto">
            <a:xfrm>
              <a:off x="5610894" y="1192355"/>
              <a:ext cx="520244" cy="492123"/>
            </a:xfrm>
            <a:custGeom>
              <a:avLst/>
              <a:gdLst>
                <a:gd name="T0" fmla="*/ 89 w 93"/>
                <a:gd name="T1" fmla="*/ 0 h 88"/>
                <a:gd name="T2" fmla="*/ 93 w 93"/>
                <a:gd name="T3" fmla="*/ 5 h 88"/>
                <a:gd name="T4" fmla="*/ 93 w 93"/>
                <a:gd name="T5" fmla="*/ 74 h 88"/>
                <a:gd name="T6" fmla="*/ 81 w 93"/>
                <a:gd name="T7" fmla="*/ 74 h 88"/>
                <a:gd name="T8" fmla="*/ 82 w 93"/>
                <a:gd name="T9" fmla="*/ 65 h 88"/>
                <a:gd name="T10" fmla="*/ 84 w 93"/>
                <a:gd name="T11" fmla="*/ 10 h 88"/>
                <a:gd name="T12" fmla="*/ 10 w 93"/>
                <a:gd name="T13" fmla="*/ 65 h 88"/>
                <a:gd name="T14" fmla="*/ 48 w 93"/>
                <a:gd name="T15" fmla="*/ 72 h 88"/>
                <a:gd name="T16" fmla="*/ 5 w 93"/>
                <a:gd name="T17" fmla="*/ 74 h 88"/>
                <a:gd name="T18" fmla="*/ 0 w 93"/>
                <a:gd name="T19" fmla="*/ 69 h 88"/>
                <a:gd name="T20" fmla="*/ 0 w 93"/>
                <a:gd name="T21" fmla="*/ 0 h 88"/>
                <a:gd name="T22" fmla="*/ 64 w 93"/>
                <a:gd name="T23" fmla="*/ 51 h 88"/>
                <a:gd name="T24" fmla="*/ 55 w 93"/>
                <a:gd name="T25" fmla="*/ 71 h 88"/>
                <a:gd name="T26" fmla="*/ 57 w 93"/>
                <a:gd name="T27" fmla="*/ 82 h 88"/>
                <a:gd name="T28" fmla="*/ 64 w 93"/>
                <a:gd name="T29" fmla="*/ 78 h 88"/>
                <a:gd name="T30" fmla="*/ 72 w 93"/>
                <a:gd name="T31" fmla="*/ 84 h 88"/>
                <a:gd name="T32" fmla="*/ 74 w 93"/>
                <a:gd name="T33" fmla="*/ 71 h 88"/>
                <a:gd name="T34" fmla="*/ 64 w 93"/>
                <a:gd name="T35" fmla="*/ 51 h 88"/>
                <a:gd name="T36" fmla="*/ 64 w 93"/>
                <a:gd name="T37" fmla="*/ 69 h 88"/>
                <a:gd name="T38" fmla="*/ 64 w 93"/>
                <a:gd name="T39" fmla="*/ 72 h 88"/>
                <a:gd name="T40" fmla="*/ 62 w 93"/>
                <a:gd name="T41" fmla="*/ 55 h 88"/>
                <a:gd name="T42" fmla="*/ 71 w 93"/>
                <a:gd name="T43" fmla="*/ 64 h 88"/>
                <a:gd name="T44" fmla="*/ 62 w 93"/>
                <a:gd name="T45" fmla="*/ 55 h 88"/>
                <a:gd name="T46" fmla="*/ 18 w 93"/>
                <a:gd name="T47" fmla="*/ 46 h 88"/>
                <a:gd name="T48" fmla="*/ 77 w 93"/>
                <a:gd name="T49" fmla="*/ 41 h 88"/>
                <a:gd name="T50" fmla="*/ 47 w 93"/>
                <a:gd name="T51" fmla="*/ 29 h 88"/>
                <a:gd name="T52" fmla="*/ 77 w 93"/>
                <a:gd name="T53" fmla="*/ 34 h 88"/>
                <a:gd name="T54" fmla="*/ 47 w 93"/>
                <a:gd name="T55" fmla="*/ 29 h 88"/>
                <a:gd name="T56" fmla="*/ 47 w 93"/>
                <a:gd name="T57" fmla="*/ 22 h 88"/>
                <a:gd name="T58" fmla="*/ 77 w 93"/>
                <a:gd name="T59" fmla="*/ 17 h 88"/>
                <a:gd name="T60" fmla="*/ 18 w 93"/>
                <a:gd name="T61" fmla="*/ 17 h 88"/>
                <a:gd name="T62" fmla="*/ 40 w 93"/>
                <a:gd name="T63" fmla="*/ 35 h 88"/>
                <a:gd name="T64" fmla="*/ 18 w 93"/>
                <a:gd name="T65" fmla="*/ 1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3" h="88">
                  <a:moveTo>
                    <a:pt x="5" y="0"/>
                  </a:moveTo>
                  <a:cubicBezTo>
                    <a:pt x="89" y="0"/>
                    <a:pt x="89" y="0"/>
                    <a:pt x="89" y="0"/>
                  </a:cubicBezTo>
                  <a:cubicBezTo>
                    <a:pt x="93" y="0"/>
                    <a:pt x="93" y="0"/>
                    <a:pt x="93" y="0"/>
                  </a:cubicBezTo>
                  <a:cubicBezTo>
                    <a:pt x="93" y="5"/>
                    <a:pt x="93" y="5"/>
                    <a:pt x="93" y="5"/>
                  </a:cubicBezTo>
                  <a:cubicBezTo>
                    <a:pt x="93" y="69"/>
                    <a:pt x="93" y="69"/>
                    <a:pt x="93" y="69"/>
                  </a:cubicBezTo>
                  <a:cubicBezTo>
                    <a:pt x="93" y="74"/>
                    <a:pt x="93" y="74"/>
                    <a:pt x="93" y="74"/>
                  </a:cubicBezTo>
                  <a:cubicBezTo>
                    <a:pt x="89" y="74"/>
                    <a:pt x="89" y="74"/>
                    <a:pt x="89" y="74"/>
                  </a:cubicBezTo>
                  <a:cubicBezTo>
                    <a:pt x="81" y="74"/>
                    <a:pt x="81" y="74"/>
                    <a:pt x="81" y="74"/>
                  </a:cubicBezTo>
                  <a:cubicBezTo>
                    <a:pt x="80" y="72"/>
                    <a:pt x="80" y="72"/>
                    <a:pt x="80" y="72"/>
                  </a:cubicBezTo>
                  <a:cubicBezTo>
                    <a:pt x="81" y="69"/>
                    <a:pt x="82" y="67"/>
                    <a:pt x="82" y="65"/>
                  </a:cubicBezTo>
                  <a:cubicBezTo>
                    <a:pt x="84" y="65"/>
                    <a:pt x="84" y="65"/>
                    <a:pt x="84" y="65"/>
                  </a:cubicBezTo>
                  <a:cubicBezTo>
                    <a:pt x="84" y="10"/>
                    <a:pt x="84" y="10"/>
                    <a:pt x="84" y="10"/>
                  </a:cubicBezTo>
                  <a:cubicBezTo>
                    <a:pt x="10" y="10"/>
                    <a:pt x="10" y="10"/>
                    <a:pt x="10" y="10"/>
                  </a:cubicBezTo>
                  <a:cubicBezTo>
                    <a:pt x="10" y="65"/>
                    <a:pt x="10" y="65"/>
                    <a:pt x="10" y="65"/>
                  </a:cubicBezTo>
                  <a:cubicBezTo>
                    <a:pt x="46" y="65"/>
                    <a:pt x="46" y="65"/>
                    <a:pt x="46" y="65"/>
                  </a:cubicBezTo>
                  <a:cubicBezTo>
                    <a:pt x="46" y="67"/>
                    <a:pt x="47" y="69"/>
                    <a:pt x="48" y="72"/>
                  </a:cubicBezTo>
                  <a:cubicBezTo>
                    <a:pt x="47" y="74"/>
                    <a:pt x="47" y="74"/>
                    <a:pt x="47" y="74"/>
                  </a:cubicBezTo>
                  <a:cubicBezTo>
                    <a:pt x="5" y="74"/>
                    <a:pt x="5" y="74"/>
                    <a:pt x="5" y="74"/>
                  </a:cubicBezTo>
                  <a:cubicBezTo>
                    <a:pt x="0" y="74"/>
                    <a:pt x="0" y="74"/>
                    <a:pt x="0" y="74"/>
                  </a:cubicBezTo>
                  <a:cubicBezTo>
                    <a:pt x="0" y="69"/>
                    <a:pt x="0" y="69"/>
                    <a:pt x="0" y="69"/>
                  </a:cubicBezTo>
                  <a:cubicBezTo>
                    <a:pt x="0" y="5"/>
                    <a:pt x="0" y="5"/>
                    <a:pt x="0" y="5"/>
                  </a:cubicBezTo>
                  <a:cubicBezTo>
                    <a:pt x="0" y="0"/>
                    <a:pt x="0" y="0"/>
                    <a:pt x="0" y="0"/>
                  </a:cubicBezTo>
                  <a:cubicBezTo>
                    <a:pt x="5" y="0"/>
                    <a:pt x="5" y="0"/>
                    <a:pt x="5" y="0"/>
                  </a:cubicBezTo>
                  <a:close/>
                  <a:moveTo>
                    <a:pt x="64" y="51"/>
                  </a:moveTo>
                  <a:cubicBezTo>
                    <a:pt x="57" y="51"/>
                    <a:pt x="52" y="56"/>
                    <a:pt x="52" y="63"/>
                  </a:cubicBezTo>
                  <a:cubicBezTo>
                    <a:pt x="52" y="66"/>
                    <a:pt x="53" y="69"/>
                    <a:pt x="55" y="71"/>
                  </a:cubicBezTo>
                  <a:cubicBezTo>
                    <a:pt x="50" y="82"/>
                    <a:pt x="50" y="82"/>
                    <a:pt x="50" y="82"/>
                  </a:cubicBezTo>
                  <a:cubicBezTo>
                    <a:pt x="57" y="82"/>
                    <a:pt x="57" y="82"/>
                    <a:pt x="57" y="82"/>
                  </a:cubicBezTo>
                  <a:cubicBezTo>
                    <a:pt x="61" y="86"/>
                    <a:pt x="61" y="86"/>
                    <a:pt x="61" y="86"/>
                  </a:cubicBezTo>
                  <a:cubicBezTo>
                    <a:pt x="64" y="78"/>
                    <a:pt x="64" y="78"/>
                    <a:pt x="64" y="78"/>
                  </a:cubicBezTo>
                  <a:cubicBezTo>
                    <a:pt x="68" y="88"/>
                    <a:pt x="68" y="88"/>
                    <a:pt x="68" y="88"/>
                  </a:cubicBezTo>
                  <a:cubicBezTo>
                    <a:pt x="72" y="84"/>
                    <a:pt x="72" y="84"/>
                    <a:pt x="72" y="84"/>
                  </a:cubicBezTo>
                  <a:cubicBezTo>
                    <a:pt x="78" y="84"/>
                    <a:pt x="78" y="84"/>
                    <a:pt x="78" y="84"/>
                  </a:cubicBezTo>
                  <a:cubicBezTo>
                    <a:pt x="74" y="71"/>
                    <a:pt x="74" y="71"/>
                    <a:pt x="74" y="71"/>
                  </a:cubicBezTo>
                  <a:cubicBezTo>
                    <a:pt x="75" y="69"/>
                    <a:pt x="76" y="66"/>
                    <a:pt x="76" y="63"/>
                  </a:cubicBezTo>
                  <a:cubicBezTo>
                    <a:pt x="76" y="56"/>
                    <a:pt x="71" y="51"/>
                    <a:pt x="64" y="51"/>
                  </a:cubicBezTo>
                  <a:close/>
                  <a:moveTo>
                    <a:pt x="71" y="67"/>
                  </a:moveTo>
                  <a:cubicBezTo>
                    <a:pt x="69" y="68"/>
                    <a:pt x="67" y="69"/>
                    <a:pt x="64" y="69"/>
                  </a:cubicBezTo>
                  <a:cubicBezTo>
                    <a:pt x="62" y="69"/>
                    <a:pt x="59" y="68"/>
                    <a:pt x="57" y="67"/>
                  </a:cubicBezTo>
                  <a:cubicBezTo>
                    <a:pt x="58" y="69"/>
                    <a:pt x="61" y="72"/>
                    <a:pt x="64" y="72"/>
                  </a:cubicBezTo>
                  <a:cubicBezTo>
                    <a:pt x="67" y="72"/>
                    <a:pt x="70" y="70"/>
                    <a:pt x="71" y="67"/>
                  </a:cubicBezTo>
                  <a:close/>
                  <a:moveTo>
                    <a:pt x="62" y="55"/>
                  </a:moveTo>
                  <a:cubicBezTo>
                    <a:pt x="64" y="55"/>
                    <a:pt x="66" y="56"/>
                    <a:pt x="68" y="58"/>
                  </a:cubicBezTo>
                  <a:cubicBezTo>
                    <a:pt x="70" y="60"/>
                    <a:pt x="71" y="62"/>
                    <a:pt x="71" y="64"/>
                  </a:cubicBezTo>
                  <a:cubicBezTo>
                    <a:pt x="73" y="62"/>
                    <a:pt x="72" y="58"/>
                    <a:pt x="70" y="56"/>
                  </a:cubicBezTo>
                  <a:cubicBezTo>
                    <a:pt x="68" y="54"/>
                    <a:pt x="65" y="54"/>
                    <a:pt x="62" y="55"/>
                  </a:cubicBezTo>
                  <a:close/>
                  <a:moveTo>
                    <a:pt x="18" y="41"/>
                  </a:moveTo>
                  <a:cubicBezTo>
                    <a:pt x="18" y="46"/>
                    <a:pt x="18" y="46"/>
                    <a:pt x="18" y="46"/>
                  </a:cubicBezTo>
                  <a:cubicBezTo>
                    <a:pt x="77" y="46"/>
                    <a:pt x="77" y="46"/>
                    <a:pt x="77" y="46"/>
                  </a:cubicBezTo>
                  <a:cubicBezTo>
                    <a:pt x="77" y="41"/>
                    <a:pt x="77" y="41"/>
                    <a:pt x="77" y="41"/>
                  </a:cubicBezTo>
                  <a:cubicBezTo>
                    <a:pt x="18" y="41"/>
                    <a:pt x="18" y="41"/>
                    <a:pt x="18" y="41"/>
                  </a:cubicBezTo>
                  <a:close/>
                  <a:moveTo>
                    <a:pt x="47" y="29"/>
                  </a:moveTo>
                  <a:cubicBezTo>
                    <a:pt x="47" y="34"/>
                    <a:pt x="47" y="34"/>
                    <a:pt x="47" y="34"/>
                  </a:cubicBezTo>
                  <a:cubicBezTo>
                    <a:pt x="77" y="34"/>
                    <a:pt x="77" y="34"/>
                    <a:pt x="77" y="34"/>
                  </a:cubicBezTo>
                  <a:cubicBezTo>
                    <a:pt x="77" y="29"/>
                    <a:pt x="77" y="29"/>
                    <a:pt x="77" y="29"/>
                  </a:cubicBezTo>
                  <a:cubicBezTo>
                    <a:pt x="47" y="29"/>
                    <a:pt x="47" y="29"/>
                    <a:pt x="47" y="29"/>
                  </a:cubicBezTo>
                  <a:close/>
                  <a:moveTo>
                    <a:pt x="47" y="17"/>
                  </a:moveTo>
                  <a:cubicBezTo>
                    <a:pt x="47" y="22"/>
                    <a:pt x="47" y="22"/>
                    <a:pt x="47" y="22"/>
                  </a:cubicBezTo>
                  <a:cubicBezTo>
                    <a:pt x="77" y="22"/>
                    <a:pt x="77" y="22"/>
                    <a:pt x="77" y="22"/>
                  </a:cubicBezTo>
                  <a:cubicBezTo>
                    <a:pt x="77" y="17"/>
                    <a:pt x="77" y="17"/>
                    <a:pt x="77" y="17"/>
                  </a:cubicBezTo>
                  <a:cubicBezTo>
                    <a:pt x="47" y="17"/>
                    <a:pt x="47" y="17"/>
                    <a:pt x="47" y="17"/>
                  </a:cubicBezTo>
                  <a:close/>
                  <a:moveTo>
                    <a:pt x="18" y="17"/>
                  </a:moveTo>
                  <a:cubicBezTo>
                    <a:pt x="18" y="35"/>
                    <a:pt x="18" y="35"/>
                    <a:pt x="18" y="35"/>
                  </a:cubicBezTo>
                  <a:cubicBezTo>
                    <a:pt x="40" y="35"/>
                    <a:pt x="40" y="35"/>
                    <a:pt x="40" y="35"/>
                  </a:cubicBezTo>
                  <a:cubicBezTo>
                    <a:pt x="40" y="17"/>
                    <a:pt x="40" y="17"/>
                    <a:pt x="40" y="17"/>
                  </a:cubicBezTo>
                  <a:lnTo>
                    <a:pt x="18" y="17"/>
                  </a:lnTo>
                  <a:close/>
                </a:path>
              </a:pathLst>
            </a:custGeom>
            <a:solidFill>
              <a:schemeClr val="accent1">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8" name="组合 7"/>
          <p:cNvGrpSpPr/>
          <p:nvPr/>
        </p:nvGrpSpPr>
        <p:grpSpPr>
          <a:xfrm>
            <a:off x="7601185" y="2694141"/>
            <a:ext cx="3210827" cy="595120"/>
            <a:chOff x="399952" y="3042284"/>
            <a:chExt cx="3210827" cy="595120"/>
          </a:xfrm>
        </p:grpSpPr>
        <p:sp>
          <p:nvSpPr>
            <p:cNvPr id="19" name="矩形 18"/>
            <p:cNvSpPr/>
            <p:nvPr/>
          </p:nvSpPr>
          <p:spPr>
            <a:xfrm>
              <a:off x="1096537" y="3180554"/>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系统不够灵活</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 name="Freeform 23"/>
            <p:cNvSpPr>
              <a:spLocks noEditPoints="1"/>
            </p:cNvSpPr>
            <p:nvPr/>
          </p:nvSpPr>
          <p:spPr bwMode="auto">
            <a:xfrm>
              <a:off x="399952" y="3042284"/>
              <a:ext cx="441325" cy="595120"/>
            </a:xfrm>
            <a:custGeom>
              <a:avLst/>
              <a:gdLst>
                <a:gd name="T0" fmla="*/ 15 w 83"/>
                <a:gd name="T1" fmla="*/ 35 h 112"/>
                <a:gd name="T2" fmla="*/ 38 w 83"/>
                <a:gd name="T3" fmla="*/ 78 h 112"/>
                <a:gd name="T4" fmla="*/ 80 w 83"/>
                <a:gd name="T5" fmla="*/ 55 h 112"/>
                <a:gd name="T6" fmla="*/ 58 w 83"/>
                <a:gd name="T7" fmla="*/ 13 h 112"/>
                <a:gd name="T8" fmla="*/ 34 w 83"/>
                <a:gd name="T9" fmla="*/ 68 h 112"/>
                <a:gd name="T10" fmla="*/ 46 w 83"/>
                <a:gd name="T11" fmla="*/ 72 h 112"/>
                <a:gd name="T12" fmla="*/ 34 w 83"/>
                <a:gd name="T13" fmla="*/ 68 h 112"/>
                <a:gd name="T14" fmla="*/ 56 w 83"/>
                <a:gd name="T15" fmla="*/ 61 h 112"/>
                <a:gd name="T16" fmla="*/ 62 w 83"/>
                <a:gd name="T17" fmla="*/ 60 h 112"/>
                <a:gd name="T18" fmla="*/ 51 w 83"/>
                <a:gd name="T19" fmla="*/ 66 h 112"/>
                <a:gd name="T20" fmla="*/ 69 w 83"/>
                <a:gd name="T21" fmla="*/ 52 h 112"/>
                <a:gd name="T22" fmla="*/ 73 w 83"/>
                <a:gd name="T23" fmla="*/ 53 h 112"/>
                <a:gd name="T24" fmla="*/ 69 w 83"/>
                <a:gd name="T25" fmla="*/ 52 h 112"/>
                <a:gd name="T26" fmla="*/ 54 w 83"/>
                <a:gd name="T27" fmla="*/ 24 h 112"/>
                <a:gd name="T28" fmla="*/ 56 w 83"/>
                <a:gd name="T29" fmla="*/ 20 h 112"/>
                <a:gd name="T30" fmla="*/ 46 w 83"/>
                <a:gd name="T31" fmla="*/ 27 h 112"/>
                <a:gd name="T32" fmla="*/ 33 w 83"/>
                <a:gd name="T33" fmla="*/ 33 h 112"/>
                <a:gd name="T34" fmla="*/ 35 w 83"/>
                <a:gd name="T35" fmla="*/ 22 h 112"/>
                <a:gd name="T36" fmla="*/ 46 w 83"/>
                <a:gd name="T37" fmla="*/ 27 h 112"/>
                <a:gd name="T38" fmla="*/ 21 w 83"/>
                <a:gd name="T39" fmla="*/ 44 h 112"/>
                <a:gd name="T40" fmla="*/ 25 w 83"/>
                <a:gd name="T41" fmla="*/ 32 h 112"/>
                <a:gd name="T42" fmla="*/ 33 w 83"/>
                <a:gd name="T43" fmla="*/ 60 h 112"/>
                <a:gd name="T44" fmla="*/ 27 w 83"/>
                <a:gd name="T45" fmla="*/ 49 h 112"/>
                <a:gd name="T46" fmla="*/ 32 w 83"/>
                <a:gd name="T47" fmla="*/ 54 h 112"/>
                <a:gd name="T48" fmla="*/ 33 w 83"/>
                <a:gd name="T49" fmla="*/ 60 h 112"/>
                <a:gd name="T50" fmla="*/ 43 w 83"/>
                <a:gd name="T51" fmla="*/ 36 h 112"/>
                <a:gd name="T52" fmla="*/ 57 w 83"/>
                <a:gd name="T53" fmla="*/ 41 h 112"/>
                <a:gd name="T54" fmla="*/ 52 w 83"/>
                <a:gd name="T55" fmla="*/ 54 h 112"/>
                <a:gd name="T56" fmla="*/ 39 w 83"/>
                <a:gd name="T57" fmla="*/ 50 h 112"/>
                <a:gd name="T58" fmla="*/ 60 w 83"/>
                <a:gd name="T59" fmla="*/ 31 h 112"/>
                <a:gd name="T60" fmla="*/ 71 w 83"/>
                <a:gd name="T61" fmla="*/ 33 h 112"/>
                <a:gd name="T62" fmla="*/ 66 w 83"/>
                <a:gd name="T63" fmla="*/ 44 h 112"/>
                <a:gd name="T64" fmla="*/ 60 w 83"/>
                <a:gd name="T65" fmla="*/ 31 h 112"/>
                <a:gd name="T66" fmla="*/ 71 w 83"/>
                <a:gd name="T67" fmla="*/ 112 h 112"/>
                <a:gd name="T68" fmla="*/ 30 w 83"/>
                <a:gd name="T69" fmla="*/ 104 h 112"/>
                <a:gd name="T70" fmla="*/ 44 w 83"/>
                <a:gd name="T71" fmla="*/ 93 h 112"/>
                <a:gd name="T72" fmla="*/ 0 w 83"/>
                <a:gd name="T73" fmla="*/ 45 h 112"/>
                <a:gd name="T74" fmla="*/ 32 w 83"/>
                <a:gd name="T75" fmla="*/ 0 h 112"/>
                <a:gd name="T76" fmla="*/ 21 w 83"/>
                <a:gd name="T77" fmla="*/ 18 h 112"/>
                <a:gd name="T78" fmla="*/ 21 w 83"/>
                <a:gd name="T79" fmla="*/ 72 h 112"/>
                <a:gd name="T80" fmla="*/ 72 w 83"/>
                <a:gd name="T81" fmla="*/ 75 h 112"/>
                <a:gd name="T82" fmla="*/ 56 w 83"/>
                <a:gd name="T83" fmla="*/ 92 h 112"/>
                <a:gd name="T84" fmla="*/ 71 w 83"/>
                <a:gd name="T85" fmla="*/ 10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 h="112">
                  <a:moveTo>
                    <a:pt x="32" y="15"/>
                  </a:moveTo>
                  <a:cubicBezTo>
                    <a:pt x="24" y="20"/>
                    <a:pt x="18" y="27"/>
                    <a:pt x="15" y="35"/>
                  </a:cubicBezTo>
                  <a:cubicBezTo>
                    <a:pt x="13" y="44"/>
                    <a:pt x="13" y="53"/>
                    <a:pt x="18" y="61"/>
                  </a:cubicBezTo>
                  <a:cubicBezTo>
                    <a:pt x="22" y="69"/>
                    <a:pt x="29" y="75"/>
                    <a:pt x="38" y="78"/>
                  </a:cubicBezTo>
                  <a:cubicBezTo>
                    <a:pt x="46" y="80"/>
                    <a:pt x="55" y="80"/>
                    <a:pt x="63" y="75"/>
                  </a:cubicBezTo>
                  <a:cubicBezTo>
                    <a:pt x="72" y="71"/>
                    <a:pt x="77" y="64"/>
                    <a:pt x="80" y="55"/>
                  </a:cubicBezTo>
                  <a:cubicBezTo>
                    <a:pt x="83" y="47"/>
                    <a:pt x="82" y="38"/>
                    <a:pt x="78" y="30"/>
                  </a:cubicBezTo>
                  <a:cubicBezTo>
                    <a:pt x="73" y="21"/>
                    <a:pt x="66" y="16"/>
                    <a:pt x="58" y="13"/>
                  </a:cubicBezTo>
                  <a:cubicBezTo>
                    <a:pt x="50" y="10"/>
                    <a:pt x="40" y="11"/>
                    <a:pt x="32" y="15"/>
                  </a:cubicBezTo>
                  <a:close/>
                  <a:moveTo>
                    <a:pt x="34" y="68"/>
                  </a:moveTo>
                  <a:cubicBezTo>
                    <a:pt x="36" y="68"/>
                    <a:pt x="39" y="67"/>
                    <a:pt x="41" y="67"/>
                  </a:cubicBezTo>
                  <a:cubicBezTo>
                    <a:pt x="43" y="69"/>
                    <a:pt x="45" y="70"/>
                    <a:pt x="46" y="72"/>
                  </a:cubicBezTo>
                  <a:cubicBezTo>
                    <a:pt x="44" y="71"/>
                    <a:pt x="42" y="71"/>
                    <a:pt x="40" y="70"/>
                  </a:cubicBezTo>
                  <a:cubicBezTo>
                    <a:pt x="38" y="70"/>
                    <a:pt x="36" y="69"/>
                    <a:pt x="34" y="68"/>
                  </a:cubicBezTo>
                  <a:close/>
                  <a:moveTo>
                    <a:pt x="49" y="64"/>
                  </a:moveTo>
                  <a:cubicBezTo>
                    <a:pt x="51" y="63"/>
                    <a:pt x="54" y="62"/>
                    <a:pt x="56" y="61"/>
                  </a:cubicBezTo>
                  <a:cubicBezTo>
                    <a:pt x="58" y="60"/>
                    <a:pt x="60" y="59"/>
                    <a:pt x="62" y="57"/>
                  </a:cubicBezTo>
                  <a:cubicBezTo>
                    <a:pt x="62" y="58"/>
                    <a:pt x="62" y="59"/>
                    <a:pt x="62" y="60"/>
                  </a:cubicBezTo>
                  <a:cubicBezTo>
                    <a:pt x="63" y="64"/>
                    <a:pt x="62" y="68"/>
                    <a:pt x="60" y="69"/>
                  </a:cubicBezTo>
                  <a:cubicBezTo>
                    <a:pt x="58" y="70"/>
                    <a:pt x="55" y="68"/>
                    <a:pt x="51" y="66"/>
                  </a:cubicBezTo>
                  <a:cubicBezTo>
                    <a:pt x="51" y="65"/>
                    <a:pt x="50" y="65"/>
                    <a:pt x="49" y="64"/>
                  </a:cubicBezTo>
                  <a:close/>
                  <a:moveTo>
                    <a:pt x="69" y="52"/>
                  </a:moveTo>
                  <a:cubicBezTo>
                    <a:pt x="71" y="50"/>
                    <a:pt x="73" y="49"/>
                    <a:pt x="74" y="47"/>
                  </a:cubicBezTo>
                  <a:cubicBezTo>
                    <a:pt x="74" y="49"/>
                    <a:pt x="73" y="51"/>
                    <a:pt x="73" y="53"/>
                  </a:cubicBezTo>
                  <a:cubicBezTo>
                    <a:pt x="72" y="55"/>
                    <a:pt x="71" y="57"/>
                    <a:pt x="70" y="59"/>
                  </a:cubicBezTo>
                  <a:cubicBezTo>
                    <a:pt x="70" y="57"/>
                    <a:pt x="70" y="55"/>
                    <a:pt x="69" y="52"/>
                  </a:cubicBezTo>
                  <a:close/>
                  <a:moveTo>
                    <a:pt x="61" y="23"/>
                  </a:moveTo>
                  <a:cubicBezTo>
                    <a:pt x="59" y="23"/>
                    <a:pt x="57" y="23"/>
                    <a:pt x="54" y="24"/>
                  </a:cubicBezTo>
                  <a:cubicBezTo>
                    <a:pt x="53" y="22"/>
                    <a:pt x="51" y="20"/>
                    <a:pt x="49" y="19"/>
                  </a:cubicBezTo>
                  <a:cubicBezTo>
                    <a:pt x="51" y="19"/>
                    <a:pt x="53" y="20"/>
                    <a:pt x="56" y="20"/>
                  </a:cubicBezTo>
                  <a:cubicBezTo>
                    <a:pt x="58" y="21"/>
                    <a:pt x="60" y="22"/>
                    <a:pt x="61" y="23"/>
                  </a:cubicBezTo>
                  <a:close/>
                  <a:moveTo>
                    <a:pt x="46" y="27"/>
                  </a:moveTo>
                  <a:cubicBezTo>
                    <a:pt x="44" y="27"/>
                    <a:pt x="42" y="28"/>
                    <a:pt x="39" y="30"/>
                  </a:cubicBezTo>
                  <a:cubicBezTo>
                    <a:pt x="37" y="31"/>
                    <a:pt x="35" y="32"/>
                    <a:pt x="33" y="33"/>
                  </a:cubicBezTo>
                  <a:cubicBezTo>
                    <a:pt x="33" y="33"/>
                    <a:pt x="33" y="32"/>
                    <a:pt x="33" y="31"/>
                  </a:cubicBezTo>
                  <a:cubicBezTo>
                    <a:pt x="33" y="26"/>
                    <a:pt x="34" y="23"/>
                    <a:pt x="35" y="22"/>
                  </a:cubicBezTo>
                  <a:cubicBezTo>
                    <a:pt x="37" y="21"/>
                    <a:pt x="41" y="22"/>
                    <a:pt x="44" y="25"/>
                  </a:cubicBezTo>
                  <a:cubicBezTo>
                    <a:pt x="45" y="25"/>
                    <a:pt x="46" y="26"/>
                    <a:pt x="46" y="27"/>
                  </a:cubicBezTo>
                  <a:close/>
                  <a:moveTo>
                    <a:pt x="26" y="39"/>
                  </a:moveTo>
                  <a:cubicBezTo>
                    <a:pt x="24" y="40"/>
                    <a:pt x="23" y="42"/>
                    <a:pt x="21" y="44"/>
                  </a:cubicBezTo>
                  <a:cubicBezTo>
                    <a:pt x="22" y="42"/>
                    <a:pt x="22" y="40"/>
                    <a:pt x="23" y="38"/>
                  </a:cubicBezTo>
                  <a:cubicBezTo>
                    <a:pt x="23" y="35"/>
                    <a:pt x="24" y="33"/>
                    <a:pt x="25" y="32"/>
                  </a:cubicBezTo>
                  <a:cubicBezTo>
                    <a:pt x="25" y="34"/>
                    <a:pt x="26" y="36"/>
                    <a:pt x="26" y="39"/>
                  </a:cubicBezTo>
                  <a:close/>
                  <a:moveTo>
                    <a:pt x="33" y="60"/>
                  </a:moveTo>
                  <a:cubicBezTo>
                    <a:pt x="29" y="60"/>
                    <a:pt x="25" y="60"/>
                    <a:pt x="24" y="58"/>
                  </a:cubicBezTo>
                  <a:cubicBezTo>
                    <a:pt x="23" y="56"/>
                    <a:pt x="25" y="52"/>
                    <a:pt x="27" y="49"/>
                  </a:cubicBezTo>
                  <a:cubicBezTo>
                    <a:pt x="28" y="48"/>
                    <a:pt x="28" y="48"/>
                    <a:pt x="29" y="47"/>
                  </a:cubicBezTo>
                  <a:cubicBezTo>
                    <a:pt x="30" y="49"/>
                    <a:pt x="31" y="51"/>
                    <a:pt x="32" y="54"/>
                  </a:cubicBezTo>
                  <a:cubicBezTo>
                    <a:pt x="33" y="56"/>
                    <a:pt x="34" y="58"/>
                    <a:pt x="36" y="60"/>
                  </a:cubicBezTo>
                  <a:cubicBezTo>
                    <a:pt x="35" y="60"/>
                    <a:pt x="34" y="60"/>
                    <a:pt x="33" y="60"/>
                  </a:cubicBezTo>
                  <a:close/>
                  <a:moveTo>
                    <a:pt x="35" y="41"/>
                  </a:moveTo>
                  <a:cubicBezTo>
                    <a:pt x="37" y="40"/>
                    <a:pt x="40" y="38"/>
                    <a:pt x="43" y="36"/>
                  </a:cubicBezTo>
                  <a:cubicBezTo>
                    <a:pt x="46" y="35"/>
                    <a:pt x="49" y="34"/>
                    <a:pt x="52" y="33"/>
                  </a:cubicBezTo>
                  <a:cubicBezTo>
                    <a:pt x="53" y="35"/>
                    <a:pt x="55" y="38"/>
                    <a:pt x="57" y="41"/>
                  </a:cubicBezTo>
                  <a:cubicBezTo>
                    <a:pt x="58" y="44"/>
                    <a:pt x="59" y="46"/>
                    <a:pt x="60" y="49"/>
                  </a:cubicBezTo>
                  <a:cubicBezTo>
                    <a:pt x="58" y="51"/>
                    <a:pt x="55" y="53"/>
                    <a:pt x="52" y="54"/>
                  </a:cubicBezTo>
                  <a:cubicBezTo>
                    <a:pt x="49" y="56"/>
                    <a:pt x="47" y="57"/>
                    <a:pt x="44" y="58"/>
                  </a:cubicBezTo>
                  <a:cubicBezTo>
                    <a:pt x="42" y="56"/>
                    <a:pt x="40" y="53"/>
                    <a:pt x="39" y="50"/>
                  </a:cubicBezTo>
                  <a:cubicBezTo>
                    <a:pt x="37" y="47"/>
                    <a:pt x="36" y="44"/>
                    <a:pt x="35" y="41"/>
                  </a:cubicBezTo>
                  <a:close/>
                  <a:moveTo>
                    <a:pt x="60" y="31"/>
                  </a:moveTo>
                  <a:cubicBezTo>
                    <a:pt x="60" y="31"/>
                    <a:pt x="61" y="31"/>
                    <a:pt x="62" y="31"/>
                  </a:cubicBezTo>
                  <a:cubicBezTo>
                    <a:pt x="67" y="30"/>
                    <a:pt x="70" y="31"/>
                    <a:pt x="71" y="33"/>
                  </a:cubicBezTo>
                  <a:cubicBezTo>
                    <a:pt x="72" y="35"/>
                    <a:pt x="71" y="38"/>
                    <a:pt x="68" y="42"/>
                  </a:cubicBezTo>
                  <a:cubicBezTo>
                    <a:pt x="68" y="43"/>
                    <a:pt x="67" y="43"/>
                    <a:pt x="66" y="44"/>
                  </a:cubicBezTo>
                  <a:cubicBezTo>
                    <a:pt x="66" y="42"/>
                    <a:pt x="65" y="39"/>
                    <a:pt x="63" y="37"/>
                  </a:cubicBezTo>
                  <a:cubicBezTo>
                    <a:pt x="62" y="35"/>
                    <a:pt x="61" y="33"/>
                    <a:pt x="60" y="31"/>
                  </a:cubicBezTo>
                  <a:close/>
                  <a:moveTo>
                    <a:pt x="71" y="104"/>
                  </a:moveTo>
                  <a:cubicBezTo>
                    <a:pt x="71" y="112"/>
                    <a:pt x="71" y="112"/>
                    <a:pt x="71" y="112"/>
                  </a:cubicBezTo>
                  <a:cubicBezTo>
                    <a:pt x="30" y="112"/>
                    <a:pt x="30" y="112"/>
                    <a:pt x="30" y="112"/>
                  </a:cubicBezTo>
                  <a:cubicBezTo>
                    <a:pt x="30" y="104"/>
                    <a:pt x="30" y="104"/>
                    <a:pt x="30" y="104"/>
                  </a:cubicBezTo>
                  <a:cubicBezTo>
                    <a:pt x="44" y="104"/>
                    <a:pt x="44" y="104"/>
                    <a:pt x="44" y="104"/>
                  </a:cubicBezTo>
                  <a:cubicBezTo>
                    <a:pt x="44" y="93"/>
                    <a:pt x="44" y="93"/>
                    <a:pt x="44" y="93"/>
                  </a:cubicBezTo>
                  <a:cubicBezTo>
                    <a:pt x="32" y="92"/>
                    <a:pt x="22" y="87"/>
                    <a:pt x="14" y="79"/>
                  </a:cubicBezTo>
                  <a:cubicBezTo>
                    <a:pt x="5" y="71"/>
                    <a:pt x="0" y="59"/>
                    <a:pt x="0" y="45"/>
                  </a:cubicBezTo>
                  <a:cubicBezTo>
                    <a:pt x="0" y="32"/>
                    <a:pt x="5" y="20"/>
                    <a:pt x="14" y="12"/>
                  </a:cubicBezTo>
                  <a:cubicBezTo>
                    <a:pt x="19" y="7"/>
                    <a:pt x="25" y="3"/>
                    <a:pt x="32" y="0"/>
                  </a:cubicBezTo>
                  <a:cubicBezTo>
                    <a:pt x="37" y="9"/>
                    <a:pt x="37" y="9"/>
                    <a:pt x="37" y="9"/>
                  </a:cubicBezTo>
                  <a:cubicBezTo>
                    <a:pt x="31" y="11"/>
                    <a:pt x="25" y="14"/>
                    <a:pt x="21" y="18"/>
                  </a:cubicBezTo>
                  <a:cubicBezTo>
                    <a:pt x="14" y="25"/>
                    <a:pt x="9" y="35"/>
                    <a:pt x="9" y="45"/>
                  </a:cubicBezTo>
                  <a:cubicBezTo>
                    <a:pt x="9" y="56"/>
                    <a:pt x="14" y="65"/>
                    <a:pt x="21" y="72"/>
                  </a:cubicBezTo>
                  <a:cubicBezTo>
                    <a:pt x="27" y="79"/>
                    <a:pt x="37" y="84"/>
                    <a:pt x="48" y="84"/>
                  </a:cubicBezTo>
                  <a:cubicBezTo>
                    <a:pt x="57" y="84"/>
                    <a:pt x="65" y="80"/>
                    <a:pt x="72" y="75"/>
                  </a:cubicBezTo>
                  <a:cubicBezTo>
                    <a:pt x="76" y="83"/>
                    <a:pt x="76" y="83"/>
                    <a:pt x="76" y="83"/>
                  </a:cubicBezTo>
                  <a:cubicBezTo>
                    <a:pt x="70" y="88"/>
                    <a:pt x="63" y="91"/>
                    <a:pt x="56" y="92"/>
                  </a:cubicBezTo>
                  <a:cubicBezTo>
                    <a:pt x="56" y="104"/>
                    <a:pt x="56" y="104"/>
                    <a:pt x="56" y="104"/>
                  </a:cubicBezTo>
                  <a:lnTo>
                    <a:pt x="71" y="104"/>
                  </a:lnTo>
                  <a:close/>
                </a:path>
              </a:pathLst>
            </a:custGeom>
            <a:solidFill>
              <a:schemeClr val="tx1">
                <a:lumMod val="50000"/>
                <a:lumOff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4" name="组合 13"/>
          <p:cNvGrpSpPr/>
          <p:nvPr/>
        </p:nvGrpSpPr>
        <p:grpSpPr>
          <a:xfrm>
            <a:off x="7695923" y="5575341"/>
            <a:ext cx="3210483" cy="545385"/>
            <a:chOff x="8826525" y="2592274"/>
            <a:chExt cx="3210483" cy="545385"/>
          </a:xfrm>
        </p:grpSpPr>
        <p:sp>
          <p:nvSpPr>
            <p:cNvPr id="18" name="矩形 17"/>
            <p:cNvSpPr/>
            <p:nvPr/>
          </p:nvSpPr>
          <p:spPr>
            <a:xfrm>
              <a:off x="9522766" y="2707479"/>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统计收集情况困难</a:t>
              </a:r>
              <a:endParaRPr lang="zh-CN" altLang="en-US" sz="18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4" name="Freeform 15"/>
            <p:cNvSpPr>
              <a:spLocks noEditPoints="1"/>
            </p:cNvSpPr>
            <p:nvPr/>
          </p:nvSpPr>
          <p:spPr bwMode="auto">
            <a:xfrm>
              <a:off x="8826525" y="2592274"/>
              <a:ext cx="393741" cy="545385"/>
            </a:xfrm>
            <a:custGeom>
              <a:avLst/>
              <a:gdLst>
                <a:gd name="T0" fmla="*/ 62 w 62"/>
                <a:gd name="T1" fmla="*/ 8 h 86"/>
                <a:gd name="T2" fmla="*/ 0 w 62"/>
                <a:gd name="T3" fmla="*/ 86 h 86"/>
                <a:gd name="T4" fmla="*/ 8 w 62"/>
                <a:gd name="T5" fmla="*/ 14 h 86"/>
                <a:gd name="T6" fmla="*/ 54 w 62"/>
                <a:gd name="T7" fmla="*/ 29 h 86"/>
                <a:gd name="T8" fmla="*/ 8 w 62"/>
                <a:gd name="T9" fmla="*/ 14 h 86"/>
                <a:gd name="T10" fmla="*/ 8 w 62"/>
                <a:gd name="T11" fmla="*/ 41 h 86"/>
                <a:gd name="T12" fmla="*/ 18 w 62"/>
                <a:gd name="T13" fmla="*/ 41 h 86"/>
                <a:gd name="T14" fmla="*/ 50 w 62"/>
                <a:gd name="T15" fmla="*/ 63 h 86"/>
                <a:gd name="T16" fmla="*/ 50 w 62"/>
                <a:gd name="T17" fmla="*/ 73 h 86"/>
                <a:gd name="T18" fmla="*/ 50 w 62"/>
                <a:gd name="T19" fmla="*/ 63 h 86"/>
                <a:gd name="T20" fmla="*/ 32 w 62"/>
                <a:gd name="T21" fmla="*/ 68 h 86"/>
                <a:gd name="T22" fmla="*/ 42 w 62"/>
                <a:gd name="T23" fmla="*/ 68 h 86"/>
                <a:gd name="T24" fmla="*/ 25 w 62"/>
                <a:gd name="T25" fmla="*/ 63 h 86"/>
                <a:gd name="T26" fmla="*/ 25 w 62"/>
                <a:gd name="T27" fmla="*/ 73 h 86"/>
                <a:gd name="T28" fmla="*/ 25 w 62"/>
                <a:gd name="T29" fmla="*/ 63 h 86"/>
                <a:gd name="T30" fmla="*/ 8 w 62"/>
                <a:gd name="T31" fmla="*/ 68 h 86"/>
                <a:gd name="T32" fmla="*/ 18 w 62"/>
                <a:gd name="T33" fmla="*/ 68 h 86"/>
                <a:gd name="T34" fmla="*/ 50 w 62"/>
                <a:gd name="T35" fmla="*/ 50 h 86"/>
                <a:gd name="T36" fmla="*/ 50 w 62"/>
                <a:gd name="T37" fmla="*/ 60 h 86"/>
                <a:gd name="T38" fmla="*/ 50 w 62"/>
                <a:gd name="T39" fmla="*/ 50 h 86"/>
                <a:gd name="T40" fmla="*/ 32 w 62"/>
                <a:gd name="T41" fmla="*/ 55 h 86"/>
                <a:gd name="T42" fmla="*/ 42 w 62"/>
                <a:gd name="T43" fmla="*/ 55 h 86"/>
                <a:gd name="T44" fmla="*/ 25 w 62"/>
                <a:gd name="T45" fmla="*/ 50 h 86"/>
                <a:gd name="T46" fmla="*/ 25 w 62"/>
                <a:gd name="T47" fmla="*/ 60 h 86"/>
                <a:gd name="T48" fmla="*/ 25 w 62"/>
                <a:gd name="T49" fmla="*/ 50 h 86"/>
                <a:gd name="T50" fmla="*/ 8 w 62"/>
                <a:gd name="T51" fmla="*/ 55 h 86"/>
                <a:gd name="T52" fmla="*/ 18 w 62"/>
                <a:gd name="T53" fmla="*/ 55 h 86"/>
                <a:gd name="T54" fmla="*/ 50 w 62"/>
                <a:gd name="T55" fmla="*/ 36 h 86"/>
                <a:gd name="T56" fmla="*/ 50 w 62"/>
                <a:gd name="T57" fmla="*/ 46 h 86"/>
                <a:gd name="T58" fmla="*/ 50 w 62"/>
                <a:gd name="T59" fmla="*/ 36 h 86"/>
                <a:gd name="T60" fmla="*/ 32 w 62"/>
                <a:gd name="T61" fmla="*/ 41 h 86"/>
                <a:gd name="T62" fmla="*/ 42 w 62"/>
                <a:gd name="T63" fmla="*/ 41 h 86"/>
                <a:gd name="T64" fmla="*/ 25 w 62"/>
                <a:gd name="T65" fmla="*/ 36 h 86"/>
                <a:gd name="T66" fmla="*/ 25 w 62"/>
                <a:gd name="T67" fmla="*/ 46 h 86"/>
                <a:gd name="T68" fmla="*/ 25 w 62"/>
                <a:gd name="T69" fmla="*/ 3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6">
                  <a:moveTo>
                    <a:pt x="0" y="8"/>
                  </a:moveTo>
                  <a:cubicBezTo>
                    <a:pt x="21" y="0"/>
                    <a:pt x="42" y="0"/>
                    <a:pt x="62" y="8"/>
                  </a:cubicBezTo>
                  <a:cubicBezTo>
                    <a:pt x="62" y="34"/>
                    <a:pt x="62" y="60"/>
                    <a:pt x="62" y="86"/>
                  </a:cubicBezTo>
                  <a:cubicBezTo>
                    <a:pt x="41" y="86"/>
                    <a:pt x="21" y="86"/>
                    <a:pt x="0" y="86"/>
                  </a:cubicBezTo>
                  <a:cubicBezTo>
                    <a:pt x="0" y="60"/>
                    <a:pt x="0" y="34"/>
                    <a:pt x="0" y="8"/>
                  </a:cubicBezTo>
                  <a:close/>
                  <a:moveTo>
                    <a:pt x="8" y="14"/>
                  </a:moveTo>
                  <a:cubicBezTo>
                    <a:pt x="8" y="29"/>
                    <a:pt x="8" y="29"/>
                    <a:pt x="8" y="29"/>
                  </a:cubicBezTo>
                  <a:cubicBezTo>
                    <a:pt x="54" y="29"/>
                    <a:pt x="54" y="29"/>
                    <a:pt x="54" y="29"/>
                  </a:cubicBezTo>
                  <a:cubicBezTo>
                    <a:pt x="54" y="14"/>
                    <a:pt x="54" y="14"/>
                    <a:pt x="54" y="14"/>
                  </a:cubicBezTo>
                  <a:cubicBezTo>
                    <a:pt x="8" y="14"/>
                    <a:pt x="8" y="14"/>
                    <a:pt x="8" y="14"/>
                  </a:cubicBezTo>
                  <a:close/>
                  <a:moveTo>
                    <a:pt x="13" y="36"/>
                  </a:moveTo>
                  <a:cubicBezTo>
                    <a:pt x="10" y="36"/>
                    <a:pt x="8" y="38"/>
                    <a:pt x="8" y="41"/>
                  </a:cubicBezTo>
                  <a:cubicBezTo>
                    <a:pt x="8" y="44"/>
                    <a:pt x="10" y="46"/>
                    <a:pt x="13" y="46"/>
                  </a:cubicBezTo>
                  <a:cubicBezTo>
                    <a:pt x="16" y="46"/>
                    <a:pt x="18" y="44"/>
                    <a:pt x="18" y="41"/>
                  </a:cubicBezTo>
                  <a:cubicBezTo>
                    <a:pt x="18" y="38"/>
                    <a:pt x="16" y="36"/>
                    <a:pt x="13" y="36"/>
                  </a:cubicBezTo>
                  <a:close/>
                  <a:moveTo>
                    <a:pt x="50" y="63"/>
                  </a:moveTo>
                  <a:cubicBezTo>
                    <a:pt x="47" y="63"/>
                    <a:pt x="45" y="66"/>
                    <a:pt x="45" y="68"/>
                  </a:cubicBezTo>
                  <a:cubicBezTo>
                    <a:pt x="45" y="71"/>
                    <a:pt x="47" y="73"/>
                    <a:pt x="50" y="73"/>
                  </a:cubicBezTo>
                  <a:cubicBezTo>
                    <a:pt x="52" y="73"/>
                    <a:pt x="54" y="71"/>
                    <a:pt x="54" y="68"/>
                  </a:cubicBezTo>
                  <a:cubicBezTo>
                    <a:pt x="54" y="66"/>
                    <a:pt x="52" y="63"/>
                    <a:pt x="50" y="63"/>
                  </a:cubicBezTo>
                  <a:close/>
                  <a:moveTo>
                    <a:pt x="37" y="63"/>
                  </a:moveTo>
                  <a:cubicBezTo>
                    <a:pt x="34" y="63"/>
                    <a:pt x="32" y="66"/>
                    <a:pt x="32" y="68"/>
                  </a:cubicBezTo>
                  <a:cubicBezTo>
                    <a:pt x="32" y="71"/>
                    <a:pt x="34" y="73"/>
                    <a:pt x="37" y="73"/>
                  </a:cubicBezTo>
                  <a:cubicBezTo>
                    <a:pt x="40" y="73"/>
                    <a:pt x="42" y="71"/>
                    <a:pt x="42" y="68"/>
                  </a:cubicBezTo>
                  <a:cubicBezTo>
                    <a:pt x="42" y="66"/>
                    <a:pt x="40" y="63"/>
                    <a:pt x="37" y="63"/>
                  </a:cubicBezTo>
                  <a:close/>
                  <a:moveTo>
                    <a:pt x="25" y="63"/>
                  </a:moveTo>
                  <a:cubicBezTo>
                    <a:pt x="22" y="63"/>
                    <a:pt x="20" y="66"/>
                    <a:pt x="20" y="68"/>
                  </a:cubicBezTo>
                  <a:cubicBezTo>
                    <a:pt x="20" y="71"/>
                    <a:pt x="22" y="73"/>
                    <a:pt x="25" y="73"/>
                  </a:cubicBezTo>
                  <a:cubicBezTo>
                    <a:pt x="28" y="73"/>
                    <a:pt x="30" y="71"/>
                    <a:pt x="30" y="68"/>
                  </a:cubicBezTo>
                  <a:cubicBezTo>
                    <a:pt x="30" y="66"/>
                    <a:pt x="28" y="63"/>
                    <a:pt x="25" y="63"/>
                  </a:cubicBezTo>
                  <a:close/>
                  <a:moveTo>
                    <a:pt x="13" y="63"/>
                  </a:moveTo>
                  <a:cubicBezTo>
                    <a:pt x="10" y="63"/>
                    <a:pt x="8" y="66"/>
                    <a:pt x="8" y="68"/>
                  </a:cubicBezTo>
                  <a:cubicBezTo>
                    <a:pt x="8" y="71"/>
                    <a:pt x="10" y="73"/>
                    <a:pt x="13" y="73"/>
                  </a:cubicBezTo>
                  <a:cubicBezTo>
                    <a:pt x="16" y="73"/>
                    <a:pt x="18" y="71"/>
                    <a:pt x="18" y="68"/>
                  </a:cubicBezTo>
                  <a:cubicBezTo>
                    <a:pt x="18" y="66"/>
                    <a:pt x="16" y="63"/>
                    <a:pt x="13" y="63"/>
                  </a:cubicBezTo>
                  <a:close/>
                  <a:moveTo>
                    <a:pt x="50" y="50"/>
                  </a:moveTo>
                  <a:cubicBezTo>
                    <a:pt x="47" y="50"/>
                    <a:pt x="45" y="52"/>
                    <a:pt x="45" y="55"/>
                  </a:cubicBezTo>
                  <a:cubicBezTo>
                    <a:pt x="45" y="57"/>
                    <a:pt x="47" y="60"/>
                    <a:pt x="50" y="60"/>
                  </a:cubicBezTo>
                  <a:cubicBezTo>
                    <a:pt x="52" y="60"/>
                    <a:pt x="54" y="57"/>
                    <a:pt x="54" y="55"/>
                  </a:cubicBezTo>
                  <a:cubicBezTo>
                    <a:pt x="54" y="52"/>
                    <a:pt x="52" y="50"/>
                    <a:pt x="50" y="50"/>
                  </a:cubicBezTo>
                  <a:close/>
                  <a:moveTo>
                    <a:pt x="37" y="50"/>
                  </a:moveTo>
                  <a:cubicBezTo>
                    <a:pt x="34" y="50"/>
                    <a:pt x="32" y="52"/>
                    <a:pt x="32" y="55"/>
                  </a:cubicBezTo>
                  <a:cubicBezTo>
                    <a:pt x="32" y="57"/>
                    <a:pt x="34" y="60"/>
                    <a:pt x="37" y="60"/>
                  </a:cubicBezTo>
                  <a:cubicBezTo>
                    <a:pt x="40" y="60"/>
                    <a:pt x="42" y="57"/>
                    <a:pt x="42" y="55"/>
                  </a:cubicBezTo>
                  <a:cubicBezTo>
                    <a:pt x="42" y="52"/>
                    <a:pt x="40" y="50"/>
                    <a:pt x="37" y="50"/>
                  </a:cubicBezTo>
                  <a:close/>
                  <a:moveTo>
                    <a:pt x="25" y="50"/>
                  </a:moveTo>
                  <a:cubicBezTo>
                    <a:pt x="22" y="50"/>
                    <a:pt x="20" y="52"/>
                    <a:pt x="20" y="55"/>
                  </a:cubicBezTo>
                  <a:cubicBezTo>
                    <a:pt x="20" y="57"/>
                    <a:pt x="22" y="60"/>
                    <a:pt x="25" y="60"/>
                  </a:cubicBezTo>
                  <a:cubicBezTo>
                    <a:pt x="28" y="60"/>
                    <a:pt x="30" y="57"/>
                    <a:pt x="30" y="55"/>
                  </a:cubicBezTo>
                  <a:cubicBezTo>
                    <a:pt x="30" y="52"/>
                    <a:pt x="28" y="50"/>
                    <a:pt x="25" y="50"/>
                  </a:cubicBezTo>
                  <a:close/>
                  <a:moveTo>
                    <a:pt x="13" y="50"/>
                  </a:moveTo>
                  <a:cubicBezTo>
                    <a:pt x="10" y="50"/>
                    <a:pt x="8" y="52"/>
                    <a:pt x="8" y="55"/>
                  </a:cubicBezTo>
                  <a:cubicBezTo>
                    <a:pt x="8" y="57"/>
                    <a:pt x="10" y="60"/>
                    <a:pt x="13" y="60"/>
                  </a:cubicBezTo>
                  <a:cubicBezTo>
                    <a:pt x="16" y="60"/>
                    <a:pt x="18" y="57"/>
                    <a:pt x="18" y="55"/>
                  </a:cubicBezTo>
                  <a:cubicBezTo>
                    <a:pt x="18" y="52"/>
                    <a:pt x="16" y="50"/>
                    <a:pt x="13" y="50"/>
                  </a:cubicBezTo>
                  <a:close/>
                  <a:moveTo>
                    <a:pt x="50" y="36"/>
                  </a:moveTo>
                  <a:cubicBezTo>
                    <a:pt x="47" y="36"/>
                    <a:pt x="45" y="38"/>
                    <a:pt x="45" y="41"/>
                  </a:cubicBezTo>
                  <a:cubicBezTo>
                    <a:pt x="45" y="44"/>
                    <a:pt x="47" y="46"/>
                    <a:pt x="50" y="46"/>
                  </a:cubicBezTo>
                  <a:cubicBezTo>
                    <a:pt x="52" y="46"/>
                    <a:pt x="54" y="44"/>
                    <a:pt x="54" y="41"/>
                  </a:cubicBezTo>
                  <a:cubicBezTo>
                    <a:pt x="54" y="38"/>
                    <a:pt x="52" y="36"/>
                    <a:pt x="50" y="36"/>
                  </a:cubicBezTo>
                  <a:close/>
                  <a:moveTo>
                    <a:pt x="37" y="36"/>
                  </a:moveTo>
                  <a:cubicBezTo>
                    <a:pt x="34" y="36"/>
                    <a:pt x="32" y="38"/>
                    <a:pt x="32" y="41"/>
                  </a:cubicBezTo>
                  <a:cubicBezTo>
                    <a:pt x="32" y="44"/>
                    <a:pt x="34" y="46"/>
                    <a:pt x="37" y="46"/>
                  </a:cubicBezTo>
                  <a:cubicBezTo>
                    <a:pt x="40" y="46"/>
                    <a:pt x="42" y="44"/>
                    <a:pt x="42" y="41"/>
                  </a:cubicBezTo>
                  <a:cubicBezTo>
                    <a:pt x="42" y="38"/>
                    <a:pt x="40" y="36"/>
                    <a:pt x="37" y="36"/>
                  </a:cubicBezTo>
                  <a:close/>
                  <a:moveTo>
                    <a:pt x="25" y="36"/>
                  </a:moveTo>
                  <a:cubicBezTo>
                    <a:pt x="22" y="36"/>
                    <a:pt x="20" y="38"/>
                    <a:pt x="20" y="41"/>
                  </a:cubicBezTo>
                  <a:cubicBezTo>
                    <a:pt x="20" y="44"/>
                    <a:pt x="22" y="46"/>
                    <a:pt x="25" y="46"/>
                  </a:cubicBezTo>
                  <a:cubicBezTo>
                    <a:pt x="28" y="46"/>
                    <a:pt x="30" y="44"/>
                    <a:pt x="30" y="41"/>
                  </a:cubicBezTo>
                  <a:cubicBezTo>
                    <a:pt x="30" y="38"/>
                    <a:pt x="28" y="36"/>
                    <a:pt x="25" y="36"/>
                  </a:cubicBezTo>
                  <a:close/>
                </a:path>
              </a:pathLst>
            </a:custGeom>
            <a:solidFill>
              <a:schemeClr val="accent4">
                <a:lumMod val="50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grpSp>
        <p:nvGrpSpPr>
          <p:cNvPr id="15" name="组合 14"/>
          <p:cNvGrpSpPr/>
          <p:nvPr/>
        </p:nvGrpSpPr>
        <p:grpSpPr>
          <a:xfrm>
            <a:off x="7648761" y="4795320"/>
            <a:ext cx="3248336" cy="459299"/>
            <a:chOff x="845038" y="5126318"/>
            <a:chExt cx="3248336" cy="459299"/>
          </a:xfrm>
        </p:grpSpPr>
        <p:sp>
          <p:nvSpPr>
            <p:cNvPr id="5" name="矩形 4"/>
            <p:cNvSpPr/>
            <p:nvPr/>
          </p:nvSpPr>
          <p:spPr>
            <a:xfrm>
              <a:off x="1579132" y="5172251"/>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模板变化多</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24"/>
            <p:cNvSpPr>
              <a:spLocks noEditPoints="1"/>
            </p:cNvSpPr>
            <p:nvPr/>
          </p:nvSpPr>
          <p:spPr bwMode="auto">
            <a:xfrm>
              <a:off x="845038" y="5126318"/>
              <a:ext cx="459299" cy="459299"/>
            </a:xfrm>
            <a:custGeom>
              <a:avLst/>
              <a:gdLst>
                <a:gd name="T0" fmla="*/ 14 w 96"/>
                <a:gd name="T1" fmla="*/ 82 h 96"/>
                <a:gd name="T2" fmla="*/ 42 w 96"/>
                <a:gd name="T3" fmla="*/ 38 h 96"/>
                <a:gd name="T4" fmla="*/ 60 w 96"/>
                <a:gd name="T5" fmla="*/ 48 h 96"/>
                <a:gd name="T6" fmla="*/ 17 w 96"/>
                <a:gd name="T7" fmla="*/ 36 h 96"/>
                <a:gd name="T8" fmla="*/ 53 w 96"/>
                <a:gd name="T9" fmla="*/ 52 h 96"/>
                <a:gd name="T10" fmla="*/ 53 w 96"/>
                <a:gd name="T11" fmla="*/ 52 h 96"/>
                <a:gd name="T12" fmla="*/ 53 w 96"/>
                <a:gd name="T13" fmla="*/ 52 h 96"/>
                <a:gd name="T14" fmla="*/ 54 w 96"/>
                <a:gd name="T15" fmla="*/ 51 h 96"/>
                <a:gd name="T16" fmla="*/ 54 w 96"/>
                <a:gd name="T17" fmla="*/ 50 h 96"/>
                <a:gd name="T18" fmla="*/ 54 w 96"/>
                <a:gd name="T19" fmla="*/ 49 h 96"/>
                <a:gd name="T20" fmla="*/ 54 w 96"/>
                <a:gd name="T21" fmla="*/ 49 h 96"/>
                <a:gd name="T22" fmla="*/ 51 w 96"/>
                <a:gd name="T23" fmla="*/ 43 h 96"/>
                <a:gd name="T24" fmla="*/ 51 w 96"/>
                <a:gd name="T25" fmla="*/ 43 h 96"/>
                <a:gd name="T26" fmla="*/ 50 w 96"/>
                <a:gd name="T27" fmla="*/ 43 h 96"/>
                <a:gd name="T28" fmla="*/ 50 w 96"/>
                <a:gd name="T29" fmla="*/ 43 h 96"/>
                <a:gd name="T30" fmla="*/ 50 w 96"/>
                <a:gd name="T31" fmla="*/ 43 h 96"/>
                <a:gd name="T32" fmla="*/ 50 w 96"/>
                <a:gd name="T33" fmla="*/ 43 h 96"/>
                <a:gd name="T34" fmla="*/ 50 w 96"/>
                <a:gd name="T35" fmla="*/ 43 h 96"/>
                <a:gd name="T36" fmla="*/ 49 w 96"/>
                <a:gd name="T37" fmla="*/ 42 h 96"/>
                <a:gd name="T38" fmla="*/ 49 w 96"/>
                <a:gd name="T39" fmla="*/ 42 h 96"/>
                <a:gd name="T40" fmla="*/ 49 w 96"/>
                <a:gd name="T41" fmla="*/ 42 h 96"/>
                <a:gd name="T42" fmla="*/ 48 w 96"/>
                <a:gd name="T43" fmla="*/ 42 h 96"/>
                <a:gd name="T44" fmla="*/ 48 w 96"/>
                <a:gd name="T45" fmla="*/ 42 h 96"/>
                <a:gd name="T46" fmla="*/ 48 w 96"/>
                <a:gd name="T47" fmla="*/ 42 h 96"/>
                <a:gd name="T48" fmla="*/ 47 w 96"/>
                <a:gd name="T49" fmla="*/ 42 h 96"/>
                <a:gd name="T50" fmla="*/ 46 w 96"/>
                <a:gd name="T51" fmla="*/ 43 h 96"/>
                <a:gd name="T52" fmla="*/ 46 w 96"/>
                <a:gd name="T53" fmla="*/ 43 h 96"/>
                <a:gd name="T54" fmla="*/ 46 w 96"/>
                <a:gd name="T55" fmla="*/ 43 h 96"/>
                <a:gd name="T56" fmla="*/ 46 w 96"/>
                <a:gd name="T57" fmla="*/ 43 h 96"/>
                <a:gd name="T58" fmla="*/ 45 w 96"/>
                <a:gd name="T59" fmla="*/ 43 h 96"/>
                <a:gd name="T60" fmla="*/ 45 w 96"/>
                <a:gd name="T61" fmla="*/ 43 h 96"/>
                <a:gd name="T62" fmla="*/ 45 w 96"/>
                <a:gd name="T63" fmla="*/ 43 h 96"/>
                <a:gd name="T64" fmla="*/ 45 w 96"/>
                <a:gd name="T65" fmla="*/ 43 h 96"/>
                <a:gd name="T66" fmla="*/ 44 w 96"/>
                <a:gd name="T67" fmla="*/ 44 h 96"/>
                <a:gd name="T68" fmla="*/ 44 w 96"/>
                <a:gd name="T69" fmla="*/ 44 h 96"/>
                <a:gd name="T70" fmla="*/ 44 w 96"/>
                <a:gd name="T71" fmla="*/ 44 h 96"/>
                <a:gd name="T72" fmla="*/ 43 w 96"/>
                <a:gd name="T73" fmla="*/ 45 h 96"/>
                <a:gd name="T74" fmla="*/ 43 w 96"/>
                <a:gd name="T75" fmla="*/ 45 h 96"/>
                <a:gd name="T76" fmla="*/ 42 w 96"/>
                <a:gd name="T77" fmla="*/ 48 h 96"/>
                <a:gd name="T78" fmla="*/ 45 w 96"/>
                <a:gd name="T79" fmla="*/ 54 h 96"/>
                <a:gd name="T80" fmla="*/ 45 w 96"/>
                <a:gd name="T81" fmla="*/ 54 h 96"/>
                <a:gd name="T82" fmla="*/ 46 w 96"/>
                <a:gd name="T83" fmla="*/ 54 h 96"/>
                <a:gd name="T84" fmla="*/ 46 w 96"/>
                <a:gd name="T85" fmla="*/ 54 h 96"/>
                <a:gd name="T86" fmla="*/ 46 w 96"/>
                <a:gd name="T87" fmla="*/ 54 h 96"/>
                <a:gd name="T88" fmla="*/ 46 w 96"/>
                <a:gd name="T89" fmla="*/ 54 h 96"/>
                <a:gd name="T90" fmla="*/ 47 w 96"/>
                <a:gd name="T91" fmla="*/ 54 h 96"/>
                <a:gd name="T92" fmla="*/ 47 w 96"/>
                <a:gd name="T93" fmla="*/ 54 h 96"/>
                <a:gd name="T94" fmla="*/ 47 w 96"/>
                <a:gd name="T95" fmla="*/ 54 h 96"/>
                <a:gd name="T96" fmla="*/ 48 w 96"/>
                <a:gd name="T97" fmla="*/ 54 h 96"/>
                <a:gd name="T98" fmla="*/ 48 w 96"/>
                <a:gd name="T99" fmla="*/ 54 h 96"/>
                <a:gd name="T100" fmla="*/ 49 w 96"/>
                <a:gd name="T101" fmla="*/ 54 h 96"/>
                <a:gd name="T102" fmla="*/ 49 w 96"/>
                <a:gd name="T103" fmla="*/ 54 h 96"/>
                <a:gd name="T104" fmla="*/ 49 w 96"/>
                <a:gd name="T105" fmla="*/ 54 h 96"/>
                <a:gd name="T106" fmla="*/ 50 w 96"/>
                <a:gd name="T107" fmla="*/ 54 h 96"/>
                <a:gd name="T108" fmla="*/ 50 w 96"/>
                <a:gd name="T109" fmla="*/ 54 h 96"/>
                <a:gd name="T110" fmla="*/ 51 w 96"/>
                <a:gd name="T111" fmla="*/ 54 h 96"/>
                <a:gd name="T112" fmla="*/ 51 w 96"/>
                <a:gd name="T113" fmla="*/ 54 h 96"/>
                <a:gd name="T114" fmla="*/ 51 w 96"/>
                <a:gd name="T115" fmla="*/ 53 h 96"/>
                <a:gd name="T116" fmla="*/ 52 w 96"/>
                <a:gd name="T117" fmla="*/ 53 h 96"/>
                <a:gd name="T118" fmla="*/ 52 w 96"/>
                <a:gd name="T119" fmla="*/ 53 h 96"/>
                <a:gd name="T120" fmla="*/ 52 w 96"/>
                <a:gd name="T121" fmla="*/ 53 h 96"/>
                <a:gd name="T122" fmla="*/ 48 w 96"/>
                <a:gd name="T123" fmla="*/ 8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6" h="96">
                  <a:moveTo>
                    <a:pt x="48" y="0"/>
                  </a:moveTo>
                  <a:cubicBezTo>
                    <a:pt x="61" y="0"/>
                    <a:pt x="73" y="6"/>
                    <a:pt x="82" y="14"/>
                  </a:cubicBezTo>
                  <a:cubicBezTo>
                    <a:pt x="91" y="23"/>
                    <a:pt x="96" y="35"/>
                    <a:pt x="96" y="48"/>
                  </a:cubicBezTo>
                  <a:cubicBezTo>
                    <a:pt x="96" y="62"/>
                    <a:pt x="91" y="74"/>
                    <a:pt x="82" y="82"/>
                  </a:cubicBezTo>
                  <a:cubicBezTo>
                    <a:pt x="73" y="91"/>
                    <a:pt x="61" y="96"/>
                    <a:pt x="48" y="96"/>
                  </a:cubicBezTo>
                  <a:cubicBezTo>
                    <a:pt x="35" y="96"/>
                    <a:pt x="23" y="91"/>
                    <a:pt x="14" y="82"/>
                  </a:cubicBezTo>
                  <a:cubicBezTo>
                    <a:pt x="5" y="74"/>
                    <a:pt x="0" y="62"/>
                    <a:pt x="0" y="48"/>
                  </a:cubicBezTo>
                  <a:cubicBezTo>
                    <a:pt x="0" y="35"/>
                    <a:pt x="5" y="23"/>
                    <a:pt x="14" y="14"/>
                  </a:cubicBezTo>
                  <a:cubicBezTo>
                    <a:pt x="23" y="6"/>
                    <a:pt x="35" y="0"/>
                    <a:pt x="48" y="0"/>
                  </a:cubicBezTo>
                  <a:close/>
                  <a:moveTo>
                    <a:pt x="17" y="36"/>
                  </a:moveTo>
                  <a:cubicBezTo>
                    <a:pt x="22" y="27"/>
                    <a:pt x="30" y="22"/>
                    <a:pt x="38" y="21"/>
                  </a:cubicBezTo>
                  <a:cubicBezTo>
                    <a:pt x="42" y="38"/>
                    <a:pt x="42" y="38"/>
                    <a:pt x="42" y="38"/>
                  </a:cubicBezTo>
                  <a:cubicBezTo>
                    <a:pt x="38" y="40"/>
                    <a:pt x="36" y="44"/>
                    <a:pt x="36" y="48"/>
                  </a:cubicBezTo>
                  <a:cubicBezTo>
                    <a:pt x="36" y="54"/>
                    <a:pt x="41" y="59"/>
                    <a:pt x="46" y="60"/>
                  </a:cubicBezTo>
                  <a:cubicBezTo>
                    <a:pt x="48" y="66"/>
                    <a:pt x="48" y="66"/>
                    <a:pt x="48" y="66"/>
                  </a:cubicBezTo>
                  <a:cubicBezTo>
                    <a:pt x="61" y="61"/>
                    <a:pt x="61" y="61"/>
                    <a:pt x="61" y="61"/>
                  </a:cubicBezTo>
                  <a:cubicBezTo>
                    <a:pt x="58" y="55"/>
                    <a:pt x="58" y="55"/>
                    <a:pt x="58" y="55"/>
                  </a:cubicBezTo>
                  <a:cubicBezTo>
                    <a:pt x="59" y="53"/>
                    <a:pt x="60" y="51"/>
                    <a:pt x="60" y="48"/>
                  </a:cubicBezTo>
                  <a:cubicBezTo>
                    <a:pt x="60" y="42"/>
                    <a:pt x="55" y="36"/>
                    <a:pt x="48" y="36"/>
                  </a:cubicBezTo>
                  <a:cubicBezTo>
                    <a:pt x="48" y="36"/>
                    <a:pt x="48" y="36"/>
                    <a:pt x="47" y="36"/>
                  </a:cubicBezTo>
                  <a:cubicBezTo>
                    <a:pt x="39" y="21"/>
                    <a:pt x="39" y="21"/>
                    <a:pt x="39" y="21"/>
                  </a:cubicBezTo>
                  <a:cubicBezTo>
                    <a:pt x="53" y="20"/>
                    <a:pt x="68" y="30"/>
                    <a:pt x="69" y="50"/>
                  </a:cubicBezTo>
                  <a:cubicBezTo>
                    <a:pt x="74" y="50"/>
                    <a:pt x="77" y="50"/>
                    <a:pt x="82" y="50"/>
                  </a:cubicBezTo>
                  <a:cubicBezTo>
                    <a:pt x="81" y="10"/>
                    <a:pt x="28" y="1"/>
                    <a:pt x="17" y="36"/>
                  </a:cubicBezTo>
                  <a:close/>
                  <a:moveTo>
                    <a:pt x="52" y="53"/>
                  </a:moveTo>
                  <a:cubicBezTo>
                    <a:pt x="52" y="53"/>
                    <a:pt x="52" y="53"/>
                    <a:pt x="52" y="53"/>
                  </a:cubicBezTo>
                  <a:cubicBezTo>
                    <a:pt x="52" y="52"/>
                    <a:pt x="52" y="52"/>
                    <a:pt x="52"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2"/>
                    <a:pt x="53" y="52"/>
                    <a:pt x="53" y="52"/>
                  </a:cubicBezTo>
                  <a:cubicBezTo>
                    <a:pt x="53" y="51"/>
                    <a:pt x="53" y="51"/>
                    <a:pt x="53" y="51"/>
                  </a:cubicBezTo>
                  <a:cubicBezTo>
                    <a:pt x="53" y="51"/>
                    <a:pt x="53" y="51"/>
                    <a:pt x="53" y="51"/>
                  </a:cubicBezTo>
                  <a:cubicBezTo>
                    <a:pt x="53" y="51"/>
                    <a:pt x="53" y="51"/>
                    <a:pt x="53" y="51"/>
                  </a:cubicBezTo>
                  <a:cubicBezTo>
                    <a:pt x="53" y="51"/>
                    <a:pt x="54" y="51"/>
                    <a:pt x="54" y="51"/>
                  </a:cubicBezTo>
                  <a:cubicBezTo>
                    <a:pt x="54" y="51"/>
                    <a:pt x="54" y="51"/>
                    <a:pt x="54" y="51"/>
                  </a:cubicBezTo>
                  <a:cubicBezTo>
                    <a:pt x="54" y="51"/>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50"/>
                    <a:pt x="54" y="50"/>
                    <a:pt x="54" y="50"/>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9"/>
                    <a:pt x="54" y="49"/>
                  </a:cubicBezTo>
                  <a:cubicBezTo>
                    <a:pt x="54" y="49"/>
                    <a:pt x="54" y="48"/>
                    <a:pt x="54" y="48"/>
                  </a:cubicBezTo>
                  <a:cubicBezTo>
                    <a:pt x="54" y="46"/>
                    <a:pt x="53" y="44"/>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1" y="43"/>
                    <a:pt x="51" y="43"/>
                    <a:pt x="51"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50" y="43"/>
                    <a:pt x="50" y="43"/>
                    <a:pt x="50" y="43"/>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9" y="42"/>
                    <a:pt x="49" y="42"/>
                    <a:pt x="49"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8" y="42"/>
                    <a:pt x="48" y="42"/>
                    <a:pt x="48"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2"/>
                  </a:cubicBezTo>
                  <a:cubicBezTo>
                    <a:pt x="47" y="42"/>
                    <a:pt x="47" y="42"/>
                    <a:pt x="47" y="43"/>
                  </a:cubicBezTo>
                  <a:cubicBezTo>
                    <a:pt x="47" y="43"/>
                    <a:pt x="47" y="43"/>
                    <a:pt x="47" y="43"/>
                  </a:cubicBezTo>
                  <a:cubicBezTo>
                    <a:pt x="47" y="43"/>
                    <a:pt x="47" y="43"/>
                    <a:pt x="47"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6" y="43"/>
                    <a:pt x="46" y="43"/>
                    <a:pt x="46"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5" y="43"/>
                    <a:pt x="45" y="43"/>
                    <a:pt x="45" y="43"/>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4" y="44"/>
                    <a:pt x="44" y="44"/>
                    <a:pt x="44" y="44"/>
                  </a:cubicBezTo>
                  <a:cubicBezTo>
                    <a:pt x="43" y="44"/>
                    <a:pt x="43" y="44"/>
                    <a:pt x="43" y="44"/>
                  </a:cubicBezTo>
                  <a:cubicBezTo>
                    <a:pt x="43" y="44"/>
                    <a:pt x="43" y="44"/>
                    <a:pt x="43" y="44"/>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3" y="45"/>
                    <a:pt x="43" y="45"/>
                    <a:pt x="43" y="45"/>
                  </a:cubicBezTo>
                  <a:cubicBezTo>
                    <a:pt x="42" y="46"/>
                    <a:pt x="42" y="47"/>
                    <a:pt x="42" y="48"/>
                  </a:cubicBezTo>
                  <a:cubicBezTo>
                    <a:pt x="42" y="51"/>
                    <a:pt x="43" y="52"/>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5" y="54"/>
                    <a:pt x="45" y="54"/>
                    <a:pt x="45"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6" y="54"/>
                    <a:pt x="46" y="54"/>
                    <a:pt x="46"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7" y="54"/>
                    <a:pt x="47" y="54"/>
                    <a:pt x="47"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8" y="54"/>
                    <a:pt x="48" y="54"/>
                    <a:pt x="48"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49" y="54"/>
                    <a:pt x="49" y="54"/>
                    <a:pt x="49"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0" y="54"/>
                    <a:pt x="50" y="54"/>
                    <a:pt x="50"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4"/>
                    <a:pt x="51" y="54"/>
                    <a:pt x="51" y="54"/>
                  </a:cubicBezTo>
                  <a:cubicBezTo>
                    <a:pt x="51" y="53"/>
                    <a:pt x="51" y="53"/>
                    <a:pt x="51" y="53"/>
                  </a:cubicBezTo>
                  <a:cubicBezTo>
                    <a:pt x="51" y="53"/>
                    <a:pt x="51" y="53"/>
                    <a:pt x="51" y="53"/>
                  </a:cubicBezTo>
                  <a:cubicBezTo>
                    <a:pt x="51" y="53"/>
                    <a:pt x="51" y="53"/>
                    <a:pt x="51" y="53"/>
                  </a:cubicBezTo>
                  <a:cubicBezTo>
                    <a:pt x="51" y="53"/>
                    <a:pt x="51" y="53"/>
                    <a:pt x="51"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ubicBezTo>
                    <a:pt x="52" y="53"/>
                    <a:pt x="52" y="53"/>
                    <a:pt x="52" y="53"/>
                  </a:cubicBezTo>
                  <a:close/>
                  <a:moveTo>
                    <a:pt x="76" y="20"/>
                  </a:moveTo>
                  <a:cubicBezTo>
                    <a:pt x="69" y="13"/>
                    <a:pt x="59" y="9"/>
                    <a:pt x="48" y="9"/>
                  </a:cubicBezTo>
                  <a:cubicBezTo>
                    <a:pt x="37" y="9"/>
                    <a:pt x="27" y="13"/>
                    <a:pt x="20" y="20"/>
                  </a:cubicBezTo>
                  <a:cubicBezTo>
                    <a:pt x="13" y="28"/>
                    <a:pt x="8" y="37"/>
                    <a:pt x="8" y="48"/>
                  </a:cubicBezTo>
                  <a:cubicBezTo>
                    <a:pt x="8" y="59"/>
                    <a:pt x="13" y="69"/>
                    <a:pt x="20" y="76"/>
                  </a:cubicBezTo>
                  <a:cubicBezTo>
                    <a:pt x="27" y="84"/>
                    <a:pt x="37" y="88"/>
                    <a:pt x="48" y="88"/>
                  </a:cubicBezTo>
                  <a:cubicBezTo>
                    <a:pt x="59" y="88"/>
                    <a:pt x="69" y="84"/>
                    <a:pt x="76" y="76"/>
                  </a:cubicBezTo>
                  <a:cubicBezTo>
                    <a:pt x="83" y="69"/>
                    <a:pt x="88" y="59"/>
                    <a:pt x="88" y="48"/>
                  </a:cubicBezTo>
                  <a:cubicBezTo>
                    <a:pt x="88" y="37"/>
                    <a:pt x="83" y="28"/>
                    <a:pt x="76" y="20"/>
                  </a:cubicBezTo>
                  <a:close/>
                </a:path>
              </a:pathLst>
            </a:custGeom>
            <a:solidFill>
              <a:schemeClr val="tx2">
                <a:lumMod val="60000"/>
                <a:lumOff val="40000"/>
              </a:schemeClr>
            </a:solidFill>
            <a:ln>
              <a:noFill/>
            </a:ln>
          </p:spPr>
          <p:txBody>
            <a:bodyPr vert="horz" wrap="square" lIns="91440" tIns="45720" rIns="91440" bIns="45720" numCol="1" anchor="t" anchorCtr="0" compatLnSpc="1"/>
            <a:p>
              <a:pPr fontAlgn="base">
                <a:spcBef>
                  <a:spcPct val="0"/>
                </a:spcBef>
                <a:spcAft>
                  <a:spcPct val="0"/>
                </a:spcAft>
              </a:pPr>
              <a:endParaRPr lang="zh-CN" altLang="en-US">
                <a:solidFill>
                  <a:schemeClr val="bg1">
                    <a:lumMod val="95000"/>
                  </a:schemeClr>
                </a:solidFill>
                <a:latin typeface="Arial" panose="020B0604020202020204" pitchFamily="34" charset="0"/>
              </a:endParaRPr>
            </a:p>
          </p:txBody>
        </p:sp>
      </p:grpSp>
      <p:grpSp>
        <p:nvGrpSpPr>
          <p:cNvPr id="27" name="组合 26"/>
          <p:cNvGrpSpPr/>
          <p:nvPr/>
        </p:nvGrpSpPr>
        <p:grpSpPr>
          <a:xfrm>
            <a:off x="7610478" y="3818055"/>
            <a:ext cx="3241894" cy="427485"/>
            <a:chOff x="597840" y="4627208"/>
            <a:chExt cx="3241894" cy="427485"/>
          </a:xfrm>
        </p:grpSpPr>
        <p:sp>
          <p:nvSpPr>
            <p:cNvPr id="28" name="矩形 27"/>
            <p:cNvSpPr/>
            <p:nvPr/>
          </p:nvSpPr>
          <p:spPr>
            <a:xfrm>
              <a:off x="1325492" y="4686476"/>
              <a:ext cx="2514242" cy="337185"/>
            </a:xfrm>
            <a:prstGeom prst="rect">
              <a:avLst/>
            </a:prstGeom>
          </p:spPr>
          <p:txBody>
            <a:bodyPr wrap="square">
              <a:spAutoFit/>
            </a:bodyPr>
            <a:p>
              <a:pPr algn="l">
                <a:buClrTx/>
                <a:buSzTx/>
                <a:buFontTx/>
              </a:pPr>
              <a:r>
                <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rPr>
                <a:t>数据查询对比难</a:t>
              </a:r>
              <a:endParaRPr lang="zh-CN" altLang="en-US" sz="1600" dirty="0" err="1">
                <a:solidFill>
                  <a:schemeClr val="tx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9" name="Freeform 20"/>
            <p:cNvSpPr>
              <a:spLocks noEditPoints="1"/>
            </p:cNvSpPr>
            <p:nvPr/>
          </p:nvSpPr>
          <p:spPr bwMode="auto">
            <a:xfrm>
              <a:off x="597840" y="4627208"/>
              <a:ext cx="581823" cy="427485"/>
            </a:xfrm>
            <a:custGeom>
              <a:avLst/>
              <a:gdLst>
                <a:gd name="T0" fmla="*/ 135 w 524"/>
                <a:gd name="T1" fmla="*/ 77 h 385"/>
                <a:gd name="T2" fmla="*/ 120 w 524"/>
                <a:gd name="T3" fmla="*/ 96 h 385"/>
                <a:gd name="T4" fmla="*/ 120 w 524"/>
                <a:gd name="T5" fmla="*/ 323 h 385"/>
                <a:gd name="T6" fmla="*/ 505 w 524"/>
                <a:gd name="T7" fmla="*/ 323 h 385"/>
                <a:gd name="T8" fmla="*/ 524 w 524"/>
                <a:gd name="T9" fmla="*/ 308 h 385"/>
                <a:gd name="T10" fmla="*/ 524 w 524"/>
                <a:gd name="T11" fmla="*/ 77 h 385"/>
                <a:gd name="T12" fmla="*/ 505 w 524"/>
                <a:gd name="T13" fmla="*/ 77 h 385"/>
                <a:gd name="T14" fmla="*/ 212 w 524"/>
                <a:gd name="T15" fmla="*/ 193 h 385"/>
                <a:gd name="T16" fmla="*/ 217 w 524"/>
                <a:gd name="T17" fmla="*/ 197 h 385"/>
                <a:gd name="T18" fmla="*/ 231 w 524"/>
                <a:gd name="T19" fmla="*/ 159 h 385"/>
                <a:gd name="T20" fmla="*/ 255 w 524"/>
                <a:gd name="T21" fmla="*/ 183 h 385"/>
                <a:gd name="T22" fmla="*/ 270 w 524"/>
                <a:gd name="T23" fmla="*/ 164 h 385"/>
                <a:gd name="T24" fmla="*/ 303 w 524"/>
                <a:gd name="T25" fmla="*/ 222 h 385"/>
                <a:gd name="T26" fmla="*/ 313 w 524"/>
                <a:gd name="T27" fmla="*/ 164 h 385"/>
                <a:gd name="T28" fmla="*/ 332 w 524"/>
                <a:gd name="T29" fmla="*/ 193 h 385"/>
                <a:gd name="T30" fmla="*/ 370 w 524"/>
                <a:gd name="T31" fmla="*/ 164 h 385"/>
                <a:gd name="T32" fmla="*/ 390 w 524"/>
                <a:gd name="T33" fmla="*/ 193 h 385"/>
                <a:gd name="T34" fmla="*/ 399 w 524"/>
                <a:gd name="T35" fmla="*/ 183 h 385"/>
                <a:gd name="T36" fmla="*/ 457 w 524"/>
                <a:gd name="T37" fmla="*/ 202 h 385"/>
                <a:gd name="T38" fmla="*/ 399 w 524"/>
                <a:gd name="T39" fmla="*/ 236 h 385"/>
                <a:gd name="T40" fmla="*/ 361 w 524"/>
                <a:gd name="T41" fmla="*/ 188 h 385"/>
                <a:gd name="T42" fmla="*/ 337 w 524"/>
                <a:gd name="T43" fmla="*/ 226 h 385"/>
                <a:gd name="T44" fmla="*/ 322 w 524"/>
                <a:gd name="T45" fmla="*/ 207 h 385"/>
                <a:gd name="T46" fmla="*/ 298 w 524"/>
                <a:gd name="T47" fmla="*/ 250 h 385"/>
                <a:gd name="T48" fmla="*/ 255 w 524"/>
                <a:gd name="T49" fmla="*/ 202 h 385"/>
                <a:gd name="T50" fmla="*/ 245 w 524"/>
                <a:gd name="T51" fmla="*/ 202 h 385"/>
                <a:gd name="T52" fmla="*/ 231 w 524"/>
                <a:gd name="T53" fmla="*/ 231 h 385"/>
                <a:gd name="T54" fmla="*/ 202 w 524"/>
                <a:gd name="T55" fmla="*/ 207 h 385"/>
                <a:gd name="T56" fmla="*/ 183 w 524"/>
                <a:gd name="T57" fmla="*/ 193 h 385"/>
                <a:gd name="T58" fmla="*/ 178 w 524"/>
                <a:gd name="T59" fmla="*/ 385 h 385"/>
                <a:gd name="T60" fmla="*/ 0 w 524"/>
                <a:gd name="T61" fmla="*/ 0 h 385"/>
                <a:gd name="T62" fmla="*/ 178 w 524"/>
                <a:gd name="T63" fmla="*/ 53 h 385"/>
                <a:gd name="T64" fmla="*/ 92 w 524"/>
                <a:gd name="T65" fmla="*/ 53 h 385"/>
                <a:gd name="T66" fmla="*/ 15 w 524"/>
                <a:gd name="T67" fmla="*/ 53 h 385"/>
                <a:gd name="T68" fmla="*/ 15 w 524"/>
                <a:gd name="T69" fmla="*/ 111 h 385"/>
                <a:gd name="T70" fmla="*/ 24 w 524"/>
                <a:gd name="T71" fmla="*/ 116 h 385"/>
                <a:gd name="T72" fmla="*/ 92 w 524"/>
                <a:gd name="T73" fmla="*/ 130 h 385"/>
                <a:gd name="T74" fmla="*/ 15 w 524"/>
                <a:gd name="T75" fmla="*/ 130 h 385"/>
                <a:gd name="T76" fmla="*/ 15 w 524"/>
                <a:gd name="T77" fmla="*/ 188 h 385"/>
                <a:gd name="T78" fmla="*/ 24 w 524"/>
                <a:gd name="T79" fmla="*/ 193 h 385"/>
                <a:gd name="T80" fmla="*/ 92 w 524"/>
                <a:gd name="T81" fmla="*/ 347 h 385"/>
                <a:gd name="T82" fmla="*/ 178 w 524"/>
                <a:gd name="T83" fmla="*/ 385 h 385"/>
                <a:gd name="T84" fmla="*/ 48 w 524"/>
                <a:gd name="T85" fmla="*/ 217 h 385"/>
                <a:gd name="T86" fmla="*/ 20 w 524"/>
                <a:gd name="T87" fmla="*/ 236 h 385"/>
                <a:gd name="T88" fmla="*/ 48 w 524"/>
                <a:gd name="T89" fmla="*/ 217 h 385"/>
                <a:gd name="T90" fmla="*/ 48 w 524"/>
                <a:gd name="T91" fmla="*/ 250 h 385"/>
                <a:gd name="T92" fmla="*/ 20 w 524"/>
                <a:gd name="T93" fmla="*/ 265 h 385"/>
                <a:gd name="T94" fmla="*/ 48 w 524"/>
                <a:gd name="T95" fmla="*/ 250 h 385"/>
                <a:gd name="T96" fmla="*/ 92 w 524"/>
                <a:gd name="T97" fmla="*/ 68 h 385"/>
                <a:gd name="T98" fmla="*/ 34 w 524"/>
                <a:gd name="T99" fmla="*/ 101 h 385"/>
                <a:gd name="T100" fmla="*/ 92 w 524"/>
                <a:gd name="T101" fmla="*/ 68 h 385"/>
                <a:gd name="T102" fmla="*/ 92 w 524"/>
                <a:gd name="T103" fmla="*/ 149 h 385"/>
                <a:gd name="T104" fmla="*/ 34 w 524"/>
                <a:gd name="T105" fmla="*/ 178 h 385"/>
                <a:gd name="T106" fmla="*/ 92 w 524"/>
                <a:gd name="T107" fmla="*/ 149 h 385"/>
                <a:gd name="T108" fmla="*/ 419 w 524"/>
                <a:gd name="T109" fmla="*/ 366 h 385"/>
                <a:gd name="T110" fmla="*/ 390 w 524"/>
                <a:gd name="T111" fmla="*/ 332 h 385"/>
                <a:gd name="T112" fmla="*/ 260 w 524"/>
                <a:gd name="T113" fmla="*/ 366 h 385"/>
                <a:gd name="T114" fmla="*/ 231 w 524"/>
                <a:gd name="T115" fmla="*/ 385 h 385"/>
                <a:gd name="T116" fmla="*/ 419 w 524"/>
                <a:gd name="T117" fmla="*/ 366 h 385"/>
                <a:gd name="T118" fmla="*/ 164 w 524"/>
                <a:gd name="T119" fmla="*/ 121 h 385"/>
                <a:gd name="T120" fmla="*/ 476 w 524"/>
                <a:gd name="T121" fmla="*/ 279 h 385"/>
                <a:gd name="T122" fmla="*/ 164 w 524"/>
                <a:gd name="T123" fmla="*/ 121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4" h="385">
                  <a:moveTo>
                    <a:pt x="505" y="77"/>
                  </a:moveTo>
                  <a:lnTo>
                    <a:pt x="135" y="77"/>
                  </a:lnTo>
                  <a:lnTo>
                    <a:pt x="120" y="77"/>
                  </a:lnTo>
                  <a:lnTo>
                    <a:pt x="120" y="96"/>
                  </a:lnTo>
                  <a:lnTo>
                    <a:pt x="120" y="308"/>
                  </a:lnTo>
                  <a:lnTo>
                    <a:pt x="120" y="323"/>
                  </a:lnTo>
                  <a:lnTo>
                    <a:pt x="135" y="323"/>
                  </a:lnTo>
                  <a:lnTo>
                    <a:pt x="505" y="323"/>
                  </a:lnTo>
                  <a:lnTo>
                    <a:pt x="524" y="323"/>
                  </a:lnTo>
                  <a:lnTo>
                    <a:pt x="524" y="308"/>
                  </a:lnTo>
                  <a:lnTo>
                    <a:pt x="524" y="96"/>
                  </a:lnTo>
                  <a:lnTo>
                    <a:pt x="524" y="77"/>
                  </a:lnTo>
                  <a:lnTo>
                    <a:pt x="505" y="77"/>
                  </a:lnTo>
                  <a:lnTo>
                    <a:pt x="505" y="77"/>
                  </a:lnTo>
                  <a:close/>
                  <a:moveTo>
                    <a:pt x="183" y="193"/>
                  </a:moveTo>
                  <a:lnTo>
                    <a:pt x="212" y="193"/>
                  </a:lnTo>
                  <a:lnTo>
                    <a:pt x="217" y="193"/>
                  </a:lnTo>
                  <a:lnTo>
                    <a:pt x="217" y="197"/>
                  </a:lnTo>
                  <a:lnTo>
                    <a:pt x="221" y="202"/>
                  </a:lnTo>
                  <a:lnTo>
                    <a:pt x="231" y="159"/>
                  </a:lnTo>
                  <a:lnTo>
                    <a:pt x="245" y="159"/>
                  </a:lnTo>
                  <a:lnTo>
                    <a:pt x="255" y="183"/>
                  </a:lnTo>
                  <a:lnTo>
                    <a:pt x="260" y="173"/>
                  </a:lnTo>
                  <a:lnTo>
                    <a:pt x="270" y="164"/>
                  </a:lnTo>
                  <a:lnTo>
                    <a:pt x="274" y="178"/>
                  </a:lnTo>
                  <a:lnTo>
                    <a:pt x="303" y="222"/>
                  </a:lnTo>
                  <a:lnTo>
                    <a:pt x="308" y="183"/>
                  </a:lnTo>
                  <a:lnTo>
                    <a:pt x="313" y="164"/>
                  </a:lnTo>
                  <a:lnTo>
                    <a:pt x="327" y="183"/>
                  </a:lnTo>
                  <a:lnTo>
                    <a:pt x="332" y="193"/>
                  </a:lnTo>
                  <a:lnTo>
                    <a:pt x="356" y="164"/>
                  </a:lnTo>
                  <a:lnTo>
                    <a:pt x="370" y="164"/>
                  </a:lnTo>
                  <a:lnTo>
                    <a:pt x="390" y="207"/>
                  </a:lnTo>
                  <a:lnTo>
                    <a:pt x="390" y="193"/>
                  </a:lnTo>
                  <a:lnTo>
                    <a:pt x="395" y="183"/>
                  </a:lnTo>
                  <a:lnTo>
                    <a:pt x="399" y="183"/>
                  </a:lnTo>
                  <a:lnTo>
                    <a:pt x="457" y="183"/>
                  </a:lnTo>
                  <a:lnTo>
                    <a:pt x="457" y="202"/>
                  </a:lnTo>
                  <a:lnTo>
                    <a:pt x="409" y="202"/>
                  </a:lnTo>
                  <a:lnTo>
                    <a:pt x="399" y="236"/>
                  </a:lnTo>
                  <a:lnTo>
                    <a:pt x="385" y="236"/>
                  </a:lnTo>
                  <a:lnTo>
                    <a:pt x="361" y="188"/>
                  </a:lnTo>
                  <a:lnTo>
                    <a:pt x="342" y="217"/>
                  </a:lnTo>
                  <a:lnTo>
                    <a:pt x="337" y="226"/>
                  </a:lnTo>
                  <a:lnTo>
                    <a:pt x="327" y="217"/>
                  </a:lnTo>
                  <a:lnTo>
                    <a:pt x="322" y="207"/>
                  </a:lnTo>
                  <a:lnTo>
                    <a:pt x="313" y="250"/>
                  </a:lnTo>
                  <a:lnTo>
                    <a:pt x="298" y="250"/>
                  </a:lnTo>
                  <a:lnTo>
                    <a:pt x="265" y="193"/>
                  </a:lnTo>
                  <a:lnTo>
                    <a:pt x="255" y="202"/>
                  </a:lnTo>
                  <a:lnTo>
                    <a:pt x="245" y="212"/>
                  </a:lnTo>
                  <a:lnTo>
                    <a:pt x="245" y="202"/>
                  </a:lnTo>
                  <a:lnTo>
                    <a:pt x="241" y="193"/>
                  </a:lnTo>
                  <a:lnTo>
                    <a:pt x="231" y="231"/>
                  </a:lnTo>
                  <a:lnTo>
                    <a:pt x="217" y="231"/>
                  </a:lnTo>
                  <a:lnTo>
                    <a:pt x="202" y="207"/>
                  </a:lnTo>
                  <a:lnTo>
                    <a:pt x="183" y="207"/>
                  </a:lnTo>
                  <a:lnTo>
                    <a:pt x="183" y="193"/>
                  </a:lnTo>
                  <a:lnTo>
                    <a:pt x="183" y="193"/>
                  </a:lnTo>
                  <a:close/>
                  <a:moveTo>
                    <a:pt x="178" y="385"/>
                  </a:moveTo>
                  <a:lnTo>
                    <a:pt x="0" y="385"/>
                  </a:lnTo>
                  <a:lnTo>
                    <a:pt x="0" y="0"/>
                  </a:lnTo>
                  <a:lnTo>
                    <a:pt x="178" y="0"/>
                  </a:lnTo>
                  <a:lnTo>
                    <a:pt x="178" y="53"/>
                  </a:lnTo>
                  <a:lnTo>
                    <a:pt x="125" y="53"/>
                  </a:lnTo>
                  <a:lnTo>
                    <a:pt x="92" y="53"/>
                  </a:lnTo>
                  <a:lnTo>
                    <a:pt x="24" y="53"/>
                  </a:lnTo>
                  <a:lnTo>
                    <a:pt x="15" y="53"/>
                  </a:lnTo>
                  <a:lnTo>
                    <a:pt x="15" y="63"/>
                  </a:lnTo>
                  <a:lnTo>
                    <a:pt x="15" y="111"/>
                  </a:lnTo>
                  <a:lnTo>
                    <a:pt x="15" y="116"/>
                  </a:lnTo>
                  <a:lnTo>
                    <a:pt x="24" y="116"/>
                  </a:lnTo>
                  <a:lnTo>
                    <a:pt x="92" y="116"/>
                  </a:lnTo>
                  <a:lnTo>
                    <a:pt x="92" y="130"/>
                  </a:lnTo>
                  <a:lnTo>
                    <a:pt x="24" y="130"/>
                  </a:lnTo>
                  <a:lnTo>
                    <a:pt x="15" y="130"/>
                  </a:lnTo>
                  <a:lnTo>
                    <a:pt x="15" y="140"/>
                  </a:lnTo>
                  <a:lnTo>
                    <a:pt x="15" y="188"/>
                  </a:lnTo>
                  <a:lnTo>
                    <a:pt x="15" y="193"/>
                  </a:lnTo>
                  <a:lnTo>
                    <a:pt x="24" y="193"/>
                  </a:lnTo>
                  <a:lnTo>
                    <a:pt x="92" y="193"/>
                  </a:lnTo>
                  <a:lnTo>
                    <a:pt x="92" y="347"/>
                  </a:lnTo>
                  <a:lnTo>
                    <a:pt x="178" y="347"/>
                  </a:lnTo>
                  <a:lnTo>
                    <a:pt x="178" y="385"/>
                  </a:lnTo>
                  <a:lnTo>
                    <a:pt x="178" y="385"/>
                  </a:lnTo>
                  <a:close/>
                  <a:moveTo>
                    <a:pt x="48" y="217"/>
                  </a:moveTo>
                  <a:lnTo>
                    <a:pt x="20" y="217"/>
                  </a:lnTo>
                  <a:lnTo>
                    <a:pt x="20" y="236"/>
                  </a:lnTo>
                  <a:lnTo>
                    <a:pt x="48" y="236"/>
                  </a:lnTo>
                  <a:lnTo>
                    <a:pt x="48" y="217"/>
                  </a:lnTo>
                  <a:lnTo>
                    <a:pt x="48" y="217"/>
                  </a:lnTo>
                  <a:close/>
                  <a:moveTo>
                    <a:pt x="48" y="250"/>
                  </a:moveTo>
                  <a:lnTo>
                    <a:pt x="20" y="250"/>
                  </a:lnTo>
                  <a:lnTo>
                    <a:pt x="20" y="265"/>
                  </a:lnTo>
                  <a:lnTo>
                    <a:pt x="48" y="265"/>
                  </a:lnTo>
                  <a:lnTo>
                    <a:pt x="48" y="250"/>
                  </a:lnTo>
                  <a:lnTo>
                    <a:pt x="48" y="250"/>
                  </a:lnTo>
                  <a:close/>
                  <a:moveTo>
                    <a:pt x="92" y="68"/>
                  </a:moveTo>
                  <a:lnTo>
                    <a:pt x="34" y="68"/>
                  </a:lnTo>
                  <a:lnTo>
                    <a:pt x="34" y="101"/>
                  </a:lnTo>
                  <a:lnTo>
                    <a:pt x="92" y="101"/>
                  </a:lnTo>
                  <a:lnTo>
                    <a:pt x="92" y="68"/>
                  </a:lnTo>
                  <a:lnTo>
                    <a:pt x="92" y="68"/>
                  </a:lnTo>
                  <a:close/>
                  <a:moveTo>
                    <a:pt x="92" y="149"/>
                  </a:moveTo>
                  <a:lnTo>
                    <a:pt x="34" y="149"/>
                  </a:lnTo>
                  <a:lnTo>
                    <a:pt x="34" y="178"/>
                  </a:lnTo>
                  <a:lnTo>
                    <a:pt x="92" y="178"/>
                  </a:lnTo>
                  <a:lnTo>
                    <a:pt x="92" y="149"/>
                  </a:lnTo>
                  <a:lnTo>
                    <a:pt x="92" y="149"/>
                  </a:lnTo>
                  <a:close/>
                  <a:moveTo>
                    <a:pt x="419" y="366"/>
                  </a:moveTo>
                  <a:lnTo>
                    <a:pt x="390" y="366"/>
                  </a:lnTo>
                  <a:lnTo>
                    <a:pt x="390" y="332"/>
                  </a:lnTo>
                  <a:lnTo>
                    <a:pt x="260" y="332"/>
                  </a:lnTo>
                  <a:lnTo>
                    <a:pt x="260" y="366"/>
                  </a:lnTo>
                  <a:lnTo>
                    <a:pt x="231" y="366"/>
                  </a:lnTo>
                  <a:lnTo>
                    <a:pt x="231" y="385"/>
                  </a:lnTo>
                  <a:lnTo>
                    <a:pt x="419" y="385"/>
                  </a:lnTo>
                  <a:lnTo>
                    <a:pt x="419" y="366"/>
                  </a:lnTo>
                  <a:lnTo>
                    <a:pt x="419" y="366"/>
                  </a:lnTo>
                  <a:close/>
                  <a:moveTo>
                    <a:pt x="164" y="121"/>
                  </a:moveTo>
                  <a:lnTo>
                    <a:pt x="476" y="121"/>
                  </a:lnTo>
                  <a:lnTo>
                    <a:pt x="476" y="279"/>
                  </a:lnTo>
                  <a:lnTo>
                    <a:pt x="164" y="279"/>
                  </a:lnTo>
                  <a:lnTo>
                    <a:pt x="164" y="121"/>
                  </a:lnTo>
                  <a:close/>
                </a:path>
              </a:pathLst>
            </a:custGeom>
            <a:solidFill>
              <a:schemeClr val="accent2">
                <a:lumMod val="75000"/>
              </a:schemeClr>
            </a:solidFill>
            <a:ln>
              <a:noFill/>
            </a:ln>
          </p:spPr>
          <p:txBody>
            <a:bodyPr vert="horz" wrap="square" lIns="91440" tIns="45720" rIns="91440" bIns="45720" numCol="1" anchor="t" anchorCtr="0" compatLnSpc="1"/>
            <a:p>
              <a:endParaRPr lang="zh-CN" altLang="en-US">
                <a:solidFill>
                  <a:schemeClr val="bg1">
                    <a:lumMod val="95000"/>
                  </a:schemeClr>
                </a:solidFill>
              </a:endParaRPr>
            </a:p>
          </p:txBody>
        </p:sp>
      </p:grpSp>
      <p:sp>
        <p:nvSpPr>
          <p:cNvPr id="30" name="文本框 29"/>
          <p:cNvSpPr txBox="1"/>
          <p:nvPr/>
        </p:nvSpPr>
        <p:spPr>
          <a:xfrm>
            <a:off x="7462520" y="977265"/>
            <a:ext cx="32213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cs typeface="微软雅黑" panose="020B0503020204020204" pitchFamily="34" charset="-122"/>
              </a:rPr>
              <a:t>线下收集的痛点</a:t>
            </a:r>
            <a:r>
              <a:rPr lang="en-US" altLang="zh-CN" b="1">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矩形 31"/>
          <p:cNvSpPr/>
          <p:nvPr/>
        </p:nvSpPr>
        <p:spPr>
          <a:xfrm>
            <a:off x="546100" y="5126990"/>
            <a:ext cx="122809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财务</a:t>
            </a:r>
            <a:endParaRPr lang="zh-CN" altLang="en-US"/>
          </a:p>
        </p:txBody>
      </p:sp>
      <p:sp>
        <p:nvSpPr>
          <p:cNvPr id="33" name="矩形 32"/>
          <p:cNvSpPr/>
          <p:nvPr/>
        </p:nvSpPr>
        <p:spPr>
          <a:xfrm>
            <a:off x="3714750" y="5126990"/>
            <a:ext cx="1408430" cy="452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科技各部门</a:t>
            </a:r>
            <a:endParaRPr lang="zh-CN" altLang="en-US"/>
          </a:p>
        </p:txBody>
      </p:sp>
      <p:sp>
        <p:nvSpPr>
          <p:cNvPr id="36" name="文本框 35"/>
          <p:cNvSpPr txBox="1"/>
          <p:nvPr/>
        </p:nvSpPr>
        <p:spPr>
          <a:xfrm>
            <a:off x="1913890" y="473011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下发预算收集</a:t>
            </a:r>
            <a:endParaRPr lang="zh-CN" altLang="en-US" sz="1600">
              <a:latin typeface="微软雅黑" panose="020B0503020204020204" pitchFamily="34" charset="-122"/>
              <a:ea typeface="微软雅黑" panose="020B0503020204020204" pitchFamily="34" charset="-122"/>
            </a:endParaRPr>
          </a:p>
        </p:txBody>
      </p:sp>
      <p:sp>
        <p:nvSpPr>
          <p:cNvPr id="37" name="右箭头 36"/>
          <p:cNvSpPr/>
          <p:nvPr/>
        </p:nvSpPr>
        <p:spPr>
          <a:xfrm>
            <a:off x="1894840" y="5229225"/>
            <a:ext cx="1721485" cy="72000"/>
          </a:xfrm>
          <a:prstGeom prst="rightArrow">
            <a:avLst>
              <a:gd name="adj1" fmla="val 50000"/>
              <a:gd name="adj2" fmla="val 21784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右箭头 37"/>
          <p:cNvSpPr/>
          <p:nvPr/>
        </p:nvSpPr>
        <p:spPr>
          <a:xfrm rot="10800000">
            <a:off x="1856740" y="5460120"/>
            <a:ext cx="1721485" cy="72000"/>
          </a:xfrm>
          <a:prstGeom prst="rightArrow">
            <a:avLst>
              <a:gd name="adj1" fmla="val 50000"/>
              <a:gd name="adj2" fmla="val 1896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113915" y="5579745"/>
            <a:ext cx="227520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上报预算</a:t>
            </a:r>
            <a:endParaRPr lang="zh-CN" altLang="en-US" sz="1600">
              <a:latin typeface="微软雅黑" panose="020B0503020204020204" pitchFamily="34" charset="-122"/>
              <a:ea typeface="微软雅黑" panose="020B0503020204020204" pitchFamily="34" charset="-122"/>
            </a:endParaRPr>
          </a:p>
        </p:txBody>
      </p:sp>
      <p:sp>
        <p:nvSpPr>
          <p:cNvPr id="40" name="文本框 39"/>
          <p:cNvSpPr txBox="1"/>
          <p:nvPr/>
        </p:nvSpPr>
        <p:spPr>
          <a:xfrm>
            <a:off x="508000" y="4216400"/>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需求场景</a:t>
            </a:r>
            <a:endParaRPr lang="zh-CN" altLang="en-US" b="1">
              <a:latin typeface="微软雅黑" panose="020B0503020204020204" pitchFamily="34" charset="-122"/>
              <a:ea typeface="微软雅黑" panose="020B0503020204020204" pitchFamily="34" charset="-122"/>
            </a:endParaRPr>
          </a:p>
        </p:txBody>
      </p:sp>
      <p:sp>
        <p:nvSpPr>
          <p:cNvPr id="43" name="文本框 42"/>
          <p:cNvSpPr txBox="1"/>
          <p:nvPr/>
        </p:nvSpPr>
        <p:spPr>
          <a:xfrm>
            <a:off x="442595" y="1434465"/>
            <a:ext cx="327215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选题</a:t>
            </a:r>
            <a:endParaRPr lang="zh-CN" altLang="en-US" b="1"/>
          </a:p>
        </p:txBody>
      </p:sp>
      <p:sp>
        <p:nvSpPr>
          <p:cNvPr id="44" name="文本框 43"/>
          <p:cNvSpPr txBox="1"/>
          <p:nvPr/>
        </p:nvSpPr>
        <p:spPr>
          <a:xfrm>
            <a:off x="814705" y="1928495"/>
            <a:ext cx="4681855" cy="337185"/>
          </a:xfrm>
          <a:prstGeom prst="rect">
            <a:avLst/>
          </a:prstGeom>
          <a:noFill/>
        </p:spPr>
        <p:txBody>
          <a:bodyPr wrap="square" rtlCol="0">
            <a:spAutoFit/>
          </a:bodyPr>
          <a:p>
            <a:r>
              <a:rPr lang="zh-CN" altLang="en-US" sz="1600">
                <a:latin typeface="微软雅黑" panose="020B0503020204020204" pitchFamily="34" charset="-122"/>
                <a:ea typeface="微软雅黑" panose="020B0503020204020204" pitchFamily="34" charset="-122"/>
              </a:rPr>
              <a:t>财务预算收集系统</a:t>
            </a:r>
            <a:endParaRPr lang="zh-CN" altLang="en-US" sz="1600">
              <a:latin typeface="微软雅黑" panose="020B0503020204020204" pitchFamily="34" charset="-122"/>
              <a:ea typeface="微软雅黑" panose="020B0503020204020204" pitchFamily="34" charset="-122"/>
            </a:endParaRPr>
          </a:p>
        </p:txBody>
      </p:sp>
      <p:sp>
        <p:nvSpPr>
          <p:cNvPr id="10" name="文本框 9"/>
          <p:cNvSpPr txBox="1"/>
          <p:nvPr/>
        </p:nvSpPr>
        <p:spPr>
          <a:xfrm>
            <a:off x="460375" y="2755265"/>
            <a:ext cx="201358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核心任务</a:t>
            </a:r>
            <a:endParaRPr lang="zh-CN" altLang="en-US" b="1">
              <a:latin typeface="微软雅黑" panose="020B0503020204020204" pitchFamily="34" charset="-122"/>
              <a:ea typeface="微软雅黑" panose="020B0503020204020204" pitchFamily="34" charset="-122"/>
            </a:endParaRPr>
          </a:p>
        </p:txBody>
      </p:sp>
      <p:sp>
        <p:nvSpPr>
          <p:cNvPr id="11" name="文本框 10"/>
          <p:cNvSpPr txBox="1"/>
          <p:nvPr/>
        </p:nvSpPr>
        <p:spPr>
          <a:xfrm>
            <a:off x="838200" y="3348355"/>
            <a:ext cx="2629535" cy="337185"/>
          </a:xfrm>
          <a:prstGeom prst="rect">
            <a:avLst/>
          </a:prstGeom>
          <a:noFill/>
        </p:spPr>
        <p:txBody>
          <a:bodyPr wrap="square" rtlCol="0">
            <a:spAutoFit/>
          </a:bodyPr>
          <a:p>
            <a:r>
              <a:rPr lang="en-US" altLang="zh-CN" sz="1600"/>
              <a:t>1.</a:t>
            </a:r>
            <a:r>
              <a:rPr lang="zh-CN" altLang="en-US" sz="1600"/>
              <a:t>下发表单</a:t>
            </a:r>
            <a:endParaRPr lang="zh-CN" altLang="en-US" sz="1600"/>
          </a:p>
        </p:txBody>
      </p:sp>
      <p:sp>
        <p:nvSpPr>
          <p:cNvPr id="12" name="文本框 11"/>
          <p:cNvSpPr txBox="1"/>
          <p:nvPr/>
        </p:nvSpPr>
        <p:spPr>
          <a:xfrm>
            <a:off x="2473960" y="3348355"/>
            <a:ext cx="2629535" cy="337185"/>
          </a:xfrm>
          <a:prstGeom prst="rect">
            <a:avLst/>
          </a:prstGeom>
          <a:noFill/>
        </p:spPr>
        <p:txBody>
          <a:bodyPr wrap="square" rtlCol="0">
            <a:spAutoFit/>
          </a:bodyPr>
          <a:p>
            <a:r>
              <a:rPr lang="en-US" altLang="zh-CN" sz="1600"/>
              <a:t>2.</a:t>
            </a:r>
            <a:r>
              <a:rPr lang="zh-CN" altLang="en-US" sz="1600"/>
              <a:t>填写汇总</a:t>
            </a:r>
            <a:endParaRPr lang="zh-CN" altLang="en-US" sz="1600"/>
          </a:p>
        </p:txBody>
      </p:sp>
      <p:pic>
        <p:nvPicPr>
          <p:cNvPr id="2" name="图片 1"/>
          <p:cNvPicPr>
            <a:picLocks noChangeAspect="1"/>
          </p:cNvPicPr>
          <p:nvPr/>
        </p:nvPicPr>
        <p:blipFill>
          <a:blip r:embed="rId1"/>
          <a:stretch>
            <a:fillRect/>
          </a:stretch>
        </p:blipFill>
        <p:spPr>
          <a:xfrm>
            <a:off x="4579666" y="448966"/>
            <a:ext cx="554293" cy="553647"/>
          </a:xfrm>
          <a:prstGeom prst="rect">
            <a:avLst/>
          </a:prstGeom>
        </p:spPr>
      </p:pic>
      <p:sp>
        <p:nvSpPr>
          <p:cNvPr id="6" name="圆角矩形 5"/>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圆角矩形 12"/>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pic>
        <p:nvPicPr>
          <p:cNvPr id="6" name="图片 5" descr="表单 表格 (1)"/>
          <p:cNvPicPr>
            <a:picLocks noChangeAspect="1"/>
          </p:cNvPicPr>
          <p:nvPr/>
        </p:nvPicPr>
        <p:blipFill>
          <a:blip r:embed="rId2"/>
          <a:stretch>
            <a:fillRect/>
          </a:stretch>
        </p:blipFill>
        <p:spPr>
          <a:xfrm>
            <a:off x="829310" y="3077210"/>
            <a:ext cx="610870" cy="610870"/>
          </a:xfrm>
          <a:prstGeom prst="rect">
            <a:avLst/>
          </a:prstGeom>
        </p:spPr>
      </p:pic>
      <p:sp>
        <p:nvSpPr>
          <p:cNvPr id="30" name="文本框 29"/>
          <p:cNvSpPr txBox="1"/>
          <p:nvPr/>
        </p:nvSpPr>
        <p:spPr>
          <a:xfrm>
            <a:off x="791210" y="1354455"/>
            <a:ext cx="6673850" cy="337185"/>
          </a:xfrm>
          <a:prstGeom prst="rect">
            <a:avLst/>
          </a:prstGeom>
          <a:noFill/>
        </p:spPr>
        <p:txBody>
          <a:bodyPr wrap="square" rtlCol="0">
            <a:spAutoFit/>
          </a:bodyPr>
          <a:p>
            <a:r>
              <a:rPr lang="zh-CN" altLang="en-US" sz="1600" b="1">
                <a:latin typeface="微软雅黑" panose="020B0503020204020204" pitchFamily="34" charset="-122"/>
                <a:ea typeface="微软雅黑" panose="020B0503020204020204" pitchFamily="34" charset="-122"/>
                <a:cs typeface="微软雅黑" panose="020B0503020204020204" pitchFamily="34" charset="-122"/>
              </a:rPr>
              <a:t>难点：</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表单发生变更之后，数据如何关联？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descr="数据库"/>
          <p:cNvPicPr>
            <a:picLocks noChangeAspect="1"/>
          </p:cNvPicPr>
          <p:nvPr/>
        </p:nvPicPr>
        <p:blipFill>
          <a:blip r:embed="rId3"/>
          <a:stretch>
            <a:fillRect/>
          </a:stretch>
        </p:blipFill>
        <p:spPr>
          <a:xfrm>
            <a:off x="929005" y="4542790"/>
            <a:ext cx="412115" cy="539115"/>
          </a:xfrm>
          <a:prstGeom prst="rect">
            <a:avLst/>
          </a:prstGeom>
        </p:spPr>
      </p:pic>
      <p:sp>
        <p:nvSpPr>
          <p:cNvPr id="12" name="文本框 11"/>
          <p:cNvSpPr txBox="1"/>
          <p:nvPr/>
        </p:nvSpPr>
        <p:spPr>
          <a:xfrm>
            <a:off x="1516380" y="4671060"/>
            <a:ext cx="1177925" cy="337185"/>
          </a:xfrm>
          <a:prstGeom prst="rect">
            <a:avLst/>
          </a:prstGeom>
          <a:noFill/>
        </p:spPr>
        <p:txBody>
          <a:bodyPr wrap="square" rtlCol="0">
            <a:spAutoFit/>
          </a:bodyPr>
          <a:p>
            <a:r>
              <a:rPr lang="zh-CN" altLang="en-US" sz="1600"/>
              <a:t>基础模板</a:t>
            </a:r>
            <a:endParaRPr lang="zh-CN" altLang="en-US" sz="1600"/>
          </a:p>
        </p:txBody>
      </p:sp>
      <p:pic>
        <p:nvPicPr>
          <p:cNvPr id="13" name="图片 12" descr="数据库"/>
          <p:cNvPicPr>
            <a:picLocks noChangeAspect="1"/>
          </p:cNvPicPr>
          <p:nvPr/>
        </p:nvPicPr>
        <p:blipFill>
          <a:blip r:embed="rId3"/>
          <a:stretch>
            <a:fillRect/>
          </a:stretch>
        </p:blipFill>
        <p:spPr>
          <a:xfrm>
            <a:off x="6274435" y="4485005"/>
            <a:ext cx="412115" cy="539115"/>
          </a:xfrm>
          <a:prstGeom prst="rect">
            <a:avLst/>
          </a:prstGeom>
        </p:spPr>
      </p:pic>
      <p:sp>
        <p:nvSpPr>
          <p:cNvPr id="14" name="文本框 13"/>
          <p:cNvSpPr txBox="1"/>
          <p:nvPr/>
        </p:nvSpPr>
        <p:spPr>
          <a:xfrm>
            <a:off x="6845300" y="4613275"/>
            <a:ext cx="1161415" cy="337185"/>
          </a:xfrm>
          <a:prstGeom prst="rect">
            <a:avLst/>
          </a:prstGeom>
          <a:noFill/>
        </p:spPr>
        <p:txBody>
          <a:bodyPr wrap="square" rtlCol="0">
            <a:spAutoFit/>
          </a:bodyPr>
          <a:p>
            <a:r>
              <a:rPr lang="zh-CN" altLang="en-US" sz="1600"/>
              <a:t>填写模板</a:t>
            </a:r>
            <a:endParaRPr lang="zh-CN" altLang="en-US" sz="1600"/>
          </a:p>
        </p:txBody>
      </p:sp>
      <p:cxnSp>
        <p:nvCxnSpPr>
          <p:cNvPr id="15" name="直接箭头连接符 14"/>
          <p:cNvCxnSpPr>
            <a:stCxn id="6" idx="2"/>
          </p:cNvCxnSpPr>
          <p:nvPr/>
        </p:nvCxnSpPr>
        <p:spPr>
          <a:xfrm>
            <a:off x="1134745" y="3677285"/>
            <a:ext cx="0" cy="85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328420" y="3928110"/>
            <a:ext cx="1227455" cy="337185"/>
          </a:xfrm>
          <a:prstGeom prst="rect">
            <a:avLst/>
          </a:prstGeom>
          <a:noFill/>
        </p:spPr>
        <p:txBody>
          <a:bodyPr wrap="square" rtlCol="0">
            <a:spAutoFit/>
          </a:bodyPr>
          <a:p>
            <a:r>
              <a:rPr lang="zh-CN" altLang="en-US" sz="1600"/>
              <a:t>配置模板</a:t>
            </a:r>
            <a:endParaRPr lang="zh-CN" altLang="en-US" sz="1600"/>
          </a:p>
        </p:txBody>
      </p:sp>
      <p:pic>
        <p:nvPicPr>
          <p:cNvPr id="28" name="图片 27" descr="人"/>
          <p:cNvPicPr>
            <a:picLocks noChangeAspect="1"/>
          </p:cNvPicPr>
          <p:nvPr/>
        </p:nvPicPr>
        <p:blipFill>
          <a:blip r:embed="rId4"/>
          <a:stretch>
            <a:fillRect/>
          </a:stretch>
        </p:blipFill>
        <p:spPr>
          <a:xfrm>
            <a:off x="3536315" y="3085465"/>
            <a:ext cx="1200785" cy="676910"/>
          </a:xfrm>
          <a:prstGeom prst="rect">
            <a:avLst/>
          </a:prstGeom>
        </p:spPr>
      </p:pic>
      <p:cxnSp>
        <p:nvCxnSpPr>
          <p:cNvPr id="29" name="直接箭头连接符 28"/>
          <p:cNvCxnSpPr/>
          <p:nvPr/>
        </p:nvCxnSpPr>
        <p:spPr>
          <a:xfrm>
            <a:off x="413512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330700" y="3928110"/>
            <a:ext cx="1227455" cy="337185"/>
          </a:xfrm>
          <a:prstGeom prst="rect">
            <a:avLst/>
          </a:prstGeom>
          <a:noFill/>
        </p:spPr>
        <p:txBody>
          <a:bodyPr wrap="square" rtlCol="0">
            <a:spAutoFit/>
          </a:bodyPr>
          <a:p>
            <a:r>
              <a:rPr lang="zh-CN" altLang="en-US" sz="1600"/>
              <a:t>发起流程</a:t>
            </a:r>
            <a:endParaRPr lang="zh-CN" altLang="en-US" sz="1600"/>
          </a:p>
        </p:txBody>
      </p:sp>
      <p:cxnSp>
        <p:nvCxnSpPr>
          <p:cNvPr id="33" name="直接箭头连接符 32"/>
          <p:cNvCxnSpPr/>
          <p:nvPr/>
        </p:nvCxnSpPr>
        <p:spPr>
          <a:xfrm>
            <a:off x="2782570" y="4785360"/>
            <a:ext cx="32759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752850" y="4920615"/>
            <a:ext cx="1868805" cy="337185"/>
          </a:xfrm>
          <a:prstGeom prst="rect">
            <a:avLst/>
          </a:prstGeom>
          <a:noFill/>
        </p:spPr>
        <p:txBody>
          <a:bodyPr wrap="square" rtlCol="0">
            <a:spAutoFit/>
          </a:bodyPr>
          <a:p>
            <a:r>
              <a:rPr lang="zh-CN" altLang="en-US" sz="1600"/>
              <a:t>复制</a:t>
            </a:r>
            <a:endParaRPr lang="zh-CN" altLang="en-US" sz="1600"/>
          </a:p>
        </p:txBody>
      </p:sp>
      <p:pic>
        <p:nvPicPr>
          <p:cNvPr id="36" name="图片 35" descr="数据库"/>
          <p:cNvPicPr>
            <a:picLocks noChangeAspect="1"/>
          </p:cNvPicPr>
          <p:nvPr/>
        </p:nvPicPr>
        <p:blipFill>
          <a:blip r:embed="rId3"/>
          <a:stretch>
            <a:fillRect/>
          </a:stretch>
        </p:blipFill>
        <p:spPr>
          <a:xfrm>
            <a:off x="9559925" y="4424045"/>
            <a:ext cx="412115" cy="539115"/>
          </a:xfrm>
          <a:prstGeom prst="rect">
            <a:avLst/>
          </a:prstGeom>
        </p:spPr>
      </p:pic>
      <p:sp>
        <p:nvSpPr>
          <p:cNvPr id="37" name="文本框 36"/>
          <p:cNvSpPr txBox="1"/>
          <p:nvPr/>
        </p:nvSpPr>
        <p:spPr>
          <a:xfrm>
            <a:off x="10130790" y="4552315"/>
            <a:ext cx="1161415" cy="337185"/>
          </a:xfrm>
          <a:prstGeom prst="rect">
            <a:avLst/>
          </a:prstGeom>
          <a:noFill/>
        </p:spPr>
        <p:txBody>
          <a:bodyPr wrap="square" rtlCol="0">
            <a:spAutoFit/>
          </a:bodyPr>
          <a:p>
            <a:r>
              <a:rPr lang="zh-CN" altLang="en-US" sz="1600"/>
              <a:t>表单数据</a:t>
            </a:r>
            <a:endParaRPr lang="zh-CN" altLang="en-US" sz="1600"/>
          </a:p>
        </p:txBody>
      </p:sp>
      <p:cxnSp>
        <p:nvCxnSpPr>
          <p:cNvPr id="38" name="直接箭头连接符 37"/>
          <p:cNvCxnSpPr/>
          <p:nvPr/>
        </p:nvCxnSpPr>
        <p:spPr>
          <a:xfrm flipV="1">
            <a:off x="8106410" y="4792980"/>
            <a:ext cx="1303655" cy="1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9" name="图片 38" descr="人"/>
          <p:cNvPicPr>
            <a:picLocks noChangeAspect="1"/>
          </p:cNvPicPr>
          <p:nvPr/>
        </p:nvPicPr>
        <p:blipFill>
          <a:blip r:embed="rId4"/>
          <a:stretch>
            <a:fillRect/>
          </a:stretch>
        </p:blipFill>
        <p:spPr>
          <a:xfrm>
            <a:off x="5892165" y="3085465"/>
            <a:ext cx="1200785" cy="676910"/>
          </a:xfrm>
          <a:prstGeom prst="rect">
            <a:avLst/>
          </a:prstGeom>
        </p:spPr>
      </p:pic>
      <p:cxnSp>
        <p:nvCxnSpPr>
          <p:cNvPr id="40" name="直接箭头连接符 39"/>
          <p:cNvCxnSpPr/>
          <p:nvPr/>
        </p:nvCxnSpPr>
        <p:spPr>
          <a:xfrm>
            <a:off x="6490970" y="3706495"/>
            <a:ext cx="2540" cy="734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6686550" y="3928110"/>
            <a:ext cx="1227455" cy="337185"/>
          </a:xfrm>
          <a:prstGeom prst="rect">
            <a:avLst/>
          </a:prstGeom>
          <a:noFill/>
        </p:spPr>
        <p:txBody>
          <a:bodyPr wrap="square" rtlCol="0">
            <a:spAutoFit/>
          </a:bodyPr>
          <a:p>
            <a:r>
              <a:rPr lang="zh-CN" altLang="en-US" sz="1600"/>
              <a:t>用户修改</a:t>
            </a:r>
            <a:endParaRPr lang="zh-CN" altLang="en-US" sz="1600"/>
          </a:p>
        </p:txBody>
      </p:sp>
      <p:pic>
        <p:nvPicPr>
          <p:cNvPr id="45" name="图片 44" descr="人"/>
          <p:cNvPicPr>
            <a:picLocks noChangeAspect="1"/>
          </p:cNvPicPr>
          <p:nvPr/>
        </p:nvPicPr>
        <p:blipFill>
          <a:blip r:embed="rId4"/>
          <a:stretch>
            <a:fillRect/>
          </a:stretch>
        </p:blipFill>
        <p:spPr>
          <a:xfrm>
            <a:off x="7914005" y="3085465"/>
            <a:ext cx="1200785" cy="676910"/>
          </a:xfrm>
          <a:prstGeom prst="rect">
            <a:avLst/>
          </a:prstGeom>
        </p:spPr>
      </p:pic>
      <p:cxnSp>
        <p:nvCxnSpPr>
          <p:cNvPr id="46" name="直接箭头连接符 45"/>
          <p:cNvCxnSpPr/>
          <p:nvPr/>
        </p:nvCxnSpPr>
        <p:spPr>
          <a:xfrm>
            <a:off x="8512810" y="3706495"/>
            <a:ext cx="3810" cy="1033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8708390" y="3928110"/>
            <a:ext cx="1227455" cy="337185"/>
          </a:xfrm>
          <a:prstGeom prst="rect">
            <a:avLst/>
          </a:prstGeom>
          <a:noFill/>
        </p:spPr>
        <p:txBody>
          <a:bodyPr wrap="square" rtlCol="0">
            <a:spAutoFit/>
          </a:bodyPr>
          <a:p>
            <a:r>
              <a:rPr lang="zh-CN" altLang="en-US" sz="1600"/>
              <a:t>用户填写</a:t>
            </a:r>
            <a:endParaRPr lang="zh-CN" altLang="en-US" sz="1600"/>
          </a:p>
        </p:txBody>
      </p:sp>
      <p:sp>
        <p:nvSpPr>
          <p:cNvPr id="48" name="文本框 47"/>
          <p:cNvSpPr txBox="1"/>
          <p:nvPr/>
        </p:nvSpPr>
        <p:spPr>
          <a:xfrm>
            <a:off x="837565" y="5432425"/>
            <a:ext cx="3109595" cy="737235"/>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表单其他信息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文本框 48"/>
          <p:cNvSpPr txBox="1"/>
          <p:nvPr/>
        </p:nvSpPr>
        <p:spPr>
          <a:xfrm>
            <a:off x="6173470" y="5473700"/>
            <a:ext cx="3019425" cy="521970"/>
          </a:xfrm>
          <a:prstGeom prst="rect">
            <a:avLst/>
          </a:prstGeom>
          <a:noFill/>
        </p:spPr>
        <p:txBody>
          <a:bodyPr wrap="square" rtlCol="0">
            <a:spAutoFit/>
          </a:bodyPr>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字段名，类型，约束，转换规则</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文本框 49"/>
          <p:cNvSpPr txBox="1"/>
          <p:nvPr/>
        </p:nvSpPr>
        <p:spPr>
          <a:xfrm>
            <a:off x="788670" y="1729740"/>
            <a:ext cx="10965180" cy="730885"/>
          </a:xfrm>
          <a:prstGeom prst="rect">
            <a:avLst/>
          </a:prstGeom>
          <a:noFill/>
        </p:spPr>
        <p:txBody>
          <a:bodyPr wrap="square" rtlCol="0">
            <a:spAutoFit/>
          </a:bodyPr>
          <a:p>
            <a:pPr>
              <a:lnSpc>
                <a:spcPct val="130000"/>
              </a:lnSpc>
            </a:pPr>
            <a:r>
              <a:rPr lang="en-US" altLang="zh-CN" sz="1600" b="1">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如果一个表单被多个填写流程关联，那么其中一个填写流程更改了表单，</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另外一个流程的数据如何不受到影响？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683260" y="1521460"/>
            <a:ext cx="2748280" cy="368300"/>
          </a:xfrm>
          <a:prstGeom prst="rect">
            <a:avLst/>
          </a:prstGeom>
          <a:noFill/>
        </p:spPr>
        <p:txBody>
          <a:bodyPr wrap="square" rtlCol="0">
            <a:spAutoFit/>
          </a:bodyPr>
          <a:p>
            <a:endParaRPr lang="en-US" altLang="zh-CN" b="1">
              <a:solidFill>
                <a:schemeClr val="tx1"/>
              </a:solidFill>
            </a:endParaRPr>
          </a:p>
        </p:txBody>
      </p:sp>
      <p:sp>
        <p:nvSpPr>
          <p:cNvPr id="11" name="文本框 10"/>
          <p:cNvSpPr txBox="1"/>
          <p:nvPr/>
        </p:nvSpPr>
        <p:spPr>
          <a:xfrm>
            <a:off x="804545" y="1434465"/>
            <a:ext cx="3272155" cy="368300"/>
          </a:xfrm>
          <a:prstGeom prst="rect">
            <a:avLst/>
          </a:prstGeom>
          <a:noFill/>
        </p:spPr>
        <p:txBody>
          <a:bodyPr wrap="square" rtlCol="0">
            <a:spAutoFit/>
          </a:bodyPr>
          <a:p>
            <a:r>
              <a:rPr lang="zh-CN" altLang="en-US" b="1"/>
              <a:t>担任角色：</a:t>
            </a:r>
            <a:r>
              <a:rPr lang="zh-CN" altLang="en-US"/>
              <a:t>前端开发</a:t>
            </a:r>
            <a:endParaRPr lang="zh-CN" altLang="en-US"/>
          </a:p>
        </p:txBody>
      </p:sp>
      <p:sp>
        <p:nvSpPr>
          <p:cNvPr id="96" name="文本框 95"/>
          <p:cNvSpPr txBox="1"/>
          <p:nvPr/>
        </p:nvSpPr>
        <p:spPr>
          <a:xfrm>
            <a:off x="784225" y="2034540"/>
            <a:ext cx="3272155" cy="368300"/>
          </a:xfrm>
          <a:prstGeom prst="rect">
            <a:avLst/>
          </a:prstGeom>
          <a:noFill/>
        </p:spPr>
        <p:txBody>
          <a:bodyPr wrap="square" rtlCol="0">
            <a:spAutoFit/>
          </a:bodyPr>
          <a:p>
            <a:r>
              <a:rPr lang="zh-CN" altLang="en-US" b="1"/>
              <a:t>关键任务</a:t>
            </a:r>
            <a:endParaRPr lang="zh-CN" altLang="en-US"/>
          </a:p>
        </p:txBody>
      </p:sp>
      <p:sp>
        <p:nvSpPr>
          <p:cNvPr id="99" name="文本框 98"/>
          <p:cNvSpPr txBox="1"/>
          <p:nvPr/>
        </p:nvSpPr>
        <p:spPr>
          <a:xfrm>
            <a:off x="801370" y="2642235"/>
            <a:ext cx="3530600" cy="368300"/>
          </a:xfrm>
          <a:prstGeom prst="rect">
            <a:avLst/>
          </a:prstGeom>
          <a:noFill/>
        </p:spPr>
        <p:txBody>
          <a:bodyPr wrap="square" rtlCol="0">
            <a:spAutoFit/>
          </a:bodyPr>
          <a:p>
            <a:r>
              <a:rPr lang="en-US" altLang="zh-CN"/>
              <a:t>1.</a:t>
            </a:r>
            <a:r>
              <a:rPr lang="zh-CN" altLang="en-US"/>
              <a:t>系统需求分析</a:t>
            </a:r>
            <a:endParaRPr lang="zh-CN" altLang="en-US"/>
          </a:p>
        </p:txBody>
      </p:sp>
      <p:sp>
        <p:nvSpPr>
          <p:cNvPr id="100" name="文本框 99"/>
          <p:cNvSpPr txBox="1"/>
          <p:nvPr/>
        </p:nvSpPr>
        <p:spPr>
          <a:xfrm>
            <a:off x="3545840" y="2642235"/>
            <a:ext cx="3530600" cy="368300"/>
          </a:xfrm>
          <a:prstGeom prst="rect">
            <a:avLst/>
          </a:prstGeom>
          <a:noFill/>
        </p:spPr>
        <p:txBody>
          <a:bodyPr wrap="square" rtlCol="0">
            <a:spAutoFit/>
          </a:bodyPr>
          <a:p>
            <a:r>
              <a:rPr lang="en-US" altLang="zh-CN"/>
              <a:t>2.</a:t>
            </a:r>
            <a:r>
              <a:rPr lang="zh-CN" altLang="en-US"/>
              <a:t>前端架构设计</a:t>
            </a:r>
            <a:endParaRPr lang="zh-CN" altLang="en-US"/>
          </a:p>
        </p:txBody>
      </p:sp>
      <p:sp>
        <p:nvSpPr>
          <p:cNvPr id="101" name="文本框 100"/>
          <p:cNvSpPr txBox="1"/>
          <p:nvPr/>
        </p:nvSpPr>
        <p:spPr>
          <a:xfrm>
            <a:off x="815975" y="3244850"/>
            <a:ext cx="3530600" cy="368300"/>
          </a:xfrm>
          <a:prstGeom prst="rect">
            <a:avLst/>
          </a:prstGeom>
          <a:noFill/>
        </p:spPr>
        <p:txBody>
          <a:bodyPr wrap="square" rtlCol="0">
            <a:spAutoFit/>
          </a:bodyPr>
          <a:p>
            <a:r>
              <a:rPr lang="en-US" altLang="zh-CN"/>
              <a:t>3.</a:t>
            </a:r>
            <a:r>
              <a:rPr lang="zh-CN" altLang="en-US"/>
              <a:t>组件封装和页面实现</a:t>
            </a:r>
            <a:endParaRPr lang="zh-CN" altLang="en-US"/>
          </a:p>
        </p:txBody>
      </p:sp>
      <p:pic>
        <p:nvPicPr>
          <p:cNvPr id="33" name="图片 32" descr="耦合器"/>
          <p:cNvPicPr>
            <a:picLocks noChangeAspect="1"/>
          </p:cNvPicPr>
          <p:nvPr/>
        </p:nvPicPr>
        <p:blipFill>
          <a:blip r:embed="rId2"/>
          <a:stretch>
            <a:fillRect/>
          </a:stretch>
        </p:blipFill>
        <p:spPr>
          <a:xfrm>
            <a:off x="4632325" y="3305810"/>
            <a:ext cx="416560" cy="416560"/>
          </a:xfrm>
          <a:prstGeom prst="rect">
            <a:avLst/>
          </a:prstGeom>
        </p:spPr>
      </p:pic>
      <p:pic>
        <p:nvPicPr>
          <p:cNvPr id="34" name="图片 33" descr="效率浪费"/>
          <p:cNvPicPr>
            <a:picLocks noChangeAspect="1"/>
          </p:cNvPicPr>
          <p:nvPr/>
        </p:nvPicPr>
        <p:blipFill>
          <a:blip r:embed="rId3"/>
          <a:stretch>
            <a:fillRect/>
          </a:stretch>
        </p:blipFill>
        <p:spPr>
          <a:xfrm>
            <a:off x="4709160" y="4023995"/>
            <a:ext cx="261620" cy="261620"/>
          </a:xfrm>
          <a:prstGeom prst="rect">
            <a:avLst/>
          </a:prstGeom>
        </p:spPr>
      </p:pic>
      <p:sp>
        <p:nvSpPr>
          <p:cNvPr id="4" name="文本框 3"/>
          <p:cNvSpPr txBox="1"/>
          <p:nvPr/>
        </p:nvSpPr>
        <p:spPr>
          <a:xfrm>
            <a:off x="804545" y="3921760"/>
            <a:ext cx="1741805" cy="368300"/>
          </a:xfrm>
          <a:prstGeom prst="rect">
            <a:avLst/>
          </a:prstGeom>
          <a:noFill/>
        </p:spPr>
        <p:txBody>
          <a:bodyPr wrap="square" rtlCol="0">
            <a:spAutoFit/>
          </a:bodyPr>
          <a:p>
            <a:r>
              <a:rPr lang="zh-CN" altLang="en-US" b="1"/>
              <a:t>完成结果</a:t>
            </a:r>
            <a:endParaRPr lang="zh-CN" altLang="en-US" b="1"/>
          </a:p>
        </p:txBody>
      </p:sp>
      <p:sp>
        <p:nvSpPr>
          <p:cNvPr id="6" name="文本框 5"/>
          <p:cNvSpPr txBox="1"/>
          <p:nvPr/>
        </p:nvSpPr>
        <p:spPr>
          <a:xfrm>
            <a:off x="824865" y="4463415"/>
            <a:ext cx="6111240" cy="368300"/>
          </a:xfrm>
          <a:prstGeom prst="rect">
            <a:avLst/>
          </a:prstGeom>
          <a:noFill/>
        </p:spPr>
        <p:txBody>
          <a:bodyPr wrap="square" rtlCol="0">
            <a:spAutoFit/>
          </a:bodyPr>
          <a:p>
            <a:r>
              <a:rPr lang="en-US" altLang="zh-CN"/>
              <a:t>1.</a:t>
            </a:r>
            <a:r>
              <a:rPr lang="zh-CN" altLang="en-US"/>
              <a:t>提升开发效率，最快</a:t>
            </a:r>
            <a:r>
              <a:rPr lang="en-US" altLang="zh-CN"/>
              <a:t>5</a:t>
            </a:r>
            <a:r>
              <a:rPr lang="zh-CN" altLang="en-US"/>
              <a:t>分钟完成单个页面</a:t>
            </a:r>
            <a:endParaRPr lang="zh-CN" altLang="en-US"/>
          </a:p>
        </p:txBody>
      </p:sp>
      <p:sp>
        <p:nvSpPr>
          <p:cNvPr id="7" name="文本框 6"/>
          <p:cNvSpPr txBox="1"/>
          <p:nvPr/>
        </p:nvSpPr>
        <p:spPr>
          <a:xfrm>
            <a:off x="824865" y="5037455"/>
            <a:ext cx="6111240" cy="368300"/>
          </a:xfrm>
          <a:prstGeom prst="rect">
            <a:avLst/>
          </a:prstGeom>
          <a:noFill/>
        </p:spPr>
        <p:txBody>
          <a:bodyPr wrap="square" rtlCol="0">
            <a:spAutoFit/>
          </a:bodyPr>
          <a:p>
            <a:r>
              <a:rPr lang="en-US" altLang="zh-CN"/>
              <a:t>2.</a:t>
            </a:r>
            <a:r>
              <a:rPr lang="zh-CN" altLang="en-US"/>
              <a:t>个人完成</a:t>
            </a:r>
            <a:r>
              <a:rPr lang="en-US" altLang="zh-CN"/>
              <a:t>5</a:t>
            </a:r>
            <a:r>
              <a:rPr lang="zh-CN" altLang="en-US"/>
              <a:t>个模块共</a:t>
            </a:r>
            <a:r>
              <a:rPr lang="en-US" altLang="zh-CN"/>
              <a:t>13</a:t>
            </a:r>
            <a:r>
              <a:rPr lang="zh-CN" altLang="en-US"/>
              <a:t>个页面的开发</a:t>
            </a:r>
            <a:endParaRPr lang="zh-CN" altLang="en-US"/>
          </a:p>
        </p:txBody>
      </p:sp>
      <p:sp>
        <p:nvSpPr>
          <p:cNvPr id="2" name="左大括号 1"/>
          <p:cNvSpPr/>
          <p:nvPr/>
        </p:nvSpPr>
        <p:spPr>
          <a:xfrm>
            <a:off x="5503545" y="1802765"/>
            <a:ext cx="452120" cy="19488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3" name="文本框 2"/>
          <p:cNvSpPr txBox="1"/>
          <p:nvPr/>
        </p:nvSpPr>
        <p:spPr>
          <a:xfrm>
            <a:off x="6220460" y="1635760"/>
            <a:ext cx="1933575" cy="368300"/>
          </a:xfrm>
          <a:prstGeom prst="rect">
            <a:avLst/>
          </a:prstGeom>
          <a:noFill/>
        </p:spPr>
        <p:txBody>
          <a:bodyPr wrap="square" rtlCol="0">
            <a:spAutoFit/>
          </a:bodyPr>
          <a:p>
            <a:r>
              <a:rPr lang="zh-CN" altLang="en-US"/>
              <a:t>前端路由</a:t>
            </a:r>
            <a:endParaRPr lang="zh-CN" altLang="en-US"/>
          </a:p>
        </p:txBody>
      </p:sp>
      <p:sp>
        <p:nvSpPr>
          <p:cNvPr id="8" name="文本框 7"/>
          <p:cNvSpPr txBox="1"/>
          <p:nvPr/>
        </p:nvSpPr>
        <p:spPr>
          <a:xfrm>
            <a:off x="6220460" y="2106295"/>
            <a:ext cx="1933575" cy="368300"/>
          </a:xfrm>
          <a:prstGeom prst="rect">
            <a:avLst/>
          </a:prstGeom>
          <a:noFill/>
        </p:spPr>
        <p:txBody>
          <a:bodyPr wrap="square" rtlCol="0">
            <a:spAutoFit/>
          </a:bodyPr>
          <a:p>
            <a:r>
              <a:rPr lang="zh-CN" altLang="en-US"/>
              <a:t>状态管理</a:t>
            </a:r>
            <a:endParaRPr lang="zh-CN" altLang="en-US"/>
          </a:p>
        </p:txBody>
      </p:sp>
      <p:sp>
        <p:nvSpPr>
          <p:cNvPr id="9" name="文本框 8"/>
          <p:cNvSpPr txBox="1"/>
          <p:nvPr/>
        </p:nvSpPr>
        <p:spPr>
          <a:xfrm>
            <a:off x="6250940" y="2581275"/>
            <a:ext cx="1933575" cy="368300"/>
          </a:xfrm>
          <a:prstGeom prst="rect">
            <a:avLst/>
          </a:prstGeom>
          <a:noFill/>
        </p:spPr>
        <p:txBody>
          <a:bodyPr wrap="square" rtlCol="0">
            <a:spAutoFit/>
          </a:bodyPr>
          <a:p>
            <a:r>
              <a:rPr lang="en-US" altLang="zh-CN"/>
              <a:t>HTTP</a:t>
            </a:r>
            <a:r>
              <a:rPr lang="zh-CN" altLang="en-US"/>
              <a:t>拦截</a:t>
            </a:r>
            <a:endParaRPr lang="zh-CN" altLang="en-US"/>
          </a:p>
        </p:txBody>
      </p:sp>
      <p:sp>
        <p:nvSpPr>
          <p:cNvPr id="10" name="文本框 9"/>
          <p:cNvSpPr txBox="1"/>
          <p:nvPr/>
        </p:nvSpPr>
        <p:spPr>
          <a:xfrm>
            <a:off x="6235700" y="3056255"/>
            <a:ext cx="1933575" cy="368300"/>
          </a:xfrm>
          <a:prstGeom prst="rect">
            <a:avLst/>
          </a:prstGeom>
          <a:noFill/>
        </p:spPr>
        <p:txBody>
          <a:bodyPr wrap="square" rtlCol="0">
            <a:spAutoFit/>
          </a:bodyPr>
          <a:p>
            <a:r>
              <a:rPr lang="zh-CN" altLang="en-US"/>
              <a:t>代码校验</a:t>
            </a:r>
            <a:endParaRPr lang="zh-CN" altLang="en-US"/>
          </a:p>
        </p:txBody>
      </p:sp>
      <p:sp>
        <p:nvSpPr>
          <p:cNvPr id="12" name="文本框 11"/>
          <p:cNvSpPr txBox="1"/>
          <p:nvPr/>
        </p:nvSpPr>
        <p:spPr>
          <a:xfrm>
            <a:off x="6250940" y="3553460"/>
            <a:ext cx="1933575" cy="368300"/>
          </a:xfrm>
          <a:prstGeom prst="rect">
            <a:avLst/>
          </a:prstGeom>
          <a:noFill/>
        </p:spPr>
        <p:txBody>
          <a:bodyPr wrap="square" rtlCol="0">
            <a:spAutoFit/>
          </a:bodyPr>
          <a:p>
            <a:r>
              <a:rPr lang="zh-CN" altLang="en-US"/>
              <a:t>全局混入</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2"/>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情景模拟</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图表 9"/>
          <p:cNvGraphicFramePr/>
          <p:nvPr/>
        </p:nvGraphicFramePr>
        <p:xfrm>
          <a:off x="6033135" y="1628140"/>
          <a:ext cx="5319395" cy="3303270"/>
        </p:xfrm>
        <a:graphic>
          <a:graphicData uri="http://schemas.openxmlformats.org/drawingml/2006/chart">
            <c:chart xmlns:c="http://schemas.openxmlformats.org/drawingml/2006/chart" xmlns:r="http://schemas.openxmlformats.org/officeDocument/2006/relationships" r:id="rId1"/>
          </a:graphicData>
        </a:graphic>
      </p:graphicFrame>
      <p:sp>
        <p:nvSpPr>
          <p:cNvPr id="11" name="文本框 10"/>
          <p:cNvSpPr txBox="1"/>
          <p:nvPr/>
        </p:nvSpPr>
        <p:spPr>
          <a:xfrm>
            <a:off x="486410" y="1259840"/>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成果</a:t>
            </a:r>
            <a:endParaRPr lang="zh-CN" altLang="en-US" b="1">
              <a:latin typeface="微软雅黑" panose="020B0503020204020204" pitchFamily="34" charset="-122"/>
              <a:ea typeface="微软雅黑" panose="020B0503020204020204" pitchFamily="34" charset="-122"/>
            </a:endParaRPr>
          </a:p>
        </p:txBody>
      </p:sp>
      <p:pic>
        <p:nvPicPr>
          <p:cNvPr id="25" name="图片 24" descr="IMG20191128_154313"/>
          <p:cNvPicPr>
            <a:picLocks noChangeAspect="1"/>
          </p:cNvPicPr>
          <p:nvPr/>
        </p:nvPicPr>
        <p:blipFill>
          <a:blip r:embed="rId3"/>
          <a:srcRect r="24535" b="29101"/>
          <a:stretch>
            <a:fillRect/>
          </a:stretch>
        </p:blipFill>
        <p:spPr>
          <a:xfrm>
            <a:off x="486410" y="1933575"/>
            <a:ext cx="4469765" cy="2692400"/>
          </a:xfrm>
          <a:prstGeom prst="rect">
            <a:avLst/>
          </a:prstGeom>
        </p:spPr>
      </p:pic>
      <p:sp>
        <p:nvSpPr>
          <p:cNvPr id="2" name="文本框 1"/>
          <p:cNvSpPr txBox="1"/>
          <p:nvPr/>
        </p:nvSpPr>
        <p:spPr>
          <a:xfrm>
            <a:off x="486410" y="4824095"/>
            <a:ext cx="3659505" cy="368300"/>
          </a:xfrm>
          <a:prstGeom prst="rect">
            <a:avLst/>
          </a:prstGeom>
          <a:noFill/>
        </p:spPr>
        <p:txBody>
          <a:bodyPr wrap="square" rtlCol="0">
            <a:spAutoFit/>
          </a:bodyPr>
          <a:p>
            <a:r>
              <a:rPr lang="zh-CN" altLang="en-US" b="1">
                <a:latin typeface="微软雅黑" panose="020B0503020204020204" pitchFamily="34" charset="-122"/>
                <a:ea typeface="微软雅黑" panose="020B0503020204020204" pitchFamily="34" charset="-122"/>
              </a:rPr>
              <a:t>收获</a:t>
            </a:r>
            <a:endParaRPr lang="zh-CN" altLang="en-US" b="1">
              <a:latin typeface="微软雅黑" panose="020B0503020204020204" pitchFamily="34" charset="-122"/>
              <a:ea typeface="微软雅黑" panose="020B0503020204020204" pitchFamily="34" charset="-122"/>
            </a:endParaRPr>
          </a:p>
        </p:txBody>
      </p:sp>
      <p:sp>
        <p:nvSpPr>
          <p:cNvPr id="3" name="文本框 2"/>
          <p:cNvSpPr txBox="1"/>
          <p:nvPr/>
        </p:nvSpPr>
        <p:spPr>
          <a:xfrm>
            <a:off x="714375" y="5421630"/>
            <a:ext cx="5778500" cy="368300"/>
          </a:xfrm>
          <a:prstGeom prst="rect">
            <a:avLst/>
          </a:prstGeom>
          <a:noFill/>
        </p:spPr>
        <p:txBody>
          <a:bodyPr wrap="square" rtlCol="0">
            <a:spAutoFit/>
          </a:bodyPr>
          <a:p>
            <a:r>
              <a:rPr lang="en-US" altLang="zh-CN"/>
              <a:t>1.</a:t>
            </a:r>
            <a:r>
              <a:rPr lang="zh-CN" altLang="en-US"/>
              <a:t>提升前端组件封装能力</a:t>
            </a:r>
            <a:endParaRPr lang="zh-CN" altLang="en-US"/>
          </a:p>
        </p:txBody>
      </p:sp>
      <p:sp>
        <p:nvSpPr>
          <p:cNvPr id="4" name="文本框 3"/>
          <p:cNvSpPr txBox="1"/>
          <p:nvPr/>
        </p:nvSpPr>
        <p:spPr>
          <a:xfrm>
            <a:off x="714375" y="6012815"/>
            <a:ext cx="5778500" cy="368300"/>
          </a:xfrm>
          <a:prstGeom prst="rect">
            <a:avLst/>
          </a:prstGeom>
          <a:noFill/>
        </p:spPr>
        <p:txBody>
          <a:bodyPr wrap="square" rtlCol="0">
            <a:spAutoFit/>
          </a:bodyPr>
          <a:p>
            <a:r>
              <a:rPr lang="en-US" altLang="zh-CN"/>
              <a:t>2.</a:t>
            </a:r>
            <a:r>
              <a:rPr lang="zh-CN" altLang="en-US"/>
              <a:t>熟悉</a:t>
            </a:r>
            <a:r>
              <a:rPr lang="en-US" altLang="zh-CN"/>
              <a:t>VUE</a:t>
            </a:r>
            <a:r>
              <a:rPr lang="zh-CN" altLang="en-US"/>
              <a:t>全家桶</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六边形 8"/>
          <p:cNvSpPr/>
          <p:nvPr/>
        </p:nvSpPr>
        <p:spPr>
          <a:xfrm>
            <a:off x="882650" y="454787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309054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部门经历</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8" name="六边形 7"/>
          <p:cNvSpPr/>
          <p:nvPr/>
        </p:nvSpPr>
        <p:spPr>
          <a:xfrm>
            <a:off x="982345" y="4648200"/>
            <a:ext cx="639445" cy="606425"/>
          </a:xfrm>
          <a:prstGeom prst="hexagon">
            <a:avLst/>
          </a:prstGeom>
          <a:solidFill>
            <a:srgbClr val="7B6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六边形 9"/>
          <p:cNvSpPr/>
          <p:nvPr/>
        </p:nvSpPr>
        <p:spPr>
          <a:xfrm>
            <a:off x="871220" y="292989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六边形 10"/>
          <p:cNvSpPr/>
          <p:nvPr/>
        </p:nvSpPr>
        <p:spPr>
          <a:xfrm>
            <a:off x="970915" y="3030220"/>
            <a:ext cx="639445" cy="606425"/>
          </a:xfrm>
          <a:prstGeom prst="hexagon">
            <a:avLst/>
          </a:prstGeom>
          <a:solidFill>
            <a:srgbClr val="E559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六边形 11"/>
          <p:cNvSpPr/>
          <p:nvPr/>
        </p:nvSpPr>
        <p:spPr>
          <a:xfrm>
            <a:off x="874395" y="1281430"/>
            <a:ext cx="845185" cy="801370"/>
          </a:xfrm>
          <a:prstGeom prst="hexagon">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六边形 12"/>
          <p:cNvSpPr/>
          <p:nvPr/>
        </p:nvSpPr>
        <p:spPr>
          <a:xfrm>
            <a:off x="974090" y="1381760"/>
            <a:ext cx="639445" cy="606425"/>
          </a:xfrm>
          <a:prstGeom prst="hexagon">
            <a:avLst/>
          </a:prstGeom>
          <a:solidFill>
            <a:srgbClr val="7DB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944245" y="1528445"/>
            <a:ext cx="2882265" cy="337185"/>
          </a:xfrm>
          <a:prstGeom prst="rect">
            <a:avLst/>
          </a:prstGeom>
          <a:noFill/>
        </p:spPr>
        <p:txBody>
          <a:bodyPr wrap="square" rtlCol="0">
            <a:spAutoFit/>
          </a:bodyPr>
          <a:p>
            <a:r>
              <a:rPr lang="en-US" altLang="zh-CN" sz="1600">
                <a:solidFill>
                  <a:schemeClr val="bg1"/>
                </a:solidFill>
              </a:rPr>
              <a:t>STEP1</a:t>
            </a:r>
            <a:endParaRPr lang="en-US" altLang="zh-CN" sz="1600">
              <a:solidFill>
                <a:schemeClr val="bg1"/>
              </a:solidFill>
            </a:endParaRPr>
          </a:p>
        </p:txBody>
      </p:sp>
      <p:sp>
        <p:nvSpPr>
          <p:cNvPr id="15" name="文本框 14"/>
          <p:cNvSpPr txBox="1"/>
          <p:nvPr/>
        </p:nvSpPr>
        <p:spPr>
          <a:xfrm>
            <a:off x="939165" y="3186430"/>
            <a:ext cx="2882265" cy="337185"/>
          </a:xfrm>
          <a:prstGeom prst="rect">
            <a:avLst/>
          </a:prstGeom>
          <a:noFill/>
        </p:spPr>
        <p:txBody>
          <a:bodyPr wrap="square" rtlCol="0">
            <a:spAutoFit/>
          </a:bodyPr>
          <a:p>
            <a:r>
              <a:rPr lang="en-US" altLang="zh-CN" sz="1600">
                <a:solidFill>
                  <a:schemeClr val="bg1"/>
                </a:solidFill>
              </a:rPr>
              <a:t>STEP2</a:t>
            </a:r>
            <a:endParaRPr lang="en-US" altLang="zh-CN" sz="1600">
              <a:solidFill>
                <a:schemeClr val="bg1"/>
              </a:solidFill>
            </a:endParaRPr>
          </a:p>
        </p:txBody>
      </p:sp>
      <p:sp>
        <p:nvSpPr>
          <p:cNvPr id="16" name="文本框 15"/>
          <p:cNvSpPr txBox="1"/>
          <p:nvPr/>
        </p:nvSpPr>
        <p:spPr>
          <a:xfrm>
            <a:off x="939165" y="4801235"/>
            <a:ext cx="2882265" cy="337185"/>
          </a:xfrm>
          <a:prstGeom prst="rect">
            <a:avLst/>
          </a:prstGeom>
          <a:noFill/>
        </p:spPr>
        <p:txBody>
          <a:bodyPr wrap="square" rtlCol="0">
            <a:spAutoFit/>
          </a:bodyPr>
          <a:p>
            <a:r>
              <a:rPr lang="en-US" altLang="zh-CN" sz="1600">
                <a:solidFill>
                  <a:schemeClr val="bg1"/>
                </a:solidFill>
              </a:rPr>
              <a:t>STEP3</a:t>
            </a:r>
            <a:endParaRPr lang="en-US" altLang="zh-CN" sz="1600">
              <a:solidFill>
                <a:schemeClr val="bg1"/>
              </a:solidFill>
            </a:endParaRPr>
          </a:p>
        </p:txBody>
      </p:sp>
      <p:sp>
        <p:nvSpPr>
          <p:cNvPr id="17" name="文本框 16"/>
          <p:cNvSpPr txBox="1"/>
          <p:nvPr/>
        </p:nvSpPr>
        <p:spPr>
          <a:xfrm>
            <a:off x="1919605" y="1511300"/>
            <a:ext cx="1755775" cy="368300"/>
          </a:xfrm>
          <a:prstGeom prst="rect">
            <a:avLst/>
          </a:prstGeom>
          <a:noFill/>
        </p:spPr>
        <p:txBody>
          <a:bodyPr wrap="square" rtlCol="0">
            <a:spAutoFit/>
          </a:bodyPr>
          <a:p>
            <a:r>
              <a:rPr lang="zh-CN" altLang="en-US"/>
              <a:t>丰声研发组</a:t>
            </a:r>
            <a:endParaRPr lang="zh-CN" altLang="en-US"/>
          </a:p>
        </p:txBody>
      </p:sp>
      <p:sp>
        <p:nvSpPr>
          <p:cNvPr id="18" name="文本框 17"/>
          <p:cNvSpPr txBox="1"/>
          <p:nvPr/>
        </p:nvSpPr>
        <p:spPr>
          <a:xfrm>
            <a:off x="1919605" y="3136900"/>
            <a:ext cx="1494790" cy="368300"/>
          </a:xfrm>
          <a:prstGeom prst="rect">
            <a:avLst/>
          </a:prstGeom>
          <a:noFill/>
        </p:spPr>
        <p:txBody>
          <a:bodyPr wrap="square" rtlCol="0">
            <a:spAutoFit/>
          </a:bodyPr>
          <a:p>
            <a:r>
              <a:rPr lang="zh-CN" altLang="en-US"/>
              <a:t>场院管理组</a:t>
            </a:r>
            <a:endParaRPr lang="zh-CN" altLang="en-US"/>
          </a:p>
        </p:txBody>
      </p:sp>
      <p:sp>
        <p:nvSpPr>
          <p:cNvPr id="19" name="文本框 18"/>
          <p:cNvSpPr txBox="1"/>
          <p:nvPr/>
        </p:nvSpPr>
        <p:spPr>
          <a:xfrm>
            <a:off x="1919605" y="4742180"/>
            <a:ext cx="1137920" cy="368300"/>
          </a:xfrm>
          <a:prstGeom prst="rect">
            <a:avLst/>
          </a:prstGeom>
          <a:noFill/>
        </p:spPr>
        <p:txBody>
          <a:bodyPr wrap="square" rtlCol="0">
            <a:spAutoFit/>
          </a:bodyPr>
          <a:p>
            <a:r>
              <a:rPr lang="zh-CN" altLang="en-US"/>
              <a:t>异常组</a:t>
            </a:r>
            <a:endParaRPr lang="zh-CN" altLang="en-US"/>
          </a:p>
        </p:txBody>
      </p:sp>
      <p:sp>
        <p:nvSpPr>
          <p:cNvPr id="24" name="左大括号 23"/>
          <p:cNvSpPr/>
          <p:nvPr/>
        </p:nvSpPr>
        <p:spPr>
          <a:xfrm>
            <a:off x="2477770" y="5438775"/>
            <a:ext cx="379095" cy="9429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5" name="矩形 24"/>
          <p:cNvSpPr/>
          <p:nvPr/>
        </p:nvSpPr>
        <p:spPr>
          <a:xfrm>
            <a:off x="4852035" y="5233670"/>
            <a:ext cx="1667510" cy="340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协查实时监控</a:t>
            </a:r>
            <a:endParaRPr lang="zh-CN" altLang="en-US"/>
          </a:p>
        </p:txBody>
      </p:sp>
      <p:sp>
        <p:nvSpPr>
          <p:cNvPr id="27" name="矩形 26"/>
          <p:cNvSpPr/>
          <p:nvPr/>
        </p:nvSpPr>
        <p:spPr>
          <a:xfrm>
            <a:off x="4852035" y="6130290"/>
            <a:ext cx="1668145" cy="34036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有货无单匹配</a:t>
            </a:r>
            <a:endParaRPr lang="zh-CN" altLang="en-US"/>
          </a:p>
        </p:txBody>
      </p:sp>
      <p:sp>
        <p:nvSpPr>
          <p:cNvPr id="28" name="文本框 27"/>
          <p:cNvSpPr txBox="1"/>
          <p:nvPr/>
        </p:nvSpPr>
        <p:spPr>
          <a:xfrm>
            <a:off x="3032125" y="5233670"/>
            <a:ext cx="2199640" cy="368300"/>
          </a:xfrm>
          <a:prstGeom prst="rect">
            <a:avLst/>
          </a:prstGeom>
          <a:noFill/>
        </p:spPr>
        <p:txBody>
          <a:bodyPr wrap="square" rtlCol="0">
            <a:spAutoFit/>
          </a:bodyPr>
          <a:p>
            <a:r>
              <a:rPr lang="en-US" altLang="zh-CN"/>
              <a:t>9</a:t>
            </a:r>
            <a:r>
              <a:rPr lang="zh-CN" altLang="en-US"/>
              <a:t>月</a:t>
            </a:r>
            <a:r>
              <a:rPr lang="en-US" altLang="zh-CN"/>
              <a:t>26</a:t>
            </a:r>
            <a:r>
              <a:rPr lang="zh-CN" altLang="en-US"/>
              <a:t>日版本</a:t>
            </a:r>
            <a:endParaRPr lang="zh-CN" altLang="en-US"/>
          </a:p>
        </p:txBody>
      </p:sp>
      <p:sp>
        <p:nvSpPr>
          <p:cNvPr id="29" name="文本框 28"/>
          <p:cNvSpPr txBox="1"/>
          <p:nvPr/>
        </p:nvSpPr>
        <p:spPr>
          <a:xfrm>
            <a:off x="3020695" y="6140450"/>
            <a:ext cx="2199640" cy="368300"/>
          </a:xfrm>
          <a:prstGeom prst="rect">
            <a:avLst/>
          </a:prstGeom>
          <a:noFill/>
        </p:spPr>
        <p:txBody>
          <a:bodyPr wrap="square" rtlCol="0">
            <a:spAutoFit/>
          </a:bodyPr>
          <a:p>
            <a:r>
              <a:rPr lang="en-US" altLang="zh-CN"/>
              <a:t>10</a:t>
            </a:r>
            <a:r>
              <a:rPr lang="zh-CN" altLang="en-US"/>
              <a:t>月</a:t>
            </a:r>
            <a:r>
              <a:rPr lang="en-US" altLang="zh-CN"/>
              <a:t>1</a:t>
            </a:r>
            <a:r>
              <a:rPr lang="en-US" altLang="zh-CN"/>
              <a:t>6</a:t>
            </a:r>
            <a:r>
              <a:rPr lang="zh-CN" altLang="en-US"/>
              <a:t>日版本</a:t>
            </a:r>
            <a:endParaRPr lang="zh-CN" altLang="en-US"/>
          </a:p>
        </p:txBody>
      </p:sp>
      <p:sp>
        <p:nvSpPr>
          <p:cNvPr id="30" name="文本框 29"/>
          <p:cNvSpPr txBox="1"/>
          <p:nvPr/>
        </p:nvSpPr>
        <p:spPr>
          <a:xfrm>
            <a:off x="2636520" y="3831590"/>
            <a:ext cx="5568950" cy="368300"/>
          </a:xfrm>
          <a:prstGeom prst="rect">
            <a:avLst/>
          </a:prstGeom>
          <a:noFill/>
        </p:spPr>
        <p:txBody>
          <a:bodyPr wrap="square" rtlCol="0">
            <a:spAutoFit/>
          </a:bodyPr>
          <a:p>
            <a:r>
              <a:rPr lang="en-US" altLang="zh-CN"/>
              <a:t>1.</a:t>
            </a:r>
            <a:r>
              <a:rPr lang="zh-CN" altLang="en-US"/>
              <a:t>角色列表页面重构</a:t>
            </a:r>
            <a:endParaRPr lang="zh-CN" altLang="en-US"/>
          </a:p>
        </p:txBody>
      </p:sp>
      <p:sp>
        <p:nvSpPr>
          <p:cNvPr id="31" name="文本框 30"/>
          <p:cNvSpPr txBox="1"/>
          <p:nvPr/>
        </p:nvSpPr>
        <p:spPr>
          <a:xfrm>
            <a:off x="2621280" y="2069465"/>
            <a:ext cx="4832350" cy="368300"/>
          </a:xfrm>
          <a:prstGeom prst="rect">
            <a:avLst/>
          </a:prstGeom>
          <a:noFill/>
        </p:spPr>
        <p:txBody>
          <a:bodyPr wrap="square" rtlCol="0">
            <a:spAutoFit/>
          </a:bodyPr>
          <a:p>
            <a:r>
              <a:rPr lang="en-US" altLang="zh-CN"/>
              <a:t>1.</a:t>
            </a:r>
            <a:r>
              <a:rPr lang="zh-CN" altLang="en-US"/>
              <a:t>学习</a:t>
            </a:r>
            <a:r>
              <a:rPr lang="en-US" altLang="zh-CN"/>
              <a:t>Vue,React,Node,Electron</a:t>
            </a:r>
            <a:r>
              <a:rPr lang="zh-CN" altLang="en-US"/>
              <a:t>等技术体系</a:t>
            </a:r>
            <a:endParaRPr lang="zh-CN" altLang="en-US"/>
          </a:p>
        </p:txBody>
      </p:sp>
      <p:sp>
        <p:nvSpPr>
          <p:cNvPr id="32" name="文本框 31"/>
          <p:cNvSpPr txBox="1"/>
          <p:nvPr/>
        </p:nvSpPr>
        <p:spPr>
          <a:xfrm>
            <a:off x="2629535" y="2561590"/>
            <a:ext cx="4832350" cy="368300"/>
          </a:xfrm>
          <a:prstGeom prst="rect">
            <a:avLst/>
          </a:prstGeom>
          <a:noFill/>
        </p:spPr>
        <p:txBody>
          <a:bodyPr wrap="square" rtlCol="0">
            <a:spAutoFit/>
          </a:bodyPr>
          <a:p>
            <a:r>
              <a:rPr lang="en-US" altLang="zh-CN"/>
              <a:t>2.BMC,</a:t>
            </a:r>
            <a:r>
              <a:rPr lang="zh-CN" altLang="en-US"/>
              <a:t>盐渎项目系统架构研究和文档撰写</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 name="图片 19"/>
          <p:cNvPicPr>
            <a:picLocks noChangeAspect="1"/>
          </p:cNvPicPr>
          <p:nvPr/>
        </p:nvPicPr>
        <p:blipFill>
          <a:blip r:embed="rId1"/>
          <a:stretch>
            <a:fillRect/>
          </a:stretch>
        </p:blipFill>
        <p:spPr>
          <a:xfrm>
            <a:off x="4579666" y="448966"/>
            <a:ext cx="554293" cy="553647"/>
          </a:xfrm>
          <a:prstGeom prst="rect">
            <a:avLst/>
          </a:prstGeom>
        </p:spPr>
      </p:pic>
      <p:sp>
        <p:nvSpPr>
          <p:cNvPr id="23" name="圆角矩形 22"/>
          <p:cNvSpPr/>
          <p:nvPr/>
        </p:nvSpPr>
        <p:spPr>
          <a:xfrm>
            <a:off x="0" y="461201"/>
            <a:ext cx="4377128" cy="545753"/>
          </a:xfrm>
          <a:prstGeom prst="roundRect">
            <a:avLst>
              <a:gd name="adj" fmla="val 0"/>
            </a:avLst>
          </a:prstGeom>
          <a:solidFill>
            <a:srgbClr val="6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圆角矩形 21"/>
          <p:cNvSpPr/>
          <p:nvPr/>
        </p:nvSpPr>
        <p:spPr>
          <a:xfrm>
            <a:off x="0" y="467644"/>
            <a:ext cx="3447738" cy="539310"/>
          </a:xfrm>
          <a:prstGeom prst="roundRect">
            <a:avLst>
              <a:gd name="adj" fmla="val 0"/>
            </a:avLst>
          </a:prstGeom>
          <a:solidFill>
            <a:srgbClr val="397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 y="461201"/>
            <a:ext cx="2653259" cy="534836"/>
          </a:xfrm>
          <a:prstGeom prst="roundRect">
            <a:avLst>
              <a:gd name="adj" fmla="val 0"/>
            </a:avLst>
          </a:prstGeom>
          <a:solidFill>
            <a:srgbClr val="182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文本框 25"/>
          <p:cNvSpPr txBox="1"/>
          <p:nvPr/>
        </p:nvSpPr>
        <p:spPr>
          <a:xfrm>
            <a:off x="357505" y="525780"/>
            <a:ext cx="2196465" cy="398780"/>
          </a:xfrm>
          <a:prstGeom prst="rect">
            <a:avLst/>
          </a:prstGeom>
          <a:noFill/>
        </p:spPr>
        <p:txBody>
          <a:bodyPr wrap="square" rtlCol="0">
            <a:spAutoFit/>
          </a:bodyPr>
          <a:p>
            <a:r>
              <a:rPr lang="zh-CN" altLang="en-US" sz="2000" b="1" dirty="0">
                <a:solidFill>
                  <a:schemeClr val="bg1"/>
                </a:solidFill>
                <a:latin typeface="微软雅黑" panose="020B0503020204020204" pitchFamily="34" charset="-122"/>
                <a:ea typeface="微软雅黑" panose="020B0503020204020204" pitchFamily="34" charset="-122"/>
              </a:rPr>
              <a:t>阶段总结与转变</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pic>
        <p:nvPicPr>
          <p:cNvPr id="5" name="图片 4" descr="ed0c0ddc6271b0717ca64ffdf847eab6"/>
          <p:cNvPicPr>
            <a:picLocks noChangeAspect="1"/>
          </p:cNvPicPr>
          <p:nvPr/>
        </p:nvPicPr>
        <p:blipFill>
          <a:blip r:embed="rId2"/>
          <a:stretch>
            <a:fillRect/>
          </a:stretch>
        </p:blipFill>
        <p:spPr>
          <a:xfrm>
            <a:off x="3549015" y="3465195"/>
            <a:ext cx="1554480" cy="956945"/>
          </a:xfrm>
          <a:prstGeom prst="rect">
            <a:avLst/>
          </a:prstGeom>
        </p:spPr>
      </p:pic>
      <p:sp>
        <p:nvSpPr>
          <p:cNvPr id="12" name="文本框 11"/>
          <p:cNvSpPr txBox="1"/>
          <p:nvPr/>
        </p:nvSpPr>
        <p:spPr>
          <a:xfrm>
            <a:off x="4111625" y="4485005"/>
            <a:ext cx="2738755" cy="368300"/>
          </a:xfrm>
          <a:prstGeom prst="rect">
            <a:avLst/>
          </a:prstGeom>
          <a:noFill/>
        </p:spPr>
        <p:txBody>
          <a:bodyPr wrap="square" rtlCol="0">
            <a:spAutoFit/>
          </a:bodyPr>
          <a:p>
            <a:r>
              <a:rPr lang="zh-CN" altLang="en-US"/>
              <a:t>前端</a:t>
            </a:r>
            <a:endParaRPr lang="zh-CN" altLang="en-US"/>
          </a:p>
        </p:txBody>
      </p:sp>
      <p:sp>
        <p:nvSpPr>
          <p:cNvPr id="13" name="文本框 12"/>
          <p:cNvSpPr txBox="1"/>
          <p:nvPr/>
        </p:nvSpPr>
        <p:spPr>
          <a:xfrm>
            <a:off x="7560310" y="4485005"/>
            <a:ext cx="1169670" cy="368300"/>
          </a:xfrm>
          <a:prstGeom prst="rect">
            <a:avLst/>
          </a:prstGeom>
          <a:noFill/>
        </p:spPr>
        <p:txBody>
          <a:bodyPr wrap="square" rtlCol="0">
            <a:spAutoFit/>
          </a:bodyPr>
          <a:p>
            <a:r>
              <a:rPr lang="zh-CN" altLang="en-US"/>
              <a:t>后端</a:t>
            </a:r>
            <a:endParaRPr lang="zh-CN" altLang="en-US"/>
          </a:p>
        </p:txBody>
      </p:sp>
      <p:pic>
        <p:nvPicPr>
          <p:cNvPr id="14" name="图片 13" descr="timg"/>
          <p:cNvPicPr>
            <a:picLocks noChangeAspect="1"/>
          </p:cNvPicPr>
          <p:nvPr/>
        </p:nvPicPr>
        <p:blipFill>
          <a:blip r:embed="rId3"/>
          <a:stretch>
            <a:fillRect/>
          </a:stretch>
        </p:blipFill>
        <p:spPr>
          <a:xfrm>
            <a:off x="7333615" y="3699510"/>
            <a:ext cx="1355090" cy="732790"/>
          </a:xfrm>
          <a:prstGeom prst="rect">
            <a:avLst/>
          </a:prstGeom>
        </p:spPr>
      </p:pic>
      <p:pic>
        <p:nvPicPr>
          <p:cNvPr id="15" name="图片 14" descr="816222-20150928161843261-1576526614"/>
          <p:cNvPicPr>
            <a:picLocks noChangeAspect="1"/>
          </p:cNvPicPr>
          <p:nvPr/>
        </p:nvPicPr>
        <p:blipFill>
          <a:blip r:embed="rId4"/>
          <a:srcRect l="17819" r="24107" b="328"/>
          <a:stretch>
            <a:fillRect/>
          </a:stretch>
        </p:blipFill>
        <p:spPr>
          <a:xfrm>
            <a:off x="7393305" y="3345815"/>
            <a:ext cx="656590" cy="674370"/>
          </a:xfrm>
          <a:prstGeom prst="rect">
            <a:avLst/>
          </a:prstGeom>
        </p:spPr>
      </p:pic>
      <p:sp>
        <p:nvSpPr>
          <p:cNvPr id="16" name="右箭头 15"/>
          <p:cNvSpPr/>
          <p:nvPr/>
        </p:nvSpPr>
        <p:spPr>
          <a:xfrm>
            <a:off x="5719445" y="3862070"/>
            <a:ext cx="823595" cy="212090"/>
          </a:xfrm>
          <a:prstGeom prst="rightArrow">
            <a:avLst>
              <a:gd name="adj1" fmla="val 50000"/>
              <a:gd name="adj2" fmla="val 817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文本框 24"/>
          <p:cNvSpPr txBox="1"/>
          <p:nvPr/>
        </p:nvSpPr>
        <p:spPr>
          <a:xfrm>
            <a:off x="898525" y="1577975"/>
            <a:ext cx="2434590" cy="368300"/>
          </a:xfrm>
          <a:prstGeom prst="rect">
            <a:avLst/>
          </a:prstGeom>
          <a:noFill/>
        </p:spPr>
        <p:txBody>
          <a:bodyPr wrap="square" rtlCol="0">
            <a:spAutoFit/>
          </a:bodyPr>
          <a:p>
            <a:r>
              <a:rPr lang="en-US" altLang="zh-CN"/>
              <a:t>1.</a:t>
            </a:r>
            <a:r>
              <a:rPr lang="zh-CN" altLang="en-US"/>
              <a:t>学习新的技术和框架</a:t>
            </a:r>
            <a:endParaRPr lang="zh-CN" altLang="en-US"/>
          </a:p>
        </p:txBody>
      </p:sp>
      <p:sp>
        <p:nvSpPr>
          <p:cNvPr id="27" name="文本框 26"/>
          <p:cNvSpPr txBox="1"/>
          <p:nvPr/>
        </p:nvSpPr>
        <p:spPr>
          <a:xfrm>
            <a:off x="884555" y="2776855"/>
            <a:ext cx="1669415" cy="368300"/>
          </a:xfrm>
          <a:prstGeom prst="rect">
            <a:avLst/>
          </a:prstGeom>
          <a:noFill/>
        </p:spPr>
        <p:txBody>
          <a:bodyPr wrap="square" rtlCol="0">
            <a:spAutoFit/>
          </a:bodyPr>
          <a:p>
            <a:r>
              <a:rPr lang="en-US" altLang="zh-CN"/>
              <a:t>3.</a:t>
            </a:r>
            <a:r>
              <a:rPr lang="zh-CN" altLang="en-US"/>
              <a:t>实践与开发</a:t>
            </a:r>
            <a:endParaRPr lang="zh-CN" altLang="en-US"/>
          </a:p>
        </p:txBody>
      </p:sp>
      <p:sp>
        <p:nvSpPr>
          <p:cNvPr id="28" name="文本框 27"/>
          <p:cNvSpPr txBox="1"/>
          <p:nvPr/>
        </p:nvSpPr>
        <p:spPr>
          <a:xfrm>
            <a:off x="892810" y="2188845"/>
            <a:ext cx="1911985" cy="368300"/>
          </a:xfrm>
          <a:prstGeom prst="rect">
            <a:avLst/>
          </a:prstGeom>
          <a:noFill/>
        </p:spPr>
        <p:txBody>
          <a:bodyPr wrap="square" rtlCol="0">
            <a:spAutoFit/>
          </a:bodyPr>
          <a:p>
            <a:r>
              <a:rPr lang="en-US" altLang="zh-CN"/>
              <a:t>2.</a:t>
            </a:r>
            <a:r>
              <a:rPr lang="zh-CN" altLang="en-US"/>
              <a:t>研究项目代码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2036</Words>
  <Application>WPS 演示</Application>
  <PresentationFormat>宽屏</PresentationFormat>
  <Paragraphs>444</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微软雅黑</vt:lpstr>
      <vt:lpstr>Segoe UI</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SF</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樊婉仪(WanYi Fan)-顺丰科技</dc:creator>
  <cp:lastModifiedBy>01385150</cp:lastModifiedBy>
  <cp:revision>206</cp:revision>
  <dcterms:created xsi:type="dcterms:W3CDTF">2019-11-20T09:28:00Z</dcterms:created>
  <dcterms:modified xsi:type="dcterms:W3CDTF">2019-12-09T06:59:52Z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2052-10.8.2.7058</vt:lpwstr>
  </property>
</Properties>
</file>