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6" autoAdjust="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4C9B4-9DB3-4E22-8C10-1F171F9D64F1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036C8D54-4810-4B56-ADB9-33206E045217}">
      <dgm:prSet phldrT="[文本]"/>
      <dgm:spPr/>
      <dgm:t>
        <a:bodyPr/>
        <a:lstStyle/>
        <a:p>
          <a:r>
            <a:rPr lang="zh-CN" altLang="en-US" dirty="0" smtClean="0"/>
            <a:t>受众人群</a:t>
          </a:r>
          <a:endParaRPr lang="zh-CN" altLang="en-US" dirty="0"/>
        </a:p>
      </dgm:t>
    </dgm:pt>
    <dgm:pt modelId="{285661C7-C4D0-41EA-9571-D9FE2295E8AF}" type="parTrans" cxnId="{125F6C4C-52CC-4E61-8BD4-492A98667C96}">
      <dgm:prSet/>
      <dgm:spPr/>
      <dgm:t>
        <a:bodyPr/>
        <a:lstStyle/>
        <a:p>
          <a:endParaRPr lang="zh-CN" altLang="en-US"/>
        </a:p>
      </dgm:t>
    </dgm:pt>
    <dgm:pt modelId="{7187C676-CF35-4A44-B917-6A792485D964}" type="sibTrans" cxnId="{125F6C4C-52CC-4E61-8BD4-492A98667C96}">
      <dgm:prSet/>
      <dgm:spPr/>
      <dgm:t>
        <a:bodyPr/>
        <a:lstStyle/>
        <a:p>
          <a:endParaRPr lang="zh-CN" altLang="en-US"/>
        </a:p>
      </dgm:t>
    </dgm:pt>
    <dgm:pt modelId="{80632D8D-C2AE-419F-ABE5-1F58DF3CB072}">
      <dgm:prSet phldrT="[文本]"/>
      <dgm:spPr/>
      <dgm:t>
        <a:bodyPr/>
        <a:lstStyle/>
        <a:p>
          <a:r>
            <a:rPr lang="zh-CN" altLang="en-US" dirty="0" smtClean="0"/>
            <a:t>触发条件</a:t>
          </a:r>
          <a:endParaRPr lang="zh-CN" altLang="en-US" dirty="0"/>
        </a:p>
      </dgm:t>
    </dgm:pt>
    <dgm:pt modelId="{D9C44077-742F-4925-9B62-AB3885958B76}" type="parTrans" cxnId="{517DF8F0-056A-4E8C-BDB4-1050C8F7BA48}">
      <dgm:prSet/>
      <dgm:spPr/>
      <dgm:t>
        <a:bodyPr/>
        <a:lstStyle/>
        <a:p>
          <a:endParaRPr lang="zh-CN" altLang="en-US"/>
        </a:p>
      </dgm:t>
    </dgm:pt>
    <dgm:pt modelId="{5E001131-9E1A-4447-931A-70C64DD91485}" type="sibTrans" cxnId="{517DF8F0-056A-4E8C-BDB4-1050C8F7BA48}">
      <dgm:prSet/>
      <dgm:spPr/>
      <dgm:t>
        <a:bodyPr/>
        <a:lstStyle/>
        <a:p>
          <a:endParaRPr lang="zh-CN" altLang="en-US"/>
        </a:p>
      </dgm:t>
    </dgm:pt>
    <dgm:pt modelId="{043F0A4C-B0B8-4EBC-A41F-CBAAFFC21064}">
      <dgm:prSet phldrT="[文本]"/>
      <dgm:spPr/>
      <dgm:t>
        <a:bodyPr/>
        <a:lstStyle/>
        <a:p>
          <a:r>
            <a:rPr lang="zh-CN" altLang="en-US" dirty="0" smtClean="0"/>
            <a:t>触达方式</a:t>
          </a:r>
          <a:endParaRPr lang="zh-CN" altLang="en-US" dirty="0"/>
        </a:p>
      </dgm:t>
    </dgm:pt>
    <dgm:pt modelId="{753493EB-81C9-429E-99B2-DD3E2E6260D7}" type="parTrans" cxnId="{BE67962B-9B5E-4F89-9D81-0C63DC8AFB4A}">
      <dgm:prSet/>
      <dgm:spPr/>
      <dgm:t>
        <a:bodyPr/>
        <a:lstStyle/>
        <a:p>
          <a:endParaRPr lang="zh-CN" altLang="en-US"/>
        </a:p>
      </dgm:t>
    </dgm:pt>
    <dgm:pt modelId="{6EF6EDC6-7E15-43E8-B234-B7BFEA2857DF}" type="sibTrans" cxnId="{BE67962B-9B5E-4F89-9D81-0C63DC8AFB4A}">
      <dgm:prSet/>
      <dgm:spPr/>
      <dgm:t>
        <a:bodyPr/>
        <a:lstStyle/>
        <a:p>
          <a:endParaRPr lang="zh-CN" altLang="en-US"/>
        </a:p>
      </dgm:t>
    </dgm:pt>
    <dgm:pt modelId="{0AB25855-45BF-4AAB-8976-A04A96C2649B}">
      <dgm:prSet phldrT="[文本]"/>
      <dgm:spPr/>
      <dgm:t>
        <a:bodyPr/>
        <a:lstStyle/>
        <a:p>
          <a:r>
            <a:rPr lang="zh-CN" altLang="en-US" dirty="0" smtClean="0"/>
            <a:t>设置目标</a:t>
          </a:r>
          <a:endParaRPr lang="zh-CN" altLang="en-US" dirty="0"/>
        </a:p>
      </dgm:t>
    </dgm:pt>
    <dgm:pt modelId="{52D103F4-E5B9-4124-98D2-00CA8B68AD65}" type="parTrans" cxnId="{5DDF9629-BD34-41B6-ABD8-F23D8542D893}">
      <dgm:prSet/>
      <dgm:spPr/>
      <dgm:t>
        <a:bodyPr/>
        <a:lstStyle/>
        <a:p>
          <a:endParaRPr lang="zh-CN" altLang="en-US"/>
        </a:p>
      </dgm:t>
    </dgm:pt>
    <dgm:pt modelId="{94EEE985-B1A8-4FD4-B658-E334CAA27D71}" type="sibTrans" cxnId="{5DDF9629-BD34-41B6-ABD8-F23D8542D893}">
      <dgm:prSet/>
      <dgm:spPr/>
      <dgm:t>
        <a:bodyPr/>
        <a:lstStyle/>
        <a:p>
          <a:endParaRPr lang="zh-CN" altLang="en-US"/>
        </a:p>
      </dgm:t>
    </dgm:pt>
    <dgm:pt modelId="{68F5C5F7-2476-4E58-9EF8-9CD6F4FD0E32}" type="pres">
      <dgm:prSet presAssocID="{44A4C9B4-9DB3-4E22-8C10-1F171F9D64F1}" presName="CompostProcess" presStyleCnt="0">
        <dgm:presLayoutVars>
          <dgm:dir/>
          <dgm:resizeHandles val="exact"/>
        </dgm:presLayoutVars>
      </dgm:prSet>
      <dgm:spPr/>
    </dgm:pt>
    <dgm:pt modelId="{B67D9D0F-7597-4AE4-AAF3-CD7638D13645}" type="pres">
      <dgm:prSet presAssocID="{44A4C9B4-9DB3-4E22-8C10-1F171F9D64F1}" presName="arrow" presStyleLbl="bgShp" presStyleIdx="0" presStyleCnt="1"/>
      <dgm:spPr/>
    </dgm:pt>
    <dgm:pt modelId="{D32BE2A5-C0A4-497E-B953-0C450D971D32}" type="pres">
      <dgm:prSet presAssocID="{44A4C9B4-9DB3-4E22-8C10-1F171F9D64F1}" presName="linearProcess" presStyleCnt="0"/>
      <dgm:spPr/>
    </dgm:pt>
    <dgm:pt modelId="{7BC30638-BB99-4DB5-B529-0D0B8B8964F6}" type="pres">
      <dgm:prSet presAssocID="{036C8D54-4810-4B56-ADB9-33206E04521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05C6F8-2CD8-4D12-8A01-BB624E05E913}" type="pres">
      <dgm:prSet presAssocID="{7187C676-CF35-4A44-B917-6A792485D964}" presName="sibTrans" presStyleCnt="0"/>
      <dgm:spPr/>
    </dgm:pt>
    <dgm:pt modelId="{1EBBFB4F-F337-4653-96D5-F7B19B6C3C86}" type="pres">
      <dgm:prSet presAssocID="{80632D8D-C2AE-419F-ABE5-1F58DF3CB072}" presName="textNode" presStyleLbl="node1" presStyleIdx="1" presStyleCnt="4">
        <dgm:presLayoutVars>
          <dgm:bulletEnabled val="1"/>
        </dgm:presLayoutVars>
      </dgm:prSet>
      <dgm:spPr/>
    </dgm:pt>
    <dgm:pt modelId="{1C2CFE3D-89BD-4D60-93BE-0AF50712BD75}" type="pres">
      <dgm:prSet presAssocID="{5E001131-9E1A-4447-931A-70C64DD91485}" presName="sibTrans" presStyleCnt="0"/>
      <dgm:spPr/>
    </dgm:pt>
    <dgm:pt modelId="{B7B2681C-2025-4B36-AB87-EA93F3B5CF38}" type="pres">
      <dgm:prSet presAssocID="{043F0A4C-B0B8-4EBC-A41F-CBAAFFC21064}" presName="textNode" presStyleLbl="node1" presStyleIdx="2" presStyleCnt="4">
        <dgm:presLayoutVars>
          <dgm:bulletEnabled val="1"/>
        </dgm:presLayoutVars>
      </dgm:prSet>
      <dgm:spPr/>
    </dgm:pt>
    <dgm:pt modelId="{1A6827BD-AA6C-47C4-9577-90FB38A81D4D}" type="pres">
      <dgm:prSet presAssocID="{6EF6EDC6-7E15-43E8-B234-B7BFEA2857DF}" presName="sibTrans" presStyleCnt="0"/>
      <dgm:spPr/>
    </dgm:pt>
    <dgm:pt modelId="{F8B2E41C-25F9-4F2A-8F0B-54354E6C15BC}" type="pres">
      <dgm:prSet presAssocID="{0AB25855-45BF-4AAB-8976-A04A96C2649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25F6C4C-52CC-4E61-8BD4-492A98667C96}" srcId="{44A4C9B4-9DB3-4E22-8C10-1F171F9D64F1}" destId="{036C8D54-4810-4B56-ADB9-33206E045217}" srcOrd="0" destOrd="0" parTransId="{285661C7-C4D0-41EA-9571-D9FE2295E8AF}" sibTransId="{7187C676-CF35-4A44-B917-6A792485D964}"/>
    <dgm:cxn modelId="{BE67962B-9B5E-4F89-9D81-0C63DC8AFB4A}" srcId="{44A4C9B4-9DB3-4E22-8C10-1F171F9D64F1}" destId="{043F0A4C-B0B8-4EBC-A41F-CBAAFFC21064}" srcOrd="2" destOrd="0" parTransId="{753493EB-81C9-429E-99B2-DD3E2E6260D7}" sibTransId="{6EF6EDC6-7E15-43E8-B234-B7BFEA2857DF}"/>
    <dgm:cxn modelId="{5DDF9629-BD34-41B6-ABD8-F23D8542D893}" srcId="{44A4C9B4-9DB3-4E22-8C10-1F171F9D64F1}" destId="{0AB25855-45BF-4AAB-8976-A04A96C2649B}" srcOrd="3" destOrd="0" parTransId="{52D103F4-E5B9-4124-98D2-00CA8B68AD65}" sibTransId="{94EEE985-B1A8-4FD4-B658-E334CAA27D71}"/>
    <dgm:cxn modelId="{A8973A13-BE6C-4418-9397-55B6682B3E9A}" type="presOf" srcId="{036C8D54-4810-4B56-ADB9-33206E045217}" destId="{7BC30638-BB99-4DB5-B529-0D0B8B8964F6}" srcOrd="0" destOrd="0" presId="urn:microsoft.com/office/officeart/2005/8/layout/hProcess9"/>
    <dgm:cxn modelId="{517DF8F0-056A-4E8C-BDB4-1050C8F7BA48}" srcId="{44A4C9B4-9DB3-4E22-8C10-1F171F9D64F1}" destId="{80632D8D-C2AE-419F-ABE5-1F58DF3CB072}" srcOrd="1" destOrd="0" parTransId="{D9C44077-742F-4925-9B62-AB3885958B76}" sibTransId="{5E001131-9E1A-4447-931A-70C64DD91485}"/>
    <dgm:cxn modelId="{A33F8AC3-E945-41AF-BC75-9E9B82B11AFD}" type="presOf" srcId="{043F0A4C-B0B8-4EBC-A41F-CBAAFFC21064}" destId="{B7B2681C-2025-4B36-AB87-EA93F3B5CF38}" srcOrd="0" destOrd="0" presId="urn:microsoft.com/office/officeart/2005/8/layout/hProcess9"/>
    <dgm:cxn modelId="{43240A0C-F518-49B9-9801-98742D50CA4D}" type="presOf" srcId="{0AB25855-45BF-4AAB-8976-A04A96C2649B}" destId="{F8B2E41C-25F9-4F2A-8F0B-54354E6C15BC}" srcOrd="0" destOrd="0" presId="urn:microsoft.com/office/officeart/2005/8/layout/hProcess9"/>
    <dgm:cxn modelId="{C4AA5AF7-8BF1-4A6D-93FD-C5F3C805D2D5}" type="presOf" srcId="{80632D8D-C2AE-419F-ABE5-1F58DF3CB072}" destId="{1EBBFB4F-F337-4653-96D5-F7B19B6C3C86}" srcOrd="0" destOrd="0" presId="urn:microsoft.com/office/officeart/2005/8/layout/hProcess9"/>
    <dgm:cxn modelId="{57101C2A-CEE5-4195-BFEF-3520D5B2E36F}" type="presOf" srcId="{44A4C9B4-9DB3-4E22-8C10-1F171F9D64F1}" destId="{68F5C5F7-2476-4E58-9EF8-9CD6F4FD0E32}" srcOrd="0" destOrd="0" presId="urn:microsoft.com/office/officeart/2005/8/layout/hProcess9"/>
    <dgm:cxn modelId="{7CE405CF-AF10-43FB-8947-6681F76F59E2}" type="presParOf" srcId="{68F5C5F7-2476-4E58-9EF8-9CD6F4FD0E32}" destId="{B67D9D0F-7597-4AE4-AAF3-CD7638D13645}" srcOrd="0" destOrd="0" presId="urn:microsoft.com/office/officeart/2005/8/layout/hProcess9"/>
    <dgm:cxn modelId="{BDC89243-F6AE-4F07-93D9-146137E908DD}" type="presParOf" srcId="{68F5C5F7-2476-4E58-9EF8-9CD6F4FD0E32}" destId="{D32BE2A5-C0A4-497E-B953-0C450D971D32}" srcOrd="1" destOrd="0" presId="urn:microsoft.com/office/officeart/2005/8/layout/hProcess9"/>
    <dgm:cxn modelId="{1C3C252F-CAF9-475D-9562-C6E8DE80CE4D}" type="presParOf" srcId="{D32BE2A5-C0A4-497E-B953-0C450D971D32}" destId="{7BC30638-BB99-4DB5-B529-0D0B8B8964F6}" srcOrd="0" destOrd="0" presId="urn:microsoft.com/office/officeart/2005/8/layout/hProcess9"/>
    <dgm:cxn modelId="{587F8483-FCF0-419F-8BD1-13E63BC75288}" type="presParOf" srcId="{D32BE2A5-C0A4-497E-B953-0C450D971D32}" destId="{3005C6F8-2CD8-4D12-8A01-BB624E05E913}" srcOrd="1" destOrd="0" presId="urn:microsoft.com/office/officeart/2005/8/layout/hProcess9"/>
    <dgm:cxn modelId="{A118C998-12A0-46BF-8526-81E038712149}" type="presParOf" srcId="{D32BE2A5-C0A4-497E-B953-0C450D971D32}" destId="{1EBBFB4F-F337-4653-96D5-F7B19B6C3C86}" srcOrd="2" destOrd="0" presId="urn:microsoft.com/office/officeart/2005/8/layout/hProcess9"/>
    <dgm:cxn modelId="{4EA7C474-CB65-4480-98E2-85D78FF39667}" type="presParOf" srcId="{D32BE2A5-C0A4-497E-B953-0C450D971D32}" destId="{1C2CFE3D-89BD-4D60-93BE-0AF50712BD75}" srcOrd="3" destOrd="0" presId="urn:microsoft.com/office/officeart/2005/8/layout/hProcess9"/>
    <dgm:cxn modelId="{2C55A489-7A5E-4E73-A681-ECBCF63E8ABF}" type="presParOf" srcId="{D32BE2A5-C0A4-497E-B953-0C450D971D32}" destId="{B7B2681C-2025-4B36-AB87-EA93F3B5CF38}" srcOrd="4" destOrd="0" presId="urn:microsoft.com/office/officeart/2005/8/layout/hProcess9"/>
    <dgm:cxn modelId="{46C3817D-5D4F-4205-9E20-82357267B018}" type="presParOf" srcId="{D32BE2A5-C0A4-497E-B953-0C450D971D32}" destId="{1A6827BD-AA6C-47C4-9577-90FB38A81D4D}" srcOrd="5" destOrd="0" presId="urn:microsoft.com/office/officeart/2005/8/layout/hProcess9"/>
    <dgm:cxn modelId="{2D9B80A5-D01E-4F3D-A51D-0D3869992847}" type="presParOf" srcId="{D32BE2A5-C0A4-497E-B953-0C450D971D32}" destId="{F8B2E41C-25F9-4F2A-8F0B-54354E6C15B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D9D0F-7597-4AE4-AAF3-CD7638D13645}">
      <dsp:nvSpPr>
        <dsp:cNvPr id="0" name=""/>
        <dsp:cNvSpPr/>
      </dsp:nvSpPr>
      <dsp:spPr>
        <a:xfrm>
          <a:off x="612559" y="0"/>
          <a:ext cx="6942345" cy="11246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30638-BB99-4DB5-B529-0D0B8B8964F6}">
      <dsp:nvSpPr>
        <dsp:cNvPr id="0" name=""/>
        <dsp:cNvSpPr/>
      </dsp:nvSpPr>
      <dsp:spPr>
        <a:xfrm>
          <a:off x="99" y="337398"/>
          <a:ext cx="1892415" cy="449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受众人群</a:t>
          </a:r>
          <a:endParaRPr lang="zh-CN" altLang="en-US" sz="1800" kern="1200" dirty="0"/>
        </a:p>
      </dsp:txBody>
      <dsp:txXfrm>
        <a:off x="22060" y="359359"/>
        <a:ext cx="1848493" cy="405942"/>
      </dsp:txXfrm>
    </dsp:sp>
    <dsp:sp modelId="{1EBBFB4F-F337-4653-96D5-F7B19B6C3C86}">
      <dsp:nvSpPr>
        <dsp:cNvPr id="0" name=""/>
        <dsp:cNvSpPr/>
      </dsp:nvSpPr>
      <dsp:spPr>
        <a:xfrm>
          <a:off x="2091716" y="337398"/>
          <a:ext cx="1892415" cy="449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触发条件</a:t>
          </a:r>
          <a:endParaRPr lang="zh-CN" altLang="en-US" sz="1800" kern="1200" dirty="0"/>
        </a:p>
      </dsp:txBody>
      <dsp:txXfrm>
        <a:off x="2113677" y="359359"/>
        <a:ext cx="1848493" cy="405942"/>
      </dsp:txXfrm>
    </dsp:sp>
    <dsp:sp modelId="{B7B2681C-2025-4B36-AB87-EA93F3B5CF38}">
      <dsp:nvSpPr>
        <dsp:cNvPr id="0" name=""/>
        <dsp:cNvSpPr/>
      </dsp:nvSpPr>
      <dsp:spPr>
        <a:xfrm>
          <a:off x="4183333" y="337398"/>
          <a:ext cx="1892415" cy="449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触达方式</a:t>
          </a:r>
          <a:endParaRPr lang="zh-CN" altLang="en-US" sz="1800" kern="1200" dirty="0"/>
        </a:p>
      </dsp:txBody>
      <dsp:txXfrm>
        <a:off x="4205294" y="359359"/>
        <a:ext cx="1848493" cy="405942"/>
      </dsp:txXfrm>
    </dsp:sp>
    <dsp:sp modelId="{F8B2E41C-25F9-4F2A-8F0B-54354E6C15BC}">
      <dsp:nvSpPr>
        <dsp:cNvPr id="0" name=""/>
        <dsp:cNvSpPr/>
      </dsp:nvSpPr>
      <dsp:spPr>
        <a:xfrm>
          <a:off x="6274950" y="337398"/>
          <a:ext cx="1892415" cy="449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设置目标</a:t>
          </a:r>
          <a:endParaRPr lang="zh-CN" altLang="en-US" sz="1800" kern="1200" dirty="0"/>
        </a:p>
      </dsp:txBody>
      <dsp:txXfrm>
        <a:off x="6296911" y="359359"/>
        <a:ext cx="1848493" cy="40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497-F636-4911-82E7-31AA9DD7305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89BD-DBE2-4B4E-8479-2DD11155C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8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零散，策略需要系统化管理，需要有清晰的分类，明确的目标，才能够迭代优化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客户行为画像、渠道中心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89BD-DBE2-4B4E-8479-2DD11155C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5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零散，策略需要系统化管理，需要有清晰的分类，明确的目标，才能够迭代优化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客户行为画像、渠道中心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89BD-DBE2-4B4E-8479-2DD11155CE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mtClean="0"/>
              <a:t>零散，策略</a:t>
            </a:r>
            <a:r>
              <a:rPr lang="zh-CN" altLang="en-US" dirty="0" smtClean="0"/>
              <a:t>需要系统化管理，需要有清晰的分类，明确的目标，才能够迭代优化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客户行为画像、渠道中心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89BD-DBE2-4B4E-8479-2DD11155CE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mtClean="0"/>
              <a:t>零散，策略</a:t>
            </a:r>
            <a:r>
              <a:rPr lang="zh-CN" altLang="en-US" dirty="0" smtClean="0"/>
              <a:t>需要系统化管理，需要有清晰的分类，明确的目标，才能够迭代优化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客户行为画像、渠道中心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89BD-DBE2-4B4E-8479-2DD11155C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7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mtClean="0"/>
              <a:t>零散，策略</a:t>
            </a:r>
            <a:r>
              <a:rPr lang="zh-CN" altLang="en-US" dirty="0" smtClean="0"/>
              <a:t>需要系统化管理，需要有清晰的分类，明确的目标，才能够迭代优化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客户行为画像、渠道中心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F89BD-DBE2-4B4E-8479-2DD11155C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6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9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837C-ADF1-4EE6-80EF-3A2A23D7031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CF2E-4B8C-4BA1-ADFF-B944DFC1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cid:41005821-E3B7-4989-B201-670D4D222EBF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cid:69B3179D-DBF0-4AA7-A41A-E16503A27D1F" TargetMode="External"/><Relationship Id="rId5" Type="http://schemas.openxmlformats.org/officeDocument/2006/relationships/image" Target="../media/image3.png"/><Relationship Id="rId4" Type="http://schemas.openxmlformats.org/officeDocument/2006/relationships/image" Target="cid:2837CB0E-7237-4FCB-B045-C33B322AC8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1.png@01D54EEF.5123F940" TargetMode="External"/><Relationship Id="rId5" Type="http://schemas.openxmlformats.org/officeDocument/2006/relationships/image" Target="../media/image6.tiff"/><Relationship Id="rId4" Type="http://schemas.openxmlformats.org/officeDocument/2006/relationships/image" Target="cid:image002.png@01D54EEF.5123F9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87606"/>
            <a:ext cx="12192000" cy="242047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财富灯塔</a:t>
            </a:r>
            <a:r>
              <a:rPr lang="en-US" altLang="zh-CN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系统介绍</a:t>
            </a:r>
            <a:endParaRPr lang="zh-CN" altLang="en-US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7990" y="5728446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科技中心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财富管理数据研发部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2019.08 </a:t>
            </a:r>
            <a:r>
              <a:rPr lang="zh-CN" altLang="en-US" dirty="0" smtClean="0">
                <a:latin typeface="+mn-ea"/>
              </a:rPr>
              <a:t>刘桥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18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3473" y="824933"/>
            <a:ext cx="7398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我们做了这么多运营策略，效果怎么样？我们到底有哪些运营策略？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差异化运营、渠道系统的千人千面看上去实现起来异常复杂？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如何及时的自动化的执行运营？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数据如何创造价值？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08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我们的痛点是什么？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542544"/>
            <a:ext cx="316005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98280130"/>
              </p:ext>
            </p:extLst>
          </p:nvPr>
        </p:nvGraphicFramePr>
        <p:xfrm>
          <a:off x="3960039" y="2431977"/>
          <a:ext cx="8167465" cy="112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0" y="8087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财富灯塔</a:t>
            </a:r>
            <a:r>
              <a:rPr lang="en-US" altLang="zh-CN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2.0-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智能运营系统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核心流程介绍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542544"/>
            <a:ext cx="5722993" cy="137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4D4DD5C-6599-7742-8571-19F28FB302C9}"/>
              </a:ext>
            </a:extLst>
          </p:cNvPr>
          <p:cNvGrpSpPr/>
          <p:nvPr/>
        </p:nvGrpSpPr>
        <p:grpSpPr>
          <a:xfrm>
            <a:off x="57546" y="2487421"/>
            <a:ext cx="4034848" cy="4192991"/>
            <a:chOff x="6959258" y="1662294"/>
            <a:chExt cx="5061587" cy="4565928"/>
          </a:xfrm>
        </p:grpSpPr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xmlns="" id="{0044BBB5-52CD-E14F-9A02-B78CA0FE6C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59258" y="1662294"/>
              <a:ext cx="5061587" cy="4565928"/>
              <a:chOff x="1862" y="1370"/>
              <a:chExt cx="2073" cy="1870"/>
            </a:xfrm>
          </p:grpSpPr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xmlns="" id="{4967F7A2-0873-8040-AC42-EE6C2C00C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2457"/>
                <a:ext cx="1038" cy="783"/>
              </a:xfrm>
              <a:custGeom>
                <a:avLst/>
                <a:gdLst>
                  <a:gd name="T0" fmla="*/ 1038 w 1038"/>
                  <a:gd name="T1" fmla="*/ 783 h 783"/>
                  <a:gd name="T2" fmla="*/ 0 w 1038"/>
                  <a:gd name="T3" fmla="*/ 488 h 783"/>
                  <a:gd name="T4" fmla="*/ 0 w 1038"/>
                  <a:gd name="T5" fmla="*/ 0 h 783"/>
                  <a:gd name="T6" fmla="*/ 1038 w 1038"/>
                  <a:gd name="T7" fmla="*/ 294 h 783"/>
                  <a:gd name="T8" fmla="*/ 1038 w 1038"/>
                  <a:gd name="T9" fmla="*/ 783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8" h="783">
                    <a:moveTo>
                      <a:pt x="1038" y="783"/>
                    </a:moveTo>
                    <a:lnTo>
                      <a:pt x="0" y="488"/>
                    </a:lnTo>
                    <a:lnTo>
                      <a:pt x="0" y="0"/>
                    </a:lnTo>
                    <a:lnTo>
                      <a:pt x="1038" y="294"/>
                    </a:lnTo>
                    <a:lnTo>
                      <a:pt x="1038" y="78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xmlns="" id="{BA101C69-A70A-8A46-BE54-00323216D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2457"/>
                <a:ext cx="1037" cy="783"/>
              </a:xfrm>
              <a:custGeom>
                <a:avLst/>
                <a:gdLst>
                  <a:gd name="T0" fmla="*/ 1037 w 1037"/>
                  <a:gd name="T1" fmla="*/ 488 h 783"/>
                  <a:gd name="T2" fmla="*/ 0 w 1037"/>
                  <a:gd name="T3" fmla="*/ 783 h 783"/>
                  <a:gd name="T4" fmla="*/ 0 w 1037"/>
                  <a:gd name="T5" fmla="*/ 294 h 783"/>
                  <a:gd name="T6" fmla="*/ 1037 w 1037"/>
                  <a:gd name="T7" fmla="*/ 0 h 783"/>
                  <a:gd name="T8" fmla="*/ 1037 w 1037"/>
                  <a:gd name="T9" fmla="*/ 488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783">
                    <a:moveTo>
                      <a:pt x="1037" y="488"/>
                    </a:moveTo>
                    <a:lnTo>
                      <a:pt x="0" y="783"/>
                    </a:lnTo>
                    <a:lnTo>
                      <a:pt x="0" y="294"/>
                    </a:lnTo>
                    <a:lnTo>
                      <a:pt x="1037" y="0"/>
                    </a:lnTo>
                    <a:lnTo>
                      <a:pt x="1037" y="488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xmlns="" id="{77D5D225-6830-C24B-B506-224C5BC63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2156"/>
                <a:ext cx="2073" cy="595"/>
              </a:xfrm>
              <a:custGeom>
                <a:avLst/>
                <a:gdLst>
                  <a:gd name="T0" fmla="*/ 2073 w 2073"/>
                  <a:gd name="T1" fmla="*/ 301 h 595"/>
                  <a:gd name="T2" fmla="*/ 1036 w 2073"/>
                  <a:gd name="T3" fmla="*/ 595 h 595"/>
                  <a:gd name="T4" fmla="*/ 0 w 2073"/>
                  <a:gd name="T5" fmla="*/ 301 h 595"/>
                  <a:gd name="T6" fmla="*/ 0 w 2073"/>
                  <a:gd name="T7" fmla="*/ 295 h 595"/>
                  <a:gd name="T8" fmla="*/ 1038 w 2073"/>
                  <a:gd name="T9" fmla="*/ 0 h 595"/>
                  <a:gd name="T10" fmla="*/ 2073 w 2073"/>
                  <a:gd name="T11" fmla="*/ 295 h 595"/>
                  <a:gd name="T12" fmla="*/ 2073 w 2073"/>
                  <a:gd name="T13" fmla="*/ 301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3" h="595">
                    <a:moveTo>
                      <a:pt x="2073" y="301"/>
                    </a:moveTo>
                    <a:lnTo>
                      <a:pt x="1036" y="595"/>
                    </a:lnTo>
                    <a:lnTo>
                      <a:pt x="0" y="301"/>
                    </a:lnTo>
                    <a:lnTo>
                      <a:pt x="0" y="295"/>
                    </a:lnTo>
                    <a:lnTo>
                      <a:pt x="1038" y="0"/>
                    </a:lnTo>
                    <a:lnTo>
                      <a:pt x="2073" y="295"/>
                    </a:lnTo>
                    <a:lnTo>
                      <a:pt x="2073" y="3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xmlns="" id="{8D7689FD-CE7E-9C43-B6D0-4D5264651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" y="2051"/>
                <a:ext cx="791" cy="598"/>
              </a:xfrm>
              <a:custGeom>
                <a:avLst/>
                <a:gdLst>
                  <a:gd name="T0" fmla="*/ 791 w 791"/>
                  <a:gd name="T1" fmla="*/ 598 h 598"/>
                  <a:gd name="T2" fmla="*/ 0 w 791"/>
                  <a:gd name="T3" fmla="*/ 373 h 598"/>
                  <a:gd name="T4" fmla="*/ 0 w 791"/>
                  <a:gd name="T5" fmla="*/ 0 h 598"/>
                  <a:gd name="T6" fmla="*/ 791 w 791"/>
                  <a:gd name="T7" fmla="*/ 224 h 598"/>
                  <a:gd name="T8" fmla="*/ 791 w 791"/>
                  <a:gd name="T9" fmla="*/ 59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1" h="598">
                    <a:moveTo>
                      <a:pt x="791" y="598"/>
                    </a:moveTo>
                    <a:lnTo>
                      <a:pt x="0" y="373"/>
                    </a:lnTo>
                    <a:lnTo>
                      <a:pt x="0" y="0"/>
                    </a:lnTo>
                    <a:lnTo>
                      <a:pt x="791" y="224"/>
                    </a:lnTo>
                    <a:lnTo>
                      <a:pt x="791" y="59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xmlns="" id="{25918262-B84C-C74E-8289-D2C1228B9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2051"/>
                <a:ext cx="792" cy="598"/>
              </a:xfrm>
              <a:custGeom>
                <a:avLst/>
                <a:gdLst>
                  <a:gd name="T0" fmla="*/ 792 w 792"/>
                  <a:gd name="T1" fmla="*/ 373 h 598"/>
                  <a:gd name="T2" fmla="*/ 0 w 792"/>
                  <a:gd name="T3" fmla="*/ 598 h 598"/>
                  <a:gd name="T4" fmla="*/ 0 w 792"/>
                  <a:gd name="T5" fmla="*/ 224 h 598"/>
                  <a:gd name="T6" fmla="*/ 792 w 792"/>
                  <a:gd name="T7" fmla="*/ 0 h 598"/>
                  <a:gd name="T8" fmla="*/ 792 w 792"/>
                  <a:gd name="T9" fmla="*/ 373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2" h="598">
                    <a:moveTo>
                      <a:pt x="792" y="373"/>
                    </a:moveTo>
                    <a:lnTo>
                      <a:pt x="0" y="598"/>
                    </a:lnTo>
                    <a:lnTo>
                      <a:pt x="0" y="224"/>
                    </a:lnTo>
                    <a:lnTo>
                      <a:pt x="792" y="0"/>
                    </a:lnTo>
                    <a:lnTo>
                      <a:pt x="792" y="37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xmlns="" id="{B576BFFB-487D-BA4F-82E8-339D7A4D2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7" y="1821"/>
                <a:ext cx="1583" cy="454"/>
              </a:xfrm>
              <a:custGeom>
                <a:avLst/>
                <a:gdLst>
                  <a:gd name="T0" fmla="*/ 1583 w 1583"/>
                  <a:gd name="T1" fmla="*/ 230 h 454"/>
                  <a:gd name="T2" fmla="*/ 791 w 1583"/>
                  <a:gd name="T3" fmla="*/ 454 h 454"/>
                  <a:gd name="T4" fmla="*/ 0 w 1583"/>
                  <a:gd name="T5" fmla="*/ 230 h 454"/>
                  <a:gd name="T6" fmla="*/ 0 w 1583"/>
                  <a:gd name="T7" fmla="*/ 225 h 454"/>
                  <a:gd name="T8" fmla="*/ 791 w 1583"/>
                  <a:gd name="T9" fmla="*/ 0 h 454"/>
                  <a:gd name="T10" fmla="*/ 1583 w 1583"/>
                  <a:gd name="T11" fmla="*/ 225 h 454"/>
                  <a:gd name="T12" fmla="*/ 1583 w 1583"/>
                  <a:gd name="T13" fmla="*/ 23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3" h="454">
                    <a:moveTo>
                      <a:pt x="1583" y="230"/>
                    </a:moveTo>
                    <a:lnTo>
                      <a:pt x="791" y="454"/>
                    </a:lnTo>
                    <a:lnTo>
                      <a:pt x="0" y="230"/>
                    </a:lnTo>
                    <a:lnTo>
                      <a:pt x="0" y="225"/>
                    </a:lnTo>
                    <a:lnTo>
                      <a:pt x="791" y="0"/>
                    </a:lnTo>
                    <a:lnTo>
                      <a:pt x="1583" y="225"/>
                    </a:lnTo>
                    <a:lnTo>
                      <a:pt x="1583" y="23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xmlns="" id="{F21A3822-4594-C240-A4EE-055FB76FF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726"/>
                <a:ext cx="603" cy="455"/>
              </a:xfrm>
              <a:custGeom>
                <a:avLst/>
                <a:gdLst>
                  <a:gd name="T0" fmla="*/ 603 w 603"/>
                  <a:gd name="T1" fmla="*/ 455 h 455"/>
                  <a:gd name="T2" fmla="*/ 0 w 603"/>
                  <a:gd name="T3" fmla="*/ 284 h 455"/>
                  <a:gd name="T4" fmla="*/ 0 w 603"/>
                  <a:gd name="T5" fmla="*/ 0 h 455"/>
                  <a:gd name="T6" fmla="*/ 603 w 603"/>
                  <a:gd name="T7" fmla="*/ 171 h 455"/>
                  <a:gd name="T8" fmla="*/ 603 w 603"/>
                  <a:gd name="T9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3" h="455">
                    <a:moveTo>
                      <a:pt x="603" y="455"/>
                    </a:moveTo>
                    <a:lnTo>
                      <a:pt x="0" y="284"/>
                    </a:lnTo>
                    <a:lnTo>
                      <a:pt x="0" y="0"/>
                    </a:lnTo>
                    <a:lnTo>
                      <a:pt x="603" y="171"/>
                    </a:lnTo>
                    <a:lnTo>
                      <a:pt x="603" y="45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xmlns="" id="{C0F458E8-51D4-B540-BA7E-B3F4F215C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726"/>
                <a:ext cx="603" cy="455"/>
              </a:xfrm>
              <a:custGeom>
                <a:avLst/>
                <a:gdLst>
                  <a:gd name="T0" fmla="*/ 603 w 603"/>
                  <a:gd name="T1" fmla="*/ 284 h 455"/>
                  <a:gd name="T2" fmla="*/ 0 w 603"/>
                  <a:gd name="T3" fmla="*/ 455 h 455"/>
                  <a:gd name="T4" fmla="*/ 0 w 603"/>
                  <a:gd name="T5" fmla="*/ 171 h 455"/>
                  <a:gd name="T6" fmla="*/ 603 w 603"/>
                  <a:gd name="T7" fmla="*/ 0 h 455"/>
                  <a:gd name="T8" fmla="*/ 603 w 603"/>
                  <a:gd name="T9" fmla="*/ 28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3" h="455">
                    <a:moveTo>
                      <a:pt x="603" y="284"/>
                    </a:moveTo>
                    <a:lnTo>
                      <a:pt x="0" y="455"/>
                    </a:lnTo>
                    <a:lnTo>
                      <a:pt x="0" y="171"/>
                    </a:lnTo>
                    <a:lnTo>
                      <a:pt x="603" y="0"/>
                    </a:lnTo>
                    <a:lnTo>
                      <a:pt x="603" y="28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xmlns="" id="{0DE55679-9FF2-E04C-9419-B59607759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1551"/>
                <a:ext cx="1205" cy="346"/>
              </a:xfrm>
              <a:custGeom>
                <a:avLst/>
                <a:gdLst>
                  <a:gd name="T0" fmla="*/ 1205 w 1205"/>
                  <a:gd name="T1" fmla="*/ 175 h 346"/>
                  <a:gd name="T2" fmla="*/ 602 w 1205"/>
                  <a:gd name="T3" fmla="*/ 346 h 346"/>
                  <a:gd name="T4" fmla="*/ 0 w 1205"/>
                  <a:gd name="T5" fmla="*/ 175 h 346"/>
                  <a:gd name="T6" fmla="*/ 0 w 1205"/>
                  <a:gd name="T7" fmla="*/ 171 h 346"/>
                  <a:gd name="T8" fmla="*/ 603 w 1205"/>
                  <a:gd name="T9" fmla="*/ 0 h 346"/>
                  <a:gd name="T10" fmla="*/ 1205 w 1205"/>
                  <a:gd name="T11" fmla="*/ 171 h 346"/>
                  <a:gd name="T12" fmla="*/ 1205 w 1205"/>
                  <a:gd name="T13" fmla="*/ 17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5" h="346">
                    <a:moveTo>
                      <a:pt x="1205" y="175"/>
                    </a:moveTo>
                    <a:lnTo>
                      <a:pt x="602" y="346"/>
                    </a:lnTo>
                    <a:lnTo>
                      <a:pt x="0" y="175"/>
                    </a:lnTo>
                    <a:lnTo>
                      <a:pt x="0" y="171"/>
                    </a:lnTo>
                    <a:lnTo>
                      <a:pt x="603" y="0"/>
                    </a:lnTo>
                    <a:lnTo>
                      <a:pt x="1205" y="171"/>
                    </a:lnTo>
                    <a:lnTo>
                      <a:pt x="1205" y="1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xmlns="" id="{81C7A35C-C641-534E-828E-1522CA4AA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1493"/>
                <a:ext cx="426" cy="321"/>
              </a:xfrm>
              <a:custGeom>
                <a:avLst/>
                <a:gdLst>
                  <a:gd name="T0" fmla="*/ 426 w 426"/>
                  <a:gd name="T1" fmla="*/ 321 h 321"/>
                  <a:gd name="T2" fmla="*/ 0 w 426"/>
                  <a:gd name="T3" fmla="*/ 201 h 321"/>
                  <a:gd name="T4" fmla="*/ 0 w 426"/>
                  <a:gd name="T5" fmla="*/ 0 h 321"/>
                  <a:gd name="T6" fmla="*/ 426 w 426"/>
                  <a:gd name="T7" fmla="*/ 121 h 321"/>
                  <a:gd name="T8" fmla="*/ 426 w 42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321">
                    <a:moveTo>
                      <a:pt x="426" y="321"/>
                    </a:moveTo>
                    <a:lnTo>
                      <a:pt x="0" y="201"/>
                    </a:lnTo>
                    <a:lnTo>
                      <a:pt x="0" y="0"/>
                    </a:lnTo>
                    <a:lnTo>
                      <a:pt x="426" y="121"/>
                    </a:lnTo>
                    <a:lnTo>
                      <a:pt x="426" y="32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xmlns="" id="{3A963A2B-7F6F-0043-AB96-1AA1BA3C6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" y="1493"/>
                <a:ext cx="425" cy="321"/>
              </a:xfrm>
              <a:custGeom>
                <a:avLst/>
                <a:gdLst>
                  <a:gd name="T0" fmla="*/ 425 w 425"/>
                  <a:gd name="T1" fmla="*/ 201 h 321"/>
                  <a:gd name="T2" fmla="*/ 0 w 425"/>
                  <a:gd name="T3" fmla="*/ 321 h 321"/>
                  <a:gd name="T4" fmla="*/ 0 w 425"/>
                  <a:gd name="T5" fmla="*/ 121 h 321"/>
                  <a:gd name="T6" fmla="*/ 425 w 425"/>
                  <a:gd name="T7" fmla="*/ 0 h 321"/>
                  <a:gd name="T8" fmla="*/ 425 w 425"/>
                  <a:gd name="T9" fmla="*/ 20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5" h="321">
                    <a:moveTo>
                      <a:pt x="425" y="201"/>
                    </a:moveTo>
                    <a:lnTo>
                      <a:pt x="0" y="321"/>
                    </a:lnTo>
                    <a:lnTo>
                      <a:pt x="0" y="121"/>
                    </a:lnTo>
                    <a:lnTo>
                      <a:pt x="425" y="0"/>
                    </a:lnTo>
                    <a:lnTo>
                      <a:pt x="425" y="20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xmlns="" id="{A67AC252-F432-B248-8B0D-E9703714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1370"/>
                <a:ext cx="851" cy="244"/>
              </a:xfrm>
              <a:custGeom>
                <a:avLst/>
                <a:gdLst>
                  <a:gd name="T0" fmla="*/ 851 w 851"/>
                  <a:gd name="T1" fmla="*/ 123 h 244"/>
                  <a:gd name="T2" fmla="*/ 426 w 851"/>
                  <a:gd name="T3" fmla="*/ 244 h 244"/>
                  <a:gd name="T4" fmla="*/ 0 w 851"/>
                  <a:gd name="T5" fmla="*/ 123 h 244"/>
                  <a:gd name="T6" fmla="*/ 0 w 851"/>
                  <a:gd name="T7" fmla="*/ 120 h 244"/>
                  <a:gd name="T8" fmla="*/ 426 w 851"/>
                  <a:gd name="T9" fmla="*/ 0 h 244"/>
                  <a:gd name="T10" fmla="*/ 851 w 851"/>
                  <a:gd name="T11" fmla="*/ 120 h 244"/>
                  <a:gd name="T12" fmla="*/ 851 w 851"/>
                  <a:gd name="T13" fmla="*/ 12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244">
                    <a:moveTo>
                      <a:pt x="851" y="123"/>
                    </a:moveTo>
                    <a:lnTo>
                      <a:pt x="426" y="244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426" y="0"/>
                    </a:lnTo>
                    <a:lnTo>
                      <a:pt x="851" y="120"/>
                    </a:lnTo>
                    <a:lnTo>
                      <a:pt x="851" y="1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AC011A88-A9F2-8848-A873-BEEB2A00730D}"/>
                </a:ext>
              </a:extLst>
            </p:cNvPr>
            <p:cNvSpPr txBox="1"/>
            <p:nvPr/>
          </p:nvSpPr>
          <p:spPr>
            <a:xfrm rot="20446143">
              <a:off x="10237148" y="5093090"/>
              <a:ext cx="1473218" cy="499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ODS</a:t>
              </a:r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实时源数据</a:t>
              </a:r>
            </a:p>
            <a:p>
              <a:pPr algn="ctr"/>
              <a:endPara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C93CBAD-E732-2249-B574-7167694C062C}"/>
                </a:ext>
              </a:extLst>
            </p:cNvPr>
            <p:cNvSpPr/>
            <p:nvPr/>
          </p:nvSpPr>
          <p:spPr>
            <a:xfrm rot="20432750">
              <a:off x="9960564" y="3720608"/>
              <a:ext cx="994900" cy="6990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标签工厂</a:t>
              </a:r>
              <a:endPara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基础指标</a:t>
              </a:r>
              <a:endPara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数据仓库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744FE8FF-0964-8244-81E4-83F3A5720A32}"/>
                </a:ext>
              </a:extLst>
            </p:cNvPr>
            <p:cNvSpPr/>
            <p:nvPr/>
          </p:nvSpPr>
          <p:spPr>
            <a:xfrm rot="20502705">
              <a:off x="9735895" y="2838127"/>
              <a:ext cx="994900" cy="4993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客户画像</a:t>
              </a:r>
              <a:endParaRPr lang="en-US" altLang="zh-CN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旅程地图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A18122D-635E-5745-8DB6-1911A5932055}"/>
                </a:ext>
              </a:extLst>
            </p:cNvPr>
            <p:cNvSpPr/>
            <p:nvPr/>
          </p:nvSpPr>
          <p:spPr>
            <a:xfrm rot="20445521">
              <a:off x="9520585" y="2197913"/>
              <a:ext cx="994900" cy="299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分析挖掘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EDDA736-0526-B34C-A6A3-8680E5FAF964}"/>
                </a:ext>
              </a:extLst>
            </p:cNvPr>
            <p:cNvSpPr/>
            <p:nvPr/>
          </p:nvSpPr>
          <p:spPr>
            <a:xfrm>
              <a:off x="9178611" y="1788370"/>
              <a:ext cx="612247" cy="299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决策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A031398-D665-B549-91DF-E7799047D03C}"/>
                </a:ext>
              </a:extLst>
            </p:cNvPr>
            <p:cNvSpPr txBox="1"/>
            <p:nvPr/>
          </p:nvSpPr>
          <p:spPr>
            <a:xfrm rot="1213077">
              <a:off x="7810758" y="5073383"/>
              <a:ext cx="612247" cy="499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206E3F5-B4CE-5D45-8D77-6A56BE3A0A24}"/>
                </a:ext>
              </a:extLst>
            </p:cNvPr>
            <p:cNvSpPr txBox="1"/>
            <p:nvPr/>
          </p:nvSpPr>
          <p:spPr>
            <a:xfrm rot="1260106">
              <a:off x="8140128" y="3922747"/>
              <a:ext cx="612247" cy="299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48643ED-8F6A-3F43-BC35-EC36FE89067A}"/>
                </a:ext>
              </a:extLst>
            </p:cNvPr>
            <p:cNvSpPr txBox="1"/>
            <p:nvPr/>
          </p:nvSpPr>
          <p:spPr>
            <a:xfrm rot="1436918">
              <a:off x="8394034" y="2950090"/>
              <a:ext cx="612247" cy="299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CCC5474A-0E66-5F42-AA0D-21F1115B7560}"/>
                </a:ext>
              </a:extLst>
            </p:cNvPr>
            <p:cNvSpPr txBox="1"/>
            <p:nvPr/>
          </p:nvSpPr>
          <p:spPr>
            <a:xfrm rot="1254365">
              <a:off x="8603865" y="2213648"/>
              <a:ext cx="612247" cy="299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智能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99692" y="782637"/>
            <a:ext cx="388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+mn-ea"/>
              </a:rPr>
              <a:t>是基于用户行为画像、统一运营渠道的一站式智能运营平台。</a:t>
            </a:r>
            <a:endParaRPr lang="zh-CN" altLang="zh-CN" dirty="0"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78525" y="3509230"/>
            <a:ext cx="76822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流程介绍：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+mn-ea"/>
              </a:rPr>
              <a:t>运营计划列表，将计划</a:t>
            </a:r>
            <a:r>
              <a:rPr lang="zh-CN" altLang="zh-CN" sz="1400" dirty="0" smtClean="0">
                <a:latin typeface="+mn-ea"/>
              </a:rPr>
              <a:t>按</a:t>
            </a:r>
            <a:r>
              <a:rPr lang="zh-CN" altLang="zh-CN" sz="1400" dirty="0">
                <a:latin typeface="+mn-ea"/>
              </a:rPr>
              <a:t>客户旅程周期</a:t>
            </a:r>
            <a:r>
              <a:rPr lang="zh-CN" altLang="zh-CN" sz="1400" dirty="0" smtClean="0">
                <a:latin typeface="+mn-ea"/>
              </a:rPr>
              <a:t>不同</a:t>
            </a:r>
            <a:r>
              <a:rPr lang="zh-CN" altLang="en-US" sz="1400" dirty="0" smtClean="0">
                <a:latin typeface="+mn-ea"/>
              </a:rPr>
              <a:t>阶段运营</a:t>
            </a:r>
            <a:r>
              <a:rPr lang="zh-CN" altLang="zh-CN" sz="1400" dirty="0" smtClean="0">
                <a:latin typeface="+mn-ea"/>
              </a:rPr>
              <a:t>目标</a:t>
            </a:r>
            <a:r>
              <a:rPr lang="zh-CN" altLang="zh-CN" sz="1400" dirty="0">
                <a:latin typeface="+mn-ea"/>
              </a:rPr>
              <a:t>分类，统一管理运营计划，追踪运营计划目标达成，使运营策略可迭代优化；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+mn-ea"/>
              </a:rPr>
              <a:t>创建计划第一步，数据中台赋能，根据客户行为画像（属性、标签、偏好、行为明细等），</a:t>
            </a:r>
            <a:r>
              <a:rPr lang="zh-CN" altLang="zh-CN" sz="1400" dirty="0" smtClean="0">
                <a:latin typeface="+mn-ea"/>
              </a:rPr>
              <a:t>精</a:t>
            </a:r>
            <a:r>
              <a:rPr lang="zh-CN" altLang="zh-CN" sz="1400" dirty="0">
                <a:latin typeface="+mn-ea"/>
              </a:rPr>
              <a:t>准筛选受众人群，提高运营效率和用户体验</a:t>
            </a:r>
            <a:r>
              <a:rPr lang="zh-CN" altLang="zh-CN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+mn-ea"/>
              </a:rPr>
              <a:t>第二步，</a:t>
            </a:r>
            <a:r>
              <a:rPr lang="zh-CN" altLang="zh-CN" sz="1400" dirty="0" smtClean="0">
                <a:latin typeface="+mn-ea"/>
              </a:rPr>
              <a:t>多种</a:t>
            </a:r>
            <a:r>
              <a:rPr lang="zh-CN" altLang="en-US" sz="1400" dirty="0" smtClean="0">
                <a:latin typeface="+mn-ea"/>
              </a:rPr>
              <a:t>条件</a:t>
            </a:r>
            <a:r>
              <a:rPr lang="zh-CN" altLang="zh-CN" sz="1400" dirty="0" smtClean="0">
                <a:latin typeface="+mn-ea"/>
              </a:rPr>
              <a:t>触发，定时、单次、事件依赖触发，可极大增强运营灵活性，减少人工操作成本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第三</a:t>
            </a:r>
            <a:r>
              <a:rPr lang="zh-CN" altLang="en-US" sz="1400" dirty="0" smtClean="0">
                <a:latin typeface="+mn-ea"/>
              </a:rPr>
              <a:t>步，渠道中心，包含</a:t>
            </a:r>
            <a:r>
              <a:rPr lang="en-US" altLang="zh-CN" sz="1400" dirty="0" smtClean="0">
                <a:latin typeface="+mn-ea"/>
              </a:rPr>
              <a:t>APP</a:t>
            </a:r>
            <a:r>
              <a:rPr lang="zh-CN" altLang="en-US" sz="1400" dirty="0" smtClean="0">
                <a:latin typeface="+mn-ea"/>
              </a:rPr>
              <a:t>消息、</a:t>
            </a:r>
            <a:r>
              <a:rPr lang="zh-CN" altLang="en-US" sz="1400" dirty="0">
                <a:latin typeface="+mn-ea"/>
              </a:rPr>
              <a:t>短</a:t>
            </a:r>
            <a:r>
              <a:rPr lang="zh-CN" altLang="en-US" sz="1400" dirty="0" smtClean="0">
                <a:latin typeface="+mn-ea"/>
              </a:rPr>
              <a:t>信、邮件、电销、微信、外部主流渠道等，</a:t>
            </a:r>
            <a:r>
              <a:rPr lang="zh-CN" altLang="zh-CN" sz="1400" dirty="0" smtClean="0">
                <a:latin typeface="+mn-ea"/>
              </a:rPr>
              <a:t>一</a:t>
            </a:r>
            <a:r>
              <a:rPr lang="zh-CN" altLang="zh-CN" sz="1400" dirty="0">
                <a:latin typeface="+mn-ea"/>
              </a:rPr>
              <a:t>站式多渠道触达，同时可减少系统互相依赖</a:t>
            </a:r>
            <a:r>
              <a:rPr lang="zh-CN" altLang="zh-CN" sz="1400" dirty="0" smtClean="0">
                <a:latin typeface="+mn-ea"/>
              </a:rPr>
              <a:t>对接</a:t>
            </a:r>
            <a:r>
              <a:rPr lang="zh-CN" altLang="en-US" sz="1400" dirty="0" smtClean="0">
                <a:latin typeface="+mn-ea"/>
              </a:rPr>
              <a:t>，降低技术难度</a:t>
            </a:r>
            <a:r>
              <a:rPr lang="zh-CN" altLang="zh-CN" sz="1400" dirty="0" smtClean="0">
                <a:latin typeface="+mn-ea"/>
              </a:rPr>
              <a:t>；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+mn-ea"/>
              </a:rPr>
              <a:t>第四步，为运营计划设置目标，并追踪计划触发后的目标达成情况。</a:t>
            </a:r>
            <a:endParaRPr lang="zh-CN" altLang="zh-CN" sz="1400" dirty="0">
              <a:latin typeface="+mn-ea"/>
            </a:endParaRPr>
          </a:p>
        </p:txBody>
      </p:sp>
      <p:pic>
        <p:nvPicPr>
          <p:cNvPr id="1026" name="Picture 2" descr="https://sensorsdata.cn/assets/img/sf/m1_4fab2c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44" y="75780"/>
            <a:ext cx="4629547" cy="25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3315" y="617868"/>
            <a:ext cx="84753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点：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为每一个客户定制差异化运营策略，客户的偏好不同，渠道偏好、内容偏好、时间偏好；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客户旅程地图、转化路径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C</a:t>
            </a:r>
            <a:r>
              <a:rPr lang="zh-CN" altLang="en-US" dirty="0" smtClean="0">
                <a:latin typeface="+mn-ea"/>
              </a:rPr>
              <a:t>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数据驱动运营，智能运营（实时、全自动、精准）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9" name="53EF2D0B-2C54-41C0-A095-A62498E28907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3" y="1500238"/>
            <a:ext cx="6174441" cy="3482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0" y="8087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系统中长期规划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542544"/>
            <a:ext cx="5722993" cy="137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32D6DA99-680B-4FB3-9669-09E8C14F0539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05" y="2134372"/>
            <a:ext cx="6126537" cy="325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5856DF04-C2BE-477A-AEFD-B6571A912538"/>
          <p:cNvPicPr/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06" y="2891400"/>
            <a:ext cx="6065463" cy="3307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4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079"/>
            <a:ext cx="8670814" cy="33252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0" y="8087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一期开发计划及需求列表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542544"/>
            <a:ext cx="3555290" cy="9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57" y="1927913"/>
            <a:ext cx="6795122" cy="4277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2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525</Words>
  <Application>Microsoft Office PowerPoint</Application>
  <PresentationFormat>宽屏</PresentationFormat>
  <Paragraphs>59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70</cp:revision>
  <dcterms:created xsi:type="dcterms:W3CDTF">2019-08-12T14:04:23Z</dcterms:created>
  <dcterms:modified xsi:type="dcterms:W3CDTF">2019-08-12T15:43:08Z</dcterms:modified>
</cp:coreProperties>
</file>