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304" r:id="rId3"/>
    <p:sldId id="305" r:id="rId4"/>
    <p:sldId id="306" r:id="rId5"/>
    <p:sldId id="307" r:id="rId6"/>
    <p:sldId id="308" r:id="rId7"/>
    <p:sldId id="309" r:id="rId8"/>
    <p:sldId id="310" r:id="rId9"/>
    <p:sldId id="296" r:id="rId10"/>
    <p:sldId id="311" r:id="rId11"/>
    <p:sldId id="313" r:id="rId12"/>
    <p:sldId id="312" r:id="rId13"/>
    <p:sldId id="314" r:id="rId14"/>
    <p:sldId id="315" r:id="rId15"/>
    <p:sldId id="303" r:id="rId16"/>
    <p:sldId id="317" r:id="rId17"/>
    <p:sldId id="31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9"/>
    <p:restoredTop sz="94604"/>
  </p:normalViewPr>
  <p:slideViewPr>
    <p:cSldViewPr snapToGrid="0" snapToObjects="1">
      <p:cViewPr varScale="1">
        <p:scale>
          <a:sx n="38" d="100"/>
          <a:sy n="38" d="100"/>
        </p:scale>
        <p:origin x="9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2695E-89F8-254F-AC37-22DE7206951D}" type="datetimeFigureOut">
              <a:rPr kumimoji="1" lang="zh-CN" altLang="en-US" smtClean="0"/>
              <a:t>2022/3/8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EEC25-D3EF-0C4E-A456-2FFFC56720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8578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EEC25-D3EF-0C4E-A456-2FFFC567204E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7813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EEC25-D3EF-0C4E-A456-2FFFC567204E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9408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EEC25-D3EF-0C4E-A456-2FFFC567204E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8655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E7C7-C249-DB4D-B140-F2DA2E9035A5}" type="datetimeFigureOut">
              <a:rPr kumimoji="1" lang="zh-CN" altLang="en-US" smtClean="0"/>
              <a:t>2022/3/8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6AD4-5B2F-DF45-ABD1-67D18AFC1A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56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E7C7-C249-DB4D-B140-F2DA2E9035A5}" type="datetimeFigureOut">
              <a:rPr kumimoji="1" lang="zh-CN" altLang="en-US" smtClean="0"/>
              <a:t>2022/3/8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6AD4-5B2F-DF45-ABD1-67D18AFC1A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5292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E7C7-C249-DB4D-B140-F2DA2E9035A5}" type="datetimeFigureOut">
              <a:rPr kumimoji="1" lang="zh-CN" altLang="en-US" smtClean="0"/>
              <a:t>2022/3/8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6AD4-5B2F-DF45-ABD1-67D18AFC1A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190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E7C7-C249-DB4D-B140-F2DA2E9035A5}" type="datetimeFigureOut">
              <a:rPr kumimoji="1" lang="zh-CN" altLang="en-US" smtClean="0"/>
              <a:t>2022/3/8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6AD4-5B2F-DF45-ABD1-67D18AFC1A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2949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E7C7-C249-DB4D-B140-F2DA2E9035A5}" type="datetimeFigureOut">
              <a:rPr kumimoji="1" lang="zh-CN" altLang="en-US" smtClean="0"/>
              <a:t>2022/3/8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6AD4-5B2F-DF45-ABD1-67D18AFC1A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2864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E7C7-C249-DB4D-B140-F2DA2E9035A5}" type="datetimeFigureOut">
              <a:rPr kumimoji="1" lang="zh-CN" altLang="en-US" smtClean="0"/>
              <a:t>2022/3/8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6AD4-5B2F-DF45-ABD1-67D18AFC1A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050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E7C7-C249-DB4D-B140-F2DA2E9035A5}" type="datetimeFigureOut">
              <a:rPr kumimoji="1" lang="zh-CN" altLang="en-US" smtClean="0"/>
              <a:t>2022/3/8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6AD4-5B2F-DF45-ABD1-67D18AFC1A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81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E7C7-C249-DB4D-B140-F2DA2E9035A5}" type="datetimeFigureOut">
              <a:rPr kumimoji="1" lang="zh-CN" altLang="en-US" smtClean="0"/>
              <a:t>2022/3/8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6AD4-5B2F-DF45-ABD1-67D18AFC1A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2534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E7C7-C249-DB4D-B140-F2DA2E9035A5}" type="datetimeFigureOut">
              <a:rPr kumimoji="1" lang="zh-CN" altLang="en-US" smtClean="0"/>
              <a:t>2022/3/8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6AD4-5B2F-DF45-ABD1-67D18AFC1A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5937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E7C7-C249-DB4D-B140-F2DA2E9035A5}" type="datetimeFigureOut">
              <a:rPr kumimoji="1" lang="zh-CN" altLang="en-US" smtClean="0"/>
              <a:t>2022/3/8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6AD4-5B2F-DF45-ABD1-67D18AFC1A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779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E7C7-C249-DB4D-B140-F2DA2E9035A5}" type="datetimeFigureOut">
              <a:rPr kumimoji="1" lang="zh-CN" altLang="en-US" smtClean="0"/>
              <a:t>2022/3/8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6AD4-5B2F-DF45-ABD1-67D18AFC1A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406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EE7C7-C249-DB4D-B140-F2DA2E9035A5}" type="datetimeFigureOut">
              <a:rPr kumimoji="1" lang="zh-CN" altLang="en-US" smtClean="0"/>
              <a:t>2022/3/8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D6AD4-5B2F-DF45-ABD1-67D18AFC1A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96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&#28145;&#24230;&#23398;&#20064;&#65306;&#21367;&#31215;&#31070;&#32463;&#32593;&#32476;&#20174;&#20837;&#38376;&#21040;&#31934;&#36890;%20by%20&#26446;&#29577;&#37969;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&#21367;&#31215;&#31070;&#32463;&#32593;&#32476;--&#21442;&#32771;ppt.pdf" TargetMode="External"/><Relationship Id="rId4" Type="http://schemas.openxmlformats.org/officeDocument/2006/relationships/hyperlink" Target="https://www.cnblogs.com/LittleHann/p/6792511.html#_lab2_3_1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stanford.edu/slides/2021/lecture_9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s231n.stanford.edu/slides/" TargetMode="External"/><Relationship Id="rId4" Type="http://schemas.openxmlformats.org/officeDocument/2006/relationships/hyperlink" Target="https://cs231n.github.io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4.2&#21453;&#21521;&#20256;&#25773;&#38382;&#39064;&#35299;&#31572;.pdf" TargetMode="External"/><Relationship Id="rId7" Type="http://schemas.openxmlformats.org/officeDocument/2006/relationships/hyperlink" Target="&#28145;&#24230;&#23398;&#20064;&#65306;&#21367;&#31215;&#31070;&#32463;&#32593;&#32476;&#20174;&#20837;&#38376;&#21040;&#31934;&#36890;%20by%20&#26446;&#29577;&#37969;.pdf" TargetMode="External"/><Relationship Id="rId2" Type="http://schemas.openxmlformats.org/officeDocument/2006/relationships/hyperlink" Target="4.1&#21453;&#21521;&#20256;&#25773;&#38382;&#39064;&#25551;&#36848;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&#21367;&#31215;&#31070;&#32463;&#32593;&#32476;--&#21442;&#32771;ppt.pdf" TargetMode="External"/><Relationship Id="rId5" Type="http://schemas.openxmlformats.org/officeDocument/2006/relationships/hyperlink" Target="https://www.cnblogs.com/LittleHann/p/6792511.html#_lab2_3_1" TargetMode="External"/><Relationship Id="rId4" Type="http://schemas.openxmlformats.org/officeDocument/2006/relationships/hyperlink" Target="https://blog.csdn.net/qian99/article/details/78046329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4.2&#21453;&#21521;&#20256;&#25773;&#38382;&#39064;&#35299;&#31572;.pdf" TargetMode="External"/><Relationship Id="rId2" Type="http://schemas.openxmlformats.org/officeDocument/2006/relationships/hyperlink" Target="4.1&#21453;&#21521;&#20256;&#25773;&#38382;&#39064;&#25551;&#36848;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卷积神经网络基础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291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pic1.zhimg.com/80/v2-df0296c00a39a5089b24c632e0db4aa8_720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22" y="221381"/>
            <a:ext cx="10339840" cy="651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CNN</a:t>
            </a:r>
            <a:r>
              <a:rPr lang="zh-CN" altLang="en-US" dirty="0"/>
              <a:t>基础</a:t>
            </a:r>
            <a:r>
              <a:rPr lang="en-US" altLang="zh-CN" dirty="0"/>
              <a:t>-</a:t>
            </a:r>
            <a:r>
              <a:rPr lang="zh-CN" altLang="en-US" dirty="0"/>
              <a:t>框架及算法描述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627955"/>
            <a:ext cx="10515600" cy="54900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     卷积神经网络示意图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663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CNN</a:t>
            </a:r>
            <a:r>
              <a:rPr lang="zh-CN" altLang="en-US" dirty="0"/>
              <a:t>基础</a:t>
            </a:r>
            <a:r>
              <a:rPr lang="en-US" altLang="zh-CN" dirty="0"/>
              <a:t>-</a:t>
            </a:r>
            <a:r>
              <a:rPr lang="zh-CN" altLang="en-US" dirty="0"/>
              <a:t>框架及算法描述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卷积思想理解、</a:t>
            </a:r>
            <a:r>
              <a:rPr lang="en-US" altLang="zh-CN" dirty="0" smtClean="0"/>
              <a:t>Convolutional Neural Network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CNN</a:t>
            </a:r>
            <a:r>
              <a:rPr lang="zh-CN" altLang="en-US" dirty="0" smtClean="0"/>
              <a:t>）卷积神经网络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>
                <a:hlinkClick r:id="rId3" action="ppaction://hlinkfile"/>
              </a:rPr>
              <a:t>深度学习：卷积神经网络从入门到精通 </a:t>
            </a:r>
            <a:r>
              <a:rPr lang="en-US" altLang="zh-CN" dirty="0">
                <a:hlinkClick r:id="rId3" action="ppaction://hlinkfile"/>
              </a:rPr>
              <a:t>by </a:t>
            </a:r>
            <a:r>
              <a:rPr lang="zh-CN" altLang="en-US" dirty="0">
                <a:hlinkClick r:id="rId3" action="ppaction://hlinkfile"/>
              </a:rPr>
              <a:t>李玉</a:t>
            </a:r>
            <a:r>
              <a:rPr lang="zh-CN" altLang="en-US" dirty="0" smtClean="0">
                <a:hlinkClick r:id="rId3" action="ppaction://hlinkfile"/>
              </a:rPr>
              <a:t>鑑</a:t>
            </a:r>
            <a:endParaRPr lang="en-US" altLang="zh-CN" dirty="0" smtClean="0"/>
          </a:p>
          <a:p>
            <a:pPr lvl="1"/>
            <a:r>
              <a:rPr lang="zh-CN" altLang="en-US" dirty="0">
                <a:hlinkClick r:id="rId4"/>
              </a:rPr>
              <a:t>卷积思想理解（</a:t>
            </a:r>
            <a:r>
              <a:rPr lang="en-US" altLang="zh-CN" dirty="0">
                <a:hlinkClick r:id="rId4"/>
              </a:rPr>
              <a:t>CNN</a:t>
            </a:r>
            <a:r>
              <a:rPr lang="zh-CN" altLang="en-US" dirty="0">
                <a:hlinkClick r:id="rId4"/>
              </a:rPr>
              <a:t>）卷积神经网络初探</a:t>
            </a:r>
            <a:endParaRPr lang="en-US" altLang="zh-CN" dirty="0"/>
          </a:p>
          <a:p>
            <a:pPr lvl="1"/>
            <a:r>
              <a:rPr lang="zh-CN" altLang="en-US" dirty="0">
                <a:hlinkClick r:id="rId5" action="ppaction://hlinkfile"/>
              </a:rPr>
              <a:t>卷积神经网络</a:t>
            </a:r>
            <a:r>
              <a:rPr lang="en-US" altLang="zh-CN" dirty="0">
                <a:hlinkClick r:id="rId5" action="ppaction://hlinkfile"/>
              </a:rPr>
              <a:t>--</a:t>
            </a:r>
            <a:r>
              <a:rPr lang="zh-CN" altLang="en-US" dirty="0">
                <a:hlinkClick r:id="rId5" action="ppaction://hlinkfile"/>
              </a:rPr>
              <a:t>参考</a:t>
            </a:r>
            <a:r>
              <a:rPr lang="en-US" altLang="zh-CN" dirty="0" err="1">
                <a:hlinkClick r:id="rId5" action="ppaction://hlinkfile"/>
              </a:rPr>
              <a:t>ppt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697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2015.cnblogs.com/blog/532548/201705/532548-20170502230355695-90897820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008" y="0"/>
            <a:ext cx="731199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CNN</a:t>
            </a:r>
            <a:r>
              <a:rPr lang="zh-CN" altLang="en-US" dirty="0"/>
              <a:t>基础</a:t>
            </a:r>
            <a:r>
              <a:rPr lang="en-US" altLang="zh-CN" dirty="0"/>
              <a:t>-</a:t>
            </a:r>
            <a:r>
              <a:rPr lang="zh-CN" altLang="en-US" dirty="0"/>
              <a:t>框架</a:t>
            </a:r>
            <a:r>
              <a:rPr lang="zh-CN" altLang="en-US" dirty="0" smtClean="0"/>
              <a:t>及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算法</a:t>
            </a:r>
            <a:r>
              <a:rPr lang="zh-CN" altLang="en-US" dirty="0"/>
              <a:t>描述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18" y="2768566"/>
            <a:ext cx="4988392" cy="172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32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CNN</a:t>
            </a:r>
            <a:r>
              <a:rPr lang="zh-CN" altLang="en-US" dirty="0"/>
              <a:t>基础</a:t>
            </a:r>
            <a:r>
              <a:rPr lang="en-US" altLang="zh-CN" dirty="0" smtClean="0"/>
              <a:t>-</a:t>
            </a:r>
            <a:r>
              <a:rPr lang="zh-CN" altLang="en-US" dirty="0" smtClean="0"/>
              <a:t>内外卷积运算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22270"/>
            <a:ext cx="10010775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0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CNN</a:t>
            </a:r>
            <a:r>
              <a:rPr lang="zh-CN" altLang="en-US" dirty="0"/>
              <a:t>基础</a:t>
            </a:r>
            <a:r>
              <a:rPr lang="en-US" altLang="zh-CN" dirty="0" smtClean="0"/>
              <a:t>-</a:t>
            </a:r>
            <a:r>
              <a:rPr lang="zh-CN" altLang="en-US" dirty="0" smtClean="0"/>
              <a:t>内外卷积运算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1910"/>
            <a:ext cx="100203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7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9882" y="3059668"/>
            <a:ext cx="2550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内外卷积计算过程示例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663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CNN</a:t>
            </a:r>
            <a:r>
              <a:rPr lang="zh-CN" altLang="en-US" dirty="0"/>
              <a:t>基础</a:t>
            </a:r>
            <a:r>
              <a:rPr lang="en-US" altLang="zh-CN" dirty="0" smtClean="0"/>
              <a:t>-</a:t>
            </a:r>
            <a:r>
              <a:rPr lang="zh-CN" altLang="en-US" dirty="0" smtClean="0"/>
              <a:t>参考资料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李飞飞 </a:t>
            </a:r>
            <a:r>
              <a:rPr lang="en-US" altLang="zh-CN" dirty="0" err="1" smtClean="0"/>
              <a:t>cnn</a:t>
            </a:r>
            <a:r>
              <a:rPr lang="zh-CN" altLang="en-US" dirty="0" smtClean="0"/>
              <a:t>讲义</a:t>
            </a:r>
            <a:r>
              <a:rPr lang="en-US" altLang="zh-CN" dirty="0" smtClean="0"/>
              <a:t>:</a:t>
            </a:r>
          </a:p>
          <a:p>
            <a:pPr lvl="2"/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cs231n.stanford.edu/slides/2021/lecture_9.pdf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Stanford </a:t>
            </a:r>
            <a:r>
              <a:rPr lang="zh-CN" altLang="en-US" dirty="0" smtClean="0"/>
              <a:t>卷积神经网络与视觉识别课程：</a:t>
            </a:r>
            <a:r>
              <a:rPr lang="en-US" altLang="zh-CN" dirty="0" smtClean="0"/>
              <a:t>CS231n </a:t>
            </a:r>
            <a:r>
              <a:rPr lang="en-US" altLang="zh-CN" dirty="0"/>
              <a:t>Convolutional Neural Networks for Visual </a:t>
            </a:r>
            <a:r>
              <a:rPr lang="en-US" altLang="zh-CN" dirty="0" smtClean="0"/>
              <a:t>Recognition</a:t>
            </a:r>
          </a:p>
          <a:p>
            <a:pPr lvl="2"/>
            <a:r>
              <a:rPr lang="en-US" altLang="zh-CN" dirty="0">
                <a:hlinkClick r:id="rId4"/>
              </a:rPr>
              <a:t>https://cs231n.github.io</a:t>
            </a:r>
            <a:r>
              <a:rPr lang="en-US" altLang="zh-CN" dirty="0" smtClean="0">
                <a:hlinkClick r:id="rId4"/>
              </a:rPr>
              <a:t>/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历年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讲义：</a:t>
            </a:r>
            <a:r>
              <a:rPr lang="en-US" altLang="zh-CN" dirty="0">
                <a:hlinkClick r:id="rId5"/>
              </a:rPr>
              <a:t>http://cs231n.stanford.edu/slides/</a:t>
            </a:r>
            <a:endParaRPr lang="en-US" altLang="zh-CN" dirty="0"/>
          </a:p>
          <a:p>
            <a:pPr lvl="2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244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CNN</a:t>
            </a:r>
            <a:r>
              <a:rPr lang="zh-CN" altLang="en-US" dirty="0"/>
              <a:t>基础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数学知识补充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张量运算</a:t>
            </a:r>
            <a:r>
              <a:rPr lang="en-US" altLang="zh-CN" dirty="0" smtClean="0"/>
              <a:t>-</a:t>
            </a:r>
            <a:r>
              <a:rPr lang="zh-CN" altLang="en-US" dirty="0" smtClean="0"/>
              <a:t>下一堂课开始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335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反向传播及误差敏感度矩阵形式推导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 action="ppaction://hlinkfile"/>
              </a:rPr>
              <a:t>4.1</a:t>
            </a:r>
            <a:r>
              <a:rPr lang="zh-CN" altLang="en-US" dirty="0" smtClean="0">
                <a:hlinkClick r:id="rId2" action="ppaction://hlinkfile"/>
              </a:rPr>
              <a:t>反向传播问题描述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3" action="ppaction://hlinkfile"/>
              </a:rPr>
              <a:t>4.2</a:t>
            </a:r>
            <a:r>
              <a:rPr lang="zh-CN" altLang="en-US" dirty="0" smtClean="0">
                <a:hlinkClick r:id="rId3" action="ppaction://hlinkfile"/>
              </a:rPr>
              <a:t>反向传播问题解答</a:t>
            </a:r>
            <a:endParaRPr lang="en-US" altLang="zh-CN" dirty="0" smtClean="0"/>
          </a:p>
          <a:p>
            <a:r>
              <a:rPr lang="en-US" altLang="zh-CN" dirty="0" err="1" smtClean="0"/>
              <a:t>Softmax</a:t>
            </a:r>
            <a:r>
              <a:rPr lang="en-US" altLang="zh-CN" dirty="0" smtClean="0"/>
              <a:t> </a:t>
            </a:r>
            <a:r>
              <a:rPr lang="zh-CN" altLang="en-US" dirty="0" smtClean="0"/>
              <a:t>交叉熵损失函数求导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4"/>
              </a:rPr>
              <a:t>https://blog.csdn.net/qian99/article/details/78046329</a:t>
            </a:r>
            <a:endParaRPr lang="en-US" altLang="zh-CN" dirty="0" smtClean="0"/>
          </a:p>
          <a:p>
            <a:r>
              <a:rPr lang="en-US" altLang="zh-CN" dirty="0" smtClean="0"/>
              <a:t>CNN</a:t>
            </a:r>
            <a:r>
              <a:rPr lang="zh-CN" altLang="en-US" dirty="0" smtClean="0"/>
              <a:t>基础</a:t>
            </a:r>
            <a:r>
              <a:rPr lang="en-US" altLang="zh-CN" dirty="0" smtClean="0"/>
              <a:t>-</a:t>
            </a:r>
            <a:r>
              <a:rPr lang="zh-CN" altLang="en-US" dirty="0" smtClean="0"/>
              <a:t>框架及算法描述</a:t>
            </a:r>
            <a:endParaRPr lang="en-US" altLang="zh-CN" dirty="0" smtClean="0"/>
          </a:p>
          <a:p>
            <a:pPr lvl="1"/>
            <a:r>
              <a:rPr lang="zh-CN" altLang="en-US" dirty="0" smtClean="0">
                <a:hlinkClick r:id="rId5"/>
              </a:rPr>
              <a:t>卷积思想理解（</a:t>
            </a:r>
            <a:r>
              <a:rPr lang="en-US" altLang="zh-CN" dirty="0" smtClean="0">
                <a:hlinkClick r:id="rId5"/>
              </a:rPr>
              <a:t>CNN</a:t>
            </a:r>
            <a:r>
              <a:rPr lang="zh-CN" altLang="en-US" dirty="0" smtClean="0">
                <a:hlinkClick r:id="rId5"/>
              </a:rPr>
              <a:t>）卷积神经网络初探</a:t>
            </a:r>
            <a:endParaRPr lang="en-US" altLang="zh-CN" dirty="0" smtClean="0"/>
          </a:p>
          <a:p>
            <a:pPr lvl="1"/>
            <a:r>
              <a:rPr lang="zh-CN" altLang="en-US" dirty="0" smtClean="0">
                <a:hlinkClick r:id="rId6" action="ppaction://hlinkfile"/>
              </a:rPr>
              <a:t>卷积神经网络</a:t>
            </a:r>
            <a:r>
              <a:rPr lang="en-US" altLang="zh-CN" dirty="0" smtClean="0">
                <a:hlinkClick r:id="rId6" action="ppaction://hlinkfile"/>
              </a:rPr>
              <a:t>--</a:t>
            </a:r>
            <a:r>
              <a:rPr lang="zh-CN" altLang="en-US" dirty="0" smtClean="0">
                <a:hlinkClick r:id="rId6" action="ppaction://hlinkfile"/>
              </a:rPr>
              <a:t>参考</a:t>
            </a:r>
            <a:r>
              <a:rPr lang="en-US" altLang="zh-CN" dirty="0" err="1" smtClean="0">
                <a:hlinkClick r:id="rId6" action="ppaction://hlinkfile"/>
              </a:rPr>
              <a:t>ppt</a:t>
            </a:r>
            <a:endParaRPr lang="en-US" altLang="zh-CN" dirty="0" smtClean="0"/>
          </a:p>
          <a:p>
            <a:pPr lvl="1"/>
            <a:r>
              <a:rPr lang="zh-CN" altLang="en-US" dirty="0" smtClean="0">
                <a:hlinkClick r:id="rId7" action="ppaction://hlinkfile"/>
              </a:rPr>
              <a:t>深度学习：卷积神经网络从入门到精通 </a:t>
            </a:r>
            <a:r>
              <a:rPr lang="en-US" altLang="zh-CN" dirty="0" smtClean="0">
                <a:hlinkClick r:id="rId7" action="ppaction://hlinkfile"/>
              </a:rPr>
              <a:t>by </a:t>
            </a:r>
            <a:r>
              <a:rPr lang="zh-CN" altLang="en-US" dirty="0" smtClean="0">
                <a:hlinkClick r:id="rId7" action="ppaction://hlinkfile"/>
              </a:rPr>
              <a:t>李玉鑑</a:t>
            </a:r>
            <a:endParaRPr lang="en-US" altLang="zh-CN" dirty="0" smtClean="0"/>
          </a:p>
          <a:p>
            <a:r>
              <a:rPr lang="zh-CN" altLang="en-US" dirty="0" smtClean="0"/>
              <a:t>其它参考资料</a:t>
            </a:r>
            <a:endParaRPr lang="en-US" altLang="zh-CN" dirty="0" smtClean="0"/>
          </a:p>
          <a:p>
            <a:pPr lvl="1"/>
            <a:r>
              <a:rPr lang="zh-CN" altLang="en-US" dirty="0"/>
              <a:t>李飞</a:t>
            </a:r>
            <a:r>
              <a:rPr lang="zh-CN" altLang="en-US" dirty="0" smtClean="0"/>
              <a:t>飞等（斯坦福）讲义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165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反向传播及误差敏感度矩阵形式</a:t>
            </a:r>
            <a:r>
              <a:rPr lang="zh-CN" altLang="en-US" dirty="0" smtClean="0"/>
              <a:t>推导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CN" dirty="0" smtClean="0">
              <a:hlinkClick r:id="rId2" action="ppaction://hlinkfile"/>
            </a:endParaRPr>
          </a:p>
          <a:p>
            <a:pPr lvl="1"/>
            <a:endParaRPr lang="en-US" altLang="zh-CN" dirty="0">
              <a:hlinkClick r:id="rId2" action="ppaction://hlinkfile"/>
            </a:endParaRPr>
          </a:p>
          <a:p>
            <a:pPr lvl="1"/>
            <a:endParaRPr lang="en-US" altLang="zh-CN" dirty="0" smtClean="0">
              <a:hlinkClick r:id="rId2" action="ppaction://hlinkfile"/>
            </a:endParaRPr>
          </a:p>
          <a:p>
            <a:pPr lvl="1"/>
            <a:r>
              <a:rPr lang="en-US" altLang="zh-CN" dirty="0" smtClean="0">
                <a:hlinkClick r:id="rId2" action="ppaction://hlinkfile"/>
              </a:rPr>
              <a:t>4.1</a:t>
            </a:r>
            <a:r>
              <a:rPr lang="zh-CN" altLang="en-US" dirty="0" smtClean="0">
                <a:hlinkClick r:id="rId2" action="ppaction://hlinkfile"/>
              </a:rPr>
              <a:t>反向传播问题描述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>
                <a:hlinkClick r:id="rId3" action="ppaction://hlinkfile"/>
              </a:rPr>
              <a:t>4.2</a:t>
            </a:r>
            <a:r>
              <a:rPr lang="zh-CN" altLang="en-US" dirty="0" smtClean="0">
                <a:hlinkClick r:id="rId3" action="ppaction://hlinkfile"/>
              </a:rPr>
              <a:t>反向传播问题解答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6433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Softmax</a:t>
            </a:r>
            <a:r>
              <a:rPr lang="en-US" altLang="zh-CN" dirty="0"/>
              <a:t> </a:t>
            </a:r>
            <a:r>
              <a:rPr lang="zh-CN" altLang="en-US" dirty="0"/>
              <a:t>交叉熵损失函数求导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33" y="1690688"/>
            <a:ext cx="10224568" cy="493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45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Softmax</a:t>
            </a:r>
            <a:r>
              <a:rPr lang="en-US" altLang="zh-CN" dirty="0"/>
              <a:t> </a:t>
            </a:r>
            <a:r>
              <a:rPr lang="zh-CN" altLang="en-US" dirty="0"/>
              <a:t>交叉熵损失函数求导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982133" y="1845733"/>
            <a:ext cx="99568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交叉熵损失函数</a:t>
            </a:r>
            <a:r>
              <a:rPr lang="en-US" altLang="zh-CN" sz="4000" dirty="0" smtClean="0"/>
              <a:t>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501" y="2730463"/>
            <a:ext cx="3779004" cy="136740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134" y="4134086"/>
            <a:ext cx="5757334" cy="73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9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Softmax</a:t>
            </a:r>
            <a:r>
              <a:rPr lang="en-US" altLang="zh-CN" dirty="0"/>
              <a:t> </a:t>
            </a:r>
            <a:r>
              <a:rPr lang="zh-CN" altLang="en-US" dirty="0"/>
              <a:t>交叉熵损失函数求导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89" y="1607419"/>
            <a:ext cx="10873689" cy="415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53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Softmax</a:t>
            </a:r>
            <a:r>
              <a:rPr lang="en-US" altLang="zh-CN" dirty="0"/>
              <a:t> </a:t>
            </a:r>
            <a:r>
              <a:rPr lang="zh-CN" altLang="en-US" dirty="0"/>
              <a:t>交叉熵损失函数求导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56" y="1498945"/>
            <a:ext cx="10130094" cy="332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5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Softmax</a:t>
            </a:r>
            <a:r>
              <a:rPr lang="en-US" altLang="zh-CN" dirty="0"/>
              <a:t> </a:t>
            </a:r>
            <a:r>
              <a:rPr lang="zh-CN" altLang="en-US" dirty="0"/>
              <a:t>交叉熵损失函数求导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444" y="1444873"/>
            <a:ext cx="7295950" cy="539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54667" y="2326882"/>
            <a:ext cx="77385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针对分类问题</a:t>
            </a:r>
            <a:r>
              <a:rPr lang="zh-CN" altLang="en-US" sz="3200" dirty="0" smtClean="0"/>
              <a:t>，最终     只</a:t>
            </a:r>
            <a:r>
              <a:rPr lang="zh-CN" altLang="en-US" sz="3200" dirty="0"/>
              <a:t>会有一个类别是</a:t>
            </a:r>
            <a:r>
              <a:rPr lang="en-US" altLang="zh-CN" sz="3200" dirty="0"/>
              <a:t>1</a:t>
            </a:r>
            <a:r>
              <a:rPr lang="zh-CN" altLang="en-US" sz="3200" dirty="0"/>
              <a:t>，其他类别都是</a:t>
            </a:r>
            <a:r>
              <a:rPr lang="en-US" altLang="zh-CN" sz="3200" dirty="0"/>
              <a:t>0</a:t>
            </a:r>
            <a:r>
              <a:rPr lang="zh-CN" altLang="en-US" sz="3200" dirty="0"/>
              <a:t>，因此，对于分类问题，这个</a:t>
            </a:r>
            <a:r>
              <a:rPr lang="zh-CN" altLang="en-US" sz="3200" dirty="0" smtClean="0"/>
              <a:t>梯度（误差敏感度）等于</a:t>
            </a:r>
            <a:endParaRPr lang="zh-CN" alt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349" y="2252604"/>
            <a:ext cx="516467" cy="66172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178" y="4243043"/>
            <a:ext cx="3757870" cy="1753673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886327" y="2867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/>
              <a:t>Softmax</a:t>
            </a:r>
            <a:r>
              <a:rPr lang="en-US" altLang="zh-CN" dirty="0" smtClean="0"/>
              <a:t> </a:t>
            </a:r>
            <a:r>
              <a:rPr lang="zh-CN" altLang="en-US" dirty="0" smtClean="0"/>
              <a:t>交叉熵损失函数求导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3945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1843</TotalTime>
  <Words>287</Words>
  <Application>Microsoft Office PowerPoint</Application>
  <PresentationFormat>宽屏</PresentationFormat>
  <Paragraphs>72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DengXian</vt:lpstr>
      <vt:lpstr>DengXian Light</vt:lpstr>
      <vt:lpstr>Arial</vt:lpstr>
      <vt:lpstr>Office 主题</vt:lpstr>
      <vt:lpstr>卷积神经网络基础1</vt:lpstr>
      <vt:lpstr>目录</vt:lpstr>
      <vt:lpstr>反向传播及误差敏感度矩阵形式推导</vt:lpstr>
      <vt:lpstr>Softmax 交叉熵损失函数求导</vt:lpstr>
      <vt:lpstr>Softmax 交叉熵损失函数求导</vt:lpstr>
      <vt:lpstr>Softmax 交叉熵损失函数求导</vt:lpstr>
      <vt:lpstr>Softmax 交叉熵损失函数求导</vt:lpstr>
      <vt:lpstr>Softmax 交叉熵损失函数求导</vt:lpstr>
      <vt:lpstr>PowerPoint 演示文稿</vt:lpstr>
      <vt:lpstr>CNN基础-框架及算法描述</vt:lpstr>
      <vt:lpstr>CNN基础-框架及算法描述</vt:lpstr>
      <vt:lpstr>CNN基础-框架及 算法描述</vt:lpstr>
      <vt:lpstr>CNN基础-内外卷积运算</vt:lpstr>
      <vt:lpstr>CNN基础-内外卷积运算</vt:lpstr>
      <vt:lpstr>PowerPoint 演示文稿</vt:lpstr>
      <vt:lpstr>CNN基础-参考资料</vt:lpstr>
      <vt:lpstr>CNN基础-数学知识补充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神经网络基础1</dc:title>
  <dc:creator>Microsoft Office 用户</dc:creator>
  <cp:lastModifiedBy>刘勤波</cp:lastModifiedBy>
  <cp:revision>33</cp:revision>
  <dcterms:created xsi:type="dcterms:W3CDTF">2022-03-02T06:49:06Z</dcterms:created>
  <dcterms:modified xsi:type="dcterms:W3CDTF">2022-03-08T06:52:21Z</dcterms:modified>
</cp:coreProperties>
</file>