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52" r:id="rId1"/>
    <p:sldMasterId id="2147483656" r:id="rId2"/>
  </p:sldMasterIdLst>
  <p:notesMasterIdLst>
    <p:notesMasterId r:id="rId62"/>
  </p:notesMasterIdLst>
  <p:sldIdLst>
    <p:sldId id="285" r:id="rId3"/>
    <p:sldId id="287" r:id="rId4"/>
    <p:sldId id="330" r:id="rId5"/>
    <p:sldId id="367" r:id="rId6"/>
    <p:sldId id="298" r:id="rId7"/>
    <p:sldId id="378" r:id="rId8"/>
    <p:sldId id="368" r:id="rId9"/>
    <p:sldId id="331" r:id="rId10"/>
    <p:sldId id="290" r:id="rId11"/>
    <p:sldId id="332" r:id="rId12"/>
    <p:sldId id="333" r:id="rId13"/>
    <p:sldId id="369" r:id="rId14"/>
    <p:sldId id="334" r:id="rId15"/>
    <p:sldId id="335" r:id="rId16"/>
    <p:sldId id="336" r:id="rId17"/>
    <p:sldId id="370" r:id="rId18"/>
    <p:sldId id="371" r:id="rId19"/>
    <p:sldId id="338" r:id="rId20"/>
    <p:sldId id="339" r:id="rId21"/>
    <p:sldId id="340" r:id="rId22"/>
    <p:sldId id="341" r:id="rId23"/>
    <p:sldId id="342" r:id="rId24"/>
    <p:sldId id="343" r:id="rId25"/>
    <p:sldId id="337" r:id="rId26"/>
    <p:sldId id="344" r:id="rId27"/>
    <p:sldId id="345" r:id="rId28"/>
    <p:sldId id="346" r:id="rId29"/>
    <p:sldId id="347" r:id="rId30"/>
    <p:sldId id="348" r:id="rId31"/>
    <p:sldId id="349" r:id="rId32"/>
    <p:sldId id="350" r:id="rId33"/>
    <p:sldId id="351" r:id="rId34"/>
    <p:sldId id="363" r:id="rId35"/>
    <p:sldId id="365" r:id="rId36"/>
    <p:sldId id="366" r:id="rId37"/>
    <p:sldId id="379" r:id="rId38"/>
    <p:sldId id="352" r:id="rId39"/>
    <p:sldId id="354" r:id="rId40"/>
    <p:sldId id="380" r:id="rId41"/>
    <p:sldId id="381" r:id="rId42"/>
    <p:sldId id="382" r:id="rId43"/>
    <p:sldId id="383" r:id="rId44"/>
    <p:sldId id="353" r:id="rId45"/>
    <p:sldId id="355" r:id="rId46"/>
    <p:sldId id="372" r:id="rId47"/>
    <p:sldId id="384" r:id="rId48"/>
    <p:sldId id="385" r:id="rId49"/>
    <p:sldId id="356" r:id="rId50"/>
    <p:sldId id="389" r:id="rId51"/>
    <p:sldId id="375" r:id="rId52"/>
    <p:sldId id="357" r:id="rId53"/>
    <p:sldId id="358" r:id="rId54"/>
    <p:sldId id="390" r:id="rId55"/>
    <p:sldId id="359" r:id="rId56"/>
    <p:sldId id="376" r:id="rId57"/>
    <p:sldId id="373" r:id="rId58"/>
    <p:sldId id="374" r:id="rId59"/>
    <p:sldId id="360" r:id="rId60"/>
    <p:sldId id="388" r:id="rId61"/>
  </p:sldIdLst>
  <p:sldSz cx="9144000" cy="5143500" type="screen16x9"/>
  <p:notesSz cx="6858000" cy="9144000"/>
  <p:defaultTextStyle>
    <a:defPPr>
      <a:defRPr lang="en-US"/>
    </a:defPPr>
    <a:lvl1pPr algn="r"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r"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r"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r"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r"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5F5F5F"/>
    <a:srgbClr val="808080"/>
    <a:srgbClr val="000000"/>
    <a:srgbClr val="CC0000"/>
    <a:srgbClr val="5EB4B4"/>
    <a:srgbClr val="488FD6"/>
    <a:srgbClr val="86B5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p:cViewPr varScale="1">
        <p:scale>
          <a:sx n="64" d="100"/>
          <a:sy n="64" d="100"/>
        </p:scale>
        <p:origin x="66" y="816"/>
      </p:cViewPr>
      <p:guideLst>
        <p:guide orient="horz" pos="162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200" b="0"/>
            </a:lvl1pPr>
          </a:lstStyle>
          <a:p>
            <a:endParaRPr lang="en-US" altLang="zh-CN"/>
          </a:p>
        </p:txBody>
      </p:sp>
      <p:sp>
        <p:nvSpPr>
          <p:cNvPr id="1044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b="0"/>
            </a:lvl1pPr>
          </a:lstStyle>
          <a:p>
            <a:endParaRPr lang="en-US" altLang="zh-CN"/>
          </a:p>
        </p:txBody>
      </p:sp>
      <p:sp>
        <p:nvSpPr>
          <p:cNvPr id="1044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4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sz="1200" b="0"/>
            </a:lvl1pPr>
          </a:lstStyle>
          <a:p>
            <a:endParaRPr lang="en-US" altLang="zh-CN"/>
          </a:p>
        </p:txBody>
      </p:sp>
      <p:sp>
        <p:nvSpPr>
          <p:cNvPr id="1044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b="0"/>
            </a:lvl1pPr>
          </a:lstStyle>
          <a:p>
            <a:fld id="{865FB784-6F92-4A06-818E-F0E0C06F9DA8}" type="slidenum">
              <a:rPr lang="en-US" altLang="zh-CN"/>
              <a:t>‹#›</a:t>
            </a:fld>
            <a:endParaRPr lang="en-US" altLang="zh-CN"/>
          </a:p>
        </p:txBody>
      </p:sp>
    </p:spTree>
    <p:extLst>
      <p:ext uri="{BB962C8B-B14F-4D97-AF65-F5344CB8AC3E}">
        <p14:creationId xmlns:p14="http://schemas.microsoft.com/office/powerpoint/2010/main" val="41890134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smtClean="0"/>
              <a:t>23307 ad789852</a:t>
            </a:r>
            <a:endParaRPr lang="zh-CN" altLang="en-US" dirty="0"/>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46526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799960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824262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727408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63749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005558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113" name="Rectangle 41"/>
          <p:cNvSpPr>
            <a:spLocks noChangeArrowheads="1"/>
          </p:cNvSpPr>
          <p:nvPr/>
        </p:nvSpPr>
        <p:spPr bwMode="auto">
          <a:xfrm>
            <a:off x="257175" y="171450"/>
            <a:ext cx="8610600" cy="4800600"/>
          </a:xfrm>
          <a:prstGeom prst="rect">
            <a:avLst/>
          </a:prstGeom>
          <a:noFill/>
          <a:ln w="19050">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1" name="Rectangle 29"/>
          <p:cNvSpPr>
            <a:spLocks noChangeArrowheads="1"/>
          </p:cNvSpPr>
          <p:nvPr/>
        </p:nvSpPr>
        <p:spPr bwMode="gray">
          <a:xfrm>
            <a:off x="263525" y="1653648"/>
            <a:ext cx="8618538" cy="628650"/>
          </a:xfrm>
          <a:prstGeom prst="rect">
            <a:avLst/>
          </a:prstGeom>
          <a:gradFill rotWithShape="1">
            <a:gsLst>
              <a:gs pos="0">
                <a:schemeClr val="accent1">
                  <a:gamma/>
                  <a:tint val="63529"/>
                  <a:invGamma/>
                </a:schemeClr>
              </a:gs>
              <a:gs pos="50000">
                <a:schemeClr val="accent1"/>
              </a:gs>
              <a:gs pos="100000">
                <a:schemeClr val="accent1">
                  <a:gamma/>
                  <a:tint val="63529"/>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 name="Rectangle 4"/>
          <p:cNvSpPr>
            <a:spLocks noGrp="1" noChangeArrowheads="1"/>
          </p:cNvSpPr>
          <p:nvPr>
            <p:ph type="dt" sz="half" idx="2"/>
          </p:nvPr>
        </p:nvSpPr>
        <p:spPr>
          <a:xfrm>
            <a:off x="228600" y="4955858"/>
            <a:ext cx="2471192" cy="183356"/>
          </a:xfrm>
          <a:prstGeom prst="rect">
            <a:avLst/>
          </a:prstGeom>
        </p:spPr>
        <p:txBody>
          <a:bodyPr/>
          <a:lstStyle>
            <a:lvl1pPr algn="l">
              <a:defRPr sz="1500" b="0">
                <a:solidFill>
                  <a:schemeClr val="tx2"/>
                </a:solidFill>
                <a:latin typeface="Arial" panose="020B0604020202020204" pitchFamily="34" charset="0"/>
              </a:defRPr>
            </a:lvl1pPr>
          </a:lstStyle>
          <a:p>
            <a:fld id="{46E0EEA7-FF2C-4F98-A19E-422254652B91}" type="datetime3">
              <a:rPr lang="zh-CN" altLang="en-US" smtClean="0"/>
              <a:t>2021年7月2日星期五</a:t>
            </a:fld>
            <a:endParaRPr lang="en-US" altLang="zh-CN" dirty="0"/>
          </a:p>
        </p:txBody>
      </p:sp>
      <p:sp>
        <p:nvSpPr>
          <p:cNvPr id="3077" name="Rectangle 5"/>
          <p:cNvSpPr>
            <a:spLocks noGrp="1" noChangeArrowheads="1"/>
          </p:cNvSpPr>
          <p:nvPr>
            <p:ph type="ftr" sz="quarter" idx="3"/>
          </p:nvPr>
        </p:nvSpPr>
        <p:spPr>
          <a:xfrm>
            <a:off x="3200400" y="4960144"/>
            <a:ext cx="2895600" cy="183356"/>
          </a:xfrm>
          <a:prstGeom prst="rect">
            <a:avLst/>
          </a:prstGeom>
        </p:spPr>
        <p:txBody>
          <a:bodyPr/>
          <a:lstStyle>
            <a:lvl1pPr algn="ctr">
              <a:defRPr sz="1000" b="0" i="0">
                <a:solidFill>
                  <a:srgbClr val="000000"/>
                </a:solidFill>
              </a:defRPr>
            </a:lvl1pPr>
          </a:lstStyle>
          <a:p>
            <a:endParaRPr lang="en-US" altLang="zh-CN"/>
          </a:p>
        </p:txBody>
      </p:sp>
      <p:sp>
        <p:nvSpPr>
          <p:cNvPr id="3078" name="Rectangle 6"/>
          <p:cNvSpPr>
            <a:spLocks noGrp="1" noChangeArrowheads="1"/>
          </p:cNvSpPr>
          <p:nvPr>
            <p:ph type="sldNum" sz="quarter" idx="4"/>
          </p:nvPr>
        </p:nvSpPr>
        <p:spPr>
          <a:xfrm>
            <a:off x="6781800" y="4960144"/>
            <a:ext cx="2133600" cy="183356"/>
          </a:xfrm>
        </p:spPr>
        <p:txBody>
          <a:bodyPr/>
          <a:lstStyle>
            <a:lvl1pPr algn="r">
              <a:defRPr>
                <a:latin typeface="Arial" panose="020B0604020202020204" pitchFamily="34" charset="0"/>
              </a:defRPr>
            </a:lvl1pPr>
          </a:lstStyle>
          <a:p>
            <a:fld id="{47F5487D-A24F-43CF-9423-2BEC5E870E06}" type="slidenum">
              <a:rPr lang="en-US" altLang="zh-CN"/>
              <a:t>‹#›</a:t>
            </a:fld>
            <a:endParaRPr lang="en-US" altLang="zh-CN"/>
          </a:p>
        </p:txBody>
      </p:sp>
      <p:sp>
        <p:nvSpPr>
          <p:cNvPr id="3075" name="Rectangle 3"/>
          <p:cNvSpPr>
            <a:spLocks noGrp="1" noChangeArrowheads="1"/>
          </p:cNvSpPr>
          <p:nvPr>
            <p:ph type="subTitle" idx="1"/>
          </p:nvPr>
        </p:nvSpPr>
        <p:spPr>
          <a:xfrm>
            <a:off x="457994" y="2511270"/>
            <a:ext cx="8229600" cy="285750"/>
          </a:xfrm>
        </p:spPr>
        <p:txBody>
          <a:bodyPr/>
          <a:lstStyle>
            <a:lvl1pPr marL="0" indent="0" algn="ctr">
              <a:buFont typeface="Wingdings" panose="05000000000000000000" pitchFamily="2" charset="2"/>
              <a:buNone/>
              <a:defRPr sz="2200">
                <a:solidFill>
                  <a:schemeClr val="tx2"/>
                </a:solidFill>
              </a:defRPr>
            </a:lvl1pPr>
          </a:lstStyle>
          <a:p>
            <a:pPr lvl="0"/>
            <a:r>
              <a:rPr lang="zh-CN" altLang="en-US" noProof="0" dirty="0" smtClean="0"/>
              <a:t>单击此处编辑母版副标题样式</a:t>
            </a:r>
            <a:endParaRPr lang="en-US" altLang="zh-CN" noProof="0" dirty="0" smtClean="0"/>
          </a:p>
        </p:txBody>
      </p:sp>
      <p:grpSp>
        <p:nvGrpSpPr>
          <p:cNvPr id="3107" name="Group 35"/>
          <p:cNvGrpSpPr/>
          <p:nvPr/>
        </p:nvGrpSpPr>
        <p:grpSpPr bwMode="auto">
          <a:xfrm flipH="1">
            <a:off x="0" y="1653648"/>
            <a:ext cx="533400" cy="628650"/>
            <a:chOff x="0" y="1584"/>
            <a:chExt cx="864" cy="1296"/>
          </a:xfrm>
        </p:grpSpPr>
        <p:sp>
          <p:nvSpPr>
            <p:cNvPr id="3104" name="Rectangle 32"/>
            <p:cNvSpPr>
              <a:spLocks noChangeArrowheads="1"/>
            </p:cNvSpPr>
            <p:nvPr userDrawn="1"/>
          </p:nvSpPr>
          <p:spPr bwMode="gray">
            <a:xfrm>
              <a:off x="0" y="2448"/>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5" name="Rectangle 33"/>
            <p:cNvSpPr>
              <a:spLocks noChangeArrowheads="1"/>
            </p:cNvSpPr>
            <p:nvPr userDrawn="1"/>
          </p:nvSpPr>
          <p:spPr bwMode="gray">
            <a:xfrm>
              <a:off x="0" y="1584"/>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6" name="Rectangle 34"/>
            <p:cNvSpPr>
              <a:spLocks noChangeArrowheads="1"/>
            </p:cNvSpPr>
            <p:nvPr userDrawn="1"/>
          </p:nvSpPr>
          <p:spPr bwMode="gray">
            <a:xfrm>
              <a:off x="432" y="2016"/>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08" name="Group 36"/>
          <p:cNvGrpSpPr/>
          <p:nvPr/>
        </p:nvGrpSpPr>
        <p:grpSpPr bwMode="auto">
          <a:xfrm>
            <a:off x="8610600" y="1653648"/>
            <a:ext cx="533400" cy="628650"/>
            <a:chOff x="0" y="1584"/>
            <a:chExt cx="864" cy="1296"/>
          </a:xfrm>
        </p:grpSpPr>
        <p:sp>
          <p:nvSpPr>
            <p:cNvPr id="3109" name="Rectangle 37"/>
            <p:cNvSpPr>
              <a:spLocks noChangeArrowheads="1"/>
            </p:cNvSpPr>
            <p:nvPr userDrawn="1"/>
          </p:nvSpPr>
          <p:spPr bwMode="gray">
            <a:xfrm>
              <a:off x="0" y="2448"/>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0" name="Rectangle 38"/>
            <p:cNvSpPr>
              <a:spLocks noChangeArrowheads="1"/>
            </p:cNvSpPr>
            <p:nvPr userDrawn="1"/>
          </p:nvSpPr>
          <p:spPr bwMode="gray">
            <a:xfrm>
              <a:off x="0" y="1584"/>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1" name="Rectangle 39"/>
            <p:cNvSpPr>
              <a:spLocks noChangeArrowheads="1"/>
            </p:cNvSpPr>
            <p:nvPr userDrawn="1"/>
          </p:nvSpPr>
          <p:spPr bwMode="gray">
            <a:xfrm>
              <a:off x="432" y="2016"/>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12" name="Freeform 40"/>
          <p:cNvSpPr/>
          <p:nvPr/>
        </p:nvSpPr>
        <p:spPr bwMode="gray">
          <a:xfrm>
            <a:off x="4197350" y="2019114"/>
            <a:ext cx="723900" cy="185738"/>
          </a:xfrm>
          <a:custGeom>
            <a:avLst/>
            <a:gdLst>
              <a:gd name="T0" fmla="*/ 0 w 456"/>
              <a:gd name="T1" fmla="*/ 0 h 156"/>
              <a:gd name="T2" fmla="*/ 236 w 456"/>
              <a:gd name="T3" fmla="*/ 156 h 156"/>
              <a:gd name="T4" fmla="*/ 456 w 456"/>
              <a:gd name="T5" fmla="*/ 0 h 156"/>
              <a:gd name="T6" fmla="*/ 0 w 456"/>
              <a:gd name="T7" fmla="*/ 0 h 156"/>
            </a:gdLst>
            <a:ahLst/>
            <a:cxnLst>
              <a:cxn ang="0">
                <a:pos x="T0" y="T1"/>
              </a:cxn>
              <a:cxn ang="0">
                <a:pos x="T2" y="T3"/>
              </a:cxn>
              <a:cxn ang="0">
                <a:pos x="T4" y="T5"/>
              </a:cxn>
              <a:cxn ang="0">
                <a:pos x="T6" y="T7"/>
              </a:cxn>
            </a:cxnLst>
            <a:rect l="0" t="0" r="r" b="b"/>
            <a:pathLst>
              <a:path w="456" h="156">
                <a:moveTo>
                  <a:pt x="0" y="0"/>
                </a:moveTo>
                <a:lnTo>
                  <a:pt x="236" y="156"/>
                </a:lnTo>
                <a:lnTo>
                  <a:pt x="456" y="0"/>
                </a:lnTo>
                <a:lnTo>
                  <a:pt x="0" y="0"/>
                </a:lnTo>
                <a:close/>
              </a:path>
            </a:pathLst>
          </a:custGeom>
          <a:solidFill>
            <a:srgbClr val="000000">
              <a:alpha val="14999"/>
            </a:srgb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 name="Rectangle 2"/>
          <p:cNvSpPr>
            <a:spLocks noGrp="1" noChangeArrowheads="1"/>
          </p:cNvSpPr>
          <p:nvPr>
            <p:ph type="ctrTitle"/>
          </p:nvPr>
        </p:nvSpPr>
        <p:spPr>
          <a:xfrm>
            <a:off x="381000" y="1767948"/>
            <a:ext cx="8339138" cy="400050"/>
          </a:xfrm>
        </p:spPr>
        <p:txBody>
          <a:bodyPr/>
          <a:lstStyle>
            <a:lvl1pPr>
              <a:defRPr sz="3600"/>
            </a:lvl1pPr>
          </a:lstStyle>
          <a:p>
            <a:pPr lvl="0"/>
            <a:r>
              <a:rPr lang="zh-CN" altLang="en-US" noProof="0" dirty="0" smtClean="0"/>
              <a:t>单击此处编辑母版标题样式</a:t>
            </a:r>
            <a:endParaRPr lang="en-US" altLang="zh-CN" noProof="0"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40000"/>
              </a:lnSpc>
              <a:defRPr sz="2200" b="0"/>
            </a:lvl1pPr>
            <a:lvl2pPr>
              <a:lnSpc>
                <a:spcPct val="140000"/>
              </a:lnSpc>
              <a:defRPr sz="2200"/>
            </a:lvl2pPr>
            <a:lvl3pPr>
              <a:lnSpc>
                <a:spcPct val="140000"/>
              </a:lnSpc>
              <a:defRPr sz="2000"/>
            </a:lvl3pPr>
            <a:lvl4pPr>
              <a:lnSpc>
                <a:spcPct val="140000"/>
              </a:lnSpc>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6" name="灯片编号占位符 5"/>
          <p:cNvSpPr>
            <a:spLocks noGrp="1"/>
          </p:cNvSpPr>
          <p:nvPr>
            <p:ph type="sldNum" sz="quarter" idx="12"/>
          </p:nvPr>
        </p:nvSpPr>
        <p:spPr/>
        <p:txBody>
          <a:bodyPr/>
          <a:lstStyle>
            <a:lvl1pPr>
              <a:defRPr/>
            </a:lvl1pPr>
          </a:lstStyle>
          <a:p>
            <a:fld id="{950BD6B0-76F7-4942-8BD6-FCF18CBA2D80}" type="slidenum">
              <a:rPr lang="en-US" altLang="zh-CN"/>
              <a:t>‹#›</a:t>
            </a:fld>
            <a:endParaRPr lang="en-US" altLang="zh-CN"/>
          </a:p>
        </p:txBody>
      </p:sp>
      <p:sp>
        <p:nvSpPr>
          <p:cNvPr id="8" name="Rectangle 4"/>
          <p:cNvSpPr>
            <a:spLocks noGrp="1" noChangeArrowheads="1"/>
          </p:cNvSpPr>
          <p:nvPr>
            <p:ph type="dt" sz="half" idx="2"/>
          </p:nvPr>
        </p:nvSpPr>
        <p:spPr>
          <a:xfrm>
            <a:off x="6372200" y="4845844"/>
            <a:ext cx="2471192" cy="183356"/>
          </a:xfrm>
          <a:prstGeom prst="rect">
            <a:avLst/>
          </a:prstGeom>
        </p:spPr>
        <p:txBody>
          <a:bodyPr/>
          <a:lstStyle>
            <a:lvl1pPr algn="l">
              <a:defRPr sz="1500" b="0">
                <a:solidFill>
                  <a:schemeClr val="tx2"/>
                </a:solidFill>
                <a:latin typeface="Arial" panose="020B0604020202020204" pitchFamily="34" charset="0"/>
              </a:defRPr>
            </a:lvl1pPr>
          </a:lstStyle>
          <a:p>
            <a:fld id="{46E0EEA7-FF2C-4F98-A19E-422254652B91}" type="datetime3">
              <a:rPr lang="zh-CN" altLang="en-US" smtClean="0"/>
              <a:t>2021年7月2日星期五</a:t>
            </a:fld>
            <a:endParaRPr lang="en-US" altLang="zh-CN" dirty="0"/>
          </a:p>
        </p:txBody>
      </p:sp>
      <p:sp>
        <p:nvSpPr>
          <p:cNvPr id="9" name="文本框 8"/>
          <p:cNvSpPr txBox="1"/>
          <p:nvPr userDrawn="1"/>
        </p:nvSpPr>
        <p:spPr>
          <a:xfrm>
            <a:off x="156211" y="4816317"/>
            <a:ext cx="2671445" cy="323165"/>
          </a:xfrm>
          <a:prstGeom prst="rect">
            <a:avLst/>
          </a:prstGeom>
          <a:noFill/>
        </p:spPr>
        <p:txBody>
          <a:bodyPr wrap="square" rtlCol="0">
            <a:spAutoFit/>
          </a:bodyPr>
          <a:lstStyle/>
          <a:p>
            <a:r>
              <a:rPr lang="en-US" altLang="zh-CN" sz="1500" dirty="0" smtClean="0">
                <a:solidFill>
                  <a:schemeClr val="tx2"/>
                </a:solidFill>
              </a:rPr>
              <a:t>Python</a:t>
            </a:r>
            <a:r>
              <a:rPr lang="zh-CN" altLang="en-US" sz="1500" dirty="0" smtClean="0">
                <a:solidFill>
                  <a:schemeClr val="tx2"/>
                </a:solidFill>
              </a:rPr>
              <a:t>数据挖掘与机器学习</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4767263"/>
            <a:ext cx="2743200" cy="273844"/>
          </a:xfrm>
        </p:spPr>
        <p:txBody>
          <a:bodyPr/>
          <a:lstStyle/>
          <a:p>
            <a:fld id="{82F288E0-7875-42C4-84C8-98DBBD3BF4D2}" type="datetimeFigureOut">
              <a:rPr lang="zh-CN" altLang="en-US" smtClean="0"/>
              <a:t>2021/7/2</a:t>
            </a:fld>
            <a:endParaRPr lang="zh-CN" altLang="en-US"/>
          </a:p>
        </p:txBody>
      </p:sp>
      <p:sp>
        <p:nvSpPr>
          <p:cNvPr id="3" name="页脚占位符 2"/>
          <p:cNvSpPr>
            <a:spLocks noGrp="1"/>
          </p:cNvSpPr>
          <p:nvPr>
            <p:ph type="ftr" sz="quarter" idx="11"/>
          </p:nvPr>
        </p:nvSpPr>
        <p:spPr>
          <a:xfrm>
            <a:off x="4038600" y="4767263"/>
            <a:ext cx="4114800" cy="273844"/>
          </a:xfrm>
        </p:spPr>
        <p:txBody>
          <a:bodyPr/>
          <a:lstStyle/>
          <a:p>
            <a:endParaRPr lang="zh-CN" altLang="en-US"/>
          </a:p>
        </p:txBody>
      </p:sp>
      <p:sp>
        <p:nvSpPr>
          <p:cNvPr id="4" name="灯片编号占位符 3"/>
          <p:cNvSpPr>
            <a:spLocks noGrp="1"/>
          </p:cNvSpPr>
          <p:nvPr>
            <p:ph type="sldNum" sz="quarter" idx="12"/>
          </p:nvPr>
        </p:nvSpPr>
        <p:spPr/>
        <p:txBody>
          <a:bodyPr/>
          <a:lstStyle/>
          <a:p>
            <a:fld id="{6ACF7D23-951D-4399-9FEA-F8B2DF1A1144}"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TextBox 7"/>
          <p:cNvSpPr txBox="1">
            <a:spLocks noChangeArrowheads="1"/>
          </p:cNvSpPr>
          <p:nvPr/>
        </p:nvSpPr>
        <p:spPr bwMode="auto">
          <a:xfrm>
            <a:off x="6000750" y="4714875"/>
            <a:ext cx="2318569" cy="330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6" rIns="68573" bIns="34286">
            <a:spAutoFit/>
          </a:bodyPr>
          <a:lstStyle>
            <a:lvl1pPr algn="r">
              <a:defRPr b="1">
                <a:solidFill>
                  <a:schemeClr val="tx1"/>
                </a:solidFill>
                <a:latin typeface="Arial" pitchFamily="34" charset="0"/>
              </a:defRPr>
            </a:lvl1pPr>
            <a:lvl2pPr marL="742950" indent="-285750" algn="r">
              <a:defRPr b="1">
                <a:solidFill>
                  <a:schemeClr val="tx1"/>
                </a:solidFill>
                <a:latin typeface="Arial" pitchFamily="34" charset="0"/>
              </a:defRPr>
            </a:lvl2pPr>
            <a:lvl3pPr marL="1143000" indent="-228600" algn="r">
              <a:defRPr b="1">
                <a:solidFill>
                  <a:schemeClr val="tx1"/>
                </a:solidFill>
                <a:latin typeface="Arial" pitchFamily="34" charset="0"/>
              </a:defRPr>
            </a:lvl3pPr>
            <a:lvl4pPr marL="1600200" indent="-228600" algn="r">
              <a:defRPr b="1">
                <a:solidFill>
                  <a:schemeClr val="tx1"/>
                </a:solidFill>
                <a:latin typeface="Arial" pitchFamily="34" charset="0"/>
              </a:defRPr>
            </a:lvl4pPr>
            <a:lvl5pPr marL="2057400" indent="-228600" algn="r">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a:buFont typeface="Arial" pitchFamily="34" charset="0"/>
              <a:buNone/>
              <a:defRPr/>
            </a:pPr>
            <a:r>
              <a:rPr lang="zh-CN" altLang="en-US" sz="1700" smtClean="0">
                <a:solidFill>
                  <a:srgbClr val="1F497D"/>
                </a:solidFill>
                <a:latin typeface="华文中宋" pitchFamily="2" charset="-122"/>
                <a:ea typeface="华文中宋" pitchFamily="2" charset="-122"/>
              </a:rPr>
              <a:t>计算机科学与工程学院</a:t>
            </a:r>
          </a:p>
        </p:txBody>
      </p:sp>
      <p:pic>
        <p:nvPicPr>
          <p:cNvPr id="5" name="图片 7" descr="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44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714348" y="1607337"/>
            <a:ext cx="7772400" cy="910835"/>
          </a:xfrm>
        </p:spPr>
        <p:txBody>
          <a:bodyPr/>
          <a:lstStyle>
            <a:lvl1pPr>
              <a:defRPr>
                <a:solidFill>
                  <a:schemeClr val="tx1"/>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285852" y="3000378"/>
            <a:ext cx="6400800" cy="696521"/>
          </a:xfrm>
        </p:spPr>
        <p:txBody>
          <a:bodyPr/>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399824" indent="0" algn="ctr">
              <a:buNone/>
              <a:defRPr>
                <a:solidFill>
                  <a:schemeClr val="tx1">
                    <a:tint val="75000"/>
                  </a:schemeClr>
                </a:solidFill>
              </a:defRPr>
            </a:lvl8pPr>
            <a:lvl9pPr marL="2742724" indent="0" algn="ctr">
              <a:buNone/>
              <a:defRPr>
                <a:solidFill>
                  <a:schemeClr val="tx1">
                    <a:tint val="75000"/>
                  </a:schemeClr>
                </a:solidFill>
              </a:defRPr>
            </a:lvl9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val="487733117"/>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4" name="矩形 3"/>
          <p:cNvSpPr>
            <a:spLocks noChangeArrowheads="1"/>
          </p:cNvSpPr>
          <p:nvPr/>
        </p:nvSpPr>
        <p:spPr bwMode="auto">
          <a:xfrm flipV="1">
            <a:off x="35496" y="2355056"/>
            <a:ext cx="9108504" cy="45719"/>
          </a:xfrm>
          <a:prstGeom prst="rect">
            <a:avLst/>
          </a:prstGeom>
          <a:solidFill>
            <a:srgbClr val="1D77C9"/>
          </a:solidFill>
          <a:ln>
            <a:noFill/>
          </a:ln>
        </p:spPr>
        <p:txBody>
          <a:bodyPr lIns="68573" tIns="34286" rIns="68573" bIns="34286"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buFont typeface="Arial" panose="020B0604020202020204" pitchFamily="34" charset="0"/>
              <a:buNone/>
              <a:defRPr/>
            </a:pPr>
            <a:r>
              <a:rPr lang="en-US" sz="2100">
                <a:solidFill>
                  <a:srgbClr val="FFFFFF"/>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 </a:t>
            </a:r>
            <a:endParaRPr lang="zh-CN" altLang="en-US" sz="2100" b="0">
              <a:solidFill>
                <a:prstClr val="black"/>
              </a:solidFill>
            </a:endParaRPr>
          </a:p>
        </p:txBody>
      </p:sp>
      <p:sp>
        <p:nvSpPr>
          <p:cNvPr id="5" name="矩形 4"/>
          <p:cNvSpPr>
            <a:spLocks noChangeArrowheads="1"/>
          </p:cNvSpPr>
          <p:nvPr/>
        </p:nvSpPr>
        <p:spPr bwMode="auto">
          <a:xfrm>
            <a:off x="15479" y="1307307"/>
            <a:ext cx="9144000" cy="940594"/>
          </a:xfrm>
          <a:prstGeom prst="rect">
            <a:avLst/>
          </a:prstGeom>
          <a:solidFill>
            <a:srgbClr val="1D77C9"/>
          </a:solidFill>
          <a:ln>
            <a:noFill/>
          </a:ln>
        </p:spPr>
        <p:txBody>
          <a:bodyPr lIns="68573" tIns="34286" rIns="68573" bIns="34286"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buFont typeface="Arial" panose="020B0604020202020204" pitchFamily="34" charset="0"/>
              <a:buNone/>
              <a:defRPr/>
            </a:pPr>
            <a:r>
              <a:rPr lang="en-US" sz="2100">
                <a:solidFill>
                  <a:srgbClr val="FFFFFF"/>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 </a:t>
            </a:r>
            <a:endParaRPr lang="zh-CN" altLang="en-US" sz="2100" b="0">
              <a:solidFill>
                <a:prstClr val="black"/>
              </a:solidFill>
            </a:endParaRPr>
          </a:p>
        </p:txBody>
      </p:sp>
      <p:sp>
        <p:nvSpPr>
          <p:cNvPr id="2" name="标题 1"/>
          <p:cNvSpPr>
            <a:spLocks noGrp="1"/>
          </p:cNvSpPr>
          <p:nvPr>
            <p:ph type="title"/>
          </p:nvPr>
        </p:nvSpPr>
        <p:spPr>
          <a:xfrm>
            <a:off x="467544" y="1437626"/>
            <a:ext cx="8352928" cy="672926"/>
          </a:xfrm>
        </p:spPr>
        <p:txBody>
          <a:bodyPr/>
          <a:lstStyle>
            <a:lvl1pPr>
              <a:defRPr sz="3000" b="0" baseline="0">
                <a:solidFill>
                  <a:schemeClr val="bg1"/>
                </a:solidFill>
              </a:defRPr>
            </a:lvl1pPr>
          </a:lstStyle>
          <a:p>
            <a:r>
              <a:rPr lang="zh-CN" altLang="en-US" smtClean="0"/>
              <a:t>单击此处编辑母版标题样式</a:t>
            </a:r>
            <a:endParaRPr lang="zh-CN" altLang="en-US" dirty="0"/>
          </a:p>
        </p:txBody>
      </p:sp>
      <p:sp>
        <p:nvSpPr>
          <p:cNvPr id="19" name="文本占位符 18"/>
          <p:cNvSpPr>
            <a:spLocks noGrp="1"/>
          </p:cNvSpPr>
          <p:nvPr>
            <p:ph type="body" sz="quarter" idx="12"/>
          </p:nvPr>
        </p:nvSpPr>
        <p:spPr>
          <a:xfrm>
            <a:off x="1843932" y="2679762"/>
            <a:ext cx="5743153" cy="485775"/>
          </a:xfrm>
        </p:spPr>
        <p:txBody>
          <a:bodyPr/>
          <a:lstStyle>
            <a:lvl1pPr marL="0" indent="0" algn="ctr">
              <a:buNone/>
              <a:defRPr b="1" baseline="0">
                <a:solidFill>
                  <a:srgbClr val="FF0000"/>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876745730"/>
      </p:ext>
    </p:extLst>
  </p:cSld>
  <p:clrMapOvr>
    <a:masterClrMapping/>
  </p:clrMapOvr>
  <p:transition spd="med">
    <p:random/>
  </p:transition>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图片 7" descr="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8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bwMode="auto">
          <a:xfrm>
            <a:off x="0" y="4875627"/>
            <a:ext cx="6000750" cy="160734"/>
          </a:xfrm>
          <a:prstGeom prst="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r="100000" b="100000"/>
            </a:path>
            <a:tileRect l="-100000" t="-100000"/>
          </a:gradFill>
          <a:ln w="9525" cap="flat" cmpd="sng" algn="ctr">
            <a:solidFill>
              <a:schemeClr val="bg1"/>
            </a:solidFill>
            <a:prstDash val="solid"/>
            <a:round/>
            <a:headEnd type="none" w="med" len="med"/>
            <a:tailEnd type="none" w="med" len="med"/>
          </a:ln>
          <a:effectLst/>
        </p:spPr>
        <p:txBody>
          <a:bodyPr lIns="68573" tIns="34286" rIns="68573" bIns="34286"/>
          <a:lstStyle/>
          <a:p>
            <a:pPr algn="ctr" fontAlgn="auto">
              <a:spcBef>
                <a:spcPts val="0"/>
              </a:spcBef>
              <a:spcAft>
                <a:spcPts val="0"/>
              </a:spcAft>
              <a:buFont typeface="Arial" panose="020B0604020202020204" pitchFamily="34" charset="0"/>
              <a:buNone/>
              <a:defRPr/>
            </a:pPr>
            <a:endParaRPr lang="zh-CN" altLang="en-US" sz="2100" b="0" dirty="0">
              <a:solidFill>
                <a:prstClr val="black"/>
              </a:solidFill>
              <a:latin typeface="Calibri" panose="020F0502020204030204"/>
            </a:endParaRPr>
          </a:p>
        </p:txBody>
      </p:sp>
      <p:sp>
        <p:nvSpPr>
          <p:cNvPr id="6" name="TextBox 5"/>
          <p:cNvSpPr txBox="1">
            <a:spLocks noChangeArrowheads="1"/>
          </p:cNvSpPr>
          <p:nvPr/>
        </p:nvSpPr>
        <p:spPr bwMode="auto">
          <a:xfrm>
            <a:off x="6632972" y="4767263"/>
            <a:ext cx="2100561" cy="330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6" rIns="68573" bIns="34286">
            <a:spAutoFit/>
          </a:bodyPr>
          <a:lstStyle>
            <a:lvl1pPr algn="r">
              <a:defRPr b="1">
                <a:solidFill>
                  <a:schemeClr val="tx1"/>
                </a:solidFill>
                <a:latin typeface="Arial" pitchFamily="34" charset="0"/>
              </a:defRPr>
            </a:lvl1pPr>
            <a:lvl2pPr marL="742950" indent="-285750" algn="r">
              <a:defRPr b="1">
                <a:solidFill>
                  <a:schemeClr val="tx1"/>
                </a:solidFill>
                <a:latin typeface="Arial" pitchFamily="34" charset="0"/>
              </a:defRPr>
            </a:lvl2pPr>
            <a:lvl3pPr marL="1143000" indent="-228600" algn="r">
              <a:defRPr b="1">
                <a:solidFill>
                  <a:schemeClr val="tx1"/>
                </a:solidFill>
                <a:latin typeface="Arial" pitchFamily="34" charset="0"/>
              </a:defRPr>
            </a:lvl3pPr>
            <a:lvl4pPr marL="1600200" indent="-228600" algn="r">
              <a:defRPr b="1">
                <a:solidFill>
                  <a:schemeClr val="tx1"/>
                </a:solidFill>
                <a:latin typeface="Arial" pitchFamily="34" charset="0"/>
              </a:defRPr>
            </a:lvl4pPr>
            <a:lvl5pPr marL="2057400" indent="-228600" algn="r">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a:buFont typeface="Arial" pitchFamily="34" charset="0"/>
              <a:buNone/>
              <a:defRPr/>
            </a:pPr>
            <a:r>
              <a:rPr lang="zh-CN" altLang="en-US" sz="1700" dirty="0" smtClean="0">
                <a:solidFill>
                  <a:srgbClr val="1F497D"/>
                </a:solidFill>
                <a:latin typeface="华文中宋" pitchFamily="2" charset="-122"/>
                <a:ea typeface="华文中宋" pitchFamily="2" charset="-122"/>
              </a:rPr>
              <a:t>数据挖掘与机器学习</a:t>
            </a:r>
          </a:p>
        </p:txBody>
      </p:sp>
      <p:sp>
        <p:nvSpPr>
          <p:cNvPr id="2" name="标题 1"/>
          <p:cNvSpPr>
            <a:spLocks noGrp="1"/>
          </p:cNvSpPr>
          <p:nvPr>
            <p:ph type="title"/>
          </p:nvPr>
        </p:nvSpPr>
        <p:spPr>
          <a:xfrm>
            <a:off x="1187625" y="214296"/>
            <a:ext cx="6599086" cy="375050"/>
          </a:xfrm>
        </p:spPr>
        <p:txBody>
          <a:bodyPr>
            <a:noAutofit/>
          </a:bodyPr>
          <a:lstStyle>
            <a:lvl1pPr>
              <a:defRPr sz="2300">
                <a:solidFill>
                  <a:schemeClr val="bg1"/>
                </a:solidFill>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57158" y="1125132"/>
            <a:ext cx="8229600" cy="33944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8"/>
          <p:cNvSpPr>
            <a:spLocks noGrp="1"/>
          </p:cNvSpPr>
          <p:nvPr>
            <p:ph type="dt" sz="quarter" idx="10"/>
          </p:nvPr>
        </p:nvSpPr>
        <p:spPr>
          <a:xfrm>
            <a:off x="0" y="4875610"/>
            <a:ext cx="2195513" cy="177403"/>
          </a:xfrm>
        </p:spPr>
        <p:txBody>
          <a:bodyPr wrap="square" numCol="1" anchorCtr="0" compatLnSpc="1"/>
          <a:lstStyle>
            <a:lvl1pPr algn="r" fontAlgn="base">
              <a:spcBef>
                <a:spcPct val="0"/>
              </a:spcBef>
              <a:spcAft>
                <a:spcPct val="0"/>
              </a:spcAft>
              <a:defRPr sz="1200" b="1">
                <a:solidFill>
                  <a:srgbClr val="898989"/>
                </a:solidFill>
              </a:defRPr>
            </a:lvl1pPr>
          </a:lstStyle>
          <a:p>
            <a:pPr>
              <a:defRPr/>
            </a:pPr>
            <a:fld id="{8A81AFC7-B367-49F8-BDBD-400881D030D0}" type="datetime1">
              <a:rPr lang="en-US" altLang="en-US"/>
              <a:pPr>
                <a:defRPr/>
              </a:pPr>
              <a:t>7/2/2021</a:t>
            </a:fld>
            <a:endParaRPr lang="en-US" altLang="en-US" dirty="0"/>
          </a:p>
        </p:txBody>
      </p:sp>
    </p:spTree>
    <p:extLst>
      <p:ext uri="{BB962C8B-B14F-4D97-AF65-F5344CB8AC3E}">
        <p14:creationId xmlns:p14="http://schemas.microsoft.com/office/powerpoint/2010/main" val="2627626094"/>
      </p:ext>
    </p:extLst>
  </p:cSld>
  <p:clrMapOvr>
    <a:masterClrMapping/>
  </p:clrMapOvr>
  <p:transition spd="med">
    <p:random/>
  </p:transition>
  <p:hf hdr="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843559"/>
            <a:ext cx="8229600" cy="3394472"/>
          </a:xfrm>
        </p:spPr>
        <p:txBody>
          <a:bodyPr/>
          <a:lstStyle>
            <a:lvl1pPr>
              <a:buClr>
                <a:srgbClr val="FF0000"/>
              </a:buClr>
              <a:buFont typeface="Wingdings" panose="05000000000000000000" pitchFamily="2" charset="2"/>
              <a:buChar char="n"/>
              <a:defRPr sz="2000"/>
            </a:lvl1pPr>
            <a:lvl2pPr>
              <a:buClr>
                <a:srgbClr val="660033"/>
              </a:buClr>
              <a:buFont typeface="Wingdings" panose="05000000000000000000" pitchFamily="2" charset="2"/>
              <a:buChar char="Ø"/>
              <a:defRPr sz="1800"/>
            </a:lvl2pPr>
            <a:lvl3pPr>
              <a:buClr>
                <a:srgbClr val="C00000"/>
              </a:buClr>
              <a:buFont typeface="Wingdings" panose="05000000000000000000" pitchFamily="2" charset="2"/>
              <a:buChar char="Ø"/>
              <a:defRPr/>
            </a:lvl3pPr>
          </a:lstStyle>
          <a:p>
            <a:pPr lvl="0"/>
            <a:r>
              <a:rPr lang="zh-CN" altLang="en-US" smtClean="0"/>
              <a:t>单击此处编辑母版文本样式</a:t>
            </a:r>
          </a:p>
          <a:p>
            <a:pPr lvl="1"/>
            <a:r>
              <a:rPr lang="zh-CN" altLang="en-US" smtClean="0"/>
              <a:t>第二级</a:t>
            </a:r>
          </a:p>
        </p:txBody>
      </p:sp>
      <p:sp>
        <p:nvSpPr>
          <p:cNvPr id="9" name="标题 8"/>
          <p:cNvSpPr>
            <a:spLocks noGrp="1"/>
          </p:cNvSpPr>
          <p:nvPr>
            <p:ph type="title"/>
          </p:nvPr>
        </p:nvSpPr>
        <p:spPr/>
        <p:txBody>
          <a:bodyPr/>
          <a:lstStyle/>
          <a:p>
            <a:r>
              <a:rPr lang="zh-CN" altLang="en-US" smtClean="0"/>
              <a:t>单击此处编辑母版标题样式</a:t>
            </a:r>
            <a:endParaRPr lang="zh-CN" altLang="en-US"/>
          </a:p>
        </p:txBody>
      </p:sp>
      <p:sp>
        <p:nvSpPr>
          <p:cNvPr id="4" name="日期占位符 8"/>
          <p:cNvSpPr>
            <a:spLocks noGrp="1"/>
          </p:cNvSpPr>
          <p:nvPr>
            <p:ph type="dt" sz="half" idx="10"/>
          </p:nvPr>
        </p:nvSpPr>
        <p:spPr>
          <a:xfrm>
            <a:off x="457200" y="4893469"/>
            <a:ext cx="2133600" cy="147638"/>
          </a:xfrm>
        </p:spPr>
        <p:txBody>
          <a:bodyPr/>
          <a:lstStyle>
            <a:lvl1pPr>
              <a:defRPr b="1">
                <a:solidFill>
                  <a:schemeClr val="tx1">
                    <a:tint val="75000"/>
                  </a:schemeClr>
                </a:solidFill>
              </a:defRPr>
            </a:lvl1pPr>
          </a:lstStyle>
          <a:p>
            <a:pPr>
              <a:defRPr/>
            </a:pPr>
            <a:fld id="{530820CF-B880-4189-942D-D702A7CBA730}" type="datetimeFigureOut">
              <a:rPr lang="zh-CN" altLang="en-US"/>
              <a:pPr>
                <a:defRPr/>
              </a:pPr>
              <a:t>2021/7/2</a:t>
            </a:fld>
            <a:endParaRPr lang="zh-CN" altLang="en-US"/>
          </a:p>
        </p:txBody>
      </p:sp>
      <p:sp>
        <p:nvSpPr>
          <p:cNvPr id="5" name="灯片编号占位符 9"/>
          <p:cNvSpPr>
            <a:spLocks noGrp="1"/>
          </p:cNvSpPr>
          <p:nvPr>
            <p:ph type="sldNum" sz="quarter" idx="11"/>
          </p:nvPr>
        </p:nvSpPr>
        <p:spPr>
          <a:xfrm>
            <a:off x="6553200" y="4839892"/>
            <a:ext cx="2133600" cy="201215"/>
          </a:xfrm>
        </p:spPr>
        <p:txBody>
          <a:bodyPr/>
          <a:lstStyle>
            <a:lvl1pPr>
              <a:buFontTx/>
              <a:buNone/>
              <a:defRPr b="1"/>
            </a:lvl1pPr>
          </a:lstStyle>
          <a:p>
            <a:fld id="{6ACF7D23-951D-4399-9FEA-F8B2DF1A1144}" type="slidenum">
              <a:rPr lang="en-US" altLang="zh-CN" smtClean="0"/>
              <a:t>‹#›</a:t>
            </a:fld>
            <a:endParaRPr lang="en-US" altLang="zh-CN"/>
          </a:p>
        </p:txBody>
      </p:sp>
      <p:sp>
        <p:nvSpPr>
          <p:cNvPr id="6" name="页脚占位符 10"/>
          <p:cNvSpPr>
            <a:spLocks noGrp="1"/>
          </p:cNvSpPr>
          <p:nvPr>
            <p:ph type="ftr" sz="quarter" idx="12"/>
          </p:nvPr>
        </p:nvSpPr>
        <p:spPr>
          <a:xfrm>
            <a:off x="3124200" y="4893469"/>
            <a:ext cx="2895600" cy="147638"/>
          </a:xfrm>
        </p:spPr>
        <p:txBody>
          <a:bodyPr rtlCol="0"/>
          <a:lstStyle>
            <a:lvl1pPr fontAlgn="auto">
              <a:spcBef>
                <a:spcPts val="0"/>
              </a:spcBef>
              <a:spcAft>
                <a:spcPts val="0"/>
              </a:spcAft>
              <a:buFont typeface="Arial" panose="020B0604020202020204" pitchFamily="34" charset="0"/>
              <a:buNone/>
              <a:defRPr b="1">
                <a:solidFill>
                  <a:schemeClr val="tx1">
                    <a:tint val="75000"/>
                  </a:schemeClr>
                </a:solidFill>
                <a:latin typeface="+mn-lt"/>
              </a:defRPr>
            </a:lvl1pPr>
          </a:lstStyle>
          <a:p>
            <a:pPr>
              <a:defRPr/>
            </a:pPr>
            <a:endParaRPr lang="zh-CN" altLang="en-US"/>
          </a:p>
        </p:txBody>
      </p:sp>
    </p:spTree>
    <p:extLst>
      <p:ext uri="{BB962C8B-B14F-4D97-AF65-F5344CB8AC3E}">
        <p14:creationId xmlns:p14="http://schemas.microsoft.com/office/powerpoint/2010/main" val="1709902827"/>
      </p:ext>
    </p:extLst>
  </p:cSld>
  <p:clrMapOvr>
    <a:masterClrMapping/>
  </p:clrMapOvr>
  <p:transition spd="med">
    <p:random/>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5" name="直接连接符 4"/>
          <p:cNvCxnSpPr/>
          <p:nvPr userDrawn="1"/>
        </p:nvCxnSpPr>
        <p:spPr>
          <a:xfrm>
            <a:off x="111096" y="519997"/>
            <a:ext cx="8930355" cy="0"/>
          </a:xfrm>
          <a:prstGeom prst="line">
            <a:avLst/>
          </a:prstGeom>
          <a:ln w="25400">
            <a:solidFill>
              <a:srgbClr val="F5A60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18255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83" name="Rectangle 59"/>
          <p:cNvSpPr>
            <a:spLocks noChangeArrowheads="1"/>
          </p:cNvSpPr>
          <p:nvPr/>
        </p:nvSpPr>
        <p:spPr bwMode="gray">
          <a:xfrm>
            <a:off x="251460" y="249555"/>
            <a:ext cx="8313420" cy="4572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 name="Rectangle 2"/>
          <p:cNvSpPr>
            <a:spLocks noGrp="1" noChangeArrowheads="1"/>
          </p:cNvSpPr>
          <p:nvPr>
            <p:ph type="title"/>
          </p:nvPr>
        </p:nvSpPr>
        <p:spPr bwMode="gray">
          <a:xfrm>
            <a:off x="251520" y="249492"/>
            <a:ext cx="782568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endParaRPr lang="en-US" altLang="zh-CN" dirty="0" smtClean="0"/>
          </a:p>
        </p:txBody>
      </p:sp>
      <p:sp>
        <p:nvSpPr>
          <p:cNvPr id="1027" name="Rectangle 3"/>
          <p:cNvSpPr>
            <a:spLocks noGrp="1" noChangeArrowheads="1"/>
          </p:cNvSpPr>
          <p:nvPr>
            <p:ph type="body" idx="1"/>
          </p:nvPr>
        </p:nvSpPr>
        <p:spPr bwMode="gray">
          <a:xfrm>
            <a:off x="685800" y="843558"/>
            <a:ext cx="80010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030" name="Rectangle 6"/>
          <p:cNvSpPr>
            <a:spLocks noGrp="1" noChangeArrowheads="1"/>
          </p:cNvSpPr>
          <p:nvPr>
            <p:ph type="sldNum" sz="quarter" idx="4"/>
          </p:nvPr>
        </p:nvSpPr>
        <p:spPr bwMode="gray">
          <a:xfrm>
            <a:off x="3657600" y="4845844"/>
            <a:ext cx="2133600" cy="183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00" b="0">
                <a:solidFill>
                  <a:srgbClr val="000000"/>
                </a:solidFill>
                <a:latin typeface="+mn-lt"/>
                <a:ea typeface="宋体" panose="02010600030101010101" pitchFamily="2" charset="-122"/>
              </a:defRPr>
            </a:lvl1pPr>
          </a:lstStyle>
          <a:p>
            <a:fld id="{6ACF7D23-951D-4399-9FEA-F8B2DF1A1144}" type="slidenum">
              <a:rPr lang="en-US" altLang="zh-CN"/>
              <a:t>‹#›</a:t>
            </a:fld>
            <a:endParaRPr lang="en-US" altLang="zh-CN"/>
          </a:p>
        </p:txBody>
      </p:sp>
      <p:grpSp>
        <p:nvGrpSpPr>
          <p:cNvPr id="1085" name="Group 61"/>
          <p:cNvGrpSpPr/>
          <p:nvPr/>
        </p:nvGrpSpPr>
        <p:grpSpPr bwMode="auto">
          <a:xfrm>
            <a:off x="8676456" y="249492"/>
            <a:ext cx="381000" cy="457200"/>
            <a:chOff x="0" y="1584"/>
            <a:chExt cx="864" cy="1296"/>
          </a:xfrm>
        </p:grpSpPr>
        <p:sp>
          <p:nvSpPr>
            <p:cNvPr id="1086" name="Rectangle 62"/>
            <p:cNvSpPr>
              <a:spLocks noChangeArrowheads="1"/>
            </p:cNvSpPr>
            <p:nvPr userDrawn="1"/>
          </p:nvSpPr>
          <p:spPr bwMode="gray">
            <a:xfrm>
              <a:off x="0" y="2448"/>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63"/>
            <p:cNvSpPr>
              <a:spLocks noChangeArrowheads="1"/>
            </p:cNvSpPr>
            <p:nvPr userDrawn="1"/>
          </p:nvSpPr>
          <p:spPr bwMode="gray">
            <a:xfrm>
              <a:off x="0" y="1584"/>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8" name="Rectangle 64"/>
            <p:cNvSpPr>
              <a:spLocks noChangeArrowheads="1"/>
            </p:cNvSpPr>
            <p:nvPr userDrawn="1"/>
          </p:nvSpPr>
          <p:spPr bwMode="gray">
            <a:xfrm>
              <a:off x="432" y="2016"/>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timing>
    <p:tnLst>
      <p:par>
        <p:cTn id="1" dur="indefinite" restart="never" nodeType="tmRoot"/>
      </p:par>
    </p:tnLst>
  </p:timing>
  <p:hf hdr="0"/>
  <p:txStyles>
    <p:titleStyle>
      <a:lvl1pPr algn="ctr" rtl="0" eaLnBrk="1" fontAlgn="base" hangingPunct="1">
        <a:spcBef>
          <a:spcPct val="0"/>
        </a:spcBef>
        <a:spcAft>
          <a:spcPct val="0"/>
        </a:spcAft>
        <a:defRPr sz="2800" b="1" kern="1200">
          <a:solidFill>
            <a:schemeClr val="bg1"/>
          </a:solidFill>
          <a:latin typeface="黑体" panose="02010609060101010101" pitchFamily="49" charset="-122"/>
          <a:ea typeface="黑体" panose="02010609060101010101" pitchFamily="49" charset="-122"/>
          <a:cs typeface="+mj-cs"/>
        </a:defRPr>
      </a:lvl1pPr>
      <a:lvl2pPr algn="ctr" rtl="0" eaLnBrk="1" fontAlgn="base" hangingPunct="1">
        <a:spcBef>
          <a:spcPct val="0"/>
        </a:spcBef>
        <a:spcAft>
          <a:spcPct val="0"/>
        </a:spcAft>
        <a:defRPr sz="2800" b="1">
          <a:solidFill>
            <a:schemeClr val="bg1"/>
          </a:solidFill>
          <a:latin typeface="Verdana" panose="020B0604030504040204" pitchFamily="34" charset="0"/>
        </a:defRPr>
      </a:lvl2pPr>
      <a:lvl3pPr algn="ctr" rtl="0" eaLnBrk="1" fontAlgn="base" hangingPunct="1">
        <a:spcBef>
          <a:spcPct val="0"/>
        </a:spcBef>
        <a:spcAft>
          <a:spcPct val="0"/>
        </a:spcAft>
        <a:defRPr sz="2800" b="1">
          <a:solidFill>
            <a:schemeClr val="bg1"/>
          </a:solidFill>
          <a:latin typeface="Verdana" panose="020B0604030504040204" pitchFamily="34" charset="0"/>
        </a:defRPr>
      </a:lvl3pPr>
      <a:lvl4pPr algn="ctr" rtl="0" eaLnBrk="1" fontAlgn="base" hangingPunct="1">
        <a:spcBef>
          <a:spcPct val="0"/>
        </a:spcBef>
        <a:spcAft>
          <a:spcPct val="0"/>
        </a:spcAft>
        <a:defRPr sz="2800" b="1">
          <a:solidFill>
            <a:schemeClr val="bg1"/>
          </a:solidFill>
          <a:latin typeface="Verdana" panose="020B0604030504040204" pitchFamily="34" charset="0"/>
        </a:defRPr>
      </a:lvl4pPr>
      <a:lvl5pPr algn="ctr" rtl="0" eaLnBrk="1" fontAlgn="base" hangingPunct="1">
        <a:spcBef>
          <a:spcPct val="0"/>
        </a:spcBef>
        <a:spcAft>
          <a:spcPct val="0"/>
        </a:spcAft>
        <a:defRPr sz="2800" b="1">
          <a:solidFill>
            <a:schemeClr val="bg1"/>
          </a:solidFill>
          <a:latin typeface="Verdana" panose="020B0604030504040204" pitchFamily="34" charset="0"/>
        </a:defRPr>
      </a:lvl5pPr>
      <a:lvl6pPr marL="457200" algn="ctr" rtl="0" eaLnBrk="1" fontAlgn="base" hangingPunct="1">
        <a:spcBef>
          <a:spcPct val="0"/>
        </a:spcBef>
        <a:spcAft>
          <a:spcPct val="0"/>
        </a:spcAft>
        <a:defRPr sz="2800" b="1">
          <a:solidFill>
            <a:schemeClr val="bg1"/>
          </a:solidFill>
          <a:latin typeface="Verdana" panose="020B0604030504040204" pitchFamily="34" charset="0"/>
        </a:defRPr>
      </a:lvl6pPr>
      <a:lvl7pPr marL="914400" algn="ctr" rtl="0" eaLnBrk="1" fontAlgn="base" hangingPunct="1">
        <a:spcBef>
          <a:spcPct val="0"/>
        </a:spcBef>
        <a:spcAft>
          <a:spcPct val="0"/>
        </a:spcAft>
        <a:defRPr sz="2800" b="1">
          <a:solidFill>
            <a:schemeClr val="bg1"/>
          </a:solidFill>
          <a:latin typeface="Verdana" panose="020B0604030504040204" pitchFamily="34" charset="0"/>
        </a:defRPr>
      </a:lvl7pPr>
      <a:lvl8pPr marL="1371600" algn="ctr" rtl="0" eaLnBrk="1" fontAlgn="base" hangingPunct="1">
        <a:spcBef>
          <a:spcPct val="0"/>
        </a:spcBef>
        <a:spcAft>
          <a:spcPct val="0"/>
        </a:spcAft>
        <a:defRPr sz="2800" b="1">
          <a:solidFill>
            <a:schemeClr val="bg1"/>
          </a:solidFill>
          <a:latin typeface="Verdana" panose="020B0604030504040204" pitchFamily="34" charset="0"/>
        </a:defRPr>
      </a:lvl8pPr>
      <a:lvl9pPr marL="1828800" algn="ctr" rtl="0" eaLnBrk="1" fontAlgn="base" hangingPunct="1">
        <a:spcBef>
          <a:spcPct val="0"/>
        </a:spcBef>
        <a:spcAft>
          <a:spcPct val="0"/>
        </a:spcAft>
        <a:defRPr sz="2800" b="1">
          <a:solidFill>
            <a:schemeClr val="bg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400" b="1"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4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2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1143000" y="205979"/>
            <a:ext cx="5857875" cy="544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3" tIns="34286" rIns="68573" bIns="34286"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3" tIns="34286" rIns="68573" bIns="3428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68573" tIns="34286" rIns="68573" bIns="34286" rtlCol="0" anchor="ctr"/>
          <a:lstStyle>
            <a:lvl1pPr algn="l" eaLnBrk="0" fontAlgn="auto" hangingPunct="0">
              <a:spcBef>
                <a:spcPts val="0"/>
              </a:spcBef>
              <a:spcAft>
                <a:spcPts val="0"/>
              </a:spcAft>
              <a:buFont typeface="Arial" panose="020B0604020202020204" pitchFamily="34" charset="0"/>
              <a:buNone/>
              <a:defRPr sz="900" b="0">
                <a:solidFill>
                  <a:prstClr val="black">
                    <a:tint val="75000"/>
                  </a:prstClr>
                </a:solidFill>
                <a:latin typeface="+mn-lt"/>
                <a:ea typeface="+mn-ea"/>
              </a:defRPr>
            </a:lvl1pPr>
          </a:lstStyle>
          <a:p>
            <a:pPr>
              <a:defRPr/>
            </a:pPr>
            <a:fld id="{6C9B6DC6-F747-4FB5-A105-40F023B7FC91}" type="datetime1">
              <a:rPr lang="en-US" altLang="en-US"/>
              <a:pPr>
                <a:defRPr/>
              </a:pPr>
              <a:t>7/2/2021</a:t>
            </a:fld>
            <a:endParaRPr lang="en-US"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wrap="square" lIns="68573" tIns="34286" rIns="68573" bIns="34286" numCol="1" anchor="ctr" anchorCtr="0" compatLnSpc="1">
            <a:prstTxWarp prst="textNoShape">
              <a:avLst/>
            </a:prstTxWarp>
          </a:bodyPr>
          <a:lstStyle>
            <a:lvl1pPr algn="ctr">
              <a:buFont typeface="Arial" charset="0"/>
              <a:buNone/>
              <a:defRPr sz="900" b="0" smtClean="0">
                <a:solidFill>
                  <a:srgbClr val="898989"/>
                </a:solidFill>
                <a:latin typeface="Calibri" pitchFamily="34" charset="0"/>
              </a:defRPr>
            </a:lvl1pPr>
          </a:lstStyle>
          <a:p>
            <a:pPr>
              <a:defRPr/>
            </a:pPr>
            <a:r>
              <a:rPr lang="zh-CN" altLang="en-US"/>
              <a:t>数据挖掘与机器学习</a:t>
            </a:r>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wrap="square" lIns="68573" tIns="34286" rIns="68573" bIns="34286" numCol="1" anchor="ctr" anchorCtr="0" compatLnSpc="1">
            <a:prstTxWarp prst="textNoShape">
              <a:avLst/>
            </a:prstTxWarp>
          </a:bodyPr>
          <a:lstStyle>
            <a:lvl1pPr algn="r">
              <a:buFont typeface="Arial" pitchFamily="34" charset="0"/>
              <a:buNone/>
              <a:defRPr sz="900" b="0">
                <a:solidFill>
                  <a:srgbClr val="898989"/>
                </a:solidFill>
                <a:latin typeface="Calibri" pitchFamily="34" charset="0"/>
              </a:defRPr>
            </a:lvl1pPr>
          </a:lstStyle>
          <a:p>
            <a:fld id="{6ACF7D23-951D-4399-9FEA-F8B2DF1A1144}"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ransition spd="med">
    <p:random/>
  </p:transition>
  <p:timing>
    <p:tnLst>
      <p:par>
        <p:cTn id="1" dur="indefinite" restart="never" nodeType="tmRoot"/>
      </p:par>
    </p:tnLst>
  </p:timing>
  <p:hf hdr="0"/>
  <p:txStyles>
    <p:titleStyle>
      <a:lvl1pPr algn="l" rtl="0" eaLnBrk="1" fontAlgn="base" hangingPunct="1">
        <a:spcBef>
          <a:spcPct val="0"/>
        </a:spcBef>
        <a:spcAft>
          <a:spcPct val="0"/>
        </a:spcAft>
        <a:defRPr sz="2700" kern="1200">
          <a:solidFill>
            <a:schemeClr val="bg1"/>
          </a:solidFill>
          <a:latin typeface="+mj-lt"/>
          <a:ea typeface="+mj-ea"/>
          <a:cs typeface="+mj-cs"/>
        </a:defRPr>
      </a:lvl1pPr>
      <a:lvl2pPr algn="l" rtl="0" eaLnBrk="1" fontAlgn="base" hangingPunct="1">
        <a:spcBef>
          <a:spcPct val="0"/>
        </a:spcBef>
        <a:spcAft>
          <a:spcPct val="0"/>
        </a:spcAft>
        <a:defRPr sz="2700">
          <a:solidFill>
            <a:schemeClr val="bg1"/>
          </a:solidFill>
          <a:latin typeface="Calibri" panose="020F0502020204030204" pitchFamily="34" charset="0"/>
          <a:ea typeface="宋体" panose="02010600030101010101" pitchFamily="2" charset="-122"/>
        </a:defRPr>
      </a:lvl2pPr>
      <a:lvl3pPr algn="l" rtl="0" eaLnBrk="1" fontAlgn="base" hangingPunct="1">
        <a:spcBef>
          <a:spcPct val="0"/>
        </a:spcBef>
        <a:spcAft>
          <a:spcPct val="0"/>
        </a:spcAft>
        <a:defRPr sz="2700">
          <a:solidFill>
            <a:schemeClr val="bg1"/>
          </a:solidFill>
          <a:latin typeface="Calibri" panose="020F0502020204030204" pitchFamily="34" charset="0"/>
          <a:ea typeface="宋体" panose="02010600030101010101" pitchFamily="2" charset="-122"/>
        </a:defRPr>
      </a:lvl3pPr>
      <a:lvl4pPr algn="l" rtl="0" eaLnBrk="1" fontAlgn="base" hangingPunct="1">
        <a:spcBef>
          <a:spcPct val="0"/>
        </a:spcBef>
        <a:spcAft>
          <a:spcPct val="0"/>
        </a:spcAft>
        <a:defRPr sz="2700">
          <a:solidFill>
            <a:schemeClr val="bg1"/>
          </a:solidFill>
          <a:latin typeface="Calibri" panose="020F0502020204030204" pitchFamily="34" charset="0"/>
          <a:ea typeface="宋体" panose="02010600030101010101" pitchFamily="2" charset="-122"/>
        </a:defRPr>
      </a:lvl4pPr>
      <a:lvl5pPr algn="l" rtl="0" eaLnBrk="1" fontAlgn="base" hangingPunct="1">
        <a:spcBef>
          <a:spcPct val="0"/>
        </a:spcBef>
        <a:spcAft>
          <a:spcPct val="0"/>
        </a:spcAft>
        <a:defRPr sz="2700">
          <a:solidFill>
            <a:schemeClr val="bg1"/>
          </a:solidFill>
          <a:latin typeface="Calibri" panose="020F0502020204030204" pitchFamily="34" charset="0"/>
          <a:ea typeface="宋体" panose="02010600030101010101" pitchFamily="2" charset="-122"/>
        </a:defRPr>
      </a:lvl5pPr>
      <a:lvl6pPr marL="342900" algn="l" rtl="0" eaLnBrk="1" fontAlgn="base" hangingPunct="1">
        <a:spcBef>
          <a:spcPct val="0"/>
        </a:spcBef>
        <a:spcAft>
          <a:spcPct val="0"/>
        </a:spcAft>
        <a:defRPr sz="2700">
          <a:solidFill>
            <a:schemeClr val="bg1"/>
          </a:solidFill>
          <a:latin typeface="Calibri" panose="020F0502020204030204" pitchFamily="34" charset="0"/>
          <a:ea typeface="宋体" panose="02010600030101010101" pitchFamily="2" charset="-122"/>
        </a:defRPr>
      </a:lvl6pPr>
      <a:lvl7pPr marL="685800" algn="l" rtl="0" eaLnBrk="1" fontAlgn="base" hangingPunct="1">
        <a:spcBef>
          <a:spcPct val="0"/>
        </a:spcBef>
        <a:spcAft>
          <a:spcPct val="0"/>
        </a:spcAft>
        <a:defRPr sz="2700">
          <a:solidFill>
            <a:schemeClr val="bg1"/>
          </a:solidFill>
          <a:latin typeface="Calibri" panose="020F0502020204030204" pitchFamily="34" charset="0"/>
          <a:ea typeface="宋体" panose="02010600030101010101" pitchFamily="2" charset="-122"/>
        </a:defRPr>
      </a:lvl7pPr>
      <a:lvl8pPr marL="1028700" algn="l" rtl="0" eaLnBrk="1" fontAlgn="base" hangingPunct="1">
        <a:spcBef>
          <a:spcPct val="0"/>
        </a:spcBef>
        <a:spcAft>
          <a:spcPct val="0"/>
        </a:spcAft>
        <a:defRPr sz="2700">
          <a:solidFill>
            <a:schemeClr val="bg1"/>
          </a:solidFill>
          <a:latin typeface="Calibri" panose="020F0502020204030204" pitchFamily="34" charset="0"/>
          <a:ea typeface="宋体" panose="02010600030101010101" pitchFamily="2" charset="-122"/>
        </a:defRPr>
      </a:lvl8pPr>
      <a:lvl9pPr marL="1371600" algn="l" rtl="0" eaLnBrk="1" fontAlgn="base" hangingPunct="1">
        <a:spcBef>
          <a:spcPct val="0"/>
        </a:spcBef>
        <a:spcAft>
          <a:spcPct val="0"/>
        </a:spcAft>
        <a:defRPr sz="2700">
          <a:solidFill>
            <a:schemeClr val="bg1"/>
          </a:solidFill>
          <a:latin typeface="Calibri" panose="020F0502020204030204" pitchFamily="34" charset="0"/>
          <a:ea typeface="宋体" panose="02010600030101010101" pitchFamily="2" charset="-122"/>
        </a:defRPr>
      </a:lvl9pPr>
    </p:titleStyle>
    <p:bodyStyle>
      <a:lvl1pPr marL="255985" indent="-25598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6022" indent="-213122"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6060" indent="-17026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198960" indent="-17026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1860" indent="-17026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274"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174"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399824" algn="l" defTabSz="685800" rtl="0" eaLnBrk="1" latinLnBrk="0" hangingPunct="1">
        <a:defRPr sz="1400" kern="1200">
          <a:solidFill>
            <a:schemeClr val="tx1"/>
          </a:solidFill>
          <a:latin typeface="+mn-lt"/>
          <a:ea typeface="+mn-ea"/>
          <a:cs typeface="+mn-cs"/>
        </a:defRPr>
      </a:lvl8pPr>
      <a:lvl9pPr marL="2742724"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8.png"/><Relationship Id="rId5" Type="http://schemas.openxmlformats.org/officeDocument/2006/relationships/image" Target="../media/image16.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52.wmf"/><Relationship Id="rId5" Type="http://schemas.openxmlformats.org/officeDocument/2006/relationships/oleObject" Target="../embeddings/oleObject3.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4"/>
          <p:cNvSpPr>
            <a:spLocks noGrp="1" noChangeArrowheads="1"/>
          </p:cNvSpPr>
          <p:nvPr>
            <p:ph type="title"/>
          </p:nvPr>
        </p:nvSpPr>
        <p:spPr/>
        <p:txBody>
          <a:bodyPr/>
          <a:lstStyle/>
          <a:p>
            <a:r>
              <a:rPr lang="zh-CN" altLang="en-US" sz="3700" b="1" dirty="0" smtClean="0">
                <a:solidFill>
                  <a:srgbClr val="FFFF00"/>
                </a:solidFill>
                <a:ea typeface="宋体" panose="02010600030101010101" pitchFamily="2" charset="-122"/>
              </a:rPr>
              <a:t>数据挖掘与机器学习</a:t>
            </a:r>
            <a:endParaRPr lang="en-US" altLang="zh-CN" sz="3700" b="1" dirty="0">
              <a:solidFill>
                <a:srgbClr val="FFFF00"/>
              </a:solidFill>
              <a:ea typeface="宋体" panose="02010600030101010101" pitchFamily="2" charset="-122"/>
            </a:endParaRPr>
          </a:p>
        </p:txBody>
      </p:sp>
      <p:sp>
        <p:nvSpPr>
          <p:cNvPr id="100357" name="Rectangle 5"/>
          <p:cNvSpPr>
            <a:spLocks noGrp="1" noChangeArrowheads="1"/>
          </p:cNvSpPr>
          <p:nvPr>
            <p:ph type="body" sz="quarter" idx="12"/>
          </p:nvPr>
        </p:nvSpPr>
        <p:spPr/>
        <p:txBody>
          <a:bodyPr/>
          <a:lstStyle/>
          <a:p>
            <a:r>
              <a:rPr lang="zh-CN" altLang="zh-CN" sz="3200" dirty="0" smtClean="0"/>
              <a:t>第</a:t>
            </a:r>
            <a:r>
              <a:rPr lang="en-US" altLang="zh-CN" sz="3200" dirty="0" smtClean="0"/>
              <a:t>5</a:t>
            </a:r>
            <a:r>
              <a:rPr lang="zh-CN" altLang="zh-CN" sz="3200" dirty="0" smtClean="0"/>
              <a:t>章 </a:t>
            </a:r>
            <a:r>
              <a:rPr lang="zh-CN" altLang="en-US" sz="3200" dirty="0" smtClean="0"/>
              <a:t>回归</a:t>
            </a:r>
            <a:r>
              <a:rPr lang="zh-CN" altLang="en-US" sz="3200" dirty="0"/>
              <a:t>分析</a:t>
            </a:r>
            <a:endParaRPr lang="en-US" altLang="zh-CN" sz="3200" dirty="0">
              <a:ea typeface="宋体" panose="02010600030101010101" pitchFamily="2" charset="-122"/>
            </a:endParaRPr>
          </a:p>
        </p:txBody>
      </p:sp>
    </p:spTree>
  </p:cSld>
  <p:clrMapOvr>
    <a:masterClrMapping/>
  </p:clrMapOvr>
  <p:transition spd="med">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smtClean="0">
                <a:sym typeface="+mn-ea"/>
              </a:rPr>
              <a:t>第</a:t>
            </a:r>
            <a:r>
              <a:rPr lang="en-US" altLang="zh-CN" dirty="0" smtClean="0">
                <a:sym typeface="+mn-ea"/>
              </a:rPr>
              <a:t> 5 </a:t>
            </a:r>
            <a:r>
              <a:rPr lang="zh-CN" altLang="zh-CN" dirty="0" smtClean="0">
                <a:sym typeface="+mn-ea"/>
              </a:rPr>
              <a:t>章 </a:t>
            </a:r>
            <a:r>
              <a:rPr lang="zh-CN" altLang="en-US" dirty="0" smtClean="0">
                <a:sym typeface="+mn-ea"/>
              </a:rPr>
              <a:t>回归分析</a:t>
            </a:r>
            <a:endParaRPr lang="zh-CN" altLang="en-US" dirty="0"/>
          </a:p>
        </p:txBody>
      </p:sp>
      <p:sp>
        <p:nvSpPr>
          <p:cNvPr id="6" name="内容占位符 5"/>
          <p:cNvSpPr>
            <a:spLocks noGrp="1"/>
          </p:cNvSpPr>
          <p:nvPr>
            <p:ph idx="1"/>
          </p:nvPr>
        </p:nvSpPr>
        <p:spPr>
          <a:xfrm>
            <a:off x="323528" y="843439"/>
            <a:ext cx="8363272" cy="2478881"/>
          </a:xfrm>
        </p:spPr>
        <p:txBody>
          <a:bodyPr/>
          <a:lstStyle/>
          <a:p>
            <a:pPr>
              <a:buFont typeface="Wingdings" panose="05000000000000000000" pitchFamily="2" charset="2"/>
              <a:buChar char="n"/>
            </a:pPr>
            <a:r>
              <a:rPr lang="zh-CN" altLang="en-US" b="1" dirty="0"/>
              <a:t>一元线性回归分析</a:t>
            </a:r>
          </a:p>
          <a:p>
            <a:pPr>
              <a:buFont typeface="Wingdings" panose="05000000000000000000" pitchFamily="2" charset="2"/>
              <a:buChar char="Ø"/>
            </a:pPr>
            <a:r>
              <a:rPr lang="zh-CN" altLang="en-US" sz="2000" dirty="0"/>
              <a:t>一元线性回归分析预测法，是根据自变量X和因变量Y的相关关系，建立X与Y的线性回归方程进行预测的方法。</a:t>
            </a:r>
          </a:p>
          <a:p>
            <a:pPr>
              <a:buFont typeface="Wingdings" panose="05000000000000000000" pitchFamily="2" charset="2"/>
              <a:buChar char="Ø"/>
            </a:pPr>
            <a:r>
              <a:rPr lang="zh-CN" altLang="en-US" sz="2000" dirty="0"/>
              <a:t>由于市场现象一般是受多种因素的影响，而并不是仅仅受一个因素的影响。只有当诸多的影响因素中，确实存在一个对因变量影响作用明显高于其他因素的变量，才能将它作为自变量，应用一元相关回归分析市场预测法进行预测。</a:t>
            </a:r>
          </a:p>
        </p:txBody>
      </p:sp>
      <p:sp>
        <p:nvSpPr>
          <p:cNvPr id="2" name="日期占位符 1"/>
          <p:cNvSpPr>
            <a:spLocks noGrp="1"/>
          </p:cNvSpPr>
          <p:nvPr>
            <p:ph type="dt" sz="quarter" idx="10"/>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4294967295"/>
          </p:nvPr>
        </p:nvSpPr>
        <p:spPr>
          <a:xfrm>
            <a:off x="7010400" y="4846638"/>
            <a:ext cx="2133600" cy="182562"/>
          </a:xfrm>
        </p:spPr>
        <p:txBody>
          <a:bodyPr/>
          <a:lstStyle/>
          <a:p>
            <a:fld id="{6ACF7D23-951D-4399-9FEA-F8B2DF1A1144}" type="slidenum">
              <a:rPr lang="en-US" altLang="zh-CN"/>
              <a:t>10</a:t>
            </a:fld>
            <a:endParaRPr lang="en-US" altLang="zh-CN"/>
          </a:p>
        </p:txBody>
      </p:sp>
      <p:pic>
        <p:nvPicPr>
          <p:cNvPr id="7" name="图片 6"/>
          <p:cNvPicPr>
            <a:picLocks noChangeAspect="1"/>
          </p:cNvPicPr>
          <p:nvPr/>
        </p:nvPicPr>
        <p:blipFill>
          <a:blip r:embed="rId2"/>
          <a:stretch>
            <a:fillRect/>
          </a:stretch>
        </p:blipFill>
        <p:spPr>
          <a:xfrm>
            <a:off x="251520" y="3435846"/>
            <a:ext cx="8562768" cy="1086966"/>
          </a:xfrm>
          <a:prstGeom prst="rect">
            <a:avLst/>
          </a:prstGeom>
        </p:spPr>
      </p:pic>
    </p:spTree>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一元线性回归分析</a:t>
            </a:r>
            <a:endParaRPr lang="zh-CN" altLang="en-US"/>
          </a:p>
        </p:txBody>
      </p:sp>
      <p:pic>
        <p:nvPicPr>
          <p:cNvPr id="7" name="内容占位符 6"/>
          <p:cNvPicPr>
            <a:picLocks noGrp="1" noChangeAspect="1"/>
          </p:cNvPicPr>
          <p:nvPr>
            <p:ph idx="1"/>
            <p:custDataLst>
              <p:tags r:id="rId1"/>
            </p:custDataLst>
          </p:nvPr>
        </p:nvPicPr>
        <p:blipFill>
          <a:blip r:embed="rId3"/>
          <a:stretch>
            <a:fillRect/>
          </a:stretch>
        </p:blipFill>
        <p:spPr>
          <a:xfrm>
            <a:off x="373381" y="850583"/>
            <a:ext cx="7967345" cy="1714976"/>
          </a:xfrm>
          <a:prstGeom prst="rect">
            <a:avLst/>
          </a:prstGeom>
        </p:spPr>
      </p:pic>
      <p:sp>
        <p:nvSpPr>
          <p:cNvPr id="2" name="日期占位符 1"/>
          <p:cNvSpPr>
            <a:spLocks noGrp="1"/>
          </p:cNvSpPr>
          <p:nvPr>
            <p:ph type="dt" sz="quarter" idx="10"/>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4294967295"/>
          </p:nvPr>
        </p:nvSpPr>
        <p:spPr>
          <a:xfrm>
            <a:off x="7010400" y="4846638"/>
            <a:ext cx="2133600" cy="182562"/>
          </a:xfrm>
        </p:spPr>
        <p:txBody>
          <a:bodyPr/>
          <a:lstStyle/>
          <a:p>
            <a:fld id="{6ACF7D23-951D-4399-9FEA-F8B2DF1A1144}" type="slidenum">
              <a:rPr lang="en-US" altLang="zh-CN"/>
              <a:t>11</a:t>
            </a:fld>
            <a:endParaRPr lang="en-US" altLang="zh-CN"/>
          </a:p>
        </p:txBody>
      </p:sp>
      <p:pic>
        <p:nvPicPr>
          <p:cNvPr id="9" name="图片 8"/>
          <p:cNvPicPr>
            <a:picLocks noChangeAspect="1"/>
          </p:cNvPicPr>
          <p:nvPr/>
        </p:nvPicPr>
        <p:blipFill>
          <a:blip r:embed="rId4"/>
          <a:stretch>
            <a:fillRect/>
          </a:stretch>
        </p:blipFill>
        <p:spPr>
          <a:xfrm>
            <a:off x="512445" y="2823687"/>
            <a:ext cx="7828280" cy="1933099"/>
          </a:xfrm>
          <a:prstGeom prst="rect">
            <a:avLst/>
          </a:prstGeom>
        </p:spPr>
      </p:pic>
    </p:spTree>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ym typeface="+mn-ea"/>
              </a:rPr>
              <a:t>第</a:t>
            </a:r>
            <a:r>
              <a:rPr lang="en-US" altLang="zh-CN" dirty="0">
                <a:sym typeface="+mn-ea"/>
              </a:rPr>
              <a:t> 5 </a:t>
            </a:r>
            <a:r>
              <a:rPr lang="zh-CN" altLang="zh-CN" dirty="0">
                <a:sym typeface="+mn-ea"/>
              </a:rPr>
              <a:t>章 </a:t>
            </a:r>
            <a:r>
              <a:rPr lang="zh-CN" altLang="en-US" dirty="0">
                <a:sym typeface="+mn-ea"/>
              </a:rPr>
              <a:t>回归分析</a:t>
            </a:r>
            <a:endParaRPr lang="zh-CN" altLang="en-US" dirty="0"/>
          </a:p>
        </p:txBody>
      </p:sp>
      <p:pic>
        <p:nvPicPr>
          <p:cNvPr id="6" name="内容占位符 5"/>
          <p:cNvPicPr>
            <a:picLocks noGrp="1" noChangeAspect="1"/>
          </p:cNvPicPr>
          <p:nvPr>
            <p:ph idx="1"/>
          </p:nvPr>
        </p:nvPicPr>
        <p:blipFill>
          <a:blip r:embed="rId2"/>
          <a:stretch>
            <a:fillRect/>
          </a:stretch>
        </p:blipFill>
        <p:spPr>
          <a:xfrm>
            <a:off x="971601" y="1005576"/>
            <a:ext cx="6854863" cy="3078342"/>
          </a:xfrm>
          <a:prstGeom prst="rect">
            <a:avLst/>
          </a:prstGeom>
        </p:spPr>
      </p:pic>
      <p:sp>
        <p:nvSpPr>
          <p:cNvPr id="5" name="日期占位符 4"/>
          <p:cNvSpPr>
            <a:spLocks noGrp="1"/>
          </p:cNvSpPr>
          <p:nvPr>
            <p:ph type="dt" sz="quarter" idx="10"/>
          </p:nvPr>
        </p:nvSpPr>
        <p:spPr/>
        <p:txBody>
          <a:bodyPr/>
          <a:lstStyle/>
          <a:p>
            <a:fld id="{46E0EEA7-FF2C-4F98-A19E-422254652B91}" type="datetime3">
              <a:rPr lang="zh-CN" altLang="en-US" smtClean="0"/>
              <a:t>2021年7月2日星期五</a:t>
            </a:fld>
            <a:endParaRPr lang="en-US" altLang="zh-CN" dirty="0"/>
          </a:p>
        </p:txBody>
      </p:sp>
      <p:sp>
        <p:nvSpPr>
          <p:cNvPr id="4" name="灯片编号占位符 3"/>
          <p:cNvSpPr>
            <a:spLocks noGrp="1"/>
          </p:cNvSpPr>
          <p:nvPr>
            <p:ph type="sldNum" sz="quarter" idx="4294967295"/>
          </p:nvPr>
        </p:nvSpPr>
        <p:spPr>
          <a:xfrm>
            <a:off x="7010400" y="4846638"/>
            <a:ext cx="2133600" cy="182562"/>
          </a:xfrm>
        </p:spPr>
        <p:txBody>
          <a:bodyPr/>
          <a:lstStyle/>
          <a:p>
            <a:fld id="{950BD6B0-76F7-4942-8BD6-FCF18CBA2D80}" type="slidenum">
              <a:rPr lang="en-US" altLang="zh-CN" smtClean="0"/>
              <a:t>12</a:t>
            </a:fld>
            <a:endParaRPr lang="en-US" altLang="zh-CN"/>
          </a:p>
        </p:txBody>
      </p:sp>
    </p:spTree>
    <p:extLst>
      <p:ext uri="{BB962C8B-B14F-4D97-AF65-F5344CB8AC3E}">
        <p14:creationId xmlns:p14="http://schemas.microsoft.com/office/powerpoint/2010/main" val="1987611714"/>
      </p:ext>
    </p:extLst>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一元线性回归分析</a:t>
            </a:r>
            <a:endParaRPr lang="zh-CN" altLang="en-US"/>
          </a:p>
        </p:txBody>
      </p:sp>
      <p:sp>
        <p:nvSpPr>
          <p:cNvPr id="6" name="内容占位符 5"/>
          <p:cNvSpPr>
            <a:spLocks noGrp="1"/>
          </p:cNvSpPr>
          <p:nvPr>
            <p:ph idx="1"/>
          </p:nvPr>
        </p:nvSpPr>
        <p:spPr>
          <a:xfrm>
            <a:off x="496570" y="743069"/>
            <a:ext cx="8001000" cy="3657600"/>
          </a:xfrm>
        </p:spPr>
        <p:txBody>
          <a:bodyPr/>
          <a:lstStyle/>
          <a:p>
            <a:pPr marL="0" indent="0">
              <a:buNone/>
            </a:pPr>
            <a:r>
              <a:rPr lang="zh-CN" altLang="en-US" dirty="0"/>
              <a:t>【例5-1】</a:t>
            </a:r>
            <a:r>
              <a:rPr lang="zh-CN" altLang="en-US" sz="2200" dirty="0"/>
              <a:t>分析预测房子的大小（平方英尺）和房价（美元）之间的对应关系。数据如下：</a:t>
            </a:r>
          </a:p>
          <a:p>
            <a:pPr marL="0" indent="0">
              <a:buNone/>
            </a:pPr>
            <a:r>
              <a:rPr lang="zh-CN" altLang="en-US" sz="2000" dirty="0"/>
              <a:t>y = [6450, 7450, 8450, 94501, 11450, 15450, 18450]</a:t>
            </a:r>
          </a:p>
          <a:p>
            <a:pPr marL="0" indent="0">
              <a:buNone/>
            </a:pPr>
            <a:r>
              <a:rPr lang="zh-CN" altLang="en-US" sz="2000" dirty="0"/>
              <a:t>x = [150,200, 250,300, 350, 400, 600]</a:t>
            </a:r>
          </a:p>
        </p:txBody>
      </p:sp>
      <p:sp>
        <p:nvSpPr>
          <p:cNvPr id="2" name="日期占位符 1"/>
          <p:cNvSpPr>
            <a:spLocks noGrp="1"/>
          </p:cNvSpPr>
          <p:nvPr>
            <p:ph type="dt" sz="quarter" idx="10"/>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4294967295"/>
          </p:nvPr>
        </p:nvSpPr>
        <p:spPr>
          <a:xfrm>
            <a:off x="7010400" y="4846638"/>
            <a:ext cx="2133600" cy="182562"/>
          </a:xfrm>
        </p:spPr>
        <p:txBody>
          <a:bodyPr/>
          <a:lstStyle/>
          <a:p>
            <a:fld id="{6ACF7D23-951D-4399-9FEA-F8B2DF1A1144}" type="slidenum">
              <a:rPr lang="en-US" altLang="zh-CN"/>
              <a:t>13</a:t>
            </a:fld>
            <a:endParaRPr lang="en-US" altLang="zh-CN"/>
          </a:p>
        </p:txBody>
      </p:sp>
      <p:pic>
        <p:nvPicPr>
          <p:cNvPr id="235" name="图片 1"/>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a:xfrm>
            <a:off x="683568" y="2416892"/>
            <a:ext cx="3678555" cy="2002631"/>
          </a:xfrm>
          <a:prstGeom prst="rect">
            <a:avLst/>
          </a:prstGeom>
          <a:noFill/>
          <a:ln>
            <a:noFill/>
          </a:ln>
        </p:spPr>
      </p:pic>
      <p:pic>
        <p:nvPicPr>
          <p:cNvPr id="7" name="图片 6"/>
          <p:cNvPicPr>
            <a:picLocks noChangeAspect="1"/>
          </p:cNvPicPr>
          <p:nvPr/>
        </p:nvPicPr>
        <p:blipFill>
          <a:blip r:embed="rId4"/>
          <a:stretch>
            <a:fillRect/>
          </a:stretch>
        </p:blipFill>
        <p:spPr>
          <a:xfrm>
            <a:off x="4549121" y="1995686"/>
            <a:ext cx="4295880" cy="2718237"/>
          </a:xfrm>
          <a:prstGeom prst="rect">
            <a:avLst/>
          </a:prstGeom>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sym typeface="+mn-ea"/>
              </a:rPr>
              <a:t>一元线性回归分析</a:t>
            </a:r>
            <a:endParaRPr lang="zh-CN" altLang="en-US" dirty="0"/>
          </a:p>
        </p:txBody>
      </p:sp>
      <p:sp>
        <p:nvSpPr>
          <p:cNvPr id="6" name="内容占位符 5"/>
          <p:cNvSpPr>
            <a:spLocks noGrp="1"/>
          </p:cNvSpPr>
          <p:nvPr>
            <p:ph idx="1"/>
          </p:nvPr>
        </p:nvSpPr>
        <p:spPr>
          <a:xfrm>
            <a:off x="486668" y="798506"/>
            <a:ext cx="8001000" cy="1905000"/>
          </a:xfrm>
        </p:spPr>
        <p:txBody>
          <a:bodyPr/>
          <a:lstStyle/>
          <a:p>
            <a:pPr>
              <a:lnSpc>
                <a:spcPct val="120000"/>
              </a:lnSpc>
              <a:buFont typeface="Wingdings" panose="05000000000000000000" pitchFamily="2" charset="2"/>
              <a:buChar char="Ø"/>
            </a:pPr>
            <a:r>
              <a:rPr lang="zh-CN" altLang="en-US" sz="2100" dirty="0"/>
              <a:t>如果散点图的趋势大概呈现线性关系，可以建立线性方程，若不呈线性分布，可以建立其他回归模型</a:t>
            </a:r>
            <a:r>
              <a:rPr lang="zh-CN" altLang="en-US" sz="2100" dirty="0" smtClean="0"/>
              <a:t>。</a:t>
            </a:r>
            <a:endParaRPr lang="en-US" altLang="zh-CN" sz="2100" dirty="0" smtClean="0"/>
          </a:p>
          <a:p>
            <a:pPr>
              <a:lnSpc>
                <a:spcPct val="120000"/>
              </a:lnSpc>
              <a:buFont typeface="Wingdings" panose="05000000000000000000" pitchFamily="2" charset="2"/>
              <a:buChar char="Ø"/>
            </a:pPr>
            <a:r>
              <a:rPr lang="zh-CN" altLang="en-US" sz="2100" dirty="0" smtClean="0"/>
              <a:t>从</a:t>
            </a:r>
            <a:r>
              <a:rPr lang="zh-CN" altLang="en-US" sz="2100" dirty="0"/>
              <a:t>散点图可以看出，房屋面积和售价之间存在明显的线性关系。获得样本后，要对回归模型进行参数估计和统计推断。</a:t>
            </a:r>
          </a:p>
        </p:txBody>
      </p:sp>
      <p:sp>
        <p:nvSpPr>
          <p:cNvPr id="2" name="日期占位符 1"/>
          <p:cNvSpPr>
            <a:spLocks noGrp="1"/>
          </p:cNvSpPr>
          <p:nvPr>
            <p:ph type="dt" sz="quarter" idx="10"/>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4294967295"/>
          </p:nvPr>
        </p:nvSpPr>
        <p:spPr>
          <a:xfrm>
            <a:off x="7010400" y="4846638"/>
            <a:ext cx="2133600" cy="182562"/>
          </a:xfrm>
        </p:spPr>
        <p:txBody>
          <a:bodyPr/>
          <a:lstStyle/>
          <a:p>
            <a:fld id="{6ACF7D23-951D-4399-9FEA-F8B2DF1A1144}" type="slidenum">
              <a:rPr lang="en-US" altLang="zh-CN"/>
              <a:t>14</a:t>
            </a:fld>
            <a:endParaRPr lang="en-US" altLang="zh-CN"/>
          </a:p>
        </p:txBody>
      </p:sp>
      <p:pic>
        <p:nvPicPr>
          <p:cNvPr id="7" name="图片 1"/>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a:xfrm>
            <a:off x="808613" y="2695933"/>
            <a:ext cx="3678555" cy="2002631"/>
          </a:xfrm>
          <a:prstGeom prst="rect">
            <a:avLst/>
          </a:prstGeom>
          <a:noFill/>
          <a:ln>
            <a:noFill/>
          </a:ln>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一元线性回归分析</a:t>
            </a:r>
            <a:endParaRPr lang="zh-CN" altLang="en-US"/>
          </a:p>
        </p:txBody>
      </p:sp>
      <p:sp>
        <p:nvSpPr>
          <p:cNvPr id="6" name="内容占位符 5"/>
          <p:cNvSpPr>
            <a:spLocks noGrp="1"/>
          </p:cNvSpPr>
          <p:nvPr>
            <p:ph idx="1"/>
          </p:nvPr>
        </p:nvSpPr>
        <p:spPr>
          <a:xfrm>
            <a:off x="372368" y="699543"/>
            <a:ext cx="8229600" cy="1872208"/>
          </a:xfrm>
        </p:spPr>
        <p:txBody>
          <a:bodyPr/>
          <a:lstStyle/>
          <a:p>
            <a:pPr>
              <a:buFont typeface="Wingdings" panose="05000000000000000000" pitchFamily="2" charset="2"/>
              <a:buChar char="n"/>
            </a:pPr>
            <a:r>
              <a:rPr lang="zh-CN" altLang="en-US" sz="2300" dirty="0">
                <a:solidFill>
                  <a:srgbClr val="FF0000"/>
                </a:solidFill>
              </a:rPr>
              <a:t>一元线性回归模型的参数估计</a:t>
            </a:r>
          </a:p>
          <a:p>
            <a:pPr>
              <a:buFont typeface="Wingdings" panose="05000000000000000000" pitchFamily="2" charset="2"/>
              <a:buChar char="Ø"/>
            </a:pPr>
            <a:r>
              <a:rPr lang="zh-CN" altLang="en-US" sz="2100" dirty="0"/>
              <a:t>一元线性回归模型中参数估计方法有最小二乘法、矩方法和极大似然方法</a:t>
            </a:r>
            <a:r>
              <a:rPr lang="en-US" altLang="zh-CN" sz="2100" dirty="0"/>
              <a:t>.</a:t>
            </a:r>
          </a:p>
          <a:p>
            <a:pPr>
              <a:buFont typeface="Wingdings" panose="05000000000000000000" pitchFamily="2" charset="2"/>
              <a:buChar char="Ø"/>
            </a:pPr>
            <a:r>
              <a:rPr lang="en-US" altLang="zh-CN" sz="2100" dirty="0" err="1"/>
              <a:t>最小二乘法</a:t>
            </a:r>
            <a:r>
              <a:rPr lang="en-US" altLang="zh-CN" sz="2100" dirty="0"/>
              <a:t>(Least </a:t>
            </a:r>
            <a:r>
              <a:rPr lang="en-US" altLang="zh-CN" sz="2100" dirty="0" err="1"/>
              <a:t>Squre</a:t>
            </a:r>
            <a:r>
              <a:rPr lang="en-US" altLang="zh-CN" sz="2100" dirty="0"/>
              <a:t> Estimation, LSE)</a:t>
            </a:r>
            <a:r>
              <a:rPr lang="en-US" altLang="zh-CN" sz="2100" dirty="0" err="1"/>
              <a:t>又称最小平方法，它通过最小化误差的平方和寻找数据的最佳函数匹配</a:t>
            </a:r>
            <a:r>
              <a:rPr lang="en-US" altLang="zh-CN" sz="2100" dirty="0"/>
              <a:t>。</a:t>
            </a:r>
          </a:p>
        </p:txBody>
      </p:sp>
      <p:sp>
        <p:nvSpPr>
          <p:cNvPr id="2" name="日期占位符 1"/>
          <p:cNvSpPr>
            <a:spLocks noGrp="1"/>
          </p:cNvSpPr>
          <p:nvPr>
            <p:ph type="dt" sz="quarter" idx="10"/>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4294967295"/>
          </p:nvPr>
        </p:nvSpPr>
        <p:spPr>
          <a:xfrm>
            <a:off x="7010400" y="4846638"/>
            <a:ext cx="2133600" cy="182562"/>
          </a:xfrm>
        </p:spPr>
        <p:txBody>
          <a:bodyPr/>
          <a:lstStyle/>
          <a:p>
            <a:fld id="{6ACF7D23-951D-4399-9FEA-F8B2DF1A1144}" type="slidenum">
              <a:rPr lang="en-US" altLang="zh-CN"/>
              <a:t>15</a:t>
            </a:fld>
            <a:endParaRPr lang="en-US" altLang="zh-CN"/>
          </a:p>
        </p:txBody>
      </p:sp>
      <p:pic>
        <p:nvPicPr>
          <p:cNvPr id="7" name="图片 6"/>
          <p:cNvPicPr>
            <a:picLocks noChangeAspect="1"/>
          </p:cNvPicPr>
          <p:nvPr/>
        </p:nvPicPr>
        <p:blipFill>
          <a:blip r:embed="rId2"/>
          <a:stretch>
            <a:fillRect/>
          </a:stretch>
        </p:blipFill>
        <p:spPr>
          <a:xfrm>
            <a:off x="611560" y="2688528"/>
            <a:ext cx="8070185" cy="1827438"/>
          </a:xfrm>
          <a:prstGeom prst="rect">
            <a:avLst/>
          </a:prstGeom>
        </p:spPr>
      </p:pic>
    </p:spTree>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一元线性回归分析</a:t>
            </a:r>
            <a:endParaRPr lang="zh-CN" altLang="en-US" dirty="0"/>
          </a:p>
        </p:txBody>
      </p:sp>
      <p:sp>
        <p:nvSpPr>
          <p:cNvPr id="3" name="内容占位符 2"/>
          <p:cNvSpPr>
            <a:spLocks noGrp="1"/>
          </p:cNvSpPr>
          <p:nvPr>
            <p:ph idx="1"/>
          </p:nvPr>
        </p:nvSpPr>
        <p:spPr>
          <a:xfrm>
            <a:off x="323528" y="699542"/>
            <a:ext cx="8591872" cy="1080120"/>
          </a:xfrm>
        </p:spPr>
        <p:txBody>
          <a:bodyPr/>
          <a:lstStyle/>
          <a:p>
            <a:pPr>
              <a:buFont typeface="Wingdings" panose="05000000000000000000" pitchFamily="2" charset="2"/>
              <a:buChar char="Ø"/>
            </a:pPr>
            <a:r>
              <a:rPr lang="zh-CN" altLang="en-US" sz="2100" dirty="0"/>
              <a:t>最小二乘法也是用于拟合回归线最常用的方法。对于观测数据，它通过最小化每个数据点到线的垂直偏差平方和来计算最佳拟合线。因为在相加时，偏差先平方，所以正值和负值没有抵消。</a:t>
            </a:r>
          </a:p>
        </p:txBody>
      </p:sp>
      <p:sp>
        <p:nvSpPr>
          <p:cNvPr id="5" name="日期占位符 4"/>
          <p:cNvSpPr>
            <a:spLocks noGrp="1"/>
          </p:cNvSpPr>
          <p:nvPr>
            <p:ph type="dt" sz="quarter" idx="10"/>
          </p:nvPr>
        </p:nvSpPr>
        <p:spPr/>
        <p:txBody>
          <a:bodyPr/>
          <a:lstStyle/>
          <a:p>
            <a:fld id="{46E0EEA7-FF2C-4F98-A19E-422254652B91}" type="datetime3">
              <a:rPr lang="zh-CN" altLang="en-US" smtClean="0"/>
              <a:t>2021年7月2日星期五</a:t>
            </a:fld>
            <a:endParaRPr lang="en-US" altLang="zh-CN" dirty="0"/>
          </a:p>
        </p:txBody>
      </p:sp>
      <p:sp>
        <p:nvSpPr>
          <p:cNvPr id="4" name="灯片编号占位符 3"/>
          <p:cNvSpPr>
            <a:spLocks noGrp="1"/>
          </p:cNvSpPr>
          <p:nvPr>
            <p:ph type="sldNum" sz="quarter" idx="4294967295"/>
          </p:nvPr>
        </p:nvSpPr>
        <p:spPr>
          <a:xfrm>
            <a:off x="7010400" y="4846638"/>
            <a:ext cx="2133600" cy="182562"/>
          </a:xfrm>
        </p:spPr>
        <p:txBody>
          <a:bodyPr/>
          <a:lstStyle/>
          <a:p>
            <a:fld id="{950BD6B0-76F7-4942-8BD6-FCF18CBA2D80}" type="slidenum">
              <a:rPr lang="en-US" altLang="zh-CN" smtClean="0"/>
              <a:t>16</a:t>
            </a:fld>
            <a:endParaRPr lang="en-US" altLang="zh-CN"/>
          </a:p>
        </p:txBody>
      </p:sp>
      <p:pic>
        <p:nvPicPr>
          <p:cNvPr id="7" name="图片 6"/>
          <p:cNvPicPr>
            <a:picLocks noChangeAspect="1"/>
          </p:cNvPicPr>
          <p:nvPr/>
        </p:nvPicPr>
        <p:blipFill>
          <a:blip r:embed="rId2"/>
          <a:stretch>
            <a:fillRect/>
          </a:stretch>
        </p:blipFill>
        <p:spPr>
          <a:xfrm>
            <a:off x="2843808" y="1840575"/>
            <a:ext cx="4652339" cy="2952327"/>
          </a:xfrm>
          <a:prstGeom prst="rect">
            <a:avLst/>
          </a:prstGeom>
        </p:spPr>
      </p:pic>
    </p:spTree>
    <p:extLst>
      <p:ext uri="{BB962C8B-B14F-4D97-AF65-F5344CB8AC3E}">
        <p14:creationId xmlns:p14="http://schemas.microsoft.com/office/powerpoint/2010/main" val="2949121224"/>
      </p:ext>
    </p:extLst>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一元线性回归分析</a:t>
            </a:r>
            <a:endParaRPr lang="zh-CN" altLang="en-US" dirty="0"/>
          </a:p>
        </p:txBody>
      </p:sp>
      <p:sp>
        <p:nvSpPr>
          <p:cNvPr id="3" name="内容占位符 2"/>
          <p:cNvSpPr>
            <a:spLocks noGrp="1"/>
          </p:cNvSpPr>
          <p:nvPr>
            <p:ph idx="1"/>
          </p:nvPr>
        </p:nvSpPr>
        <p:spPr>
          <a:xfrm>
            <a:off x="395536" y="771550"/>
            <a:ext cx="7992888" cy="3394472"/>
          </a:xfrm>
        </p:spPr>
        <p:txBody>
          <a:bodyPr/>
          <a:lstStyle/>
          <a:p>
            <a:pPr>
              <a:buFont typeface="Wingdings" panose="05000000000000000000" pitchFamily="2" charset="2"/>
              <a:buChar char="n"/>
            </a:pPr>
            <a:r>
              <a:rPr lang="zh-CN" altLang="en-US" b="1" dirty="0"/>
              <a:t>要点</a:t>
            </a:r>
            <a:r>
              <a:rPr lang="zh-CN" altLang="en-US" b="1" dirty="0" smtClean="0"/>
              <a:t>：</a:t>
            </a:r>
            <a:endParaRPr lang="en-US" altLang="zh-CN" b="1" dirty="0" smtClean="0"/>
          </a:p>
          <a:p>
            <a:pPr marL="360363" indent="0">
              <a:buNone/>
            </a:pPr>
            <a:r>
              <a:rPr lang="en-US" altLang="zh-CN" sz="2100" dirty="0" smtClean="0">
                <a:latin typeface="+mn-ea"/>
              </a:rPr>
              <a:t>1</a:t>
            </a:r>
            <a:r>
              <a:rPr lang="en-US" altLang="zh-CN" sz="2100" dirty="0">
                <a:latin typeface="+mn-ea"/>
              </a:rPr>
              <a:t>.</a:t>
            </a:r>
            <a:r>
              <a:rPr lang="zh-CN" altLang="en-US" sz="2100" dirty="0">
                <a:latin typeface="+mn-ea"/>
              </a:rPr>
              <a:t>自变量与因变量之间必须有</a:t>
            </a:r>
            <a:r>
              <a:rPr lang="zh-CN" altLang="en-US" sz="2100" dirty="0" smtClean="0">
                <a:latin typeface="+mn-ea"/>
              </a:rPr>
              <a:t>线性关系</a:t>
            </a:r>
            <a:endParaRPr lang="en-US" altLang="zh-CN" sz="2100" dirty="0" smtClean="0">
              <a:latin typeface="+mn-ea"/>
            </a:endParaRPr>
          </a:p>
          <a:p>
            <a:pPr marL="360363" indent="0">
              <a:buNone/>
            </a:pPr>
            <a:r>
              <a:rPr lang="en-US" altLang="zh-CN" sz="2100" dirty="0" smtClean="0">
                <a:latin typeface="+mn-ea"/>
              </a:rPr>
              <a:t>2</a:t>
            </a:r>
            <a:r>
              <a:rPr lang="en-US" altLang="zh-CN" sz="2100" dirty="0">
                <a:latin typeface="+mn-ea"/>
              </a:rPr>
              <a:t>.</a:t>
            </a:r>
            <a:r>
              <a:rPr lang="zh-CN" altLang="en-US" sz="2100" dirty="0">
                <a:latin typeface="+mn-ea"/>
              </a:rPr>
              <a:t>多元回归存在多重共线性，自相关性和异方差性</a:t>
            </a:r>
            <a:r>
              <a:rPr lang="zh-CN" altLang="en-US" sz="2100" dirty="0" smtClean="0">
                <a:latin typeface="+mn-ea"/>
              </a:rPr>
              <a:t>。</a:t>
            </a:r>
            <a:endParaRPr lang="en-US" altLang="zh-CN" sz="2100" dirty="0" smtClean="0">
              <a:latin typeface="+mn-ea"/>
            </a:endParaRPr>
          </a:p>
          <a:p>
            <a:pPr marL="360363" indent="0">
              <a:buNone/>
            </a:pPr>
            <a:r>
              <a:rPr lang="en-US" altLang="zh-CN" sz="2100" dirty="0" smtClean="0">
                <a:latin typeface="+mn-ea"/>
              </a:rPr>
              <a:t>3</a:t>
            </a:r>
            <a:r>
              <a:rPr lang="en-US" altLang="zh-CN" sz="2100" dirty="0">
                <a:latin typeface="+mn-ea"/>
              </a:rPr>
              <a:t>.</a:t>
            </a:r>
            <a:r>
              <a:rPr lang="zh-CN" altLang="en-US" sz="2100" dirty="0">
                <a:latin typeface="+mn-ea"/>
              </a:rPr>
              <a:t>线性回归对异常值非常敏感。它会严重影响回归线，最终影响预测值</a:t>
            </a:r>
            <a:r>
              <a:rPr lang="zh-CN" altLang="en-US" sz="2100" dirty="0" smtClean="0">
                <a:latin typeface="+mn-ea"/>
              </a:rPr>
              <a:t>。</a:t>
            </a:r>
            <a:endParaRPr lang="en-US" altLang="zh-CN" sz="2100" dirty="0" smtClean="0">
              <a:latin typeface="+mn-ea"/>
            </a:endParaRPr>
          </a:p>
          <a:p>
            <a:pPr marL="360363" indent="0">
              <a:buNone/>
            </a:pPr>
            <a:r>
              <a:rPr lang="en-US" altLang="zh-CN" sz="2100" dirty="0" smtClean="0">
                <a:latin typeface="+mn-ea"/>
              </a:rPr>
              <a:t>4</a:t>
            </a:r>
            <a:r>
              <a:rPr lang="en-US" altLang="zh-CN" sz="2100" dirty="0">
                <a:latin typeface="+mn-ea"/>
              </a:rPr>
              <a:t>.</a:t>
            </a:r>
            <a:r>
              <a:rPr lang="zh-CN" altLang="en-US" sz="2100" dirty="0">
                <a:latin typeface="+mn-ea"/>
              </a:rPr>
              <a:t>多重共线性会增加系数估计值的方差，使得在模型轻微变化下，估计非常敏感。结果就是系数估计值</a:t>
            </a:r>
            <a:r>
              <a:rPr lang="zh-CN" altLang="en-US" sz="2100" dirty="0" smtClean="0">
                <a:latin typeface="+mn-ea"/>
              </a:rPr>
              <a:t>不稳定</a:t>
            </a:r>
            <a:endParaRPr lang="en-US" altLang="zh-CN" sz="2100" dirty="0" smtClean="0">
              <a:latin typeface="+mn-ea"/>
            </a:endParaRPr>
          </a:p>
          <a:p>
            <a:pPr marL="360363" indent="0">
              <a:buNone/>
            </a:pPr>
            <a:r>
              <a:rPr lang="en-US" altLang="zh-CN" sz="2100" dirty="0" smtClean="0">
                <a:latin typeface="+mn-ea"/>
              </a:rPr>
              <a:t>5</a:t>
            </a:r>
            <a:r>
              <a:rPr lang="en-US" altLang="zh-CN" sz="2100" dirty="0">
                <a:latin typeface="+mn-ea"/>
              </a:rPr>
              <a:t>.</a:t>
            </a:r>
            <a:r>
              <a:rPr lang="zh-CN" altLang="en-US" sz="2100" dirty="0">
                <a:latin typeface="+mn-ea"/>
              </a:rPr>
              <a:t>在多个自变量的情况下，我们可以使用向前选择法，向后剔除法和逐步筛选法来选择最重要的自变量。</a:t>
            </a:r>
          </a:p>
        </p:txBody>
      </p:sp>
      <p:sp>
        <p:nvSpPr>
          <p:cNvPr id="5" name="日期占位符 4"/>
          <p:cNvSpPr>
            <a:spLocks noGrp="1"/>
          </p:cNvSpPr>
          <p:nvPr>
            <p:ph type="dt" sz="quarter" idx="10"/>
          </p:nvPr>
        </p:nvSpPr>
        <p:spPr/>
        <p:txBody>
          <a:bodyPr/>
          <a:lstStyle/>
          <a:p>
            <a:fld id="{46E0EEA7-FF2C-4F98-A19E-422254652B91}" type="datetime3">
              <a:rPr lang="zh-CN" altLang="en-US" smtClean="0"/>
              <a:t>2021年7月2日星期五</a:t>
            </a:fld>
            <a:endParaRPr lang="en-US" altLang="zh-CN" dirty="0"/>
          </a:p>
        </p:txBody>
      </p:sp>
      <p:sp>
        <p:nvSpPr>
          <p:cNvPr id="4" name="灯片编号占位符 3"/>
          <p:cNvSpPr>
            <a:spLocks noGrp="1"/>
          </p:cNvSpPr>
          <p:nvPr>
            <p:ph type="sldNum" sz="quarter" idx="4294967295"/>
          </p:nvPr>
        </p:nvSpPr>
        <p:spPr>
          <a:xfrm>
            <a:off x="7010400" y="4846638"/>
            <a:ext cx="2133600" cy="182562"/>
          </a:xfrm>
        </p:spPr>
        <p:txBody>
          <a:bodyPr/>
          <a:lstStyle/>
          <a:p>
            <a:fld id="{950BD6B0-76F7-4942-8BD6-FCF18CBA2D80}" type="slidenum">
              <a:rPr lang="en-US" altLang="zh-CN" smtClean="0"/>
              <a:t>17</a:t>
            </a:fld>
            <a:endParaRPr lang="en-US" altLang="zh-CN"/>
          </a:p>
        </p:txBody>
      </p:sp>
    </p:spTree>
    <p:extLst>
      <p:ext uri="{BB962C8B-B14F-4D97-AF65-F5344CB8AC3E}">
        <p14:creationId xmlns:p14="http://schemas.microsoft.com/office/powerpoint/2010/main" val="323355473"/>
      </p:ext>
    </p:extLst>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一元线性回归分析</a:t>
            </a:r>
            <a:endParaRPr lang="zh-CN" altLang="en-US"/>
          </a:p>
        </p:txBody>
      </p:sp>
      <p:sp>
        <p:nvSpPr>
          <p:cNvPr id="6" name="内容占位符 5"/>
          <p:cNvSpPr>
            <a:spLocks noGrp="1"/>
          </p:cNvSpPr>
          <p:nvPr>
            <p:ph idx="1"/>
          </p:nvPr>
        </p:nvSpPr>
        <p:spPr>
          <a:xfrm>
            <a:off x="539552" y="780731"/>
            <a:ext cx="8001000" cy="3657600"/>
          </a:xfrm>
        </p:spPr>
        <p:txBody>
          <a:bodyPr/>
          <a:lstStyle/>
          <a:p>
            <a:r>
              <a:rPr lang="zh-CN" altLang="en-US" dirty="0">
                <a:solidFill>
                  <a:srgbClr val="FF0000"/>
                </a:solidFill>
              </a:rPr>
              <a:t>一元线性回归模型的参数估计</a:t>
            </a:r>
          </a:p>
          <a:p>
            <a:r>
              <a:rPr lang="en-US" altLang="zh-CN" dirty="0"/>
              <a:t>根据微积分求极值原理，通过求偏导并置为0得到：</a:t>
            </a:r>
          </a:p>
        </p:txBody>
      </p:sp>
      <p:sp>
        <p:nvSpPr>
          <p:cNvPr id="2" name="日期占位符 1"/>
          <p:cNvSpPr>
            <a:spLocks noGrp="1"/>
          </p:cNvSpPr>
          <p:nvPr>
            <p:ph type="dt" sz="half" idx="2"/>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12"/>
          </p:nvPr>
        </p:nvSpPr>
        <p:spPr/>
        <p:txBody>
          <a:bodyPr/>
          <a:lstStyle/>
          <a:p>
            <a:fld id="{6ACF7D23-951D-4399-9FEA-F8B2DF1A1144}" type="slidenum">
              <a:rPr lang="en-US" altLang="zh-CN"/>
              <a:t>18</a:t>
            </a:fld>
            <a:endParaRPr lang="en-US" altLang="zh-CN"/>
          </a:p>
        </p:txBody>
      </p:sp>
      <p:pic>
        <p:nvPicPr>
          <p:cNvPr id="3" name="图片 2"/>
          <p:cNvPicPr>
            <a:picLocks noChangeAspect="1"/>
          </p:cNvPicPr>
          <p:nvPr/>
        </p:nvPicPr>
        <p:blipFill>
          <a:blip r:embed="rId3"/>
          <a:stretch>
            <a:fillRect/>
          </a:stretch>
        </p:blipFill>
        <p:spPr>
          <a:xfrm>
            <a:off x="1355091" y="1789748"/>
            <a:ext cx="6661785" cy="1145381"/>
          </a:xfrm>
          <a:prstGeom prst="rect">
            <a:avLst/>
          </a:prstGeom>
        </p:spPr>
      </p:pic>
      <p:graphicFrame>
        <p:nvGraphicFramePr>
          <p:cNvPr id="7" name="对象 -2147482456"/>
          <p:cNvGraphicFramePr>
            <a:graphicFrameLocks noChangeAspect="1"/>
          </p:cNvGraphicFramePr>
          <p:nvPr>
            <p:extLst>
              <p:ext uri="{D42A27DB-BD31-4B8C-83A1-F6EECF244321}">
                <p14:modId xmlns:p14="http://schemas.microsoft.com/office/powerpoint/2010/main" val="569098161"/>
              </p:ext>
            </p:extLst>
          </p:nvPr>
        </p:nvGraphicFramePr>
        <p:xfrm>
          <a:off x="1835696" y="3433591"/>
          <a:ext cx="2304256" cy="1268962"/>
        </p:xfrm>
        <a:graphic>
          <a:graphicData uri="http://schemas.openxmlformats.org/presentationml/2006/ole">
            <mc:AlternateContent xmlns:mc="http://schemas.openxmlformats.org/markup-compatibility/2006">
              <mc:Choice xmlns:v="urn:schemas-microsoft-com:vml" Requires="v">
                <p:oleObj spid="_x0000_s3116" r:id="rId4" imgW="1524000" imgH="1117600" progId="Equation.DSMT4">
                  <p:embed/>
                </p:oleObj>
              </mc:Choice>
              <mc:Fallback>
                <p:oleObj r:id="rId4" imgW="1524000" imgH="1117600" progId="Equation.DSMT4">
                  <p:embed/>
                  <p:pic>
                    <p:nvPicPr>
                      <p:cNvPr id="0" name="图片 3075"/>
                      <p:cNvPicPr/>
                      <p:nvPr/>
                    </p:nvPicPr>
                    <p:blipFill>
                      <a:blip r:embed="rId5"/>
                      <a:stretch>
                        <a:fillRect/>
                      </a:stretch>
                    </p:blipFill>
                    <p:spPr>
                      <a:xfrm>
                        <a:off x="1835696" y="3433591"/>
                        <a:ext cx="2304256" cy="1268962"/>
                      </a:xfrm>
                      <a:prstGeom prst="rect">
                        <a:avLst/>
                      </a:prstGeom>
                      <a:noFill/>
                      <a:ln w="38100">
                        <a:noFill/>
                        <a:miter/>
                      </a:ln>
                    </p:spPr>
                  </p:pic>
                </p:oleObj>
              </mc:Fallback>
            </mc:AlternateContent>
          </a:graphicData>
        </a:graphic>
      </p:graphicFrame>
      <p:sp>
        <p:nvSpPr>
          <p:cNvPr id="100" name="文本框 99"/>
          <p:cNvSpPr txBox="1"/>
          <p:nvPr/>
        </p:nvSpPr>
        <p:spPr>
          <a:xfrm>
            <a:off x="819785" y="2935129"/>
            <a:ext cx="5080000" cy="400110"/>
          </a:xfrm>
          <a:prstGeom prst="rect">
            <a:avLst/>
          </a:prstGeom>
          <a:noFill/>
          <a:ln w="9525">
            <a:noFill/>
          </a:ln>
        </p:spPr>
        <p:txBody>
          <a:bodyPr>
            <a:spAutoFit/>
          </a:bodyPr>
          <a:lstStyle/>
          <a:p>
            <a:pPr marL="0" indent="304800" algn="l"/>
            <a:r>
              <a:rPr lang="zh-CN" sz="2000" b="0">
                <a:ea typeface="宋体" panose="02010600030101010101" pitchFamily="2" charset="-122"/>
              </a:rPr>
              <a:t>求解方程组得到：</a:t>
            </a:r>
            <a:endParaRPr lang="zh-CN" altLang="en-US" sz="2000" b="0">
              <a:ea typeface="宋体" panose="02010600030101010101" pitchFamily="2" charset="-122"/>
            </a:endParaRPr>
          </a:p>
        </p:txBody>
      </p:sp>
      <p:pic>
        <p:nvPicPr>
          <p:cNvPr id="8" name="图片 7"/>
          <p:cNvPicPr>
            <a:picLocks noChangeAspect="1"/>
          </p:cNvPicPr>
          <p:nvPr/>
        </p:nvPicPr>
        <p:blipFill>
          <a:blip r:embed="rId6"/>
          <a:stretch>
            <a:fillRect/>
          </a:stretch>
        </p:blipFill>
        <p:spPr>
          <a:xfrm>
            <a:off x="4932040" y="4153475"/>
            <a:ext cx="2990236" cy="5697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一元线性回归分析</a:t>
            </a:r>
            <a:endParaRPr lang="zh-CN" altLang="en-US"/>
          </a:p>
        </p:txBody>
      </p:sp>
      <p:sp>
        <p:nvSpPr>
          <p:cNvPr id="6" name="内容占位符 5"/>
          <p:cNvSpPr>
            <a:spLocks noGrp="1"/>
          </p:cNvSpPr>
          <p:nvPr>
            <p:ph idx="1"/>
          </p:nvPr>
        </p:nvSpPr>
        <p:spPr>
          <a:xfrm>
            <a:off x="467545" y="771550"/>
            <a:ext cx="8001000" cy="3657600"/>
          </a:xfrm>
        </p:spPr>
        <p:txBody>
          <a:bodyPr/>
          <a:lstStyle/>
          <a:p>
            <a:r>
              <a:rPr lang="zh-CN" altLang="en-US" dirty="0">
                <a:solidFill>
                  <a:srgbClr val="FF0000"/>
                </a:solidFill>
              </a:rPr>
              <a:t>一元线性回归模型的误差方差估计</a:t>
            </a:r>
          </a:p>
          <a:p>
            <a:endParaRPr lang="en-US" altLang="zh-CN" dirty="0"/>
          </a:p>
        </p:txBody>
      </p:sp>
      <p:sp>
        <p:nvSpPr>
          <p:cNvPr id="2" name="日期占位符 1"/>
          <p:cNvSpPr>
            <a:spLocks noGrp="1"/>
          </p:cNvSpPr>
          <p:nvPr>
            <p:ph type="dt" sz="half" idx="2"/>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12"/>
          </p:nvPr>
        </p:nvSpPr>
        <p:spPr/>
        <p:txBody>
          <a:bodyPr/>
          <a:lstStyle/>
          <a:p>
            <a:fld id="{6ACF7D23-951D-4399-9FEA-F8B2DF1A1144}" type="slidenum">
              <a:rPr lang="en-US" altLang="zh-CN"/>
              <a:t>19</a:t>
            </a:fld>
            <a:endParaRPr lang="en-US" altLang="zh-CN" dirty="0"/>
          </a:p>
        </p:txBody>
      </p:sp>
      <p:sp>
        <p:nvSpPr>
          <p:cNvPr id="100" name="文本框 99"/>
          <p:cNvSpPr txBox="1"/>
          <p:nvPr/>
        </p:nvSpPr>
        <p:spPr>
          <a:xfrm>
            <a:off x="819785" y="2935129"/>
            <a:ext cx="5080000" cy="400110"/>
          </a:xfrm>
          <a:prstGeom prst="rect">
            <a:avLst/>
          </a:prstGeom>
          <a:noFill/>
          <a:ln w="9525">
            <a:noFill/>
          </a:ln>
        </p:spPr>
        <p:txBody>
          <a:bodyPr>
            <a:spAutoFit/>
          </a:bodyPr>
          <a:lstStyle/>
          <a:p>
            <a:pPr marL="0" indent="304800" algn="l"/>
            <a:r>
              <a:rPr lang="zh-CN" sz="2000" b="0">
                <a:ea typeface="宋体" panose="02010600030101010101" pitchFamily="2" charset="-122"/>
              </a:rPr>
              <a:t>求解方程组得到：</a:t>
            </a:r>
            <a:endParaRPr lang="zh-CN" altLang="en-US" sz="2000" b="0">
              <a:ea typeface="宋体" panose="02010600030101010101" pitchFamily="2" charset="-122"/>
            </a:endParaRPr>
          </a:p>
        </p:txBody>
      </p:sp>
      <p:pic>
        <p:nvPicPr>
          <p:cNvPr id="9" name="图片 8"/>
          <p:cNvPicPr>
            <a:picLocks noChangeAspect="1"/>
          </p:cNvPicPr>
          <p:nvPr/>
        </p:nvPicPr>
        <p:blipFill>
          <a:blip r:embed="rId2"/>
          <a:stretch>
            <a:fillRect/>
          </a:stretch>
        </p:blipFill>
        <p:spPr>
          <a:xfrm>
            <a:off x="539552" y="1347614"/>
            <a:ext cx="8048020" cy="338437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5 </a:t>
            </a:r>
            <a:r>
              <a:rPr lang="zh-CN" altLang="zh-CN" dirty="0" smtClean="0"/>
              <a:t>章 </a:t>
            </a:r>
            <a:r>
              <a:rPr lang="zh-CN" altLang="en-US" dirty="0" smtClean="0"/>
              <a:t>回归分析</a:t>
            </a:r>
            <a:endParaRPr lang="zh-CN" altLang="en-US" dirty="0"/>
          </a:p>
        </p:txBody>
      </p:sp>
      <p:sp>
        <p:nvSpPr>
          <p:cNvPr id="3" name="内容占位符 2"/>
          <p:cNvSpPr>
            <a:spLocks noGrp="1"/>
          </p:cNvSpPr>
          <p:nvPr>
            <p:ph idx="1"/>
          </p:nvPr>
        </p:nvSpPr>
        <p:spPr>
          <a:xfrm>
            <a:off x="685800" y="951570"/>
            <a:ext cx="8001000" cy="3294366"/>
          </a:xfrm>
        </p:spPr>
        <p:txBody>
          <a:bodyPr/>
          <a:lstStyle/>
          <a:p>
            <a:pPr>
              <a:lnSpc>
                <a:spcPct val="120000"/>
              </a:lnSpc>
              <a:buClr>
                <a:srgbClr val="FF0000"/>
              </a:buClr>
              <a:buFont typeface="Wingdings" panose="05000000000000000000" pitchFamily="2" charset="2"/>
              <a:buChar char="Ø"/>
            </a:pPr>
            <a:r>
              <a:rPr altLang="zh-CN" sz="2200" dirty="0" err="1"/>
              <a:t>在生活中存在很多相互制约又相互依赖的关系，这些关系主要有</a:t>
            </a:r>
            <a:r>
              <a:rPr altLang="zh-CN" sz="2200" dirty="0" err="1">
                <a:solidFill>
                  <a:srgbClr val="FF0000"/>
                </a:solidFill>
              </a:rPr>
              <a:t>确定关系和非确定关系</a:t>
            </a:r>
            <a:r>
              <a:rPr altLang="zh-CN" sz="2200" dirty="0">
                <a:solidFill>
                  <a:srgbClr val="FF0000"/>
                </a:solidFill>
              </a:rPr>
              <a:t>。</a:t>
            </a:r>
          </a:p>
          <a:p>
            <a:pPr>
              <a:lnSpc>
                <a:spcPct val="120000"/>
              </a:lnSpc>
              <a:buClr>
                <a:srgbClr val="FF0000"/>
              </a:buClr>
              <a:buFont typeface="Wingdings" panose="05000000000000000000" pitchFamily="2" charset="2"/>
              <a:buChar char="Ø"/>
            </a:pPr>
            <a:r>
              <a:rPr altLang="zh-CN" sz="2200" dirty="0" err="1"/>
              <a:t>确定关系指变量之间存在明确的函数关系，如圆的周长与半径之间的关系</a:t>
            </a:r>
            <a:r>
              <a:rPr altLang="zh-CN" sz="2200" dirty="0"/>
              <a:t>。</a:t>
            </a:r>
          </a:p>
          <a:p>
            <a:pPr>
              <a:lnSpc>
                <a:spcPct val="120000"/>
              </a:lnSpc>
              <a:buClr>
                <a:srgbClr val="FF0000"/>
              </a:buClr>
              <a:buFont typeface="Wingdings" panose="05000000000000000000" pitchFamily="2" charset="2"/>
              <a:buChar char="Ø"/>
            </a:pPr>
            <a:r>
              <a:rPr altLang="zh-CN" sz="2200" dirty="0"/>
              <a:t>非确定关系指各变量之间虽然有制约依赖关系，但无法用确定的函数表达式来表示，如人的血压与体重之间存在密切关系，但无法找到一个能准确表达其关系的函数，</a:t>
            </a:r>
            <a:r>
              <a:rPr altLang="zh-CN" sz="2200" dirty="0">
                <a:solidFill>
                  <a:srgbClr val="FF0000"/>
                </a:solidFill>
              </a:rPr>
              <a:t>变量之间存在的这种非确定性关系，称为相对关系</a:t>
            </a:r>
            <a:r>
              <a:rPr altLang="zh-CN" sz="2200" dirty="0"/>
              <a:t>。</a:t>
            </a:r>
          </a:p>
        </p:txBody>
      </p:sp>
      <p:sp>
        <p:nvSpPr>
          <p:cNvPr id="5" name="日期占位符 4"/>
          <p:cNvSpPr>
            <a:spLocks noGrp="1"/>
          </p:cNvSpPr>
          <p:nvPr>
            <p:ph type="dt" sz="quarter" idx="10"/>
          </p:nvPr>
        </p:nvSpPr>
        <p:spPr/>
        <p:txBody>
          <a:bodyPr/>
          <a:lstStyle/>
          <a:p>
            <a:fld id="{46E0EEA7-FF2C-4F98-A19E-422254652B91}" type="datetime3">
              <a:rPr lang="zh-CN" altLang="en-US" smtClean="0"/>
              <a:t>2021年7月2日星期五</a:t>
            </a:fld>
            <a:endParaRPr lang="en-US" altLang="zh-CN" dirty="0"/>
          </a:p>
        </p:txBody>
      </p:sp>
      <p:sp>
        <p:nvSpPr>
          <p:cNvPr id="4" name="灯片编号占位符 3"/>
          <p:cNvSpPr>
            <a:spLocks noGrp="1"/>
          </p:cNvSpPr>
          <p:nvPr>
            <p:ph type="sldNum" sz="quarter" idx="4294967295"/>
          </p:nvPr>
        </p:nvSpPr>
        <p:spPr>
          <a:xfrm>
            <a:off x="7010400" y="4846638"/>
            <a:ext cx="2133600" cy="182562"/>
          </a:xfrm>
        </p:spPr>
        <p:txBody>
          <a:bodyPr/>
          <a:lstStyle/>
          <a:p>
            <a:fld id="{950BD6B0-76F7-4942-8BD6-FCF18CBA2D80}" type="slidenum">
              <a:rPr lang="en-US" altLang="zh-CN" smtClean="0"/>
              <a:t>2</a:t>
            </a:fld>
            <a:endParaRPr lang="en-US" altLang="zh-CN"/>
          </a:p>
        </p:txBody>
      </p:sp>
    </p:spTree>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一元线性回归分析</a:t>
            </a:r>
            <a:endParaRPr lang="zh-CN" altLang="en-US"/>
          </a:p>
        </p:txBody>
      </p:sp>
      <p:sp>
        <p:nvSpPr>
          <p:cNvPr id="6" name="内容占位符 5"/>
          <p:cNvSpPr>
            <a:spLocks noGrp="1"/>
          </p:cNvSpPr>
          <p:nvPr>
            <p:ph idx="1"/>
          </p:nvPr>
        </p:nvSpPr>
        <p:spPr>
          <a:xfrm>
            <a:off x="482145" y="771550"/>
            <a:ext cx="8001000" cy="3657600"/>
          </a:xfrm>
        </p:spPr>
        <p:txBody>
          <a:bodyPr/>
          <a:lstStyle/>
          <a:p>
            <a:r>
              <a:rPr lang="zh-CN" altLang="en-US" dirty="0">
                <a:solidFill>
                  <a:srgbClr val="FF0000"/>
                </a:solidFill>
              </a:rPr>
              <a:t>一元线性回归模型的误差方差估计</a:t>
            </a:r>
          </a:p>
          <a:p>
            <a:endParaRPr lang="en-US" altLang="zh-CN" dirty="0"/>
          </a:p>
        </p:txBody>
      </p:sp>
      <p:sp>
        <p:nvSpPr>
          <p:cNvPr id="2" name="日期占位符 1"/>
          <p:cNvSpPr>
            <a:spLocks noGrp="1"/>
          </p:cNvSpPr>
          <p:nvPr>
            <p:ph type="dt" sz="half" idx="2"/>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12"/>
          </p:nvPr>
        </p:nvSpPr>
        <p:spPr/>
        <p:txBody>
          <a:bodyPr/>
          <a:lstStyle/>
          <a:p>
            <a:fld id="{6ACF7D23-951D-4399-9FEA-F8B2DF1A1144}" type="slidenum">
              <a:rPr lang="en-US" altLang="zh-CN"/>
              <a:t>20</a:t>
            </a:fld>
            <a:endParaRPr lang="en-US" altLang="zh-CN"/>
          </a:p>
        </p:txBody>
      </p:sp>
      <p:pic>
        <p:nvPicPr>
          <p:cNvPr id="3" name="图片 2"/>
          <p:cNvPicPr>
            <a:picLocks noChangeAspect="1"/>
          </p:cNvPicPr>
          <p:nvPr/>
        </p:nvPicPr>
        <p:blipFill>
          <a:blip r:embed="rId2"/>
          <a:stretch>
            <a:fillRect/>
          </a:stretch>
        </p:blipFill>
        <p:spPr>
          <a:xfrm>
            <a:off x="685800" y="1329613"/>
            <a:ext cx="7885430" cy="2250249"/>
          </a:xfrm>
          <a:prstGeom prst="rect">
            <a:avLst/>
          </a:prstGeom>
        </p:spPr>
      </p:pic>
      <p:pic>
        <p:nvPicPr>
          <p:cNvPr id="7" name="图片 6"/>
          <p:cNvPicPr>
            <a:picLocks noChangeAspect="1"/>
          </p:cNvPicPr>
          <p:nvPr/>
        </p:nvPicPr>
        <p:blipFill>
          <a:blip r:embed="rId3"/>
          <a:stretch>
            <a:fillRect/>
          </a:stretch>
        </p:blipFill>
        <p:spPr>
          <a:xfrm>
            <a:off x="514985" y="3715226"/>
            <a:ext cx="8227060" cy="785932"/>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一元线性回归分析</a:t>
            </a:r>
            <a:endParaRPr lang="zh-CN" altLang="en-US"/>
          </a:p>
        </p:txBody>
      </p:sp>
      <p:sp>
        <p:nvSpPr>
          <p:cNvPr id="6" name="内容占位符 5"/>
          <p:cNvSpPr>
            <a:spLocks noGrp="1"/>
          </p:cNvSpPr>
          <p:nvPr>
            <p:ph idx="1"/>
          </p:nvPr>
        </p:nvSpPr>
        <p:spPr/>
        <p:txBody>
          <a:bodyPr/>
          <a:lstStyle/>
          <a:p>
            <a:r>
              <a:rPr lang="zh-CN" altLang="en-US" dirty="0">
                <a:solidFill>
                  <a:srgbClr val="FF0000"/>
                </a:solidFill>
              </a:rPr>
              <a:t>一元回归模型的主要统计检验</a:t>
            </a:r>
          </a:p>
          <a:p>
            <a:pPr>
              <a:buFont typeface="Wingdings" panose="05000000000000000000" pitchFamily="2" charset="2"/>
              <a:buChar char="Ø"/>
            </a:pPr>
            <a:r>
              <a:rPr lang="zh-CN" altLang="en-US" sz="2000" dirty="0">
                <a:solidFill>
                  <a:schemeClr val="tx1"/>
                </a:solidFill>
                <a:latin typeface="宋体" pitchFamily="2" charset="-122"/>
                <a:ea typeface="宋体" pitchFamily="2" charset="-122"/>
              </a:rPr>
              <a:t>回归分析要通过样本所估计的参数来代替总体的真实参数，或者说用样本回归线代替总体回归线</a:t>
            </a:r>
            <a:r>
              <a:rPr lang="zh-CN" altLang="en-US" sz="2000" dirty="0" smtClean="0">
                <a:solidFill>
                  <a:schemeClr val="tx1"/>
                </a:solidFill>
                <a:latin typeface="宋体" pitchFamily="2" charset="-122"/>
                <a:ea typeface="宋体" pitchFamily="2" charset="-122"/>
              </a:rPr>
              <a:t>。</a:t>
            </a:r>
            <a:endParaRPr lang="en-US" altLang="zh-CN" sz="2000" dirty="0" smtClean="0">
              <a:solidFill>
                <a:schemeClr val="tx1"/>
              </a:solidFill>
              <a:latin typeface="宋体" pitchFamily="2" charset="-122"/>
              <a:ea typeface="宋体" pitchFamily="2" charset="-122"/>
            </a:endParaRPr>
          </a:p>
          <a:p>
            <a:pPr>
              <a:buFont typeface="Wingdings" panose="05000000000000000000" pitchFamily="2" charset="2"/>
              <a:buChar char="Ø"/>
            </a:pPr>
            <a:r>
              <a:rPr lang="zh-CN" altLang="en-US" sz="2000" dirty="0" smtClean="0">
                <a:solidFill>
                  <a:schemeClr val="tx1"/>
                </a:solidFill>
                <a:latin typeface="宋体" pitchFamily="2" charset="-122"/>
                <a:ea typeface="宋体" pitchFamily="2" charset="-122"/>
              </a:rPr>
              <a:t>尽管</a:t>
            </a:r>
            <a:r>
              <a:rPr lang="zh-CN" altLang="en-US" sz="2000" dirty="0">
                <a:solidFill>
                  <a:schemeClr val="tx1"/>
                </a:solidFill>
                <a:latin typeface="宋体" pitchFamily="2" charset="-122"/>
                <a:ea typeface="宋体" pitchFamily="2" charset="-122"/>
              </a:rPr>
              <a:t>从统计性质上已知，如果有足够多的重复抽样，参数的估计值的期望就等于总体的参数真值，但在一次抽样中，估计值不一定就等于该真值。那么在一次抽样中，参数的估计值与真值的差异有多大，是否显著，就需要进一步进行统计检验。</a:t>
            </a:r>
          </a:p>
          <a:p>
            <a:endParaRPr lang="zh-CN" altLang="en-US" b="1" dirty="0">
              <a:solidFill>
                <a:schemeClr val="tx1"/>
              </a:solidFill>
            </a:endParaRPr>
          </a:p>
        </p:txBody>
      </p:sp>
      <p:sp>
        <p:nvSpPr>
          <p:cNvPr id="2" name="日期占位符 1"/>
          <p:cNvSpPr>
            <a:spLocks noGrp="1"/>
          </p:cNvSpPr>
          <p:nvPr>
            <p:ph type="dt" sz="half" idx="2"/>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12"/>
          </p:nvPr>
        </p:nvSpPr>
        <p:spPr/>
        <p:txBody>
          <a:bodyPr/>
          <a:lstStyle/>
          <a:p>
            <a:fld id="{6ACF7D23-951D-4399-9FEA-F8B2DF1A1144}" type="slidenum">
              <a:rPr lang="en-US" altLang="zh-CN"/>
              <a:t>21</a:t>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一元线性回归分析</a:t>
            </a:r>
            <a:endParaRPr lang="zh-CN" altLang="en-US"/>
          </a:p>
        </p:txBody>
      </p:sp>
      <p:sp>
        <p:nvSpPr>
          <p:cNvPr id="6" name="内容占位符 5"/>
          <p:cNvSpPr>
            <a:spLocks noGrp="1"/>
          </p:cNvSpPr>
          <p:nvPr>
            <p:ph idx="1"/>
          </p:nvPr>
        </p:nvSpPr>
        <p:spPr>
          <a:xfrm>
            <a:off x="539552" y="771550"/>
            <a:ext cx="8303840" cy="3657600"/>
          </a:xfrm>
        </p:spPr>
        <p:txBody>
          <a:bodyPr/>
          <a:lstStyle/>
          <a:p>
            <a:r>
              <a:rPr lang="zh-CN" altLang="en-US" dirty="0">
                <a:solidFill>
                  <a:srgbClr val="FF0000"/>
                </a:solidFill>
                <a:latin typeface="Times New Roman" panose="02020603050405020304" pitchFamily="18" charset="0"/>
                <a:cs typeface="Times New Roman" panose="02020603050405020304" pitchFamily="18" charset="0"/>
              </a:rPr>
              <a:t>一元回归模型的主要统计检验</a:t>
            </a:r>
          </a:p>
          <a:p>
            <a:pPr marL="0" indent="0">
              <a:buNone/>
            </a:pPr>
            <a:r>
              <a:rPr lang="zh-CN" altLang="en-US" sz="2000" dirty="0">
                <a:solidFill>
                  <a:schemeClr val="tx1"/>
                </a:solidFill>
                <a:latin typeface="Times New Roman" panose="02020603050405020304" pitchFamily="18" charset="0"/>
                <a:cs typeface="Times New Roman" panose="02020603050405020304" pitchFamily="18" charset="0"/>
              </a:rPr>
              <a:t>在一元回归的统计检验主要包括拟合优度检验，变量显著性检验和残差标准差检验。</a:t>
            </a:r>
          </a:p>
          <a:p>
            <a:r>
              <a:rPr lang="zh-CN" altLang="en-US" sz="2000" dirty="0">
                <a:solidFill>
                  <a:schemeClr val="tx1"/>
                </a:solidFill>
                <a:latin typeface="Times New Roman" panose="02020603050405020304" pitchFamily="18" charset="0"/>
                <a:cs typeface="Times New Roman" panose="02020603050405020304" pitchFamily="18" charset="0"/>
              </a:rPr>
              <a:t>1. 拟合优度检验</a:t>
            </a:r>
          </a:p>
          <a:p>
            <a:pPr marL="0" indent="0">
              <a:buNone/>
            </a:pPr>
            <a:r>
              <a:rPr lang="zh-CN" altLang="en-US" sz="1900" dirty="0">
                <a:solidFill>
                  <a:schemeClr val="tx1"/>
                </a:solidFill>
                <a:latin typeface="Times New Roman" panose="02020603050405020304" pitchFamily="18" charset="0"/>
                <a:cs typeface="Times New Roman" panose="02020603050405020304" pitchFamily="18" charset="0"/>
              </a:rPr>
              <a:t>拟合优度检验是用卡方统计量进行统计显著性检验的重要内容之一。它是依据总体分布状况，计算出分类变量中各类别的期望频数，与分布的观察频数进行对比，判断期望频数与观察频数是否有显著差异，从而达到从分类变量进行分析的目的。它是对样本回归直线与样本观测值之间拟合程度的检验。</a:t>
            </a:r>
          </a:p>
          <a:p>
            <a:pPr marL="0" indent="0">
              <a:buNone/>
            </a:pPr>
            <a:endParaRPr lang="zh-CN" altLang="en-US" sz="2000" dirty="0">
              <a:solidFill>
                <a:schemeClr val="tx1"/>
              </a:solidFill>
            </a:endParaRPr>
          </a:p>
        </p:txBody>
      </p:sp>
      <p:sp>
        <p:nvSpPr>
          <p:cNvPr id="2" name="日期占位符 1"/>
          <p:cNvSpPr>
            <a:spLocks noGrp="1"/>
          </p:cNvSpPr>
          <p:nvPr>
            <p:ph type="dt" sz="half" idx="2"/>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12"/>
          </p:nvPr>
        </p:nvSpPr>
        <p:spPr/>
        <p:txBody>
          <a:bodyPr/>
          <a:lstStyle/>
          <a:p>
            <a:fld id="{6ACF7D23-951D-4399-9FEA-F8B2DF1A1144}" type="slidenum">
              <a:rPr lang="en-US" altLang="zh-CN"/>
              <a:t>22</a:t>
            </a:fld>
            <a:endParaRPr lang="en-US" altLang="zh-C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一元线性回归分析</a:t>
            </a:r>
            <a:endParaRPr lang="zh-CN" altLang="en-US"/>
          </a:p>
        </p:txBody>
      </p:sp>
      <p:sp>
        <p:nvSpPr>
          <p:cNvPr id="6" name="内容占位符 5"/>
          <p:cNvSpPr>
            <a:spLocks noGrp="1"/>
          </p:cNvSpPr>
          <p:nvPr>
            <p:ph idx="1"/>
          </p:nvPr>
        </p:nvSpPr>
        <p:spPr>
          <a:xfrm>
            <a:off x="539552" y="771550"/>
            <a:ext cx="8424936" cy="3657600"/>
          </a:xfrm>
        </p:spPr>
        <p:txBody>
          <a:bodyPr/>
          <a:lstStyle/>
          <a:p>
            <a:r>
              <a:rPr lang="zh-CN" altLang="en-US" sz="2300" dirty="0">
                <a:solidFill>
                  <a:srgbClr val="FF0000"/>
                </a:solidFill>
                <a:latin typeface="Times New Roman" panose="02020603050405020304" pitchFamily="18" charset="0"/>
                <a:cs typeface="Times New Roman" panose="02020603050405020304" pitchFamily="18" charset="0"/>
              </a:rPr>
              <a:t>一元回归模型的主要统计检验</a:t>
            </a:r>
          </a:p>
          <a:p>
            <a:pPr marL="0" indent="0">
              <a:buNone/>
            </a:pPr>
            <a:r>
              <a:rPr lang="zh-CN" altLang="en-US" sz="2000" dirty="0">
                <a:solidFill>
                  <a:schemeClr val="tx1"/>
                </a:solidFill>
                <a:latin typeface="Times New Roman" panose="02020603050405020304" pitchFamily="18" charset="0"/>
                <a:cs typeface="Times New Roman" panose="02020603050405020304" pitchFamily="18" charset="0"/>
              </a:rPr>
              <a:t>在一元回归的统计检验主要包括拟合优度检验，变量显著性检验和残差标准差检验。</a:t>
            </a:r>
          </a:p>
          <a:p>
            <a:r>
              <a:rPr lang="zh-CN" altLang="en-US" sz="2000" dirty="0">
                <a:solidFill>
                  <a:schemeClr val="tx1"/>
                </a:solidFill>
                <a:latin typeface="Times New Roman" panose="02020603050405020304" pitchFamily="18" charset="0"/>
                <a:cs typeface="Times New Roman" panose="02020603050405020304" pitchFamily="18" charset="0"/>
              </a:rPr>
              <a:t>2. 变量的显著性检验（t检验）</a:t>
            </a:r>
          </a:p>
          <a:p>
            <a:pPr marL="0" indent="0">
              <a:buNone/>
            </a:pPr>
            <a:r>
              <a:rPr lang="zh-CN" altLang="en-US" sz="1900" dirty="0">
                <a:solidFill>
                  <a:schemeClr val="tx1"/>
                </a:solidFill>
                <a:latin typeface="Times New Roman" panose="02020603050405020304" pitchFamily="18" charset="0"/>
                <a:cs typeface="Times New Roman" panose="02020603050405020304" pitchFamily="18" charset="0"/>
              </a:rPr>
              <a:t>显著性检验就是事先对总体（随机变量）的参数或总体分布形式做出一个假设，然后利用样本信息来判断这个假设（备择假设）是否合理，即判断总体的真实情况与原假设是否有显著性差异。显著性检验是针对我们对总体所做的假设进行检验，其原理就是“小概率事件实际不可能性原理”来接受或否定假设。</a:t>
            </a:r>
          </a:p>
          <a:p>
            <a:pPr marL="0" indent="0">
              <a:buNone/>
            </a:pP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2" name="日期占位符 1"/>
          <p:cNvSpPr>
            <a:spLocks noGrp="1"/>
          </p:cNvSpPr>
          <p:nvPr>
            <p:ph type="dt" sz="half" idx="2"/>
          </p:nvPr>
        </p:nvSpPr>
        <p:spPr/>
        <p:txBody>
          <a:bodyPr/>
          <a:lstStyle/>
          <a:p>
            <a:fld id="{82F288E0-7875-42C4-84C8-98DBBD3BF4D2}" type="datetimeFigureOut">
              <a:rPr lang="zh-CN" altLang="en-US" smtClean="0"/>
              <a:t>2021/7/2</a:t>
            </a:fld>
            <a:endParaRPr lang="zh-CN" altLang="en-US" dirty="0"/>
          </a:p>
        </p:txBody>
      </p:sp>
      <p:sp>
        <p:nvSpPr>
          <p:cNvPr id="4" name="灯片编号占位符 3"/>
          <p:cNvSpPr>
            <a:spLocks noGrp="1"/>
          </p:cNvSpPr>
          <p:nvPr>
            <p:ph type="sldNum" sz="quarter" idx="12"/>
          </p:nvPr>
        </p:nvSpPr>
        <p:spPr/>
        <p:txBody>
          <a:bodyPr/>
          <a:lstStyle/>
          <a:p>
            <a:fld id="{6ACF7D23-951D-4399-9FEA-F8B2DF1A1144}" type="slidenum">
              <a:rPr lang="en-US" altLang="zh-CN"/>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一元线性回归分析</a:t>
            </a:r>
            <a:endParaRPr lang="zh-CN" altLang="en-US"/>
          </a:p>
        </p:txBody>
      </p:sp>
      <p:sp>
        <p:nvSpPr>
          <p:cNvPr id="6" name="内容占位符 5"/>
          <p:cNvSpPr>
            <a:spLocks noGrp="1"/>
          </p:cNvSpPr>
          <p:nvPr>
            <p:ph idx="1"/>
          </p:nvPr>
        </p:nvSpPr>
        <p:spPr>
          <a:xfrm>
            <a:off x="417830" y="699542"/>
            <a:ext cx="8001000" cy="3657600"/>
          </a:xfrm>
        </p:spPr>
        <p:txBody>
          <a:bodyPr/>
          <a:lstStyle/>
          <a:p>
            <a:pPr>
              <a:buFont typeface="Wingdings" panose="05000000000000000000" pitchFamily="2" charset="2"/>
              <a:buChar char="n"/>
            </a:pPr>
            <a:r>
              <a:rPr lang="zh-CN" altLang="en-US" sz="2200" dirty="0"/>
              <a:t>例：对鸢尾花数据集中的'petal-length'和'petal-width'两列数据进行回归分析。</a:t>
            </a:r>
          </a:p>
        </p:txBody>
      </p:sp>
      <p:sp>
        <p:nvSpPr>
          <p:cNvPr id="2" name="日期占位符 1"/>
          <p:cNvSpPr>
            <a:spLocks noGrp="1"/>
          </p:cNvSpPr>
          <p:nvPr>
            <p:ph type="dt" sz="quarter" idx="10"/>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4294967295"/>
          </p:nvPr>
        </p:nvSpPr>
        <p:spPr>
          <a:xfrm>
            <a:off x="7010400" y="4846638"/>
            <a:ext cx="2133600" cy="182562"/>
          </a:xfrm>
        </p:spPr>
        <p:txBody>
          <a:bodyPr/>
          <a:lstStyle/>
          <a:p>
            <a:fld id="{6ACF7D23-951D-4399-9FEA-F8B2DF1A1144}" type="slidenum">
              <a:rPr lang="en-US" altLang="zh-CN"/>
              <a:t>24</a:t>
            </a:fld>
            <a:endParaRPr lang="en-US" altLang="zh-CN"/>
          </a:p>
        </p:txBody>
      </p:sp>
      <p:pic>
        <p:nvPicPr>
          <p:cNvPr id="7" name="图片 6"/>
          <p:cNvPicPr>
            <a:picLocks noChangeAspect="1"/>
          </p:cNvPicPr>
          <p:nvPr/>
        </p:nvPicPr>
        <p:blipFill>
          <a:blip r:embed="rId2"/>
          <a:stretch>
            <a:fillRect/>
          </a:stretch>
        </p:blipFill>
        <p:spPr>
          <a:xfrm>
            <a:off x="622936" y="1538288"/>
            <a:ext cx="3590925" cy="3307556"/>
          </a:xfrm>
          <a:prstGeom prst="rect">
            <a:avLst/>
          </a:prstGeom>
        </p:spPr>
      </p:pic>
      <p:pic>
        <p:nvPicPr>
          <p:cNvPr id="26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418330" y="1307306"/>
            <a:ext cx="3435350" cy="1719263"/>
          </a:xfrm>
          <a:prstGeom prst="rect">
            <a:avLst/>
          </a:prstGeom>
          <a:noFill/>
          <a:ln>
            <a:noFill/>
          </a:ln>
        </p:spPr>
      </p:pic>
      <p:sp>
        <p:nvSpPr>
          <p:cNvPr id="100" name="文本框 99"/>
          <p:cNvSpPr txBox="1"/>
          <p:nvPr/>
        </p:nvSpPr>
        <p:spPr>
          <a:xfrm>
            <a:off x="4418330" y="3219450"/>
            <a:ext cx="4498340" cy="1446550"/>
          </a:xfrm>
          <a:prstGeom prst="rect">
            <a:avLst/>
          </a:prstGeom>
          <a:noFill/>
          <a:ln w="9525">
            <a:noFill/>
          </a:ln>
        </p:spPr>
        <p:txBody>
          <a:bodyPr wrap="square">
            <a:spAutoFit/>
          </a:bodyPr>
          <a:lstStyle/>
          <a:p>
            <a:pPr marL="0" indent="0" algn="l"/>
            <a:r>
              <a:rPr lang="en-US" sz="2200" b="0" dirty="0">
                <a:latin typeface="华文中宋" panose="02010600040101010101" charset="-122"/>
                <a:ea typeface="华文中宋" panose="02010600040101010101" charset="-122"/>
                <a:cs typeface="华文中宋" panose="02010600040101010101" charset="-122"/>
              </a:rPr>
              <a:t>print(u"</a:t>
            </a:r>
            <a:r>
              <a:rPr lang="zh-CN" sz="2200" b="0" dirty="0">
                <a:latin typeface="华文中宋" panose="02010600040101010101" charset="-122"/>
                <a:ea typeface="华文中宋" panose="02010600040101010101" charset="-122"/>
                <a:cs typeface="华文中宋" panose="02010600040101010101" charset="-122"/>
              </a:rPr>
              <a:t>系数</a:t>
            </a:r>
            <a:r>
              <a:rPr lang="en-US" sz="2200" b="0" dirty="0">
                <a:latin typeface="华文中宋" panose="02010600040101010101" charset="-122"/>
                <a:ea typeface="华文中宋" panose="02010600040101010101" charset="-122"/>
                <a:cs typeface="华文中宋" panose="02010600040101010101" charset="-122"/>
              </a:rPr>
              <a:t>", </a:t>
            </a:r>
            <a:r>
              <a:rPr lang="en-US" sz="2200" b="0" dirty="0" err="1">
                <a:latin typeface="华文中宋" panose="02010600040101010101" charset="-122"/>
                <a:ea typeface="华文中宋" panose="02010600040101010101" charset="-122"/>
                <a:cs typeface="华文中宋" panose="02010600040101010101" charset="-122"/>
              </a:rPr>
              <a:t>clf.coef</a:t>
            </a:r>
            <a:r>
              <a:rPr lang="en-US" sz="2200" b="0" dirty="0">
                <a:latin typeface="华文中宋" panose="02010600040101010101" charset="-122"/>
                <a:ea typeface="华文中宋" panose="02010600040101010101" charset="-122"/>
                <a:cs typeface="华文中宋" panose="02010600040101010101" charset="-122"/>
              </a:rPr>
              <a:t>_  )</a:t>
            </a:r>
          </a:p>
          <a:p>
            <a:pPr marL="0" indent="0" algn="l"/>
            <a:r>
              <a:rPr lang="en-US" sz="2200" b="0" dirty="0">
                <a:latin typeface="华文中宋" panose="02010600040101010101" charset="-122"/>
                <a:ea typeface="华文中宋" panose="02010600040101010101" charset="-122"/>
                <a:cs typeface="华文中宋" panose="02010600040101010101" charset="-122"/>
              </a:rPr>
              <a:t>print(u"</a:t>
            </a:r>
            <a:r>
              <a:rPr lang="zh-CN" sz="2200" b="0" dirty="0">
                <a:latin typeface="华文中宋" panose="02010600040101010101" charset="-122"/>
                <a:ea typeface="华文中宋" panose="02010600040101010101" charset="-122"/>
                <a:cs typeface="华文中宋" panose="02010600040101010101" charset="-122"/>
              </a:rPr>
              <a:t>截距</a:t>
            </a:r>
            <a:r>
              <a:rPr lang="en-US" sz="2200" b="0" dirty="0">
                <a:latin typeface="华文中宋" panose="02010600040101010101" charset="-122"/>
                <a:ea typeface="华文中宋" panose="02010600040101010101" charset="-122"/>
                <a:cs typeface="华文中宋" panose="02010600040101010101" charset="-122"/>
              </a:rPr>
              <a:t>", </a:t>
            </a:r>
            <a:r>
              <a:rPr lang="en-US" sz="2200" b="0" dirty="0" err="1">
                <a:latin typeface="华文中宋" panose="02010600040101010101" charset="-122"/>
                <a:ea typeface="华文中宋" panose="02010600040101010101" charset="-122"/>
                <a:cs typeface="华文中宋" panose="02010600040101010101" charset="-122"/>
              </a:rPr>
              <a:t>clf.intercept</a:t>
            </a:r>
            <a:r>
              <a:rPr lang="en-US" sz="2200" b="0" dirty="0">
                <a:latin typeface="华文中宋" panose="02010600040101010101" charset="-122"/>
                <a:ea typeface="华文中宋" panose="02010600040101010101" charset="-122"/>
                <a:cs typeface="华文中宋" panose="02010600040101010101" charset="-122"/>
              </a:rPr>
              <a:t>_  )</a:t>
            </a:r>
          </a:p>
          <a:p>
            <a:pPr marL="0" indent="0" algn="l"/>
            <a:r>
              <a:rPr lang="en-US" sz="2200" b="0" dirty="0">
                <a:latin typeface="华文中宋" panose="02010600040101010101" charset="-122"/>
                <a:ea typeface="华文中宋" panose="02010600040101010101" charset="-122"/>
                <a:cs typeface="华文中宋" panose="02010600040101010101" charset="-122"/>
              </a:rPr>
              <a:t>print(</a:t>
            </a:r>
            <a:r>
              <a:rPr lang="en-US" sz="2200" b="0" dirty="0" err="1">
                <a:latin typeface="华文中宋" panose="02010600040101010101" charset="-122"/>
                <a:ea typeface="华文中宋" panose="02010600040101010101" charset="-122"/>
                <a:cs typeface="华文中宋" panose="02010600040101010101" charset="-122"/>
              </a:rPr>
              <a:t>np.mean</a:t>
            </a:r>
            <a:r>
              <a:rPr lang="en-US" sz="2200" b="0" dirty="0">
                <a:latin typeface="华文中宋" panose="02010600040101010101" charset="-122"/>
                <a:ea typeface="华文中宋" panose="02010600040101010101" charset="-122"/>
                <a:cs typeface="华文中宋" panose="02010600040101010101" charset="-122"/>
              </a:rPr>
              <a:t>(y-pre)**2  )</a:t>
            </a:r>
          </a:p>
          <a:p>
            <a:pPr marL="0" indent="0" algn="l"/>
            <a:r>
              <a:rPr lang="zh-CN" altLang="en-US" sz="2200" dirty="0">
                <a:latin typeface="华文中宋" panose="02010600040101010101" charset="-122"/>
                <a:ea typeface="华文中宋" panose="02010600040101010101" charset="-122"/>
                <a:cs typeface="华文中宋" panose="02010600040101010101" charset="-122"/>
              </a:rPr>
              <a:t>print(clf.predict([[3.9]]) )</a:t>
            </a:r>
          </a:p>
        </p:txBody>
      </p:sp>
    </p:spTree>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多元线性回归</a:t>
            </a:r>
          </a:p>
        </p:txBody>
      </p:sp>
      <p:sp>
        <p:nvSpPr>
          <p:cNvPr id="6" name="内容占位符 5"/>
          <p:cNvSpPr>
            <a:spLocks noGrp="1"/>
          </p:cNvSpPr>
          <p:nvPr>
            <p:ph idx="1"/>
          </p:nvPr>
        </p:nvSpPr>
        <p:spPr/>
        <p:txBody>
          <a:bodyPr/>
          <a:lstStyle/>
          <a:p>
            <a:pPr>
              <a:lnSpc>
                <a:spcPct val="120000"/>
              </a:lnSpc>
            </a:pPr>
            <a:r>
              <a:rPr lang="zh-CN" altLang="en-US" sz="2200" dirty="0"/>
              <a:t>在实际经济问题中，一个变量往往受到多个变量的影响。例如，家庭消费支出，除了受家庭可支配收入的影响外，还受诸如家庭所有的财富、物价水平、金融机构存款利息等多种因素的影响。也就是说，</a:t>
            </a:r>
            <a:r>
              <a:rPr lang="zh-CN" altLang="en-US" sz="2200" dirty="0">
                <a:solidFill>
                  <a:srgbClr val="FF0000"/>
                </a:solidFill>
              </a:rPr>
              <a:t>一个因变量和多个自变量有依存关系</a:t>
            </a:r>
            <a:r>
              <a:rPr lang="zh-CN" altLang="en-US" sz="2200" dirty="0"/>
              <a:t>，而且有时几个影响因素主次难以区分，或者有的因素虽属次要，但也不能忽略。这时采用一元回归分析进行预测难以奏效，需要多元回归分析。</a:t>
            </a:r>
          </a:p>
        </p:txBody>
      </p:sp>
      <p:sp>
        <p:nvSpPr>
          <p:cNvPr id="2" name="日期占位符 1"/>
          <p:cNvSpPr>
            <a:spLocks noGrp="1"/>
          </p:cNvSpPr>
          <p:nvPr>
            <p:ph type="dt" sz="quarter" idx="10"/>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4294967295"/>
          </p:nvPr>
        </p:nvSpPr>
        <p:spPr>
          <a:xfrm>
            <a:off x="7010400" y="4846638"/>
            <a:ext cx="2133600" cy="182562"/>
          </a:xfrm>
        </p:spPr>
        <p:txBody>
          <a:bodyPr/>
          <a:lstStyle/>
          <a:p>
            <a:fld id="{6ACF7D23-951D-4399-9FEA-F8B2DF1A1144}" type="slidenum">
              <a:rPr lang="en-US" altLang="zh-CN"/>
              <a:t>25</a:t>
            </a:fld>
            <a:endParaRPr lang="en-US" altLang="zh-CN"/>
          </a:p>
        </p:txBody>
      </p:sp>
    </p:spTree>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多元线性回归</a:t>
            </a:r>
            <a:endParaRPr lang="zh-CN" altLang="en-US"/>
          </a:p>
        </p:txBody>
      </p:sp>
      <p:sp>
        <p:nvSpPr>
          <p:cNvPr id="6" name="内容占位符 5"/>
          <p:cNvSpPr>
            <a:spLocks noGrp="1"/>
          </p:cNvSpPr>
          <p:nvPr>
            <p:ph idx="1"/>
          </p:nvPr>
        </p:nvSpPr>
        <p:spPr>
          <a:xfrm>
            <a:off x="372328" y="699542"/>
            <a:ext cx="8207375" cy="3657600"/>
          </a:xfrm>
        </p:spPr>
        <p:txBody>
          <a:bodyPr/>
          <a:lstStyle/>
          <a:p>
            <a:r>
              <a:rPr lang="zh-CN" altLang="en-US" sz="2100" dirty="0"/>
              <a:t>多元回归分析是指通过对两个或两个以上的自变量与一个因变量的相关分析，建立预测模型进行预测的方法。当自变量与因变量之间存在线性关系时称为多元线性回归分析。</a:t>
            </a:r>
          </a:p>
        </p:txBody>
      </p:sp>
      <p:sp>
        <p:nvSpPr>
          <p:cNvPr id="2" name="日期占位符 1"/>
          <p:cNvSpPr>
            <a:spLocks noGrp="1"/>
          </p:cNvSpPr>
          <p:nvPr>
            <p:ph type="dt" sz="quarter" idx="10"/>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4294967295"/>
          </p:nvPr>
        </p:nvSpPr>
        <p:spPr>
          <a:xfrm>
            <a:off x="7010400" y="4846638"/>
            <a:ext cx="2133600" cy="182562"/>
          </a:xfrm>
        </p:spPr>
        <p:txBody>
          <a:bodyPr/>
          <a:lstStyle/>
          <a:p>
            <a:fld id="{6ACF7D23-951D-4399-9FEA-F8B2DF1A1144}" type="slidenum">
              <a:rPr lang="en-US" altLang="zh-CN"/>
              <a:t>26</a:t>
            </a:fld>
            <a:endParaRPr lang="en-US" altLang="zh-CN"/>
          </a:p>
        </p:txBody>
      </p:sp>
      <p:pic>
        <p:nvPicPr>
          <p:cNvPr id="7" name="图片 6"/>
          <p:cNvPicPr>
            <a:picLocks noChangeAspect="1"/>
          </p:cNvPicPr>
          <p:nvPr/>
        </p:nvPicPr>
        <p:blipFill>
          <a:blip r:embed="rId2"/>
          <a:stretch>
            <a:fillRect/>
          </a:stretch>
        </p:blipFill>
        <p:spPr>
          <a:xfrm>
            <a:off x="539551" y="1779662"/>
            <a:ext cx="7872928" cy="2938201"/>
          </a:xfrm>
          <a:prstGeom prst="rect">
            <a:avLst/>
          </a:prstGeom>
        </p:spPr>
      </p:pic>
    </p:spTree>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多元线性回归</a:t>
            </a:r>
            <a:endParaRPr lang="zh-CN" altLang="en-US"/>
          </a:p>
        </p:txBody>
      </p:sp>
      <p:pic>
        <p:nvPicPr>
          <p:cNvPr id="7" name="内容占位符 6"/>
          <p:cNvPicPr>
            <a:picLocks noGrp="1" noChangeAspect="1"/>
          </p:cNvPicPr>
          <p:nvPr>
            <p:ph idx="1"/>
          </p:nvPr>
        </p:nvPicPr>
        <p:blipFill>
          <a:blip r:embed="rId2"/>
          <a:stretch>
            <a:fillRect/>
          </a:stretch>
        </p:blipFill>
        <p:spPr>
          <a:xfrm>
            <a:off x="3671" y="987574"/>
            <a:ext cx="8982627" cy="3301246"/>
          </a:xfrm>
          <a:prstGeom prst="rect">
            <a:avLst/>
          </a:prstGeom>
        </p:spPr>
      </p:pic>
      <p:sp>
        <p:nvSpPr>
          <p:cNvPr id="2" name="日期占位符 1"/>
          <p:cNvSpPr>
            <a:spLocks noGrp="1"/>
          </p:cNvSpPr>
          <p:nvPr>
            <p:ph type="dt" sz="quarter" idx="10"/>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4294967295"/>
          </p:nvPr>
        </p:nvSpPr>
        <p:spPr>
          <a:xfrm>
            <a:off x="7010400" y="4846638"/>
            <a:ext cx="2133600" cy="182562"/>
          </a:xfrm>
        </p:spPr>
        <p:txBody>
          <a:bodyPr/>
          <a:lstStyle/>
          <a:p>
            <a:fld id="{6ACF7D23-951D-4399-9FEA-F8B2DF1A1144}" type="slidenum">
              <a:rPr lang="en-US" altLang="zh-CN"/>
              <a:t>27</a:t>
            </a:fld>
            <a:endParaRPr lang="en-US" altLang="zh-CN"/>
          </a:p>
        </p:txBody>
      </p:sp>
    </p:spTree>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多元线性回归</a:t>
            </a:r>
            <a:endParaRPr lang="zh-CN" altLang="en-US"/>
          </a:p>
        </p:txBody>
      </p:sp>
      <p:sp>
        <p:nvSpPr>
          <p:cNvPr id="6" name="内容占位符 5"/>
          <p:cNvSpPr>
            <a:spLocks noGrp="1"/>
          </p:cNvSpPr>
          <p:nvPr>
            <p:ph idx="1"/>
          </p:nvPr>
        </p:nvSpPr>
        <p:spPr>
          <a:xfrm>
            <a:off x="395536" y="699542"/>
            <a:ext cx="8424936" cy="3394472"/>
          </a:xfrm>
        </p:spPr>
        <p:txBody>
          <a:bodyPr/>
          <a:lstStyle/>
          <a:p>
            <a:pPr>
              <a:lnSpc>
                <a:spcPct val="120000"/>
              </a:lnSpc>
              <a:buFont typeface="Wingdings" panose="05000000000000000000" pitchFamily="2" charset="2"/>
              <a:buChar char="n"/>
            </a:pPr>
            <a:r>
              <a:rPr lang="zh-CN" altLang="en-US" sz="2300" dirty="0"/>
              <a:t>建立多元线性回归模型时，为了保证回归模型具有优良的解释能力和预测效果，应首先注意自变量的选择，其准则是：</a:t>
            </a:r>
          </a:p>
          <a:p>
            <a:pPr marL="0" indent="0">
              <a:lnSpc>
                <a:spcPct val="120000"/>
              </a:lnSpc>
              <a:buNone/>
            </a:pPr>
            <a:r>
              <a:rPr lang="zh-CN" altLang="en-US" sz="2100" dirty="0"/>
              <a:t>（1）自变量对因变量必须有显著的影响，并呈密切的线性相关；</a:t>
            </a:r>
          </a:p>
          <a:p>
            <a:pPr marL="0" indent="0">
              <a:lnSpc>
                <a:spcPct val="120000"/>
              </a:lnSpc>
              <a:buNone/>
            </a:pPr>
            <a:r>
              <a:rPr lang="zh-CN" altLang="en-US" sz="2100" dirty="0"/>
              <a:t>（2）自变量与因变量之间的线性相关必须是真实的，而不是形式上的；</a:t>
            </a:r>
          </a:p>
          <a:p>
            <a:pPr marL="0" indent="0">
              <a:lnSpc>
                <a:spcPct val="120000"/>
              </a:lnSpc>
              <a:buNone/>
            </a:pPr>
            <a:r>
              <a:rPr lang="zh-CN" altLang="en-US" sz="2100" dirty="0"/>
              <a:t>（3）自变量之间应具有一定的互斥性，即自变量之间的相关程度不应高于自变量与因变量之间的相关程度；</a:t>
            </a:r>
          </a:p>
          <a:p>
            <a:pPr marL="0" indent="0">
              <a:lnSpc>
                <a:spcPct val="120000"/>
              </a:lnSpc>
              <a:buNone/>
            </a:pPr>
            <a:r>
              <a:rPr lang="zh-CN" altLang="en-US" sz="2100" dirty="0"/>
              <a:t>（4）自变量应具有完整的统计数据，其预测值容易确定。</a:t>
            </a:r>
          </a:p>
        </p:txBody>
      </p:sp>
      <p:sp>
        <p:nvSpPr>
          <p:cNvPr id="2" name="日期占位符 1"/>
          <p:cNvSpPr>
            <a:spLocks noGrp="1"/>
          </p:cNvSpPr>
          <p:nvPr>
            <p:ph type="dt" sz="quarter" idx="10"/>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4294967295"/>
          </p:nvPr>
        </p:nvSpPr>
        <p:spPr>
          <a:xfrm>
            <a:off x="7010400" y="4846638"/>
            <a:ext cx="2133600" cy="182562"/>
          </a:xfrm>
        </p:spPr>
        <p:txBody>
          <a:bodyPr/>
          <a:lstStyle/>
          <a:p>
            <a:fld id="{6ACF7D23-951D-4399-9FEA-F8B2DF1A1144}" type="slidenum">
              <a:rPr lang="en-US" altLang="zh-CN"/>
              <a:t>28</a:t>
            </a:fld>
            <a:endParaRPr lang="en-US" altLang="zh-CN"/>
          </a:p>
        </p:txBody>
      </p:sp>
    </p:spTree>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多元线性回归</a:t>
            </a:r>
            <a:endParaRPr lang="zh-CN" altLang="en-US"/>
          </a:p>
        </p:txBody>
      </p:sp>
      <p:sp>
        <p:nvSpPr>
          <p:cNvPr id="6" name="内容占位符 5"/>
          <p:cNvSpPr>
            <a:spLocks noGrp="1"/>
          </p:cNvSpPr>
          <p:nvPr>
            <p:ph idx="1"/>
          </p:nvPr>
        </p:nvSpPr>
        <p:spPr>
          <a:xfrm>
            <a:off x="372368" y="843558"/>
            <a:ext cx="8229600" cy="3394472"/>
          </a:xfrm>
        </p:spPr>
        <p:txBody>
          <a:bodyPr/>
          <a:lstStyle/>
          <a:p>
            <a:pPr>
              <a:buFont typeface="Wingdings" panose="05000000000000000000" pitchFamily="2" charset="2"/>
              <a:buChar char="n"/>
            </a:pPr>
            <a:r>
              <a:rPr lang="zh-CN" altLang="en-US" dirty="0"/>
              <a:t>多元线性回归模型的</a:t>
            </a:r>
            <a:r>
              <a:rPr lang="zh-CN" altLang="en-US" dirty="0" smtClean="0"/>
              <a:t>参数估计</a:t>
            </a:r>
            <a:endParaRPr lang="en-US" altLang="zh-CN" dirty="0" smtClean="0"/>
          </a:p>
          <a:p>
            <a:pPr>
              <a:buFont typeface="Wingdings" panose="05000000000000000000" pitchFamily="2" charset="2"/>
              <a:buChar char="Ø"/>
            </a:pPr>
            <a:r>
              <a:rPr lang="zh-CN" altLang="en-US" sz="2000" dirty="0" smtClean="0"/>
              <a:t>多元线性回归模型的参数估计，同一元线性回归方程一样，也是在要求误差最小的前提下，用最小二乘法求解参数。</a:t>
            </a:r>
            <a:endParaRPr lang="en-US" altLang="zh-CN" sz="2000" dirty="0" smtClean="0"/>
          </a:p>
          <a:p>
            <a:pPr>
              <a:buFont typeface="Wingdings" panose="05000000000000000000" pitchFamily="2" charset="2"/>
              <a:buChar char="Ø"/>
            </a:pPr>
            <a:r>
              <a:rPr lang="zh-CN" altLang="en-US" sz="2000" dirty="0" smtClean="0"/>
              <a:t>以二元线性回归模型为例，求解回归参数的标准方程组为：</a:t>
            </a:r>
            <a:endParaRPr lang="zh-CN" altLang="en-US" sz="2000" dirty="0"/>
          </a:p>
          <a:p>
            <a:endParaRPr lang="zh-CN" altLang="en-US" dirty="0"/>
          </a:p>
        </p:txBody>
      </p:sp>
      <p:sp>
        <p:nvSpPr>
          <p:cNvPr id="2" name="日期占位符 1"/>
          <p:cNvSpPr>
            <a:spLocks noGrp="1"/>
          </p:cNvSpPr>
          <p:nvPr>
            <p:ph type="dt" sz="quarter" idx="10"/>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4294967295"/>
          </p:nvPr>
        </p:nvSpPr>
        <p:spPr>
          <a:xfrm>
            <a:off x="7010400" y="4846638"/>
            <a:ext cx="2133600" cy="182562"/>
          </a:xfrm>
        </p:spPr>
        <p:txBody>
          <a:bodyPr/>
          <a:lstStyle/>
          <a:p>
            <a:fld id="{6ACF7D23-951D-4399-9FEA-F8B2DF1A1144}" type="slidenum">
              <a:rPr lang="en-US" altLang="zh-CN"/>
              <a:t>29</a:t>
            </a:fld>
            <a:endParaRPr lang="en-US" altLang="zh-CN"/>
          </a:p>
        </p:txBody>
      </p:sp>
      <p:pic>
        <p:nvPicPr>
          <p:cNvPr id="3" name="图片 2"/>
          <p:cNvPicPr>
            <a:picLocks noChangeAspect="1"/>
          </p:cNvPicPr>
          <p:nvPr/>
        </p:nvPicPr>
        <p:blipFill>
          <a:blip r:embed="rId2"/>
          <a:stretch>
            <a:fillRect/>
          </a:stretch>
        </p:blipFill>
        <p:spPr>
          <a:xfrm>
            <a:off x="539551" y="2427734"/>
            <a:ext cx="8069713" cy="2064508"/>
          </a:xfrm>
          <a:prstGeom prst="rect">
            <a:avLst/>
          </a:prstGeom>
        </p:spPr>
      </p:pic>
    </p:spTree>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smtClean="0">
                <a:sym typeface="+mn-ea"/>
              </a:rPr>
              <a:t>第</a:t>
            </a:r>
            <a:r>
              <a:rPr lang="en-US" altLang="zh-CN" dirty="0" smtClean="0">
                <a:sym typeface="+mn-ea"/>
              </a:rPr>
              <a:t> 5 </a:t>
            </a:r>
            <a:r>
              <a:rPr lang="zh-CN" altLang="zh-CN" dirty="0" smtClean="0">
                <a:sym typeface="+mn-ea"/>
              </a:rPr>
              <a:t>章 </a:t>
            </a:r>
            <a:r>
              <a:rPr lang="zh-CN" altLang="en-US" dirty="0" smtClean="0">
                <a:sym typeface="+mn-ea"/>
              </a:rPr>
              <a:t>回归分析</a:t>
            </a:r>
            <a:endParaRPr lang="zh-CN" altLang="en-US" dirty="0"/>
          </a:p>
        </p:txBody>
      </p:sp>
      <p:sp>
        <p:nvSpPr>
          <p:cNvPr id="6" name="内容占位符 5"/>
          <p:cNvSpPr>
            <a:spLocks noGrp="1"/>
          </p:cNvSpPr>
          <p:nvPr>
            <p:ph idx="1"/>
          </p:nvPr>
        </p:nvSpPr>
        <p:spPr>
          <a:xfrm>
            <a:off x="323528" y="843558"/>
            <a:ext cx="8229600" cy="3394472"/>
          </a:xfrm>
        </p:spPr>
        <p:txBody>
          <a:bodyPr/>
          <a:lstStyle/>
          <a:p>
            <a:pPr>
              <a:lnSpc>
                <a:spcPct val="120000"/>
              </a:lnSpc>
              <a:buClr>
                <a:srgbClr val="FF0000"/>
              </a:buClr>
              <a:buFont typeface="Wingdings" panose="05000000000000000000" pitchFamily="2" charset="2"/>
              <a:buChar char="Ø"/>
            </a:pPr>
            <a:r>
              <a:rPr lang="zh-CN" altLang="en-US" sz="2200" dirty="0"/>
              <a:t>事实上，有一些确定关系，由于测量误差的影响，也经常表现出某种程度的不确定性。</a:t>
            </a:r>
          </a:p>
          <a:p>
            <a:pPr>
              <a:lnSpc>
                <a:spcPct val="120000"/>
              </a:lnSpc>
              <a:buClr>
                <a:srgbClr val="FF0000"/>
              </a:buClr>
              <a:buFont typeface="Wingdings" panose="05000000000000000000" pitchFamily="2" charset="2"/>
              <a:buChar char="Ø"/>
            </a:pPr>
            <a:r>
              <a:rPr lang="zh-CN" altLang="en-US" sz="2200" dirty="0"/>
              <a:t>对于不确定的关系，通过大量观测数值，可以发现其中变量间存在的统计规律。</a:t>
            </a:r>
            <a:r>
              <a:rPr lang="zh-CN" altLang="en-US" sz="2200" dirty="0">
                <a:solidFill>
                  <a:srgbClr val="FF0000"/>
                </a:solidFill>
              </a:rPr>
              <a:t>通过回归分析，可以表明自变量和因变量之间的显著关系</a:t>
            </a:r>
            <a:r>
              <a:rPr lang="zh-CN" altLang="en-US" sz="2200" dirty="0"/>
              <a:t>或者表明多个自变量对一个因变量的影响强度</a:t>
            </a:r>
            <a:r>
              <a:rPr lang="zh-CN" altLang="en-US" sz="2200" dirty="0" smtClean="0"/>
              <a:t>。</a:t>
            </a:r>
            <a:endParaRPr lang="en-US" altLang="zh-CN" sz="2200" dirty="0" smtClean="0"/>
          </a:p>
          <a:p>
            <a:pPr>
              <a:lnSpc>
                <a:spcPct val="120000"/>
              </a:lnSpc>
              <a:buClr>
                <a:srgbClr val="FF0000"/>
              </a:buClr>
              <a:buFont typeface="Wingdings" panose="05000000000000000000" pitchFamily="2" charset="2"/>
              <a:buChar char="Ø"/>
            </a:pPr>
            <a:r>
              <a:rPr lang="zh-CN" altLang="en-US" sz="2200" dirty="0" smtClean="0"/>
              <a:t>回归</a:t>
            </a:r>
            <a:r>
              <a:rPr lang="zh-CN" altLang="en-US" sz="2200" dirty="0"/>
              <a:t>问题在形式上与分类问题十分相似，但是在分类问题中预测值y是一个离散变量，它代表通过特征x所预测出来的类别；而在回归问题中，y是一个连续变量。</a:t>
            </a:r>
          </a:p>
        </p:txBody>
      </p:sp>
      <p:sp>
        <p:nvSpPr>
          <p:cNvPr id="2" name="日期占位符 1"/>
          <p:cNvSpPr>
            <a:spLocks noGrp="1"/>
          </p:cNvSpPr>
          <p:nvPr>
            <p:ph type="dt" sz="quarter" idx="10"/>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4294967295"/>
          </p:nvPr>
        </p:nvSpPr>
        <p:spPr>
          <a:xfrm>
            <a:off x="7010400" y="4846638"/>
            <a:ext cx="2133600" cy="182562"/>
          </a:xfrm>
        </p:spPr>
        <p:txBody>
          <a:bodyPr/>
          <a:lstStyle/>
          <a:p>
            <a:fld id="{6ACF7D23-951D-4399-9FEA-F8B2DF1A1144}" type="slidenum">
              <a:rPr lang="en-US" altLang="zh-CN"/>
              <a:t>3</a:t>
            </a:fld>
            <a:endParaRPr lang="en-US" altLang="zh-CN"/>
          </a:p>
        </p:txBody>
      </p:sp>
    </p:spTree>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多元线性回归</a:t>
            </a:r>
            <a:endParaRPr lang="zh-CN" altLang="en-US"/>
          </a:p>
        </p:txBody>
      </p:sp>
      <p:sp>
        <p:nvSpPr>
          <p:cNvPr id="6" name="内容占位符 5"/>
          <p:cNvSpPr>
            <a:spLocks noGrp="1"/>
          </p:cNvSpPr>
          <p:nvPr>
            <p:ph idx="1"/>
          </p:nvPr>
        </p:nvSpPr>
        <p:spPr>
          <a:xfrm>
            <a:off x="395536" y="987574"/>
            <a:ext cx="8229600" cy="3394472"/>
          </a:xfrm>
        </p:spPr>
        <p:txBody>
          <a:bodyPr/>
          <a:lstStyle/>
          <a:p>
            <a:pPr>
              <a:spcAft>
                <a:spcPts val="600"/>
              </a:spcAft>
              <a:buFont typeface="Wingdings" panose="05000000000000000000" pitchFamily="2" charset="2"/>
              <a:buChar char="n"/>
            </a:pPr>
            <a:r>
              <a:rPr lang="zh-CN" altLang="en-US" b="1" dirty="0" smtClean="0">
                <a:solidFill>
                  <a:srgbClr val="FF0000"/>
                </a:solidFill>
              </a:rPr>
              <a:t> 多元</a:t>
            </a:r>
            <a:r>
              <a:rPr lang="zh-CN" altLang="en-US" b="1" dirty="0">
                <a:solidFill>
                  <a:srgbClr val="FF0000"/>
                </a:solidFill>
              </a:rPr>
              <a:t>线性回归的假设检验及其评价</a:t>
            </a:r>
          </a:p>
          <a:p>
            <a:pPr marL="0" indent="0">
              <a:lnSpc>
                <a:spcPct val="130000"/>
              </a:lnSpc>
              <a:buNone/>
            </a:pPr>
            <a:r>
              <a:rPr lang="zh-CN" altLang="en-US" sz="2100" dirty="0"/>
              <a:t>1 将回归方程中所有变量作为一个整体来检验它们与因变量之间是否具有线性关系（方差分析法、复相关系数）；</a:t>
            </a:r>
          </a:p>
          <a:p>
            <a:pPr marL="0" indent="0">
              <a:lnSpc>
                <a:spcPct val="130000"/>
              </a:lnSpc>
              <a:buNone/>
            </a:pPr>
            <a:r>
              <a:rPr lang="zh-CN" altLang="en-US" sz="2100" dirty="0"/>
              <a:t>2 对回归方程的预测或解释能力做出综合评价（决定系数）；</a:t>
            </a:r>
          </a:p>
          <a:p>
            <a:pPr marL="0" indent="0">
              <a:lnSpc>
                <a:spcPct val="130000"/>
              </a:lnSpc>
              <a:buNone/>
            </a:pPr>
            <a:r>
              <a:rPr lang="zh-CN" altLang="en-US" sz="2100" dirty="0"/>
              <a:t>3 在此基础上进一步对各个变量的重要性作为评价（偏回归平方和、t检验和标准回归系数）。</a:t>
            </a:r>
          </a:p>
        </p:txBody>
      </p:sp>
      <p:sp>
        <p:nvSpPr>
          <p:cNvPr id="2" name="日期占位符 1"/>
          <p:cNvSpPr>
            <a:spLocks noGrp="1"/>
          </p:cNvSpPr>
          <p:nvPr>
            <p:ph type="dt" sz="quarter" idx="10"/>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4294967295"/>
          </p:nvPr>
        </p:nvSpPr>
        <p:spPr>
          <a:xfrm>
            <a:off x="7010400" y="4846638"/>
            <a:ext cx="2133600" cy="182562"/>
          </a:xfrm>
        </p:spPr>
        <p:txBody>
          <a:bodyPr/>
          <a:lstStyle/>
          <a:p>
            <a:fld id="{6ACF7D23-951D-4399-9FEA-F8B2DF1A1144}" type="slidenum">
              <a:rPr lang="en-US" altLang="zh-CN"/>
              <a:t>30</a:t>
            </a:fld>
            <a:endParaRPr lang="en-US" altLang="zh-CN"/>
          </a:p>
        </p:txBody>
      </p:sp>
    </p:spTree>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多元线性回归</a:t>
            </a:r>
            <a:endParaRPr lang="zh-CN" altLang="en-US"/>
          </a:p>
        </p:txBody>
      </p:sp>
      <p:pic>
        <p:nvPicPr>
          <p:cNvPr id="7" name="内容占位符 6"/>
          <p:cNvPicPr>
            <a:picLocks noGrp="1" noChangeAspect="1"/>
          </p:cNvPicPr>
          <p:nvPr>
            <p:ph idx="1"/>
          </p:nvPr>
        </p:nvPicPr>
        <p:blipFill>
          <a:blip r:embed="rId2"/>
          <a:stretch>
            <a:fillRect/>
          </a:stretch>
        </p:blipFill>
        <p:spPr>
          <a:xfrm>
            <a:off x="683568" y="1119440"/>
            <a:ext cx="6264696" cy="2911600"/>
          </a:xfrm>
          <a:prstGeom prst="rect">
            <a:avLst/>
          </a:prstGeom>
        </p:spPr>
      </p:pic>
      <p:sp>
        <p:nvSpPr>
          <p:cNvPr id="2" name="日期占位符 1"/>
          <p:cNvSpPr>
            <a:spLocks noGrp="1"/>
          </p:cNvSpPr>
          <p:nvPr>
            <p:ph type="dt" sz="quarter" idx="10"/>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4294967295"/>
          </p:nvPr>
        </p:nvSpPr>
        <p:spPr>
          <a:xfrm>
            <a:off x="7010400" y="4846638"/>
            <a:ext cx="2133600" cy="182562"/>
          </a:xfrm>
        </p:spPr>
        <p:txBody>
          <a:bodyPr/>
          <a:lstStyle/>
          <a:p>
            <a:fld id="{6ACF7D23-951D-4399-9FEA-F8B2DF1A1144}" type="slidenum">
              <a:rPr lang="en-US" altLang="zh-CN"/>
              <a:t>31</a:t>
            </a:fld>
            <a:endParaRPr lang="en-US" altLang="zh-CN"/>
          </a:p>
        </p:txBody>
      </p:sp>
      <p:sp>
        <p:nvSpPr>
          <p:cNvPr id="8" name="文本框 7"/>
          <p:cNvSpPr txBox="1"/>
          <p:nvPr/>
        </p:nvSpPr>
        <p:spPr>
          <a:xfrm>
            <a:off x="683568" y="669727"/>
            <a:ext cx="3521075" cy="369332"/>
          </a:xfrm>
          <a:prstGeom prst="rect">
            <a:avLst/>
          </a:prstGeom>
          <a:noFill/>
        </p:spPr>
        <p:txBody>
          <a:bodyPr wrap="square" rtlCol="0" anchor="t">
            <a:spAutoFit/>
          </a:bodyPr>
          <a:lstStyle/>
          <a:p>
            <a:pPr algn="l"/>
            <a:r>
              <a:rPr lang="zh-CN" altLang="en-US" dirty="0">
                <a:solidFill>
                  <a:srgbClr val="FF0000"/>
                </a:solidFill>
                <a:sym typeface="+mn-ea"/>
              </a:rPr>
              <a:t>例题：波士顿房价预测</a:t>
            </a:r>
            <a:endParaRPr lang="zh-CN" altLang="en-US" dirty="0"/>
          </a:p>
        </p:txBody>
      </p:sp>
      <p:sp>
        <p:nvSpPr>
          <p:cNvPr id="9" name="文本框 8"/>
          <p:cNvSpPr txBox="1"/>
          <p:nvPr/>
        </p:nvSpPr>
        <p:spPr>
          <a:xfrm>
            <a:off x="5220072" y="4227934"/>
            <a:ext cx="3240360" cy="430887"/>
          </a:xfrm>
          <a:prstGeom prst="rect">
            <a:avLst/>
          </a:prstGeom>
          <a:noFill/>
        </p:spPr>
        <p:txBody>
          <a:bodyPr wrap="square" rtlCol="0" anchor="t">
            <a:spAutoFit/>
          </a:bodyPr>
          <a:lstStyle/>
          <a:p>
            <a:pPr algn="l"/>
            <a:r>
              <a:rPr lang="zh-CN" altLang="en-US" sz="2200" dirty="0">
                <a:solidFill>
                  <a:srgbClr val="FF0000"/>
                </a:solidFill>
                <a:sym typeface="+mn-ea"/>
              </a:rPr>
              <a:t>完整的分析过程</a:t>
            </a:r>
            <a:r>
              <a:rPr lang="en-US" altLang="zh-CN" sz="2200" dirty="0">
                <a:solidFill>
                  <a:srgbClr val="FF0000"/>
                </a:solidFill>
                <a:sym typeface="+mn-ea"/>
              </a:rPr>
              <a:t>=</a:t>
            </a:r>
            <a:r>
              <a:rPr lang="zh-CN" altLang="en-US" sz="2200" dirty="0">
                <a:solidFill>
                  <a:srgbClr val="FF0000"/>
                </a:solidFill>
                <a:ea typeface="宋体" panose="02010600030101010101" pitchFamily="2" charset="-122"/>
                <a:sym typeface="+mn-ea"/>
              </a:rPr>
              <a:t>》</a:t>
            </a:r>
            <a:r>
              <a:rPr lang="zh-CN" altLang="en-US" sz="2200" dirty="0">
                <a:solidFill>
                  <a:srgbClr val="FF0000"/>
                </a:solidFill>
                <a:sym typeface="+mn-ea"/>
              </a:rPr>
              <a:t>作业</a:t>
            </a:r>
            <a:endParaRPr lang="zh-CN" altLang="en-US" sz="2200" dirty="0"/>
          </a:p>
        </p:txBody>
      </p:sp>
    </p:spTree>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逻辑回归</a:t>
            </a:r>
          </a:p>
        </p:txBody>
      </p:sp>
      <p:sp>
        <p:nvSpPr>
          <p:cNvPr id="6" name="内容占位符 5"/>
          <p:cNvSpPr>
            <a:spLocks noGrp="1"/>
          </p:cNvSpPr>
          <p:nvPr>
            <p:ph idx="1"/>
          </p:nvPr>
        </p:nvSpPr>
        <p:spPr>
          <a:xfrm>
            <a:off x="486668" y="771550"/>
            <a:ext cx="8001000" cy="3155156"/>
          </a:xfrm>
        </p:spPr>
        <p:txBody>
          <a:bodyPr/>
          <a:lstStyle/>
          <a:p>
            <a:pPr>
              <a:lnSpc>
                <a:spcPct val="120000"/>
              </a:lnSpc>
              <a:buFont typeface="Wingdings" panose="05000000000000000000" pitchFamily="2" charset="2"/>
              <a:buChar char="Ø"/>
            </a:pPr>
            <a:r>
              <a:rPr lang="zh-CN" altLang="en-US" sz="2100" b="1" dirty="0">
                <a:solidFill>
                  <a:srgbClr val="FF0000"/>
                </a:solidFill>
              </a:rPr>
              <a:t>线性回归</a:t>
            </a:r>
            <a:r>
              <a:rPr lang="zh-CN" altLang="en-US" sz="2100" dirty="0"/>
              <a:t>算法能对连续值的结果进行预测，而逻辑回归模型是机器学习从统计领域借鉴的另一种技术，用于分析二分类或有序的因变量与解释变量之间的关系</a:t>
            </a:r>
            <a:r>
              <a:rPr lang="zh-CN" altLang="en-US" sz="2100" dirty="0" smtClean="0"/>
              <a:t>。</a:t>
            </a:r>
            <a:endParaRPr lang="en-US" altLang="zh-CN" sz="2100" dirty="0" smtClean="0"/>
          </a:p>
          <a:p>
            <a:pPr>
              <a:lnSpc>
                <a:spcPct val="120000"/>
              </a:lnSpc>
              <a:buFont typeface="Wingdings" panose="05000000000000000000" pitchFamily="2" charset="2"/>
              <a:buChar char="Ø"/>
            </a:pPr>
            <a:r>
              <a:rPr lang="zh-CN" altLang="en-US" sz="2100" b="1" dirty="0" smtClean="0">
                <a:solidFill>
                  <a:srgbClr val="FF0000"/>
                </a:solidFill>
              </a:rPr>
              <a:t>逻辑</a:t>
            </a:r>
            <a:r>
              <a:rPr lang="zh-CN" altLang="en-US" sz="2100" b="1" dirty="0">
                <a:solidFill>
                  <a:srgbClr val="FF0000"/>
                </a:solidFill>
              </a:rPr>
              <a:t>回归</a:t>
            </a:r>
            <a:r>
              <a:rPr lang="zh-CN" altLang="en-US" sz="2100" dirty="0"/>
              <a:t>算法是一种广义的线性回归分析方法，它仅在线性回归算法的基础上，利用Sigmoid函数对事件发生的概率进行预测。也就是说，在线性回归中可以得到一个预测值，然后将该值通过逻辑函数进行转换，将预测值转为概率值，再根据概率值实现分类。逻辑回归常用于数据挖掘、疾病自动诊断和经济预测等领域。</a:t>
            </a:r>
          </a:p>
        </p:txBody>
      </p:sp>
      <p:sp>
        <p:nvSpPr>
          <p:cNvPr id="2" name="日期占位符 1"/>
          <p:cNvSpPr>
            <a:spLocks noGrp="1"/>
          </p:cNvSpPr>
          <p:nvPr>
            <p:ph type="dt" sz="quarter" idx="10"/>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4294967295"/>
          </p:nvPr>
        </p:nvSpPr>
        <p:spPr>
          <a:xfrm>
            <a:off x="7010400" y="4846638"/>
            <a:ext cx="2133600" cy="182562"/>
          </a:xfrm>
        </p:spPr>
        <p:txBody>
          <a:bodyPr/>
          <a:lstStyle/>
          <a:p>
            <a:fld id="{6ACF7D23-951D-4399-9FEA-F8B2DF1A1144}" type="slidenum">
              <a:rPr lang="en-US" altLang="zh-CN"/>
              <a:t>32</a:t>
            </a:fld>
            <a:endParaRPr lang="en-US" altLang="zh-CN"/>
          </a:p>
        </p:txBody>
      </p:sp>
    </p:spTree>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逻辑回归</a:t>
            </a:r>
          </a:p>
        </p:txBody>
      </p:sp>
      <p:sp>
        <p:nvSpPr>
          <p:cNvPr id="6" name="内容占位符 5"/>
          <p:cNvSpPr>
            <a:spLocks noGrp="1"/>
          </p:cNvSpPr>
          <p:nvPr>
            <p:ph idx="1"/>
          </p:nvPr>
        </p:nvSpPr>
        <p:spPr>
          <a:xfrm>
            <a:off x="468630" y="734775"/>
            <a:ext cx="8001000" cy="3155156"/>
          </a:xfrm>
        </p:spPr>
        <p:txBody>
          <a:bodyPr/>
          <a:lstStyle/>
          <a:p>
            <a:pPr>
              <a:buFont typeface="Wingdings" panose="05000000000000000000" pitchFamily="2" charset="2"/>
              <a:buChar char="n"/>
            </a:pPr>
            <a:r>
              <a:rPr lang="zh-CN" altLang="en-US" dirty="0"/>
              <a:t> Logistic回归模型</a:t>
            </a:r>
          </a:p>
        </p:txBody>
      </p:sp>
      <p:sp>
        <p:nvSpPr>
          <p:cNvPr id="2" name="日期占位符 1"/>
          <p:cNvSpPr>
            <a:spLocks noGrp="1"/>
          </p:cNvSpPr>
          <p:nvPr>
            <p:ph type="dt" sz="quarter" idx="10"/>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4294967295"/>
          </p:nvPr>
        </p:nvSpPr>
        <p:spPr>
          <a:xfrm>
            <a:off x="7010400" y="4846638"/>
            <a:ext cx="2133600" cy="182562"/>
          </a:xfrm>
        </p:spPr>
        <p:txBody>
          <a:bodyPr/>
          <a:lstStyle/>
          <a:p>
            <a:fld id="{6ACF7D23-951D-4399-9FEA-F8B2DF1A1144}" type="slidenum">
              <a:rPr lang="en-US" altLang="zh-CN"/>
              <a:t>33</a:t>
            </a:fld>
            <a:endParaRPr lang="en-US" altLang="zh-CN"/>
          </a:p>
        </p:txBody>
      </p:sp>
      <p:pic>
        <p:nvPicPr>
          <p:cNvPr id="3" name="图片 2"/>
          <p:cNvPicPr>
            <a:picLocks noChangeAspect="1"/>
          </p:cNvPicPr>
          <p:nvPr/>
        </p:nvPicPr>
        <p:blipFill>
          <a:blip r:embed="rId2"/>
          <a:stretch>
            <a:fillRect/>
          </a:stretch>
        </p:blipFill>
        <p:spPr>
          <a:xfrm>
            <a:off x="376555" y="1203598"/>
            <a:ext cx="8587934" cy="1729626"/>
          </a:xfrm>
          <a:prstGeom prst="rect">
            <a:avLst/>
          </a:prstGeom>
        </p:spPr>
      </p:pic>
      <p:pic>
        <p:nvPicPr>
          <p:cNvPr id="30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771800" y="3041928"/>
            <a:ext cx="3187700" cy="1724978"/>
          </a:xfrm>
          <a:prstGeom prst="rect">
            <a:avLst/>
          </a:prstGeom>
          <a:noFill/>
          <a:ln>
            <a:noFill/>
          </a:ln>
        </p:spPr>
      </p:pic>
    </p:spTree>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逻辑回归</a:t>
            </a:r>
            <a:endParaRPr lang="zh-CN" altLang="en-US"/>
          </a:p>
        </p:txBody>
      </p:sp>
      <p:pic>
        <p:nvPicPr>
          <p:cNvPr id="7" name="内容占位符 6"/>
          <p:cNvPicPr>
            <a:picLocks noGrp="1" noChangeAspect="1"/>
          </p:cNvPicPr>
          <p:nvPr>
            <p:ph idx="1"/>
          </p:nvPr>
        </p:nvPicPr>
        <p:blipFill>
          <a:blip r:embed="rId2"/>
          <a:stretch>
            <a:fillRect/>
          </a:stretch>
        </p:blipFill>
        <p:spPr>
          <a:xfrm>
            <a:off x="539553" y="1059582"/>
            <a:ext cx="7848871" cy="3024336"/>
          </a:xfrm>
          <a:prstGeom prst="rect">
            <a:avLst/>
          </a:prstGeom>
        </p:spPr>
      </p:pic>
      <p:sp>
        <p:nvSpPr>
          <p:cNvPr id="2" name="日期占位符 1"/>
          <p:cNvSpPr>
            <a:spLocks noGrp="1"/>
          </p:cNvSpPr>
          <p:nvPr>
            <p:ph type="dt" sz="quarter" idx="10"/>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4294967295"/>
          </p:nvPr>
        </p:nvSpPr>
        <p:spPr>
          <a:xfrm>
            <a:off x="7010400" y="4846638"/>
            <a:ext cx="2133600" cy="182562"/>
          </a:xfrm>
        </p:spPr>
        <p:txBody>
          <a:bodyPr/>
          <a:lstStyle/>
          <a:p>
            <a:fld id="{6ACF7D23-951D-4399-9FEA-F8B2DF1A1144}" type="slidenum">
              <a:rPr lang="en-US" altLang="zh-CN"/>
              <a:t>34</a:t>
            </a:fld>
            <a:endParaRPr lang="en-US" altLang="zh-CN"/>
          </a:p>
        </p:txBody>
      </p:sp>
    </p:spTree>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逻辑回归</a:t>
            </a:r>
            <a:endParaRPr lang="zh-CN" altLang="en-US"/>
          </a:p>
        </p:txBody>
      </p:sp>
      <p:pic>
        <p:nvPicPr>
          <p:cNvPr id="6" name="内容占位符 5"/>
          <p:cNvPicPr>
            <a:picLocks noGrp="1" noChangeAspect="1"/>
          </p:cNvPicPr>
          <p:nvPr>
            <p:ph idx="1"/>
          </p:nvPr>
        </p:nvPicPr>
        <p:blipFill>
          <a:blip r:embed="rId2"/>
          <a:stretch>
            <a:fillRect/>
          </a:stretch>
        </p:blipFill>
        <p:spPr>
          <a:xfrm>
            <a:off x="410846" y="706756"/>
            <a:ext cx="3342005" cy="2185511"/>
          </a:xfrm>
          <a:prstGeom prst="rect">
            <a:avLst/>
          </a:prstGeom>
        </p:spPr>
      </p:pic>
      <p:sp>
        <p:nvSpPr>
          <p:cNvPr id="2" name="日期占位符 1"/>
          <p:cNvSpPr>
            <a:spLocks noGrp="1"/>
          </p:cNvSpPr>
          <p:nvPr>
            <p:ph type="dt" sz="quarter" idx="10"/>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4294967295"/>
          </p:nvPr>
        </p:nvSpPr>
        <p:spPr>
          <a:xfrm>
            <a:off x="7010400" y="4846638"/>
            <a:ext cx="2133600" cy="182562"/>
          </a:xfrm>
        </p:spPr>
        <p:txBody>
          <a:bodyPr/>
          <a:lstStyle/>
          <a:p>
            <a:fld id="{6ACF7D23-951D-4399-9FEA-F8B2DF1A1144}" type="slidenum">
              <a:rPr lang="en-US" altLang="zh-CN"/>
              <a:t>35</a:t>
            </a:fld>
            <a:endParaRPr lang="en-US" altLang="zh-CN"/>
          </a:p>
        </p:txBody>
      </p:sp>
      <p:pic>
        <p:nvPicPr>
          <p:cNvPr id="8" name="图片 7"/>
          <p:cNvPicPr>
            <a:picLocks noChangeAspect="1"/>
          </p:cNvPicPr>
          <p:nvPr/>
        </p:nvPicPr>
        <p:blipFill>
          <a:blip r:embed="rId3"/>
          <a:stretch>
            <a:fillRect/>
          </a:stretch>
        </p:blipFill>
        <p:spPr>
          <a:xfrm>
            <a:off x="496570" y="2705100"/>
            <a:ext cx="6000750" cy="2028825"/>
          </a:xfrm>
          <a:prstGeom prst="rect">
            <a:avLst/>
          </a:prstGeom>
        </p:spPr>
      </p:pic>
      <p:pic>
        <p:nvPicPr>
          <p:cNvPr id="9" name="图片 8"/>
          <p:cNvPicPr>
            <a:picLocks noChangeAspect="1"/>
          </p:cNvPicPr>
          <p:nvPr/>
        </p:nvPicPr>
        <p:blipFill>
          <a:blip r:embed="rId4"/>
          <a:stretch>
            <a:fillRect/>
          </a:stretch>
        </p:blipFill>
        <p:spPr>
          <a:xfrm>
            <a:off x="3476626" y="2064544"/>
            <a:ext cx="5667375" cy="1543050"/>
          </a:xfrm>
          <a:prstGeom prst="rect">
            <a:avLst/>
          </a:prstGeom>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多项式回归</a:t>
            </a:r>
          </a:p>
        </p:txBody>
      </p:sp>
      <p:sp>
        <p:nvSpPr>
          <p:cNvPr id="6" name="内容占位符 5"/>
          <p:cNvSpPr>
            <a:spLocks noGrp="1"/>
          </p:cNvSpPr>
          <p:nvPr>
            <p:ph idx="1"/>
          </p:nvPr>
        </p:nvSpPr>
        <p:spPr/>
        <p:txBody>
          <a:bodyPr/>
          <a:lstStyle/>
          <a:p>
            <a:pPr>
              <a:buClr>
                <a:srgbClr val="FF0000"/>
              </a:buClr>
              <a:buFont typeface="Wingdings" panose="05000000000000000000" pitchFamily="2" charset="2"/>
              <a:buChar char="Ø"/>
            </a:pPr>
            <a:r>
              <a:rPr lang="zh-CN" altLang="en-US" sz="2200" dirty="0">
                <a:latin typeface="+mn-ea"/>
              </a:rPr>
              <a:t>线性回归是用一条直线或者一个平面（超平面）去近似原始样本在空间中的分布。</a:t>
            </a:r>
            <a:r>
              <a:rPr lang="zh-CN" altLang="en-US" sz="2200" dirty="0" smtClean="0">
                <a:latin typeface="+mn-ea"/>
              </a:rPr>
              <a:t>线性回归</a:t>
            </a:r>
            <a:r>
              <a:rPr lang="zh-CN" altLang="en-US" sz="2200" dirty="0">
                <a:latin typeface="+mn-ea"/>
              </a:rPr>
              <a:t>的局限性是只能应用于存在线性关系的数据中，但是在实际生活中，很多数据之间是非线性关系，虽然也可以用线性回归拟合非线性回归，但是效果会变差，这时候就需要对线性回归模型进行改进，使之能够拟合非线性数据</a:t>
            </a:r>
            <a:r>
              <a:rPr lang="zh-CN" altLang="en-US" sz="2200" dirty="0" smtClean="0">
                <a:latin typeface="+mn-ea"/>
              </a:rPr>
              <a:t>。</a:t>
            </a:r>
            <a:endParaRPr lang="en-US" altLang="zh-CN" sz="2200" dirty="0" smtClean="0">
              <a:latin typeface="+mn-ea"/>
            </a:endParaRPr>
          </a:p>
          <a:p>
            <a:pPr>
              <a:buClr>
                <a:srgbClr val="FF0000"/>
              </a:buClr>
              <a:buFont typeface="Wingdings" panose="05000000000000000000" pitchFamily="2" charset="2"/>
              <a:buChar char="Ø"/>
            </a:pPr>
            <a:r>
              <a:rPr lang="zh-CN" altLang="en-US" sz="2200" dirty="0">
                <a:solidFill>
                  <a:prstClr val="black">
                    <a:lumMod val="85000"/>
                    <a:lumOff val="15000"/>
                  </a:prstClr>
                </a:solidFill>
                <a:latin typeface="+mn-ea"/>
                <a:cs typeface="Arial" panose="020B0604020202020204" pitchFamily="34" charset="0"/>
              </a:rPr>
              <a:t>非线性回归是用一条曲线或者曲面去逼近原始样本在空间中的分布，它“贴近”原始分布的能力一般较线性回归更强。</a:t>
            </a:r>
            <a:endParaRPr lang="en-US" altLang="zh-CN" sz="2200" dirty="0" smtClean="0">
              <a:latin typeface="+mn-ea"/>
            </a:endParaRPr>
          </a:p>
        </p:txBody>
      </p:sp>
      <p:sp>
        <p:nvSpPr>
          <p:cNvPr id="2" name="日期占位符 1"/>
          <p:cNvSpPr>
            <a:spLocks noGrp="1"/>
          </p:cNvSpPr>
          <p:nvPr>
            <p:ph type="dt" sz="quarter" idx="10"/>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4294967295"/>
          </p:nvPr>
        </p:nvSpPr>
        <p:spPr>
          <a:xfrm>
            <a:off x="7010400" y="4846638"/>
            <a:ext cx="2133600" cy="182562"/>
          </a:xfrm>
        </p:spPr>
        <p:txBody>
          <a:bodyPr/>
          <a:lstStyle/>
          <a:p>
            <a:fld id="{6ACF7D23-951D-4399-9FEA-F8B2DF1A1144}" type="slidenum">
              <a:rPr lang="en-US" altLang="zh-CN"/>
              <a:t>36</a:t>
            </a:fld>
            <a:endParaRPr lang="en-US" altLang="zh-CN"/>
          </a:p>
        </p:txBody>
      </p:sp>
    </p:spTree>
    <p:extLst>
      <p:ext uri="{BB962C8B-B14F-4D97-AF65-F5344CB8AC3E}">
        <p14:creationId xmlns:p14="http://schemas.microsoft.com/office/powerpoint/2010/main" val="3209278269"/>
      </p:ext>
    </p:extLst>
  </p:cSld>
  <p:clrMapOvr>
    <a:masterClrMapping/>
  </p:clrMapOvr>
  <p:transition spd="med">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多项式回归</a:t>
            </a:r>
          </a:p>
        </p:txBody>
      </p:sp>
      <p:sp>
        <p:nvSpPr>
          <p:cNvPr id="6" name="内容占位符 5"/>
          <p:cNvSpPr>
            <a:spLocks noGrp="1"/>
          </p:cNvSpPr>
          <p:nvPr>
            <p:ph idx="1"/>
          </p:nvPr>
        </p:nvSpPr>
        <p:spPr>
          <a:xfrm>
            <a:off x="395536" y="915566"/>
            <a:ext cx="8535322" cy="3394472"/>
          </a:xfrm>
        </p:spPr>
        <p:txBody>
          <a:bodyPr/>
          <a:lstStyle/>
          <a:p>
            <a:pPr>
              <a:buClr>
                <a:srgbClr val="FF0000"/>
              </a:buClr>
              <a:buFont typeface="Wingdings" panose="05000000000000000000" pitchFamily="2" charset="2"/>
              <a:buChar char="n"/>
            </a:pPr>
            <a:r>
              <a:rPr lang="zh-CN" altLang="en-US" sz="2200" dirty="0">
                <a:latin typeface="+mn-ea"/>
              </a:rPr>
              <a:t>线性回归的局限性是只能应用于存在线性关系的数据中，但是在实际生活中，很多数据之间是非线性关系，虽然也可以用线性回归拟合非线性回归，但是效果会变差，这时候就需要对线性回归模型进行改进，使之能够拟合非线性数据</a:t>
            </a:r>
            <a:r>
              <a:rPr lang="zh-CN" altLang="en-US" sz="2200" dirty="0" smtClean="0">
                <a:latin typeface="+mn-ea"/>
              </a:rPr>
              <a:t>。</a:t>
            </a:r>
            <a:endParaRPr lang="en-US" altLang="zh-CN" sz="2200" dirty="0" smtClean="0">
              <a:latin typeface="+mn-ea"/>
            </a:endParaRPr>
          </a:p>
          <a:p>
            <a:pPr marL="0" indent="457200">
              <a:lnSpc>
                <a:spcPct val="150000"/>
              </a:lnSpc>
              <a:buNone/>
            </a:pPr>
            <a:r>
              <a:rPr lang="zh-CN" altLang="en-US" sz="2200" b="1" dirty="0">
                <a:solidFill>
                  <a:srgbClr val="FF0000"/>
                </a:solidFill>
                <a:latin typeface="+mn-ea"/>
              </a:rPr>
              <a:t>多项式回归</a:t>
            </a:r>
            <a:r>
              <a:rPr lang="zh-CN" altLang="en-US" sz="2200" dirty="0">
                <a:latin typeface="+mn-ea"/>
              </a:rPr>
              <a:t>（</a:t>
            </a:r>
            <a:r>
              <a:rPr lang="en-US" altLang="zh-CN" sz="2200" dirty="0">
                <a:latin typeface="+mn-ea"/>
              </a:rPr>
              <a:t>Polynomial Regression</a:t>
            </a:r>
            <a:r>
              <a:rPr lang="zh-CN" altLang="en-US" sz="2200" dirty="0">
                <a:latin typeface="+mn-ea"/>
              </a:rPr>
              <a:t>）是研究一个因变量与一个或多个自变量间多项式关系的回归分析方法。多项式回归模型是非线性回归模型中的一种。</a:t>
            </a:r>
            <a:r>
              <a:rPr lang="zh-CN" altLang="en-US" sz="2200" dirty="0">
                <a:solidFill>
                  <a:srgbClr val="FF0000"/>
                </a:solidFill>
                <a:latin typeface="+mn-ea"/>
              </a:rPr>
              <a:t>由泰勒级数可知</a:t>
            </a:r>
            <a:r>
              <a:rPr lang="zh-CN" altLang="en-US" sz="2200" dirty="0">
                <a:latin typeface="+mn-ea"/>
              </a:rPr>
              <a:t>，在某点附近，如果函数</a:t>
            </a:r>
            <a:r>
              <a:rPr lang="en-US" altLang="zh-CN" sz="2200" dirty="0">
                <a:latin typeface="+mn-ea"/>
              </a:rPr>
              <a:t>n</a:t>
            </a:r>
            <a:r>
              <a:rPr lang="zh-CN" altLang="en-US" sz="2200" dirty="0">
                <a:latin typeface="+mn-ea"/>
              </a:rPr>
              <a:t>次可导，那么它可以用一个</a:t>
            </a:r>
            <a:r>
              <a:rPr lang="en-US" altLang="zh-CN" sz="2200" dirty="0">
                <a:latin typeface="+mn-ea"/>
              </a:rPr>
              <a:t>n</a:t>
            </a:r>
            <a:r>
              <a:rPr lang="zh-CN" altLang="en-US" sz="2200" dirty="0">
                <a:latin typeface="+mn-ea"/>
              </a:rPr>
              <a:t>次的多项式来近似。</a:t>
            </a:r>
            <a:endParaRPr lang="en-US" altLang="zh-CN" sz="2200" dirty="0">
              <a:latin typeface="+mn-ea"/>
            </a:endParaRPr>
          </a:p>
        </p:txBody>
      </p:sp>
      <p:sp>
        <p:nvSpPr>
          <p:cNvPr id="2" name="日期占位符 1"/>
          <p:cNvSpPr>
            <a:spLocks noGrp="1"/>
          </p:cNvSpPr>
          <p:nvPr>
            <p:ph type="dt" sz="quarter" idx="10"/>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4294967295"/>
          </p:nvPr>
        </p:nvSpPr>
        <p:spPr>
          <a:xfrm>
            <a:off x="7010400" y="4846638"/>
            <a:ext cx="2133600" cy="182562"/>
          </a:xfrm>
        </p:spPr>
        <p:txBody>
          <a:bodyPr/>
          <a:lstStyle/>
          <a:p>
            <a:fld id="{6ACF7D23-951D-4399-9FEA-F8B2DF1A1144}" type="slidenum">
              <a:rPr lang="en-US" altLang="zh-CN"/>
              <a:t>37</a:t>
            </a:fld>
            <a:endParaRPr lang="en-US" altLang="zh-CN"/>
          </a:p>
        </p:txBody>
      </p:sp>
    </p:spTree>
  </p:cSld>
  <p:clrMapOvr>
    <a:masterClrMapping/>
  </p:clrMapOvr>
  <p:transition spd="med">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多项式回归</a:t>
            </a:r>
          </a:p>
        </p:txBody>
      </p:sp>
      <p:sp>
        <p:nvSpPr>
          <p:cNvPr id="6" name="内容占位符 5"/>
          <p:cNvSpPr>
            <a:spLocks noGrp="1"/>
          </p:cNvSpPr>
          <p:nvPr>
            <p:ph idx="1"/>
          </p:nvPr>
        </p:nvSpPr>
        <p:spPr>
          <a:xfrm>
            <a:off x="395536" y="843558"/>
            <a:ext cx="8291264" cy="3657600"/>
          </a:xfrm>
        </p:spPr>
        <p:txBody>
          <a:bodyPr/>
          <a:lstStyle/>
          <a:p>
            <a:r>
              <a:rPr lang="zh-CN" altLang="en-US" sz="1900" dirty="0">
                <a:latin typeface="宋体" panose="02010600030101010101" pitchFamily="2" charset="-122"/>
                <a:ea typeface="宋体" panose="02010600030101010101" pitchFamily="2" charset="-122"/>
              </a:rPr>
              <a:t>研究一个因变量与一个或多个自变量间多项式的回归分析方法，称为</a:t>
            </a:r>
            <a:r>
              <a:rPr lang="zh-CN" altLang="en-US" sz="1900" b="1" dirty="0">
                <a:solidFill>
                  <a:srgbClr val="FF0000"/>
                </a:solidFill>
                <a:latin typeface="宋体" panose="02010600030101010101" pitchFamily="2" charset="-122"/>
                <a:ea typeface="宋体" panose="02010600030101010101" pitchFamily="2" charset="-122"/>
              </a:rPr>
              <a:t>多项式回归（Polynomial Regression）</a:t>
            </a:r>
            <a:r>
              <a:rPr lang="zh-CN" altLang="en-US" sz="1900" dirty="0">
                <a:latin typeface="宋体" panose="02010600030101010101" pitchFamily="2" charset="-122"/>
                <a:ea typeface="宋体" panose="02010600030101010101" pitchFamily="2" charset="-122"/>
              </a:rPr>
              <a:t>。如果自变量只有一个时，称为一元多项式回归；如果自变量有多个时，称为多元多项式回归。在一元回归分析中，如果因变量y与自变量x的关系为非线性的，但又找不到适当的函数曲线来拟合，则可以采用一元多项式回归。在这种回归技术中，最佳拟合线不是直线，而是一个用于拟合数据点的曲线。</a:t>
            </a:r>
          </a:p>
          <a:p>
            <a:r>
              <a:rPr lang="zh-CN" altLang="en-US" sz="1900" dirty="0">
                <a:latin typeface="宋体" panose="02010600030101010101" pitchFamily="2" charset="-122"/>
                <a:ea typeface="宋体" panose="02010600030101010101" pitchFamily="2" charset="-122"/>
              </a:rPr>
              <a:t>多项式回归的最大优点是可以通过增加x的高次项对观测点进行逼近，直到满意为止。多项式回归在回归分析中占有重要地位，因为任意函数都可以分段用多项式逼近。</a:t>
            </a:r>
          </a:p>
        </p:txBody>
      </p:sp>
      <p:sp>
        <p:nvSpPr>
          <p:cNvPr id="2" name="日期占位符 1"/>
          <p:cNvSpPr>
            <a:spLocks noGrp="1"/>
          </p:cNvSpPr>
          <p:nvPr>
            <p:ph type="dt" sz="half" idx="2"/>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12"/>
          </p:nvPr>
        </p:nvSpPr>
        <p:spPr/>
        <p:txBody>
          <a:bodyPr/>
          <a:lstStyle/>
          <a:p>
            <a:fld id="{6ACF7D23-951D-4399-9FEA-F8B2DF1A1144}" type="slidenum">
              <a:rPr lang="en-US" altLang="zh-CN"/>
              <a:t>38</a:t>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多项式回归</a:t>
            </a:r>
          </a:p>
        </p:txBody>
      </p:sp>
      <mc:AlternateContent xmlns:mc="http://schemas.openxmlformats.org/markup-compatibility/2006" xmlns:a14="http://schemas.microsoft.com/office/drawing/2010/main">
        <mc:Choice Requires="a14">
          <p:sp>
            <p:nvSpPr>
              <p:cNvPr id="6" name="内容占位符 5"/>
              <p:cNvSpPr>
                <a:spLocks noGrp="1"/>
              </p:cNvSpPr>
              <p:nvPr>
                <p:ph idx="1"/>
              </p:nvPr>
            </p:nvSpPr>
            <p:spPr>
              <a:xfrm>
                <a:off x="357158" y="1125132"/>
                <a:ext cx="8535322" cy="3394472"/>
              </a:xfrm>
            </p:spPr>
            <p:txBody>
              <a:bodyPr/>
              <a:lstStyle/>
              <a:p>
                <a:pPr marL="0" indent="457200">
                  <a:lnSpc>
                    <a:spcPct val="150000"/>
                  </a:lnSpc>
                  <a:buNone/>
                </a:pPr>
                <a:r>
                  <a:rPr lang="zh-CN" altLang="zh-CN" sz="2000" dirty="0">
                    <a:solidFill>
                      <a:prstClr val="black">
                        <a:lumMod val="85000"/>
                        <a:lumOff val="15000"/>
                      </a:prstClr>
                    </a:solidFill>
                    <a:latin typeface="宋体" panose="02010600030101010101" pitchFamily="2" charset="-122"/>
                    <a:ea typeface="宋体" panose="02010600030101010101" pitchFamily="2" charset="-122"/>
                    <a:cs typeface="Arial" panose="020B0604020202020204" pitchFamily="34" charset="0"/>
                  </a:rPr>
                  <a:t>进行多项式回归分析，首先要确定多项式的次数。次数的确定一般是根据经验和</a:t>
                </a:r>
                <a:r>
                  <a:rPr lang="zh-CN" altLang="en-US" sz="2000" dirty="0">
                    <a:solidFill>
                      <a:prstClr val="black">
                        <a:lumMod val="85000"/>
                        <a:lumOff val="15000"/>
                      </a:prstClr>
                    </a:solidFill>
                    <a:latin typeface="宋体" panose="02010600030101010101" pitchFamily="2" charset="-122"/>
                    <a:ea typeface="宋体" panose="02010600030101010101" pitchFamily="2" charset="-122"/>
                    <a:cs typeface="Arial" panose="020B0604020202020204" pitchFamily="34" charset="0"/>
                  </a:rPr>
                  <a:t>实验</a:t>
                </a:r>
                <a:r>
                  <a:rPr lang="zh-CN" altLang="zh-CN" sz="2000" dirty="0">
                    <a:solidFill>
                      <a:prstClr val="black">
                        <a:lumMod val="85000"/>
                        <a:lumOff val="15000"/>
                      </a:prstClr>
                    </a:solidFill>
                    <a:latin typeface="宋体" panose="02010600030101010101" pitchFamily="2" charset="-122"/>
                    <a:ea typeface="宋体" panose="02010600030101010101" pitchFamily="2" charset="-122"/>
                    <a:cs typeface="Arial" panose="020B0604020202020204" pitchFamily="34" charset="0"/>
                  </a:rPr>
                  <a:t>。假设确定了用一个一元</a:t>
                </a:r>
                <a14:m>
                  <m:oMath xmlns:m="http://schemas.openxmlformats.org/officeDocument/2006/math">
                    <m:r>
                      <a:rPr lang="en-US" altLang="zh-CN" sz="2000">
                        <a:solidFill>
                          <a:prstClr val="black">
                            <a:lumMod val="85000"/>
                            <a:lumOff val="15000"/>
                          </a:prstClr>
                        </a:solidFill>
                        <a:latin typeface="Cambria Math"/>
                        <a:ea typeface="微软雅黑" panose="020B0503020204020204" pitchFamily="34" charset="-122"/>
                        <a:cs typeface="Arial" panose="020B0604020202020204" pitchFamily="34" charset="0"/>
                      </a:rPr>
                      <m:t>𝑛</m:t>
                    </m:r>
                  </m:oMath>
                </a14:m>
                <a:r>
                  <a:rPr lang="zh-CN" altLang="zh-CN" sz="2000" dirty="0">
                    <a:solidFill>
                      <a:prstClr val="black">
                        <a:lumMod val="85000"/>
                        <a:lumOff val="15000"/>
                      </a:prstClr>
                    </a:solidFill>
                    <a:latin typeface="宋体" panose="02010600030101010101" pitchFamily="2" charset="-122"/>
                    <a:ea typeface="宋体" panose="02010600030101010101" pitchFamily="2" charset="-122"/>
                    <a:cs typeface="Arial" panose="020B0604020202020204" pitchFamily="34" charset="0"/>
                  </a:rPr>
                  <a:t>次多项式来拟合训练样本集，</a:t>
                </a:r>
                <a:r>
                  <a:rPr lang="zh-CN" altLang="en-US" sz="2000" dirty="0">
                    <a:solidFill>
                      <a:prstClr val="black">
                        <a:lumMod val="85000"/>
                        <a:lumOff val="15000"/>
                      </a:prstClr>
                    </a:solidFill>
                    <a:latin typeface="宋体" panose="02010600030101010101" pitchFamily="2" charset="-122"/>
                    <a:ea typeface="宋体" panose="02010600030101010101" pitchFamily="2" charset="-122"/>
                    <a:cs typeface="Arial" panose="020B0604020202020204" pitchFamily="34" charset="0"/>
                  </a:rPr>
                  <a:t>模型</a:t>
                </a:r>
                <a:r>
                  <a:rPr lang="zh-CN" altLang="zh-CN" sz="2000" dirty="0">
                    <a:solidFill>
                      <a:prstClr val="black">
                        <a:lumMod val="85000"/>
                        <a:lumOff val="15000"/>
                      </a:prstClr>
                    </a:solidFill>
                    <a:latin typeface="宋体" panose="02010600030101010101" pitchFamily="2" charset="-122"/>
                    <a:ea typeface="宋体" panose="02010600030101010101" pitchFamily="2" charset="-122"/>
                    <a:cs typeface="Arial" panose="020B0604020202020204" pitchFamily="34" charset="0"/>
                  </a:rPr>
                  <a:t>可</a:t>
                </a:r>
                <a:r>
                  <a:rPr lang="zh-CN" altLang="en-US" sz="2000" dirty="0">
                    <a:solidFill>
                      <a:prstClr val="black">
                        <a:lumMod val="85000"/>
                        <a:lumOff val="15000"/>
                      </a:prstClr>
                    </a:solidFill>
                    <a:latin typeface="宋体" panose="02010600030101010101" pitchFamily="2" charset="-122"/>
                    <a:ea typeface="宋体" panose="02010600030101010101" pitchFamily="2" charset="-122"/>
                    <a:cs typeface="Arial" panose="020B0604020202020204" pitchFamily="34" charset="0"/>
                  </a:rPr>
                  <a:t>表示</a:t>
                </a:r>
                <a:r>
                  <a:rPr lang="zh-CN" altLang="zh-CN" sz="2000" dirty="0">
                    <a:solidFill>
                      <a:prstClr val="black">
                        <a:lumMod val="85000"/>
                        <a:lumOff val="15000"/>
                      </a:prstClr>
                    </a:solidFill>
                    <a:latin typeface="宋体" panose="02010600030101010101" pitchFamily="2" charset="-122"/>
                    <a:ea typeface="宋体" panose="02010600030101010101" pitchFamily="2" charset="-122"/>
                    <a:cs typeface="Arial" panose="020B0604020202020204" pitchFamily="34" charset="0"/>
                  </a:rPr>
                  <a:t>如下：</a:t>
                </a:r>
                <a:endParaRPr lang="en-US" altLang="zh-CN" sz="2000" dirty="0">
                  <a:solidFill>
                    <a:prstClr val="black">
                      <a:lumMod val="85000"/>
                      <a:lumOff val="15000"/>
                    </a:prstClr>
                  </a:solidFill>
                  <a:latin typeface="宋体" panose="02010600030101010101" pitchFamily="2" charset="-122"/>
                  <a:ea typeface="宋体" panose="02010600030101010101" pitchFamily="2" charset="-122"/>
                  <a:cs typeface="Arial" panose="020B0604020202020204" pitchFamily="34" charset="0"/>
                </a:endParaRPr>
              </a:p>
              <a:p>
                <a:pPr marL="0" indent="457200">
                  <a:lnSpc>
                    <a:spcPct val="150000"/>
                  </a:lnSpc>
                  <a:buNone/>
                </a:pPr>
                <a14:m>
                  <m:oMathPara xmlns:m="http://schemas.openxmlformats.org/officeDocument/2006/math">
                    <m:oMathParaPr>
                      <m:jc m:val="centerGroup"/>
                    </m:oMathParaPr>
                    <m:oMath xmlns:m="http://schemas.openxmlformats.org/officeDocument/2006/math">
                      <m:r>
                        <a:rPr lang="en-US" altLang="zh-CN" sz="2000">
                          <a:solidFill>
                            <a:prstClr val="black">
                              <a:lumMod val="85000"/>
                              <a:lumOff val="15000"/>
                            </a:prstClr>
                          </a:solidFill>
                          <a:latin typeface="Cambria Math"/>
                          <a:ea typeface="微软雅黑" panose="020B0503020204020204" pitchFamily="34" charset="-122"/>
                          <a:cs typeface="Arial" panose="020B0604020202020204" pitchFamily="34" charset="0"/>
                        </a:rPr>
                        <m:t>h</m:t>
                      </m:r>
                      <m:d>
                        <m:dPr>
                          <m:ctrlPr>
                            <a:rPr lang="zh-CN" altLang="zh-CN" sz="20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2000">
                              <a:solidFill>
                                <a:prstClr val="black">
                                  <a:lumMod val="85000"/>
                                  <a:lumOff val="15000"/>
                                </a:prstClr>
                              </a:solidFill>
                              <a:latin typeface="Cambria Math"/>
                              <a:ea typeface="微软雅黑" panose="020B0503020204020204" pitchFamily="34" charset="-122"/>
                              <a:cs typeface="Arial" panose="020B0604020202020204" pitchFamily="34" charset="0"/>
                            </a:rPr>
                            <m:t>𝑥</m:t>
                          </m:r>
                        </m:e>
                      </m:d>
                      <m:r>
                        <a:rPr lang="en-US" altLang="zh-CN" sz="2000">
                          <a:solidFill>
                            <a:prstClr val="black">
                              <a:lumMod val="85000"/>
                              <a:lumOff val="15000"/>
                            </a:prstClr>
                          </a:solidFill>
                          <a:latin typeface="Cambria Math"/>
                          <a:ea typeface="微软雅黑" panose="020B0503020204020204" pitchFamily="34" charset="-122"/>
                          <a:cs typeface="Arial" panose="020B0604020202020204" pitchFamily="34" charset="0"/>
                        </a:rPr>
                        <m:t>=</m:t>
                      </m:r>
                      <m:sSub>
                        <m:sSubPr>
                          <m:ctrlPr>
                            <a:rPr lang="zh-CN" altLang="zh-CN" sz="20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000">
                              <a:solidFill>
                                <a:prstClr val="black">
                                  <a:lumMod val="85000"/>
                                  <a:lumOff val="15000"/>
                                </a:prstClr>
                              </a:solidFill>
                              <a:latin typeface="Cambria Math"/>
                              <a:ea typeface="微软雅黑" panose="020B0503020204020204" pitchFamily="34" charset="-122"/>
                              <a:cs typeface="Arial" panose="020B0604020202020204" pitchFamily="34" charset="0"/>
                            </a:rPr>
                            <m:t>𝜃</m:t>
                          </m:r>
                        </m:e>
                        <m:sub>
                          <m:r>
                            <a:rPr lang="en-US" altLang="zh-CN" sz="2000">
                              <a:solidFill>
                                <a:prstClr val="black">
                                  <a:lumMod val="85000"/>
                                  <a:lumOff val="15000"/>
                                </a:prstClr>
                              </a:solidFill>
                              <a:latin typeface="Cambria Math"/>
                              <a:ea typeface="微软雅黑" panose="020B0503020204020204" pitchFamily="34" charset="-122"/>
                              <a:cs typeface="Arial" panose="020B0604020202020204" pitchFamily="34" charset="0"/>
                            </a:rPr>
                            <m:t>0</m:t>
                          </m:r>
                        </m:sub>
                      </m:sSub>
                      <m:r>
                        <a:rPr lang="en-US" altLang="zh-CN" sz="2000">
                          <a:solidFill>
                            <a:prstClr val="black">
                              <a:lumMod val="85000"/>
                              <a:lumOff val="15000"/>
                            </a:prstClr>
                          </a:solidFill>
                          <a:latin typeface="Cambria Math"/>
                          <a:ea typeface="微软雅黑" panose="020B0503020204020204" pitchFamily="34" charset="-122"/>
                          <a:cs typeface="Arial" panose="020B0604020202020204" pitchFamily="34" charset="0"/>
                        </a:rPr>
                        <m:t>+</m:t>
                      </m:r>
                      <m:sSub>
                        <m:sSubPr>
                          <m:ctrlPr>
                            <a:rPr lang="zh-CN" altLang="zh-CN" sz="20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000">
                              <a:solidFill>
                                <a:prstClr val="black">
                                  <a:lumMod val="85000"/>
                                  <a:lumOff val="15000"/>
                                </a:prstClr>
                              </a:solidFill>
                              <a:latin typeface="Cambria Math"/>
                              <a:ea typeface="微软雅黑" panose="020B0503020204020204" pitchFamily="34" charset="-122"/>
                              <a:cs typeface="Arial" panose="020B0604020202020204" pitchFamily="34" charset="0"/>
                            </a:rPr>
                            <m:t>𝜃</m:t>
                          </m:r>
                        </m:e>
                        <m:sub>
                          <m:r>
                            <a:rPr lang="en-US" altLang="zh-CN" sz="2000">
                              <a:solidFill>
                                <a:prstClr val="black">
                                  <a:lumMod val="85000"/>
                                  <a:lumOff val="15000"/>
                                </a:prstClr>
                              </a:solidFill>
                              <a:latin typeface="Cambria Math"/>
                              <a:ea typeface="微软雅黑" panose="020B0503020204020204" pitchFamily="34" charset="-122"/>
                              <a:cs typeface="Arial" panose="020B0604020202020204" pitchFamily="34" charset="0"/>
                            </a:rPr>
                            <m:t>1</m:t>
                          </m:r>
                        </m:sub>
                      </m:sSub>
                      <m:r>
                        <a:rPr lang="en-US" altLang="zh-CN" sz="2000">
                          <a:solidFill>
                            <a:prstClr val="black">
                              <a:lumMod val="85000"/>
                              <a:lumOff val="15000"/>
                            </a:prstClr>
                          </a:solidFill>
                          <a:latin typeface="Cambria Math"/>
                          <a:ea typeface="微软雅黑" panose="020B0503020204020204" pitchFamily="34" charset="-122"/>
                          <a:cs typeface="Arial" panose="020B0604020202020204" pitchFamily="34" charset="0"/>
                        </a:rPr>
                        <m:t>𝑥</m:t>
                      </m:r>
                      <m:r>
                        <a:rPr lang="en-US" altLang="zh-CN" sz="2000">
                          <a:solidFill>
                            <a:prstClr val="black">
                              <a:lumMod val="85000"/>
                              <a:lumOff val="15000"/>
                            </a:prstClr>
                          </a:solidFill>
                          <a:latin typeface="Cambria Math"/>
                          <a:ea typeface="微软雅黑" panose="020B0503020204020204" pitchFamily="34" charset="-122"/>
                          <a:cs typeface="Arial" panose="020B0604020202020204" pitchFamily="34" charset="0"/>
                        </a:rPr>
                        <m:t>+</m:t>
                      </m:r>
                      <m:sSub>
                        <m:sSubPr>
                          <m:ctrlPr>
                            <a:rPr lang="zh-CN" altLang="zh-CN" sz="20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000">
                              <a:solidFill>
                                <a:prstClr val="black">
                                  <a:lumMod val="85000"/>
                                  <a:lumOff val="15000"/>
                                </a:prstClr>
                              </a:solidFill>
                              <a:latin typeface="Cambria Math"/>
                              <a:ea typeface="微软雅黑" panose="020B0503020204020204" pitchFamily="34" charset="-122"/>
                              <a:cs typeface="Arial" panose="020B0604020202020204" pitchFamily="34" charset="0"/>
                            </a:rPr>
                            <m:t>𝜃</m:t>
                          </m:r>
                        </m:e>
                        <m:sub>
                          <m:r>
                            <a:rPr lang="en-US" altLang="zh-CN" sz="2000">
                              <a:solidFill>
                                <a:prstClr val="black">
                                  <a:lumMod val="85000"/>
                                  <a:lumOff val="15000"/>
                                </a:prstClr>
                              </a:solidFill>
                              <a:latin typeface="Cambria Math"/>
                              <a:ea typeface="微软雅黑" panose="020B0503020204020204" pitchFamily="34" charset="-122"/>
                              <a:cs typeface="Arial" panose="020B0604020202020204" pitchFamily="34" charset="0"/>
                            </a:rPr>
                            <m:t>2</m:t>
                          </m:r>
                        </m:sub>
                      </m:sSub>
                      <m:sSup>
                        <m:sSupPr>
                          <m:ctrlPr>
                            <a:rPr lang="zh-CN" altLang="zh-CN" sz="20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pPr>
                        <m:e>
                          <m:r>
                            <a:rPr lang="en-US" altLang="zh-CN" sz="2000">
                              <a:solidFill>
                                <a:prstClr val="black">
                                  <a:lumMod val="85000"/>
                                  <a:lumOff val="15000"/>
                                </a:prstClr>
                              </a:solidFill>
                              <a:latin typeface="Cambria Math"/>
                              <a:ea typeface="微软雅黑" panose="020B0503020204020204" pitchFamily="34" charset="-122"/>
                              <a:cs typeface="Arial" panose="020B0604020202020204" pitchFamily="34" charset="0"/>
                            </a:rPr>
                            <m:t>𝑥</m:t>
                          </m:r>
                        </m:e>
                        <m:sup>
                          <m:r>
                            <a:rPr lang="en-US" altLang="zh-CN" sz="2000">
                              <a:solidFill>
                                <a:prstClr val="black">
                                  <a:lumMod val="85000"/>
                                  <a:lumOff val="15000"/>
                                </a:prstClr>
                              </a:solidFill>
                              <a:latin typeface="Cambria Math"/>
                              <a:ea typeface="微软雅黑" panose="020B0503020204020204" pitchFamily="34" charset="-122"/>
                              <a:cs typeface="Arial" panose="020B0604020202020204" pitchFamily="34" charset="0"/>
                            </a:rPr>
                            <m:t>2</m:t>
                          </m:r>
                        </m:sup>
                      </m:sSup>
                      <m:r>
                        <a:rPr lang="en-US" altLang="zh-CN" sz="2000">
                          <a:solidFill>
                            <a:prstClr val="black">
                              <a:lumMod val="85000"/>
                              <a:lumOff val="15000"/>
                            </a:prstClr>
                          </a:solidFill>
                          <a:latin typeface="Cambria Math"/>
                          <a:ea typeface="微软雅黑" panose="020B0503020204020204" pitchFamily="34" charset="-122"/>
                          <a:cs typeface="Arial" panose="020B0604020202020204" pitchFamily="34" charset="0"/>
                        </a:rPr>
                        <m:t>+…+</m:t>
                      </m:r>
                      <m:sSub>
                        <m:sSubPr>
                          <m:ctrlPr>
                            <a:rPr lang="zh-CN" altLang="zh-CN" sz="20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000">
                              <a:solidFill>
                                <a:prstClr val="black">
                                  <a:lumMod val="85000"/>
                                  <a:lumOff val="15000"/>
                                </a:prstClr>
                              </a:solidFill>
                              <a:latin typeface="Cambria Math"/>
                              <a:ea typeface="微软雅黑" panose="020B0503020204020204" pitchFamily="34" charset="-122"/>
                              <a:cs typeface="Arial" panose="020B0604020202020204" pitchFamily="34" charset="0"/>
                            </a:rPr>
                            <m:t>𝜃</m:t>
                          </m:r>
                        </m:e>
                        <m:sub>
                          <m:r>
                            <a:rPr lang="en-US" altLang="zh-CN" sz="2000">
                              <a:solidFill>
                                <a:prstClr val="black">
                                  <a:lumMod val="85000"/>
                                  <a:lumOff val="15000"/>
                                </a:prstClr>
                              </a:solidFill>
                              <a:latin typeface="Cambria Math"/>
                              <a:ea typeface="微软雅黑" panose="020B0503020204020204" pitchFamily="34" charset="-122"/>
                              <a:cs typeface="Arial" panose="020B0604020202020204" pitchFamily="34" charset="0"/>
                            </a:rPr>
                            <m:t>𝑛</m:t>
                          </m:r>
                        </m:sub>
                      </m:sSub>
                      <m:sSup>
                        <m:sSupPr>
                          <m:ctrlPr>
                            <a:rPr lang="zh-CN" altLang="zh-CN" sz="200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pPr>
                        <m:e>
                          <m:r>
                            <a:rPr lang="en-US" altLang="zh-CN" sz="2000">
                              <a:solidFill>
                                <a:prstClr val="black">
                                  <a:lumMod val="85000"/>
                                  <a:lumOff val="15000"/>
                                </a:prstClr>
                              </a:solidFill>
                              <a:latin typeface="Cambria Math"/>
                              <a:ea typeface="微软雅黑" panose="020B0503020204020204" pitchFamily="34" charset="-122"/>
                              <a:cs typeface="Arial" panose="020B0604020202020204" pitchFamily="34" charset="0"/>
                            </a:rPr>
                            <m:t>𝑥</m:t>
                          </m:r>
                        </m:e>
                        <m:sup>
                          <m:r>
                            <a:rPr lang="en-US" altLang="zh-CN" sz="2000">
                              <a:solidFill>
                                <a:prstClr val="black">
                                  <a:lumMod val="85000"/>
                                  <a:lumOff val="15000"/>
                                </a:prstClr>
                              </a:solidFill>
                              <a:latin typeface="Cambria Math"/>
                              <a:ea typeface="微软雅黑" panose="020B0503020204020204" pitchFamily="34" charset="-122"/>
                              <a:cs typeface="Arial" panose="020B0604020202020204" pitchFamily="34" charset="0"/>
                            </a:rPr>
                            <m:t>𝑛</m:t>
                          </m:r>
                        </m:sup>
                      </m:sSup>
                    </m:oMath>
                  </m:oMathPara>
                </a14:m>
                <a:endParaRPr lang="en-US" altLang="zh-CN" sz="2000" dirty="0">
                  <a:solidFill>
                    <a:prstClr val="black">
                      <a:lumMod val="85000"/>
                      <a:lumOff val="15000"/>
                    </a:prstClr>
                  </a:solidFill>
                  <a:latin typeface="宋体" panose="02010600030101010101" pitchFamily="2" charset="-122"/>
                  <a:ea typeface="宋体" panose="02010600030101010101" pitchFamily="2" charset="-122"/>
                  <a:cs typeface="Arial" panose="020B0604020202020204" pitchFamily="34" charset="0"/>
                </a:endParaRPr>
              </a:p>
              <a:p>
                <a:pPr marL="0" indent="457200">
                  <a:lnSpc>
                    <a:spcPct val="150000"/>
                  </a:lnSpc>
                  <a:buNone/>
                </a:pPr>
                <a:r>
                  <a:rPr lang="zh-CN" altLang="zh-CN" sz="2000" dirty="0">
                    <a:solidFill>
                      <a:prstClr val="black">
                        <a:lumMod val="85000"/>
                        <a:lumOff val="15000"/>
                      </a:prstClr>
                    </a:solidFill>
                    <a:latin typeface="宋体" panose="02010600030101010101" pitchFamily="2" charset="-122"/>
                    <a:ea typeface="宋体" panose="02010600030101010101" pitchFamily="2" charset="-122"/>
                    <a:cs typeface="Arial" panose="020B0604020202020204" pitchFamily="34" charset="0"/>
                  </a:rPr>
                  <a:t>那么多项式回归的任务就是估计出各</a:t>
                </a:r>
                <a14:m>
                  <m:oMath xmlns:m="http://schemas.openxmlformats.org/officeDocument/2006/math">
                    <m:r>
                      <a:rPr lang="en-US" altLang="zh-CN" sz="2000">
                        <a:solidFill>
                          <a:prstClr val="black">
                            <a:lumMod val="85000"/>
                            <a:lumOff val="15000"/>
                          </a:prstClr>
                        </a:solidFill>
                        <a:latin typeface="Cambria Math"/>
                        <a:ea typeface="微软雅黑" panose="020B0503020204020204" pitchFamily="34" charset="-122"/>
                        <a:cs typeface="Arial" panose="020B0604020202020204" pitchFamily="34" charset="0"/>
                      </a:rPr>
                      <m:t>𝜃</m:t>
                    </m:r>
                  </m:oMath>
                </a14:m>
                <a:r>
                  <a:rPr lang="zh-CN" altLang="zh-CN" sz="2000" dirty="0">
                    <a:solidFill>
                      <a:prstClr val="black">
                        <a:lumMod val="85000"/>
                        <a:lumOff val="15000"/>
                      </a:prstClr>
                    </a:solidFill>
                    <a:latin typeface="宋体" panose="02010600030101010101" pitchFamily="2" charset="-122"/>
                    <a:ea typeface="宋体" panose="02010600030101010101" pitchFamily="2" charset="-122"/>
                    <a:cs typeface="Arial" panose="020B0604020202020204" pitchFamily="34" charset="0"/>
                  </a:rPr>
                  <a:t>值。可以采用均方误差作为损失函数，用梯度下降法求解，但难度较大</a:t>
                </a:r>
                <a:r>
                  <a:rPr lang="zh-CN" altLang="en-US" sz="2000" dirty="0">
                    <a:solidFill>
                      <a:prstClr val="black">
                        <a:lumMod val="85000"/>
                        <a:lumOff val="15000"/>
                      </a:prstClr>
                    </a:solidFill>
                    <a:latin typeface="宋体" panose="02010600030101010101" pitchFamily="2" charset="-122"/>
                    <a:ea typeface="宋体" panose="02010600030101010101" pitchFamily="2" charset="-122"/>
                    <a:cs typeface="Arial" panose="020B0604020202020204" pitchFamily="34" charset="0"/>
                  </a:rPr>
                  <a:t>。</a:t>
                </a:r>
                <a:endParaRPr lang="zh-CN" altLang="zh-CN" sz="2000" dirty="0">
                  <a:solidFill>
                    <a:prstClr val="black">
                      <a:lumMod val="85000"/>
                      <a:lumOff val="15000"/>
                    </a:prstClr>
                  </a:solidFill>
                  <a:latin typeface="宋体" panose="02010600030101010101" pitchFamily="2" charset="-122"/>
                  <a:ea typeface="宋体" panose="02010600030101010101" pitchFamily="2" charset="-122"/>
                  <a:cs typeface="Arial" panose="020B0604020202020204" pitchFamily="34" charset="0"/>
                </a:endParaRPr>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xfrm>
                <a:off x="357158" y="1125132"/>
                <a:ext cx="8535322" cy="3394472"/>
              </a:xfrm>
              <a:blipFill rotWithShape="0">
                <a:blip r:embed="rId2"/>
                <a:stretch>
                  <a:fillRect l="-1071" r="-429"/>
                </a:stretch>
              </a:blipFill>
            </p:spPr>
            <p:txBody>
              <a:bodyPr/>
              <a:lstStyle/>
              <a:p>
                <a:r>
                  <a:rPr lang="zh-CN" altLang="en-US">
                    <a:noFill/>
                  </a:rPr>
                  <a:t> </a:t>
                </a:r>
              </a:p>
            </p:txBody>
          </p:sp>
        </mc:Fallback>
      </mc:AlternateContent>
      <p:sp>
        <p:nvSpPr>
          <p:cNvPr id="2" name="日期占位符 1"/>
          <p:cNvSpPr>
            <a:spLocks noGrp="1"/>
          </p:cNvSpPr>
          <p:nvPr>
            <p:ph type="dt" sz="quarter" idx="10"/>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4294967295"/>
          </p:nvPr>
        </p:nvSpPr>
        <p:spPr>
          <a:xfrm>
            <a:off x="7010400" y="4846638"/>
            <a:ext cx="2133600" cy="182562"/>
          </a:xfrm>
        </p:spPr>
        <p:txBody>
          <a:bodyPr/>
          <a:lstStyle/>
          <a:p>
            <a:fld id="{6ACF7D23-951D-4399-9FEA-F8B2DF1A1144}" type="slidenum">
              <a:rPr lang="en-US" altLang="zh-CN"/>
              <a:t>39</a:t>
            </a:fld>
            <a:endParaRPr lang="en-US" altLang="zh-CN"/>
          </a:p>
        </p:txBody>
      </p:sp>
    </p:spTree>
    <p:extLst>
      <p:ext uri="{BB962C8B-B14F-4D97-AF65-F5344CB8AC3E}">
        <p14:creationId xmlns:p14="http://schemas.microsoft.com/office/powerpoint/2010/main" val="2518035441"/>
      </p:ext>
    </p:extLst>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ym typeface="+mn-ea"/>
              </a:rPr>
              <a:t>第</a:t>
            </a:r>
            <a:r>
              <a:rPr lang="en-US" altLang="zh-CN" dirty="0">
                <a:sym typeface="+mn-ea"/>
              </a:rPr>
              <a:t> 5 </a:t>
            </a:r>
            <a:r>
              <a:rPr lang="zh-CN" altLang="zh-CN" dirty="0">
                <a:sym typeface="+mn-ea"/>
              </a:rPr>
              <a:t>章 </a:t>
            </a:r>
            <a:r>
              <a:rPr lang="zh-CN" altLang="en-US" dirty="0">
                <a:sym typeface="+mn-ea"/>
              </a:rPr>
              <a:t>回归分析</a:t>
            </a:r>
            <a:endParaRPr lang="zh-CN" altLang="en-US" dirty="0"/>
          </a:p>
        </p:txBody>
      </p:sp>
      <p:sp>
        <p:nvSpPr>
          <p:cNvPr id="3" name="内容占位符 2"/>
          <p:cNvSpPr>
            <a:spLocks noGrp="1"/>
          </p:cNvSpPr>
          <p:nvPr>
            <p:ph idx="1"/>
          </p:nvPr>
        </p:nvSpPr>
        <p:spPr>
          <a:xfrm>
            <a:off x="323527" y="743287"/>
            <a:ext cx="8519864" cy="1404156"/>
          </a:xfrm>
        </p:spPr>
        <p:txBody>
          <a:bodyPr/>
          <a:lstStyle/>
          <a:p>
            <a:pPr>
              <a:buClr>
                <a:srgbClr val="FF0000"/>
              </a:buClr>
              <a:buFont typeface="Wingdings" panose="05000000000000000000" pitchFamily="2" charset="2"/>
              <a:buChar char="n"/>
            </a:pPr>
            <a:r>
              <a:rPr lang="zh-CN" altLang="en-US" sz="2200" dirty="0"/>
              <a:t>回归分析是一种预测性的建模技术，它研究的是因变量（目标）和自变量（预测器）之间的关系。这种技术通常用于预测分析，时间序列模型以及发现变量之间的因果关系。例如，司机的鲁莽驾驶与道路交通事故数量之间的关系，最好的研究方法就是回归。</a:t>
            </a:r>
          </a:p>
        </p:txBody>
      </p:sp>
      <p:sp>
        <p:nvSpPr>
          <p:cNvPr id="5" name="日期占位符 4"/>
          <p:cNvSpPr>
            <a:spLocks noGrp="1"/>
          </p:cNvSpPr>
          <p:nvPr>
            <p:ph type="dt" sz="quarter" idx="10"/>
          </p:nvPr>
        </p:nvSpPr>
        <p:spPr/>
        <p:txBody>
          <a:bodyPr/>
          <a:lstStyle/>
          <a:p>
            <a:fld id="{46E0EEA7-FF2C-4F98-A19E-422254652B91}" type="datetime3">
              <a:rPr lang="zh-CN" altLang="en-US" smtClean="0"/>
              <a:t>2021年7月2日星期五</a:t>
            </a:fld>
            <a:endParaRPr lang="en-US" altLang="zh-CN" dirty="0"/>
          </a:p>
        </p:txBody>
      </p:sp>
      <p:sp>
        <p:nvSpPr>
          <p:cNvPr id="4" name="灯片编号占位符 3"/>
          <p:cNvSpPr>
            <a:spLocks noGrp="1"/>
          </p:cNvSpPr>
          <p:nvPr>
            <p:ph type="sldNum" sz="quarter" idx="4294967295"/>
          </p:nvPr>
        </p:nvSpPr>
        <p:spPr>
          <a:xfrm>
            <a:off x="7010400" y="4846638"/>
            <a:ext cx="2133600" cy="182562"/>
          </a:xfrm>
        </p:spPr>
        <p:txBody>
          <a:bodyPr/>
          <a:lstStyle/>
          <a:p>
            <a:fld id="{950BD6B0-76F7-4942-8BD6-FCF18CBA2D80}" type="slidenum">
              <a:rPr lang="en-US" altLang="zh-CN" smtClean="0"/>
              <a:t>4</a:t>
            </a:fld>
            <a:endParaRPr lang="en-US" altLang="zh-CN"/>
          </a:p>
        </p:txBody>
      </p:sp>
      <p:pic>
        <p:nvPicPr>
          <p:cNvPr id="6" name="图片 5"/>
          <p:cNvPicPr>
            <a:picLocks noChangeAspect="1"/>
          </p:cNvPicPr>
          <p:nvPr/>
        </p:nvPicPr>
        <p:blipFill>
          <a:blip r:embed="rId2"/>
          <a:stretch>
            <a:fillRect/>
          </a:stretch>
        </p:blipFill>
        <p:spPr>
          <a:xfrm>
            <a:off x="827584" y="2294953"/>
            <a:ext cx="5040560" cy="1485495"/>
          </a:xfrm>
          <a:prstGeom prst="rect">
            <a:avLst/>
          </a:prstGeom>
        </p:spPr>
      </p:pic>
      <p:sp>
        <p:nvSpPr>
          <p:cNvPr id="7" name="矩形 6"/>
          <p:cNvSpPr/>
          <p:nvPr/>
        </p:nvSpPr>
        <p:spPr>
          <a:xfrm>
            <a:off x="649577" y="4020214"/>
            <a:ext cx="7867765" cy="707886"/>
          </a:xfrm>
          <a:prstGeom prst="rect">
            <a:avLst/>
          </a:prstGeom>
        </p:spPr>
        <p:txBody>
          <a:bodyPr wrap="square">
            <a:spAutoFit/>
          </a:bodyPr>
          <a:lstStyle/>
          <a:p>
            <a:pPr algn="just">
              <a:buFont typeface="+mj-lt"/>
              <a:buAutoNum type="arabicPeriod"/>
            </a:pPr>
            <a:r>
              <a:rPr lang="zh-CN" altLang="en-US" sz="2000" b="0" dirty="0">
                <a:solidFill>
                  <a:srgbClr val="333333"/>
                </a:solidFill>
                <a:latin typeface="-apple-system-font"/>
              </a:rPr>
              <a:t>它表明自变量和因变量之间的显著关系；</a:t>
            </a:r>
          </a:p>
          <a:p>
            <a:pPr algn="just">
              <a:buFont typeface="+mj-lt"/>
              <a:buAutoNum type="arabicPeriod"/>
            </a:pPr>
            <a:r>
              <a:rPr lang="zh-CN" altLang="en-US" sz="2000" b="0" dirty="0">
                <a:solidFill>
                  <a:srgbClr val="333333"/>
                </a:solidFill>
                <a:latin typeface="-apple-system-font"/>
              </a:rPr>
              <a:t>它表明多个自变量对一个因变量的影响强度。</a:t>
            </a:r>
            <a:endParaRPr lang="zh-CN" altLang="en-US" sz="2000" b="0" i="0" dirty="0">
              <a:solidFill>
                <a:srgbClr val="333333"/>
              </a:solidFill>
              <a:effectLst/>
              <a:latin typeface="-apple-system-font"/>
            </a:endParaRPr>
          </a:p>
        </p:txBody>
      </p:sp>
    </p:spTree>
    <p:extLst>
      <p:ext uri="{BB962C8B-B14F-4D97-AF65-F5344CB8AC3E}">
        <p14:creationId xmlns:p14="http://schemas.microsoft.com/office/powerpoint/2010/main" val="2146559310"/>
      </p:ext>
    </p:extLst>
  </p:cSld>
  <p:clrMapOvr>
    <a:masterClrMapping/>
  </p:clrMapOvr>
  <p:transition spd="med">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251520" y="511270"/>
            <a:ext cx="8424936" cy="4330478"/>
          </a:xfrm>
          <a:prstGeom prst="rect">
            <a:avLst/>
          </a:prstGeom>
        </p:spPr>
        <p:txBody>
          <a:bodyPr vert="horz" lIns="68544" tIns="34272" rIns="68544" bIns="34272"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1800" dirty="0">
                <a:solidFill>
                  <a:srgbClr val="0070C0"/>
                </a:solidFill>
                <a:latin typeface="Arial" panose="020B0604020202020204" pitchFamily="34" charset="0"/>
                <a:ea typeface="微软雅黑" panose="020B0503020204020204" pitchFamily="34" charset="-122"/>
                <a:cs typeface="Arial" panose="020B0604020202020204" pitchFamily="34" charset="0"/>
              </a:rPr>
              <a:t>示例</a:t>
            </a:r>
            <a:endParaRPr lang="en-US" altLang="zh-CN" sz="1800" dirty="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marL="0" indent="342900">
              <a:lnSpc>
                <a:spcPct val="150000"/>
              </a:lnSpc>
              <a:buNone/>
            </a:pPr>
            <a:r>
              <a:rPr lang="zh-CN" altLang="en-US"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先拟定一个一元三次多项式作为目标函数，然后再加上一些噪声产生样本集，再用转化的线性回归模型来完成拟合，最后对测试集进行预测。采用</a:t>
            </a:r>
            <a:r>
              <a:rPr lang="en-US" altLang="zh-CN" sz="1650" dirty="0" err="1">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sklearn.linear_model</a:t>
            </a:r>
            <a:r>
              <a:rPr lang="zh-CN" altLang="en-US"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包中的</a:t>
            </a:r>
            <a:r>
              <a:rPr lang="en-US" altLang="zh-CN" sz="1650" dirty="0" err="1">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LinearRegression</a:t>
            </a:r>
            <a:r>
              <a:rPr lang="zh-CN" altLang="en-US"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函数来完成。</a:t>
            </a:r>
            <a:endParaRPr lang="en-US" altLang="zh-CN"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342900">
              <a:lnSpc>
                <a:spcPct val="150000"/>
              </a:lnSpc>
              <a:buNone/>
            </a:pPr>
            <a:r>
              <a:rPr lang="zh-CN" altLang="en-US"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目标函数：</a:t>
            </a:r>
            <a:endParaRPr lang="zh-CN" altLang="zh-CN"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1143000" y="118855"/>
            <a:ext cx="6858000" cy="415498"/>
          </a:xfrm>
          <a:prstGeom prst="rect">
            <a:avLst/>
          </a:prstGeom>
          <a:noFill/>
        </p:spPr>
        <p:txBody>
          <a:bodyPr wrap="square" rtlCol="0">
            <a:spAutoFit/>
          </a:bodyPr>
          <a:lstStyle/>
          <a:p>
            <a:pPr algn="ctr" defTabSz="913924"/>
            <a:r>
              <a:rPr lang="en-US" altLang="zh-CN" sz="2100" dirty="0">
                <a:solidFill>
                  <a:srgbClr val="0070C0"/>
                </a:solidFill>
                <a:latin typeface="微软雅黑" panose="020B0503020204020204" pitchFamily="34" charset="-122"/>
                <a:ea typeface="微软雅黑" panose="020B0503020204020204" pitchFamily="34" charset="-122"/>
              </a:rPr>
              <a:t>3.3 </a:t>
            </a:r>
            <a:r>
              <a:rPr lang="zh-CN" altLang="en-US" sz="2100" dirty="0">
                <a:solidFill>
                  <a:srgbClr val="0070C0"/>
                </a:solidFill>
                <a:latin typeface="微软雅黑" panose="020B0503020204020204" pitchFamily="34" charset="-122"/>
                <a:ea typeface="微软雅黑" panose="020B0503020204020204" pitchFamily="34" charset="-122"/>
              </a:rPr>
              <a:t>多项式回归</a:t>
            </a:r>
          </a:p>
        </p:txBody>
      </p:sp>
      <p:sp>
        <p:nvSpPr>
          <p:cNvPr id="4" name="灯片编号占位符 1"/>
          <p:cNvSpPr txBox="1">
            <a:spLocks/>
          </p:cNvSpPr>
          <p:nvPr/>
        </p:nvSpPr>
        <p:spPr>
          <a:xfrm>
            <a:off x="6236716" y="4848106"/>
            <a:ext cx="1600200" cy="205383"/>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200"/>
              <a:pPr algn="r"/>
              <a:t>40</a:t>
            </a:fld>
            <a:endParaRPr lang="zh-CN" altLang="en-US" sz="1200" dirty="0"/>
          </a:p>
        </p:txBody>
      </p:sp>
      <p:sp>
        <p:nvSpPr>
          <p:cNvPr id="2" name="Rectangle 2"/>
          <p:cNvSpPr>
            <a:spLocks noChangeArrowheads="1"/>
          </p:cNvSpPr>
          <p:nvPr/>
        </p:nvSpPr>
        <p:spPr bwMode="auto">
          <a:xfrm>
            <a:off x="7862437" y="-173124"/>
            <a:ext cx="138563"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7862437" y="-173124"/>
            <a:ext cx="138563"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a:p>
        </p:txBody>
      </p:sp>
      <p:pic>
        <p:nvPicPr>
          <p:cNvPr id="11673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34146"/>
          <a:stretch/>
        </p:blipFill>
        <p:spPr bwMode="auto">
          <a:xfrm>
            <a:off x="1457938" y="2627998"/>
            <a:ext cx="7218518" cy="2414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2456724"/>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323528" y="511270"/>
            <a:ext cx="7384659" cy="4330478"/>
          </a:xfrm>
          <a:prstGeom prst="rect">
            <a:avLst/>
          </a:prstGeom>
        </p:spPr>
        <p:txBody>
          <a:bodyPr vert="horz" lIns="68544" tIns="34272" rIns="68544" bIns="34272"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1800" dirty="0">
                <a:solidFill>
                  <a:srgbClr val="0070C0"/>
                </a:solidFill>
                <a:latin typeface="Arial" panose="020B0604020202020204" pitchFamily="34" charset="0"/>
                <a:ea typeface="微软雅黑" panose="020B0503020204020204" pitchFamily="34" charset="-122"/>
                <a:cs typeface="Arial" panose="020B0604020202020204" pitchFamily="34" charset="0"/>
              </a:rPr>
              <a:t>示例</a:t>
            </a:r>
            <a:endParaRPr lang="en-US" altLang="zh-CN" sz="1800" dirty="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marL="0" indent="342900">
              <a:lnSpc>
                <a:spcPct val="150000"/>
              </a:lnSpc>
              <a:buNone/>
            </a:pPr>
            <a:r>
              <a:rPr lang="zh-CN" altLang="en-US"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产生样本集与测试集：</a:t>
            </a:r>
            <a:endParaRPr lang="zh-CN" altLang="zh-CN"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1143000" y="118855"/>
            <a:ext cx="6858000" cy="415498"/>
          </a:xfrm>
          <a:prstGeom prst="rect">
            <a:avLst/>
          </a:prstGeom>
          <a:noFill/>
        </p:spPr>
        <p:txBody>
          <a:bodyPr wrap="square" rtlCol="0">
            <a:spAutoFit/>
          </a:bodyPr>
          <a:lstStyle/>
          <a:p>
            <a:pPr algn="ctr" defTabSz="913924"/>
            <a:r>
              <a:rPr lang="en-US" altLang="zh-CN" sz="2100" dirty="0">
                <a:solidFill>
                  <a:srgbClr val="0070C0"/>
                </a:solidFill>
                <a:latin typeface="微软雅黑" panose="020B0503020204020204" pitchFamily="34" charset="-122"/>
                <a:ea typeface="微软雅黑" panose="020B0503020204020204" pitchFamily="34" charset="-122"/>
              </a:rPr>
              <a:t>3.3 </a:t>
            </a:r>
            <a:r>
              <a:rPr lang="zh-CN" altLang="en-US" sz="2100" dirty="0">
                <a:solidFill>
                  <a:srgbClr val="0070C0"/>
                </a:solidFill>
                <a:latin typeface="微软雅黑" panose="020B0503020204020204" pitchFamily="34" charset="-122"/>
                <a:ea typeface="微软雅黑" panose="020B0503020204020204" pitchFamily="34" charset="-122"/>
              </a:rPr>
              <a:t>多项式回归</a:t>
            </a:r>
          </a:p>
        </p:txBody>
      </p:sp>
      <p:sp>
        <p:nvSpPr>
          <p:cNvPr id="4" name="灯片编号占位符 1"/>
          <p:cNvSpPr txBox="1">
            <a:spLocks/>
          </p:cNvSpPr>
          <p:nvPr/>
        </p:nvSpPr>
        <p:spPr>
          <a:xfrm>
            <a:off x="6236716" y="4848106"/>
            <a:ext cx="1600200" cy="205383"/>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200"/>
              <a:pPr algn="r"/>
              <a:t>41</a:t>
            </a:fld>
            <a:endParaRPr lang="zh-CN" altLang="en-US" sz="1200" dirty="0"/>
          </a:p>
        </p:txBody>
      </p:sp>
      <p:sp>
        <p:nvSpPr>
          <p:cNvPr id="2" name="Rectangle 2"/>
          <p:cNvSpPr>
            <a:spLocks noChangeArrowheads="1"/>
          </p:cNvSpPr>
          <p:nvPr/>
        </p:nvSpPr>
        <p:spPr bwMode="auto">
          <a:xfrm>
            <a:off x="7862437" y="-173124"/>
            <a:ext cx="138563"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7862437" y="-173124"/>
            <a:ext cx="138563"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a:p>
        </p:txBody>
      </p:sp>
      <p:pic>
        <p:nvPicPr>
          <p:cNvPr id="11776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2578715"/>
            <a:ext cx="6081394" cy="247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图片 8"/>
          <p:cNvPicPr>
            <a:picLocks/>
          </p:cNvPicPr>
          <p:nvPr/>
        </p:nvPicPr>
        <p:blipFill>
          <a:blip r:embed="rId4">
            <a:extLst>
              <a:ext uri="{28A0092B-C50C-407E-A947-70E740481C1C}">
                <a14:useLocalDpi xmlns:a14="http://schemas.microsoft.com/office/drawing/2010/main" val="0"/>
              </a:ext>
            </a:extLst>
          </a:blip>
          <a:stretch>
            <a:fillRect/>
          </a:stretch>
        </p:blipFill>
        <p:spPr>
          <a:xfrm>
            <a:off x="4157017" y="524755"/>
            <a:ext cx="4159399" cy="2077043"/>
          </a:xfrm>
          <a:prstGeom prst="rect">
            <a:avLst/>
          </a:prstGeom>
        </p:spPr>
      </p:pic>
    </p:spTree>
    <p:extLst>
      <p:ext uri="{BB962C8B-B14F-4D97-AF65-F5344CB8AC3E}">
        <p14:creationId xmlns:p14="http://schemas.microsoft.com/office/powerpoint/2010/main" val="411116162"/>
      </p:ext>
    </p:extLst>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539552" y="511270"/>
            <a:ext cx="7168635" cy="4330478"/>
          </a:xfrm>
          <a:prstGeom prst="rect">
            <a:avLst/>
          </a:prstGeom>
        </p:spPr>
        <p:txBody>
          <a:bodyPr vert="horz" lIns="68544" tIns="34272" rIns="68544" bIns="34272"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1800"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示例</a:t>
            </a:r>
            <a:r>
              <a:rPr lang="en-US" altLang="zh-CN" sz="1800" dirty="0" smtClean="0">
                <a:solidFill>
                  <a:srgbClr val="0070C0"/>
                </a:solidFill>
                <a:latin typeface="Arial" panose="020B0604020202020204" pitchFamily="34" charset="0"/>
                <a:ea typeface="微软雅黑" panose="020B0503020204020204" pitchFamily="34" charset="-122"/>
                <a:cs typeface="Arial" panose="020B0604020202020204" pitchFamily="34" charset="0"/>
              </a:rPr>
              <a:t>:</a:t>
            </a:r>
            <a:r>
              <a:rPr lang="zh-CN" altLang="en-US" sz="1650" dirty="0" smtClean="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三</a:t>
            </a:r>
            <a:r>
              <a:rPr lang="zh-CN" altLang="en-US"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次多项式拟合：</a:t>
            </a:r>
            <a:endParaRPr lang="zh-CN" altLang="zh-CN"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1143000" y="118855"/>
            <a:ext cx="6858000" cy="415498"/>
          </a:xfrm>
          <a:prstGeom prst="rect">
            <a:avLst/>
          </a:prstGeom>
          <a:noFill/>
        </p:spPr>
        <p:txBody>
          <a:bodyPr wrap="square" rtlCol="0">
            <a:spAutoFit/>
          </a:bodyPr>
          <a:lstStyle/>
          <a:p>
            <a:pPr algn="ctr" defTabSz="913924"/>
            <a:r>
              <a:rPr lang="en-US" altLang="zh-CN" sz="2100" dirty="0">
                <a:solidFill>
                  <a:srgbClr val="0070C0"/>
                </a:solidFill>
                <a:latin typeface="微软雅黑" panose="020B0503020204020204" pitchFamily="34" charset="-122"/>
                <a:ea typeface="微软雅黑" panose="020B0503020204020204" pitchFamily="34" charset="-122"/>
              </a:rPr>
              <a:t>3.3 </a:t>
            </a:r>
            <a:r>
              <a:rPr lang="zh-CN" altLang="en-US" sz="2100" dirty="0">
                <a:solidFill>
                  <a:srgbClr val="0070C0"/>
                </a:solidFill>
                <a:latin typeface="微软雅黑" panose="020B0503020204020204" pitchFamily="34" charset="-122"/>
                <a:ea typeface="微软雅黑" panose="020B0503020204020204" pitchFamily="34" charset="-122"/>
              </a:rPr>
              <a:t>多项式回归</a:t>
            </a:r>
          </a:p>
        </p:txBody>
      </p:sp>
      <p:sp>
        <p:nvSpPr>
          <p:cNvPr id="4" name="灯片编号占位符 1"/>
          <p:cNvSpPr txBox="1">
            <a:spLocks/>
          </p:cNvSpPr>
          <p:nvPr/>
        </p:nvSpPr>
        <p:spPr>
          <a:xfrm>
            <a:off x="6236716" y="4848106"/>
            <a:ext cx="1600200" cy="205383"/>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200"/>
              <a:pPr algn="r"/>
              <a:t>42</a:t>
            </a:fld>
            <a:endParaRPr lang="zh-CN" altLang="en-US" sz="1200" dirty="0"/>
          </a:p>
        </p:txBody>
      </p:sp>
      <p:sp>
        <p:nvSpPr>
          <p:cNvPr id="2" name="Rectangle 2"/>
          <p:cNvSpPr>
            <a:spLocks noChangeArrowheads="1"/>
          </p:cNvSpPr>
          <p:nvPr/>
        </p:nvSpPr>
        <p:spPr bwMode="auto">
          <a:xfrm>
            <a:off x="7862437" y="-173124"/>
            <a:ext cx="138563"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7862437" y="-173124"/>
            <a:ext cx="138563"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a:p>
        </p:txBody>
      </p:sp>
      <p:pic>
        <p:nvPicPr>
          <p:cNvPr id="11878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464" y="1015721"/>
            <a:ext cx="5190299" cy="4244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7889" y="1305508"/>
            <a:ext cx="3474148" cy="2418369"/>
          </a:xfrm>
          <a:prstGeom prst="rect">
            <a:avLst/>
          </a:prstGeom>
        </p:spPr>
      </p:pic>
    </p:spTree>
    <p:extLst>
      <p:ext uri="{BB962C8B-B14F-4D97-AF65-F5344CB8AC3E}">
        <p14:creationId xmlns:p14="http://schemas.microsoft.com/office/powerpoint/2010/main" val="3959940849"/>
      </p:ext>
    </p:extLst>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多项式回归Python实现</a:t>
            </a:r>
          </a:p>
        </p:txBody>
      </p:sp>
      <p:pic>
        <p:nvPicPr>
          <p:cNvPr id="7" name="内容占位符 6"/>
          <p:cNvPicPr>
            <a:picLocks noGrp="1" noChangeAspect="1"/>
          </p:cNvPicPr>
          <p:nvPr>
            <p:ph idx="1"/>
          </p:nvPr>
        </p:nvPicPr>
        <p:blipFill>
          <a:blip r:embed="rId2"/>
          <a:stretch>
            <a:fillRect/>
          </a:stretch>
        </p:blipFill>
        <p:spPr>
          <a:xfrm>
            <a:off x="645795" y="753428"/>
            <a:ext cx="4762500" cy="1735931"/>
          </a:xfrm>
          <a:prstGeom prst="rect">
            <a:avLst/>
          </a:prstGeom>
        </p:spPr>
      </p:pic>
      <p:sp>
        <p:nvSpPr>
          <p:cNvPr id="2" name="日期占位符 1"/>
          <p:cNvSpPr>
            <a:spLocks noGrp="1"/>
          </p:cNvSpPr>
          <p:nvPr>
            <p:ph type="dt" sz="quarter" idx="10"/>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4294967295"/>
          </p:nvPr>
        </p:nvSpPr>
        <p:spPr>
          <a:xfrm>
            <a:off x="7010400" y="4846638"/>
            <a:ext cx="2133600" cy="182562"/>
          </a:xfrm>
        </p:spPr>
        <p:txBody>
          <a:bodyPr/>
          <a:lstStyle/>
          <a:p>
            <a:fld id="{6ACF7D23-951D-4399-9FEA-F8B2DF1A1144}" type="slidenum">
              <a:rPr lang="en-US" altLang="zh-CN"/>
              <a:t>43</a:t>
            </a:fld>
            <a:endParaRPr lang="en-US" altLang="zh-CN"/>
          </a:p>
        </p:txBody>
      </p:sp>
      <p:pic>
        <p:nvPicPr>
          <p:cNvPr id="30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467985" y="940594"/>
            <a:ext cx="3473450" cy="1728788"/>
          </a:xfrm>
          <a:prstGeom prst="rect">
            <a:avLst/>
          </a:prstGeom>
          <a:noFill/>
          <a:ln>
            <a:noFill/>
          </a:ln>
        </p:spPr>
      </p:pic>
      <p:pic>
        <p:nvPicPr>
          <p:cNvPr id="8" name="图片 7"/>
          <p:cNvPicPr>
            <a:picLocks noChangeAspect="1"/>
          </p:cNvPicPr>
          <p:nvPr/>
        </p:nvPicPr>
        <p:blipFill>
          <a:blip r:embed="rId4"/>
          <a:stretch>
            <a:fillRect/>
          </a:stretch>
        </p:blipFill>
        <p:spPr>
          <a:xfrm>
            <a:off x="725805" y="2598896"/>
            <a:ext cx="4133850" cy="2185988"/>
          </a:xfrm>
          <a:prstGeom prst="rect">
            <a:avLst/>
          </a:prstGeom>
        </p:spPr>
      </p:pic>
      <p:pic>
        <p:nvPicPr>
          <p:cNvPr id="308" name="图片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5414645" y="2765584"/>
            <a:ext cx="3429000" cy="1852613"/>
          </a:xfrm>
          <a:prstGeom prst="rect">
            <a:avLst/>
          </a:prstGeom>
          <a:noFill/>
          <a:ln>
            <a:noFill/>
          </a:ln>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08"/>
                                        </p:tgtEl>
                                        <p:attrNameLst>
                                          <p:attrName>style.visibility</p:attrName>
                                        </p:attrNameLst>
                                      </p:cBhvr>
                                      <p:to>
                                        <p:strVal val="visible"/>
                                      </p:to>
                                    </p:set>
                                    <p:anim calcmode="lin" valueType="num">
                                      <p:cBhvr additive="base">
                                        <p:cTn id="11" dur="500" fill="hold"/>
                                        <p:tgtEl>
                                          <p:spTgt spid="308"/>
                                        </p:tgtEl>
                                        <p:attrNameLst>
                                          <p:attrName>ppt_x</p:attrName>
                                        </p:attrNameLst>
                                      </p:cBhvr>
                                      <p:tavLst>
                                        <p:tav tm="0">
                                          <p:val>
                                            <p:strVal val="#ppt_x"/>
                                          </p:val>
                                        </p:tav>
                                        <p:tav tm="100000">
                                          <p:val>
                                            <p:strVal val="#ppt_x"/>
                                          </p:val>
                                        </p:tav>
                                      </p:tavLst>
                                    </p:anim>
                                    <p:anim calcmode="lin" valueType="num">
                                      <p:cBhvr additive="base">
                                        <p:cTn id="12" dur="500" fill="hold"/>
                                        <p:tgtEl>
                                          <p:spTgt spid="3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sym typeface="+mn-ea"/>
              </a:rPr>
              <a:t>多项式回归Python实现</a:t>
            </a:r>
            <a:endParaRPr lang="zh-CN" altLang="en-US" dirty="0"/>
          </a:p>
        </p:txBody>
      </p:sp>
      <p:pic>
        <p:nvPicPr>
          <p:cNvPr id="7" name="内容占位符 6"/>
          <p:cNvPicPr>
            <a:picLocks noGrp="1" noChangeAspect="1"/>
          </p:cNvPicPr>
          <p:nvPr>
            <p:ph idx="1"/>
          </p:nvPr>
        </p:nvPicPr>
        <p:blipFill>
          <a:blip r:embed="rId2"/>
          <a:stretch>
            <a:fillRect/>
          </a:stretch>
        </p:blipFill>
        <p:spPr>
          <a:xfrm>
            <a:off x="537211" y="778668"/>
            <a:ext cx="4619625" cy="3161233"/>
          </a:xfrm>
          <a:prstGeom prst="rect">
            <a:avLst/>
          </a:prstGeom>
        </p:spPr>
      </p:pic>
      <p:sp>
        <p:nvSpPr>
          <p:cNvPr id="2" name="日期占位符 1"/>
          <p:cNvSpPr>
            <a:spLocks noGrp="1"/>
          </p:cNvSpPr>
          <p:nvPr>
            <p:ph type="dt" sz="quarter" idx="10"/>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4294967295"/>
          </p:nvPr>
        </p:nvSpPr>
        <p:spPr>
          <a:xfrm>
            <a:off x="7010400" y="4846638"/>
            <a:ext cx="2133600" cy="182562"/>
          </a:xfrm>
        </p:spPr>
        <p:txBody>
          <a:bodyPr/>
          <a:lstStyle/>
          <a:p>
            <a:fld id="{6ACF7D23-951D-4399-9FEA-F8B2DF1A1144}" type="slidenum">
              <a:rPr lang="en-US" altLang="zh-CN"/>
              <a:t>44</a:t>
            </a:fld>
            <a:endParaRPr lang="en-US" altLang="zh-CN"/>
          </a:p>
        </p:txBody>
      </p:sp>
      <p:pic>
        <p:nvPicPr>
          <p:cNvPr id="309"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838700" y="2229326"/>
            <a:ext cx="3947160" cy="2103120"/>
          </a:xfrm>
          <a:prstGeom prst="rect">
            <a:avLst/>
          </a:prstGeom>
          <a:noFill/>
          <a:ln>
            <a:noFill/>
          </a:ln>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dirty="0">
                <a:latin typeface="+mn-ea"/>
                <a:ea typeface="+mn-ea"/>
              </a:rPr>
              <a:t>欠拟合、过</a:t>
            </a:r>
            <a:r>
              <a:rPr lang="zh-CN" altLang="en-US" sz="2400" dirty="0" smtClean="0">
                <a:latin typeface="+mn-ea"/>
                <a:ea typeface="+mn-ea"/>
              </a:rPr>
              <a:t>拟合问题</a:t>
            </a:r>
            <a:endParaRPr lang="zh-CN" altLang="en-US" dirty="0">
              <a:latin typeface="+mn-ea"/>
              <a:ea typeface="+mn-ea"/>
            </a:endParaRPr>
          </a:p>
        </p:txBody>
      </p:sp>
      <p:pic>
        <p:nvPicPr>
          <p:cNvPr id="6" name="内容占位符 5"/>
          <p:cNvPicPr>
            <a:picLocks noGrp="1" noChangeAspect="1"/>
          </p:cNvPicPr>
          <p:nvPr>
            <p:ph idx="1"/>
          </p:nvPr>
        </p:nvPicPr>
        <p:blipFill>
          <a:blip r:embed="rId2"/>
          <a:stretch>
            <a:fillRect/>
          </a:stretch>
        </p:blipFill>
        <p:spPr>
          <a:xfrm>
            <a:off x="827584" y="1707654"/>
            <a:ext cx="7424721" cy="1597929"/>
          </a:xfrm>
          <a:prstGeom prst="rect">
            <a:avLst/>
          </a:prstGeom>
        </p:spPr>
      </p:pic>
      <p:sp>
        <p:nvSpPr>
          <p:cNvPr id="5" name="日期占位符 4"/>
          <p:cNvSpPr>
            <a:spLocks noGrp="1"/>
          </p:cNvSpPr>
          <p:nvPr>
            <p:ph type="dt" sz="quarter" idx="10"/>
          </p:nvPr>
        </p:nvSpPr>
        <p:spPr/>
        <p:txBody>
          <a:bodyPr/>
          <a:lstStyle/>
          <a:p>
            <a:fld id="{46E0EEA7-FF2C-4F98-A19E-422254652B91}" type="datetime3">
              <a:rPr lang="zh-CN" altLang="en-US" smtClean="0"/>
              <a:t>2021年7月2日星期五</a:t>
            </a:fld>
            <a:endParaRPr lang="en-US" altLang="zh-CN" dirty="0"/>
          </a:p>
        </p:txBody>
      </p:sp>
      <p:sp>
        <p:nvSpPr>
          <p:cNvPr id="4" name="灯片编号占位符 3"/>
          <p:cNvSpPr>
            <a:spLocks noGrp="1"/>
          </p:cNvSpPr>
          <p:nvPr>
            <p:ph type="sldNum" sz="quarter" idx="4294967295"/>
          </p:nvPr>
        </p:nvSpPr>
        <p:spPr>
          <a:xfrm>
            <a:off x="7010400" y="4846638"/>
            <a:ext cx="2133600" cy="182562"/>
          </a:xfrm>
        </p:spPr>
        <p:txBody>
          <a:bodyPr/>
          <a:lstStyle/>
          <a:p>
            <a:fld id="{950BD6B0-76F7-4942-8BD6-FCF18CBA2D80}" type="slidenum">
              <a:rPr lang="en-US" altLang="zh-CN" smtClean="0"/>
              <a:t>45</a:t>
            </a:fld>
            <a:endParaRPr lang="en-US" altLang="zh-CN"/>
          </a:p>
        </p:txBody>
      </p:sp>
      <p:sp>
        <p:nvSpPr>
          <p:cNvPr id="7" name="矩形 6"/>
          <p:cNvSpPr/>
          <p:nvPr/>
        </p:nvSpPr>
        <p:spPr>
          <a:xfrm>
            <a:off x="611560" y="3705876"/>
            <a:ext cx="7920881" cy="769441"/>
          </a:xfrm>
          <a:prstGeom prst="rect">
            <a:avLst/>
          </a:prstGeom>
        </p:spPr>
        <p:txBody>
          <a:bodyPr wrap="square">
            <a:spAutoFit/>
          </a:bodyPr>
          <a:lstStyle/>
          <a:p>
            <a:pPr algn="l"/>
            <a:r>
              <a:rPr lang="zh-CN" altLang="en-US" sz="2200" dirty="0">
                <a:solidFill>
                  <a:srgbClr val="333333"/>
                </a:solidFill>
                <a:latin typeface="-apple-system-font"/>
              </a:rPr>
              <a:t>明显地向两端寻找曲线点，看看这些形状和趋势是否有意义。更高次的多项式最后可能产生怪异的推断结果。</a:t>
            </a:r>
            <a:endParaRPr lang="zh-CN" altLang="en-US" sz="2200" dirty="0"/>
          </a:p>
        </p:txBody>
      </p:sp>
    </p:spTree>
    <p:extLst>
      <p:ext uri="{BB962C8B-B14F-4D97-AF65-F5344CB8AC3E}">
        <p14:creationId xmlns:p14="http://schemas.microsoft.com/office/powerpoint/2010/main" val="768481574"/>
      </p:ext>
    </p:extLst>
  </p:cSld>
  <p:clrMapOvr>
    <a:masterClrMapping/>
  </p:clrMapOvr>
  <p:transition spd="med">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107505" y="511270"/>
            <a:ext cx="3750592" cy="2348512"/>
          </a:xfrm>
          <a:prstGeom prst="rect">
            <a:avLst/>
          </a:prstGeom>
        </p:spPr>
        <p:txBody>
          <a:bodyPr vert="horz" lIns="68544" tIns="34272" rIns="68544" bIns="34272"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1800" dirty="0">
                <a:solidFill>
                  <a:srgbClr val="0070C0"/>
                </a:solidFill>
                <a:latin typeface="Arial" panose="020B0604020202020204" pitchFamily="34" charset="0"/>
                <a:ea typeface="微软雅黑" panose="020B0503020204020204" pitchFamily="34" charset="-122"/>
                <a:cs typeface="Arial" panose="020B0604020202020204" pitchFamily="34" charset="0"/>
              </a:rPr>
              <a:t>欠拟合、过拟合示例</a:t>
            </a:r>
            <a:endParaRPr lang="en-US" altLang="zh-CN" sz="1800" dirty="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marL="0" indent="342900">
              <a:lnSpc>
                <a:spcPct val="150000"/>
              </a:lnSpc>
              <a:buNone/>
            </a:pPr>
            <a:r>
              <a:rPr lang="zh-CN" altLang="en-US"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模型在训练样本上产生的误差叫训练误差（</a:t>
            </a:r>
            <a:r>
              <a:rPr lang="en-US" altLang="zh-CN"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training error</a:t>
            </a:r>
            <a:r>
              <a:rPr lang="zh-CN" altLang="en-US"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。在测试样本上产生的误差叫测试误差（</a:t>
            </a:r>
            <a:r>
              <a:rPr lang="en-US" altLang="zh-CN"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test error</a:t>
            </a:r>
            <a:r>
              <a:rPr lang="zh-CN" altLang="en-US"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endParaRPr lang="en-US" altLang="zh-CN"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a:p>
            <a:pPr marL="0" indent="342900">
              <a:lnSpc>
                <a:spcPct val="150000"/>
              </a:lnSpc>
              <a:buNone/>
            </a:pPr>
            <a:endParaRPr lang="zh-CN" altLang="zh-CN"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1" name="文本框 2"/>
          <p:cNvSpPr txBox="1"/>
          <p:nvPr/>
        </p:nvSpPr>
        <p:spPr>
          <a:xfrm>
            <a:off x="1043608" y="118855"/>
            <a:ext cx="6957392" cy="461665"/>
          </a:xfrm>
          <a:prstGeom prst="rect">
            <a:avLst/>
          </a:prstGeom>
          <a:noFill/>
        </p:spPr>
        <p:txBody>
          <a:bodyPr wrap="square" rtlCol="0">
            <a:spAutoFit/>
          </a:bodyPr>
          <a:lstStyle/>
          <a:p>
            <a:pPr algn="l" defTabSz="913924"/>
            <a:r>
              <a:rPr lang="zh-CN" altLang="en-US" sz="2400" b="0" dirty="0">
                <a:solidFill>
                  <a:schemeClr val="bg1"/>
                </a:solidFill>
                <a:latin typeface="+mn-ea"/>
                <a:cs typeface="+mj-cs"/>
              </a:rPr>
              <a:t>欠拟合、过拟合与泛化能力</a:t>
            </a:r>
          </a:p>
        </p:txBody>
      </p:sp>
      <p:sp>
        <p:nvSpPr>
          <p:cNvPr id="4" name="灯片编号占位符 1"/>
          <p:cNvSpPr txBox="1">
            <a:spLocks/>
          </p:cNvSpPr>
          <p:nvPr/>
        </p:nvSpPr>
        <p:spPr>
          <a:xfrm>
            <a:off x="6236716" y="4848106"/>
            <a:ext cx="1600200" cy="205383"/>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200"/>
              <a:pPr algn="r"/>
              <a:t>46</a:t>
            </a:fld>
            <a:endParaRPr lang="zh-CN" altLang="en-US" sz="1200" dirty="0"/>
          </a:p>
        </p:txBody>
      </p:sp>
      <p:sp>
        <p:nvSpPr>
          <p:cNvPr id="2" name="Rectangle 2"/>
          <p:cNvSpPr>
            <a:spLocks noChangeArrowheads="1"/>
          </p:cNvSpPr>
          <p:nvPr/>
        </p:nvSpPr>
        <p:spPr bwMode="auto">
          <a:xfrm>
            <a:off x="7862437" y="-173124"/>
            <a:ext cx="138563"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7862437" y="-173124"/>
            <a:ext cx="138563"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3857509" y="622738"/>
            <a:ext cx="1916654" cy="1372760"/>
          </a:xfrm>
          <a:prstGeom prst="rect">
            <a:avLst/>
          </a:prstGeom>
        </p:spPr>
      </p:pic>
      <p:pic>
        <p:nvPicPr>
          <p:cNvPr id="12" name="图片 11"/>
          <p:cNvPicPr/>
          <p:nvPr/>
        </p:nvPicPr>
        <p:blipFill>
          <a:blip r:embed="rId4">
            <a:extLst>
              <a:ext uri="{28A0092B-C50C-407E-A947-70E740481C1C}">
                <a14:useLocalDpi xmlns:a14="http://schemas.microsoft.com/office/drawing/2010/main" val="0"/>
              </a:ext>
            </a:extLst>
          </a:blip>
          <a:stretch>
            <a:fillRect/>
          </a:stretch>
        </p:blipFill>
        <p:spPr>
          <a:xfrm>
            <a:off x="3858096" y="2274416"/>
            <a:ext cx="1919642" cy="1375839"/>
          </a:xfrm>
          <a:prstGeom prst="rect">
            <a:avLst/>
          </a:prstGeom>
        </p:spPr>
      </p:pic>
      <p:pic>
        <p:nvPicPr>
          <p:cNvPr id="13" name="图片 12"/>
          <p:cNvPicPr/>
          <p:nvPr/>
        </p:nvPicPr>
        <p:blipFill>
          <a:blip r:embed="rId5">
            <a:extLst>
              <a:ext uri="{28A0092B-C50C-407E-A947-70E740481C1C}">
                <a14:useLocalDpi xmlns:a14="http://schemas.microsoft.com/office/drawing/2010/main" val="0"/>
              </a:ext>
            </a:extLst>
          </a:blip>
          <a:stretch>
            <a:fillRect/>
          </a:stretch>
        </p:blipFill>
        <p:spPr>
          <a:xfrm>
            <a:off x="6049828" y="2274416"/>
            <a:ext cx="1919642" cy="1375839"/>
          </a:xfrm>
          <a:prstGeom prst="rect">
            <a:avLst/>
          </a:prstGeom>
        </p:spPr>
      </p:pic>
      <p:graphicFrame>
        <p:nvGraphicFramePr>
          <p:cNvPr id="5" name="表格 4"/>
          <p:cNvGraphicFramePr>
            <a:graphicFrameLocks noGrp="1"/>
          </p:cNvGraphicFramePr>
          <p:nvPr>
            <p:extLst/>
          </p:nvPr>
        </p:nvGraphicFramePr>
        <p:xfrm>
          <a:off x="1208550" y="3964148"/>
          <a:ext cx="6745155" cy="853440"/>
        </p:xfrm>
        <a:graphic>
          <a:graphicData uri="http://schemas.openxmlformats.org/drawingml/2006/table">
            <a:tbl>
              <a:tblPr firstRow="1" firstCol="1" bandRow="1">
                <a:tableStyleId>{0E3FDE45-AF77-4B5C-9715-49D594BDF05E}</a:tableStyleId>
              </a:tblPr>
              <a:tblGrid>
                <a:gridCol w="855836"/>
                <a:gridCol w="1600162"/>
                <a:gridCol w="1462355"/>
                <a:gridCol w="1413401"/>
                <a:gridCol w="1413401"/>
              </a:tblGrid>
              <a:tr h="205740">
                <a:tc>
                  <a:txBody>
                    <a:bodyPr/>
                    <a:lstStyle/>
                    <a:p>
                      <a:pPr algn="ctr">
                        <a:spcAft>
                          <a:spcPts val="0"/>
                        </a:spcAft>
                      </a:pPr>
                      <a:r>
                        <a:rPr lang="en-US" sz="1400" kern="100" dirty="0">
                          <a:effectLst/>
                        </a:rPr>
                        <a:t> </a:t>
                      </a:r>
                      <a:endParaRPr lang="zh-CN" sz="1800" kern="100" dirty="0">
                        <a:effectLst/>
                        <a:latin typeface="Times New Roman"/>
                        <a:ea typeface="宋体"/>
                      </a:endParaRPr>
                    </a:p>
                  </a:txBody>
                  <a:tcPr marL="51435" marR="51435" marT="0" marB="0"/>
                </a:tc>
                <a:tc>
                  <a:txBody>
                    <a:bodyPr/>
                    <a:lstStyle/>
                    <a:p>
                      <a:pPr algn="ctr">
                        <a:spcAft>
                          <a:spcPts val="0"/>
                        </a:spcAft>
                      </a:pPr>
                      <a:r>
                        <a:rPr lang="zh-CN" sz="1400" kern="100">
                          <a:effectLst/>
                        </a:rPr>
                        <a:t>线性回归模型</a:t>
                      </a:r>
                      <a:endParaRPr lang="zh-CN" sz="1800" kern="100">
                        <a:effectLst/>
                        <a:latin typeface="Times New Roman"/>
                        <a:ea typeface="宋体"/>
                      </a:endParaRPr>
                    </a:p>
                  </a:txBody>
                  <a:tcPr marL="51435" marR="51435" marT="0" marB="0"/>
                </a:tc>
                <a:tc>
                  <a:txBody>
                    <a:bodyPr/>
                    <a:lstStyle/>
                    <a:p>
                      <a:pPr algn="ctr">
                        <a:spcAft>
                          <a:spcPts val="0"/>
                        </a:spcAft>
                      </a:pPr>
                      <a:r>
                        <a:rPr lang="zh-CN" sz="1400" kern="100">
                          <a:effectLst/>
                        </a:rPr>
                        <a:t>三次多项式模型</a:t>
                      </a:r>
                      <a:endParaRPr lang="zh-CN" sz="1800" kern="100">
                        <a:effectLst/>
                        <a:latin typeface="Times New Roman"/>
                        <a:ea typeface="宋体"/>
                      </a:endParaRPr>
                    </a:p>
                  </a:txBody>
                  <a:tcPr marL="51435" marR="51435" marT="0" marB="0"/>
                </a:tc>
                <a:tc>
                  <a:txBody>
                    <a:bodyPr/>
                    <a:lstStyle/>
                    <a:p>
                      <a:pPr algn="ctr">
                        <a:spcAft>
                          <a:spcPts val="0"/>
                        </a:spcAft>
                      </a:pPr>
                      <a:r>
                        <a:rPr lang="zh-CN" sz="1400" kern="100">
                          <a:effectLst/>
                        </a:rPr>
                        <a:t>五次多项式模型</a:t>
                      </a:r>
                      <a:endParaRPr lang="zh-CN" sz="1800" kern="100">
                        <a:effectLst/>
                        <a:latin typeface="Times New Roman"/>
                        <a:ea typeface="宋体"/>
                      </a:endParaRPr>
                    </a:p>
                  </a:txBody>
                  <a:tcPr marL="51435" marR="51435" marT="0" marB="0"/>
                </a:tc>
                <a:tc>
                  <a:txBody>
                    <a:bodyPr/>
                    <a:lstStyle/>
                    <a:p>
                      <a:pPr algn="ctr">
                        <a:spcAft>
                          <a:spcPts val="0"/>
                        </a:spcAft>
                      </a:pPr>
                      <a:r>
                        <a:rPr lang="zh-CN" sz="1400" kern="100">
                          <a:effectLst/>
                        </a:rPr>
                        <a:t>九次多项式模型</a:t>
                      </a:r>
                      <a:endParaRPr lang="zh-CN" sz="1800" kern="100">
                        <a:effectLst/>
                        <a:latin typeface="Times New Roman"/>
                        <a:ea typeface="宋体"/>
                      </a:endParaRPr>
                    </a:p>
                  </a:txBody>
                  <a:tcPr marL="51435" marR="51435" marT="0" marB="0"/>
                </a:tc>
              </a:tr>
              <a:tr h="205740">
                <a:tc>
                  <a:txBody>
                    <a:bodyPr/>
                    <a:lstStyle/>
                    <a:p>
                      <a:pPr algn="ctr">
                        <a:spcAft>
                          <a:spcPts val="0"/>
                        </a:spcAft>
                      </a:pPr>
                      <a:r>
                        <a:rPr lang="zh-CN" sz="1400" kern="100">
                          <a:effectLst/>
                        </a:rPr>
                        <a:t>训练误差</a:t>
                      </a:r>
                      <a:endParaRPr lang="zh-CN" sz="1800" kern="100">
                        <a:effectLst/>
                        <a:latin typeface="Times New Roman"/>
                        <a:ea typeface="宋体"/>
                      </a:endParaRPr>
                    </a:p>
                  </a:txBody>
                  <a:tcPr marL="51435" marR="51435" marT="0" marB="0"/>
                </a:tc>
                <a:tc>
                  <a:txBody>
                    <a:bodyPr/>
                    <a:lstStyle/>
                    <a:p>
                      <a:pPr algn="ctr">
                        <a:spcAft>
                          <a:spcPts val="0"/>
                        </a:spcAft>
                      </a:pPr>
                      <a:r>
                        <a:rPr lang="en-US" sz="1400" kern="100">
                          <a:effectLst/>
                        </a:rPr>
                        <a:t>2019</a:t>
                      </a:r>
                      <a:endParaRPr lang="zh-CN" sz="1800" kern="100">
                        <a:effectLst/>
                        <a:latin typeface="Times New Roman"/>
                        <a:ea typeface="宋体"/>
                      </a:endParaRPr>
                    </a:p>
                  </a:txBody>
                  <a:tcPr marL="51435" marR="51435" marT="0" marB="0"/>
                </a:tc>
                <a:tc>
                  <a:txBody>
                    <a:bodyPr/>
                    <a:lstStyle/>
                    <a:p>
                      <a:pPr algn="ctr">
                        <a:spcAft>
                          <a:spcPts val="0"/>
                        </a:spcAft>
                      </a:pPr>
                      <a:r>
                        <a:rPr lang="en-US" sz="1400" kern="100">
                          <a:effectLst/>
                        </a:rPr>
                        <a:t>534</a:t>
                      </a:r>
                      <a:endParaRPr lang="zh-CN" sz="1800" kern="100">
                        <a:effectLst/>
                        <a:latin typeface="Times New Roman"/>
                        <a:ea typeface="宋体"/>
                      </a:endParaRPr>
                    </a:p>
                  </a:txBody>
                  <a:tcPr marL="51435" marR="51435" marT="0" marB="0"/>
                </a:tc>
                <a:tc>
                  <a:txBody>
                    <a:bodyPr/>
                    <a:lstStyle/>
                    <a:p>
                      <a:pPr algn="ctr">
                        <a:spcAft>
                          <a:spcPts val="0"/>
                        </a:spcAft>
                      </a:pPr>
                      <a:r>
                        <a:rPr lang="en-US" sz="1400" kern="100">
                          <a:effectLst/>
                        </a:rPr>
                        <a:t>209</a:t>
                      </a:r>
                      <a:endParaRPr lang="zh-CN" sz="1800" kern="100">
                        <a:effectLst/>
                        <a:latin typeface="Times New Roman"/>
                        <a:ea typeface="宋体"/>
                      </a:endParaRPr>
                    </a:p>
                  </a:txBody>
                  <a:tcPr marL="51435" marR="51435" marT="0" marB="0"/>
                </a:tc>
                <a:tc>
                  <a:txBody>
                    <a:bodyPr/>
                    <a:lstStyle/>
                    <a:p>
                      <a:pPr algn="ctr">
                        <a:spcAft>
                          <a:spcPts val="0"/>
                        </a:spcAft>
                      </a:pPr>
                      <a:r>
                        <a:rPr lang="en-US" sz="1400" kern="100">
                          <a:effectLst/>
                        </a:rPr>
                        <a:t>4</a:t>
                      </a:r>
                      <a:endParaRPr lang="zh-CN" sz="1800" kern="100">
                        <a:effectLst/>
                        <a:latin typeface="Times New Roman"/>
                        <a:ea typeface="宋体"/>
                      </a:endParaRPr>
                    </a:p>
                  </a:txBody>
                  <a:tcPr marL="51435" marR="51435" marT="0" marB="0"/>
                </a:tc>
              </a:tr>
              <a:tr h="205740">
                <a:tc>
                  <a:txBody>
                    <a:bodyPr/>
                    <a:lstStyle/>
                    <a:p>
                      <a:pPr algn="ctr">
                        <a:spcAft>
                          <a:spcPts val="0"/>
                        </a:spcAft>
                      </a:pPr>
                      <a:r>
                        <a:rPr lang="zh-CN" sz="1400" kern="100">
                          <a:effectLst/>
                        </a:rPr>
                        <a:t>测试误差</a:t>
                      </a:r>
                      <a:endParaRPr lang="zh-CN" sz="1800" kern="100">
                        <a:effectLst/>
                        <a:latin typeface="Times New Roman"/>
                        <a:ea typeface="宋体"/>
                      </a:endParaRPr>
                    </a:p>
                  </a:txBody>
                  <a:tcPr marL="51435" marR="51435" marT="0" marB="0"/>
                </a:tc>
                <a:tc>
                  <a:txBody>
                    <a:bodyPr/>
                    <a:lstStyle/>
                    <a:p>
                      <a:pPr algn="ctr">
                        <a:spcAft>
                          <a:spcPts val="0"/>
                        </a:spcAft>
                      </a:pPr>
                      <a:r>
                        <a:rPr lang="en-US" sz="1400" kern="100">
                          <a:effectLst/>
                        </a:rPr>
                        <a:t>578</a:t>
                      </a:r>
                      <a:endParaRPr lang="zh-CN" sz="1800" kern="100">
                        <a:effectLst/>
                        <a:latin typeface="Times New Roman"/>
                        <a:ea typeface="宋体"/>
                      </a:endParaRPr>
                    </a:p>
                  </a:txBody>
                  <a:tcPr marL="51435" marR="51435" marT="0" marB="0"/>
                </a:tc>
                <a:tc>
                  <a:txBody>
                    <a:bodyPr/>
                    <a:lstStyle/>
                    <a:p>
                      <a:pPr algn="ctr">
                        <a:spcAft>
                          <a:spcPts val="0"/>
                        </a:spcAft>
                      </a:pPr>
                      <a:r>
                        <a:rPr lang="en-US" sz="1400" kern="100">
                          <a:effectLst/>
                        </a:rPr>
                        <a:t>247</a:t>
                      </a:r>
                      <a:endParaRPr lang="zh-CN" sz="1800" kern="100">
                        <a:effectLst/>
                        <a:latin typeface="Times New Roman"/>
                        <a:ea typeface="宋体"/>
                      </a:endParaRPr>
                    </a:p>
                  </a:txBody>
                  <a:tcPr marL="51435" marR="51435" marT="0" marB="0"/>
                </a:tc>
                <a:tc>
                  <a:txBody>
                    <a:bodyPr/>
                    <a:lstStyle/>
                    <a:p>
                      <a:pPr algn="ctr">
                        <a:spcAft>
                          <a:spcPts val="0"/>
                        </a:spcAft>
                      </a:pPr>
                      <a:r>
                        <a:rPr lang="en-US" sz="1400" kern="100">
                          <a:effectLst/>
                        </a:rPr>
                        <a:t>1232</a:t>
                      </a:r>
                      <a:endParaRPr lang="zh-CN" sz="1800" kern="100">
                        <a:effectLst/>
                        <a:latin typeface="Times New Roman"/>
                        <a:ea typeface="宋体"/>
                      </a:endParaRPr>
                    </a:p>
                  </a:txBody>
                  <a:tcPr marL="51435" marR="51435" marT="0" marB="0"/>
                </a:tc>
                <a:tc>
                  <a:txBody>
                    <a:bodyPr/>
                    <a:lstStyle/>
                    <a:p>
                      <a:pPr algn="ctr">
                        <a:spcAft>
                          <a:spcPts val="0"/>
                        </a:spcAft>
                      </a:pPr>
                      <a:r>
                        <a:rPr lang="en-US" sz="1400" kern="100">
                          <a:effectLst/>
                        </a:rPr>
                        <a:t>38492</a:t>
                      </a:r>
                      <a:endParaRPr lang="zh-CN" sz="1800" kern="100">
                        <a:effectLst/>
                        <a:latin typeface="Times New Roman"/>
                        <a:ea typeface="宋体"/>
                      </a:endParaRPr>
                    </a:p>
                  </a:txBody>
                  <a:tcPr marL="51435" marR="51435" marT="0" marB="0"/>
                </a:tc>
              </a:tr>
              <a:tr h="205740">
                <a:tc>
                  <a:txBody>
                    <a:bodyPr/>
                    <a:lstStyle/>
                    <a:p>
                      <a:pPr algn="ctr">
                        <a:spcAft>
                          <a:spcPts val="0"/>
                        </a:spcAft>
                      </a:pPr>
                      <a:r>
                        <a:rPr lang="zh-CN" sz="1400" kern="100">
                          <a:effectLst/>
                        </a:rPr>
                        <a:t>和</a:t>
                      </a:r>
                      <a:endParaRPr lang="zh-CN" sz="1800" kern="100">
                        <a:effectLst/>
                        <a:latin typeface="Times New Roman"/>
                        <a:ea typeface="宋体"/>
                      </a:endParaRPr>
                    </a:p>
                  </a:txBody>
                  <a:tcPr marL="51435" marR="51435" marT="0" marB="0"/>
                </a:tc>
                <a:tc>
                  <a:txBody>
                    <a:bodyPr/>
                    <a:lstStyle/>
                    <a:p>
                      <a:pPr algn="ctr">
                        <a:spcAft>
                          <a:spcPts val="0"/>
                        </a:spcAft>
                      </a:pPr>
                      <a:r>
                        <a:rPr lang="en-US" sz="1400" kern="100">
                          <a:effectLst/>
                        </a:rPr>
                        <a:t>2597</a:t>
                      </a:r>
                      <a:endParaRPr lang="zh-CN" sz="1800" kern="100">
                        <a:effectLst/>
                        <a:latin typeface="Times New Roman"/>
                        <a:ea typeface="宋体"/>
                      </a:endParaRPr>
                    </a:p>
                  </a:txBody>
                  <a:tcPr marL="51435" marR="51435" marT="0" marB="0"/>
                </a:tc>
                <a:tc>
                  <a:txBody>
                    <a:bodyPr/>
                    <a:lstStyle/>
                    <a:p>
                      <a:pPr algn="ctr">
                        <a:spcAft>
                          <a:spcPts val="0"/>
                        </a:spcAft>
                      </a:pPr>
                      <a:r>
                        <a:rPr lang="en-US" sz="1400" kern="100" dirty="0">
                          <a:effectLst/>
                        </a:rPr>
                        <a:t>781</a:t>
                      </a:r>
                      <a:endParaRPr lang="zh-CN" sz="1800" kern="100" dirty="0">
                        <a:effectLst/>
                        <a:latin typeface="Times New Roman"/>
                        <a:ea typeface="宋体"/>
                      </a:endParaRPr>
                    </a:p>
                  </a:txBody>
                  <a:tcPr marL="51435" marR="51435" marT="0" marB="0"/>
                </a:tc>
                <a:tc>
                  <a:txBody>
                    <a:bodyPr/>
                    <a:lstStyle/>
                    <a:p>
                      <a:pPr algn="ctr">
                        <a:spcAft>
                          <a:spcPts val="0"/>
                        </a:spcAft>
                      </a:pPr>
                      <a:r>
                        <a:rPr lang="en-US" sz="1400" kern="100">
                          <a:effectLst/>
                        </a:rPr>
                        <a:t>1441</a:t>
                      </a:r>
                      <a:endParaRPr lang="zh-CN" sz="1800" kern="100">
                        <a:effectLst/>
                        <a:latin typeface="Times New Roman"/>
                        <a:ea typeface="宋体"/>
                      </a:endParaRPr>
                    </a:p>
                  </a:txBody>
                  <a:tcPr marL="51435" marR="51435" marT="0" marB="0"/>
                </a:tc>
                <a:tc>
                  <a:txBody>
                    <a:bodyPr/>
                    <a:lstStyle/>
                    <a:p>
                      <a:pPr algn="ctr">
                        <a:spcAft>
                          <a:spcPts val="0"/>
                        </a:spcAft>
                      </a:pPr>
                      <a:r>
                        <a:rPr lang="en-US" sz="1400" kern="100" dirty="0" smtClean="0">
                          <a:effectLst/>
                        </a:rPr>
                        <a:t>38496</a:t>
                      </a:r>
                      <a:endParaRPr lang="zh-CN" sz="1800" kern="100" dirty="0">
                        <a:effectLst/>
                        <a:latin typeface="Times New Roman"/>
                        <a:ea typeface="宋体"/>
                      </a:endParaRPr>
                    </a:p>
                  </a:txBody>
                  <a:tcPr marL="51435" marR="51435" marT="0" marB="0"/>
                </a:tc>
              </a:tr>
            </a:tbl>
          </a:graphicData>
        </a:graphic>
      </p:graphicFrame>
      <p:pic>
        <p:nvPicPr>
          <p:cNvPr id="130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5139" y="622738"/>
            <a:ext cx="1973902" cy="137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6024606"/>
      </p:ext>
    </p:extLst>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p:nvPr/>
        </p:nvSpPr>
        <p:spPr>
          <a:xfrm>
            <a:off x="395537" y="511270"/>
            <a:ext cx="4669624" cy="4330478"/>
          </a:xfrm>
          <a:prstGeom prst="rect">
            <a:avLst/>
          </a:prstGeom>
        </p:spPr>
        <p:txBody>
          <a:bodyPr vert="horz" lIns="68544" tIns="34272" rIns="68544" bIns="34272"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1800" dirty="0">
                <a:solidFill>
                  <a:srgbClr val="0070C0"/>
                </a:solidFill>
                <a:latin typeface="Arial" panose="020B0604020202020204" pitchFamily="34" charset="0"/>
                <a:ea typeface="微软雅黑" panose="020B0503020204020204" pitchFamily="34" charset="-122"/>
                <a:cs typeface="Arial" panose="020B0604020202020204" pitchFamily="34" charset="0"/>
              </a:rPr>
              <a:t>泛化能力与模型复杂度</a:t>
            </a:r>
            <a:endParaRPr lang="en-US" altLang="zh-CN" sz="1800" dirty="0">
              <a:solidFill>
                <a:srgbClr val="0070C0"/>
              </a:solidFill>
              <a:latin typeface="Arial" panose="020B0604020202020204" pitchFamily="34" charset="0"/>
              <a:ea typeface="微软雅黑" panose="020B0503020204020204" pitchFamily="34" charset="-122"/>
              <a:cs typeface="Arial" panose="020B0604020202020204" pitchFamily="34" charset="0"/>
            </a:endParaRPr>
          </a:p>
          <a:p>
            <a:pPr marL="0" indent="342900">
              <a:lnSpc>
                <a:spcPct val="150000"/>
              </a:lnSpc>
              <a:buNone/>
            </a:pPr>
            <a:r>
              <a:rPr lang="zh-CN" altLang="en-US" sz="1800" dirty="0">
                <a:solidFill>
                  <a:prstClr val="black">
                    <a:lumMod val="85000"/>
                    <a:lumOff val="15000"/>
                  </a:prstClr>
                </a:solidFill>
                <a:latin typeface="+mn-ea"/>
                <a:cs typeface="Arial" panose="020B0604020202020204" pitchFamily="34" charset="0"/>
              </a:rPr>
              <a:t>衡量模型好坏的是测试误差，它标志了模型对未知新实例的预测能力，因此一般追求的是测试误差最小的那个模型。模型对新实例的预测能力称为泛化能力，模型在新实例上的误差称为泛化误差。</a:t>
            </a:r>
            <a:endParaRPr lang="en-US" altLang="zh-CN" sz="1800" dirty="0">
              <a:solidFill>
                <a:prstClr val="black">
                  <a:lumMod val="85000"/>
                  <a:lumOff val="15000"/>
                </a:prstClr>
              </a:solidFill>
              <a:latin typeface="+mn-ea"/>
              <a:cs typeface="Arial" panose="020B0604020202020204" pitchFamily="34" charset="0"/>
            </a:endParaRPr>
          </a:p>
          <a:p>
            <a:pPr marL="0" indent="342900">
              <a:lnSpc>
                <a:spcPct val="150000"/>
              </a:lnSpc>
              <a:buNone/>
            </a:pPr>
            <a:r>
              <a:rPr lang="zh-CN" altLang="zh-CN" sz="1800" dirty="0">
                <a:solidFill>
                  <a:prstClr val="black">
                    <a:lumMod val="85000"/>
                    <a:lumOff val="15000"/>
                  </a:prstClr>
                </a:solidFill>
                <a:latin typeface="+mn-ea"/>
                <a:cs typeface="Arial" panose="020B0604020202020204" pitchFamily="34" charset="0"/>
              </a:rPr>
              <a:t>能够求解问题的模型往往不只一个。一般来说，只有合适复杂程度的模型才能最好地反映出训练集中蕴含的规律，取得最好的泛化能力。</a:t>
            </a:r>
          </a:p>
        </p:txBody>
      </p:sp>
      <p:sp>
        <p:nvSpPr>
          <p:cNvPr id="41" name="文本框 2"/>
          <p:cNvSpPr txBox="1"/>
          <p:nvPr/>
        </p:nvSpPr>
        <p:spPr>
          <a:xfrm>
            <a:off x="1143000" y="118855"/>
            <a:ext cx="6858000" cy="415498"/>
          </a:xfrm>
          <a:prstGeom prst="rect">
            <a:avLst/>
          </a:prstGeom>
          <a:noFill/>
        </p:spPr>
        <p:txBody>
          <a:bodyPr wrap="square" rtlCol="0">
            <a:spAutoFit/>
          </a:bodyPr>
          <a:lstStyle/>
          <a:p>
            <a:pPr algn="ctr" defTabSz="913924"/>
            <a:r>
              <a:rPr lang="en-US" altLang="zh-CN" sz="2100" dirty="0" smtClean="0">
                <a:solidFill>
                  <a:srgbClr val="0070C0"/>
                </a:solidFill>
                <a:latin typeface="微软雅黑" panose="020B0503020204020204" pitchFamily="34" charset="-122"/>
                <a:ea typeface="微软雅黑" panose="020B0503020204020204" pitchFamily="34" charset="-122"/>
              </a:rPr>
              <a:t> </a:t>
            </a:r>
            <a:r>
              <a:rPr lang="zh-CN" altLang="en-US" sz="2100" dirty="0">
                <a:solidFill>
                  <a:srgbClr val="0070C0"/>
                </a:solidFill>
                <a:latin typeface="微软雅黑" panose="020B0503020204020204" pitchFamily="34" charset="-122"/>
                <a:ea typeface="微软雅黑" panose="020B0503020204020204" pitchFamily="34" charset="-122"/>
              </a:rPr>
              <a:t>欠拟合、过拟合与泛化能力</a:t>
            </a:r>
          </a:p>
        </p:txBody>
      </p:sp>
      <p:sp>
        <p:nvSpPr>
          <p:cNvPr id="4" name="灯片编号占位符 1"/>
          <p:cNvSpPr txBox="1">
            <a:spLocks/>
          </p:cNvSpPr>
          <p:nvPr/>
        </p:nvSpPr>
        <p:spPr>
          <a:xfrm>
            <a:off x="6236716" y="4848106"/>
            <a:ext cx="1600200" cy="205383"/>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200"/>
              <a:pPr algn="r"/>
              <a:t>47</a:t>
            </a:fld>
            <a:endParaRPr lang="zh-CN" altLang="en-US" sz="1200" dirty="0"/>
          </a:p>
        </p:txBody>
      </p:sp>
      <p:sp>
        <p:nvSpPr>
          <p:cNvPr id="2" name="Rectangle 2"/>
          <p:cNvSpPr>
            <a:spLocks noChangeArrowheads="1"/>
          </p:cNvSpPr>
          <p:nvPr/>
        </p:nvSpPr>
        <p:spPr bwMode="auto">
          <a:xfrm>
            <a:off x="7862437" y="-173124"/>
            <a:ext cx="138563"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7862437" y="-173124"/>
            <a:ext cx="138563"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7862437" y="-173124"/>
            <a:ext cx="138563"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a:p>
        </p:txBody>
      </p:sp>
      <p:sp>
        <p:nvSpPr>
          <p:cNvPr id="5" name="Rectangle 24"/>
          <p:cNvSpPr>
            <a:spLocks noChangeArrowheads="1"/>
          </p:cNvSpPr>
          <p:nvPr/>
        </p:nvSpPr>
        <p:spPr bwMode="auto">
          <a:xfrm>
            <a:off x="7862437" y="-173124"/>
            <a:ext cx="138563"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a:p>
        </p:txBody>
      </p:sp>
      <p:pic>
        <p:nvPicPr>
          <p:cNvPr id="123930"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135735"/>
            <a:ext cx="2971800" cy="2350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1652220"/>
      </p:ext>
    </p:extLst>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岭回归</a:t>
            </a:r>
          </a:p>
        </p:txBody>
      </p:sp>
      <p:sp>
        <p:nvSpPr>
          <p:cNvPr id="6" name="内容占位符 5"/>
          <p:cNvSpPr>
            <a:spLocks noGrp="1"/>
          </p:cNvSpPr>
          <p:nvPr>
            <p:ph idx="1"/>
          </p:nvPr>
        </p:nvSpPr>
        <p:spPr>
          <a:xfrm>
            <a:off x="323528" y="699542"/>
            <a:ext cx="8464550" cy="3657600"/>
          </a:xfrm>
        </p:spPr>
        <p:txBody>
          <a:bodyPr/>
          <a:lstStyle/>
          <a:p>
            <a:pPr>
              <a:lnSpc>
                <a:spcPct val="150000"/>
              </a:lnSpc>
              <a:buClr>
                <a:srgbClr val="FF0000"/>
              </a:buClr>
              <a:buFont typeface="Wingdings" panose="05000000000000000000" pitchFamily="2" charset="2"/>
              <a:buChar char="Ø"/>
            </a:pPr>
            <a:r>
              <a:rPr lang="zh-CN" altLang="en-US" sz="2000" b="1" dirty="0" smtClean="0">
                <a:solidFill>
                  <a:srgbClr val="FF0000"/>
                </a:solidFill>
              </a:rPr>
              <a:t>岭回归</a:t>
            </a:r>
            <a:r>
              <a:rPr lang="zh-CN" altLang="en-US" sz="2000" b="1" dirty="0">
                <a:solidFill>
                  <a:srgbClr val="FF0000"/>
                </a:solidFill>
              </a:rPr>
              <a:t>（Ridge Regression）</a:t>
            </a:r>
            <a:r>
              <a:rPr lang="zh-CN" altLang="en-US" sz="2000" dirty="0"/>
              <a:t>是一种专用于共线性数据分析的有偏估计回归方法，实质上是一种改良的最小二乘估计法，通过放弃最小二乘法的无偏性，以损失部分信息、降低精度为代价，获得回归系数更为符合实际、更可靠的回归方法，对病态数据的耐受性远远强于最小二乘法</a:t>
            </a:r>
            <a:r>
              <a:rPr lang="zh-CN" altLang="en-US" sz="2000" dirty="0" smtClean="0"/>
              <a:t>。</a:t>
            </a:r>
            <a:endParaRPr lang="en-US" altLang="zh-CN" sz="2000" dirty="0" smtClean="0"/>
          </a:p>
          <a:p>
            <a:pPr>
              <a:lnSpc>
                <a:spcPct val="150000"/>
              </a:lnSpc>
              <a:buClr>
                <a:srgbClr val="FF0000"/>
              </a:buClr>
              <a:buFont typeface="Wingdings" panose="05000000000000000000" pitchFamily="2" charset="2"/>
              <a:buChar char="Ø"/>
            </a:pPr>
            <a:r>
              <a:rPr lang="zh-CN" altLang="zh-CN" sz="2000" dirty="0"/>
              <a:t>岭回归的目标函数在一般的线性回归的基础上</a:t>
            </a:r>
            <a:r>
              <a:rPr lang="zh-CN" altLang="zh-CN" sz="2000" dirty="0">
                <a:solidFill>
                  <a:srgbClr val="FF0000"/>
                </a:solidFill>
              </a:rPr>
              <a:t>加入</a:t>
            </a:r>
            <a:r>
              <a:rPr lang="zh-CN" altLang="zh-CN" sz="2000" dirty="0" smtClean="0">
                <a:solidFill>
                  <a:srgbClr val="FF0000"/>
                </a:solidFill>
              </a:rPr>
              <a:t>了</a:t>
            </a:r>
            <a:r>
              <a:rPr lang="en-US" altLang="zh-CN" sz="2000" dirty="0" smtClean="0">
                <a:solidFill>
                  <a:srgbClr val="FF0000"/>
                </a:solidFill>
              </a:rPr>
              <a:t>L2</a:t>
            </a:r>
            <a:r>
              <a:rPr lang="zh-CN" altLang="zh-CN" sz="2000" dirty="0" smtClean="0">
                <a:solidFill>
                  <a:srgbClr val="FF0000"/>
                </a:solidFill>
              </a:rPr>
              <a:t>正</a:t>
            </a:r>
            <a:r>
              <a:rPr lang="zh-CN" altLang="zh-CN" sz="2000" dirty="0">
                <a:solidFill>
                  <a:srgbClr val="FF0000"/>
                </a:solidFill>
              </a:rPr>
              <a:t>则项</a:t>
            </a:r>
            <a:r>
              <a:rPr lang="zh-CN" altLang="zh-CN" sz="2000" dirty="0"/>
              <a:t>，在保证最佳拟合误差的同时，使得参数尽可能的“简单”，使得模型的泛化能力</a:t>
            </a:r>
            <a:r>
              <a:rPr lang="zh-CN" altLang="zh-CN" sz="2000" dirty="0" smtClean="0"/>
              <a:t>强，</a:t>
            </a:r>
            <a:r>
              <a:rPr lang="zh-CN" altLang="zh-CN" sz="2000" dirty="0"/>
              <a:t>同时可以解决线性回归中不可逆情况</a:t>
            </a:r>
            <a:r>
              <a:rPr lang="zh-CN" altLang="en-US" sz="2000" dirty="0" smtClean="0"/>
              <a:t>。</a:t>
            </a:r>
            <a:endParaRPr lang="zh-CN" altLang="en-US" sz="2000" dirty="0"/>
          </a:p>
        </p:txBody>
      </p:sp>
      <p:sp>
        <p:nvSpPr>
          <p:cNvPr id="2" name="日期占位符 1"/>
          <p:cNvSpPr>
            <a:spLocks noGrp="1"/>
          </p:cNvSpPr>
          <p:nvPr>
            <p:ph type="dt" sz="quarter" idx="10"/>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4294967295"/>
          </p:nvPr>
        </p:nvSpPr>
        <p:spPr>
          <a:xfrm>
            <a:off x="7010400" y="4846638"/>
            <a:ext cx="2133600" cy="182562"/>
          </a:xfrm>
        </p:spPr>
        <p:txBody>
          <a:bodyPr/>
          <a:lstStyle/>
          <a:p>
            <a:fld id="{6ACF7D23-951D-4399-9FEA-F8B2DF1A1144}" type="slidenum">
              <a:rPr lang="en-US" altLang="zh-CN"/>
              <a:t>48</a:t>
            </a:fld>
            <a:endParaRPr lang="en-US" altLang="zh-CN"/>
          </a:p>
        </p:txBody>
      </p:sp>
    </p:spTree>
  </p:cSld>
  <p:clrMapOvr>
    <a:masterClrMapping/>
  </p:clrMapOvr>
  <p:transition spd="med">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岭回归</a:t>
            </a:r>
          </a:p>
        </p:txBody>
      </p:sp>
      <p:sp>
        <p:nvSpPr>
          <p:cNvPr id="3" name="内容占位符 2"/>
          <p:cNvSpPr>
            <a:spLocks noGrp="1"/>
          </p:cNvSpPr>
          <p:nvPr>
            <p:ph idx="1"/>
          </p:nvPr>
        </p:nvSpPr>
        <p:spPr>
          <a:xfrm>
            <a:off x="372368" y="915566"/>
            <a:ext cx="8664128" cy="504056"/>
          </a:xfrm>
        </p:spPr>
        <p:txBody>
          <a:bodyPr/>
          <a:lstStyle/>
          <a:p>
            <a:r>
              <a:rPr lang="zh-CN" altLang="zh-CN" dirty="0"/>
              <a:t>岭回归算法是在原线性回归模型的损失函数中增加</a:t>
            </a:r>
            <a:r>
              <a:rPr lang="en-US" altLang="zh-CN" dirty="0"/>
              <a:t>L2</a:t>
            </a:r>
            <a:r>
              <a:rPr lang="zh-CN" altLang="zh-CN" dirty="0"/>
              <a:t>正则项</a:t>
            </a:r>
            <a:endParaRPr lang="zh-CN" altLang="en-US" dirty="0"/>
          </a:p>
        </p:txBody>
      </p:sp>
      <p:sp>
        <p:nvSpPr>
          <p:cNvPr id="4" name="日期占位符 3"/>
          <p:cNvSpPr>
            <a:spLocks noGrp="1"/>
          </p:cNvSpPr>
          <p:nvPr>
            <p:ph type="dt" sz="quarter" idx="10"/>
          </p:nvPr>
        </p:nvSpPr>
        <p:spPr/>
        <p:txBody>
          <a:bodyPr/>
          <a:lstStyle/>
          <a:p>
            <a:pPr>
              <a:defRPr/>
            </a:pPr>
            <a:fld id="{8A81AFC7-B367-49F8-BDBD-400881D030D0}" type="datetime1">
              <a:rPr lang="en-US" altLang="en-US" smtClean="0"/>
              <a:pPr>
                <a:defRPr/>
              </a:pPr>
              <a:t>7/2/2021</a:t>
            </a:fld>
            <a:endParaRPr lang="en-US" alt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187884230"/>
              </p:ext>
            </p:extLst>
          </p:nvPr>
        </p:nvGraphicFramePr>
        <p:xfrm>
          <a:off x="1907704" y="1419622"/>
          <a:ext cx="4118858" cy="792088"/>
        </p:xfrm>
        <a:graphic>
          <a:graphicData uri="http://schemas.openxmlformats.org/presentationml/2006/ole">
            <mc:AlternateContent xmlns:mc="http://schemas.openxmlformats.org/markup-compatibility/2006">
              <mc:Choice xmlns:v="urn:schemas-microsoft-com:vml" Requires="v">
                <p:oleObj spid="_x0000_s4113" name="Equation" r:id="rId3" imgW="2235200" imgH="431800" progId="Equation.DSMT4">
                  <p:embed/>
                </p:oleObj>
              </mc:Choice>
              <mc:Fallback>
                <p:oleObj name="Equation" r:id="rId3" imgW="2235200" imgH="4318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1419622"/>
                        <a:ext cx="4118858" cy="792088"/>
                      </a:xfrm>
                      <a:prstGeom prst="rect">
                        <a:avLst/>
                      </a:prstGeom>
                      <a:noFill/>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4280233868"/>
              </p:ext>
            </p:extLst>
          </p:nvPr>
        </p:nvGraphicFramePr>
        <p:xfrm>
          <a:off x="1073324" y="2210957"/>
          <a:ext cx="618355" cy="695649"/>
        </p:xfrm>
        <a:graphic>
          <a:graphicData uri="http://schemas.openxmlformats.org/presentationml/2006/ole">
            <mc:AlternateContent xmlns:mc="http://schemas.openxmlformats.org/markup-compatibility/2006">
              <mc:Choice xmlns:v="urn:schemas-microsoft-com:vml" Requires="v">
                <p:oleObj spid="_x0000_s4114" name="Equation" r:id="rId5" imgW="228501" imgH="253890" progId="Equation.DSMT4">
                  <p:embed/>
                </p:oleObj>
              </mc:Choice>
              <mc:Fallback>
                <p:oleObj name="Equation" r:id="rId5" imgW="228501" imgH="25389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3324" y="2210957"/>
                        <a:ext cx="618355" cy="695649"/>
                      </a:xfrm>
                      <a:prstGeom prst="rect">
                        <a:avLst/>
                      </a:prstGeom>
                      <a:noFill/>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917013906"/>
              </p:ext>
            </p:extLst>
          </p:nvPr>
        </p:nvGraphicFramePr>
        <p:xfrm>
          <a:off x="3569116" y="2152719"/>
          <a:ext cx="504054" cy="604983"/>
        </p:xfrm>
        <a:graphic>
          <a:graphicData uri="http://schemas.openxmlformats.org/presentationml/2006/ole">
            <mc:AlternateContent xmlns:mc="http://schemas.openxmlformats.org/markup-compatibility/2006">
              <mc:Choice xmlns:v="urn:schemas-microsoft-com:vml" Requires="v">
                <p:oleObj spid="_x0000_s4115" name="Equation" r:id="rId7" imgW="126725" imgH="177415" progId="Equation.DSMT4">
                  <p:embed/>
                </p:oleObj>
              </mc:Choice>
              <mc:Fallback>
                <p:oleObj name="Equation" r:id="rId7" imgW="126725" imgH="177415"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9116" y="2152719"/>
                        <a:ext cx="504054" cy="604983"/>
                      </a:xfrm>
                      <a:prstGeom prst="rect">
                        <a:avLst/>
                      </a:prstGeom>
                      <a:noFill/>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659271060"/>
              </p:ext>
            </p:extLst>
          </p:nvPr>
        </p:nvGraphicFramePr>
        <p:xfrm>
          <a:off x="4499992" y="2076706"/>
          <a:ext cx="546642" cy="728856"/>
        </p:xfrm>
        <a:graphic>
          <a:graphicData uri="http://schemas.openxmlformats.org/presentationml/2006/ole">
            <mc:AlternateContent xmlns:mc="http://schemas.openxmlformats.org/markup-compatibility/2006">
              <mc:Choice xmlns:v="urn:schemas-microsoft-com:vml" Requires="v">
                <p:oleObj spid="_x0000_s4116" name="Equation" r:id="rId9" imgW="177646" imgH="228402" progId="Equation.DSMT4">
                  <p:embed/>
                </p:oleObj>
              </mc:Choice>
              <mc:Fallback>
                <p:oleObj name="Equation" r:id="rId9" imgW="177646" imgH="228402"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9992" y="2076706"/>
                        <a:ext cx="546642" cy="728856"/>
                      </a:xfrm>
                      <a:prstGeom prst="rect">
                        <a:avLst/>
                      </a:prstGeom>
                      <a:noFill/>
                    </p:spPr>
                  </p:pic>
                </p:oleObj>
              </mc:Fallback>
            </mc:AlternateContent>
          </a:graphicData>
        </a:graphic>
      </p:graphicFrame>
      <p:sp>
        <p:nvSpPr>
          <p:cNvPr id="17" name="Rectangle 13"/>
          <p:cNvSpPr>
            <a:spLocks noChangeArrowheads="1"/>
          </p:cNvSpPr>
          <p:nvPr/>
        </p:nvSpPr>
        <p:spPr bwMode="auto">
          <a:xfrm>
            <a:off x="372368" y="2350601"/>
            <a:ext cx="815257"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1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其中</a:t>
            </a:r>
            <a:endParaRPr kumimoji="0" lang="zh-CN" altLang="en-US" sz="2100" b="0" i="0" u="none" strike="noStrike" cap="none" normalizeH="0" baseline="0" dirty="0" smtClean="0">
              <a:ln>
                <a:noFill/>
              </a:ln>
              <a:solidFill>
                <a:schemeClr val="tx1"/>
              </a:solidFill>
              <a:effectLst/>
            </a:endParaRPr>
          </a:p>
        </p:txBody>
      </p:sp>
      <p:sp>
        <p:nvSpPr>
          <p:cNvPr id="18" name="Rectangle 14"/>
          <p:cNvSpPr>
            <a:spLocks noChangeArrowheads="1"/>
          </p:cNvSpPr>
          <p:nvPr/>
        </p:nvSpPr>
        <p:spPr bwMode="auto">
          <a:xfrm>
            <a:off x="1706082" y="2305296"/>
            <a:ext cx="8640960"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l" eaLnBrk="0" hangingPunct="0"/>
            <a:r>
              <a:rPr kumimoji="0" lang="zh-CN" altLang="en-US" sz="23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表示参数向量    的    范数。</a:t>
            </a:r>
            <a:endParaRPr kumimoji="0" lang="en-US" altLang="zh-CN" sz="23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10428864"/>
      </p:ext>
    </p:extLst>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sym typeface="+mn-ea"/>
              </a:rPr>
              <a:t>第</a:t>
            </a:r>
            <a:r>
              <a:rPr lang="en-US" altLang="zh-CN" b="1" dirty="0" smtClean="0">
                <a:sym typeface="+mn-ea"/>
              </a:rPr>
              <a:t> 5 </a:t>
            </a:r>
            <a:r>
              <a:rPr lang="zh-CN" altLang="zh-CN" b="1" dirty="0" smtClean="0">
                <a:sym typeface="+mn-ea"/>
              </a:rPr>
              <a:t>章 </a:t>
            </a:r>
            <a:r>
              <a:rPr lang="zh-CN" altLang="en-US" b="1" dirty="0" smtClean="0">
                <a:sym typeface="+mn-ea"/>
              </a:rPr>
              <a:t>回归分析</a:t>
            </a:r>
            <a:endParaRPr lang="zh-CN" altLang="en-US" b="1" dirty="0"/>
          </a:p>
        </p:txBody>
      </p:sp>
      <p:sp>
        <p:nvSpPr>
          <p:cNvPr id="3" name="内容占位符 2"/>
          <p:cNvSpPr>
            <a:spLocks noGrp="1"/>
          </p:cNvSpPr>
          <p:nvPr>
            <p:ph idx="1"/>
          </p:nvPr>
        </p:nvSpPr>
        <p:spPr>
          <a:xfrm>
            <a:off x="486668" y="771550"/>
            <a:ext cx="8001000" cy="1242138"/>
          </a:xfrm>
        </p:spPr>
        <p:txBody>
          <a:bodyPr/>
          <a:lstStyle/>
          <a:p>
            <a:pPr>
              <a:buFont typeface="Wingdings" panose="05000000000000000000" pitchFamily="2" charset="2"/>
              <a:buChar char="n"/>
            </a:pPr>
            <a:r>
              <a:rPr lang="en-US" altLang="zh-CN" sz="2500" b="1" dirty="0" smtClean="0"/>
              <a:t> </a:t>
            </a:r>
            <a:r>
              <a:rPr lang="x-none" altLang="zh-CN" sz="2500" b="1" dirty="0" smtClean="0"/>
              <a:t>回归分析的定义与分类</a:t>
            </a:r>
            <a:endParaRPr lang="x-none" altLang="zh-CN" sz="2500" b="1" dirty="0"/>
          </a:p>
          <a:p>
            <a:pPr>
              <a:lnSpc>
                <a:spcPct val="130000"/>
              </a:lnSpc>
            </a:pPr>
            <a:r>
              <a:rPr lang="x-none" altLang="zh-CN" sz="2200" dirty="0"/>
              <a:t>回归分析是一种预测性的建模技术，它研究的是因变量（目标）和自变量（预测器）之间的关系</a:t>
            </a:r>
            <a:r>
              <a:rPr lang="x-none" altLang="zh-CN" sz="2200" dirty="0" smtClean="0"/>
              <a:t>。</a:t>
            </a:r>
            <a:endParaRPr lang="en-US" altLang="zh-CN" sz="2200" dirty="0" smtClean="0"/>
          </a:p>
          <a:p>
            <a:pPr>
              <a:lnSpc>
                <a:spcPct val="130000"/>
              </a:lnSpc>
            </a:pPr>
            <a:r>
              <a:rPr lang="x-none" altLang="zh-CN" sz="2200" dirty="0" smtClean="0"/>
              <a:t>具体来说</a:t>
            </a:r>
            <a:r>
              <a:rPr lang="x-none" altLang="zh-CN" sz="2200" dirty="0"/>
              <a:t>，回归分析法指利用数据统计原理，对大量统计数据进行数学处理，并确定因变量与某些自变量的相关关系，建立一个相关性较好的回归方程（函数表达式），并加以外推，用于预测今后因变量变化的分析。</a:t>
            </a:r>
            <a:r>
              <a:rPr lang="x-none" altLang="zh-CN" sz="2200" dirty="0">
                <a:solidFill>
                  <a:srgbClr val="FF0000"/>
                </a:solidFill>
              </a:rPr>
              <a:t>回归分析通常用于预测分析</a:t>
            </a:r>
            <a:r>
              <a:rPr lang="x-none" altLang="zh-CN" sz="2200" dirty="0"/>
              <a:t>，时间序列模型以及发现变量之间的因果关系。</a:t>
            </a:r>
          </a:p>
        </p:txBody>
      </p:sp>
      <p:sp>
        <p:nvSpPr>
          <p:cNvPr id="5" name="日期占位符 4"/>
          <p:cNvSpPr>
            <a:spLocks noGrp="1"/>
          </p:cNvSpPr>
          <p:nvPr>
            <p:ph type="dt" sz="quarter" idx="10"/>
          </p:nvPr>
        </p:nvSpPr>
        <p:spPr/>
        <p:txBody>
          <a:bodyPr/>
          <a:lstStyle/>
          <a:p>
            <a:fld id="{46E0EEA7-FF2C-4F98-A19E-422254652B91}" type="datetime3">
              <a:rPr lang="zh-CN" altLang="en-US" smtClean="0"/>
              <a:t>2021年7月2日星期五</a:t>
            </a:fld>
            <a:endParaRPr lang="en-US" altLang="zh-CN" dirty="0"/>
          </a:p>
        </p:txBody>
      </p:sp>
      <p:sp>
        <p:nvSpPr>
          <p:cNvPr id="4" name="灯片编号占位符 3"/>
          <p:cNvSpPr>
            <a:spLocks noGrp="1"/>
          </p:cNvSpPr>
          <p:nvPr>
            <p:ph type="sldNum" sz="quarter" idx="4294967295"/>
          </p:nvPr>
        </p:nvSpPr>
        <p:spPr>
          <a:xfrm>
            <a:off x="7010400" y="4846638"/>
            <a:ext cx="2133600" cy="182562"/>
          </a:xfrm>
        </p:spPr>
        <p:txBody>
          <a:bodyPr/>
          <a:lstStyle/>
          <a:p>
            <a:fld id="{950BD6B0-76F7-4942-8BD6-FCF18CBA2D80}" type="slidenum">
              <a:rPr lang="en-US" altLang="zh-CN" smtClean="0"/>
              <a:t>5</a:t>
            </a:fld>
            <a:endParaRPr lang="en-US" altLang="zh-CN"/>
          </a:p>
        </p:txBody>
      </p:sp>
    </p:spTree>
  </p:cSld>
  <p:clrMapOvr>
    <a:masterClrMapping/>
  </p:clrMapOvr>
  <p:transition spd="med">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岭回归</a:t>
            </a:r>
          </a:p>
        </p:txBody>
      </p:sp>
      <p:sp>
        <p:nvSpPr>
          <p:cNvPr id="6" name="内容占位符 5"/>
          <p:cNvSpPr>
            <a:spLocks noGrp="1"/>
          </p:cNvSpPr>
          <p:nvPr>
            <p:ph idx="1"/>
          </p:nvPr>
        </p:nvSpPr>
        <p:spPr>
          <a:xfrm>
            <a:off x="379095" y="869156"/>
            <a:ext cx="8464550" cy="3657600"/>
          </a:xfrm>
        </p:spPr>
        <p:txBody>
          <a:bodyPr/>
          <a:lstStyle/>
          <a:p>
            <a:pPr>
              <a:lnSpc>
                <a:spcPct val="120000"/>
              </a:lnSpc>
              <a:buClr>
                <a:srgbClr val="FF0000"/>
              </a:buClr>
              <a:buFont typeface="Wingdings" panose="05000000000000000000" pitchFamily="2" charset="2"/>
              <a:buChar char="Ø"/>
            </a:pPr>
            <a:r>
              <a:rPr lang="zh-CN" altLang="en-US" sz="2200" dirty="0" smtClean="0"/>
              <a:t>岭回归</a:t>
            </a:r>
            <a:r>
              <a:rPr lang="zh-CN" altLang="en-US" sz="2200" dirty="0"/>
              <a:t>主要适用于过拟合严重或各变量之间存在多重共线性的情况，它可以解决特征数量比样本量多的问题，另外，岭回归作为一种缩减算法可以判断哪些特征重要或者不重要，有点类似于降维，缩减算法可以看作是对一个模型增加偏差的同时减少方差。但是岭回归方程的R平方值会稍低于普通回归分析，但回归系数的显著性往往明显高于普通回归，在存在共线性问题和病态数据偏多的研究中有较大的实用价值。</a:t>
            </a:r>
          </a:p>
        </p:txBody>
      </p:sp>
      <p:sp>
        <p:nvSpPr>
          <p:cNvPr id="2" name="日期占位符 1"/>
          <p:cNvSpPr>
            <a:spLocks noGrp="1"/>
          </p:cNvSpPr>
          <p:nvPr>
            <p:ph type="dt" sz="quarter" idx="10"/>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4294967295"/>
          </p:nvPr>
        </p:nvSpPr>
        <p:spPr>
          <a:xfrm>
            <a:off x="7010400" y="4846638"/>
            <a:ext cx="2133600" cy="182562"/>
          </a:xfrm>
        </p:spPr>
        <p:txBody>
          <a:bodyPr/>
          <a:lstStyle/>
          <a:p>
            <a:fld id="{6ACF7D23-951D-4399-9FEA-F8B2DF1A1144}" type="slidenum">
              <a:rPr lang="en-US" altLang="zh-CN"/>
              <a:t>50</a:t>
            </a:fld>
            <a:endParaRPr lang="en-US" altLang="zh-CN"/>
          </a:p>
        </p:txBody>
      </p:sp>
    </p:spTree>
    <p:extLst>
      <p:ext uri="{BB962C8B-B14F-4D97-AF65-F5344CB8AC3E}">
        <p14:creationId xmlns:p14="http://schemas.microsoft.com/office/powerpoint/2010/main" val="1351297594"/>
      </p:ext>
    </p:extLst>
  </p:cSld>
  <p:clrMapOvr>
    <a:masterClrMapping/>
  </p:clrMapOvr>
  <p:transition spd="med">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ym typeface="+mn-ea"/>
              </a:rPr>
              <a:t>岭回归</a:t>
            </a:r>
            <a:endParaRPr lang="zh-CN" altLang="en-US"/>
          </a:p>
        </p:txBody>
      </p:sp>
      <p:pic>
        <p:nvPicPr>
          <p:cNvPr id="7" name="内容占位符 6"/>
          <p:cNvPicPr>
            <a:picLocks noGrp="1" noChangeAspect="1"/>
          </p:cNvPicPr>
          <p:nvPr>
            <p:ph idx="1"/>
          </p:nvPr>
        </p:nvPicPr>
        <p:blipFill>
          <a:blip r:embed="rId2"/>
          <a:stretch>
            <a:fillRect/>
          </a:stretch>
        </p:blipFill>
        <p:spPr>
          <a:xfrm>
            <a:off x="632413" y="843558"/>
            <a:ext cx="7113568" cy="2084427"/>
          </a:xfrm>
          <a:prstGeom prst="rect">
            <a:avLst/>
          </a:prstGeom>
        </p:spPr>
      </p:pic>
      <p:sp>
        <p:nvSpPr>
          <p:cNvPr id="2" name="日期占位符 1"/>
          <p:cNvSpPr>
            <a:spLocks noGrp="1"/>
          </p:cNvSpPr>
          <p:nvPr>
            <p:ph type="dt" sz="quarter" idx="10"/>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4294967295"/>
          </p:nvPr>
        </p:nvSpPr>
        <p:spPr>
          <a:xfrm>
            <a:off x="7010400" y="4846638"/>
            <a:ext cx="2133600" cy="182562"/>
          </a:xfrm>
        </p:spPr>
        <p:txBody>
          <a:bodyPr/>
          <a:lstStyle/>
          <a:p>
            <a:fld id="{6ACF7D23-951D-4399-9FEA-F8B2DF1A1144}" type="slidenum">
              <a:rPr lang="en-US" altLang="zh-CN"/>
              <a:t>51</a:t>
            </a:fld>
            <a:endParaRPr lang="en-US" altLang="zh-CN"/>
          </a:p>
        </p:txBody>
      </p:sp>
      <p:pic>
        <p:nvPicPr>
          <p:cNvPr id="310" name="图片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473575" y="2659857"/>
            <a:ext cx="3442970" cy="1728311"/>
          </a:xfrm>
          <a:prstGeom prst="rect">
            <a:avLst/>
          </a:prstGeom>
          <a:noFill/>
          <a:ln>
            <a:noFill/>
          </a:ln>
        </p:spPr>
      </p:pic>
      <p:sp>
        <p:nvSpPr>
          <p:cNvPr id="8" name="文本框 7"/>
          <p:cNvSpPr txBox="1"/>
          <p:nvPr/>
        </p:nvSpPr>
        <p:spPr>
          <a:xfrm>
            <a:off x="632413" y="4031457"/>
            <a:ext cx="3025187" cy="446276"/>
          </a:xfrm>
          <a:prstGeom prst="rect">
            <a:avLst/>
          </a:prstGeom>
          <a:noFill/>
        </p:spPr>
        <p:txBody>
          <a:bodyPr wrap="none" rtlCol="0">
            <a:spAutoFit/>
          </a:bodyPr>
          <a:lstStyle/>
          <a:p>
            <a:r>
              <a:rPr lang="zh-CN" altLang="en-US" sz="2300" dirty="0">
                <a:solidFill>
                  <a:srgbClr val="FF0000"/>
                </a:solidFill>
              </a:rPr>
              <a:t>模型验证</a:t>
            </a:r>
            <a:r>
              <a:rPr lang="en-US" altLang="zh-CN" sz="2300" dirty="0">
                <a:solidFill>
                  <a:srgbClr val="FF0000"/>
                </a:solidFill>
              </a:rPr>
              <a:t>=</a:t>
            </a:r>
            <a:r>
              <a:rPr lang="zh-CN" altLang="en-US" sz="2300" dirty="0">
                <a:solidFill>
                  <a:srgbClr val="FF0000"/>
                </a:solidFill>
                <a:ea typeface="宋体" panose="02010600030101010101" pitchFamily="2" charset="-122"/>
              </a:rPr>
              <a:t>》交叉验证</a:t>
            </a:r>
          </a:p>
        </p:txBody>
      </p:sp>
    </p:spTree>
  </p:cSld>
  <p:clrMapOvr>
    <a:masterClrMapping/>
  </p:clrMapOvr>
  <p:transition spd="med">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 Lasso回归</a:t>
            </a:r>
          </a:p>
        </p:txBody>
      </p:sp>
      <p:sp>
        <p:nvSpPr>
          <p:cNvPr id="6" name="内容占位符 5"/>
          <p:cNvSpPr>
            <a:spLocks noGrp="1"/>
          </p:cNvSpPr>
          <p:nvPr>
            <p:ph idx="1"/>
          </p:nvPr>
        </p:nvSpPr>
        <p:spPr>
          <a:xfrm>
            <a:off x="250826" y="843439"/>
            <a:ext cx="8281614" cy="3657600"/>
          </a:xfrm>
        </p:spPr>
        <p:txBody>
          <a:bodyPr/>
          <a:lstStyle/>
          <a:p>
            <a:pPr>
              <a:lnSpc>
                <a:spcPct val="120000"/>
              </a:lnSpc>
            </a:pPr>
            <a:r>
              <a:rPr lang="zh-CN" altLang="en-US" dirty="0">
                <a:solidFill>
                  <a:srgbClr val="FF0000"/>
                </a:solidFill>
              </a:rPr>
              <a:t>Lasso回归原理</a:t>
            </a:r>
          </a:p>
          <a:p>
            <a:pPr>
              <a:lnSpc>
                <a:spcPct val="120000"/>
              </a:lnSpc>
            </a:pPr>
            <a:r>
              <a:rPr lang="zh-CN" altLang="en-US" dirty="0"/>
              <a:t>岭回归无法剔除变量，而Lasso（Least Absolute Shrinkage and Selection Operator）回归模型，将惩罚项由L2范数变为L1范数，可以将一些不重要的回归系数缩减为0，达到剔除变量的目的。</a:t>
            </a:r>
          </a:p>
        </p:txBody>
      </p:sp>
      <p:sp>
        <p:nvSpPr>
          <p:cNvPr id="2" name="日期占位符 1"/>
          <p:cNvSpPr>
            <a:spLocks noGrp="1"/>
          </p:cNvSpPr>
          <p:nvPr>
            <p:ph type="dt" sz="quarter" idx="10"/>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4294967295"/>
          </p:nvPr>
        </p:nvSpPr>
        <p:spPr>
          <a:xfrm>
            <a:off x="7010400" y="4846638"/>
            <a:ext cx="2133600" cy="182562"/>
          </a:xfrm>
        </p:spPr>
        <p:txBody>
          <a:bodyPr/>
          <a:lstStyle/>
          <a:p>
            <a:fld id="{6ACF7D23-951D-4399-9FEA-F8B2DF1A1144}" type="slidenum">
              <a:rPr lang="en-US" altLang="zh-CN"/>
              <a:t>52</a:t>
            </a:fld>
            <a:endParaRPr lang="en-US" altLang="zh-CN"/>
          </a:p>
        </p:txBody>
      </p:sp>
    </p:spTree>
  </p:cSld>
  <p:clrMapOvr>
    <a:masterClrMapping/>
  </p:clrMapOvr>
  <p:transition spd="med">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 Lasso回归</a:t>
            </a:r>
          </a:p>
        </p:txBody>
      </p:sp>
      <p:sp>
        <p:nvSpPr>
          <p:cNvPr id="6" name="内容占位符 5"/>
          <p:cNvSpPr>
            <a:spLocks noGrp="1"/>
          </p:cNvSpPr>
          <p:nvPr>
            <p:ph idx="1"/>
          </p:nvPr>
        </p:nvSpPr>
        <p:spPr>
          <a:xfrm>
            <a:off x="250826" y="843439"/>
            <a:ext cx="3978275" cy="576183"/>
          </a:xfrm>
        </p:spPr>
        <p:txBody>
          <a:bodyPr/>
          <a:lstStyle/>
          <a:p>
            <a:pPr>
              <a:lnSpc>
                <a:spcPct val="120000"/>
              </a:lnSpc>
            </a:pPr>
            <a:r>
              <a:rPr lang="zh-CN" altLang="en-US" dirty="0">
                <a:solidFill>
                  <a:srgbClr val="FF0000"/>
                </a:solidFill>
              </a:rPr>
              <a:t>Lasso回归</a:t>
            </a:r>
            <a:r>
              <a:rPr lang="zh-CN" altLang="en-US" dirty="0" smtClean="0">
                <a:solidFill>
                  <a:srgbClr val="FF0000"/>
                </a:solidFill>
              </a:rPr>
              <a:t>原理</a:t>
            </a:r>
            <a:endParaRPr lang="zh-CN" altLang="en-US" dirty="0">
              <a:solidFill>
                <a:srgbClr val="FF0000"/>
              </a:solidFill>
            </a:endParaRPr>
          </a:p>
        </p:txBody>
      </p:sp>
      <p:sp>
        <p:nvSpPr>
          <p:cNvPr id="2" name="日期占位符 1"/>
          <p:cNvSpPr>
            <a:spLocks noGrp="1"/>
          </p:cNvSpPr>
          <p:nvPr>
            <p:ph type="dt" sz="quarter" idx="10"/>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4294967295"/>
          </p:nvPr>
        </p:nvSpPr>
        <p:spPr>
          <a:xfrm>
            <a:off x="7010400" y="4846638"/>
            <a:ext cx="2133600" cy="182562"/>
          </a:xfrm>
        </p:spPr>
        <p:txBody>
          <a:bodyPr/>
          <a:lstStyle/>
          <a:p>
            <a:fld id="{6ACF7D23-951D-4399-9FEA-F8B2DF1A1144}" type="slidenum">
              <a:rPr lang="en-US" altLang="zh-CN"/>
              <a:t>53</a:t>
            </a:fld>
            <a:endParaRPr lang="en-US" altLang="zh-CN"/>
          </a:p>
        </p:txBody>
      </p:sp>
      <p:pic>
        <p:nvPicPr>
          <p:cNvPr id="7" name="图片 6"/>
          <p:cNvPicPr>
            <a:picLocks noChangeAspect="1"/>
          </p:cNvPicPr>
          <p:nvPr/>
        </p:nvPicPr>
        <p:blipFill>
          <a:blip r:embed="rId2"/>
          <a:stretch>
            <a:fillRect/>
          </a:stretch>
        </p:blipFill>
        <p:spPr>
          <a:xfrm>
            <a:off x="2915816" y="646670"/>
            <a:ext cx="6004411" cy="4142644"/>
          </a:xfrm>
          <a:prstGeom prst="rect">
            <a:avLst/>
          </a:prstGeom>
        </p:spPr>
      </p:pic>
    </p:spTree>
    <p:extLst>
      <p:ext uri="{BB962C8B-B14F-4D97-AF65-F5344CB8AC3E}">
        <p14:creationId xmlns:p14="http://schemas.microsoft.com/office/powerpoint/2010/main" val="3759646013"/>
      </p:ext>
    </p:extLst>
  </p:cSld>
  <p:clrMapOvr>
    <a:masterClrMapping/>
  </p:clrMapOvr>
  <p:transition spd="med">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逐步回归</a:t>
            </a:r>
          </a:p>
        </p:txBody>
      </p:sp>
      <p:sp>
        <p:nvSpPr>
          <p:cNvPr id="6" name="内容占位符 5"/>
          <p:cNvSpPr>
            <a:spLocks noGrp="1"/>
          </p:cNvSpPr>
          <p:nvPr>
            <p:ph idx="1"/>
          </p:nvPr>
        </p:nvSpPr>
        <p:spPr>
          <a:xfrm>
            <a:off x="250825" y="742950"/>
            <a:ext cx="8592820" cy="3986213"/>
          </a:xfrm>
        </p:spPr>
        <p:txBody>
          <a:bodyPr/>
          <a:lstStyle/>
          <a:p>
            <a:pPr>
              <a:lnSpc>
                <a:spcPct val="150000"/>
              </a:lnSpc>
              <a:buClr>
                <a:srgbClr val="FF0000"/>
              </a:buClr>
              <a:buFont typeface="Wingdings" panose="05000000000000000000" pitchFamily="2" charset="2"/>
              <a:buChar char="Ø"/>
            </a:pPr>
            <a:r>
              <a:rPr lang="zh-CN" altLang="en-US" dirty="0"/>
              <a:t>在处理多个自变量时，需要使用逐步回归（Stepwise Regression）。逐步回归中，自变量的选择是在一个自动的过程中完成的，其中包括非人为操作。</a:t>
            </a:r>
          </a:p>
          <a:p>
            <a:pPr>
              <a:lnSpc>
                <a:spcPct val="150000"/>
              </a:lnSpc>
              <a:buClr>
                <a:srgbClr val="FF0000"/>
              </a:buClr>
              <a:buFont typeface="Wingdings" panose="05000000000000000000" pitchFamily="2" charset="2"/>
              <a:buChar char="Ø"/>
            </a:pPr>
            <a:r>
              <a:rPr lang="zh-CN" altLang="en-US" sz="2200" dirty="0"/>
              <a:t>逐步回归是通过观察统计的值，如R-square，t-stats和AIC指标，来识别重要的变量并通过同时添加/删除基于指定标准的协变量来拟合模型</a:t>
            </a:r>
            <a:r>
              <a:rPr lang="zh-CN" altLang="en-US" sz="2200" dirty="0" smtClean="0"/>
              <a:t>。</a:t>
            </a:r>
            <a:endParaRPr lang="zh-CN" altLang="en-US" sz="2200" dirty="0"/>
          </a:p>
        </p:txBody>
      </p:sp>
      <p:sp>
        <p:nvSpPr>
          <p:cNvPr id="2" name="日期占位符 1"/>
          <p:cNvSpPr>
            <a:spLocks noGrp="1"/>
          </p:cNvSpPr>
          <p:nvPr>
            <p:ph type="dt" sz="quarter" idx="10"/>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4294967295"/>
          </p:nvPr>
        </p:nvSpPr>
        <p:spPr>
          <a:xfrm>
            <a:off x="7010400" y="4846638"/>
            <a:ext cx="2133600" cy="182562"/>
          </a:xfrm>
        </p:spPr>
        <p:txBody>
          <a:bodyPr/>
          <a:lstStyle/>
          <a:p>
            <a:fld id="{6ACF7D23-951D-4399-9FEA-F8B2DF1A1144}" type="slidenum">
              <a:rPr lang="en-US" altLang="zh-CN"/>
              <a:t>54</a:t>
            </a:fld>
            <a:endParaRPr lang="en-US" altLang="zh-CN"/>
          </a:p>
        </p:txBody>
      </p:sp>
    </p:spTree>
  </p:cSld>
  <p:clrMapOvr>
    <a:masterClrMapping/>
  </p:clrMapOvr>
  <p:transition spd="med">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逐步回归</a:t>
            </a:r>
          </a:p>
        </p:txBody>
      </p:sp>
      <p:sp>
        <p:nvSpPr>
          <p:cNvPr id="6" name="内容占位符 5"/>
          <p:cNvSpPr>
            <a:spLocks noGrp="1"/>
          </p:cNvSpPr>
          <p:nvPr>
            <p:ph idx="1"/>
          </p:nvPr>
        </p:nvSpPr>
        <p:spPr>
          <a:xfrm>
            <a:off x="395536" y="627534"/>
            <a:ext cx="8280920" cy="3986213"/>
          </a:xfrm>
        </p:spPr>
        <p:txBody>
          <a:bodyPr/>
          <a:lstStyle/>
          <a:p>
            <a:pPr>
              <a:lnSpc>
                <a:spcPct val="150000"/>
              </a:lnSpc>
              <a:buClr>
                <a:srgbClr val="FF0000"/>
              </a:buClr>
            </a:pPr>
            <a:r>
              <a:rPr lang="zh-CN" altLang="en-US" sz="2000" dirty="0" smtClean="0"/>
              <a:t>逐步回归</a:t>
            </a:r>
            <a:r>
              <a:rPr lang="zh-CN" altLang="en-US" sz="2000" dirty="0"/>
              <a:t>是通过观察统计的值，如R-square，t-stats和AIC指标，来识别重要的变量并通过同时添加/删除基于指定标准的协变量来拟合模型</a:t>
            </a:r>
            <a:r>
              <a:rPr lang="zh-CN" altLang="en-US" sz="2000" dirty="0" smtClean="0"/>
              <a:t>。</a:t>
            </a:r>
            <a:endParaRPr lang="en-US" altLang="zh-CN" sz="2000" dirty="0" smtClean="0"/>
          </a:p>
          <a:p>
            <a:pPr>
              <a:lnSpc>
                <a:spcPct val="150000"/>
              </a:lnSpc>
              <a:buClr>
                <a:srgbClr val="FF0000"/>
              </a:buClr>
            </a:pPr>
            <a:r>
              <a:rPr lang="zh-CN" altLang="en-US" sz="2000" dirty="0" smtClean="0"/>
              <a:t>常用</a:t>
            </a:r>
            <a:r>
              <a:rPr lang="zh-CN" altLang="en-US" sz="2000" dirty="0"/>
              <a:t>的逐步回归方法有：</a:t>
            </a:r>
          </a:p>
          <a:p>
            <a:pPr marL="0" indent="0">
              <a:lnSpc>
                <a:spcPct val="150000"/>
              </a:lnSpc>
              <a:buNone/>
            </a:pPr>
            <a:r>
              <a:rPr lang="zh-CN" altLang="en-US" sz="2000" dirty="0"/>
              <a:t></a:t>
            </a:r>
            <a:r>
              <a:rPr lang="zh-CN" altLang="en-US" sz="1800" dirty="0"/>
              <a:t>标准逐步回归法做两件事情。即增加和删除每个步骤所需的预测。</a:t>
            </a:r>
          </a:p>
          <a:p>
            <a:pPr marL="0" indent="0">
              <a:lnSpc>
                <a:spcPct val="150000"/>
              </a:lnSpc>
              <a:buNone/>
            </a:pPr>
            <a:r>
              <a:rPr lang="zh-CN" altLang="en-US" sz="1800" dirty="0"/>
              <a:t>向前选择法从模型中最显著的预测开始，然后为每一步添加变量。</a:t>
            </a:r>
          </a:p>
          <a:p>
            <a:pPr marL="0" indent="0">
              <a:lnSpc>
                <a:spcPct val="150000"/>
              </a:lnSpc>
              <a:buNone/>
            </a:pPr>
            <a:r>
              <a:rPr lang="zh-CN" altLang="en-US" sz="1800" dirty="0"/>
              <a:t>向后剔除法与模型的所有预测同时开始，然后在每一步消除最小显著性的变量。</a:t>
            </a:r>
          </a:p>
          <a:p>
            <a:pPr marL="0" indent="0">
              <a:lnSpc>
                <a:spcPct val="150000"/>
              </a:lnSpc>
              <a:buNone/>
            </a:pPr>
            <a:r>
              <a:rPr lang="zh-CN" altLang="en-US" sz="2000" dirty="0">
                <a:solidFill>
                  <a:srgbClr val="FF0000"/>
                </a:solidFill>
              </a:rPr>
              <a:t>逐步回归的目的</a:t>
            </a:r>
            <a:r>
              <a:rPr lang="zh-CN" altLang="en-US" sz="2000" dirty="0"/>
              <a:t>是使用最少的预测变量数来最大化预测能力，是处理高维数据集的方法之一。</a:t>
            </a:r>
          </a:p>
        </p:txBody>
      </p:sp>
      <p:sp>
        <p:nvSpPr>
          <p:cNvPr id="2" name="日期占位符 1"/>
          <p:cNvSpPr>
            <a:spLocks noGrp="1"/>
          </p:cNvSpPr>
          <p:nvPr>
            <p:ph type="dt" sz="quarter" idx="10"/>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4294967295"/>
          </p:nvPr>
        </p:nvSpPr>
        <p:spPr>
          <a:xfrm>
            <a:off x="7010400" y="4846638"/>
            <a:ext cx="2133600" cy="182562"/>
          </a:xfrm>
        </p:spPr>
        <p:txBody>
          <a:bodyPr/>
          <a:lstStyle/>
          <a:p>
            <a:fld id="{6ACF7D23-951D-4399-9FEA-F8B2DF1A1144}" type="slidenum">
              <a:rPr lang="en-US" altLang="zh-CN"/>
              <a:t>55</a:t>
            </a:fld>
            <a:endParaRPr lang="en-US" altLang="zh-CN"/>
          </a:p>
        </p:txBody>
      </p:sp>
    </p:spTree>
    <p:extLst>
      <p:ext uri="{BB962C8B-B14F-4D97-AF65-F5344CB8AC3E}">
        <p14:creationId xmlns:p14="http://schemas.microsoft.com/office/powerpoint/2010/main" val="1851531519"/>
      </p:ext>
    </p:extLst>
  </p:cSld>
  <p:clrMapOvr>
    <a:masterClrMapping/>
  </p:clrMapOvr>
  <p:transition spd="med">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如何正确选择回归模型</a:t>
            </a:r>
          </a:p>
        </p:txBody>
      </p:sp>
      <p:sp>
        <p:nvSpPr>
          <p:cNvPr id="3" name="内容占位符 2"/>
          <p:cNvSpPr>
            <a:spLocks noGrp="1"/>
          </p:cNvSpPr>
          <p:nvPr>
            <p:ph idx="1"/>
          </p:nvPr>
        </p:nvSpPr>
        <p:spPr>
          <a:xfrm>
            <a:off x="395536" y="699542"/>
            <a:ext cx="8229600" cy="3394472"/>
          </a:xfrm>
        </p:spPr>
        <p:txBody>
          <a:bodyPr/>
          <a:lstStyle/>
          <a:p>
            <a:pPr>
              <a:lnSpc>
                <a:spcPct val="120000"/>
              </a:lnSpc>
              <a:buClr>
                <a:srgbClr val="FF0000"/>
              </a:buClr>
              <a:buFont typeface="Wingdings" panose="05000000000000000000" pitchFamily="2" charset="2"/>
              <a:buChar char="n"/>
            </a:pPr>
            <a:r>
              <a:rPr lang="zh-CN" altLang="en-US" sz="2200" dirty="0"/>
              <a:t>在多类回归模型中，基于自变量和因变量的类型，数据的维数以及数据的其它基本特征的情况下，选择最合适的技术非常重要。以下是你要选择正确</a:t>
            </a:r>
            <a:r>
              <a:rPr lang="zh-CN" altLang="en-US" sz="2200" dirty="0" smtClean="0"/>
              <a:t>的回归</a:t>
            </a:r>
            <a:r>
              <a:rPr lang="zh-CN" altLang="en-US" sz="2200" dirty="0"/>
              <a:t>模型的</a:t>
            </a:r>
            <a:r>
              <a:rPr lang="zh-CN" altLang="en-US" sz="2200" u="sng" dirty="0"/>
              <a:t>关键因素</a:t>
            </a:r>
            <a:r>
              <a:rPr lang="zh-CN" altLang="en-US" sz="2200" dirty="0" smtClean="0"/>
              <a:t>：</a:t>
            </a:r>
            <a:endParaRPr lang="en-US" altLang="zh-CN" sz="2200" dirty="0" smtClean="0"/>
          </a:p>
          <a:p>
            <a:pPr marL="0" indent="0">
              <a:lnSpc>
                <a:spcPct val="120000"/>
              </a:lnSpc>
              <a:buNone/>
            </a:pP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数据探索是构建预测模型的必然组成部分。在选择合适的模型时，比如识别变量的关系和影响时，它应该首选的一步。</a:t>
            </a:r>
            <a:br>
              <a:rPr lang="zh-CN" altLang="en-US" sz="2000" dirty="0">
                <a:latin typeface="宋体" panose="02010600030101010101" pitchFamily="2" charset="-122"/>
                <a:ea typeface="宋体" panose="02010600030101010101" pitchFamily="2" charset="-122"/>
              </a:rPr>
            </a:br>
            <a:r>
              <a:rPr lang="en-US" altLang="zh-CN" sz="2000" dirty="0">
                <a:latin typeface="宋体" panose="02010600030101010101" pitchFamily="2" charset="-122"/>
                <a:ea typeface="宋体" panose="02010600030101010101" pitchFamily="2" charset="-122"/>
              </a:rPr>
              <a:t>2. </a:t>
            </a:r>
            <a:r>
              <a:rPr lang="zh-CN" altLang="en-US" sz="2000" dirty="0">
                <a:latin typeface="宋体" panose="02010600030101010101" pitchFamily="2" charset="-122"/>
                <a:ea typeface="宋体" panose="02010600030101010101" pitchFamily="2" charset="-122"/>
              </a:rPr>
              <a:t>比较适合于不同模型的优点，我们可以分析不同的指标参数，如统计意义的参数，</a:t>
            </a:r>
            <a:r>
              <a:rPr lang="en-US" altLang="zh-CN" sz="2000" dirty="0">
                <a:latin typeface="宋体" panose="02010600030101010101" pitchFamily="2" charset="-122"/>
                <a:ea typeface="宋体" panose="02010600030101010101" pitchFamily="2" charset="-122"/>
              </a:rPr>
              <a:t>R-square</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Adjusted R-square</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AIC</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BIC</a:t>
            </a:r>
            <a:r>
              <a:rPr lang="zh-CN" altLang="en-US" sz="2000" dirty="0">
                <a:latin typeface="宋体" panose="02010600030101010101" pitchFamily="2" charset="-122"/>
                <a:ea typeface="宋体" panose="02010600030101010101" pitchFamily="2" charset="-122"/>
              </a:rPr>
              <a:t>以及误差项，另一个是</a:t>
            </a:r>
            <a:r>
              <a:rPr lang="en-US" altLang="zh-CN" sz="2000" dirty="0">
                <a:latin typeface="宋体" panose="02010600030101010101" pitchFamily="2" charset="-122"/>
                <a:ea typeface="宋体" panose="02010600030101010101" pitchFamily="2" charset="-122"/>
              </a:rPr>
              <a:t>Mallows’ </a:t>
            </a:r>
            <a:r>
              <a:rPr lang="en-US" altLang="zh-CN" sz="2000" dirty="0" err="1">
                <a:latin typeface="宋体" panose="02010600030101010101" pitchFamily="2" charset="-122"/>
                <a:ea typeface="宋体" panose="02010600030101010101" pitchFamily="2" charset="-122"/>
              </a:rPr>
              <a:t>Cp</a:t>
            </a:r>
            <a:r>
              <a:rPr lang="zh-CN" altLang="en-US" sz="2000" dirty="0">
                <a:latin typeface="宋体" panose="02010600030101010101" pitchFamily="2" charset="-122"/>
                <a:ea typeface="宋体" panose="02010600030101010101" pitchFamily="2" charset="-122"/>
              </a:rPr>
              <a:t>准则。这个主要是通过将模型与所有可能的子模型进行对比（或谨慎选择他们），检查在你的模型中可能出现的偏差。</a:t>
            </a:r>
          </a:p>
        </p:txBody>
      </p:sp>
      <p:sp>
        <p:nvSpPr>
          <p:cNvPr id="5" name="日期占位符 4"/>
          <p:cNvSpPr>
            <a:spLocks noGrp="1"/>
          </p:cNvSpPr>
          <p:nvPr>
            <p:ph type="dt" sz="quarter" idx="10"/>
          </p:nvPr>
        </p:nvSpPr>
        <p:spPr/>
        <p:txBody>
          <a:bodyPr/>
          <a:lstStyle/>
          <a:p>
            <a:fld id="{46E0EEA7-FF2C-4F98-A19E-422254652B91}" type="datetime3">
              <a:rPr lang="zh-CN" altLang="en-US" smtClean="0"/>
              <a:t>2021年7月2日星期五</a:t>
            </a:fld>
            <a:endParaRPr lang="en-US" altLang="zh-CN" dirty="0"/>
          </a:p>
        </p:txBody>
      </p:sp>
      <p:sp>
        <p:nvSpPr>
          <p:cNvPr id="4" name="灯片编号占位符 3"/>
          <p:cNvSpPr>
            <a:spLocks noGrp="1"/>
          </p:cNvSpPr>
          <p:nvPr>
            <p:ph type="sldNum" sz="quarter" idx="4294967295"/>
          </p:nvPr>
        </p:nvSpPr>
        <p:spPr>
          <a:xfrm>
            <a:off x="7010400" y="4846638"/>
            <a:ext cx="2133600" cy="182562"/>
          </a:xfrm>
        </p:spPr>
        <p:txBody>
          <a:bodyPr/>
          <a:lstStyle/>
          <a:p>
            <a:fld id="{950BD6B0-76F7-4942-8BD6-FCF18CBA2D80}" type="slidenum">
              <a:rPr lang="en-US" altLang="zh-CN" smtClean="0"/>
              <a:t>56</a:t>
            </a:fld>
            <a:endParaRPr lang="en-US" altLang="zh-CN"/>
          </a:p>
        </p:txBody>
      </p:sp>
    </p:spTree>
    <p:extLst>
      <p:ext uri="{BB962C8B-B14F-4D97-AF65-F5344CB8AC3E}">
        <p14:creationId xmlns:p14="http://schemas.microsoft.com/office/powerpoint/2010/main" val="2657464579"/>
      </p:ext>
    </p:extLst>
  </p:cSld>
  <p:clrMapOvr>
    <a:masterClrMapping/>
  </p:clrMapOvr>
  <p:transition spd="med">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如何正确选择回归模型</a:t>
            </a:r>
          </a:p>
        </p:txBody>
      </p:sp>
      <p:sp>
        <p:nvSpPr>
          <p:cNvPr id="3" name="内容占位符 2"/>
          <p:cNvSpPr>
            <a:spLocks noGrp="1"/>
          </p:cNvSpPr>
          <p:nvPr>
            <p:ph idx="1"/>
          </p:nvPr>
        </p:nvSpPr>
        <p:spPr>
          <a:xfrm>
            <a:off x="263843" y="863400"/>
            <a:ext cx="8591872" cy="3394472"/>
          </a:xfrm>
        </p:spPr>
        <p:txBody>
          <a:bodyPr/>
          <a:lstStyle/>
          <a:p>
            <a:pPr marL="0" indent="0">
              <a:lnSpc>
                <a:spcPct val="120000"/>
              </a:lnSpc>
              <a:buNone/>
            </a:pPr>
            <a:r>
              <a:rPr lang="en-US" altLang="zh-CN" sz="2200" dirty="0">
                <a:latin typeface="宋体" panose="02010600030101010101" pitchFamily="2" charset="-122"/>
                <a:ea typeface="宋体" panose="02010600030101010101" pitchFamily="2" charset="-122"/>
              </a:rPr>
              <a:t>3.</a:t>
            </a:r>
            <a:r>
              <a:rPr lang="zh-CN" altLang="en-US" sz="2200" dirty="0">
                <a:latin typeface="宋体" panose="02010600030101010101" pitchFamily="2" charset="-122"/>
                <a:ea typeface="宋体" panose="02010600030101010101" pitchFamily="2" charset="-122"/>
              </a:rPr>
              <a:t>交叉验证是评估预测模型</a:t>
            </a:r>
            <a:r>
              <a:rPr lang="zh-CN" altLang="en-US" sz="2200" dirty="0" smtClean="0">
                <a:latin typeface="宋体" panose="02010600030101010101" pitchFamily="2" charset="-122"/>
                <a:ea typeface="宋体" panose="02010600030101010101" pitchFamily="2" charset="-122"/>
              </a:rPr>
              <a:t>最好的方法</a:t>
            </a:r>
            <a:r>
              <a:rPr lang="zh-CN" altLang="en-US" sz="2200" dirty="0">
                <a:latin typeface="宋体" panose="02010600030101010101" pitchFamily="2" charset="-122"/>
                <a:ea typeface="宋体" panose="02010600030101010101" pitchFamily="2" charset="-122"/>
              </a:rPr>
              <a:t>。在这里，将你的数据集分成两份（一份做训练和一份做验证）。使用观测值和预测值之间的一个简单均方差来衡量你的预测精度。</a:t>
            </a:r>
            <a:br>
              <a:rPr lang="zh-CN" altLang="en-US" sz="2200" dirty="0">
                <a:latin typeface="宋体" panose="02010600030101010101" pitchFamily="2" charset="-122"/>
                <a:ea typeface="宋体" panose="02010600030101010101" pitchFamily="2" charset="-122"/>
              </a:rPr>
            </a:br>
            <a:r>
              <a:rPr lang="en-US" altLang="zh-CN" sz="2200" dirty="0">
                <a:latin typeface="宋体" panose="02010600030101010101" pitchFamily="2" charset="-122"/>
                <a:ea typeface="宋体" panose="02010600030101010101" pitchFamily="2" charset="-122"/>
              </a:rPr>
              <a:t>4.</a:t>
            </a:r>
            <a:r>
              <a:rPr lang="zh-CN" altLang="en-US" sz="2200" dirty="0">
                <a:latin typeface="宋体" panose="02010600030101010101" pitchFamily="2" charset="-122"/>
                <a:ea typeface="宋体" panose="02010600030101010101" pitchFamily="2" charset="-122"/>
              </a:rPr>
              <a:t>如果你的数据集是多个混合变量，那么你就不应该选择自动模型选择方法，因为你应该不想在同一时间把所有变量放在同一个模型中。</a:t>
            </a:r>
            <a:br>
              <a:rPr lang="zh-CN" altLang="en-US" sz="2200" dirty="0">
                <a:latin typeface="宋体" panose="02010600030101010101" pitchFamily="2" charset="-122"/>
                <a:ea typeface="宋体" panose="02010600030101010101" pitchFamily="2" charset="-122"/>
              </a:rPr>
            </a:br>
            <a:r>
              <a:rPr lang="en-US" altLang="zh-CN" sz="2200" dirty="0">
                <a:latin typeface="宋体" panose="02010600030101010101" pitchFamily="2" charset="-122"/>
                <a:ea typeface="宋体" panose="02010600030101010101" pitchFamily="2" charset="-122"/>
              </a:rPr>
              <a:t>5.</a:t>
            </a:r>
            <a:r>
              <a:rPr lang="zh-CN" altLang="en-US" sz="2200" dirty="0">
                <a:latin typeface="宋体" panose="02010600030101010101" pitchFamily="2" charset="-122"/>
                <a:ea typeface="宋体" panose="02010600030101010101" pitchFamily="2" charset="-122"/>
              </a:rPr>
              <a:t>它也将取决于你的目的。可能会出现这样的情况，一个不太强大的模型与具有高度统计学意义的模型相比，更易于实现。</a:t>
            </a:r>
            <a:br>
              <a:rPr lang="zh-CN" altLang="en-US" sz="2200" dirty="0">
                <a:latin typeface="宋体" panose="02010600030101010101" pitchFamily="2" charset="-122"/>
                <a:ea typeface="宋体" panose="02010600030101010101" pitchFamily="2" charset="-122"/>
              </a:rPr>
            </a:br>
            <a:r>
              <a:rPr lang="en-US" altLang="zh-CN" sz="2200" dirty="0">
                <a:latin typeface="宋体" panose="02010600030101010101" pitchFamily="2" charset="-122"/>
                <a:ea typeface="宋体" panose="02010600030101010101" pitchFamily="2" charset="-122"/>
              </a:rPr>
              <a:t>6.</a:t>
            </a:r>
            <a:r>
              <a:rPr lang="zh-CN" altLang="en-US" sz="2200" dirty="0">
                <a:latin typeface="宋体" panose="02010600030101010101" pitchFamily="2" charset="-122"/>
                <a:ea typeface="宋体" panose="02010600030101010101" pitchFamily="2" charset="-122"/>
              </a:rPr>
              <a:t>回归正则化方法（</a:t>
            </a:r>
            <a:r>
              <a:rPr lang="en-US" altLang="zh-CN" sz="2200" dirty="0">
                <a:latin typeface="宋体" panose="02010600030101010101" pitchFamily="2" charset="-122"/>
                <a:ea typeface="宋体" panose="02010600030101010101" pitchFamily="2" charset="-122"/>
              </a:rPr>
              <a:t>Lasso</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Ridge</a:t>
            </a:r>
            <a:r>
              <a:rPr lang="zh-CN" altLang="en-US" sz="2200" dirty="0">
                <a:latin typeface="宋体" panose="02010600030101010101" pitchFamily="2" charset="-122"/>
                <a:ea typeface="宋体" panose="02010600030101010101" pitchFamily="2" charset="-122"/>
              </a:rPr>
              <a:t>和</a:t>
            </a:r>
            <a:r>
              <a:rPr lang="en-US" altLang="zh-CN" sz="2200" dirty="0" err="1">
                <a:latin typeface="宋体" panose="02010600030101010101" pitchFamily="2" charset="-122"/>
                <a:ea typeface="宋体" panose="02010600030101010101" pitchFamily="2" charset="-122"/>
              </a:rPr>
              <a:t>ElasticNet</a:t>
            </a:r>
            <a:r>
              <a:rPr lang="zh-CN" altLang="en-US" sz="2200" dirty="0">
                <a:latin typeface="宋体" panose="02010600030101010101" pitchFamily="2" charset="-122"/>
                <a:ea typeface="宋体" panose="02010600030101010101" pitchFamily="2" charset="-122"/>
              </a:rPr>
              <a:t>）在高维和数据集变量之间多重共线性情况下运行良好。</a:t>
            </a:r>
          </a:p>
        </p:txBody>
      </p:sp>
      <p:sp>
        <p:nvSpPr>
          <p:cNvPr id="5" name="日期占位符 4"/>
          <p:cNvSpPr>
            <a:spLocks noGrp="1"/>
          </p:cNvSpPr>
          <p:nvPr>
            <p:ph type="dt" sz="quarter" idx="10"/>
          </p:nvPr>
        </p:nvSpPr>
        <p:spPr/>
        <p:txBody>
          <a:bodyPr/>
          <a:lstStyle/>
          <a:p>
            <a:fld id="{46E0EEA7-FF2C-4F98-A19E-422254652B91}" type="datetime3">
              <a:rPr lang="zh-CN" altLang="en-US" smtClean="0"/>
              <a:t>2021年7月2日星期五</a:t>
            </a:fld>
            <a:endParaRPr lang="en-US" altLang="zh-CN" dirty="0"/>
          </a:p>
        </p:txBody>
      </p:sp>
      <p:sp>
        <p:nvSpPr>
          <p:cNvPr id="4" name="灯片编号占位符 3"/>
          <p:cNvSpPr>
            <a:spLocks noGrp="1"/>
          </p:cNvSpPr>
          <p:nvPr>
            <p:ph type="sldNum" sz="quarter" idx="4294967295"/>
          </p:nvPr>
        </p:nvSpPr>
        <p:spPr>
          <a:xfrm>
            <a:off x="7010400" y="4846638"/>
            <a:ext cx="2133600" cy="182562"/>
          </a:xfrm>
        </p:spPr>
        <p:txBody>
          <a:bodyPr/>
          <a:lstStyle/>
          <a:p>
            <a:fld id="{950BD6B0-76F7-4942-8BD6-FCF18CBA2D80}" type="slidenum">
              <a:rPr lang="en-US" altLang="zh-CN" smtClean="0"/>
              <a:t>57</a:t>
            </a:fld>
            <a:endParaRPr lang="en-US" altLang="zh-CN"/>
          </a:p>
        </p:txBody>
      </p:sp>
      <p:sp>
        <p:nvSpPr>
          <p:cNvPr id="6" name="笑脸 5"/>
          <p:cNvSpPr/>
          <p:nvPr/>
        </p:nvSpPr>
        <p:spPr bwMode="auto">
          <a:xfrm>
            <a:off x="8244408" y="4353948"/>
            <a:ext cx="598984" cy="432048"/>
          </a:xfrm>
          <a:prstGeom prst="smileyFac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961244176"/>
      </p:ext>
    </p:extLst>
  </p:cSld>
  <p:clrMapOvr>
    <a:masterClrMapping/>
  </p:clrMapOvr>
  <p:transition spd="med">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本章小结</a:t>
            </a:r>
          </a:p>
        </p:txBody>
      </p:sp>
      <p:sp>
        <p:nvSpPr>
          <p:cNvPr id="6" name="内容占位符 5"/>
          <p:cNvSpPr>
            <a:spLocks noGrp="1"/>
          </p:cNvSpPr>
          <p:nvPr>
            <p:ph idx="1"/>
          </p:nvPr>
        </p:nvSpPr>
        <p:spPr>
          <a:xfrm>
            <a:off x="539552" y="915566"/>
            <a:ext cx="8229600" cy="3394472"/>
          </a:xfrm>
        </p:spPr>
        <p:txBody>
          <a:bodyPr/>
          <a:lstStyle/>
          <a:p>
            <a:pPr>
              <a:buClr>
                <a:srgbClr val="FF0000"/>
              </a:buClr>
              <a:buFont typeface="Wingdings" pitchFamily="2" charset="2"/>
              <a:buChar char="Ø"/>
            </a:pPr>
            <a:r>
              <a:rPr lang="zh-CN" altLang="en-US" sz="2500" dirty="0"/>
              <a:t>回归分析</a:t>
            </a:r>
          </a:p>
          <a:p>
            <a:pPr>
              <a:buClr>
                <a:srgbClr val="FF0000"/>
              </a:buClr>
              <a:buFont typeface="Wingdings" pitchFamily="2" charset="2"/>
              <a:buChar char="Ø"/>
            </a:pPr>
            <a:r>
              <a:rPr lang="zh-CN" altLang="en-US" sz="2500" dirty="0"/>
              <a:t>一元线性回归分析预测法</a:t>
            </a:r>
          </a:p>
          <a:p>
            <a:pPr>
              <a:buClr>
                <a:srgbClr val="FF0000"/>
              </a:buClr>
              <a:buFont typeface="Wingdings" pitchFamily="2" charset="2"/>
              <a:buChar char="Ø"/>
            </a:pPr>
            <a:r>
              <a:rPr lang="zh-CN" altLang="en-US" sz="2500" dirty="0"/>
              <a:t>多元线性回归</a:t>
            </a:r>
          </a:p>
          <a:p>
            <a:pPr>
              <a:buClr>
                <a:srgbClr val="FF0000"/>
              </a:buClr>
              <a:buFont typeface="Wingdings" pitchFamily="2" charset="2"/>
              <a:buChar char="Ø"/>
            </a:pPr>
            <a:r>
              <a:rPr lang="zh-CN" altLang="en-US" sz="2500" dirty="0"/>
              <a:t>逻辑回归</a:t>
            </a:r>
          </a:p>
          <a:p>
            <a:pPr>
              <a:buClr>
                <a:srgbClr val="FF0000"/>
              </a:buClr>
              <a:buFont typeface="Wingdings" pitchFamily="2" charset="2"/>
              <a:buChar char="Ø"/>
            </a:pPr>
            <a:r>
              <a:rPr lang="zh-CN" altLang="en-US" sz="2500" dirty="0"/>
              <a:t>多项式回归模型</a:t>
            </a:r>
          </a:p>
          <a:p>
            <a:pPr>
              <a:buClr>
                <a:srgbClr val="FF0000"/>
              </a:buClr>
              <a:buFont typeface="Wingdings" pitchFamily="2" charset="2"/>
              <a:buChar char="Ø"/>
            </a:pPr>
            <a:r>
              <a:rPr lang="zh-CN" altLang="en-US" sz="2500" dirty="0"/>
              <a:t>Lasso回归</a:t>
            </a:r>
          </a:p>
          <a:p>
            <a:pPr>
              <a:buClr>
                <a:srgbClr val="FF0000"/>
              </a:buClr>
              <a:buFont typeface="Wingdings" pitchFamily="2" charset="2"/>
              <a:buChar char="Ø"/>
            </a:pPr>
            <a:r>
              <a:rPr lang="zh-CN" altLang="en-US" sz="2500" dirty="0"/>
              <a:t>逐步回归</a:t>
            </a:r>
          </a:p>
        </p:txBody>
      </p:sp>
      <p:sp>
        <p:nvSpPr>
          <p:cNvPr id="2" name="日期占位符 1"/>
          <p:cNvSpPr>
            <a:spLocks noGrp="1"/>
          </p:cNvSpPr>
          <p:nvPr>
            <p:ph type="dt" sz="quarter" idx="10"/>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4294967295"/>
          </p:nvPr>
        </p:nvSpPr>
        <p:spPr>
          <a:xfrm>
            <a:off x="7010400" y="4846638"/>
            <a:ext cx="2133600" cy="182562"/>
          </a:xfrm>
        </p:spPr>
        <p:txBody>
          <a:bodyPr/>
          <a:lstStyle/>
          <a:p>
            <a:fld id="{6ACF7D23-951D-4399-9FEA-F8B2DF1A1144}" type="slidenum">
              <a:rPr lang="en-US" altLang="zh-CN"/>
              <a:t>58</a:t>
            </a:fld>
            <a:endParaRPr lang="en-US" altLang="zh-CN"/>
          </a:p>
        </p:txBody>
      </p:sp>
    </p:spTree>
  </p:cSld>
  <p:clrMapOvr>
    <a:masterClrMapping/>
  </p:clrMapOvr>
  <p:transition spd="med">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n"/>
            </a:pPr>
            <a:r>
              <a:rPr lang="zh-CN" altLang="en-US" dirty="0" smtClean="0"/>
              <a:t>习题</a:t>
            </a:r>
            <a:endParaRPr lang="en-US" altLang="zh-CN" dirty="0" smtClean="0"/>
          </a:p>
          <a:p>
            <a:pPr>
              <a:buFont typeface="Wingdings" panose="05000000000000000000" pitchFamily="2" charset="2"/>
              <a:buChar char="n"/>
            </a:pPr>
            <a:r>
              <a:rPr lang="zh-CN" altLang="en-US" dirty="0" smtClean="0"/>
              <a:t>编程分析（第</a:t>
            </a:r>
            <a:r>
              <a:rPr lang="en-US" altLang="zh-CN" dirty="0" smtClean="0"/>
              <a:t>3</a:t>
            </a:r>
            <a:r>
              <a:rPr lang="zh-CN" altLang="en-US" dirty="0" smtClean="0"/>
              <a:t>题）</a:t>
            </a:r>
            <a:endParaRPr lang="zh-CN" altLang="en-US" dirty="0"/>
          </a:p>
        </p:txBody>
      </p:sp>
      <p:sp>
        <p:nvSpPr>
          <p:cNvPr id="4" name="日期占位符 3"/>
          <p:cNvSpPr>
            <a:spLocks noGrp="1"/>
          </p:cNvSpPr>
          <p:nvPr>
            <p:ph type="dt" sz="quarter" idx="10"/>
          </p:nvPr>
        </p:nvSpPr>
        <p:spPr/>
        <p:txBody>
          <a:bodyPr/>
          <a:lstStyle/>
          <a:p>
            <a:pPr>
              <a:defRPr/>
            </a:pPr>
            <a:fld id="{8A81AFC7-B367-49F8-BDBD-400881D030D0}" type="datetime1">
              <a:rPr lang="en-US" altLang="en-US" smtClean="0"/>
              <a:pPr>
                <a:defRPr/>
              </a:pPr>
              <a:t>7/2/2021</a:t>
            </a:fld>
            <a:endParaRPr lang="en-US" altLang="en-US" dirty="0"/>
          </a:p>
        </p:txBody>
      </p:sp>
    </p:spTree>
    <p:extLst>
      <p:ext uri="{BB962C8B-B14F-4D97-AF65-F5344CB8AC3E}">
        <p14:creationId xmlns:p14="http://schemas.microsoft.com/office/powerpoint/2010/main" val="2211641341"/>
      </p:ext>
    </p:extLst>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Content Placeholder 2"/>
              <p:cNvSpPr txBox="1"/>
              <p:nvPr/>
            </p:nvSpPr>
            <p:spPr>
              <a:xfrm>
                <a:off x="25084" y="817040"/>
                <a:ext cx="4497457" cy="1556424"/>
              </a:xfrm>
              <a:prstGeom prst="rect">
                <a:avLst/>
              </a:prstGeom>
            </p:spPr>
            <p:txBody>
              <a:bodyPr vert="horz" lIns="68544" tIns="34272" rIns="68544" bIns="34272"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342900" defTabSz="685324">
                  <a:lnSpc>
                    <a:spcPct val="150000"/>
                  </a:lnSpc>
                  <a:buNone/>
                </a:pPr>
                <a:r>
                  <a:rPr lang="zh-CN" altLang="zh-CN"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设样本集</a:t>
                </a:r>
                <a14:m>
                  <m:oMath xmlns:m="http://schemas.openxmlformats.org/officeDocument/2006/math">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𝐒</m:t>
                    </m:r>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m:t>
                    </m:r>
                    <m:d>
                      <m:dPr>
                        <m:begChr m:val="{"/>
                        <m:endChr m:val="}"/>
                        <m:ctrlPr>
                          <a:rPr lang="zh-CN" altLang="zh-CN" sz="165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sSub>
                          <m:sSubPr>
                            <m:ctrlPr>
                              <a:rPr lang="zh-CN" altLang="zh-CN" sz="165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𝒔</m:t>
                            </m:r>
                          </m:e>
                          <m:sub>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1</m:t>
                            </m:r>
                          </m:sub>
                        </m:sSub>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m:t>
                        </m:r>
                        <m:sSub>
                          <m:sSubPr>
                            <m:ctrlPr>
                              <a:rPr lang="zh-CN" altLang="zh-CN" sz="165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𝒔</m:t>
                            </m:r>
                          </m:e>
                          <m:sub>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2</m:t>
                            </m:r>
                          </m:sub>
                        </m:sSub>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m:t>
                        </m:r>
                        <m:sSub>
                          <m:sSubPr>
                            <m:ctrlPr>
                              <a:rPr lang="zh-CN" altLang="zh-CN" sz="165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𝒔</m:t>
                            </m:r>
                          </m:e>
                          <m:sub>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𝑚</m:t>
                            </m:r>
                          </m:sub>
                        </m:sSub>
                      </m:e>
                    </m:d>
                  </m:oMath>
                </a14:m>
                <a:r>
                  <a:rPr lang="zh-CN" altLang="zh-CN"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包含</a:t>
                </a:r>
                <a14:m>
                  <m:oMath xmlns:m="http://schemas.openxmlformats.org/officeDocument/2006/math">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𝑚</m:t>
                    </m:r>
                  </m:oMath>
                </a14:m>
                <a:r>
                  <a:rPr lang="zh-CN" altLang="zh-CN"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个样本，样本</a:t>
                </a:r>
                <a14:m>
                  <m:oMath xmlns:m="http://schemas.openxmlformats.org/officeDocument/2006/math">
                    <m:sSub>
                      <m:sSubPr>
                        <m:ctrlPr>
                          <a:rPr lang="zh-CN" altLang="zh-CN" sz="165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𝒔</m:t>
                        </m:r>
                      </m:e>
                      <m:sub>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m:t>
                    </m:r>
                    <m:d>
                      <m:dPr>
                        <m:ctrlPr>
                          <a:rPr lang="zh-CN" altLang="zh-CN" sz="165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sSub>
                          <m:sSubPr>
                            <m:ctrlPr>
                              <a:rPr lang="zh-CN" altLang="zh-CN" sz="165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m:t>
                        </m:r>
                        <m:sSub>
                          <m:sSubPr>
                            <m:ctrlPr>
                              <a:rPr lang="zh-CN" altLang="zh-CN" sz="165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𝑦</m:t>
                            </m:r>
                          </m:e>
                          <m:sub>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e>
                    </m:d>
                  </m:oMath>
                </a14:m>
                <a:r>
                  <a:rPr lang="zh-CN" altLang="zh-CN"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包括一个实例</a:t>
                </a:r>
                <a14:m>
                  <m:oMath xmlns:m="http://schemas.openxmlformats.org/officeDocument/2006/math">
                    <m:sSub>
                      <m:sSubPr>
                        <m:ctrlPr>
                          <a:rPr lang="zh-CN" altLang="zh-CN" sz="165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oMath>
                </a14:m>
                <a:r>
                  <a:rPr lang="zh-CN" altLang="zh-CN"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和一个实数标签值</a:t>
                </a:r>
                <a14:m>
                  <m:oMath xmlns:m="http://schemas.openxmlformats.org/officeDocument/2006/math">
                    <m:sSub>
                      <m:sSubPr>
                        <m:ctrlPr>
                          <a:rPr lang="zh-CN" altLang="zh-CN" sz="165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𝑦</m:t>
                        </m:r>
                      </m:e>
                      <m:sub>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oMath>
                </a14:m>
                <a:r>
                  <a:rPr lang="zh-CN" altLang="zh-CN"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，实例由</a:t>
                </a:r>
                <a14:m>
                  <m:oMath xmlns:m="http://schemas.openxmlformats.org/officeDocument/2006/math">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𝑛</m:t>
                    </m:r>
                  </m:oMath>
                </a14:m>
                <a:r>
                  <a:rPr lang="zh-CN" altLang="zh-CN"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维特征向量表示，即</a:t>
                </a:r>
                <a14:m>
                  <m:oMath xmlns:m="http://schemas.openxmlformats.org/officeDocument/2006/math">
                    <m:sSub>
                      <m:sSubPr>
                        <m:ctrlPr>
                          <a:rPr lang="zh-CN" altLang="zh-CN" sz="165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Pr>
                      <m:e>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𝒙</m:t>
                        </m:r>
                      </m:e>
                      <m:sub>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Sub>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m:t>
                    </m:r>
                    <m:d>
                      <m:dPr>
                        <m:ctrlPr>
                          <a:rPr lang="zh-CN" altLang="zh-CN" sz="165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sSubSup>
                          <m:sSubSupPr>
                            <m:ctrlPr>
                              <a:rPr lang="zh-CN" altLang="zh-CN" sz="165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𝑥</m:t>
                            </m:r>
                          </m:e>
                          <m:sub>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d>
                              <m:dPr>
                                <m:ctrlPr>
                                  <a:rPr lang="zh-CN" altLang="zh-CN" sz="165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1</m:t>
                                </m:r>
                              </m:e>
                            </m:d>
                          </m:sup>
                        </m:sSubSup>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m:t>
                        </m:r>
                        <m:sSubSup>
                          <m:sSubSupPr>
                            <m:ctrlPr>
                              <a:rPr lang="zh-CN" altLang="zh-CN" sz="165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𝑥</m:t>
                            </m:r>
                          </m:e>
                          <m:sub>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d>
                              <m:dPr>
                                <m:ctrlPr>
                                  <a:rPr lang="zh-CN" altLang="zh-CN" sz="165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2</m:t>
                                </m:r>
                              </m:e>
                            </m:d>
                          </m:sup>
                        </m:sSubSup>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m:t>
                        </m:r>
                        <m:sSubSup>
                          <m:sSubSupPr>
                            <m:ctrlPr>
                              <a:rPr lang="zh-CN" altLang="zh-CN" sz="165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sSubSupPr>
                          <m:e>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𝑥</m:t>
                            </m:r>
                          </m:e>
                          <m:sub>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𝑖</m:t>
                            </m:r>
                          </m:sub>
                          <m:sup>
                            <m:d>
                              <m:dPr>
                                <m:ctrlPr>
                                  <a:rPr lang="zh-CN" altLang="zh-CN" sz="165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𝑛</m:t>
                                </m:r>
                              </m:e>
                            </m:d>
                          </m:sup>
                        </m:sSubSup>
                      </m:e>
                    </m:d>
                  </m:oMath>
                </a14:m>
                <a:r>
                  <a:rPr lang="zh-CN" altLang="zh-CN"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endParaRPr lang="en-US" altLang="zh-CN"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endParaRPr>
              </a:p>
            </p:txBody>
          </p:sp>
        </mc:Choice>
        <mc:Fallback xmlns="">
          <p:sp>
            <p:nvSpPr>
              <p:cNvPr id="20" name="Content Placeholder 2"/>
              <p:cNvSpPr txBox="1">
                <a:spLocks noRot="1" noChangeAspect="1" noMove="1" noResize="1" noEditPoints="1" noAdjustHandles="1" noChangeArrowheads="1" noChangeShapeType="1" noTextEdit="1"/>
              </p:cNvSpPr>
              <p:nvPr/>
            </p:nvSpPr>
            <p:spPr>
              <a:xfrm>
                <a:off x="25084" y="817040"/>
                <a:ext cx="4497457" cy="1556424"/>
              </a:xfrm>
              <a:prstGeom prst="rect">
                <a:avLst/>
              </a:prstGeom>
              <a:blipFill rotWithShape="0">
                <a:blip r:embed="rId3"/>
                <a:stretch>
                  <a:fillRect l="-1355" b="-12549"/>
                </a:stretch>
              </a:blipFill>
            </p:spPr>
            <p:txBody>
              <a:bodyPr/>
              <a:lstStyle/>
              <a:p>
                <a:r>
                  <a:rPr lang="zh-CN" altLang="en-US">
                    <a:noFill/>
                  </a:rPr>
                  <a:t> </a:t>
                </a:r>
              </a:p>
            </p:txBody>
          </p:sp>
        </mc:Fallback>
      </mc:AlternateContent>
      <p:sp>
        <p:nvSpPr>
          <p:cNvPr id="41" name="文本框 2"/>
          <p:cNvSpPr txBox="1"/>
          <p:nvPr/>
        </p:nvSpPr>
        <p:spPr>
          <a:xfrm>
            <a:off x="1143000" y="118855"/>
            <a:ext cx="6858000" cy="415498"/>
          </a:xfrm>
          <a:prstGeom prst="rect">
            <a:avLst/>
          </a:prstGeom>
          <a:noFill/>
        </p:spPr>
        <p:txBody>
          <a:bodyPr wrap="square" rtlCol="0">
            <a:spAutoFit/>
          </a:bodyPr>
          <a:lstStyle/>
          <a:p>
            <a:pPr algn="ctr" defTabSz="913924"/>
            <a:r>
              <a:rPr lang="en-US" altLang="zh-CN" sz="2100" dirty="0">
                <a:solidFill>
                  <a:srgbClr val="0070C0"/>
                </a:solidFill>
                <a:latin typeface="微软雅黑" panose="020B0503020204020204" pitchFamily="34" charset="-122"/>
                <a:ea typeface="微软雅黑" panose="020B0503020204020204" pitchFamily="34" charset="-122"/>
              </a:rPr>
              <a:t>3.1.1 </a:t>
            </a:r>
            <a:r>
              <a:rPr lang="zh-CN" altLang="en-US" sz="2100" dirty="0">
                <a:solidFill>
                  <a:srgbClr val="0070C0"/>
                </a:solidFill>
                <a:latin typeface="微软雅黑" panose="020B0503020204020204" pitchFamily="34" charset="-122"/>
                <a:ea typeface="微软雅黑" panose="020B0503020204020204" pitchFamily="34" charset="-122"/>
              </a:rPr>
              <a:t>回归任务</a:t>
            </a:r>
          </a:p>
        </p:txBody>
      </p:sp>
      <p:sp>
        <p:nvSpPr>
          <p:cNvPr id="4" name="灯片编号占位符 1"/>
          <p:cNvSpPr txBox="1">
            <a:spLocks/>
          </p:cNvSpPr>
          <p:nvPr/>
        </p:nvSpPr>
        <p:spPr>
          <a:xfrm>
            <a:off x="6236716" y="4848106"/>
            <a:ext cx="1600200" cy="205383"/>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1BEBC7A-FD02-486B-81B5-A845787C689C}" type="slidenum">
              <a:rPr lang="zh-CN" altLang="en-US" sz="1200"/>
              <a:pPr algn="r"/>
              <a:t>6</a:t>
            </a:fld>
            <a:endParaRPr lang="zh-CN" altLang="en-US" sz="1200" dirty="0"/>
          </a:p>
        </p:txBody>
      </p:sp>
      <p:sp>
        <p:nvSpPr>
          <p:cNvPr id="2" name="Rectangle 2"/>
          <p:cNvSpPr>
            <a:spLocks noChangeArrowheads="1"/>
          </p:cNvSpPr>
          <p:nvPr/>
        </p:nvSpPr>
        <p:spPr bwMode="auto">
          <a:xfrm>
            <a:off x="7862437" y="-173124"/>
            <a:ext cx="138563"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7" name="Content Placeholder 2"/>
              <p:cNvSpPr txBox="1"/>
              <p:nvPr/>
            </p:nvSpPr>
            <p:spPr>
              <a:xfrm>
                <a:off x="179512" y="3105284"/>
                <a:ext cx="8856983" cy="1875725"/>
              </a:xfrm>
              <a:prstGeom prst="rect">
                <a:avLst/>
              </a:prstGeom>
            </p:spPr>
            <p:txBody>
              <a:bodyPr vert="horz" lIns="68544" tIns="34272" rIns="68544" bIns="34272"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342900">
                  <a:lnSpc>
                    <a:spcPct val="150000"/>
                  </a:lnSpc>
                  <a:buNone/>
                </a:pPr>
                <a:r>
                  <a:rPr lang="zh-CN" altLang="zh-CN"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在学习过程，基于损失函数最小的思想，学习得到一个模型，该模型是从</a:t>
                </a:r>
                <a:r>
                  <a:rPr lang="zh-CN" altLang="en-US"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实例</a:t>
                </a:r>
                <a:r>
                  <a:rPr lang="zh-CN" altLang="zh-CN"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特征</a:t>
                </a:r>
                <a:r>
                  <a:rPr lang="zh-CN" altLang="en-US"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向量</a:t>
                </a:r>
                <a:r>
                  <a:rPr lang="zh-CN" altLang="zh-CN"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到实数的映射，用决策函数</a:t>
                </a:r>
                <a14:m>
                  <m:oMath xmlns:m="http://schemas.openxmlformats.org/officeDocument/2006/math">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𝑌</m:t>
                    </m:r>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m:t>
                    </m:r>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𝑓</m:t>
                    </m:r>
                    <m:d>
                      <m:dPr>
                        <m:ctrlPr>
                          <a:rPr lang="zh-CN" altLang="zh-CN" sz="1650" i="1">
                            <a:solidFill>
                              <a:prstClr val="black">
                                <a:lumMod val="85000"/>
                                <a:lumOff val="15000"/>
                              </a:prstClr>
                            </a:solidFill>
                            <a:latin typeface="Cambria Math" panose="02040503050406030204" pitchFamily="18" charset="0"/>
                            <a:ea typeface="微软雅黑" panose="020B0503020204020204" pitchFamily="34" charset="-122"/>
                            <a:cs typeface="Arial" panose="020B0604020202020204" pitchFamily="34" charset="0"/>
                          </a:rPr>
                        </m:ctrlPr>
                      </m:dPr>
                      <m:e>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𝑋</m:t>
                        </m:r>
                      </m:e>
                    </m:d>
                  </m:oMath>
                </a14:m>
                <a:r>
                  <a:rPr lang="zh-CN" altLang="zh-CN"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来表示，</a:t>
                </a:r>
                <a14:m>
                  <m:oMath xmlns:m="http://schemas.openxmlformats.org/officeDocument/2006/math">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𝑋</m:t>
                    </m:r>
                  </m:oMath>
                </a14:m>
                <a:r>
                  <a:rPr lang="zh-CN" altLang="zh-CN"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是定义域，它是所有实例</a:t>
                </a:r>
                <a:r>
                  <a:rPr lang="zh-CN" altLang="en-US"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特征向量</a:t>
                </a:r>
                <a:r>
                  <a:rPr lang="zh-CN" altLang="zh-CN"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的集合，</a:t>
                </a:r>
                <a14:m>
                  <m:oMath xmlns:m="http://schemas.openxmlformats.org/officeDocument/2006/math">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𝑌</m:t>
                    </m:r>
                  </m:oMath>
                </a14:m>
                <a:r>
                  <a:rPr lang="zh-CN" altLang="zh-CN"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是值域</a:t>
                </a:r>
                <a14:m>
                  <m:oMath xmlns:m="http://schemas.openxmlformats.org/officeDocument/2006/math">
                    <m:r>
                      <a:rPr lang="en-US" altLang="zh-CN" sz="1650">
                        <a:solidFill>
                          <a:prstClr val="black">
                            <a:lumMod val="85000"/>
                            <a:lumOff val="15000"/>
                          </a:prstClr>
                        </a:solidFill>
                        <a:latin typeface="Cambria Math"/>
                        <a:ea typeface="微软雅黑" panose="020B0503020204020204" pitchFamily="34" charset="-122"/>
                        <a:cs typeface="Arial" panose="020B0604020202020204" pitchFamily="34" charset="0"/>
                      </a:rPr>
                      <m:t>𝑅</m:t>
                    </m:r>
                  </m:oMath>
                </a14:m>
                <a:r>
                  <a:rPr lang="zh-CN" altLang="zh-CN" sz="1650" dirty="0">
                    <a:solidFill>
                      <a:prstClr val="black">
                        <a:lumMod val="85000"/>
                        <a:lumOff val="15000"/>
                      </a:prstClr>
                    </a:solidFill>
                    <a:latin typeface="Arial" panose="020B0604020202020204" pitchFamily="34" charset="0"/>
                    <a:ea typeface="微软雅黑" panose="020B0503020204020204" pitchFamily="34" charset="-122"/>
                    <a:cs typeface="Arial" panose="020B0604020202020204" pitchFamily="34" charset="0"/>
                  </a:rPr>
                  <a:t>。</a:t>
                </a:r>
              </a:p>
              <a:p>
                <a:pPr marL="0" indent="342900">
                  <a:lnSpc>
                    <a:spcPct val="150000"/>
                  </a:lnSpc>
                  <a:buNone/>
                </a:pPr>
                <a:r>
                  <a:rPr lang="zh-CN" altLang="zh-CN" sz="165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在预测过程，利用学习到的模型来得到未标记样本</a:t>
                </a:r>
                <a14:m>
                  <m:oMath xmlns:m="http://schemas.openxmlformats.org/officeDocument/2006/math">
                    <m:r>
                      <a:rPr lang="en-US" altLang="zh-CN" sz="1650">
                        <a:solidFill>
                          <a:srgbClr val="FF0000"/>
                        </a:solidFill>
                        <a:latin typeface="Cambria Math"/>
                        <a:ea typeface="微软雅黑" panose="020B0503020204020204" pitchFamily="34" charset="-122"/>
                        <a:cs typeface="Arial" panose="020B0604020202020204" pitchFamily="34" charset="0"/>
                      </a:rPr>
                      <m:t>𝒙</m:t>
                    </m:r>
                  </m:oMath>
                </a14:m>
                <a:r>
                  <a:rPr lang="zh-CN" altLang="zh-CN" sz="1650" dirty="0">
                    <a:solidFill>
                      <a:srgbClr val="FF0000"/>
                    </a:solidFill>
                    <a:latin typeface="Arial" panose="020B0604020202020204" pitchFamily="34" charset="0"/>
                    <a:ea typeface="微软雅黑" panose="020B0503020204020204" pitchFamily="34" charset="-122"/>
                    <a:cs typeface="Arial" panose="020B0604020202020204" pitchFamily="34" charset="0"/>
                  </a:rPr>
                  <a:t>的预测值</a:t>
                </a:r>
                <a14:m>
                  <m:oMath xmlns:m="http://schemas.openxmlformats.org/officeDocument/2006/math">
                    <m:acc>
                      <m:accPr>
                        <m:chr m:val="̂"/>
                        <m:ctrlPr>
                          <a:rPr lang="zh-CN" altLang="zh-CN" sz="1650" i="1">
                            <a:solidFill>
                              <a:srgbClr val="FF0000"/>
                            </a:solidFill>
                            <a:latin typeface="Cambria Math" panose="02040503050406030204" pitchFamily="18" charset="0"/>
                            <a:ea typeface="微软雅黑" panose="020B0503020204020204" pitchFamily="34" charset="-122"/>
                            <a:cs typeface="Arial" panose="020B0604020202020204" pitchFamily="34" charset="0"/>
                          </a:rPr>
                        </m:ctrlPr>
                      </m:accPr>
                      <m:e>
                        <m:r>
                          <a:rPr lang="en-US" altLang="zh-CN" sz="1650">
                            <a:solidFill>
                              <a:srgbClr val="FF0000"/>
                            </a:solidFill>
                            <a:latin typeface="Cambria Math"/>
                            <a:ea typeface="微软雅黑" panose="020B0503020204020204" pitchFamily="34" charset="-122"/>
                            <a:cs typeface="Arial" panose="020B0604020202020204" pitchFamily="34" charset="0"/>
                          </a:rPr>
                          <m:t>𝑦</m:t>
                        </m:r>
                      </m:e>
                    </m:acc>
                  </m:oMath>
                </a14:m>
                <a:r>
                  <a:rPr lang="zh-CN" altLang="zh-CN" sz="165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a:t>
                </a:r>
                <a:r>
                  <a:rPr lang="zh-CN" altLang="en-US" sz="1650" dirty="0" smtClean="0">
                    <a:solidFill>
                      <a:srgbClr val="FF0000"/>
                    </a:solidFill>
                    <a:latin typeface="Arial" panose="020B0604020202020204" pitchFamily="34" charset="0"/>
                    <a:ea typeface="微软雅黑" panose="020B0503020204020204" pitchFamily="34" charset="-122"/>
                    <a:cs typeface="Arial" panose="020B0604020202020204" pitchFamily="34" charset="0"/>
                  </a:rPr>
                  <a:t>回归</a:t>
                </a:r>
                <a:r>
                  <a:rPr lang="zh-CN" altLang="en-US" sz="1650" dirty="0">
                    <a:solidFill>
                      <a:srgbClr val="FF0000"/>
                    </a:solidFill>
                    <a:latin typeface="Arial" panose="020B0604020202020204" pitchFamily="34" charset="0"/>
                    <a:ea typeface="微软雅黑" panose="020B0503020204020204" pitchFamily="34" charset="-122"/>
                    <a:cs typeface="Arial" panose="020B0604020202020204" pitchFamily="34" charset="0"/>
                  </a:rPr>
                  <a:t>也称为拟合。</a:t>
                </a:r>
                <a:endParaRPr lang="en-US" altLang="zh-CN" sz="165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179512" y="3105284"/>
                <a:ext cx="8856983" cy="1875725"/>
              </a:xfrm>
              <a:prstGeom prst="rect">
                <a:avLst/>
              </a:prstGeom>
              <a:blipFill rotWithShape="0">
                <a:blip r:embed="rId4"/>
                <a:stretch>
                  <a:fillRect l="-619"/>
                </a:stretch>
              </a:blipFill>
            </p:spPr>
            <p:txBody>
              <a:bodyPr/>
              <a:lstStyle/>
              <a:p>
                <a:r>
                  <a:rPr lang="zh-CN" altLang="en-US">
                    <a:noFill/>
                  </a:rPr>
                  <a:t> </a:t>
                </a:r>
              </a:p>
            </p:txBody>
          </p:sp>
        </mc:Fallback>
      </mc:AlternateContent>
      <p:pic>
        <p:nvPicPr>
          <p:cNvPr id="78866"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541087"/>
            <a:ext cx="3378994" cy="255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标题 2"/>
          <p:cNvSpPr>
            <a:spLocks noGrp="1"/>
          </p:cNvSpPr>
          <p:nvPr>
            <p:ph type="title"/>
          </p:nvPr>
        </p:nvSpPr>
        <p:spPr/>
        <p:txBody>
          <a:bodyPr/>
          <a:lstStyle/>
          <a:p>
            <a:r>
              <a:rPr lang="zh-CN" altLang="zh-CN" b="1" dirty="0">
                <a:sym typeface="+mn-ea"/>
              </a:rPr>
              <a:t>第</a:t>
            </a:r>
            <a:r>
              <a:rPr lang="en-US" altLang="zh-CN" b="1" dirty="0">
                <a:sym typeface="+mn-ea"/>
              </a:rPr>
              <a:t> 5 </a:t>
            </a:r>
            <a:r>
              <a:rPr lang="zh-CN" altLang="zh-CN" b="1" dirty="0">
                <a:sym typeface="+mn-ea"/>
              </a:rPr>
              <a:t>章 </a:t>
            </a:r>
            <a:r>
              <a:rPr lang="zh-CN" altLang="en-US" b="1" dirty="0">
                <a:sym typeface="+mn-ea"/>
              </a:rPr>
              <a:t>回归分析</a:t>
            </a:r>
            <a:endParaRPr lang="zh-CN" altLang="en-US" dirty="0"/>
          </a:p>
        </p:txBody>
      </p:sp>
    </p:spTree>
    <p:extLst>
      <p:ext uri="{BB962C8B-B14F-4D97-AF65-F5344CB8AC3E}">
        <p14:creationId xmlns:p14="http://schemas.microsoft.com/office/powerpoint/2010/main" val="871953074"/>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ym typeface="+mn-ea"/>
              </a:rPr>
              <a:t>第</a:t>
            </a:r>
            <a:r>
              <a:rPr lang="en-US" altLang="zh-CN" dirty="0">
                <a:sym typeface="+mn-ea"/>
              </a:rPr>
              <a:t> 5 </a:t>
            </a:r>
            <a:r>
              <a:rPr lang="zh-CN" altLang="zh-CN" dirty="0">
                <a:sym typeface="+mn-ea"/>
              </a:rPr>
              <a:t>章 </a:t>
            </a:r>
            <a:r>
              <a:rPr lang="zh-CN" altLang="en-US" dirty="0">
                <a:sym typeface="+mn-ea"/>
              </a:rPr>
              <a:t>回归分析</a:t>
            </a:r>
            <a:endParaRPr lang="zh-CN" altLang="en-US" dirty="0"/>
          </a:p>
        </p:txBody>
      </p:sp>
      <p:pic>
        <p:nvPicPr>
          <p:cNvPr id="6" name="内容占位符 5"/>
          <p:cNvPicPr>
            <a:picLocks noGrp="1" noChangeAspect="1"/>
          </p:cNvPicPr>
          <p:nvPr>
            <p:ph idx="1"/>
          </p:nvPr>
        </p:nvPicPr>
        <p:blipFill>
          <a:blip r:embed="rId2"/>
          <a:stretch>
            <a:fillRect/>
          </a:stretch>
        </p:blipFill>
        <p:spPr>
          <a:xfrm>
            <a:off x="3266111" y="749603"/>
            <a:ext cx="5832648" cy="1706216"/>
          </a:xfrm>
          <a:prstGeom prst="rect">
            <a:avLst/>
          </a:prstGeom>
        </p:spPr>
      </p:pic>
      <p:sp>
        <p:nvSpPr>
          <p:cNvPr id="5" name="日期占位符 4"/>
          <p:cNvSpPr>
            <a:spLocks noGrp="1"/>
          </p:cNvSpPr>
          <p:nvPr>
            <p:ph type="dt" sz="quarter" idx="10"/>
          </p:nvPr>
        </p:nvSpPr>
        <p:spPr/>
        <p:txBody>
          <a:bodyPr/>
          <a:lstStyle/>
          <a:p>
            <a:fld id="{46E0EEA7-FF2C-4F98-A19E-422254652B91}" type="datetime3">
              <a:rPr lang="zh-CN" altLang="en-US" smtClean="0"/>
              <a:t>2021年7月2日星期五</a:t>
            </a:fld>
            <a:endParaRPr lang="en-US" altLang="zh-CN" dirty="0"/>
          </a:p>
        </p:txBody>
      </p:sp>
      <p:sp>
        <p:nvSpPr>
          <p:cNvPr id="4" name="灯片编号占位符 3"/>
          <p:cNvSpPr>
            <a:spLocks noGrp="1"/>
          </p:cNvSpPr>
          <p:nvPr>
            <p:ph type="sldNum" sz="quarter" idx="4294967295"/>
          </p:nvPr>
        </p:nvSpPr>
        <p:spPr>
          <a:xfrm>
            <a:off x="7010400" y="4846638"/>
            <a:ext cx="2133600" cy="182562"/>
          </a:xfrm>
        </p:spPr>
        <p:txBody>
          <a:bodyPr/>
          <a:lstStyle/>
          <a:p>
            <a:fld id="{950BD6B0-76F7-4942-8BD6-FCF18CBA2D80}" type="slidenum">
              <a:rPr lang="en-US" altLang="zh-CN" smtClean="0"/>
              <a:t>7</a:t>
            </a:fld>
            <a:endParaRPr lang="en-US" altLang="zh-CN"/>
          </a:p>
        </p:txBody>
      </p:sp>
      <p:sp>
        <p:nvSpPr>
          <p:cNvPr id="7" name="内容占位符 5"/>
          <p:cNvSpPr txBox="1">
            <a:spLocks/>
          </p:cNvSpPr>
          <p:nvPr/>
        </p:nvSpPr>
        <p:spPr bwMode="gray">
          <a:xfrm>
            <a:off x="179512" y="2679762"/>
            <a:ext cx="8919247" cy="15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lnSpc>
                <a:spcPct val="140000"/>
              </a:lnSpc>
              <a:spcBef>
                <a:spcPct val="20000"/>
              </a:spcBef>
              <a:spcAft>
                <a:spcPct val="0"/>
              </a:spcAft>
              <a:buClr>
                <a:schemeClr val="hlink"/>
              </a:buClr>
              <a:buFont typeface="Wingdings" panose="05000000000000000000" pitchFamily="2" charset="2"/>
              <a:buChar char="v"/>
              <a:defRPr sz="2200" b="0" kern="1200">
                <a:solidFill>
                  <a:schemeClr val="tx1"/>
                </a:solidFill>
                <a:latin typeface="+mn-lt"/>
                <a:ea typeface="+mn-ea"/>
                <a:cs typeface="+mn-cs"/>
              </a:defRPr>
            </a:lvl1pPr>
            <a:lvl2pPr marL="742950" indent="-285750" algn="l" rtl="0" eaLnBrk="1" fontAlgn="base" hangingPunct="1">
              <a:lnSpc>
                <a:spcPct val="140000"/>
              </a:lnSpc>
              <a:spcBef>
                <a:spcPct val="20000"/>
              </a:spcBef>
              <a:spcAft>
                <a:spcPct val="0"/>
              </a:spcAft>
              <a:buClr>
                <a:schemeClr val="accent1"/>
              </a:buClr>
              <a:buFont typeface="Wingdings" panose="05000000000000000000" pitchFamily="2" charset="2"/>
              <a:buChar char="§"/>
              <a:defRPr sz="2200" kern="1200">
                <a:solidFill>
                  <a:schemeClr val="tx1"/>
                </a:solidFill>
                <a:latin typeface="Arial" panose="020B0604020202020204" pitchFamily="34" charset="0"/>
                <a:ea typeface="+mn-ea"/>
                <a:cs typeface="+mn-cs"/>
              </a:defRPr>
            </a:lvl2pPr>
            <a:lvl3pPr marL="1143000" indent="-228600" algn="l" rtl="0" eaLnBrk="1" fontAlgn="base" hangingPunct="1">
              <a:lnSpc>
                <a:spcPct val="140000"/>
              </a:lnSpc>
              <a:spcBef>
                <a:spcPct val="20000"/>
              </a:spcBef>
              <a:spcAft>
                <a:spcPct val="0"/>
              </a:spcAft>
              <a:buClr>
                <a:schemeClr val="tx1"/>
              </a:buClr>
              <a:buChar char="•"/>
              <a:defRPr sz="2000" kern="1200">
                <a:solidFill>
                  <a:schemeClr val="tx1"/>
                </a:solidFill>
                <a:latin typeface="Arial" panose="020B0604020202020204" pitchFamily="34" charset="0"/>
                <a:ea typeface="+mn-ea"/>
                <a:cs typeface="+mn-cs"/>
              </a:defRPr>
            </a:lvl3pPr>
            <a:lvl4pPr marL="1600200" indent="-228600" algn="l" rtl="0" eaLnBrk="1" fontAlgn="base" hangingPunct="1">
              <a:lnSpc>
                <a:spcPct val="140000"/>
              </a:lnSpc>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smtClean="0"/>
              <a:t>根据</a:t>
            </a:r>
            <a:r>
              <a:rPr lang="zh-CN" altLang="en-US" sz="1800" dirty="0" smtClean="0">
                <a:solidFill>
                  <a:srgbClr val="FF0000"/>
                </a:solidFill>
              </a:rPr>
              <a:t>因变量和自变量的个数</a:t>
            </a:r>
            <a:r>
              <a:rPr lang="zh-CN" altLang="en-US" sz="1800" dirty="0" smtClean="0"/>
              <a:t>分为一元回归分析、多元回归分析、逻辑回归分析和其他回归分析；根据</a:t>
            </a:r>
            <a:r>
              <a:rPr lang="zh-CN" altLang="en-US" sz="1800" dirty="0" smtClean="0">
                <a:solidFill>
                  <a:srgbClr val="FF0000"/>
                </a:solidFill>
              </a:rPr>
              <a:t>因变量和自变量的函数表达式</a:t>
            </a:r>
            <a:r>
              <a:rPr lang="zh-CN" altLang="en-US" sz="1800" dirty="0" smtClean="0"/>
              <a:t>分为线性回归分析和非线性回归分析。线性回归是回归分析中最基本的方法。对于非线性回归，可以借助数学手段将其转化为线性回归，一旦线性回归问题得到解决，非线性回归问题也就迎刃而解。</a:t>
            </a:r>
          </a:p>
          <a:p>
            <a:r>
              <a:rPr lang="zh-CN" altLang="en-US" sz="1800" dirty="0" smtClean="0"/>
              <a:t>常用的回归分析技术有线性回归、逻辑回归、多项式回归和岭回归等。</a:t>
            </a:r>
            <a:endParaRPr lang="zh-CN" altLang="en-US" sz="1800" dirty="0"/>
          </a:p>
        </p:txBody>
      </p:sp>
      <p:sp>
        <p:nvSpPr>
          <p:cNvPr id="8" name="矩形 7"/>
          <p:cNvSpPr/>
          <p:nvPr/>
        </p:nvSpPr>
        <p:spPr>
          <a:xfrm>
            <a:off x="251520" y="709813"/>
            <a:ext cx="2870575" cy="1938992"/>
          </a:xfrm>
          <a:prstGeom prst="rect">
            <a:avLst/>
          </a:prstGeom>
        </p:spPr>
        <p:txBody>
          <a:bodyPr wrap="square">
            <a:spAutoFit/>
          </a:bodyPr>
          <a:lstStyle/>
          <a:p>
            <a:pPr marL="342900" indent="-342900" algn="l">
              <a:buClr>
                <a:srgbClr val="FF0000"/>
              </a:buClr>
              <a:buFont typeface="Wingdings" panose="05000000000000000000" pitchFamily="2" charset="2"/>
              <a:buChar char="n"/>
            </a:pPr>
            <a:r>
              <a:rPr lang="zh-CN" altLang="en-US" sz="2000" b="0" dirty="0">
                <a:solidFill>
                  <a:srgbClr val="333333"/>
                </a:solidFill>
                <a:latin typeface="-apple-system-font"/>
              </a:rPr>
              <a:t>有各种各样的回归技术用于预测。这些技术主要有三个度量（自变量的个数，因变量的类型以及回归线的形状）</a:t>
            </a:r>
            <a:endParaRPr lang="zh-CN" altLang="en-US" sz="2000" dirty="0"/>
          </a:p>
        </p:txBody>
      </p:sp>
    </p:spTree>
    <p:extLst>
      <p:ext uri="{BB962C8B-B14F-4D97-AF65-F5344CB8AC3E}">
        <p14:creationId xmlns:p14="http://schemas.microsoft.com/office/powerpoint/2010/main" val="1154884357"/>
      </p:ext>
    </p:extLst>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smtClean="0">
                <a:sym typeface="+mn-ea"/>
              </a:rPr>
              <a:t>第</a:t>
            </a:r>
            <a:r>
              <a:rPr lang="en-US" altLang="zh-CN" dirty="0" smtClean="0">
                <a:sym typeface="+mn-ea"/>
              </a:rPr>
              <a:t> 5 </a:t>
            </a:r>
            <a:r>
              <a:rPr lang="zh-CN" altLang="zh-CN" dirty="0" smtClean="0">
                <a:sym typeface="+mn-ea"/>
              </a:rPr>
              <a:t>章 </a:t>
            </a:r>
            <a:r>
              <a:rPr lang="zh-CN" altLang="en-US" dirty="0" smtClean="0">
                <a:sym typeface="+mn-ea"/>
              </a:rPr>
              <a:t>回归分析</a:t>
            </a:r>
            <a:endParaRPr lang="zh-CN" altLang="en-US" dirty="0"/>
          </a:p>
        </p:txBody>
      </p:sp>
      <p:sp>
        <p:nvSpPr>
          <p:cNvPr id="2" name="日期占位符 1"/>
          <p:cNvSpPr>
            <a:spLocks noGrp="1"/>
          </p:cNvSpPr>
          <p:nvPr>
            <p:ph type="dt" sz="quarter" idx="10"/>
          </p:nvPr>
        </p:nvSpPr>
        <p:spPr/>
        <p:txBody>
          <a:bodyPr/>
          <a:lstStyle/>
          <a:p>
            <a:fld id="{82F288E0-7875-42C4-84C8-98DBBD3BF4D2}" type="datetimeFigureOut">
              <a:rPr lang="zh-CN" altLang="en-US" smtClean="0"/>
              <a:t>2021/7/2</a:t>
            </a:fld>
            <a:endParaRPr lang="zh-CN" altLang="en-US"/>
          </a:p>
        </p:txBody>
      </p:sp>
      <p:sp>
        <p:nvSpPr>
          <p:cNvPr id="4" name="灯片编号占位符 3"/>
          <p:cNvSpPr>
            <a:spLocks noGrp="1"/>
          </p:cNvSpPr>
          <p:nvPr>
            <p:ph type="sldNum" sz="quarter" idx="4294967295"/>
          </p:nvPr>
        </p:nvSpPr>
        <p:spPr>
          <a:xfrm>
            <a:off x="7010400" y="4846638"/>
            <a:ext cx="2133600" cy="182562"/>
          </a:xfrm>
        </p:spPr>
        <p:txBody>
          <a:bodyPr/>
          <a:lstStyle/>
          <a:p>
            <a:fld id="{6ACF7D23-951D-4399-9FEA-F8B2DF1A1144}" type="slidenum">
              <a:rPr lang="en-US" altLang="zh-CN"/>
              <a:t>8</a:t>
            </a:fld>
            <a:endParaRPr lang="en-US" altLang="zh-CN"/>
          </a:p>
        </p:txBody>
      </p:sp>
      <p:pic>
        <p:nvPicPr>
          <p:cNvPr id="7" name="图片 6"/>
          <p:cNvPicPr>
            <a:picLocks noChangeAspect="1"/>
          </p:cNvPicPr>
          <p:nvPr/>
        </p:nvPicPr>
        <p:blipFill>
          <a:blip r:embed="rId2"/>
          <a:stretch>
            <a:fillRect/>
          </a:stretch>
        </p:blipFill>
        <p:spPr>
          <a:xfrm>
            <a:off x="755576" y="735547"/>
            <a:ext cx="4968552" cy="4030516"/>
          </a:xfrm>
          <a:prstGeom prst="rect">
            <a:avLst/>
          </a:prstGeom>
        </p:spPr>
      </p:pic>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zh-CN" altLang="zh-CN" dirty="0" smtClean="0">
                <a:sym typeface="+mn-ea"/>
              </a:rPr>
              <a:t>第</a:t>
            </a:r>
            <a:r>
              <a:rPr lang="en-US" altLang="zh-CN" dirty="0" smtClean="0">
                <a:sym typeface="+mn-ea"/>
              </a:rPr>
              <a:t> 5 </a:t>
            </a:r>
            <a:r>
              <a:rPr lang="zh-CN" altLang="zh-CN" dirty="0" smtClean="0">
                <a:sym typeface="+mn-ea"/>
              </a:rPr>
              <a:t>章 </a:t>
            </a:r>
            <a:r>
              <a:rPr lang="zh-CN" altLang="en-US" dirty="0" smtClean="0">
                <a:sym typeface="+mn-ea"/>
              </a:rPr>
              <a:t>回归分析</a:t>
            </a:r>
            <a:endParaRPr lang="zh-CN" altLang="en-US" dirty="0"/>
          </a:p>
        </p:txBody>
      </p:sp>
      <p:sp>
        <p:nvSpPr>
          <p:cNvPr id="3" name="内容占位符 2"/>
          <p:cNvSpPr>
            <a:spLocks noGrp="1"/>
          </p:cNvSpPr>
          <p:nvPr>
            <p:ph idx="1"/>
          </p:nvPr>
        </p:nvSpPr>
        <p:spPr>
          <a:xfrm>
            <a:off x="467544" y="735546"/>
            <a:ext cx="8001000" cy="378042"/>
          </a:xfrm>
        </p:spPr>
        <p:txBody>
          <a:bodyPr/>
          <a:lstStyle/>
          <a:p>
            <a:pPr>
              <a:buFont typeface="Wingdings" panose="05000000000000000000" pitchFamily="2" charset="2"/>
              <a:buChar char="n"/>
            </a:pPr>
            <a:r>
              <a:rPr lang="en-US" altLang="zh-CN" sz="2500" dirty="0" smtClean="0"/>
              <a:t> </a:t>
            </a:r>
            <a:r>
              <a:rPr altLang="zh-CN" sz="2500" dirty="0" err="1" smtClean="0"/>
              <a:t>回归分析的过程</a:t>
            </a:r>
            <a:endParaRPr altLang="zh-CN" sz="2500" dirty="0"/>
          </a:p>
          <a:p>
            <a:pPr marL="0" indent="0">
              <a:lnSpc>
                <a:spcPct val="120000"/>
              </a:lnSpc>
              <a:buNone/>
            </a:pPr>
            <a:r>
              <a:rPr altLang="zh-CN" sz="2000" dirty="0"/>
              <a:t>回归分析可以简单理解为数据分析与预测，通过对数据进行分析实现预测，也就是适当扩大已有自变量的取值范围，并承认该回归方程在扩大的定义域内成立。一般来说，回归分析的主要过程和步骤如下：</a:t>
            </a:r>
          </a:p>
          <a:p>
            <a:pPr marL="0" indent="0">
              <a:lnSpc>
                <a:spcPct val="120000"/>
              </a:lnSpc>
              <a:buNone/>
            </a:pPr>
            <a:r>
              <a:rPr altLang="zh-CN" sz="2000" dirty="0">
                <a:latin typeface="宋体" panose="02010600030101010101" pitchFamily="2" charset="-122"/>
                <a:ea typeface="宋体" panose="02010600030101010101" pitchFamily="2" charset="-122"/>
              </a:rPr>
              <a:t>（1）收集一组包含因变量和自变量的数据；</a:t>
            </a:r>
          </a:p>
          <a:p>
            <a:pPr marL="0" indent="0">
              <a:lnSpc>
                <a:spcPct val="120000"/>
              </a:lnSpc>
              <a:buNone/>
            </a:pPr>
            <a:r>
              <a:rPr altLang="zh-CN" sz="2000" dirty="0">
                <a:latin typeface="宋体" panose="02010600030101010101" pitchFamily="2" charset="-122"/>
                <a:ea typeface="宋体" panose="02010600030101010101" pitchFamily="2" charset="-122"/>
              </a:rPr>
              <a:t>（2）根据因变量和自变量之间的关系，初步设定回归模型；</a:t>
            </a:r>
          </a:p>
          <a:p>
            <a:pPr marL="0" indent="0">
              <a:lnSpc>
                <a:spcPct val="120000"/>
              </a:lnSpc>
              <a:buNone/>
            </a:pPr>
            <a:r>
              <a:rPr altLang="zh-CN" sz="2000" dirty="0">
                <a:latin typeface="宋体" panose="02010600030101010101" pitchFamily="2" charset="-122"/>
                <a:ea typeface="宋体" panose="02010600030101010101" pitchFamily="2" charset="-122"/>
              </a:rPr>
              <a:t>（3）求解合理的回归系数；</a:t>
            </a:r>
          </a:p>
          <a:p>
            <a:pPr marL="0" indent="0">
              <a:lnSpc>
                <a:spcPct val="120000"/>
              </a:lnSpc>
              <a:buNone/>
            </a:pPr>
            <a:r>
              <a:rPr altLang="zh-CN" sz="2000" dirty="0">
                <a:latin typeface="宋体" panose="02010600030101010101" pitchFamily="2" charset="-122"/>
                <a:ea typeface="宋体" panose="02010600030101010101" pitchFamily="2" charset="-122"/>
              </a:rPr>
              <a:t>（4）</a:t>
            </a:r>
            <a:r>
              <a:rPr altLang="zh-CN" sz="2000" dirty="0">
                <a:solidFill>
                  <a:srgbClr val="FF0000"/>
                </a:solidFill>
                <a:latin typeface="宋体" panose="02010600030101010101" pitchFamily="2" charset="-122"/>
                <a:ea typeface="宋体" panose="02010600030101010101" pitchFamily="2" charset="-122"/>
              </a:rPr>
              <a:t>进行相关性检验，确定相关系数</a:t>
            </a:r>
            <a:r>
              <a:rPr altLang="zh-CN" sz="2000" dirty="0">
                <a:latin typeface="宋体" panose="02010600030101010101" pitchFamily="2" charset="-122"/>
                <a:ea typeface="宋体" panose="02010600030101010101" pitchFamily="2" charset="-122"/>
              </a:rPr>
              <a:t>；</a:t>
            </a:r>
          </a:p>
          <a:p>
            <a:pPr marL="0" indent="0">
              <a:lnSpc>
                <a:spcPct val="120000"/>
              </a:lnSpc>
              <a:buNone/>
            </a:pPr>
            <a:r>
              <a:rPr altLang="zh-CN" sz="2000" dirty="0">
                <a:latin typeface="宋体" panose="02010600030101010101" pitchFamily="2" charset="-122"/>
                <a:ea typeface="宋体" panose="02010600030101010101" pitchFamily="2" charset="-122"/>
              </a:rPr>
              <a:t>（5）</a:t>
            </a:r>
            <a:r>
              <a:rPr altLang="zh-CN" sz="2000" dirty="0">
                <a:solidFill>
                  <a:srgbClr val="FF0000"/>
                </a:solidFill>
                <a:latin typeface="宋体" panose="02010600030101010101" pitchFamily="2" charset="-122"/>
                <a:ea typeface="宋体" panose="02010600030101010101" pitchFamily="2" charset="-122"/>
              </a:rPr>
              <a:t>利用模型对因变量作出预测或解释，并计算预测值的置信区间</a:t>
            </a:r>
            <a:r>
              <a:rPr altLang="zh-CN" sz="2000" dirty="0">
                <a:latin typeface="宋体" panose="02010600030101010101" pitchFamily="2" charset="-122"/>
                <a:ea typeface="宋体" panose="02010600030101010101" pitchFamily="2" charset="-122"/>
              </a:rPr>
              <a:t>。</a:t>
            </a:r>
          </a:p>
        </p:txBody>
      </p:sp>
      <p:sp>
        <p:nvSpPr>
          <p:cNvPr id="5" name="日期占位符 4"/>
          <p:cNvSpPr>
            <a:spLocks noGrp="1"/>
          </p:cNvSpPr>
          <p:nvPr>
            <p:ph type="dt" sz="quarter" idx="10"/>
          </p:nvPr>
        </p:nvSpPr>
        <p:spPr/>
        <p:txBody>
          <a:bodyPr/>
          <a:lstStyle/>
          <a:p>
            <a:fld id="{46E0EEA7-FF2C-4F98-A19E-422254652B91}" type="datetime3">
              <a:rPr lang="zh-CN" altLang="en-US" smtClean="0"/>
              <a:t>2021年7月2日星期五</a:t>
            </a:fld>
            <a:endParaRPr lang="en-US" altLang="zh-CN" dirty="0"/>
          </a:p>
        </p:txBody>
      </p:sp>
      <p:sp>
        <p:nvSpPr>
          <p:cNvPr id="4" name="灯片编号占位符 3"/>
          <p:cNvSpPr>
            <a:spLocks noGrp="1"/>
          </p:cNvSpPr>
          <p:nvPr>
            <p:ph type="sldNum" sz="quarter" idx="4294967295"/>
          </p:nvPr>
        </p:nvSpPr>
        <p:spPr>
          <a:xfrm>
            <a:off x="7010400" y="4846638"/>
            <a:ext cx="2133600" cy="182562"/>
          </a:xfrm>
        </p:spPr>
        <p:txBody>
          <a:bodyPr/>
          <a:lstStyle/>
          <a:p>
            <a:fld id="{950BD6B0-76F7-4942-8BD6-FCF18CBA2D80}" type="slidenum">
              <a:rPr lang="en-US" altLang="zh-CN" smtClean="0"/>
              <a:t>9</a:t>
            </a:fld>
            <a:endParaRPr lang="en-US" altLang="zh-CN" dirty="0"/>
          </a:p>
        </p:txBody>
      </p:sp>
    </p:spTree>
  </p:cSld>
  <p:clrMapOvr>
    <a:masterClrMapping/>
  </p:clrMapOvr>
  <p:transition spd="med">
    <p:random/>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075,&quot;width&quot;:10140}"/>
</p:tagLst>
</file>

<file path=ppt/tags/tag2.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2231081172_1_1"/>
</p:tagLst>
</file>

<file path=ppt/tags/tag3.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2231081172_1_1"/>
</p:tagLst>
</file>

<file path=ppt/theme/theme1.xml><?xml version="1.0" encoding="utf-8"?>
<a:theme xmlns:a="http://schemas.openxmlformats.org/drawingml/2006/main" name="1_sample">
  <a:themeElements>
    <a:clrScheme name="sample 3">
      <a:dk1>
        <a:srgbClr val="30311D"/>
      </a:dk1>
      <a:lt1>
        <a:srgbClr val="FFFFFF"/>
      </a:lt1>
      <a:dk2>
        <a:srgbClr val="1A48A4"/>
      </a:dk2>
      <a:lt2>
        <a:srgbClr val="C0C0C0"/>
      </a:lt2>
      <a:accent1>
        <a:srgbClr val="488FD6"/>
      </a:accent1>
      <a:accent2>
        <a:srgbClr val="319ABB"/>
      </a:accent2>
      <a:accent3>
        <a:srgbClr val="FFFFFF"/>
      </a:accent3>
      <a:accent4>
        <a:srgbClr val="272817"/>
      </a:accent4>
      <a:accent5>
        <a:srgbClr val="B1C6E8"/>
      </a:accent5>
      <a:accent6>
        <a:srgbClr val="2B8BA9"/>
      </a:accent6>
      <a:hlink>
        <a:srgbClr val="557B97"/>
      </a:hlink>
      <a:folHlink>
        <a:srgbClr val="A1A18B"/>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ample 1">
        <a:dk1>
          <a:srgbClr val="30311D"/>
        </a:dk1>
        <a:lt1>
          <a:srgbClr val="FFFFFF"/>
        </a:lt1>
        <a:dk2>
          <a:srgbClr val="5B583B"/>
        </a:dk2>
        <a:lt2>
          <a:srgbClr val="DDDDDD"/>
        </a:lt2>
        <a:accent1>
          <a:srgbClr val="855BC3"/>
        </a:accent1>
        <a:accent2>
          <a:srgbClr val="5595C1"/>
        </a:accent2>
        <a:accent3>
          <a:srgbClr val="FFFFFF"/>
        </a:accent3>
        <a:accent4>
          <a:srgbClr val="272817"/>
        </a:accent4>
        <a:accent5>
          <a:srgbClr val="C2B5DE"/>
        </a:accent5>
        <a:accent6>
          <a:srgbClr val="4C87AF"/>
        </a:accent6>
        <a:hlink>
          <a:srgbClr val="557B97"/>
        </a:hlink>
        <a:folHlink>
          <a:srgbClr val="A1A18B"/>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702424"/>
        </a:dk2>
        <a:lt2>
          <a:srgbClr val="C0C0C0"/>
        </a:lt2>
        <a:accent1>
          <a:srgbClr val="5EB4B4"/>
        </a:accent1>
        <a:accent2>
          <a:srgbClr val="E49514"/>
        </a:accent2>
        <a:accent3>
          <a:srgbClr val="FFFFFF"/>
        </a:accent3>
        <a:accent4>
          <a:srgbClr val="000000"/>
        </a:accent4>
        <a:accent5>
          <a:srgbClr val="B6D6D6"/>
        </a:accent5>
        <a:accent6>
          <a:srgbClr val="CF8711"/>
        </a:accent6>
        <a:hlink>
          <a:srgbClr val="6E9349"/>
        </a:hlink>
        <a:folHlink>
          <a:srgbClr val="90A8B0"/>
        </a:folHlink>
      </a:clrScheme>
      <a:clrMap bg1="lt1" tx1="dk1" bg2="lt2" tx2="dk2" accent1="accent1" accent2="accent2" accent3="accent3" accent4="accent4" accent5="accent5" accent6="accent6" hlink="hlink" folHlink="folHlink"/>
    </a:extraClrScheme>
    <a:extraClrScheme>
      <a:clrScheme name="sample 3">
        <a:dk1>
          <a:srgbClr val="30311D"/>
        </a:dk1>
        <a:lt1>
          <a:srgbClr val="FFFFFF"/>
        </a:lt1>
        <a:dk2>
          <a:srgbClr val="1A48A4"/>
        </a:dk2>
        <a:lt2>
          <a:srgbClr val="C0C0C0"/>
        </a:lt2>
        <a:accent1>
          <a:srgbClr val="488FD6"/>
        </a:accent1>
        <a:accent2>
          <a:srgbClr val="319ABB"/>
        </a:accent2>
        <a:accent3>
          <a:srgbClr val="FFFFFF"/>
        </a:accent3>
        <a:accent4>
          <a:srgbClr val="272817"/>
        </a:accent4>
        <a:accent5>
          <a:srgbClr val="B1C6E8"/>
        </a:accent5>
        <a:accent6>
          <a:srgbClr val="2B8BA9"/>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eiwysi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第 1 章 数据挖掘概论" id="{6F411F29-EE8D-4366-9367-E3D39787B48E}" vid="{3D2A0F9A-39AE-4E9F-98F2-A32F72CF1911}"/>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235TGp_report_light_v2</Template>
  <TotalTime>642</TotalTime>
  <Words>3384</Words>
  <Application>Microsoft Office PowerPoint</Application>
  <PresentationFormat>全屏显示(16:9)</PresentationFormat>
  <Paragraphs>330</Paragraphs>
  <Slides>59</Slides>
  <Notes>6</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59</vt:i4>
      </vt:variant>
    </vt:vector>
  </HeadingPairs>
  <TitlesOfParts>
    <vt:vector size="73" baseType="lpstr">
      <vt:lpstr>-apple-system-font</vt:lpstr>
      <vt:lpstr>黑体</vt:lpstr>
      <vt:lpstr>华文中宋</vt:lpstr>
      <vt:lpstr>宋体</vt:lpstr>
      <vt:lpstr>微软雅黑</vt:lpstr>
      <vt:lpstr>Arial</vt:lpstr>
      <vt:lpstr>Calibri</vt:lpstr>
      <vt:lpstr>Cambria Math</vt:lpstr>
      <vt:lpstr>Times New Roman</vt:lpstr>
      <vt:lpstr>Verdana</vt:lpstr>
      <vt:lpstr>Wingdings</vt:lpstr>
      <vt:lpstr>1_sample</vt:lpstr>
      <vt:lpstr>weiwysim</vt:lpstr>
      <vt:lpstr>MathType 6.0 Equation</vt:lpstr>
      <vt:lpstr>数据挖掘与机器学习</vt:lpstr>
      <vt:lpstr>第 5 章 回归分析</vt:lpstr>
      <vt:lpstr>第 5 章 回归分析</vt:lpstr>
      <vt:lpstr>第 5 章 回归分析</vt:lpstr>
      <vt:lpstr>第 5 章 回归分析</vt:lpstr>
      <vt:lpstr>第 5 章 回归分析</vt:lpstr>
      <vt:lpstr>第 5 章 回归分析</vt:lpstr>
      <vt:lpstr>第 5 章 回归分析</vt:lpstr>
      <vt:lpstr> 第 5 章 回归分析</vt:lpstr>
      <vt:lpstr>第 5 章 回归分析</vt:lpstr>
      <vt:lpstr>一元线性回归分析</vt:lpstr>
      <vt:lpstr>第 5 章 回归分析</vt:lpstr>
      <vt:lpstr>一元线性回归分析</vt:lpstr>
      <vt:lpstr>一元线性回归分析</vt:lpstr>
      <vt:lpstr>一元线性回归分析</vt:lpstr>
      <vt:lpstr>一元线性回归分析</vt:lpstr>
      <vt:lpstr>一元线性回归分析</vt:lpstr>
      <vt:lpstr>一元线性回归分析</vt:lpstr>
      <vt:lpstr>一元线性回归分析</vt:lpstr>
      <vt:lpstr>一元线性回归分析</vt:lpstr>
      <vt:lpstr>一元线性回归分析</vt:lpstr>
      <vt:lpstr>一元线性回归分析</vt:lpstr>
      <vt:lpstr>一元线性回归分析</vt:lpstr>
      <vt:lpstr>一元线性回归分析</vt:lpstr>
      <vt:lpstr>多元线性回归</vt:lpstr>
      <vt:lpstr>多元线性回归</vt:lpstr>
      <vt:lpstr>多元线性回归</vt:lpstr>
      <vt:lpstr>多元线性回归</vt:lpstr>
      <vt:lpstr>多元线性回归</vt:lpstr>
      <vt:lpstr>多元线性回归</vt:lpstr>
      <vt:lpstr>多元线性回归</vt:lpstr>
      <vt:lpstr>逻辑回归</vt:lpstr>
      <vt:lpstr>逻辑回归</vt:lpstr>
      <vt:lpstr>逻辑回归</vt:lpstr>
      <vt:lpstr>逻辑回归</vt:lpstr>
      <vt:lpstr>多项式回归</vt:lpstr>
      <vt:lpstr>多项式回归</vt:lpstr>
      <vt:lpstr>多项式回归</vt:lpstr>
      <vt:lpstr>多项式回归</vt:lpstr>
      <vt:lpstr>PowerPoint 演示文稿</vt:lpstr>
      <vt:lpstr>PowerPoint 演示文稿</vt:lpstr>
      <vt:lpstr>PowerPoint 演示文稿</vt:lpstr>
      <vt:lpstr>多项式回归Python实现</vt:lpstr>
      <vt:lpstr>多项式回归Python实现</vt:lpstr>
      <vt:lpstr>欠拟合、过拟合问题</vt:lpstr>
      <vt:lpstr>PowerPoint 演示文稿</vt:lpstr>
      <vt:lpstr>PowerPoint 演示文稿</vt:lpstr>
      <vt:lpstr>岭回归</vt:lpstr>
      <vt:lpstr>岭回归</vt:lpstr>
      <vt:lpstr>岭回归</vt:lpstr>
      <vt:lpstr>岭回归</vt:lpstr>
      <vt:lpstr> Lasso回归</vt:lpstr>
      <vt:lpstr> Lasso回归</vt:lpstr>
      <vt:lpstr>逐步回归</vt:lpstr>
      <vt:lpstr>逐步回归</vt:lpstr>
      <vt:lpstr>如何正确选择回归模型</vt:lpstr>
      <vt:lpstr>如何正确选择回归模型</vt:lpstr>
      <vt:lpstr>本章小结</vt:lpstr>
      <vt:lpstr>PowerPoint 演示文稿</vt:lpstr>
    </vt:vector>
  </TitlesOfParts>
  <Company>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wx165@qq.com</cp:lastModifiedBy>
  <cp:revision>83</cp:revision>
  <dcterms:created xsi:type="dcterms:W3CDTF">2019-11-26T08:15:00Z</dcterms:created>
  <dcterms:modified xsi:type="dcterms:W3CDTF">2021-07-02T08:58:57Z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