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单击鼠标移动幻灯片</a:t>
            </a:r>
            <a:endParaRPr b="0" lang="en-US" sz="4400" spc="-1" strike="noStrike">
              <a:latin typeface="Arial"/>
            </a:endParaRPr>
          </a:p>
        </p:txBody>
      </p:sp>
      <p:sp>
        <p:nvSpPr>
          <p:cNvPr id="122"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单击编辑备注格式</a:t>
            </a:r>
            <a:endParaRPr b="0" lang="en-US" sz="2000" spc="-1" strike="noStrike">
              <a:latin typeface="Arial"/>
            </a:endParaRPr>
          </a:p>
        </p:txBody>
      </p:sp>
      <p:sp>
        <p:nvSpPr>
          <p:cNvPr id="123"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&lt;页眉&gt;</a:t>
            </a:r>
            <a:endParaRPr b="0" lang="en-US" sz="1400" spc="-1" strike="noStrike">
              <a:latin typeface="Times New Roman"/>
            </a:endParaRPr>
          </a:p>
        </p:txBody>
      </p:sp>
      <p:sp>
        <p:nvSpPr>
          <p:cNvPr id="124"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&lt;日期/时间&gt;</a:t>
            </a:r>
            <a:endParaRPr b="0" lang="en-US" sz="1400" spc="-1" strike="noStrike">
              <a:latin typeface="Times New Roman"/>
            </a:endParaRPr>
          </a:p>
        </p:txBody>
      </p:sp>
      <p:sp>
        <p:nvSpPr>
          <p:cNvPr id="125"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&lt;页脚&gt;</a:t>
            </a:r>
            <a:endParaRPr b="0" lang="en-US" sz="1400" spc="-1" strike="noStrike">
              <a:latin typeface="Times New Roman"/>
            </a:endParaRPr>
          </a:p>
        </p:txBody>
      </p:sp>
      <p:sp>
        <p:nvSpPr>
          <p:cNvPr id="126" name="PlaceHolder 6"/>
          <p:cNvSpPr>
            <a:spLocks noGrp="1"/>
          </p:cNvSpPr>
          <p:nvPr>
            <p:ph type="sldNum"/>
          </p:nvPr>
        </p:nvSpPr>
        <p:spPr>
          <a:xfrm>
            <a:off x="4278960" y="10157400"/>
            <a:ext cx="3280680" cy="534240"/>
          </a:xfrm>
          <a:prstGeom prst="rect">
            <a:avLst/>
          </a:prstGeom>
        </p:spPr>
        <p:txBody>
          <a:bodyPr lIns="0" rIns="0" tIns="0" bIns="0" anchor="b"/>
          <a:p>
            <a:pPr algn="r"/>
            <a:fld id="{908715D3-4F7C-43EA-A516-C950FDD17BDA}" type="slidenum">
              <a:rPr b="0" lang="en-US" sz="1400" spc="-1" strike="noStrike">
                <a:latin typeface="Times New Roman"/>
              </a:rPr>
              <a:t>&lt;编号&gt;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685800" y="1143000"/>
            <a:ext cx="5485320" cy="3085200"/>
          </a:xfrm>
          <a:prstGeom prst="rect">
            <a:avLst/>
          </a:prstGeom>
        </p:spPr>
      </p:sp>
      <p:sp>
        <p:nvSpPr>
          <p:cNvPr id="148" name="PlaceHolder 2"/>
          <p:cNvSpPr>
            <a:spLocks noGrp="1"/>
          </p:cNvSpPr>
          <p:nvPr>
            <p:ph type="body"/>
          </p:nvPr>
        </p:nvSpPr>
        <p:spPr>
          <a:xfrm>
            <a:off x="685800" y="4400640"/>
            <a:ext cx="5485320" cy="3599280"/>
          </a:xfrm>
          <a:prstGeom prst="rect">
            <a:avLst/>
          </a:prstGeom>
        </p:spPr>
        <p:txBody>
          <a:bodyPr lIns="0" rIns="0" tIns="0" bIns="0"/>
          <a:p>
            <a:endParaRPr b="0" lang="en-US" sz="2000" spc="-1" strike="noStrike">
              <a:latin typeface="Arial"/>
            </a:endParaRPr>
          </a:p>
        </p:txBody>
      </p:sp>
      <p:sp>
        <p:nvSpPr>
          <p:cNvPr id="149" name="CustomShape 3"/>
          <p:cNvSpPr/>
          <p:nvPr/>
        </p:nvSpPr>
        <p:spPr>
          <a:xfrm>
            <a:off x="3884760" y="8685360"/>
            <a:ext cx="2970720" cy="45756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1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图片 6" descr=""/>
          <p:cNvPicPr/>
          <p:nvPr/>
        </p:nvPicPr>
        <p:blipFill>
          <a:blip r:embed="rId2"/>
          <a:srcRect l="0" t="0" r="0" b="10493"/>
          <a:stretch/>
        </p:blipFill>
        <p:spPr>
          <a:xfrm>
            <a:off x="11542320" y="206280"/>
            <a:ext cx="495000" cy="403560"/>
          </a:xfrm>
          <a:prstGeom prst="rect">
            <a:avLst/>
          </a:prstGeom>
          <a:ln>
            <a:noFill/>
          </a:ln>
        </p:spPr>
      </p:pic>
      <p:sp>
        <p:nvSpPr>
          <p:cNvPr id="1" name="PlaceHolder 1"/>
          <p:cNvSpPr>
            <a:spLocks noGrp="1"/>
          </p:cNvSpPr>
          <p:nvPr>
            <p:ph type="title"/>
          </p:nvPr>
        </p:nvSpPr>
        <p:spPr>
          <a:xfrm>
            <a:off x="609480" y="273600"/>
            <a:ext cx="10972080" cy="1144440"/>
          </a:xfrm>
          <a:prstGeom prst="rect">
            <a:avLst/>
          </a:prstGeom>
        </p:spPr>
        <p:txBody>
          <a:bodyPr lIns="0" rIns="0" tIns="0" bIns="0" anchor="ctr"/>
          <a:p>
            <a:r>
              <a:rPr b="0" lang="en-US" sz="1800" spc="-1" strike="noStrike">
                <a:latin typeface="Arial"/>
              </a:rPr>
              <a:t>单击鼠标编辑标题文字格式</a:t>
            </a:r>
            <a:endParaRPr b="0" lang="en-US" sz="1800" spc="-1" strike="noStrike">
              <a:latin typeface="Arial"/>
            </a:endParaRPr>
          </a:p>
        </p:txBody>
      </p:sp>
      <p:sp>
        <p:nvSpPr>
          <p:cNvPr id="2" name="PlaceHolder 2"/>
          <p:cNvSpPr>
            <a:spLocks noGrp="1"/>
          </p:cNvSpPr>
          <p:nvPr>
            <p:ph type="body"/>
          </p:nvPr>
        </p:nvSpPr>
        <p:spPr>
          <a:xfrm>
            <a:off x="609480" y="1604520"/>
            <a:ext cx="1097208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单击鼠标编辑大纲文字格式</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第二个大纲级</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第三大纲级别</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第四大纲级别</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第五大纲级别</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第六大纲级别</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第七大纲级别</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 name="图片 6" descr=""/>
          <p:cNvPicPr/>
          <p:nvPr/>
        </p:nvPicPr>
        <p:blipFill>
          <a:blip r:embed="rId2"/>
          <a:srcRect l="0" t="0" r="0" b="10493"/>
          <a:stretch/>
        </p:blipFill>
        <p:spPr>
          <a:xfrm>
            <a:off x="11542320" y="206280"/>
            <a:ext cx="495000" cy="403560"/>
          </a:xfrm>
          <a:prstGeom prst="rect">
            <a:avLst/>
          </a:prstGeom>
          <a:ln>
            <a:noFill/>
          </a:ln>
        </p:spPr>
      </p:pic>
      <p:pic>
        <p:nvPicPr>
          <p:cNvPr id="40" name="图片 6" descr=""/>
          <p:cNvPicPr/>
          <p:nvPr/>
        </p:nvPicPr>
        <p:blipFill>
          <a:blip r:embed="rId3"/>
          <a:srcRect l="0" t="0" r="0" b="10493"/>
          <a:stretch/>
        </p:blipFill>
        <p:spPr>
          <a:xfrm>
            <a:off x="11542320" y="206280"/>
            <a:ext cx="495000" cy="403560"/>
          </a:xfrm>
          <a:prstGeom prst="rect">
            <a:avLst/>
          </a:prstGeom>
          <a:ln>
            <a:noFill/>
          </a:ln>
        </p:spPr>
      </p:pic>
      <p:sp>
        <p:nvSpPr>
          <p:cNvPr id="41" name="Line 1"/>
          <p:cNvSpPr/>
          <p:nvPr/>
        </p:nvSpPr>
        <p:spPr>
          <a:xfrm>
            <a:off x="384840" y="789840"/>
            <a:ext cx="11232720" cy="360"/>
          </a:xfrm>
          <a:prstGeom prst="line">
            <a:avLst/>
          </a:prstGeom>
          <a:ln w="9360">
            <a:solidFill>
              <a:srgbClr val="ff6100"/>
            </a:solidFill>
            <a:round/>
          </a:ln>
        </p:spPr>
        <p:style>
          <a:lnRef idx="0"/>
          <a:fillRef idx="0"/>
          <a:effectRef idx="0"/>
          <a:fontRef idx="minor"/>
        </p:style>
      </p:sp>
      <p:sp>
        <p:nvSpPr>
          <p:cNvPr id="42"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4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 name="图片 6" descr=""/>
          <p:cNvPicPr/>
          <p:nvPr/>
        </p:nvPicPr>
        <p:blipFill>
          <a:blip r:embed="rId2"/>
          <a:srcRect l="0" t="0" r="0" b="10493"/>
          <a:stretch/>
        </p:blipFill>
        <p:spPr>
          <a:xfrm>
            <a:off x="11542320" y="206280"/>
            <a:ext cx="495000" cy="403560"/>
          </a:xfrm>
          <a:prstGeom prst="rect">
            <a:avLst/>
          </a:prstGeom>
          <a:ln>
            <a:noFill/>
          </a:ln>
        </p:spPr>
      </p:pic>
      <p:pic>
        <p:nvPicPr>
          <p:cNvPr id="81" name="图片 6" descr=""/>
          <p:cNvPicPr/>
          <p:nvPr/>
        </p:nvPicPr>
        <p:blipFill>
          <a:blip r:embed="rId3"/>
          <a:srcRect l="0" t="0" r="0" b="10493"/>
          <a:stretch/>
        </p:blipFill>
        <p:spPr>
          <a:xfrm>
            <a:off x="11542320" y="206280"/>
            <a:ext cx="495000" cy="403560"/>
          </a:xfrm>
          <a:prstGeom prst="rect">
            <a:avLst/>
          </a:prstGeom>
          <a:ln>
            <a:noFill/>
          </a:ln>
        </p:spPr>
      </p:pic>
      <p:sp>
        <p:nvSpPr>
          <p:cNvPr id="82" name="Line 1"/>
          <p:cNvSpPr/>
          <p:nvPr/>
        </p:nvSpPr>
        <p:spPr>
          <a:xfrm>
            <a:off x="384840" y="789840"/>
            <a:ext cx="11232720" cy="360"/>
          </a:xfrm>
          <a:prstGeom prst="line">
            <a:avLst/>
          </a:prstGeom>
          <a:ln w="9360">
            <a:solidFill>
              <a:srgbClr val="ff6100"/>
            </a:solidFill>
            <a:round/>
          </a:ln>
        </p:spPr>
        <p:style>
          <a:lnRef idx="0"/>
          <a:fillRef idx="0"/>
          <a:effectRef idx="0"/>
          <a:fontRef idx="minor"/>
        </p:style>
      </p:sp>
      <p:sp>
        <p:nvSpPr>
          <p:cNvPr id="83" name="PlaceHolder 2"/>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单击鼠标编辑标题文字格式</a:t>
            </a:r>
            <a:endParaRPr b="0" lang="en-US" sz="4400" spc="-1" strike="noStrike">
              <a:latin typeface="Arial"/>
            </a:endParaRPr>
          </a:p>
        </p:txBody>
      </p:sp>
      <p:sp>
        <p:nvSpPr>
          <p:cNvPr id="8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单击鼠标编辑大纲文字格式</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第二个大纲级</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第三大纲级别</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第四大纲级别</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第五大纲级别</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第六大纲级别</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第七大纲级别</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图片 6" descr=""/>
          <p:cNvPicPr/>
          <p:nvPr/>
        </p:nvPicPr>
        <p:blipFill>
          <a:blip r:embed="rId1"/>
          <a:srcRect l="0" t="0" r="0" b="10493"/>
          <a:stretch/>
        </p:blipFill>
        <p:spPr>
          <a:xfrm>
            <a:off x="11542320" y="206280"/>
            <a:ext cx="495000" cy="403560"/>
          </a:xfrm>
          <a:prstGeom prst="rect">
            <a:avLst/>
          </a:prstGeom>
          <a:ln>
            <a:noFill/>
          </a:ln>
        </p:spPr>
      </p:pic>
      <p:sp>
        <p:nvSpPr>
          <p:cNvPr id="128" name="CustomShape 1"/>
          <p:cNvSpPr/>
          <p:nvPr/>
        </p:nvSpPr>
        <p:spPr>
          <a:xfrm>
            <a:off x="-1219320" y="-2146680"/>
            <a:ext cx="183600" cy="368280"/>
          </a:xfrm>
          <a:prstGeom prst="rect">
            <a:avLst/>
          </a:prstGeom>
          <a:noFill/>
          <a:ln>
            <a:noFill/>
          </a:ln>
        </p:spPr>
        <p:style>
          <a:lnRef idx="0"/>
          <a:fillRef idx="0"/>
          <a:effectRef idx="0"/>
          <a:fontRef idx="minor"/>
        </p:style>
      </p:sp>
      <p:sp>
        <p:nvSpPr>
          <p:cNvPr id="129" name="CustomShape 2"/>
          <p:cNvSpPr/>
          <p:nvPr/>
        </p:nvSpPr>
        <p:spPr>
          <a:xfrm>
            <a:off x="1337040" y="1305360"/>
            <a:ext cx="9231480" cy="1004040"/>
          </a:xfrm>
          <a:prstGeom prst="rect">
            <a:avLst/>
          </a:prstGeom>
          <a:noFill/>
          <a:ln>
            <a:noFill/>
          </a:ln>
        </p:spPr>
        <p:style>
          <a:lnRef idx="0"/>
          <a:fillRef idx="0"/>
          <a:effectRef idx="0"/>
          <a:fontRef idx="minor"/>
        </p:style>
        <p:txBody>
          <a:bodyPr lIns="90000" rIns="90000" tIns="45000" bIns="45000"/>
          <a:p>
            <a:pPr algn="ctr">
              <a:lnSpc>
                <a:spcPct val="100000"/>
              </a:lnSpc>
            </a:pPr>
            <a:r>
              <a:rPr b="0" lang="en-US" sz="6000" spc="-1" strike="noStrike">
                <a:solidFill>
                  <a:srgbClr val="000000"/>
                </a:solidFill>
                <a:latin typeface="黑体"/>
                <a:ea typeface="黑体"/>
              </a:rPr>
              <a:t>转正述职</a:t>
            </a:r>
            <a:endParaRPr b="0" lang="en-US" sz="6000" spc="-1" strike="noStrike">
              <a:latin typeface="Arial"/>
            </a:endParaRPr>
          </a:p>
        </p:txBody>
      </p:sp>
      <p:sp>
        <p:nvSpPr>
          <p:cNvPr id="130" name="CustomShape 3"/>
          <p:cNvSpPr/>
          <p:nvPr/>
        </p:nvSpPr>
        <p:spPr>
          <a:xfrm>
            <a:off x="6552000" y="4320000"/>
            <a:ext cx="5003640" cy="1766160"/>
          </a:xfrm>
          <a:prstGeom prst="rect">
            <a:avLst/>
          </a:prstGeom>
          <a:noFill/>
          <a:ln>
            <a:noFill/>
          </a:ln>
        </p:spPr>
        <p:style>
          <a:lnRef idx="0"/>
          <a:fillRef idx="0"/>
          <a:effectRef idx="0"/>
          <a:fontRef idx="minor"/>
        </p:style>
        <p:txBody>
          <a:bodyPr lIns="90000" rIns="90000" tIns="45000" bIns="45000"/>
          <a:p>
            <a:pPr>
              <a:lnSpc>
                <a:spcPct val="100000"/>
              </a:lnSpc>
            </a:pPr>
            <a:r>
              <a:rPr b="0" lang="en-US" sz="2000" spc="-1" strike="noStrike">
                <a:solidFill>
                  <a:srgbClr val="000000"/>
                </a:solidFill>
                <a:latin typeface="黑体"/>
                <a:ea typeface="黑体"/>
              </a:rPr>
              <a:t>述职人：杨柳青（工号：</a:t>
            </a:r>
            <a:r>
              <a:rPr b="0" lang="en-US" sz="2000" spc="-1" strike="noStrike">
                <a:solidFill>
                  <a:srgbClr val="000000"/>
                </a:solidFill>
                <a:latin typeface="黑体"/>
                <a:ea typeface="黑体"/>
              </a:rPr>
              <a:t>39642</a:t>
            </a:r>
            <a:r>
              <a:rPr b="0" lang="en-US" sz="2000" spc="-1" strike="noStrike">
                <a:solidFill>
                  <a:srgbClr val="000000"/>
                </a:solidFill>
                <a:latin typeface="黑体"/>
                <a:ea typeface="黑体"/>
              </a:rPr>
              <a:t>）</a:t>
            </a:r>
            <a:endParaRPr b="0" lang="en-US" sz="2000" spc="-1" strike="noStrike">
              <a:latin typeface="Arial"/>
            </a:endParaRPr>
          </a:p>
          <a:p>
            <a:pPr>
              <a:lnSpc>
                <a:spcPct val="100000"/>
              </a:lnSpc>
            </a:pPr>
            <a:r>
              <a:rPr b="0" lang="en-US" sz="1800" spc="-1" strike="noStrike">
                <a:solidFill>
                  <a:srgbClr val="000000"/>
                </a:solidFill>
                <a:latin typeface="黑体"/>
                <a:ea typeface="黑体"/>
              </a:rPr>
              <a:t>部门：互联网</a:t>
            </a:r>
            <a:r>
              <a:rPr b="0" lang="en-US" sz="1800" spc="-1" strike="noStrike">
                <a:solidFill>
                  <a:srgbClr val="000000"/>
                </a:solidFill>
                <a:latin typeface="黑体"/>
                <a:ea typeface="黑体"/>
              </a:rPr>
              <a:t>4</a:t>
            </a:r>
            <a:r>
              <a:rPr b="0" lang="en-US" sz="1800" spc="-1" strike="noStrike">
                <a:solidFill>
                  <a:srgbClr val="000000"/>
                </a:solidFill>
                <a:latin typeface="黑体"/>
                <a:ea typeface="黑体"/>
              </a:rPr>
              <a:t>部</a:t>
            </a:r>
            <a:r>
              <a:rPr b="0" lang="en-US" sz="1800" spc="-1" strike="noStrike">
                <a:solidFill>
                  <a:srgbClr val="000000"/>
                </a:solidFill>
                <a:latin typeface="黑体"/>
                <a:ea typeface="黑体"/>
              </a:rPr>
              <a:t>-OTT</a:t>
            </a:r>
            <a:r>
              <a:rPr b="0" lang="en-US" sz="1800" spc="-1" strike="noStrike">
                <a:solidFill>
                  <a:srgbClr val="000000"/>
                </a:solidFill>
                <a:latin typeface="黑体"/>
                <a:ea typeface="黑体"/>
              </a:rPr>
              <a:t>业务部</a:t>
            </a: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研发</a:t>
            </a:r>
            <a:r>
              <a:rPr b="0" lang="en-US" sz="1800" spc="-1" strike="noStrike">
                <a:solidFill>
                  <a:srgbClr val="000000"/>
                </a:solidFill>
                <a:latin typeface="黑体"/>
                <a:ea typeface="黑体"/>
              </a:rPr>
              <a:t>-</a:t>
            </a:r>
            <a:r>
              <a:rPr b="0" lang="en-US" sz="1800" spc="-1" strike="noStrike">
                <a:solidFill>
                  <a:srgbClr val="000000"/>
                </a:solidFill>
                <a:latin typeface="黑体"/>
                <a:ea typeface="黑体"/>
              </a:rPr>
              <a:t>移动端</a:t>
            </a:r>
            <a:endParaRPr b="0" lang="en-US" sz="1800" spc="-1" strike="noStrike">
              <a:latin typeface="Arial"/>
            </a:endParaRPr>
          </a:p>
          <a:p>
            <a:pPr>
              <a:lnSpc>
                <a:spcPct val="100000"/>
              </a:lnSpc>
            </a:pPr>
            <a:r>
              <a:rPr b="0" lang="en-US" sz="1800" spc="-1" strike="noStrike">
                <a:solidFill>
                  <a:srgbClr val="000000"/>
                </a:solidFill>
                <a:latin typeface="黑体"/>
                <a:ea typeface="黑体"/>
              </a:rPr>
              <a:t>岗位：软件研发</a:t>
            </a:r>
            <a:endParaRPr b="0" lang="en-US" sz="1800" spc="-1" strike="noStrike">
              <a:latin typeface="Arial"/>
            </a:endParaRPr>
          </a:p>
          <a:p>
            <a:pPr>
              <a:lnSpc>
                <a:spcPct val="100000"/>
              </a:lnSpc>
            </a:pPr>
            <a:r>
              <a:rPr b="0" lang="en-US" sz="1800" spc="-1" strike="noStrike">
                <a:solidFill>
                  <a:srgbClr val="000000"/>
                </a:solidFill>
                <a:latin typeface="黑体"/>
                <a:ea typeface="黑体"/>
              </a:rPr>
              <a:t>汇报人：张连育</a:t>
            </a:r>
            <a:endParaRPr b="0" lang="en-US" sz="1800" spc="-1" strike="noStrike">
              <a:latin typeface="Arial"/>
            </a:endParaRPr>
          </a:p>
          <a:p>
            <a:pPr>
              <a:lnSpc>
                <a:spcPct val="100000"/>
              </a:lnSpc>
            </a:pPr>
            <a:r>
              <a:rPr b="0" lang="en-US" sz="1800" spc="-1" strike="noStrike">
                <a:solidFill>
                  <a:srgbClr val="000000"/>
                </a:solidFill>
                <a:latin typeface="黑体"/>
                <a:ea typeface="黑体"/>
              </a:rPr>
              <a:t>入职日期：    </a:t>
            </a:r>
            <a:r>
              <a:rPr b="0" lang="en-US" sz="1800" spc="-1" strike="noStrike">
                <a:solidFill>
                  <a:srgbClr val="000000"/>
                </a:solidFill>
                <a:latin typeface="黑体"/>
                <a:ea typeface="黑体"/>
              </a:rPr>
              <a:t>2020</a:t>
            </a:r>
            <a:r>
              <a:rPr b="0" lang="en-US" sz="1800" spc="-1" strike="noStrike">
                <a:solidFill>
                  <a:srgbClr val="000000"/>
                </a:solidFill>
                <a:latin typeface="黑体"/>
                <a:ea typeface="黑体"/>
              </a:rPr>
              <a:t>年   </a:t>
            </a:r>
            <a:r>
              <a:rPr b="0" lang="en-US" sz="1800" spc="-1" strike="noStrike">
                <a:solidFill>
                  <a:srgbClr val="000000"/>
                </a:solidFill>
                <a:latin typeface="黑体"/>
                <a:ea typeface="黑体"/>
              </a:rPr>
              <a:t>5</a:t>
            </a:r>
            <a:r>
              <a:rPr b="0" lang="en-US" sz="1800" spc="-1" strike="noStrike">
                <a:solidFill>
                  <a:srgbClr val="000000"/>
                </a:solidFill>
                <a:latin typeface="黑体"/>
                <a:ea typeface="黑体"/>
              </a:rPr>
              <a:t>月  </a:t>
            </a:r>
            <a:r>
              <a:rPr b="0" lang="en-US" sz="1800" spc="-1" strike="noStrike">
                <a:solidFill>
                  <a:srgbClr val="000000"/>
                </a:solidFill>
                <a:latin typeface="黑体"/>
                <a:ea typeface="黑体"/>
              </a:rPr>
              <a:t>11</a:t>
            </a:r>
            <a:r>
              <a:rPr b="0" lang="en-US" sz="1800" spc="-1" strike="noStrike">
                <a:solidFill>
                  <a:srgbClr val="000000"/>
                </a:solidFill>
                <a:latin typeface="黑体"/>
                <a:ea typeface="黑体"/>
              </a:rPr>
              <a:t>日</a:t>
            </a:r>
            <a:endParaRPr b="0" lang="en-US" sz="1800" spc="-1" strike="noStrike">
              <a:latin typeface="Arial"/>
            </a:endParaRPr>
          </a:p>
          <a:p>
            <a:pPr>
              <a:lnSpc>
                <a:spcPct val="100000"/>
              </a:lnSpc>
            </a:pPr>
            <a:r>
              <a:rPr b="0" lang="en-US" sz="1800" spc="-1" strike="noStrike">
                <a:solidFill>
                  <a:srgbClr val="000000"/>
                </a:solidFill>
                <a:latin typeface="黑体"/>
                <a:ea typeface="黑体"/>
              </a:rPr>
              <a:t>述职日期：    </a:t>
            </a:r>
            <a:r>
              <a:rPr b="0" lang="en-US" sz="1800" spc="-1" strike="noStrike">
                <a:solidFill>
                  <a:srgbClr val="000000"/>
                </a:solidFill>
                <a:latin typeface="黑体"/>
                <a:ea typeface="黑体"/>
              </a:rPr>
              <a:t>2020</a:t>
            </a:r>
            <a:r>
              <a:rPr b="0" lang="en-US" sz="1800" spc="-1" strike="noStrike">
                <a:solidFill>
                  <a:srgbClr val="000000"/>
                </a:solidFill>
                <a:latin typeface="黑体"/>
                <a:ea typeface="黑体"/>
              </a:rPr>
              <a:t>年 </a:t>
            </a:r>
            <a:r>
              <a:rPr b="0" lang="en-US" sz="1800" spc="-1" strike="noStrike">
                <a:solidFill>
                  <a:srgbClr val="000000"/>
                </a:solidFill>
                <a:latin typeface="黑体"/>
                <a:ea typeface="黑体"/>
              </a:rPr>
              <a:t>10</a:t>
            </a:r>
            <a:r>
              <a:rPr b="0" lang="en-US" sz="1800" spc="-1" strike="noStrike">
                <a:solidFill>
                  <a:srgbClr val="000000"/>
                </a:solidFill>
                <a:latin typeface="黑体"/>
                <a:ea typeface="黑体"/>
              </a:rPr>
              <a:t>月  </a:t>
            </a:r>
            <a:r>
              <a:rPr b="0" lang="en-US" sz="1800" spc="-1" strike="noStrike">
                <a:solidFill>
                  <a:srgbClr val="000000"/>
                </a:solidFill>
                <a:latin typeface="黑体"/>
                <a:ea typeface="黑体"/>
              </a:rPr>
              <a:t>12</a:t>
            </a:r>
            <a:r>
              <a:rPr b="0" lang="en-US" sz="1800" spc="-1" strike="noStrike">
                <a:solidFill>
                  <a:srgbClr val="000000"/>
                </a:solidFill>
                <a:latin typeface="黑体"/>
                <a:ea typeface="黑体"/>
              </a:rPr>
              <a:t>日</a:t>
            </a:r>
            <a:endParaRPr b="0" lang="en-US" sz="18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24440" y="316080"/>
            <a:ext cx="5436000" cy="4554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自我介绍</a:t>
            </a:r>
            <a:endParaRPr b="0" lang="en-US" sz="2400" spc="-1" strike="noStrike">
              <a:latin typeface="Arial"/>
            </a:endParaRPr>
          </a:p>
        </p:txBody>
      </p:sp>
      <p:sp>
        <p:nvSpPr>
          <p:cNvPr id="132" name="CustomShape 2"/>
          <p:cNvSpPr/>
          <p:nvPr/>
        </p:nvSpPr>
        <p:spPr>
          <a:xfrm>
            <a:off x="648000" y="1080000"/>
            <a:ext cx="10799280" cy="5183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本人自</a:t>
            </a:r>
            <a:r>
              <a:rPr b="0" lang="en-US" sz="2000" spc="-1" strike="noStrike">
                <a:solidFill>
                  <a:srgbClr val="000000"/>
                </a:solidFill>
                <a:latin typeface="Calibri"/>
                <a:ea typeface="Noto Sans CJK SC"/>
              </a:rPr>
              <a:t>2020</a:t>
            </a:r>
            <a:r>
              <a:rPr b="0" lang="en-US" sz="2000" spc="-1" strike="noStrike">
                <a:solidFill>
                  <a:srgbClr val="000000"/>
                </a:solidFill>
                <a:latin typeface="Calibri"/>
                <a:ea typeface="Noto Sans CJK SC"/>
              </a:rPr>
              <a:t>年</a:t>
            </a:r>
            <a:r>
              <a:rPr b="0" lang="en-US" sz="2000" spc="-1" strike="noStrike">
                <a:solidFill>
                  <a:srgbClr val="000000"/>
                </a:solidFill>
                <a:latin typeface="Calibri"/>
                <a:ea typeface="Noto Sans CJK SC"/>
              </a:rPr>
              <a:t>05</a:t>
            </a:r>
            <a:r>
              <a:rPr b="0" lang="en-US" sz="2000" spc="-1" strike="noStrike">
                <a:solidFill>
                  <a:srgbClr val="000000"/>
                </a:solidFill>
                <a:latin typeface="Calibri"/>
                <a:ea typeface="Noto Sans CJK SC"/>
              </a:rPr>
              <a:t>月</a:t>
            </a:r>
            <a:r>
              <a:rPr b="0" lang="en-US" sz="2000" spc="-1" strike="noStrike">
                <a:solidFill>
                  <a:srgbClr val="000000"/>
                </a:solidFill>
                <a:latin typeface="Calibri"/>
                <a:ea typeface="Noto Sans CJK SC"/>
              </a:rPr>
              <a:t>11</a:t>
            </a:r>
            <a:r>
              <a:rPr b="0" lang="en-US" sz="2000" spc="-1" strike="noStrike">
                <a:solidFill>
                  <a:srgbClr val="000000"/>
                </a:solidFill>
                <a:latin typeface="Calibri"/>
                <a:ea typeface="Noto Sans CJK SC"/>
              </a:rPr>
              <a:t>日起进入小米公司从事软件研发工作，在不知不觉中已经经过了</a:t>
            </a:r>
            <a:r>
              <a:rPr b="0" lang="en-US" sz="2000" spc="-1" strike="noStrike">
                <a:solidFill>
                  <a:srgbClr val="000000"/>
                </a:solidFill>
                <a:latin typeface="Calibri"/>
                <a:ea typeface="Noto Sans CJK SC"/>
              </a:rPr>
              <a:t>5</a:t>
            </a:r>
            <a:r>
              <a:rPr b="0" lang="en-US" sz="2000" spc="-1" strike="noStrike">
                <a:solidFill>
                  <a:srgbClr val="000000"/>
                </a:solidFill>
                <a:latin typeface="Calibri"/>
                <a:ea typeface="Noto Sans CJK SC"/>
              </a:rPr>
              <a:t>个月的试用期。在这段时间里，我感悟颇多，虽然这并不是我的第一份工作，但是在此期间，我对于工作一贯谦虚谨慎、认真负责的工作态度，从来没有改变过</a:t>
            </a:r>
            <a:r>
              <a:rPr b="0" lang="en-US" sz="2000" spc="-1" strike="noStrike">
                <a:solidFill>
                  <a:srgbClr val="000000"/>
                </a:solidFill>
                <a:latin typeface="Calibri"/>
                <a:ea typeface="DejaVu Sans"/>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在本部门工作中，我一直严格要求自己，认真及时地完成领导布置的每一项任务，并虚心向同事学习，不断改正工作中的不足</a:t>
            </a:r>
            <a:r>
              <a:rPr b="0"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对于集团及公司的制度和规定都是认真学习并严格贯彻执行</a:t>
            </a:r>
            <a:r>
              <a:rPr b="0"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另外，本人具有很强的团队合作精神，能很好的协调及沟通，配合各部门负责人落实及完成公司各项工作，并热心帮助其他同事，与人相处和谐融洽。</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在过去的</a:t>
            </a:r>
            <a:r>
              <a:rPr b="0" lang="en-US" sz="2000" spc="-1" strike="noStrike">
                <a:solidFill>
                  <a:srgbClr val="000000"/>
                </a:solidFill>
                <a:latin typeface="Calibri"/>
                <a:ea typeface="DejaVu Sans"/>
              </a:rPr>
              <a:t>5</a:t>
            </a:r>
            <a:r>
              <a:rPr b="0" lang="en-US" sz="2000" spc="-1" strike="noStrike">
                <a:solidFill>
                  <a:srgbClr val="000000"/>
                </a:solidFill>
                <a:latin typeface="Calibri"/>
                <a:ea typeface="DejaVu Sans"/>
              </a:rPr>
              <a:t>个月中，通过不断的学习和自我提高，已经适应了自己的本职工作，但是对于一个初入公司的新人，要全面融入企业的方方面面，可能在一些问题的考虑上还不够全面，但是我相信，通过公司领导及同事的悉心指导和帮助，我一定能在今后的工作中更好的提高自己的业务水平和综合素质，更好的完成本职工作，不断谋求与企业的共同发展</a:t>
            </a:r>
            <a:r>
              <a:rPr b="0" lang="en-US" sz="2000" spc="-1" strike="noStrike">
                <a:solidFill>
                  <a:srgbClr val="000000"/>
                </a:solidFill>
                <a:latin typeface="Calibri"/>
                <a:ea typeface="DejaVu Sans"/>
              </a:rPr>
              <a:t>!</a:t>
            </a:r>
            <a:endParaRPr b="0" lang="en-US" sz="20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2160" y="263160"/>
            <a:ext cx="5436000" cy="4554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工作回顾与业绩</a:t>
            </a:r>
            <a:endParaRPr b="0" lang="en-US" sz="2400" spc="-1" strike="noStrike">
              <a:latin typeface="Arial"/>
            </a:endParaRPr>
          </a:p>
        </p:txBody>
      </p:sp>
      <p:sp>
        <p:nvSpPr>
          <p:cNvPr id="134" name="CustomShape 2"/>
          <p:cNvSpPr/>
          <p:nvPr/>
        </p:nvSpPr>
        <p:spPr>
          <a:xfrm>
            <a:off x="648000" y="1080000"/>
            <a:ext cx="10799280" cy="5183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前期工作回顾</a:t>
            </a: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来到一个新的工作环境，最能发现自身的不足，这几个月，抱着虚心学习的态度，学习公司的开发流程，熟悉公司的企业文化，了解公司产品框架，主要技术，主动和同事沟通、学习经验，希望能更快的融入公司、融入开发团队，能够全心的投入工作。试用期期间完成的工作还十分有限，简单列了一些：电视超人</a:t>
            </a:r>
            <a:r>
              <a:rPr b="0" lang="en-US" sz="2000" spc="-1" strike="noStrike">
                <a:solidFill>
                  <a:srgbClr val="000000"/>
                </a:solidFill>
                <a:latin typeface="Calibri"/>
                <a:ea typeface="Noto Sans CJK SC"/>
              </a:rPr>
              <a:t>APP</a:t>
            </a:r>
            <a:r>
              <a:rPr b="0" lang="en-US" sz="2000" spc="-1" strike="noStrike">
                <a:solidFill>
                  <a:srgbClr val="000000"/>
                </a:solidFill>
                <a:latin typeface="Calibri"/>
                <a:ea typeface="Noto Sans CJK SC"/>
              </a:rPr>
              <a:t>维护和开发</a:t>
            </a: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米联</a:t>
            </a:r>
            <a:r>
              <a:rPr b="0" lang="en-US" sz="2000" spc="-1" strike="noStrike">
                <a:solidFill>
                  <a:srgbClr val="000000"/>
                </a:solidFill>
                <a:latin typeface="Calibri"/>
                <a:ea typeface="Noto Sans CJK SC"/>
              </a:rPr>
              <a:t>bug</a:t>
            </a:r>
            <a:r>
              <a:rPr b="0" lang="en-US" sz="2000" spc="-1" strike="noStrike">
                <a:solidFill>
                  <a:srgbClr val="000000"/>
                </a:solidFill>
                <a:latin typeface="Calibri"/>
                <a:ea typeface="Noto Sans CJK SC"/>
              </a:rPr>
              <a:t>修复以及需求开发</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米兔儿童外发</a:t>
            </a:r>
            <a:r>
              <a:rPr b="0" lang="en-US" sz="2000" spc="-1" strike="noStrike">
                <a:solidFill>
                  <a:srgbClr val="000000"/>
                </a:solidFill>
                <a:latin typeface="Calibri"/>
                <a:ea typeface="Noto Sans CJK SC"/>
              </a:rPr>
              <a:t>APP</a:t>
            </a:r>
            <a:r>
              <a:rPr b="0" lang="en-US" sz="2000" spc="-1" strike="noStrike">
                <a:solidFill>
                  <a:srgbClr val="000000"/>
                </a:solidFill>
                <a:latin typeface="Calibri"/>
                <a:ea typeface="Noto Sans CJK SC"/>
              </a:rPr>
              <a:t>研发。</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电视超人</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这是实习期过程中开发的第一个项目</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主要熟悉项目架构</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开发流程</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熟悉公司环境</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参与项目</a:t>
            </a:r>
            <a:r>
              <a:rPr b="0" lang="en-US" sz="2000" spc="-1" strike="noStrike">
                <a:solidFill>
                  <a:srgbClr val="000000"/>
                </a:solidFill>
                <a:latin typeface="Calibri"/>
                <a:ea typeface="Noto Sans CJK SC"/>
              </a:rPr>
              <a:t>BUG</a:t>
            </a:r>
            <a:r>
              <a:rPr b="0" lang="en-US" sz="2000" spc="-1" strike="noStrike">
                <a:solidFill>
                  <a:srgbClr val="000000"/>
                </a:solidFill>
                <a:latin typeface="Calibri"/>
                <a:ea typeface="Noto Sans CJK SC"/>
              </a:rPr>
              <a:t>修复和新版本迭代</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在该项目进行过程中</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从需求分析、用例编写、定位问题、问题的跟踪与验证认</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工作过程中发现的问题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通过与测试、产品以及运营同学沟通与配合</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顺利解决问题。在此过程中与同事间也经常互相请教，探讨碰到的问题，互相学习。使得我很快就适应了公司的生活。</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米联</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米联是以电视端为中心</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在局域网中充当数据枢纽的中间件</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所以业务逻辑相对复杂</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实习期期间</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主要熟悉</a:t>
            </a:r>
            <a:r>
              <a:rPr b="0" lang="en-US" sz="2000" spc="-1" strike="noStrike">
                <a:solidFill>
                  <a:srgbClr val="000000"/>
                </a:solidFill>
                <a:latin typeface="Calibri"/>
                <a:ea typeface="Noto Sans CJK SC"/>
              </a:rPr>
              <a:t>Airkan</a:t>
            </a:r>
            <a:r>
              <a:rPr b="0" lang="en-US" sz="2000" spc="-1" strike="noStrike">
                <a:solidFill>
                  <a:srgbClr val="000000"/>
                </a:solidFill>
                <a:latin typeface="Calibri"/>
                <a:ea typeface="Noto Sans CJK SC"/>
              </a:rPr>
              <a:t>服务相关的逻辑</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增加投屏验证逻辑</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解决投屏过程中连续切换视频播放异常的</a:t>
            </a:r>
            <a:r>
              <a:rPr b="0" lang="en-US" sz="2000" spc="-1" strike="noStrike">
                <a:solidFill>
                  <a:srgbClr val="000000"/>
                </a:solidFill>
                <a:latin typeface="Calibri"/>
                <a:ea typeface="Noto Sans CJK SC"/>
              </a:rPr>
              <a:t>bug</a:t>
            </a:r>
            <a:r>
              <a:rPr b="0" lang="en-US" sz="2000" spc="-1" strike="noStrike">
                <a:solidFill>
                  <a:srgbClr val="000000"/>
                </a:solidFill>
                <a:latin typeface="Calibri"/>
                <a:ea typeface="Noto Sans CJK SC"/>
              </a:rPr>
              <a:t>。在这个项目中的收获是需要重视基础业务和维护</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如果一直查漏补缺，维护成本比较高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尤其是这种多端互动的项目。</a:t>
            </a:r>
            <a:endParaRPr b="0" lang="en-US"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2160" y="263160"/>
            <a:ext cx="5436000" cy="4554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工作回顾与业绩</a:t>
            </a:r>
            <a:endParaRPr b="0" lang="en-US" sz="2400" spc="-1" strike="noStrike">
              <a:latin typeface="Arial"/>
            </a:endParaRPr>
          </a:p>
        </p:txBody>
      </p:sp>
      <p:sp>
        <p:nvSpPr>
          <p:cNvPr id="136" name="CustomShape 2"/>
          <p:cNvSpPr/>
          <p:nvPr/>
        </p:nvSpPr>
        <p:spPr>
          <a:xfrm>
            <a:off x="648000" y="1080000"/>
            <a:ext cx="10799280" cy="5183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米兔儿童</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全新的面向儿童会员的外发项目</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从架构设计</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基础组件</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推送</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埋点</a:t>
            </a:r>
            <a:r>
              <a:rPr b="0" lang="en-US" sz="2000" spc="-1" strike="noStrike">
                <a:solidFill>
                  <a:srgbClr val="000000"/>
                </a:solidFill>
                <a:latin typeface="Calibri"/>
                <a:ea typeface="Noto Sans CJK SC"/>
              </a:rPr>
              <a:t>,SSO</a:t>
            </a:r>
            <a:r>
              <a:rPr b="0" lang="en-US" sz="2000" spc="-1" strike="noStrike">
                <a:solidFill>
                  <a:srgbClr val="000000"/>
                </a:solidFill>
                <a:latin typeface="Calibri"/>
                <a:ea typeface="Noto Sans CJK SC"/>
              </a:rPr>
              <a:t>登录</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视频播放</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支付等一步一步集成。</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全局字体修改</a:t>
            </a: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通过扩展布局加载器</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实现</a:t>
            </a:r>
            <a:r>
              <a:rPr b="0" lang="en-US" sz="2000" spc="-1" strike="noStrike">
                <a:solidFill>
                  <a:srgbClr val="000000"/>
                </a:solidFill>
                <a:latin typeface="Calibri"/>
                <a:ea typeface="Noto Sans CJK SC"/>
              </a:rPr>
              <a:t>APP</a:t>
            </a:r>
            <a:r>
              <a:rPr b="0" lang="en-US" sz="2000" spc="-1" strike="noStrike">
                <a:solidFill>
                  <a:srgbClr val="000000"/>
                </a:solidFill>
                <a:latin typeface="Calibri"/>
                <a:ea typeface="Noto Sans CJK SC"/>
              </a:rPr>
              <a:t>所有界面字体修改</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日志跟踪</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日志本地保存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方便定位问题</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SSO</a:t>
            </a:r>
            <a:r>
              <a:rPr b="0" lang="en-US" sz="2000" spc="-1" strike="noStrike">
                <a:solidFill>
                  <a:srgbClr val="000000"/>
                </a:solidFill>
                <a:latin typeface="Calibri"/>
                <a:ea typeface="Noto Sans CJK SC"/>
              </a:rPr>
              <a:t>登录</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解决</a:t>
            </a:r>
            <a:r>
              <a:rPr b="0" lang="en-US" sz="2000" spc="-1" strike="noStrike">
                <a:solidFill>
                  <a:srgbClr val="000000"/>
                </a:solidFill>
                <a:latin typeface="Calibri"/>
                <a:ea typeface="Noto Sans CJK SC"/>
              </a:rPr>
              <a:t>MIUI</a:t>
            </a:r>
            <a:r>
              <a:rPr b="0" lang="en-US" sz="2000" spc="-1" strike="noStrike">
                <a:solidFill>
                  <a:srgbClr val="000000"/>
                </a:solidFill>
                <a:latin typeface="Calibri"/>
                <a:ea typeface="Noto Sans CJK SC"/>
              </a:rPr>
              <a:t>版本兼容问题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实现和系统账号同步登录</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非</a:t>
            </a:r>
            <a:r>
              <a:rPr b="0" lang="en-US" sz="2000" spc="-1" strike="noStrike">
                <a:solidFill>
                  <a:srgbClr val="000000"/>
                </a:solidFill>
                <a:latin typeface="Calibri"/>
                <a:ea typeface="Noto Sans CJK SC"/>
              </a:rPr>
              <a:t>MIUI</a:t>
            </a:r>
            <a:r>
              <a:rPr b="0" lang="en-US" sz="2000" spc="-1" strike="noStrike">
                <a:solidFill>
                  <a:srgbClr val="000000"/>
                </a:solidFill>
                <a:latin typeface="Calibri"/>
                <a:ea typeface="Noto Sans CJK SC"/>
              </a:rPr>
              <a:t>手机手动登录</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通过这个新项目</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一个是经验的积累</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此时经历就是收获，设计方案的一次次被推翻，就是一次次的进步，从沟通到设计再到开发。另一个是信心的增强，刚开始对需求的混乱</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对它的思考时易时难，对设计更是心里没底儿，设计好了对开发又不自信，需要的知识点还很多，虽然前期是这样思考的，但是随着设计的明朗化和大家智慧的迸发，感觉越来越顺利，信心提高了很多</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endParaRPr b="0" lang="en-US" sz="20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2160" y="263160"/>
            <a:ext cx="5436000" cy="4554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未来工作计划</a:t>
            </a:r>
            <a:endParaRPr b="0" lang="en-US" sz="2400" spc="-1" strike="noStrike">
              <a:latin typeface="Arial"/>
            </a:endParaRPr>
          </a:p>
        </p:txBody>
      </p:sp>
      <p:sp>
        <p:nvSpPr>
          <p:cNvPr id="138" name="CustomShape 2"/>
          <p:cNvSpPr/>
          <p:nvPr/>
        </p:nvSpPr>
        <p:spPr>
          <a:xfrm>
            <a:off x="648000" y="1080000"/>
            <a:ext cx="10799280" cy="5183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米联</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一方面手机投屏资源修复</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小爱音箱漏洞修复</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以及其他业务需求支持</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另一方面是要长期优化</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以业务和需求为驱动开发，是一种自底向上的模式，容易导致细节纷繁而缺少总体设计。而像米联这样的业务，更适合自顶向下的开发模式，先划分好大的模块，再设计模块之间的通信，再完善模块内的细节。待重构</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以及</a:t>
            </a:r>
            <a:r>
              <a:rPr b="0" lang="en-US" sz="2000" spc="-1" strike="noStrike">
                <a:solidFill>
                  <a:srgbClr val="000000"/>
                </a:solidFill>
                <a:latin typeface="Calibri"/>
                <a:ea typeface="Noto Sans CJK SC"/>
              </a:rPr>
              <a:t>Airkan</a:t>
            </a:r>
            <a:r>
              <a:rPr b="0" lang="en-US" sz="2000" spc="-1" strike="noStrike">
                <a:solidFill>
                  <a:srgbClr val="000000"/>
                </a:solidFill>
                <a:latin typeface="Calibri"/>
                <a:ea typeface="Noto Sans CJK SC"/>
              </a:rPr>
              <a:t>稳定性优化</a:t>
            </a:r>
            <a:r>
              <a:rPr b="0" lang="en-US" sz="2000" spc="-1" strike="noStrike">
                <a:solidFill>
                  <a:srgbClr val="000000"/>
                </a:solidFill>
                <a:latin typeface="Calibri"/>
                <a:ea typeface="DejaVu Sans"/>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儿童米兔</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目前米兔儿童安卓</a:t>
            </a:r>
            <a:r>
              <a:rPr b="0" lang="en-US" sz="2000" spc="-1" strike="noStrike">
                <a:solidFill>
                  <a:srgbClr val="000000"/>
                </a:solidFill>
                <a:latin typeface="Calibri"/>
                <a:ea typeface="Noto Sans CJK SC"/>
              </a:rPr>
              <a:t>V1.0.0</a:t>
            </a:r>
            <a:r>
              <a:rPr b="0" lang="en-US" sz="2000" spc="-1" strike="noStrike">
                <a:solidFill>
                  <a:srgbClr val="000000"/>
                </a:solidFill>
                <a:latin typeface="Calibri"/>
                <a:ea typeface="Noto Sans CJK SC"/>
              </a:rPr>
              <a:t>已测试完成</a:t>
            </a:r>
            <a:r>
              <a:rPr b="0" lang="en-US" sz="2000" spc="-1" strike="noStrike">
                <a:solidFill>
                  <a:srgbClr val="000000"/>
                </a:solidFill>
                <a:latin typeface="Calibri"/>
                <a:ea typeface="Noto Sans CJK SC"/>
              </a:rPr>
              <a:t>,TestRun 94%</a:t>
            </a:r>
            <a:r>
              <a:rPr b="0" lang="en-US" sz="2000" spc="-1" strike="noStrike">
                <a:solidFill>
                  <a:srgbClr val="000000"/>
                </a:solidFill>
                <a:latin typeface="Calibri"/>
                <a:ea typeface="Noto Sans CJK SC"/>
              </a:rPr>
              <a:t>通过</a:t>
            </a: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其他</a:t>
            </a:r>
            <a:r>
              <a:rPr b="0" lang="en-US" sz="2000" spc="-1" strike="noStrike">
                <a:solidFill>
                  <a:srgbClr val="000000"/>
                </a:solidFill>
                <a:latin typeface="Calibri"/>
                <a:ea typeface="Noto Sans CJK SC"/>
              </a:rPr>
              <a:t>Failed</a:t>
            </a:r>
            <a:r>
              <a:rPr b="0" lang="en-US" sz="2000" spc="-1" strike="noStrike">
                <a:solidFill>
                  <a:srgbClr val="000000"/>
                </a:solidFill>
                <a:latin typeface="Calibri"/>
                <a:ea typeface="Noto Sans CJK SC"/>
              </a:rPr>
              <a:t>问题是未来重点关注和解决的点</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主要是成长数据问题目前无法验证</a:t>
            </a:r>
            <a:r>
              <a:rPr b="0" lang="en-US" sz="2000" spc="-1" strike="noStrike">
                <a:solidFill>
                  <a:srgbClr val="000000"/>
                </a:solidFill>
                <a:latin typeface="Calibri"/>
                <a:ea typeface="Noto Sans CJK SC"/>
              </a:rPr>
              <a:t>,H5</a:t>
            </a:r>
            <a:r>
              <a:rPr b="0" lang="en-US" sz="2000" spc="-1" strike="noStrike">
                <a:solidFill>
                  <a:srgbClr val="000000"/>
                </a:solidFill>
                <a:latin typeface="Calibri"/>
                <a:ea typeface="Noto Sans CJK SC"/>
              </a:rPr>
              <a:t>相关问题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分辨率适配等问题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下版本逐步解决</a:t>
            </a:r>
            <a:r>
              <a:rPr b="0" lang="en-US" sz="2000" spc="-1" strike="noStrike">
                <a:solidFill>
                  <a:srgbClr val="000000"/>
                </a:solidFill>
                <a:latin typeface="Calibri"/>
                <a:ea typeface="DejaVu Sans"/>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在今后的工作中</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增加自己的知识面</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逐步加强和丰富自己的业务知识的学习</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努力提高工作水平</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以至把每一项工作都做到位</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做好</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同时更应该加强个人修养</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修正自己的行为</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自觉加强学习。也希望大家在我做的不好的地方及时的加以纠正和批评</a:t>
            </a:r>
            <a:r>
              <a:rPr b="0" lang="en-US" sz="2000" spc="-1" strike="noStrike">
                <a:solidFill>
                  <a:srgbClr val="000000"/>
                </a:solidFill>
                <a:latin typeface="Calibri"/>
                <a:ea typeface="DejaVu Sans"/>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DejaVu Sans"/>
              </a:rPr>
              <a:t>    </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DejaVu Sans"/>
              </a:rPr>
              <a:t>    </a:t>
            </a:r>
            <a:endParaRPr b="0" lang="en-US" sz="20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2160" y="250920"/>
            <a:ext cx="5436000" cy="4554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对小米的认知与理解</a:t>
            </a:r>
            <a:endParaRPr b="0" lang="en-US" sz="2400" spc="-1" strike="noStrike">
              <a:latin typeface="Arial"/>
            </a:endParaRPr>
          </a:p>
        </p:txBody>
      </p:sp>
      <p:sp>
        <p:nvSpPr>
          <p:cNvPr id="140" name="CustomShape 2"/>
          <p:cNvSpPr/>
          <p:nvPr/>
        </p:nvSpPr>
        <p:spPr>
          <a:xfrm>
            <a:off x="648000" y="1080000"/>
            <a:ext cx="10799280" cy="5183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小米始终奉行「与用户做朋友、与用户一起玩」的理念，在研发、设计、市场、销售、服务、管理等价值链环节与用户深度互动，在智能手机这个红海市场取得了惊人的业绩。</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小米是全球第四大智能手机制造商，在</a:t>
            </a:r>
            <a:r>
              <a:rPr b="0" lang="en-US" sz="2000" spc="-1" strike="noStrike">
                <a:solidFill>
                  <a:srgbClr val="000000"/>
                </a:solidFill>
                <a:latin typeface="Calibri"/>
                <a:ea typeface="DejaVu Sans"/>
              </a:rPr>
              <a:t>30</a:t>
            </a:r>
            <a:r>
              <a:rPr b="0" lang="en-US" sz="2000" spc="-1" strike="noStrike">
                <a:solidFill>
                  <a:srgbClr val="000000"/>
                </a:solidFill>
                <a:latin typeface="Calibri"/>
                <a:ea typeface="DejaVu Sans"/>
              </a:rPr>
              <a:t>多个国家和地区的手机市场进入了前五名，特别是在印度，连续</a:t>
            </a:r>
            <a:r>
              <a:rPr b="0" lang="en-US" sz="2000" spc="-1" strike="noStrike">
                <a:solidFill>
                  <a:srgbClr val="000000"/>
                </a:solidFill>
                <a:latin typeface="Calibri"/>
                <a:ea typeface="DejaVu Sans"/>
              </a:rPr>
              <a:t>5</a:t>
            </a:r>
            <a:r>
              <a:rPr b="0" lang="en-US" sz="2000" spc="-1" strike="noStrike">
                <a:solidFill>
                  <a:srgbClr val="000000"/>
                </a:solidFill>
                <a:latin typeface="Calibri"/>
                <a:ea typeface="DejaVu Sans"/>
              </a:rPr>
              <a:t>个季度保持手机出货量第一。小米还通过输出独特的创业方法论，带动了更多志同道合的创业者，同时建成了连接超过</a:t>
            </a:r>
            <a:r>
              <a:rPr b="0" lang="en-US" sz="2000" spc="-1" strike="noStrike">
                <a:solidFill>
                  <a:srgbClr val="000000"/>
                </a:solidFill>
                <a:latin typeface="Calibri"/>
                <a:ea typeface="DejaVu Sans"/>
              </a:rPr>
              <a:t>1.3</a:t>
            </a:r>
            <a:r>
              <a:rPr b="0" lang="en-US" sz="2000" spc="-1" strike="noStrike">
                <a:solidFill>
                  <a:srgbClr val="000000"/>
                </a:solidFill>
                <a:latin typeface="Calibri"/>
                <a:ea typeface="DejaVu Sans"/>
              </a:rPr>
              <a:t>亿台智能设备的</a:t>
            </a:r>
            <a:r>
              <a:rPr b="0" lang="en-US" sz="2000" spc="-1" strike="noStrike">
                <a:solidFill>
                  <a:srgbClr val="000000"/>
                </a:solidFill>
                <a:latin typeface="Calibri"/>
                <a:ea typeface="DejaVu Sans"/>
              </a:rPr>
              <a:t>IoT</a:t>
            </a:r>
            <a:r>
              <a:rPr b="0" lang="en-US" sz="2000" spc="-1" strike="noStrike">
                <a:solidFill>
                  <a:srgbClr val="000000"/>
                </a:solidFill>
                <a:latin typeface="Calibri"/>
                <a:ea typeface="DejaVu Sans"/>
              </a:rPr>
              <a:t>平台。</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小米的产品战略</a:t>
            </a:r>
            <a:r>
              <a:rPr b="0"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做爆款</a:t>
            </a:r>
            <a:r>
              <a:rPr b="0"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智能手机的生态已经不是简单做硬件，在借鉴苹果「软件</a:t>
            </a:r>
            <a:r>
              <a:rPr b="0"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硬件</a:t>
            </a:r>
            <a:r>
              <a:rPr b="0"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系统」模式基础上，创造性地将小米手机定义为「硬件、软件与互联网服务」深度融合的「铁人三项」，以打造最佳的用户体验。</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小米的用户战略</a:t>
            </a:r>
            <a:r>
              <a:rPr b="0"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做粉丝以前</a:t>
            </a:r>
            <a:r>
              <a:rPr b="0"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企业和用户是买卖关系，而小米奉行的是「与用户做朋友、与用户一起玩」的理念。它先让员工成为自己的粉丝，再让用户成为粉丝。这样，一群爱玩的人，专注于做自己喜欢的产品，把自己爱好的事情做到极致，然后努力和用户做朋友，和用户一起成长，让用户参与进来，这就是小米的用户关系哲学。</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DejaVu Sans"/>
              </a:rPr>
              <a:t>    </a:t>
            </a:r>
            <a:endParaRPr b="0" lang="en-US" sz="20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2160" y="250920"/>
            <a:ext cx="5436000" cy="4554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对小米的认知与理解</a:t>
            </a:r>
            <a:endParaRPr b="0" lang="en-US" sz="2400" spc="-1" strike="noStrike">
              <a:latin typeface="Arial"/>
            </a:endParaRPr>
          </a:p>
        </p:txBody>
      </p:sp>
      <p:sp>
        <p:nvSpPr>
          <p:cNvPr id="142" name="CustomShape 2"/>
          <p:cNvSpPr/>
          <p:nvPr/>
        </p:nvSpPr>
        <p:spPr>
          <a:xfrm>
            <a:off x="648000" y="1080000"/>
            <a:ext cx="10799280" cy="5183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小米的传播战略</a:t>
            </a:r>
            <a:r>
              <a:rPr b="0" lang="en-US" sz="2000" spc="-1" strike="noStrike">
                <a:solidFill>
                  <a:srgbClr val="000000"/>
                </a:solidFill>
                <a:latin typeface="Calibri"/>
                <a:ea typeface="DejaVu Sans"/>
              </a:rPr>
              <a:t>:</a:t>
            </a:r>
            <a:r>
              <a:rPr b="0" lang="en-US" sz="2000" spc="-1" strike="noStrike">
                <a:solidFill>
                  <a:srgbClr val="000000"/>
                </a:solidFill>
                <a:latin typeface="Calibri"/>
                <a:ea typeface="DejaVu Sans"/>
              </a:rPr>
              <a:t>小米团队不做硬广告，而是把小米做产品的过程与态度真实、有趣、实用地分享给用户，并引导用户一起创作内容并主动传播。小米做自媒体，做内容运营，输出故事和话题，吸引用户参与，让社交媒体成为传播加速器。</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DejaVu Sans"/>
              </a:rPr>
              <a:t>    </a:t>
            </a:r>
            <a:r>
              <a:rPr b="0" lang="en-US" sz="2000" spc="-1" strike="noStrike">
                <a:solidFill>
                  <a:srgbClr val="000000"/>
                </a:solidFill>
                <a:latin typeface="Calibri"/>
                <a:ea typeface="DejaVu Sans"/>
              </a:rPr>
              <a:t>小米与用户之间的交心表现为用诚意的态度、做诚意的产品、报诚意的价格。在产品创新环节，一方面，小米以诚意的态度倾听用户意见。另一方面，小米用诚意做产品，向同仁堂学习使用真材实料。雷军说：「小米坚持选用世界上最好的元器件供应商，选择最好的代工厂做性能上不打折扣的好产品，小米下了极大的功夫去做出一款有诚意的产品。」</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DejaVu Sans"/>
              </a:rPr>
              <a:t>    </a:t>
            </a:r>
            <a:endParaRPr b="0" lang="en-US" sz="20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2160" y="263160"/>
            <a:ext cx="5436000" cy="4554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吐槽</a:t>
            </a:r>
            <a:r>
              <a:rPr b="1" lang="en-US" sz="2400" spc="-1" strike="noStrike">
                <a:solidFill>
                  <a:srgbClr val="000000"/>
                </a:solidFill>
                <a:latin typeface="微软雅黑"/>
                <a:ea typeface="微软雅黑"/>
              </a:rPr>
              <a:t>&amp;</a:t>
            </a:r>
            <a:r>
              <a:rPr b="1" lang="en-US" sz="2400" spc="-1" strike="noStrike">
                <a:solidFill>
                  <a:srgbClr val="000000"/>
                </a:solidFill>
                <a:latin typeface="微软雅黑"/>
                <a:ea typeface="微软雅黑"/>
              </a:rPr>
              <a:t>点赞</a:t>
            </a:r>
            <a:endParaRPr b="0" lang="en-US" sz="2400" spc="-1" strike="noStrike">
              <a:latin typeface="Arial"/>
            </a:endParaRPr>
          </a:p>
        </p:txBody>
      </p:sp>
      <p:sp>
        <p:nvSpPr>
          <p:cNvPr id="144" name="CustomShape 2"/>
          <p:cNvSpPr/>
          <p:nvPr/>
        </p:nvSpPr>
        <p:spPr>
          <a:xfrm>
            <a:off x="648000" y="1080000"/>
            <a:ext cx="10799280" cy="5183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没有可吐槽的点，在工作和生活中尽量不给别人添麻烦，我后来反思了一下自己，觉得自己似乎是在工作中有麻烦到别人。其实，是应该以身作则，我觉得人都是自私的，总是会以自己的方便与利益为第一，不会考虑到别人的感受</a:t>
            </a:r>
            <a:r>
              <a:rPr b="0" lang="en-US" sz="2000" spc="-1" strike="noStrike">
                <a:solidFill>
                  <a:srgbClr val="000000"/>
                </a:solidFill>
                <a:latin typeface="Calibri"/>
                <a:ea typeface="DejaVu Sans"/>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点赞团队精神</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务实</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我们团队的工作</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件件都是用心去做的</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没有一个人在工作的时候做了工作以外的事情</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拼搏</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每一项任务不管多难</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工作没有完成</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我们会晚上加班</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也要尽可能完成当天的工作</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创新</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我们开始项目的时候都会认真进行研讨</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都会进行效率和逻辑的分析与讨论</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保证程序正确的前提尽可能提高程序的效率</a:t>
            </a:r>
            <a:r>
              <a:rPr b="0" lang="en-US" sz="2000" spc="-1" strike="noStrike">
                <a:solidFill>
                  <a:srgbClr val="000000"/>
                </a:solidFill>
                <a:latin typeface="Calibri"/>
                <a:ea typeface="DejaVu Sans"/>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DejaVu Sans"/>
              </a:rPr>
              <a:t>    </a:t>
            </a:r>
            <a:endParaRPr b="0" lang="en-US" sz="20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2160" y="263160"/>
            <a:ext cx="5436000" cy="455400"/>
          </a:xfrm>
          <a:prstGeom prst="rect">
            <a:avLst/>
          </a:prstGeom>
          <a:noFill/>
          <a:ln>
            <a:noFill/>
          </a:ln>
        </p:spPr>
        <p:style>
          <a:lnRef idx="0"/>
          <a:fillRef idx="0"/>
          <a:effectRef idx="0"/>
          <a:fontRef idx="minor"/>
        </p:style>
        <p:txBody>
          <a:bodyPr lIns="90000" rIns="90000" tIns="45000" bIns="45000"/>
          <a:p>
            <a:pPr>
              <a:lnSpc>
                <a:spcPct val="100000"/>
              </a:lnSpc>
            </a:pPr>
            <a:r>
              <a:rPr b="1" lang="en-US" sz="2400" spc="-1" strike="noStrike">
                <a:solidFill>
                  <a:srgbClr val="000000"/>
                </a:solidFill>
                <a:latin typeface="微软雅黑"/>
                <a:ea typeface="微软雅黑"/>
              </a:rPr>
              <a:t>其他想说的话</a:t>
            </a:r>
            <a:endParaRPr b="0" lang="en-US" sz="2400" spc="-1" strike="noStrike">
              <a:latin typeface="Arial"/>
            </a:endParaRPr>
          </a:p>
        </p:txBody>
      </p:sp>
      <p:sp>
        <p:nvSpPr>
          <p:cNvPr id="146" name="CustomShape 2"/>
          <p:cNvSpPr/>
          <p:nvPr/>
        </p:nvSpPr>
        <p:spPr>
          <a:xfrm>
            <a:off x="648000" y="1080000"/>
            <a:ext cx="10799280" cy="5183280"/>
          </a:xfrm>
          <a:prstGeom prst="rect">
            <a:avLst/>
          </a:prstGeom>
          <a:noFill/>
          <a:ln>
            <a:noFill/>
          </a:ln>
        </p:spPr>
        <p:style>
          <a:lnRef idx="0"/>
          <a:fillRef idx="0"/>
          <a:effectRef idx="0"/>
          <a:fontRef idx="minor"/>
        </p:style>
        <p:txBody>
          <a:bodyPr lIns="0" rIns="0" tIns="0" bIns="0">
            <a:normAutofit/>
          </a:bodyPr>
          <a:p>
            <a:pPr>
              <a:lnSpc>
                <a:spcPct val="100000"/>
              </a:lnSpc>
              <a:spcBef>
                <a:spcPts val="1417"/>
              </a:spcBef>
            </a:pPr>
            <a:r>
              <a:rPr b="0" lang="en-US" sz="2000" spc="-1" strike="noStrike">
                <a:solidFill>
                  <a:srgbClr val="000000"/>
                </a:solidFill>
                <a:latin typeface="Calibri"/>
                <a:ea typeface="Noto Sans CJK SC"/>
              </a:rPr>
              <a:t>    </a:t>
            </a:r>
            <a:r>
              <a:rPr b="0" lang="en-US" sz="2000" spc="-1" strike="noStrike">
                <a:solidFill>
                  <a:srgbClr val="000000"/>
                </a:solidFill>
                <a:latin typeface="Calibri"/>
                <a:ea typeface="Noto Sans CJK SC"/>
              </a:rPr>
              <a:t>通过公司这几个月的学习我真的进步了很多</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不管从技术上还是做事上</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都比以前有提升</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我在公司学到的使我飞速成长。不管从语言上还是做事的逻辑上都得到了很大的提高</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如何与他人更好的交流等等。在做好自己本职的同时</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也学习了公司的一些相关的文化</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我觉得</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公司在茁壮成长</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是因为共同的努力而创造的</a:t>
            </a:r>
            <a:r>
              <a:rPr b="0" lang="en-US" sz="2000" spc="-1" strike="noStrike">
                <a:solidFill>
                  <a:srgbClr val="000000"/>
                </a:solidFill>
                <a:latin typeface="Calibri"/>
                <a:ea typeface="Noto Sans CJK SC"/>
              </a:rPr>
              <a:t>,</a:t>
            </a:r>
            <a:r>
              <a:rPr b="0" lang="en-US" sz="2000" spc="-1" strike="noStrike">
                <a:solidFill>
                  <a:srgbClr val="000000"/>
                </a:solidFill>
                <a:latin typeface="Calibri"/>
                <a:ea typeface="Noto Sans CJK SC"/>
              </a:rPr>
              <a:t>我也希望用自己的这份微薄的力量为公司和为自己创造一个更好的未来</a:t>
            </a:r>
            <a:r>
              <a:rPr b="0" lang="en-US" sz="2000" spc="-1" strike="noStrike">
                <a:solidFill>
                  <a:srgbClr val="000000"/>
                </a:solidFill>
                <a:latin typeface="Calibri"/>
                <a:ea typeface="DejaVu Sans"/>
              </a:rPr>
              <a:t>。</a:t>
            </a:r>
            <a:endParaRPr b="0" lang="en-US" sz="2000" spc="-1" strike="noStrike">
              <a:latin typeface="Arial"/>
            </a:endParaRPr>
          </a:p>
          <a:p>
            <a:pPr>
              <a:lnSpc>
                <a:spcPct val="100000"/>
              </a:lnSpc>
              <a:spcBef>
                <a:spcPts val="1417"/>
              </a:spcBef>
            </a:pPr>
            <a:r>
              <a:rPr b="0" lang="en-US" sz="2000" spc="-1" strike="noStrike">
                <a:solidFill>
                  <a:srgbClr val="000000"/>
                </a:solidFill>
                <a:latin typeface="Calibri"/>
                <a:ea typeface="DejaVu Sans"/>
              </a:rPr>
              <a:t>    </a:t>
            </a:r>
            <a:endParaRPr b="0" lang="en-US" sz="20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7443</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2019-03-05T00:47:02Z</dcterms:created>
  <dc:creator>Microsoft Office 用户</dc:creator>
  <dc:description/>
  <dc:language>zh-CN</dc:language>
  <cp:lastModifiedBy/>
  <dcterms:modified xsi:type="dcterms:W3CDTF">2020-10-13T10:41:03Z</dcterms:modified>
  <cp:revision>63</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宽屏</vt:lpwstr>
  </property>
  <property fmtid="{D5CDD505-2E9C-101B-9397-08002B2CF9AE}" pid="9" name="ScaleCrop">
    <vt:bool>0</vt:bool>
  </property>
  <property fmtid="{D5CDD505-2E9C-101B-9397-08002B2CF9AE}" pid="10" name="ShareDoc">
    <vt:bool>0</vt:bool>
  </property>
  <property fmtid="{D5CDD505-2E9C-101B-9397-08002B2CF9AE}" pid="11" name="Slides">
    <vt:i4>7</vt:i4>
  </property>
</Properties>
</file>