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6" r:id="rId2"/>
    <p:sldId id="298" r:id="rId3"/>
    <p:sldId id="315" r:id="rId4"/>
    <p:sldId id="317" r:id="rId5"/>
    <p:sldId id="313" r:id="rId6"/>
    <p:sldId id="314" r:id="rId7"/>
    <p:sldId id="31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12D"/>
    <a:srgbClr val="7A0000"/>
    <a:srgbClr val="5B9BD6"/>
    <a:srgbClr val="FBB5B2"/>
    <a:srgbClr val="FBD7D4"/>
    <a:srgbClr val="FBBCB9"/>
    <a:srgbClr val="60A9DD"/>
    <a:srgbClr val="FBD9DB"/>
    <a:srgbClr val="557082"/>
    <a:srgbClr val="D9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7"/>
    <p:restoredTop sz="96860"/>
  </p:normalViewPr>
  <p:slideViewPr>
    <p:cSldViewPr snapToGrid="0" snapToObjects="1">
      <p:cViewPr varScale="1">
        <p:scale>
          <a:sx n="85" d="100"/>
          <a:sy n="85" d="100"/>
        </p:scale>
        <p:origin x="12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207A8E2-E2A3-0D47-B895-90CDF4F2A32E}" type="datetimeFigureOut">
              <a:rPr lang="en-US"/>
              <a:pPr>
                <a:defRPr/>
              </a:pPr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F6290B8-8572-B342-BB8C-382FF3B95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0"/>
              </a:defRPr>
            </a:lvl1pPr>
          </a:lstStyle>
          <a:p>
            <a:pPr>
              <a:defRPr/>
            </a:pPr>
            <a:fld id="{B712DD09-9A25-9342-9E01-4405D846AC81}" type="datetimeFigureOut">
              <a:rPr lang="en-US" altLang="zh-CN"/>
              <a:pPr>
                <a:defRPr/>
              </a:pPr>
              <a:t>12/6/16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0"/>
              </a:defRPr>
            </a:lvl1pPr>
          </a:lstStyle>
          <a:p>
            <a:pPr>
              <a:defRPr/>
            </a:pPr>
            <a:fld id="{17F04BC5-F5F5-DA4A-BF95-98BF723AF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93700"/>
            <a:ext cx="9144000" cy="1814513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288088"/>
            <a:ext cx="9144000" cy="0"/>
          </a:xfrm>
          <a:prstGeom prst="line">
            <a:avLst/>
          </a:prstGeom>
          <a:ln w="28575" cmpd="sng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638016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91308" y="3079106"/>
            <a:ext cx="7209692" cy="285690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latin typeface="Arial" charset="0"/>
                <a:ea typeface="Arial" charset="0"/>
                <a:cs typeface="Arial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0" y="503859"/>
            <a:ext cx="9144000" cy="170477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5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01688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288088"/>
            <a:ext cx="9144000" cy="0"/>
          </a:xfrm>
          <a:prstGeom prst="line">
            <a:avLst/>
          </a:prstGeom>
          <a:ln w="28575" cmpd="sng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53988" y="6380163"/>
            <a:ext cx="441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000" b="1" dirty="0" smtClean="0">
                <a:latin typeface="Arial" charset="0"/>
                <a:ea typeface="Arial" charset="0"/>
                <a:cs typeface="Arial" charset="0"/>
              </a:rPr>
              <a:t>Final</a:t>
            </a:r>
            <a:r>
              <a:rPr lang="zh-CN" altLang="en-US" sz="2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latin typeface="Arial" charset="0"/>
                <a:ea typeface="Arial" charset="0"/>
                <a:cs typeface="Arial" charset="0"/>
              </a:rPr>
              <a:t>Presentation</a:t>
            </a:r>
          </a:p>
        </p:txBody>
      </p:sp>
      <p:pic>
        <p:nvPicPr>
          <p:cNvPr id="7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638016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9" y="1139483"/>
            <a:ext cx="8271803" cy="49236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86" y="0"/>
            <a:ext cx="8876714" cy="801859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6945313" y="5830888"/>
            <a:ext cx="2057400" cy="365125"/>
          </a:xfrm>
        </p:spPr>
        <p:txBody>
          <a:bodyPr/>
          <a:lstStyle>
            <a:lvl1pPr>
              <a:defRPr sz="1400" b="1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3DE3087-8E0F-4F4C-A2B6-0AA1A0F48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0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charset="0"/>
              </a:defRPr>
            </a:lvl1pPr>
          </a:lstStyle>
          <a:p>
            <a:pPr>
              <a:defRPr/>
            </a:pPr>
            <a:fld id="{D2789794-C58C-4944-B407-B25C911BCA08}" type="datetime1">
              <a:rPr lang="en-US" altLang="zh-CN"/>
              <a:pPr>
                <a:defRPr/>
              </a:pPr>
              <a:t>12/6/16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charset="0"/>
              </a:defRPr>
            </a:lvl1pPr>
          </a:lstStyle>
          <a:p>
            <a:pPr>
              <a:defRPr/>
            </a:pPr>
            <a:fld id="{83E0A8DE-BF9E-F749-AFA0-5BF52E1D6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0" y="403225"/>
            <a:ext cx="9144000" cy="1581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ea typeface="宋体" charset="-122"/>
              </a:rPr>
              <a:t>CS 5764 Information </a:t>
            </a:r>
            <a:r>
              <a:rPr lang="en-US" altLang="en-US" sz="3200" b="1" dirty="0" smtClean="0">
                <a:ea typeface="宋体" charset="-122"/>
              </a:rPr>
              <a:t>Visualization</a:t>
            </a:r>
            <a:r>
              <a:rPr lang="en-US" altLang="en-US" sz="3200" b="1" dirty="0">
                <a:ea typeface="宋体" charset="-122"/>
              </a:rPr>
              <a:t/>
            </a:r>
            <a:br>
              <a:rPr lang="en-US" altLang="en-US" sz="3200" b="1" dirty="0">
                <a:ea typeface="宋体" charset="-122"/>
              </a:rPr>
            </a:br>
            <a:r>
              <a:rPr lang="en-US" altLang="en-US" sz="2000" b="1" dirty="0">
                <a:ea typeface="宋体" charset="-122"/>
              </a:rPr>
              <a:t/>
            </a:r>
            <a:br>
              <a:rPr lang="en-US" altLang="en-US" sz="2000" b="1" dirty="0">
                <a:ea typeface="宋体" charset="-122"/>
              </a:rPr>
            </a:br>
            <a:r>
              <a:rPr lang="en-US" altLang="en-US" sz="3200" b="1" dirty="0" err="1" smtClean="0">
                <a:ea typeface="宋体" charset="-122"/>
              </a:rPr>
              <a:t>TweetLion</a:t>
            </a:r>
            <a:r>
              <a:rPr lang="en-US" altLang="en-US" sz="3200" b="1" dirty="0" smtClean="0">
                <a:ea typeface="宋体" charset="-122"/>
              </a:rPr>
              <a:t> </a:t>
            </a:r>
            <a:r>
              <a:rPr lang="en-US" altLang="en-US" sz="3200" b="1" dirty="0">
                <a:ea typeface="宋体" charset="-122"/>
              </a:rPr>
              <a:t>Team Final Presentation</a:t>
            </a:r>
            <a:endParaRPr kumimoji="0" lang="en-US" altLang="zh-CN" sz="3200" b="1" dirty="0">
              <a:ea typeface="宋体" charset="-122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4294967295"/>
          </p:nvPr>
        </p:nvSpPr>
        <p:spPr>
          <a:xfrm>
            <a:off x="490538" y="2559050"/>
            <a:ext cx="8162925" cy="3668713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400" dirty="0">
                <a:latin typeface="Arial" charset="0"/>
                <a:ea typeface="宋体" charset="-122"/>
              </a:rPr>
              <a:t>Presenters: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 smtClean="0">
                <a:latin typeface="Arial" charset="0"/>
                <a:ea typeface="宋体" charset="-122"/>
              </a:rPr>
              <a:t>Tong Zhang, Liuqing Li</a:t>
            </a:r>
            <a:endParaRPr kumimoji="0" lang="en-US" altLang="zh-CN" sz="2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kumimoji="0" lang="en-US" altLang="zh-CN" sz="2000" dirty="0" smtClean="0">
                <a:latin typeface="Arial" charset="0"/>
                <a:ea typeface="宋体" charset="-122"/>
              </a:rPr>
              <a:t>{</a:t>
            </a:r>
            <a:r>
              <a:rPr kumimoji="0" lang="en-US" altLang="zh-CN" sz="2000" dirty="0" err="1" smtClean="0">
                <a:latin typeface="Arial" charset="0"/>
                <a:ea typeface="宋体" charset="-122"/>
              </a:rPr>
              <a:t>ztong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, liuqing} </a:t>
            </a:r>
            <a:r>
              <a:rPr kumimoji="0" lang="en-US" altLang="zh-CN" sz="2000" dirty="0">
                <a:latin typeface="Arial" charset="0"/>
                <a:ea typeface="宋体" charset="-122"/>
              </a:rPr>
              <a:t>@</a:t>
            </a:r>
            <a:r>
              <a:rPr kumimoji="0" lang="en-US" altLang="zh-CN" sz="2000" dirty="0" err="1">
                <a:latin typeface="Arial" charset="0"/>
                <a:ea typeface="宋体" charset="-122"/>
              </a:rPr>
              <a:t>vt.edu</a:t>
            </a:r>
            <a:endParaRPr kumimoji="0" lang="en-US" altLang="zh-CN" sz="2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CN" sz="1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400" dirty="0">
                <a:latin typeface="Arial" charset="0"/>
                <a:ea typeface="宋体" charset="-122"/>
              </a:rPr>
              <a:t>Instructor: 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Dr. Chris North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CN" sz="2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Virginia Polytechnic Institute and State University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Blacksburg, VA, 24061 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December 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7, </a:t>
            </a:r>
            <a:r>
              <a:rPr kumimoji="0" lang="en-US" altLang="zh-CN" sz="2000" dirty="0">
                <a:latin typeface="Arial" charset="0"/>
                <a:ea typeface="宋体" charset="-122"/>
              </a:rPr>
              <a:t>2016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CN" sz="2000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Motivation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Dataset</a:t>
            </a:r>
            <a:endParaRPr kumimoji="0" lang="en-US" altLang="zh-CN" dirty="0">
              <a:cs typeface="+mn-cs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Architecture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Demo</a:t>
            </a:r>
          </a:p>
          <a:p>
            <a:pPr eaLnBrk="1" hangingPunct="1">
              <a:lnSpc>
                <a:spcPct val="100000"/>
              </a:lnSpc>
              <a:defRPr/>
            </a:pPr>
            <a:endParaRPr kumimoji="0" lang="en-US" altLang="zh-CN" dirty="0" smtClean="0"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Outline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Hot-spot </a:t>
            </a:r>
            <a:r>
              <a:rPr kumimoji="0" lang="en-US" altLang="zh-CN" dirty="0" smtClean="0">
                <a:cs typeface="+mn-cs"/>
              </a:rPr>
              <a:t>Issues</a:t>
            </a:r>
            <a:endParaRPr kumimoji="0" lang="en-US" altLang="zh-CN" dirty="0"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Algorithm</a:t>
            </a:r>
            <a:endParaRPr kumimoji="0" lang="en-US" altLang="zh-CN" dirty="0"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Dataset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Description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Tweet Collection (Keyword</a:t>
            </a:r>
            <a:r>
              <a:rPr kumimoji="0" lang="en-US" altLang="zh-CN" dirty="0" smtClean="0">
                <a:cs typeface="+mn-cs"/>
              </a:rPr>
              <a:t>: flood)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Duration: 10/01/2016 </a:t>
            </a:r>
            <a:r>
              <a:rPr kumimoji="0" lang="mr-IN" altLang="zh-CN" dirty="0" smtClean="0"/>
              <a:t>–</a:t>
            </a:r>
            <a:r>
              <a:rPr kumimoji="0" lang="en-US" altLang="zh-CN" dirty="0" smtClean="0"/>
              <a:t> 10/05/2016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# of records: 75432 records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Table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Relevant Attributes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err="1" smtClean="0">
                <a:cs typeface="+mn-cs"/>
              </a:rPr>
              <a:t>created_time</a:t>
            </a:r>
            <a:r>
              <a:rPr kumimoji="0" lang="en-US" altLang="zh-CN" dirty="0"/>
              <a:t> </a:t>
            </a:r>
            <a:r>
              <a:rPr kumimoji="0" lang="en-US" altLang="zh-CN" dirty="0" smtClean="0"/>
              <a:t>(temporal </a:t>
            </a:r>
            <a:r>
              <a:rPr kumimoji="0" lang="en-US" altLang="zh-CN" dirty="0"/>
              <a:t>d</a:t>
            </a:r>
            <a:r>
              <a:rPr kumimoji="0" lang="en-US" altLang="zh-CN" dirty="0" smtClean="0"/>
              <a:t>istribution</a:t>
            </a:r>
            <a:r>
              <a:rPr kumimoji="0" lang="en-US" altLang="zh-CN" dirty="0" smtClean="0">
                <a:cs typeface="+mn-cs"/>
              </a:rPr>
              <a:t>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location (spatial distribution, fake data)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err="1"/>
              <a:t>neg_value</a:t>
            </a:r>
            <a:r>
              <a:rPr kumimoji="0" lang="en-US" altLang="zh-CN" dirty="0"/>
              <a:t>, </a:t>
            </a:r>
            <a:r>
              <a:rPr kumimoji="0" lang="en-US" altLang="zh-CN" dirty="0" err="1"/>
              <a:t>neu_value</a:t>
            </a:r>
            <a:r>
              <a:rPr kumimoji="0" lang="en-US" altLang="zh-CN" dirty="0"/>
              <a:t>, </a:t>
            </a:r>
            <a:r>
              <a:rPr kumimoji="0" lang="en-US" altLang="zh-CN" dirty="0" err="1" smtClean="0"/>
              <a:t>pos_value</a:t>
            </a:r>
            <a:r>
              <a:rPr kumimoji="0" lang="en-US" altLang="zh-CN" dirty="0" smtClean="0"/>
              <a:t> (sentiment </a:t>
            </a:r>
            <a:r>
              <a:rPr kumimoji="0" lang="en-US" altLang="zh-CN" dirty="0"/>
              <a:t>d</a:t>
            </a:r>
            <a:r>
              <a:rPr kumimoji="0" lang="en-US" altLang="zh-CN" dirty="0" smtClean="0"/>
              <a:t>istribution)</a:t>
            </a:r>
            <a:endParaRPr kumimoji="0" lang="en-US" altLang="zh-CN" dirty="0" smtClean="0">
              <a:cs typeface="+mn-cs"/>
            </a:endParaRP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/>
              <a:t>text </a:t>
            </a:r>
            <a:r>
              <a:rPr kumimoji="0" lang="en-US" altLang="zh-CN" dirty="0" smtClean="0"/>
              <a:t>(hot-spot Issues</a:t>
            </a:r>
            <a:r>
              <a:rPr kumimoji="0" lang="en-US" altLang="zh-CN" dirty="0" smtClean="0">
                <a:cs typeface="+mn-cs"/>
              </a:rPr>
              <a:t>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err="1" smtClean="0">
                <a:cs typeface="+mn-cs"/>
              </a:rPr>
              <a:t>screen_name</a:t>
            </a:r>
            <a:r>
              <a:rPr kumimoji="0" lang="en-US" altLang="zh-CN" dirty="0" smtClean="0">
                <a:cs typeface="+mn-cs"/>
              </a:rPr>
              <a:t>, </a:t>
            </a:r>
            <a:r>
              <a:rPr kumimoji="0" lang="en-US" altLang="zh-CN" dirty="0" err="1" smtClean="0">
                <a:cs typeface="+mn-cs"/>
              </a:rPr>
              <a:t>mention_name</a:t>
            </a:r>
            <a:r>
              <a:rPr kumimoji="0" lang="en-US" altLang="zh-CN" dirty="0"/>
              <a:t> </a:t>
            </a:r>
            <a:r>
              <a:rPr kumimoji="0" lang="en-US" altLang="zh-CN" dirty="0" smtClean="0"/>
              <a:t>(key </a:t>
            </a:r>
            <a:r>
              <a:rPr kumimoji="0" lang="en-US" altLang="zh-CN" dirty="0"/>
              <a:t>u</a:t>
            </a:r>
            <a:r>
              <a:rPr kumimoji="0" lang="en-US" altLang="zh-CN" dirty="0" smtClean="0"/>
              <a:t>sers</a:t>
            </a:r>
            <a:r>
              <a:rPr kumimoji="0" lang="en-US" altLang="zh-CN" dirty="0" smtClean="0"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44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Dataset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12006"/>
              </p:ext>
            </p:extLst>
          </p:nvPr>
        </p:nvGraphicFramePr>
        <p:xfrm>
          <a:off x="628650" y="1871327"/>
          <a:ext cx="7879250" cy="4079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95689"/>
                <a:gridCol w="815009"/>
                <a:gridCol w="1123122"/>
                <a:gridCol w="917880"/>
                <a:gridCol w="787925"/>
                <a:gridCol w="787925"/>
                <a:gridCol w="787925"/>
                <a:gridCol w="1111440"/>
                <a:gridCol w="795131"/>
                <a:gridCol w="457204"/>
              </a:tblGrid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created_time</a:t>
                      </a:r>
                      <a:endParaRPr lang="mr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user_id</a:t>
                      </a:r>
                      <a:endParaRPr lang="cs-CZ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screen_name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follower_count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friends_count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retweet_count</a:t>
                      </a:r>
                      <a:endParaRPr lang="is-I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hashtag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mention_name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location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783517294861422593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CatherineDeWald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575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783517237256814592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bethums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_trapdoorspider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783517218307006464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AlisahDW93_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203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783517210002227204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tgten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7881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telangana, flood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783517189932474368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AJStream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196522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1918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783517177198575617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KellyBoyWonder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1261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3375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783517176485515265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_Lauren_Kinard_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344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237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783517176028340228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liss_flood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1093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1496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3923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783517154129940480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maceyharrill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271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783517121716314114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kelsay_say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783517117542981632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lcecluther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jillytowns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783517068679344128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cmhwillis1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900" u="none" strike="noStrike">
                          <a:effectLst/>
                        </a:rPr>
                        <a:t>395</a:t>
                      </a:r>
                      <a:endParaRPr lang="uk-UA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783517047854596097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aristway27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1238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2104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783517046046879745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liss_flood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1093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1496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1884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783517032646074370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aristway27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1238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2104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783517026249764865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alexand94767631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972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783517013461311490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gabrielmartinez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NowPlaying, SRV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783517005274091521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ciawaabea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458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322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137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783516997334204416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The_One242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2004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783516987976773632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CountyofMaui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 dirty="0">
                          <a:effectLst/>
                        </a:rPr>
                        <a:t>8325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Data Fragment</a:t>
            </a:r>
          </a:p>
        </p:txBody>
      </p:sp>
    </p:spTree>
    <p:extLst>
      <p:ext uri="{BB962C8B-B14F-4D97-AF65-F5344CB8AC3E}">
        <p14:creationId xmlns:p14="http://schemas.microsoft.com/office/powerpoint/2010/main" val="5023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Architecture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grpSp>
        <p:nvGrpSpPr>
          <p:cNvPr id="7203" name="Group 7202"/>
          <p:cNvGrpSpPr/>
          <p:nvPr/>
        </p:nvGrpSpPr>
        <p:grpSpPr>
          <a:xfrm>
            <a:off x="791212" y="1066361"/>
            <a:ext cx="7588435" cy="4947089"/>
            <a:chOff x="791212" y="965701"/>
            <a:chExt cx="7588435" cy="4947089"/>
          </a:xfrm>
        </p:grpSpPr>
        <p:sp>
          <p:nvSpPr>
            <p:cNvPr id="82" name="Rectangle 81"/>
            <p:cNvSpPr/>
            <p:nvPr/>
          </p:nvSpPr>
          <p:spPr>
            <a:xfrm>
              <a:off x="4752809" y="4684601"/>
              <a:ext cx="2486982" cy="1101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1212" y="965701"/>
              <a:ext cx="7588435" cy="136318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35983" y="965701"/>
              <a:ext cx="6898887" cy="1219865"/>
              <a:chOff x="806057" y="953375"/>
              <a:chExt cx="6898887" cy="12198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06057" y="1075959"/>
                <a:ext cx="2296907" cy="10972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60A9D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3107" y="953375"/>
                <a:ext cx="1331366" cy="73152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804" y="1456295"/>
                <a:ext cx="640080" cy="640080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3603428" y="1080046"/>
                <a:ext cx="713739" cy="10931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Raw</a:t>
                </a:r>
              </a:p>
              <a:p>
                <a:pPr algn="ctr"/>
                <a:r>
                  <a:rPr lang="en-US" dirty="0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Data</a:t>
                </a:r>
                <a:endParaRPr lang="en-US" dirty="0">
                  <a:solidFill>
                    <a:srgbClr val="60A9DD"/>
                  </a:solidFill>
                  <a:latin typeface="Impact" charset="0"/>
                  <a:ea typeface="Impact" charset="0"/>
                  <a:cs typeface="Impact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6" idx="1"/>
              </p:cNvCxnSpPr>
              <p:nvPr/>
            </p:nvCxnSpPr>
            <p:spPr>
              <a:xfrm>
                <a:off x="3102964" y="1624599"/>
                <a:ext cx="500464" cy="204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817631" y="1075960"/>
                <a:ext cx="2887313" cy="10972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274320" rtlCol="0" anchor="ctr"/>
              <a:lstStyle/>
              <a:p>
                <a:pPr algn="ctr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dirty="0" err="1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vaderSentiment</a:t>
                </a:r>
                <a:r>
                  <a:rPr lang="en-US" dirty="0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 API</a:t>
                </a:r>
                <a:endParaRPr lang="en-US" dirty="0">
                  <a:solidFill>
                    <a:srgbClr val="60A9DD"/>
                  </a:solidFill>
                  <a:latin typeface="Impact" charset="0"/>
                  <a:ea typeface="Impact" charset="0"/>
                  <a:cs typeface="Impact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Impact" charset="0"/>
                    <a:ea typeface="Impact" charset="0"/>
                    <a:cs typeface="Impact" charset="0"/>
                  </a:rPr>
                  <a:t>Google Geocoding API</a:t>
                </a: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4" t="14043" r="6961" b="26315"/>
              <a:stretch/>
            </p:blipFill>
            <p:spPr>
              <a:xfrm>
                <a:off x="4885232" y="1151995"/>
                <a:ext cx="1110233" cy="274320"/>
              </a:xfrm>
              <a:prstGeom prst="rect">
                <a:avLst/>
              </a:prstGeom>
            </p:spPr>
          </p:pic>
          <p:cxnSp>
            <p:nvCxnSpPr>
              <p:cNvPr id="23" name="Straight Arrow Connector 22"/>
              <p:cNvCxnSpPr>
                <a:stCxn id="16" idx="3"/>
                <a:endCxn id="19" idx="1"/>
              </p:cNvCxnSpPr>
              <p:nvPr/>
            </p:nvCxnSpPr>
            <p:spPr>
              <a:xfrm flipV="1">
                <a:off x="4317167" y="1624600"/>
                <a:ext cx="500464" cy="2043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791212" y="2517814"/>
              <a:ext cx="7588435" cy="1363183"/>
            </a:xfrm>
            <a:prstGeom prst="rect">
              <a:avLst/>
            </a:prstGeom>
            <a:noFill/>
            <a:ln w="12700">
              <a:solidFill>
                <a:srgbClr val="7A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73033" y="4549607"/>
              <a:ext cx="5997000" cy="1363183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grpSp>
          <p:nvGrpSpPr>
            <p:cNvPr id="7173" name="Group 7172"/>
            <p:cNvGrpSpPr/>
            <p:nvPr/>
          </p:nvGrpSpPr>
          <p:grpSpPr>
            <a:xfrm>
              <a:off x="1135983" y="2652808"/>
              <a:ext cx="6898887" cy="1093193"/>
              <a:chOff x="1834033" y="2877658"/>
              <a:chExt cx="6898887" cy="109319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834033" y="2877658"/>
                <a:ext cx="1768416" cy="1093193"/>
              </a:xfrm>
              <a:prstGeom prst="rect">
                <a:avLst/>
              </a:prstGeom>
              <a:solidFill>
                <a:srgbClr val="FBB5B2"/>
              </a:solidFill>
              <a:ln w="25400">
                <a:solidFill>
                  <a:srgbClr val="7A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7A0000"/>
                    </a:solidFill>
                    <a:latin typeface="Impact" charset="0"/>
                    <a:ea typeface="Impact" charset="0"/>
                    <a:cs typeface="Impact" charset="0"/>
                  </a:rPr>
                  <a:t>Processed</a:t>
                </a:r>
              </a:p>
              <a:p>
                <a:pPr algn="ctr"/>
                <a:r>
                  <a:rPr lang="en-US" dirty="0" smtClean="0">
                    <a:solidFill>
                      <a:srgbClr val="7A0000"/>
                    </a:solidFill>
                    <a:latin typeface="Impact" charset="0"/>
                    <a:ea typeface="Impact" charset="0"/>
                    <a:cs typeface="Impact" charset="0"/>
                  </a:rPr>
                  <a:t>Data</a:t>
                </a:r>
                <a:endParaRPr lang="en-US" dirty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endParaRPr>
              </a:p>
            </p:txBody>
          </p:sp>
          <p:grpSp>
            <p:nvGrpSpPr>
              <p:cNvPr id="7168" name="Group 7167"/>
              <p:cNvGrpSpPr/>
              <p:nvPr/>
            </p:nvGrpSpPr>
            <p:grpSpPr>
              <a:xfrm>
                <a:off x="4375905" y="2877658"/>
                <a:ext cx="4357015" cy="1093193"/>
                <a:chOff x="4654998" y="2877658"/>
                <a:chExt cx="4357015" cy="1093193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654998" y="2877658"/>
                  <a:ext cx="4357015" cy="1093193"/>
                </a:xfrm>
                <a:prstGeom prst="rect">
                  <a:avLst/>
                </a:prstGeom>
                <a:solidFill>
                  <a:srgbClr val="FBB5B2"/>
                </a:solidFill>
                <a:ln w="25400">
                  <a:solidFill>
                    <a:srgbClr val="7A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dirty="0">
                    <a:solidFill>
                      <a:srgbClr val="7A0000"/>
                    </a:solidFill>
                    <a:latin typeface="Impact" charset="0"/>
                    <a:ea typeface="Impact" charset="0"/>
                    <a:cs typeface="Impact" charset="0"/>
                  </a:endParaRPr>
                </a:p>
              </p:txBody>
            </p: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9208" y="3057468"/>
                  <a:ext cx="1005840" cy="689504"/>
                </a:xfrm>
                <a:prstGeom prst="rect">
                  <a:avLst/>
                </a:prstGeom>
              </p:spPr>
            </p:pic>
            <p:grpSp>
              <p:nvGrpSpPr>
                <p:cNvPr id="63" name="Group 62"/>
                <p:cNvGrpSpPr/>
                <p:nvPr/>
              </p:nvGrpSpPr>
              <p:grpSpPr>
                <a:xfrm>
                  <a:off x="5070469" y="2956882"/>
                  <a:ext cx="1181792" cy="921885"/>
                  <a:chOff x="4438570" y="2956882"/>
                  <a:chExt cx="1181792" cy="921885"/>
                </a:xfrm>
              </p:grpSpPr>
              <p:sp>
                <p:nvSpPr>
                  <p:cNvPr id="62" name="Can 61"/>
                  <p:cNvSpPr/>
                  <p:nvPr/>
                </p:nvSpPr>
                <p:spPr>
                  <a:xfrm>
                    <a:off x="4438570" y="2956882"/>
                    <a:ext cx="1181792" cy="921885"/>
                  </a:xfrm>
                  <a:prstGeom prst="can">
                    <a:avLst/>
                  </a:prstGeom>
                  <a:solidFill>
                    <a:srgbClr val="FBB5B2"/>
                  </a:solidFill>
                  <a:ln>
                    <a:solidFill>
                      <a:srgbClr val="7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72266" y="3274057"/>
                    <a:ext cx="914400" cy="472915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7" name="Straight Arrow Connector 66"/>
              <p:cNvCxnSpPr>
                <a:stCxn id="60" idx="3"/>
                <a:endCxn id="62" idx="2"/>
              </p:cNvCxnSpPr>
              <p:nvPr/>
            </p:nvCxnSpPr>
            <p:spPr>
              <a:xfrm flipV="1">
                <a:off x="3602449" y="3417825"/>
                <a:ext cx="1188927" cy="6430"/>
              </a:xfrm>
              <a:prstGeom prst="straightConnector1">
                <a:avLst/>
              </a:prstGeom>
              <a:ln w="25400">
                <a:solidFill>
                  <a:srgbClr val="7A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>
              <a:off x="1909439" y="4684601"/>
              <a:ext cx="1768416" cy="1101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pic>
          <p:nvPicPr>
            <p:cNvPr id="7174" name="Picture 717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C552"/>
                </a:clrFrom>
                <a:clrTo>
                  <a:srgbClr val="FAC55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676" y="4677951"/>
              <a:ext cx="457200" cy="457200"/>
            </a:xfrm>
            <a:prstGeom prst="rect">
              <a:avLst/>
            </a:prstGeom>
          </p:spPr>
        </p:pic>
        <p:pic>
          <p:nvPicPr>
            <p:cNvPr id="7176" name="Picture 71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269" y="4819718"/>
              <a:ext cx="822960" cy="822960"/>
            </a:xfrm>
            <a:prstGeom prst="rect">
              <a:avLst/>
            </a:prstGeom>
          </p:spPr>
        </p:pic>
        <p:pic>
          <p:nvPicPr>
            <p:cNvPr id="7177" name="Picture 71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56" y="4819718"/>
              <a:ext cx="822960" cy="822960"/>
            </a:xfrm>
            <a:prstGeom prst="rect">
              <a:avLst/>
            </a:prstGeom>
          </p:spPr>
        </p:pic>
        <p:pic>
          <p:nvPicPr>
            <p:cNvPr id="7180" name="Picture 7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275" y="4773998"/>
              <a:ext cx="914400" cy="914400"/>
            </a:xfrm>
            <a:prstGeom prst="rect">
              <a:avLst/>
            </a:prstGeom>
          </p:spPr>
        </p:pic>
        <p:cxnSp>
          <p:nvCxnSpPr>
            <p:cNvPr id="79" name="Straight Arrow Connector 78"/>
            <p:cNvCxnSpPr>
              <a:stCxn id="74" idx="3"/>
              <a:endCxn id="82" idx="1"/>
            </p:cNvCxnSpPr>
            <p:nvPr/>
          </p:nvCxnSpPr>
          <p:spPr>
            <a:xfrm>
              <a:off x="3677855" y="5235402"/>
              <a:ext cx="1074954" cy="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8" name="Elbow Connector 7187"/>
            <p:cNvCxnSpPr>
              <a:stCxn id="19" idx="2"/>
              <a:endCxn id="60" idx="0"/>
            </p:cNvCxnSpPr>
            <p:nvPr/>
          </p:nvCxnSpPr>
          <p:spPr>
            <a:xfrm rot="5400000">
              <a:off x="4072082" y="133676"/>
              <a:ext cx="467242" cy="4571023"/>
            </a:xfrm>
            <a:prstGeom prst="bentConnector3">
              <a:avLst/>
            </a:prstGeom>
            <a:ln w="25400">
              <a:gradFill>
                <a:gsLst>
                  <a:gs pos="0">
                    <a:srgbClr val="5B9BD6"/>
                  </a:gs>
                  <a:gs pos="100000">
                    <a:srgbClr val="7A000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61" idx="2"/>
              <a:endCxn id="74" idx="0"/>
            </p:cNvCxnSpPr>
            <p:nvPr/>
          </p:nvCxnSpPr>
          <p:spPr>
            <a:xfrm rot="5400000">
              <a:off x="3855705" y="2683943"/>
              <a:ext cx="938600" cy="3062716"/>
            </a:xfrm>
            <a:prstGeom prst="bentConnector3">
              <a:avLst>
                <a:gd name="adj1" fmla="val 50000"/>
              </a:avLst>
            </a:prstGeom>
            <a:ln w="25400">
              <a:gradFill>
                <a:gsLst>
                  <a:gs pos="0">
                    <a:srgbClr val="7A0000"/>
                  </a:gs>
                  <a:gs pos="100000">
                    <a:srgbClr val="BF912D"/>
                  </a:gs>
                </a:gsLst>
                <a:lin ang="5400000" scaled="1"/>
              </a:gra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240000" flipH="1">
              <a:off x="5290080" y="3100789"/>
              <a:ext cx="1280160" cy="90508"/>
            </a:xfrm>
            <a:prstGeom prst="straightConnector1">
              <a:avLst/>
            </a:prstGeom>
            <a:ln w="25400">
              <a:solidFill>
                <a:srgbClr val="7A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240000" flipH="1">
              <a:off x="5290081" y="3253014"/>
              <a:ext cx="1280160" cy="90508"/>
            </a:xfrm>
            <a:prstGeom prst="straightConnector1">
              <a:avLst/>
            </a:prstGeom>
            <a:ln w="25400">
              <a:solidFill>
                <a:srgbClr val="7A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0" name="TextBox 7199"/>
            <p:cNvSpPr txBox="1"/>
            <p:nvPr/>
          </p:nvSpPr>
          <p:spPr>
            <a:xfrm>
              <a:off x="5391282" y="2803580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rPr>
                <a:t>SQL Query</a:t>
              </a: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385341" y="3270894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rPr>
                <a:t>Results</a:t>
              </a: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93647" y="3869315"/>
              <a:ext cx="3062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rPr>
                <a:t>HTTP Request</a:t>
              </a: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3647" y="4187724"/>
              <a:ext cx="3062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BF912D"/>
                  </a:solidFill>
                  <a:latin typeface="Impact" charset="0"/>
                  <a:ea typeface="Impact" charset="0"/>
                  <a:cs typeface="Impact" charset="0"/>
                </a:rPr>
                <a:t>HTTP Response</a:t>
              </a:r>
              <a:endParaRPr lang="en-US" dirty="0">
                <a:solidFill>
                  <a:srgbClr val="BF912D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6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Demo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4" y="1047126"/>
            <a:ext cx="8354545" cy="3675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7199" y="4907303"/>
            <a:ext cx="2865120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Timeline</a:t>
            </a:r>
            <a:r>
              <a:rPr lang="en-US" altLang="zh-CN" dirty="0"/>
              <a:t> </a:t>
            </a:r>
            <a:r>
              <a:rPr lang="en-US" altLang="zh-CN" dirty="0" smtClean="0"/>
              <a:t>(Zoom &amp; Pan)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7199" y="5229384"/>
            <a:ext cx="2865120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altLang="zh-CN" dirty="0"/>
              <a:t>Geo-</a:t>
            </a:r>
            <a:r>
              <a:rPr lang="en-US" altLang="zh-CN" dirty="0" err="1"/>
              <a:t>infomation</a:t>
            </a:r>
            <a:r>
              <a:rPr lang="en-US" altLang="zh-CN" dirty="0"/>
              <a:t> + Sentiment</a:t>
            </a:r>
            <a:endParaRPr lang="en-US" dirty="0"/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 rot="16200000" flipH="1">
            <a:off x="945618" y="4462882"/>
            <a:ext cx="951434" cy="211728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1"/>
          </p:cNvCxnSpPr>
          <p:nvPr/>
        </p:nvCxnSpPr>
        <p:spPr>
          <a:xfrm rot="16200000" flipH="1">
            <a:off x="-451705" y="3387640"/>
            <a:ext cx="3275818" cy="681989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5793" y="4907303"/>
            <a:ext cx="3058341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WordCloud</a:t>
            </a:r>
            <a:r>
              <a:rPr lang="en-US" altLang="zh-CN" dirty="0" smtClean="0"/>
              <a:t> + Word Frequency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5793" y="5229384"/>
            <a:ext cx="3058341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 Social Network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5793" y="5551465"/>
            <a:ext cx="3058341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smtClean="0"/>
              <a:t>Detail Display</a:t>
            </a:r>
            <a:endParaRPr lang="en-US" dirty="0"/>
          </a:p>
        </p:txBody>
      </p:sp>
      <p:cxnSp>
        <p:nvCxnSpPr>
          <p:cNvPr id="20" name="Elbow Connector 19"/>
          <p:cNvCxnSpPr>
            <a:endCxn id="17" idx="1"/>
          </p:cNvCxnSpPr>
          <p:nvPr/>
        </p:nvCxnSpPr>
        <p:spPr>
          <a:xfrm rot="5400000">
            <a:off x="3568599" y="3335667"/>
            <a:ext cx="3145991" cy="271601"/>
          </a:xfrm>
          <a:prstGeom prst="bentConnector4">
            <a:avLst>
              <a:gd name="adj1" fmla="val 5467"/>
              <a:gd name="adj2" fmla="val 184168"/>
            </a:avLst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8" idx="3"/>
          </p:cNvCxnSpPr>
          <p:nvPr/>
        </p:nvCxnSpPr>
        <p:spPr>
          <a:xfrm rot="5400000">
            <a:off x="7340976" y="4451794"/>
            <a:ext cx="1637908" cy="191592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9" idx="3"/>
          </p:cNvCxnSpPr>
          <p:nvPr/>
        </p:nvCxnSpPr>
        <p:spPr>
          <a:xfrm rot="5400000">
            <a:off x="7802312" y="4906944"/>
            <a:ext cx="1043504" cy="519859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4131</TotalTime>
  <Words>377</Words>
  <Application>Microsoft Macintosh PowerPoint</Application>
  <PresentationFormat>On-screen Show (4:3)</PresentationFormat>
  <Paragraphs>238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Impact</vt:lpstr>
      <vt:lpstr>Mangal</vt:lpstr>
      <vt:lpstr>宋体</vt:lpstr>
      <vt:lpstr>Arial</vt:lpstr>
      <vt:lpstr>Office Theme</vt:lpstr>
      <vt:lpstr>CS 5764 Information Visualization  TweetLion Team Final Presentation</vt:lpstr>
      <vt:lpstr>Outline</vt:lpstr>
      <vt:lpstr>Motivation</vt:lpstr>
      <vt:lpstr>Dataset</vt:lpstr>
      <vt:lpstr>Dataset</vt:lpstr>
      <vt:lpstr>Architecture</vt:lpstr>
      <vt:lpstr>Demo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DLRL Hadoop Cluster Upgrade  </dc:title>
  <dc:creator>Microsoft Office User</dc:creator>
  <cp:lastModifiedBy>Microsoft Office User</cp:lastModifiedBy>
  <cp:revision>141</cp:revision>
  <cp:lastPrinted>2016-12-06T01:37:50Z</cp:lastPrinted>
  <dcterms:created xsi:type="dcterms:W3CDTF">2016-03-30T17:58:57Z</dcterms:created>
  <dcterms:modified xsi:type="dcterms:W3CDTF">2016-12-07T01:41:00Z</dcterms:modified>
</cp:coreProperties>
</file>