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1049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实战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Promise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7089824" y="8947100"/>
            <a:ext cx="5800676" cy="539800"/>
          </a:xfrm>
          <a:prstGeom prst="rect">
            <a:avLst/>
          </a:prstGeom>
        </p:spPr>
        <p:txBody>
          <a:bodyPr/>
          <a:lstStyle>
            <a:lvl1pPr defTabSz="531622">
              <a:defRPr sz="2912"/>
            </a:lvl1pPr>
          </a:lstStyle>
          <a:p>
            <a:pPr/>
            <a:r>
              <a:t>For the future…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03232" y="1689746"/>
            <a:ext cx="10998336" cy="39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function asyncTask1() {</a:t>
            </a:r>
          </a:p>
          <a:p>
            <a:pPr lvl="4" algn="l"/>
            <a:r>
              <a:t>var taskId = 1;</a:t>
            </a:r>
          </a:p>
          <a:p>
            <a:pPr lvl="4"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return new Promise</a:t>
            </a:r>
            <a:r>
              <a:t>(function(resolve, reject) {</a:t>
            </a:r>
          </a:p>
          <a:p>
            <a:pPr lvl="8" algn="l"/>
            <a:r>
              <a:t>/* Time Killer */</a:t>
            </a:r>
          </a:p>
          <a:p>
            <a:pPr lvl="8" algn="l"/>
            <a:r>
              <a:t>resolve(taskId);</a:t>
            </a:r>
          </a:p>
          <a:p>
            <a:pPr lvl="4" algn="l"/>
            <a:r>
              <a:t>});</a:t>
            </a:r>
          </a:p>
          <a:p>
            <a:pPr algn="l"/>
            <a:r>
              <a:t>}</a:t>
            </a:r>
          </a:p>
        </p:txBody>
      </p:sp>
      <p:sp>
        <p:nvSpPr>
          <p:cNvPr id="158" name="Shape 158"/>
          <p:cNvSpPr/>
          <p:nvPr/>
        </p:nvSpPr>
        <p:spPr>
          <a:xfrm>
            <a:off x="1579430" y="2834547"/>
            <a:ext cx="4952207" cy="628320"/>
          </a:xfrm>
          <a:prstGeom prst="roundRect">
            <a:avLst>
              <a:gd name="adj" fmla="val 30319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003232" y="-3038782"/>
            <a:ext cx="10998336" cy="392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function asyncTask1() {</a:t>
            </a:r>
          </a:p>
          <a:p>
            <a:pPr lvl="4" algn="l"/>
            <a:r>
              <a:t>var taskId = 1;</a:t>
            </a:r>
          </a:p>
          <a:p>
            <a:pPr lvl="4"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return new Promise</a:t>
            </a:r>
            <a:r>
              <a:t>(function(resolve, reject) {</a:t>
            </a:r>
          </a:p>
          <a:p>
            <a:pPr lvl="8" algn="l"/>
            <a:r>
              <a:t>/* Time Killer */</a:t>
            </a:r>
          </a:p>
          <a:p>
            <a:pPr lvl="8" algn="l"/>
            <a:r>
              <a:t>resolve(taskId);</a:t>
            </a:r>
          </a:p>
          <a:p>
            <a:pPr lvl="4" algn="l"/>
            <a:r>
              <a:t>});</a:t>
            </a:r>
          </a:p>
          <a:p>
            <a:pPr algn="l"/>
            <a:r>
              <a:t>}</a:t>
            </a:r>
          </a:p>
        </p:txBody>
      </p:sp>
      <p:sp>
        <p:nvSpPr>
          <p:cNvPr id="161" name="Shape 161"/>
          <p:cNvSpPr/>
          <p:nvPr>
            <p:ph type="body" sz="half" idx="4294967295"/>
          </p:nvPr>
        </p:nvSpPr>
        <p:spPr>
          <a:xfrm>
            <a:off x="952500" y="1948232"/>
            <a:ext cx="11099800" cy="3810596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方法的调用返回promise, 而不是操作的结果.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promise 是一种代理, 代表操作的Future Result.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Promise 是对异步操作的封装, 可以从前一个方法返回, 传递给下一个方法, 所有操作存储在queue 中.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Promise场景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952500" y="2590800"/>
            <a:ext cx="11099800" cy="3485343"/>
          </a:xfrm>
          <a:prstGeom prst="rect">
            <a:avLst/>
          </a:prstGeom>
        </p:spPr>
        <p:txBody>
          <a:bodyPr/>
          <a:lstStyle/>
          <a:p>
            <a:pPr/>
            <a:r>
              <a:t>同步：return result || throw Exception || return Promise</a:t>
            </a:r>
          </a:p>
          <a:p>
            <a:pPr/>
            <a:r>
              <a:t>场景：图片加载、DOM ready、 Ajax、EventBind、定位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图片加载</a:t>
            </a:r>
          </a:p>
        </p:txBody>
      </p:sp>
      <p:sp>
        <p:nvSpPr>
          <p:cNvPr id="167" name="Shape 167"/>
          <p:cNvSpPr/>
          <p:nvPr/>
        </p:nvSpPr>
        <p:spPr>
          <a:xfrm>
            <a:off x="1200938" y="2082799"/>
            <a:ext cx="10998088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function loadImage(url) {</a:t>
            </a:r>
          </a:p>
          <a:p>
            <a:pPr algn="l">
              <a:defRPr sz="3000"/>
            </a:pPr>
            <a:r>
              <a:t>    return new Promise(function(resolve, reject) {</a:t>
            </a:r>
          </a:p>
          <a:p>
            <a:pPr algn="l">
              <a:defRPr sz="3000"/>
            </a:pPr>
            <a:r>
              <a:t>        var img = new Image();</a:t>
            </a:r>
          </a:p>
          <a:p>
            <a:pPr algn="l">
              <a:defRPr sz="3000"/>
            </a:pPr>
            <a:r>
              <a:t>        img.onload = function() {</a:t>
            </a:r>
          </a:p>
          <a:p>
            <a:pPr algn="l">
              <a:defRPr sz="3000"/>
            </a:pPr>
            <a:r>
              <a:t>            resolve(img);</a:t>
            </a:r>
          </a:p>
          <a:p>
            <a:pPr algn="l">
              <a:defRPr sz="3000"/>
            </a:pPr>
            <a:r>
              <a:t>        }</a:t>
            </a:r>
          </a:p>
          <a:p>
            <a:pPr algn="l">
              <a:defRPr sz="3000"/>
            </a:pPr>
            <a:r>
              <a:t>        img.onerror = function(e) {</a:t>
            </a:r>
          </a:p>
          <a:p>
            <a:pPr algn="l">
              <a:defRPr sz="3000"/>
            </a:pPr>
            <a:r>
              <a:t>            reject(e);</a:t>
            </a:r>
          </a:p>
          <a:p>
            <a:pPr algn="l">
              <a:defRPr sz="3000"/>
            </a:pPr>
            <a:r>
              <a:t>        }</a:t>
            </a:r>
          </a:p>
          <a:p>
            <a:pPr algn="l">
              <a:defRPr sz="3000"/>
            </a:pPr>
            <a:r>
              <a:t>        img.src = url;</a:t>
            </a:r>
          </a:p>
          <a:p>
            <a:pPr algn="l">
              <a:defRPr sz="3000"/>
            </a:pPr>
            <a:r>
              <a:t>    });</a:t>
            </a:r>
          </a:p>
          <a:p>
            <a:pPr algn="l">
              <a:defRPr sz="3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 Ready</a:t>
            </a:r>
          </a:p>
        </p:txBody>
      </p:sp>
      <p:sp>
        <p:nvSpPr>
          <p:cNvPr id="170" name="Shape 170"/>
          <p:cNvSpPr/>
          <p:nvPr/>
        </p:nvSpPr>
        <p:spPr>
          <a:xfrm>
            <a:off x="1307947" y="2374900"/>
            <a:ext cx="1173899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function domready() {</a:t>
            </a:r>
          </a:p>
          <a:p>
            <a:pPr algn="l">
              <a:defRPr sz="3000"/>
            </a:pPr>
            <a:r>
              <a:t>    return new Promise(resolve, reject) {</a:t>
            </a:r>
          </a:p>
          <a:p>
            <a:pPr algn="l">
              <a:defRPr sz="3000"/>
            </a:pPr>
            <a:r>
              <a:t>        var state = document.readyState;</a:t>
            </a:r>
          </a:p>
          <a:p>
            <a:pPr algn="l">
              <a:defRPr sz="3000"/>
            </a:pPr>
            <a:r>
              <a:t>        if (state === 'interactive' || state === '') {</a:t>
            </a:r>
          </a:p>
          <a:p>
            <a:pPr algn="l">
              <a:defRPr sz="3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setTimeout(function() {</a:t>
            </a:r>
          </a:p>
          <a:p>
            <a:pPr algn="l">
              <a:defRPr sz="3000"/>
            </a:pPr>
            <a:r>
              <a:t>                resolve();</a:t>
            </a:r>
          </a:p>
          <a:p>
            <a:pPr algn="l">
              <a:defRPr sz="3000"/>
            </a:pPr>
            <a:r>
              <a:t>            </a:t>
            </a:r>
            <a:r>
              <a:rPr>
                <a:solidFill>
                  <a:schemeClr val="accent5"/>
                </a:solidFill>
              </a:rPr>
              <a:t>});</a:t>
            </a:r>
          </a:p>
          <a:p>
            <a:pPr algn="l">
              <a:defRPr sz="3000"/>
            </a:pPr>
            <a:r>
              <a:t>        } else {</a:t>
            </a:r>
          </a:p>
          <a:p>
            <a:pPr algn="l">
              <a:defRPr sz="3000"/>
            </a:pPr>
            <a:r>
              <a:t>            window.addEventListener('DOMContentLoaded', function() {</a:t>
            </a:r>
          </a:p>
          <a:p>
            <a:pPr algn="l">
              <a:defRPr sz="3000"/>
            </a:pPr>
            <a:r>
              <a:t>                resolve();</a:t>
            </a:r>
          </a:p>
          <a:p>
            <a:pPr algn="l">
              <a:defRPr sz="3000"/>
            </a:pPr>
            <a:r>
              <a:t>            });</a:t>
            </a:r>
          </a:p>
          <a:p>
            <a:pPr algn="l">
              <a:defRPr sz="3000"/>
            </a:pPr>
            <a:r>
              <a:t>        }</a:t>
            </a:r>
          </a:p>
          <a:p>
            <a:pPr algn="l">
              <a:defRPr sz="3000"/>
            </a:pPr>
            <a:r>
              <a:t>    }</a:t>
            </a:r>
          </a:p>
          <a:p>
            <a:pPr algn="l">
              <a:defRPr sz="3000"/>
            </a:pPr>
            <a:r>
              <a:t>}</a:t>
            </a:r>
          </a:p>
        </p:txBody>
      </p:sp>
      <p:sp>
        <p:nvSpPr>
          <p:cNvPr id="171" name="Shape 171"/>
          <p:cNvSpPr/>
          <p:nvPr/>
        </p:nvSpPr>
        <p:spPr>
          <a:xfrm>
            <a:off x="2307563" y="3954363"/>
            <a:ext cx="4824943" cy="1966979"/>
          </a:xfrm>
          <a:prstGeom prst="roundRect">
            <a:avLst>
              <a:gd name="adj" fmla="val 9685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定位</a:t>
            </a:r>
          </a:p>
        </p:txBody>
      </p:sp>
      <p:sp>
        <p:nvSpPr>
          <p:cNvPr id="174" name="Shape 174"/>
          <p:cNvSpPr/>
          <p:nvPr/>
        </p:nvSpPr>
        <p:spPr>
          <a:xfrm>
            <a:off x="1569853" y="2501253"/>
            <a:ext cx="1057503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function geo(timeout) {</a:t>
            </a:r>
          </a:p>
          <a:p>
            <a:pPr algn="l">
              <a:defRPr sz="3000"/>
            </a:pPr>
            <a:r>
              <a:t>    return new Promise(function(resolve, reject) {</a:t>
            </a:r>
          </a:p>
          <a:p>
            <a:pPr algn="l">
              <a:defRPr sz="3000"/>
            </a:pPr>
            <a:r>
              <a:t>        navigator.geolocation.getCurrentPosition(function(pos) {</a:t>
            </a:r>
          </a:p>
          <a:p>
            <a:pPr algn="l">
              <a:defRPr sz="3000"/>
            </a:pPr>
            <a:r>
              <a:t>            resolve(pos);</a:t>
            </a:r>
          </a:p>
          <a:p>
            <a:pPr algn="l">
              <a:defRPr sz="3000"/>
            </a:pPr>
            <a:r>
              <a:t>        }, function(e) {</a:t>
            </a:r>
          </a:p>
          <a:p>
            <a:pPr algn="l">
              <a:defRPr sz="3000"/>
            </a:pPr>
            <a:r>
              <a:t>            reject(e);</a:t>
            </a:r>
          </a:p>
          <a:p>
            <a:pPr algn="l">
              <a:defRPr sz="3000"/>
            </a:pPr>
            <a:r>
              <a:t>        });</a:t>
            </a:r>
          </a:p>
          <a:p>
            <a:pPr algn="l">
              <a:defRPr sz="3000"/>
            </a:pPr>
            <a:r>
              <a:t>        if (timeout) {</a:t>
            </a:r>
          </a:p>
          <a:p>
            <a:pPr algn="l">
              <a:defRPr sz="3000"/>
            </a:pPr>
            <a:r>
              <a:t>            setTimeout(function() {</a:t>
            </a:r>
          </a:p>
          <a:p>
            <a:pPr algn="l">
              <a:defRPr sz="3000"/>
            </a:pPr>
            <a:r>
              <a:t>                reject(new Error('User Timeout'));</a:t>
            </a:r>
          </a:p>
          <a:p>
            <a:pPr algn="l">
              <a:defRPr sz="3000"/>
            </a:pPr>
            <a:r>
              <a:t>            }, timeout);</a:t>
            </a:r>
          </a:p>
          <a:p>
            <a:pPr algn="l">
              <a:defRPr sz="3000"/>
            </a:pPr>
            <a:r>
              <a:t>        }</a:t>
            </a:r>
          </a:p>
          <a:p>
            <a:pPr algn="l">
              <a:defRPr sz="3000"/>
            </a:pPr>
            <a:r>
              <a:t>    });</a:t>
            </a:r>
          </a:p>
          <a:p>
            <a:pPr algn="l">
              <a:defRPr sz="30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Ajax呢？</a:t>
            </a:r>
          </a:p>
        </p:txBody>
      </p:sp>
      <p:sp>
        <p:nvSpPr>
          <p:cNvPr id="177" name="Shape 177"/>
          <p:cNvSpPr/>
          <p:nvPr/>
        </p:nvSpPr>
        <p:spPr>
          <a:xfrm>
            <a:off x="1471941" y="2454783"/>
            <a:ext cx="90399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rPr>
                <a:solidFill>
                  <a:schemeClr val="accent5"/>
                </a:solidFill>
              </a:rPr>
              <a:t>fetch</a:t>
            </a:r>
            <a:r>
              <a:t>('/delayJson.php?delay=3').then(function(res) {</a:t>
            </a:r>
          </a:p>
          <a:p>
            <a:pPr algn="l">
              <a:defRPr sz="3000"/>
            </a:pPr>
            <a:r>
              <a:t>    return res.json();</a:t>
            </a:r>
          </a:p>
          <a:p>
            <a:pPr algn="l">
              <a:defRPr sz="3000"/>
            </a:pPr>
            <a:r>
              <a:t>}).catch(function(e) {</a:t>
            </a:r>
          </a:p>
          <a:p>
            <a:pPr algn="l">
              <a:defRPr sz="3000"/>
            </a:pPr>
            <a:r>
              <a:t>    console.log(e);</a:t>
            </a:r>
          </a:p>
          <a:p>
            <a:pPr algn="l">
              <a:defRPr sz="3000"/>
            </a:pPr>
            <a:r>
              <a:t>}).then(function() {</a:t>
            </a:r>
          </a:p>
          <a:p>
            <a:pPr lvl="2" algn="l">
              <a:defRPr sz="3000"/>
            </a:pPr>
            <a:r>
              <a:t>// render</a:t>
            </a:r>
          </a:p>
          <a:p>
            <a:pPr algn="l">
              <a:defRPr sz="300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React版</a:t>
            </a:r>
          </a:p>
        </p:txBody>
      </p:sp>
      <p:sp>
        <p:nvSpPr>
          <p:cNvPr id="180" name="Shape 180"/>
          <p:cNvSpPr/>
          <p:nvPr/>
        </p:nvSpPr>
        <p:spPr>
          <a:xfrm>
            <a:off x="1355389" y="2606448"/>
            <a:ext cx="8623936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ListView.prototype.updateList = function (props) {</a:t>
            </a:r>
          </a:p>
          <a:p>
            <a:pPr algn="l">
              <a:defRPr sz="3000"/>
            </a:pPr>
            <a:r>
              <a:t>    this.setState({</a:t>
            </a:r>
          </a:p>
          <a:p>
            <a:pPr algn="l">
              <a:defRPr sz="3000"/>
            </a:pPr>
            <a:r>
              <a:t>        error: null,</a:t>
            </a:r>
          </a:p>
          <a:p>
            <a:pPr algn="l">
              <a:defRPr sz="3000"/>
            </a:pPr>
            <a:r>
              <a:t>        filters: null,</a:t>
            </a:r>
          </a:p>
          <a:p>
            <a:pPr algn="l">
              <a:defRPr sz="3000"/>
            </a:pPr>
            <a:r>
              <a:t>        pagination: null</a:t>
            </a:r>
          </a:p>
          <a:p>
            <a:pPr algn="l">
              <a:defRPr sz="3000"/>
            </a:pPr>
            <a:r>
              <a:t>    });</a:t>
            </a:r>
          </a:p>
        </p:txBody>
      </p:sp>
      <p:sp>
        <p:nvSpPr>
          <p:cNvPr id="181" name="Shape 181"/>
          <p:cNvSpPr/>
          <p:nvPr/>
        </p:nvSpPr>
        <p:spPr>
          <a:xfrm>
            <a:off x="1357084" y="5438085"/>
            <a:ext cx="106112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    ListStore.fetch(props.filters, props.pagination).then(list =&gt; {</a:t>
            </a:r>
          </a:p>
        </p:txBody>
      </p:sp>
      <p:sp>
        <p:nvSpPr>
          <p:cNvPr id="182" name="Shape 182"/>
          <p:cNvSpPr/>
          <p:nvPr/>
        </p:nvSpPr>
        <p:spPr>
          <a:xfrm>
            <a:off x="1269570" y="5976355"/>
            <a:ext cx="677684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6" algn="l">
              <a:defRPr sz="3000"/>
            </a:pPr>
            <a:r>
              <a:t>/* Handler */</a:t>
            </a:r>
          </a:p>
          <a:p>
            <a:pPr lvl="4" algn="l">
              <a:defRPr sz="3000"/>
            </a:pPr>
            <a:r>
              <a:t>}).catch(err =&gt; {</a:t>
            </a:r>
          </a:p>
          <a:p>
            <a:pPr algn="l">
              <a:defRPr sz="3000"/>
            </a:pPr>
            <a:r>
              <a:t>        this.setState({ error: 'Oh Noes!' });</a:t>
            </a:r>
          </a:p>
          <a:p>
            <a:pPr algn="l">
              <a:defRPr sz="3000"/>
            </a:pPr>
            <a:r>
              <a:t>    });</a:t>
            </a:r>
          </a:p>
          <a:p>
            <a:pPr algn="l">
              <a:defRPr sz="3000"/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React版</a:t>
            </a:r>
          </a:p>
        </p:txBody>
      </p:sp>
      <p:sp>
        <p:nvSpPr>
          <p:cNvPr id="185" name="Shape 185"/>
          <p:cNvSpPr/>
          <p:nvPr/>
        </p:nvSpPr>
        <p:spPr>
          <a:xfrm>
            <a:off x="1355389" y="2238148"/>
            <a:ext cx="8623936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ListView.prototype.updateList = function (props) {</a:t>
            </a:r>
          </a:p>
          <a:p>
            <a:pPr algn="l">
              <a:defRPr sz="3000"/>
            </a:pPr>
            <a:r>
              <a:t>    this.setState({</a:t>
            </a:r>
          </a:p>
          <a:p>
            <a:pPr algn="l">
              <a:defRPr sz="3000"/>
            </a:pPr>
            <a:r>
              <a:t>        error: null,</a:t>
            </a:r>
          </a:p>
          <a:p>
            <a:pPr algn="l">
              <a:defRPr sz="3000"/>
            </a:pPr>
            <a:r>
              <a:t>        filters: null,</a:t>
            </a:r>
          </a:p>
          <a:p>
            <a:pPr algn="l">
              <a:defRPr sz="3000"/>
            </a:pPr>
            <a:r>
              <a:t>        pagination: null</a:t>
            </a:r>
          </a:p>
          <a:p>
            <a:pPr algn="l">
              <a:defRPr sz="3000"/>
            </a:pPr>
            <a:r>
              <a:t>    });</a:t>
            </a:r>
          </a:p>
        </p:txBody>
      </p:sp>
      <p:sp>
        <p:nvSpPr>
          <p:cNvPr id="186" name="Shape 186"/>
          <p:cNvSpPr/>
          <p:nvPr/>
        </p:nvSpPr>
        <p:spPr>
          <a:xfrm>
            <a:off x="1357084" y="5438085"/>
            <a:ext cx="106112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    ListStore.fetch(props.filters, props.pagination).then(list =&gt; {</a:t>
            </a:r>
          </a:p>
        </p:txBody>
      </p:sp>
      <p:sp>
        <p:nvSpPr>
          <p:cNvPr id="187" name="Shape 187"/>
          <p:cNvSpPr/>
          <p:nvPr/>
        </p:nvSpPr>
        <p:spPr>
          <a:xfrm>
            <a:off x="1269570" y="6433555"/>
            <a:ext cx="677684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6" algn="l">
              <a:defRPr sz="3000"/>
            </a:pPr>
            <a:r>
              <a:t>/* Handler */</a:t>
            </a:r>
          </a:p>
          <a:p>
            <a:pPr lvl="4" algn="l">
              <a:defRPr sz="3000"/>
            </a:pPr>
            <a:r>
              <a:t>}).catch(err =&gt; {</a:t>
            </a:r>
          </a:p>
          <a:p>
            <a:pPr algn="l">
              <a:defRPr sz="3000"/>
            </a:pPr>
            <a:r>
              <a:t>        this.setState({ error: 'Oh Noes!' });</a:t>
            </a:r>
          </a:p>
          <a:p>
            <a:pPr algn="l">
              <a:defRPr sz="3000"/>
            </a:pPr>
            <a:r>
              <a:t>    });</a:t>
            </a:r>
          </a:p>
          <a:p>
            <a:pPr algn="l">
              <a:defRPr sz="3000"/>
            </a:pPr>
            <a:r>
              <a:t>};</a:t>
            </a:r>
          </a:p>
        </p:txBody>
      </p:sp>
      <p:sp>
        <p:nvSpPr>
          <p:cNvPr id="188" name="Shape 188"/>
          <p:cNvSpPr/>
          <p:nvPr/>
        </p:nvSpPr>
        <p:spPr>
          <a:xfrm>
            <a:off x="1821429" y="4931740"/>
            <a:ext cx="40157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pPr/>
            <a:r>
              <a:t>var gid = ++props.gid;</a:t>
            </a:r>
          </a:p>
        </p:txBody>
      </p:sp>
      <p:sp>
        <p:nvSpPr>
          <p:cNvPr id="189" name="Shape 189"/>
          <p:cNvSpPr/>
          <p:nvPr/>
        </p:nvSpPr>
        <p:spPr>
          <a:xfrm>
            <a:off x="2629803" y="5962462"/>
            <a:ext cx="58597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pPr/>
            <a:r>
              <a:t>if (this.props.gid !== gid) {return;}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3993" y="2764648"/>
            <a:ext cx="6095907" cy="323205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项目应用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2575" y="2763973"/>
            <a:ext cx="9318743" cy="422565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035696" y="3715080"/>
            <a:ext cx="3906839" cy="628320"/>
          </a:xfrm>
          <a:prstGeom prst="roundRect">
            <a:avLst>
              <a:gd name="adj" fmla="val 30319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209087"/>
            <a:ext cx="10464800" cy="1471547"/>
          </a:xfrm>
          <a:prstGeom prst="rect">
            <a:avLst/>
          </a:prstGeom>
        </p:spPr>
        <p:txBody>
          <a:bodyPr/>
          <a:lstStyle/>
          <a:p>
            <a:pPr/>
            <a:r>
              <a:t>实战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Promise</a:t>
            </a:r>
          </a:p>
        </p:txBody>
      </p:sp>
      <p:sp>
        <p:nvSpPr>
          <p:cNvPr id="123" name="Shape 123"/>
          <p:cNvSpPr/>
          <p:nvPr>
            <p:ph type="subTitle" idx="1"/>
          </p:nvPr>
        </p:nvSpPr>
        <p:spPr>
          <a:xfrm>
            <a:off x="952500" y="2701428"/>
            <a:ext cx="11099800" cy="5798544"/>
          </a:xfrm>
          <a:prstGeom prst="rect">
            <a:avLst/>
          </a:prstGeom>
        </p:spPr>
        <p:txBody>
          <a:bodyPr anchor="ctr"/>
          <a:lstStyle/>
          <a:p>
            <a:pPr marL="386715" indent="-386715" algn="l" defTabSz="508254">
              <a:spcBef>
                <a:spcPts val="3600"/>
              </a:spcBef>
              <a:buSzPct val="75000"/>
              <a:buChar char="•"/>
              <a:defRPr sz="3306"/>
            </a:pPr>
            <a:r>
              <a:t>你的身边拥挤着欢呼的人群，但是你却不在其中，甚至你还不大清楚“Promise”是什么。你耸耸肩，烟花的碎屑在你的身边落下。这样的话，不要担心，我也是花了多月的时间才明白 Promise 的意义，你可以从这里开始看起。</a:t>
            </a:r>
          </a:p>
          <a:p>
            <a:pPr marL="386715" indent="-386715" algn="l" defTabSz="508254">
              <a:spcBef>
                <a:spcPts val="3600"/>
              </a:spcBef>
              <a:buSzPct val="75000"/>
              <a:buChar char="•"/>
              <a:defRPr sz="3306"/>
            </a:pPr>
            <a:r>
              <a:t>你一挥拳！太赞了对么！你已经见过一些 Promise的库或者代码，终于要自己上手用了，是不是心情还有点小激动？你看对地方了！</a:t>
            </a:r>
          </a:p>
          <a:p>
            <a:pPr marL="386715" indent="-386715" algn="l" defTabSz="508254">
              <a:spcBef>
                <a:spcPts val="3600"/>
              </a:spcBef>
              <a:buSzPct val="75000"/>
              <a:buChar char="•"/>
              <a:defRPr sz="3306"/>
            </a:pPr>
            <a:r>
              <a:t>你早就知道了，看着那些欢呼雀跃的新人你的嘴角泛起一丝不屑的微笑。你可以安静享受一会儿优越感，然后直接去看 API 参考吧。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一言以蔽之</a:t>
            </a:r>
          </a:p>
        </p:txBody>
      </p:sp>
      <p:sp>
        <p:nvSpPr>
          <p:cNvPr id="197" name="Shape 197"/>
          <p:cNvSpPr/>
          <p:nvPr/>
        </p:nvSpPr>
        <p:spPr>
          <a:xfrm>
            <a:off x="239089" y="3223175"/>
            <a:ext cx="12885269" cy="120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Promise是对于               ，定义统一的               接口，实现任务的               ，并向后传递               与                的编程规范。</a:t>
            </a:r>
          </a:p>
        </p:txBody>
      </p:sp>
      <p:sp>
        <p:nvSpPr>
          <p:cNvPr id="198" name="Shape 198"/>
          <p:cNvSpPr/>
          <p:nvPr/>
        </p:nvSpPr>
        <p:spPr>
          <a:xfrm>
            <a:off x="3255433" y="3285574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异步任务</a:t>
            </a:r>
          </a:p>
        </p:txBody>
      </p:sp>
      <p:sp>
        <p:nvSpPr>
          <p:cNvPr id="199" name="Shape 199"/>
          <p:cNvSpPr/>
          <p:nvPr/>
        </p:nvSpPr>
        <p:spPr>
          <a:xfrm>
            <a:off x="7952316" y="3285574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同步返回</a:t>
            </a:r>
          </a:p>
        </p:txBody>
      </p:sp>
      <p:sp>
        <p:nvSpPr>
          <p:cNvPr id="200" name="Shape 200"/>
          <p:cNvSpPr/>
          <p:nvPr/>
        </p:nvSpPr>
        <p:spPr>
          <a:xfrm>
            <a:off x="730250" y="3857074"/>
            <a:ext cx="1943100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串行执行</a:t>
            </a:r>
          </a:p>
        </p:txBody>
      </p:sp>
      <p:sp>
        <p:nvSpPr>
          <p:cNvPr id="201" name="Shape 201"/>
          <p:cNvSpPr/>
          <p:nvPr/>
        </p:nvSpPr>
        <p:spPr>
          <a:xfrm>
            <a:off x="5361516" y="3844374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返回数据</a:t>
            </a:r>
          </a:p>
        </p:txBody>
      </p:sp>
      <p:sp>
        <p:nvSpPr>
          <p:cNvPr id="202" name="Shape 202"/>
          <p:cNvSpPr/>
          <p:nvPr/>
        </p:nvSpPr>
        <p:spPr>
          <a:xfrm>
            <a:off x="7833783" y="3857074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异常信息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一言以蔽之</a:t>
            </a:r>
          </a:p>
        </p:txBody>
      </p:sp>
      <p:sp>
        <p:nvSpPr>
          <p:cNvPr id="205" name="Shape 205"/>
          <p:cNvSpPr/>
          <p:nvPr/>
        </p:nvSpPr>
        <p:spPr>
          <a:xfrm>
            <a:off x="1697566" y="2625174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异步任务</a:t>
            </a:r>
          </a:p>
        </p:txBody>
      </p:sp>
      <p:sp>
        <p:nvSpPr>
          <p:cNvPr id="206" name="Shape 206"/>
          <p:cNvSpPr/>
          <p:nvPr/>
        </p:nvSpPr>
        <p:spPr>
          <a:xfrm>
            <a:off x="1697566" y="3560233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同步返回</a:t>
            </a:r>
          </a:p>
        </p:txBody>
      </p:sp>
      <p:sp>
        <p:nvSpPr>
          <p:cNvPr id="207" name="Shape 207"/>
          <p:cNvSpPr/>
          <p:nvPr/>
        </p:nvSpPr>
        <p:spPr>
          <a:xfrm>
            <a:off x="1697566" y="4520691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串行执行</a:t>
            </a:r>
          </a:p>
        </p:txBody>
      </p:sp>
      <p:sp>
        <p:nvSpPr>
          <p:cNvPr id="208" name="Shape 208"/>
          <p:cNvSpPr/>
          <p:nvPr/>
        </p:nvSpPr>
        <p:spPr>
          <a:xfrm>
            <a:off x="1697566" y="5443050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返回数据</a:t>
            </a:r>
          </a:p>
        </p:txBody>
      </p:sp>
      <p:sp>
        <p:nvSpPr>
          <p:cNvPr id="209" name="Shape 209"/>
          <p:cNvSpPr/>
          <p:nvPr/>
        </p:nvSpPr>
        <p:spPr>
          <a:xfrm>
            <a:off x="1697566" y="6327309"/>
            <a:ext cx="1943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异常信息</a:t>
            </a:r>
          </a:p>
        </p:txBody>
      </p:sp>
      <p:sp>
        <p:nvSpPr>
          <p:cNvPr id="210" name="Shape 210"/>
          <p:cNvSpPr/>
          <p:nvPr/>
        </p:nvSpPr>
        <p:spPr>
          <a:xfrm>
            <a:off x="4222750" y="2825326"/>
            <a:ext cx="3416300" cy="36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即使同步任务，也将异步执行</a:t>
            </a:r>
          </a:p>
        </p:txBody>
      </p:sp>
      <p:sp>
        <p:nvSpPr>
          <p:cNvPr id="211" name="Shape 211"/>
          <p:cNvSpPr/>
          <p:nvPr/>
        </p:nvSpPr>
        <p:spPr>
          <a:xfrm>
            <a:off x="4222750" y="3635925"/>
            <a:ext cx="53312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所有then方法都同步返回一个新的Promise对象</a:t>
            </a:r>
          </a:p>
        </p:txBody>
      </p:sp>
      <p:sp>
        <p:nvSpPr>
          <p:cNvPr id="212" name="Shape 212"/>
          <p:cNvSpPr/>
          <p:nvPr/>
        </p:nvSpPr>
        <p:spPr>
          <a:xfrm>
            <a:off x="4222750" y="4596384"/>
            <a:ext cx="73261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每个Promise对象都会在resolve / reject 之后，才执行对应的方法</a:t>
            </a:r>
          </a:p>
        </p:txBody>
      </p:sp>
      <p:sp>
        <p:nvSpPr>
          <p:cNvPr id="213" name="Shape 213"/>
          <p:cNvSpPr/>
          <p:nvPr/>
        </p:nvSpPr>
        <p:spPr>
          <a:xfrm>
            <a:off x="4222750" y="5541602"/>
            <a:ext cx="3924300" cy="360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上一步的输出将作为下一步的输入</a:t>
            </a:r>
          </a:p>
        </p:txBody>
      </p:sp>
      <p:sp>
        <p:nvSpPr>
          <p:cNvPr id="214" name="Shape 214"/>
          <p:cNvSpPr/>
          <p:nvPr/>
        </p:nvSpPr>
        <p:spPr>
          <a:xfrm>
            <a:off x="4222750" y="6418241"/>
            <a:ext cx="73068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如果异常没有被处理，将会逐级后传，直到最近的 rejectHandler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774"/>
            </a:pPr>
            <a:r>
              <a:t>Promise 简介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Promise术语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Hello Promise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Promise调用实例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快速创建Promise对象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Promise 数组调用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Promise 竞争调用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有这么复杂吗？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1270000" y="6604000"/>
            <a:ext cx="10464800" cy="1422400"/>
          </a:xfrm>
          <a:prstGeom prst="rect">
            <a:avLst/>
          </a:prstGeom>
        </p:spPr>
        <p:txBody>
          <a:bodyPr/>
          <a:lstStyle/>
          <a:p>
            <a:pPr defTabSz="508254">
              <a:defRPr sz="6960"/>
            </a:pPr>
            <a:r>
              <a:rPr b="1" sz="8700">
                <a:latin typeface="Helvetica"/>
                <a:ea typeface="Helvetica"/>
                <a:cs typeface="Helvetica"/>
                <a:sym typeface="Helvetica"/>
              </a:rPr>
              <a:t>Promise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sz="3480">
                <a:solidFill>
                  <a:srgbClr val="4482FF"/>
                </a:solidFill>
                <a:latin typeface="Helvetica"/>
                <a:ea typeface="Helvetica"/>
                <a:cs typeface="Helvetica"/>
                <a:sym typeface="Helvetica"/>
              </a:rPr>
              <a:t>[ˈprɒmɪs]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6918390" y="8761941"/>
            <a:ext cx="4816410" cy="559860"/>
          </a:xfrm>
          <a:prstGeom prst="rect">
            <a:avLst/>
          </a:prstGeom>
        </p:spPr>
        <p:txBody>
          <a:bodyPr/>
          <a:lstStyle>
            <a:lvl1pPr defTabSz="262889">
              <a:defRPr sz="3600"/>
            </a:lvl1pPr>
          </a:lstStyle>
          <a:p>
            <a:pPr/>
            <a:r>
              <a:t>上一页全是瞎扯淡</a:t>
            </a:r>
          </a:p>
        </p:txBody>
      </p:sp>
      <p:pic>
        <p:nvPicPr>
          <p:cNvPr id="1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414" y="711200"/>
            <a:ext cx="7041972" cy="5281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317921" y="1750483"/>
            <a:ext cx="694730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function syncTask() {</a:t>
            </a:r>
          </a:p>
          <a:p>
            <a:pPr lvl="3" algn="l"/>
            <a:r>
              <a:t>var taskId = 1;</a:t>
            </a:r>
          </a:p>
          <a:p>
            <a:pPr lvl="3" algn="l"/>
            <a:r>
              <a:t>/* Time Killing Code */</a:t>
            </a:r>
          </a:p>
          <a:p>
            <a:pPr lvl="3" algn="l"/>
            <a:r>
              <a:t>return taskId;</a:t>
            </a:r>
          </a:p>
          <a:p>
            <a:pPr algn="l"/>
            <a:r>
              <a:t>}</a:t>
            </a:r>
          </a:p>
        </p:txBody>
      </p:sp>
      <p:sp>
        <p:nvSpPr>
          <p:cNvPr id="133" name="Shape 133"/>
          <p:cNvSpPr/>
          <p:nvPr/>
        </p:nvSpPr>
        <p:spPr>
          <a:xfrm>
            <a:off x="1324733" y="5975350"/>
            <a:ext cx="7611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syncTask1, syncTask2, syncTask3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自以为优雅的解法1</a:t>
            </a:r>
          </a:p>
        </p:txBody>
      </p:sp>
      <p:sp>
        <p:nvSpPr>
          <p:cNvPr id="136" name="Shape 136"/>
          <p:cNvSpPr/>
          <p:nvPr/>
        </p:nvSpPr>
        <p:spPr>
          <a:xfrm>
            <a:off x="1472924" y="3143249"/>
            <a:ext cx="1120185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tasks.reduce(function(lastResult, currentTask, index) {</a:t>
            </a:r>
          </a:p>
          <a:p>
            <a:pPr lvl="3" algn="l"/>
            <a:r>
              <a:t>return currentTask(lastResult);</a:t>
            </a:r>
          </a:p>
          <a:p>
            <a:pPr algn="l"/>
            <a:r>
              <a:t>}, initValue);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-9810075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自以为优雅的解法1</a:t>
            </a:r>
          </a:p>
        </p:txBody>
      </p:sp>
      <p:sp>
        <p:nvSpPr>
          <p:cNvPr id="139" name="Shape 139"/>
          <p:cNvSpPr/>
          <p:nvPr/>
        </p:nvSpPr>
        <p:spPr>
          <a:xfrm>
            <a:off x="-11271785" y="3324454"/>
            <a:ext cx="1120185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tasks.reduce(function(lastResult, currentTask, index) {</a:t>
            </a:r>
          </a:p>
          <a:p>
            <a:pPr lvl="3" algn="l"/>
            <a:r>
              <a:t>return currentTask(lastResult);</a:t>
            </a:r>
          </a:p>
          <a:p>
            <a:pPr algn="l"/>
            <a:r>
              <a:t>}, initValue);</a:t>
            </a:r>
          </a:p>
        </p:txBody>
      </p:sp>
      <p:sp>
        <p:nvSpPr>
          <p:cNvPr id="140" name="Shape 140"/>
          <p:cNvSpPr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常规的解法 2</a:t>
            </a:r>
          </a:p>
        </p:txBody>
      </p:sp>
      <p:sp>
        <p:nvSpPr>
          <p:cNvPr id="141" name="Shape 141"/>
          <p:cNvSpPr/>
          <p:nvPr/>
        </p:nvSpPr>
        <p:spPr>
          <a:xfrm>
            <a:off x="1470321" y="2152650"/>
            <a:ext cx="1055509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function asyncTask(lastValue, callback) {</a:t>
            </a:r>
          </a:p>
          <a:p>
            <a:pPr lvl="3" algn="l"/>
            <a:r>
              <a:t>var taskId = 1;</a:t>
            </a:r>
          </a:p>
          <a:p>
            <a:pPr lvl="3" algn="l"/>
            <a:r>
              <a:t>setTimeout(function() {</a:t>
            </a:r>
          </a:p>
          <a:p>
            <a:pPr lvl="5" algn="l"/>
            <a:r>
              <a:t>callback(taskId);</a:t>
            </a:r>
          </a:p>
          <a:p>
            <a:pPr lvl="3" algn="l"/>
            <a:r>
              <a:t>});</a:t>
            </a:r>
          </a:p>
          <a:p>
            <a:pPr lvl="3" algn="l">
              <a:defRPr>
                <a:solidFill>
                  <a:schemeClr val="accent5"/>
                </a:solidFill>
              </a:defRPr>
            </a:pPr>
            <a:r>
              <a:t>return undefined;</a:t>
            </a:r>
          </a:p>
          <a:p>
            <a:pPr algn="l"/>
            <a: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1436454" y="6280149"/>
            <a:ext cx="1099833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asyncTask1(function(result1) {</a:t>
            </a:r>
          </a:p>
          <a:p>
            <a:pPr lvl="4" algn="l"/>
            <a:r>
              <a:t>asyncTask2(result1, function() {</a:t>
            </a:r>
          </a:p>
          <a:p>
            <a:pPr lvl="8" algn="l"/>
            <a:r>
              <a:t>// balbabala….</a:t>
            </a:r>
          </a:p>
          <a:p>
            <a:pPr lvl="4" algn="l"/>
            <a:r>
              <a:t>});</a:t>
            </a:r>
          </a:p>
          <a:p>
            <a:pPr algn="l"/>
            <a:r>
              <a:t>});</a:t>
            </a:r>
          </a:p>
        </p:txBody>
      </p:sp>
      <p:sp>
        <p:nvSpPr>
          <p:cNvPr id="143" name="Shape 143"/>
          <p:cNvSpPr/>
          <p:nvPr/>
        </p:nvSpPr>
        <p:spPr>
          <a:xfrm>
            <a:off x="1833430" y="4968147"/>
            <a:ext cx="4581658" cy="628320"/>
          </a:xfrm>
          <a:prstGeom prst="roundRect">
            <a:avLst>
              <a:gd name="adj" fmla="val 30319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-8682567" y="254000"/>
            <a:ext cx="11099801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常规的解法 2</a:t>
            </a:r>
          </a:p>
        </p:txBody>
      </p:sp>
      <p:sp>
        <p:nvSpPr>
          <p:cNvPr id="146" name="Shape 146"/>
          <p:cNvSpPr/>
          <p:nvPr/>
        </p:nvSpPr>
        <p:spPr>
          <a:xfrm>
            <a:off x="-8384879" y="2146300"/>
            <a:ext cx="10555092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function asyncTask(lastValue, callback) {</a:t>
            </a:r>
          </a:p>
          <a:p>
            <a:pPr lvl="3" algn="l"/>
            <a:r>
              <a:t>var taskId = 1;</a:t>
            </a:r>
          </a:p>
          <a:p>
            <a:pPr lvl="3" algn="l"/>
            <a:r>
              <a:t>setTimeout(function() {</a:t>
            </a:r>
          </a:p>
          <a:p>
            <a:pPr lvl="5" algn="l"/>
            <a:r>
              <a:t>callback(taskId);</a:t>
            </a:r>
          </a:p>
          <a:p>
            <a:pPr lvl="3" algn="l"/>
            <a:r>
              <a:t>});</a:t>
            </a:r>
          </a:p>
          <a:p>
            <a:pPr lvl="3" algn="l">
              <a:defRPr>
                <a:solidFill>
                  <a:schemeClr val="accent5"/>
                </a:solidFill>
              </a:defRPr>
            </a:pPr>
            <a:r>
              <a:t>return undefined;</a:t>
            </a:r>
          </a:p>
          <a:p>
            <a:pPr algn="l"/>
            <a:r>
              <a:t>}</a:t>
            </a:r>
          </a:p>
        </p:txBody>
      </p:sp>
      <p:sp>
        <p:nvSpPr>
          <p:cNvPr id="147" name="Shape 147"/>
          <p:cNvSpPr/>
          <p:nvPr/>
        </p:nvSpPr>
        <p:spPr>
          <a:xfrm>
            <a:off x="-8418746" y="6273799"/>
            <a:ext cx="1099833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asyncTask1(function(result1) {</a:t>
            </a:r>
          </a:p>
          <a:p>
            <a:pPr lvl="4" algn="l"/>
            <a:r>
              <a:t>asyncTask2(result1, function() {</a:t>
            </a:r>
          </a:p>
          <a:p>
            <a:pPr lvl="8" algn="l"/>
            <a:r>
              <a:t>// balbabala….</a:t>
            </a:r>
          </a:p>
          <a:p>
            <a:pPr lvl="4" algn="l"/>
            <a:r>
              <a:t>});</a:t>
            </a:r>
          </a:p>
          <a:p>
            <a:pPr algn="l"/>
            <a:r>
              <a:t>});</a:t>
            </a:r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理想的解法 -3</a:t>
            </a:r>
          </a:p>
        </p:txBody>
      </p:sp>
      <p:sp>
        <p:nvSpPr>
          <p:cNvPr id="149" name="Shape 149"/>
          <p:cNvSpPr/>
          <p:nvPr/>
        </p:nvSpPr>
        <p:spPr>
          <a:xfrm>
            <a:off x="1385654" y="2588683"/>
            <a:ext cx="1099833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asyncTask1()</a:t>
            </a:r>
          </a:p>
          <a:p>
            <a:pPr lvl="4" algn="l"/>
            <a:r>
              <a:t>.asyncTask2()</a:t>
            </a:r>
          </a:p>
          <a:p>
            <a:pPr lvl="4" algn="l"/>
            <a:r>
              <a:t>.asyncTask3()</a:t>
            </a:r>
          </a:p>
          <a:p>
            <a:pPr lvl="4" algn="l"/>
            <a:r>
              <a:t>.asyncTask4()</a:t>
            </a:r>
          </a:p>
          <a:p>
            <a:pPr lvl="4" algn="l"/>
            <a:r>
              <a:t>…</a:t>
            </a:r>
          </a:p>
        </p:txBody>
      </p:sp>
      <p:sp>
        <p:nvSpPr>
          <p:cNvPr id="150" name="Shape 150"/>
          <p:cNvSpPr/>
          <p:nvPr/>
        </p:nvSpPr>
        <p:spPr>
          <a:xfrm>
            <a:off x="3305429" y="6011333"/>
            <a:ext cx="639394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pPr/>
            <a:r>
              <a:t>jQuery 的既视感！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 来了</a:t>
            </a:r>
          </a:p>
        </p:txBody>
      </p:sp>
      <p:sp>
        <p:nvSpPr>
          <p:cNvPr id="153" name="Shape 153"/>
          <p:cNvSpPr/>
          <p:nvPr/>
        </p:nvSpPr>
        <p:spPr>
          <a:xfrm>
            <a:off x="1385654" y="3390900"/>
            <a:ext cx="10998336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Promise.resolve(‘initValue’)</a:t>
            </a:r>
          </a:p>
          <a:p>
            <a:pPr lvl="4" algn="l"/>
            <a:r>
              <a:t>.then(asyncTask1, failback)</a:t>
            </a:r>
          </a:p>
          <a:p>
            <a:pPr lvl="4" algn="l"/>
            <a:r>
              <a:t>.then(asyncTask2, failback)</a:t>
            </a:r>
          </a:p>
          <a:p>
            <a:pPr lvl="4" algn="l"/>
            <a:r>
              <a:t>.then(asyncTask3, failback)</a:t>
            </a:r>
          </a:p>
          <a:p>
            <a:pPr lvl="4" algn="l"/>
            <a:r>
              <a:t>…..</a:t>
            </a:r>
          </a:p>
          <a:p>
            <a:pPr lvl="4" algn="l"/>
            <a:r>
              <a:t>// .catch(function() {</a:t>
            </a:r>
          </a:p>
          <a:p>
            <a:pPr lvl="4" algn="l"/>
            <a:r>
              <a:t>// });</a:t>
            </a:r>
          </a:p>
        </p:txBody>
      </p:sp>
      <p:sp>
        <p:nvSpPr>
          <p:cNvPr id="154" name="Shape 154"/>
          <p:cNvSpPr/>
          <p:nvPr/>
        </p:nvSpPr>
        <p:spPr>
          <a:xfrm>
            <a:off x="1935030" y="6153480"/>
            <a:ext cx="4541970" cy="1255449"/>
          </a:xfrm>
          <a:prstGeom prst="roundRect">
            <a:avLst>
              <a:gd name="adj" fmla="val 15174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5" name="Shape 155"/>
          <p:cNvSpPr/>
          <p:nvPr/>
        </p:nvSpPr>
        <p:spPr>
          <a:xfrm>
            <a:off x="5799401" y="3956380"/>
            <a:ext cx="2656418" cy="1840840"/>
          </a:xfrm>
          <a:prstGeom prst="roundRect">
            <a:avLst>
              <a:gd name="adj" fmla="val 10349"/>
            </a:avLst>
          </a:prstGeom>
          <a:ln w="508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5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