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553" r:id="rId6"/>
    <p:sldId id="644" r:id="rId7"/>
    <p:sldId id="641" r:id="rId8"/>
    <p:sldId id="643" r:id="rId9"/>
    <p:sldId id="645" r:id="rId10"/>
    <p:sldId id="647" r:id="rId11"/>
    <p:sldId id="639" r:id="rId12"/>
  </p:sldIdLst>
  <p:sldSz cx="121904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00782" initials="z" lastIdx="85" clrIdx="0"/>
  <p:cmAuthor id="1" name="wangwei 05200" initials="w0" lastIdx="4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F9BFAD"/>
    <a:srgbClr val="F1683C"/>
    <a:srgbClr val="FFB7B7"/>
    <a:srgbClr val="199CFF"/>
    <a:srgbClr val="85DFFF"/>
    <a:srgbClr val="FBCFC1"/>
    <a:srgbClr val="A3FFCD"/>
    <a:srgbClr val="C5F0FF"/>
    <a:srgbClr val="8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7" autoAdjust="0"/>
    <p:restoredTop sz="86963" autoAdjust="0"/>
  </p:normalViewPr>
  <p:slideViewPr>
    <p:cSldViewPr>
      <p:cViewPr varScale="1">
        <p:scale>
          <a:sx n="77" d="100"/>
          <a:sy n="77" d="100"/>
        </p:scale>
        <p:origin x="-1296" y="-96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562" y="-84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802E0E-A410-4583-9DE6-E054B316B1C7}" type="datetimeFigureOut">
              <a:rPr lang="zh-CN" altLang="en-US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DAD249-C85D-4488-B2B3-8CA1ACA8860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80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C26AD1-7640-400C-A269-0580AE10B25A}" type="datetimeFigureOut">
              <a:rPr lang="zh-CN" altLang="en-US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B8E8B9-716B-4448-BC39-978BCB7CF34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74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8E8B9-716B-4448-BC39-978BCB7CF34B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数据库简介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8E8B9-716B-4448-BC39-978BCB7CF34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数据库简介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8E8B9-716B-4448-BC39-978BCB7CF34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8E8B9-716B-4448-BC39-978BCB7CF34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8E8B9-716B-4448-BC39-978BCB7CF34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8E8B9-716B-4448-BC39-978BCB7CF34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8E8B9-716B-4448-BC39-978BCB7CF34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8E8B9-716B-4448-BC39-978BCB7CF34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 descr="汇报提纲封面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86" y="332656"/>
            <a:ext cx="1337340" cy="629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304801"/>
            <a:ext cx="2742843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304801"/>
            <a:ext cx="8025355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86" y="197640"/>
            <a:ext cx="1337340" cy="629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630" y="404664"/>
            <a:ext cx="1337340" cy="629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 descr="汇报提纲封面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0" descr="H3C_彩色"/>
          <p:cNvPicPr>
            <a:picLocks noChangeAspect="1" noChangeArrowheads="1"/>
          </p:cNvPicPr>
          <p:nvPr/>
        </p:nvPicPr>
        <p:blipFill>
          <a:blip r:embed="rId3"/>
          <a:srcRect l="-5000" t="-19835" r="-10001" b="-19008"/>
          <a:stretch>
            <a:fillRect/>
          </a:stretch>
        </p:blipFill>
        <p:spPr bwMode="auto">
          <a:xfrm>
            <a:off x="9853918" y="304800"/>
            <a:ext cx="20021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3716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3716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3716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3716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304801"/>
            <a:ext cx="2742843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304801"/>
            <a:ext cx="8025355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371601"/>
            <a:ext cx="10971372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375603" y="6524626"/>
            <a:ext cx="711107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2CE28F55-09BA-4396-ABC2-3D4508F97467}" type="slidenum">
              <a:rPr lang="en-US" altLang="zh-CN" sz="1200">
                <a:ea typeface="华文细黑" pitchFamily="2" charset="-122"/>
              </a:rPr>
              <a:t>‹#›</a:t>
            </a:fld>
            <a:endParaRPr lang="en-US" altLang="zh-CN" sz="1200" dirty="0">
              <a:ea typeface="华文细黑" pitchFamily="2" charset="-122"/>
            </a:endParaRPr>
          </a:p>
        </p:txBody>
      </p:sp>
      <p:sp>
        <p:nvSpPr>
          <p:cNvPr id="512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520" y="304800"/>
            <a:ext cx="9650744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9" name="Freeform 15"/>
          <p:cNvSpPr/>
          <p:nvPr/>
        </p:nvSpPr>
        <p:spPr bwMode="auto">
          <a:xfrm>
            <a:off x="694176" y="6281739"/>
            <a:ext cx="880419" cy="573087"/>
          </a:xfrm>
          <a:custGeom>
            <a:avLst/>
            <a:gdLst/>
            <a:ahLst/>
            <a:cxnLst>
              <a:cxn ang="0">
                <a:pos x="121" y="421"/>
              </a:cxn>
              <a:cxn ang="0">
                <a:pos x="0" y="210"/>
              </a:cxn>
              <a:cxn ang="0">
                <a:pos x="121" y="0"/>
              </a:cxn>
              <a:cxn ang="0">
                <a:pos x="363" y="0"/>
              </a:cxn>
              <a:cxn ang="0">
                <a:pos x="484" y="210"/>
              </a:cxn>
              <a:cxn ang="0">
                <a:pos x="363" y="421"/>
              </a:cxn>
              <a:cxn ang="0">
                <a:pos x="121" y="421"/>
              </a:cxn>
            </a:cxnLst>
            <a:rect l="0" t="0" r="r" b="b"/>
            <a:pathLst>
              <a:path w="484" h="421">
                <a:moveTo>
                  <a:pt x="121" y="421"/>
                </a:moveTo>
                <a:lnTo>
                  <a:pt x="0" y="210"/>
                </a:lnTo>
                <a:lnTo>
                  <a:pt x="121" y="0"/>
                </a:lnTo>
                <a:lnTo>
                  <a:pt x="363" y="0"/>
                </a:lnTo>
                <a:lnTo>
                  <a:pt x="484" y="210"/>
                </a:lnTo>
                <a:lnTo>
                  <a:pt x="363" y="421"/>
                </a:lnTo>
                <a:lnTo>
                  <a:pt x="121" y="421"/>
                </a:lnTo>
                <a:close/>
              </a:path>
            </a:pathLst>
          </a:custGeom>
          <a:solidFill>
            <a:srgbClr val="EFEFE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Freeform 23"/>
          <p:cNvSpPr/>
          <p:nvPr/>
        </p:nvSpPr>
        <p:spPr bwMode="auto">
          <a:xfrm>
            <a:off x="1409516" y="5988051"/>
            <a:ext cx="882536" cy="576263"/>
          </a:xfrm>
          <a:custGeom>
            <a:avLst/>
            <a:gdLst/>
            <a:ahLst/>
            <a:cxnLst>
              <a:cxn ang="0">
                <a:pos x="121" y="421"/>
              </a:cxn>
              <a:cxn ang="0">
                <a:pos x="0" y="211"/>
              </a:cxn>
              <a:cxn ang="0">
                <a:pos x="121" y="0"/>
              </a:cxn>
              <a:cxn ang="0">
                <a:pos x="363" y="0"/>
              </a:cxn>
              <a:cxn ang="0">
                <a:pos x="484" y="211"/>
              </a:cxn>
              <a:cxn ang="0">
                <a:pos x="363" y="421"/>
              </a:cxn>
              <a:cxn ang="0">
                <a:pos x="121" y="421"/>
              </a:cxn>
            </a:cxnLst>
            <a:rect l="0" t="0" r="r" b="b"/>
            <a:pathLst>
              <a:path w="484" h="421">
                <a:moveTo>
                  <a:pt x="121" y="421"/>
                </a:moveTo>
                <a:lnTo>
                  <a:pt x="0" y="211"/>
                </a:lnTo>
                <a:lnTo>
                  <a:pt x="121" y="0"/>
                </a:lnTo>
                <a:lnTo>
                  <a:pt x="363" y="0"/>
                </a:lnTo>
                <a:lnTo>
                  <a:pt x="484" y="211"/>
                </a:lnTo>
                <a:lnTo>
                  <a:pt x="363" y="421"/>
                </a:lnTo>
                <a:lnTo>
                  <a:pt x="121" y="421"/>
                </a:lnTo>
                <a:close/>
              </a:path>
            </a:pathLst>
          </a:custGeom>
          <a:solidFill>
            <a:srgbClr val="FCEEE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8542" y="6524625"/>
            <a:ext cx="2946016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www.h3c.com.cn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1" name="AutoShape 15"/>
          <p:cNvSpPr>
            <a:spLocks noChangeArrowheads="1"/>
          </p:cNvSpPr>
          <p:nvPr/>
        </p:nvSpPr>
        <p:spPr bwMode="auto">
          <a:xfrm>
            <a:off x="776716" y="935038"/>
            <a:ext cx="2031736" cy="131762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97" name="AutoShape 21"/>
          <p:cNvSpPr>
            <a:spLocks noChangeArrowheads="1"/>
          </p:cNvSpPr>
          <p:nvPr/>
        </p:nvSpPr>
        <p:spPr bwMode="auto">
          <a:xfrm rot="10800000">
            <a:off x="1574595" y="247650"/>
            <a:ext cx="9041223" cy="152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148" name="图片 3" descr="shape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3914" y="5013325"/>
            <a:ext cx="4328021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0" descr="H3C_彩色"/>
          <p:cNvPicPr>
            <a:picLocks noChangeAspect="1" noChangeArrowheads="1"/>
          </p:cNvPicPr>
          <p:nvPr/>
        </p:nvPicPr>
        <p:blipFill>
          <a:blip r:embed="rId14"/>
          <a:srcRect l="-5000" t="-19835" r="-10001" b="-19008"/>
          <a:stretch>
            <a:fillRect/>
          </a:stretch>
        </p:blipFill>
        <p:spPr bwMode="auto">
          <a:xfrm>
            <a:off x="9853918" y="304800"/>
            <a:ext cx="20021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图片 6" descr="right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222170" y="2708276"/>
            <a:ext cx="1968244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3860298" y="3381376"/>
            <a:ext cx="4469818" cy="8858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>
                <a:ea typeface="华文细黑" pitchFamily="2" charset="-122"/>
              </a:rPr>
              <a:t>杭州华三通信技术有限公司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000">
                <a:ea typeface="华文细黑" pitchFamily="2" charset="-122"/>
              </a:rPr>
              <a:t>www.h3c.com.cn</a:t>
            </a:r>
          </a:p>
        </p:txBody>
      </p:sp>
      <p:pic>
        <p:nvPicPr>
          <p:cNvPr id="7171" name="图片 3" descr="logo.emf"/>
          <p:cNvPicPr>
            <a:picLocks noChangeAspect="1"/>
          </p:cNvPicPr>
          <p:nvPr/>
        </p:nvPicPr>
        <p:blipFill>
          <a:blip r:embed="rId13"/>
          <a:srcRect b="28194"/>
          <a:stretch>
            <a:fillRect/>
          </a:stretch>
        </p:blipFill>
        <p:spPr bwMode="auto">
          <a:xfrm>
            <a:off x="3911091" y="2162175"/>
            <a:ext cx="436823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371601"/>
            <a:ext cx="10971372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487824" y="6524625"/>
            <a:ext cx="2946016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www.h3c.com.cn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375603" y="6524626"/>
            <a:ext cx="711107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9BBEA6AA-02EE-4F64-ADAB-EE800FBC271B}" type="slidenum">
              <a:rPr lang="en-US" altLang="zh-CN" sz="1200">
                <a:solidFill>
                  <a:srgbClr val="000000"/>
                </a:solidFill>
                <a:ea typeface="华文细黑" pitchFamily="2" charset="-122"/>
              </a:rPr>
              <a:t>‹#›</a:t>
            </a:fld>
            <a:endParaRPr lang="en-US" altLang="zh-CN" sz="1200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819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520" y="304800"/>
            <a:ext cx="9650744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9" name="Freeform 15"/>
          <p:cNvSpPr/>
          <p:nvPr/>
        </p:nvSpPr>
        <p:spPr bwMode="auto">
          <a:xfrm>
            <a:off x="694176" y="6281739"/>
            <a:ext cx="880419" cy="573087"/>
          </a:xfrm>
          <a:custGeom>
            <a:avLst/>
            <a:gdLst/>
            <a:ahLst/>
            <a:cxnLst>
              <a:cxn ang="0">
                <a:pos x="121" y="421"/>
              </a:cxn>
              <a:cxn ang="0">
                <a:pos x="0" y="210"/>
              </a:cxn>
              <a:cxn ang="0">
                <a:pos x="121" y="0"/>
              </a:cxn>
              <a:cxn ang="0">
                <a:pos x="363" y="0"/>
              </a:cxn>
              <a:cxn ang="0">
                <a:pos x="484" y="210"/>
              </a:cxn>
              <a:cxn ang="0">
                <a:pos x="363" y="421"/>
              </a:cxn>
              <a:cxn ang="0">
                <a:pos x="121" y="421"/>
              </a:cxn>
            </a:cxnLst>
            <a:rect l="0" t="0" r="r" b="b"/>
            <a:pathLst>
              <a:path w="484" h="421">
                <a:moveTo>
                  <a:pt x="121" y="421"/>
                </a:moveTo>
                <a:lnTo>
                  <a:pt x="0" y="210"/>
                </a:lnTo>
                <a:lnTo>
                  <a:pt x="121" y="0"/>
                </a:lnTo>
                <a:lnTo>
                  <a:pt x="363" y="0"/>
                </a:lnTo>
                <a:lnTo>
                  <a:pt x="484" y="210"/>
                </a:lnTo>
                <a:lnTo>
                  <a:pt x="363" y="421"/>
                </a:lnTo>
                <a:lnTo>
                  <a:pt x="121" y="421"/>
                </a:lnTo>
                <a:close/>
              </a:path>
            </a:pathLst>
          </a:custGeom>
          <a:solidFill>
            <a:srgbClr val="EFEFE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" name="Freeform 23"/>
          <p:cNvSpPr/>
          <p:nvPr/>
        </p:nvSpPr>
        <p:spPr bwMode="auto">
          <a:xfrm>
            <a:off x="1409516" y="5988051"/>
            <a:ext cx="882536" cy="576263"/>
          </a:xfrm>
          <a:custGeom>
            <a:avLst/>
            <a:gdLst/>
            <a:ahLst/>
            <a:cxnLst>
              <a:cxn ang="0">
                <a:pos x="121" y="421"/>
              </a:cxn>
              <a:cxn ang="0">
                <a:pos x="0" y="211"/>
              </a:cxn>
              <a:cxn ang="0">
                <a:pos x="121" y="0"/>
              </a:cxn>
              <a:cxn ang="0">
                <a:pos x="363" y="0"/>
              </a:cxn>
              <a:cxn ang="0">
                <a:pos x="484" y="211"/>
              </a:cxn>
              <a:cxn ang="0">
                <a:pos x="363" y="421"/>
              </a:cxn>
              <a:cxn ang="0">
                <a:pos x="121" y="421"/>
              </a:cxn>
            </a:cxnLst>
            <a:rect l="0" t="0" r="r" b="b"/>
            <a:pathLst>
              <a:path w="484" h="421">
                <a:moveTo>
                  <a:pt x="121" y="421"/>
                </a:moveTo>
                <a:lnTo>
                  <a:pt x="0" y="211"/>
                </a:lnTo>
                <a:lnTo>
                  <a:pt x="121" y="0"/>
                </a:lnTo>
                <a:lnTo>
                  <a:pt x="363" y="0"/>
                </a:lnTo>
                <a:lnTo>
                  <a:pt x="484" y="211"/>
                </a:lnTo>
                <a:lnTo>
                  <a:pt x="363" y="421"/>
                </a:lnTo>
                <a:lnTo>
                  <a:pt x="121" y="421"/>
                </a:lnTo>
                <a:close/>
              </a:path>
            </a:pathLst>
          </a:custGeom>
          <a:solidFill>
            <a:srgbClr val="FCEEE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200" name="Picture 27" descr="H3C_彩色"/>
          <p:cNvPicPr>
            <a:picLocks noChangeAspect="1" noChangeArrowheads="1"/>
          </p:cNvPicPr>
          <p:nvPr/>
        </p:nvPicPr>
        <p:blipFill>
          <a:blip r:embed="rId13"/>
          <a:srcRect l="-7143" t="-28403" r="-7143" b="-42012"/>
          <a:stretch>
            <a:fillRect/>
          </a:stretch>
        </p:blipFill>
        <p:spPr bwMode="auto">
          <a:xfrm>
            <a:off x="10260264" y="234950"/>
            <a:ext cx="162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/>
        </p:nvGrpSpPr>
        <p:grpSpPr>
          <a:xfrm>
            <a:off x="5702581" y="2924934"/>
            <a:ext cx="6498309" cy="1008112"/>
            <a:chOff x="2652042" y="3039561"/>
            <a:chExt cx="6498309" cy="1008112"/>
          </a:xfrm>
          <a:solidFill>
            <a:srgbClr val="C00000">
              <a:alpha val="74000"/>
            </a:srgbClr>
          </a:solidFill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771800" y="3039561"/>
              <a:ext cx="6378551" cy="100811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52042" y="3039561"/>
              <a:ext cx="54101" cy="100811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401435" y="3244850"/>
            <a:ext cx="428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基础架构进度汇报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118542" y="1079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1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逻辑架构</a:t>
            </a:r>
            <a:endParaRPr lang="en-US" altLang="zh-CN" sz="32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64" y="232275"/>
            <a:ext cx="1748790" cy="822959"/>
          </a:xfrm>
          <a:prstGeom prst="rect">
            <a:avLst/>
          </a:prstGeom>
        </p:spPr>
      </p:pic>
      <p:sp>
        <p:nvSpPr>
          <p:cNvPr id="5" name="流程图: 磁盘 4"/>
          <p:cNvSpPr/>
          <p:nvPr/>
        </p:nvSpPr>
        <p:spPr>
          <a:xfrm>
            <a:off x="4563217" y="5729788"/>
            <a:ext cx="1440160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PG</a:t>
            </a:r>
            <a:endParaRPr lang="zh-CN" altLang="en-US" sz="1400" dirty="0"/>
          </a:p>
        </p:txBody>
      </p:sp>
      <p:sp>
        <p:nvSpPr>
          <p:cNvPr id="6" name="流程图: 磁盘 5"/>
          <p:cNvSpPr/>
          <p:nvPr/>
        </p:nvSpPr>
        <p:spPr>
          <a:xfrm>
            <a:off x="7587554" y="5729788"/>
            <a:ext cx="1440160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Redis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67073" y="4919698"/>
            <a:ext cx="4392488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JDBC Driver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67073" y="3388512"/>
            <a:ext cx="5544616" cy="4680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Business Logic Layer(Java Classes)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3267073" y="4145612"/>
            <a:ext cx="4392488" cy="4207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 Access Layer</a:t>
            </a:r>
            <a:r>
              <a:rPr lang="en-US" altLang="zh-CN" sz="1400" dirty="0" smtClean="0"/>
              <a:t>(Spring Data JPA)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267073" y="2633444"/>
            <a:ext cx="5544616" cy="468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Service Layer(DTO)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3267073" y="1913364"/>
            <a:ext cx="5544616" cy="420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Controller Layer(RESTFUL API)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267072" y="1121276"/>
            <a:ext cx="3572189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Presentation Layer(Angular, jQuery, Bootstrap)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983279" y="1121276"/>
            <a:ext cx="182841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Background Jobs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682897" y="1121276"/>
            <a:ext cx="1224136" cy="42664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 smtClean="0"/>
              <a:t>Dependency</a:t>
            </a:r>
          </a:p>
          <a:p>
            <a:pPr algn="ctr"/>
            <a:r>
              <a:rPr lang="en-US" altLang="zh-CN" sz="1400" dirty="0" smtClean="0"/>
              <a:t>Injection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9171729" y="1121276"/>
            <a:ext cx="1152128" cy="4266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 smtClean="0"/>
              <a:t>Common Utilities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14" idx="2"/>
          </p:cNvCxnSpPr>
          <p:nvPr/>
        </p:nvCxnSpPr>
        <p:spPr>
          <a:xfrm flipH="1">
            <a:off x="5053166" y="162533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2" idx="0"/>
          </p:cNvCxnSpPr>
          <p:nvPr/>
        </p:nvCxnSpPr>
        <p:spPr>
          <a:xfrm>
            <a:off x="6039381" y="2334085"/>
            <a:ext cx="0" cy="29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  <a:endCxn id="10" idx="0"/>
          </p:cNvCxnSpPr>
          <p:nvPr/>
        </p:nvCxnSpPr>
        <p:spPr>
          <a:xfrm>
            <a:off x="6039381" y="3101496"/>
            <a:ext cx="0" cy="287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83297" y="3856564"/>
            <a:ext cx="0" cy="28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83297" y="4566333"/>
            <a:ext cx="0" cy="35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</p:cNvCxnSpPr>
          <p:nvPr/>
        </p:nvCxnSpPr>
        <p:spPr>
          <a:xfrm>
            <a:off x="8811689" y="362253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</p:cNvCxnSpPr>
          <p:nvPr/>
        </p:nvCxnSpPr>
        <p:spPr>
          <a:xfrm>
            <a:off x="8811689" y="286747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1"/>
          </p:cNvCxnSpPr>
          <p:nvPr/>
        </p:nvCxnSpPr>
        <p:spPr>
          <a:xfrm flipH="1">
            <a:off x="2907033" y="286747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</p:cNvCxnSpPr>
          <p:nvPr/>
        </p:nvCxnSpPr>
        <p:spPr>
          <a:xfrm flipH="1">
            <a:off x="2907033" y="362253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1"/>
          </p:cNvCxnSpPr>
          <p:nvPr/>
        </p:nvCxnSpPr>
        <p:spPr>
          <a:xfrm>
            <a:off x="5283297" y="5387750"/>
            <a:ext cx="0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2"/>
          </p:cNvCxnSpPr>
          <p:nvPr/>
        </p:nvCxnSpPr>
        <p:spPr>
          <a:xfrm>
            <a:off x="7897484" y="16253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3"/>
          </p:cNvCxnSpPr>
          <p:nvPr/>
        </p:nvCxnSpPr>
        <p:spPr>
          <a:xfrm flipV="1">
            <a:off x="8811689" y="2123724"/>
            <a:ext cx="3600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1"/>
          </p:cNvCxnSpPr>
          <p:nvPr/>
        </p:nvCxnSpPr>
        <p:spPr>
          <a:xfrm flipH="1">
            <a:off x="2907033" y="212372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1"/>
          </p:cNvCxnSpPr>
          <p:nvPr/>
        </p:nvCxnSpPr>
        <p:spPr>
          <a:xfrm flipH="1">
            <a:off x="2907033" y="435597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803577" y="4145612"/>
            <a:ext cx="1008113" cy="12421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Spring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Cache</a:t>
            </a:r>
          </a:p>
        </p:txBody>
      </p:sp>
      <p:cxnSp>
        <p:nvCxnSpPr>
          <p:cNvPr id="33" name="直接箭头连接符 32"/>
          <p:cNvCxnSpPr>
            <a:endCxn id="32" idx="0"/>
          </p:cNvCxnSpPr>
          <p:nvPr/>
        </p:nvCxnSpPr>
        <p:spPr>
          <a:xfrm>
            <a:off x="8307633" y="3856564"/>
            <a:ext cx="1" cy="28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2"/>
            <a:endCxn id="6" idx="1"/>
          </p:cNvCxnSpPr>
          <p:nvPr/>
        </p:nvCxnSpPr>
        <p:spPr>
          <a:xfrm>
            <a:off x="8307634" y="5387750"/>
            <a:ext cx="0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118542" y="1079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1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分层</a:t>
            </a:r>
            <a:r>
              <a:rPr lang="zh-CN" altLang="en-US" sz="3200" dirty="0" smtClean="0"/>
              <a:t>架构</a:t>
            </a:r>
            <a:endParaRPr lang="en-US" altLang="zh-CN" sz="32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64" y="232275"/>
            <a:ext cx="1748790" cy="822959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5522034" y="1415497"/>
            <a:ext cx="2448272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开放接口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29746" y="1424775"/>
            <a:ext cx="2434342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终端显示器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29746" y="2107213"/>
            <a:ext cx="3096344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请求处理层（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层）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929746" y="2763669"/>
            <a:ext cx="504056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业务逻辑层（</a:t>
            </a:r>
            <a:r>
              <a:rPr lang="en-US" altLang="zh-CN" dirty="0" smtClean="0">
                <a:solidFill>
                  <a:schemeClr val="tx1"/>
                </a:solidFill>
              </a:rPr>
              <a:t>Service</a:t>
            </a:r>
            <a:r>
              <a:rPr lang="zh-CN" altLang="en-US" dirty="0" smtClean="0">
                <a:solidFill>
                  <a:schemeClr val="tx1"/>
                </a:solidFill>
              </a:rPr>
              <a:t>层）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873962" y="3431721"/>
            <a:ext cx="3096344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通用处理层（</a:t>
            </a:r>
            <a:r>
              <a:rPr lang="en-US" altLang="zh-CN" dirty="0">
                <a:solidFill>
                  <a:schemeClr val="tx1"/>
                </a:solidFill>
              </a:rPr>
              <a:t>Manager</a:t>
            </a:r>
            <a:r>
              <a:rPr lang="zh-CN" altLang="en-US" dirty="0">
                <a:solidFill>
                  <a:schemeClr val="tx1"/>
                </a:solidFill>
              </a:rPr>
              <a:t>层）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929746" y="4095838"/>
            <a:ext cx="3096344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数据持久层（</a:t>
            </a:r>
            <a:r>
              <a:rPr lang="en-US" altLang="zh-CN" dirty="0" smtClean="0">
                <a:solidFill>
                  <a:schemeClr val="tx1"/>
                </a:solidFill>
              </a:rPr>
              <a:t>DAO</a:t>
            </a:r>
            <a:r>
              <a:rPr lang="zh-CN" altLang="en-US" dirty="0" smtClean="0">
                <a:solidFill>
                  <a:schemeClr val="tx1"/>
                </a:solidFill>
              </a:rPr>
              <a:t>层）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剪去单角的矩形 40"/>
          <p:cNvSpPr/>
          <p:nvPr/>
        </p:nvSpPr>
        <p:spPr>
          <a:xfrm>
            <a:off x="4873962" y="4807534"/>
            <a:ext cx="3096344" cy="504056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外部接口或第三方平台</a:t>
            </a:r>
          </a:p>
        </p:txBody>
      </p:sp>
      <p:sp>
        <p:nvSpPr>
          <p:cNvPr id="42" name="流程图: 磁盘 41"/>
          <p:cNvSpPr/>
          <p:nvPr/>
        </p:nvSpPr>
        <p:spPr>
          <a:xfrm>
            <a:off x="2929746" y="4807533"/>
            <a:ext cx="1800200" cy="50405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数据源</a:t>
            </a:r>
          </a:p>
        </p:txBody>
      </p:sp>
      <p:sp>
        <p:nvSpPr>
          <p:cNvPr id="43" name="下箭头 42"/>
          <p:cNvSpPr/>
          <p:nvPr/>
        </p:nvSpPr>
        <p:spPr>
          <a:xfrm>
            <a:off x="6386130" y="4095838"/>
            <a:ext cx="288032" cy="5600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上箭头 43"/>
          <p:cNvSpPr/>
          <p:nvPr/>
        </p:nvSpPr>
        <p:spPr>
          <a:xfrm>
            <a:off x="7322234" y="4095838"/>
            <a:ext cx="288032" cy="56001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3233641" y="3403739"/>
            <a:ext cx="288032" cy="5600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上箭头 45"/>
          <p:cNvSpPr/>
          <p:nvPr/>
        </p:nvSpPr>
        <p:spPr>
          <a:xfrm>
            <a:off x="4169745" y="3403739"/>
            <a:ext cx="288032" cy="56001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6386130" y="2079231"/>
            <a:ext cx="288032" cy="5600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上箭头 47"/>
          <p:cNvSpPr/>
          <p:nvPr/>
        </p:nvSpPr>
        <p:spPr>
          <a:xfrm>
            <a:off x="7322234" y="2079231"/>
            <a:ext cx="288032" cy="56001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118542" y="10792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1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主要</a:t>
            </a:r>
            <a:r>
              <a:rPr lang="zh-CN" altLang="en-US" sz="3200" dirty="0" smtClean="0"/>
              <a:t>功能列表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64" y="232275"/>
            <a:ext cx="1748790" cy="822959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74510"/>
              </p:ext>
            </p:extLst>
          </p:nvPr>
        </p:nvGraphicFramePr>
        <p:xfrm>
          <a:off x="2350790" y="697606"/>
          <a:ext cx="5328591" cy="5973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687"/>
                <a:gridCol w="2849316"/>
                <a:gridCol w="795588"/>
              </a:tblGrid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effectLst/>
                        </a:rPr>
                        <a:t>模块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>
                          <a:effectLst/>
                        </a:rPr>
                        <a:t>功能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effectLst/>
                        </a:rPr>
                        <a:t>状态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单点登录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统一登录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已实现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统一注销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用户管理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组织机构管理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人员管理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密码管理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权限管理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角色管理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功能权限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数据权限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菜单权限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日志管理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用户操作日志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日志归档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统计报表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用户行为分析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埋点规则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行为统计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告警监控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实时告警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通知记录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分派策略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统计分析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前端通用组件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脚手架搭建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选人控件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表格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tree,header</a:t>
                      </a:r>
                      <a:r>
                        <a:rPr lang="zh-CN" altLang="en-US" sz="1200" u="none" strike="noStrike">
                          <a:effectLst/>
                        </a:rPr>
                        <a:t>和弹窗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配置中心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产品多融合配置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通知服务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订阅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通知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安装部署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统一部署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流程平台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工单管理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任务调度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调度项目列表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计划项目列表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执行项目状态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历史项目列表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待实现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86694" y="1268760"/>
            <a:ext cx="993710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Bef>
                <a:spcPct val="40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118542" y="1079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1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原型展示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64" y="232275"/>
            <a:ext cx="1748790" cy="822959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3" y="1063545"/>
            <a:ext cx="10336608" cy="531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86694" y="1268760"/>
            <a:ext cx="993710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Bef>
                <a:spcPct val="40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118542" y="1079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1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原型</a:t>
            </a:r>
            <a:r>
              <a:rPr lang="zh-CN" altLang="en-US" sz="3200" dirty="0" smtClean="0"/>
              <a:t>展示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64" y="232275"/>
            <a:ext cx="1748790" cy="82295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4" y="1062289"/>
            <a:ext cx="9621640" cy="49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6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86694" y="1268760"/>
            <a:ext cx="993710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Bef>
                <a:spcPct val="40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118542" y="1079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F11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/>
              <a:t>原型</a:t>
            </a:r>
            <a:r>
              <a:rPr lang="zh-CN" altLang="en-US" sz="3200" dirty="0" smtClean="0"/>
              <a:t>展示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64" y="232275"/>
            <a:ext cx="1748790" cy="82295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12" y="1055234"/>
            <a:ext cx="10076262" cy="518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4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0790" y="2492896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FF0000"/>
                </a:solidFill>
                <a:latin typeface="+mn-ea"/>
                <a:ea typeface="+mn-ea"/>
              </a:rPr>
              <a:t>Thanks!</a:t>
            </a:r>
            <a:endParaRPr lang="zh-CN" altLang="en-US" sz="9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64" y="232275"/>
            <a:ext cx="1748790" cy="822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3C_PPT_标准模板(V3.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gradFill rotWithShape="1">
          <a:gsLst>
            <a:gs pos="0">
              <a:schemeClr val="hlink"/>
            </a:gs>
            <a:gs pos="100000">
              <a:schemeClr val="hlink">
                <a:gamma/>
                <a:tint val="66667"/>
                <a:invGamma/>
              </a:schemeClr>
            </a:gs>
          </a:gsLst>
          <a:lin ang="5400000" scaled="1"/>
        </a:gradFill>
        <a:ln w="9525">
          <a:noFill/>
          <a:miter lim="800000"/>
        </a:ln>
      </a:spPr>
      <a:bodyPr wrap="none" anchor="ctr"/>
      <a:lstStyle>
        <a:defPPr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H3C_PPT_标准模板(V3.1)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gradFill rotWithShape="1">
          <a:gsLst>
            <a:gs pos="0">
              <a:schemeClr val="hlink"/>
            </a:gs>
            <a:gs pos="100000">
              <a:schemeClr val="hlink">
                <a:gamma/>
                <a:tint val="66667"/>
                <a:invGamma/>
              </a:schemeClr>
            </a:gs>
          </a:gsLst>
          <a:lin ang="5400000" scaled="1"/>
        </a:gradFill>
        <a:ln w="9525">
          <a:noFill/>
          <a:miter lim="800000"/>
        </a:ln>
      </a:spPr>
      <a:bodyPr wrap="none" anchor="ctr"/>
      <a:lstStyle>
        <a:defPPr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H3C_PPT_标准模板(V3.1)</Template>
  <TotalTime>44</TotalTime>
  <Words>266</Words>
  <Application>Microsoft Office PowerPoint</Application>
  <PresentationFormat>自定义</PresentationFormat>
  <Paragraphs>114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H3C_PPT_标准模板(V3.1)</vt:lpstr>
      <vt:lpstr>1_自定义设计方案</vt:lpstr>
      <vt:lpstr>2_自定义设计方案</vt:lpstr>
      <vt:lpstr>1_H3C_PPT_标准模板(V3.1)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h3c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arg</dc:creator>
  <cp:lastModifiedBy>Administrator</cp:lastModifiedBy>
  <cp:revision>1397</cp:revision>
  <cp:lastPrinted>2113-01-01T00:00:00Z</cp:lastPrinted>
  <dcterms:created xsi:type="dcterms:W3CDTF">2011-04-12T06:23:00Z</dcterms:created>
  <dcterms:modified xsi:type="dcterms:W3CDTF">2018-10-10T07:58:48Z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0x0101003D58410F14738D4498651A9620D3F674</vt:lpwstr>
  </property>
  <property fmtid="{D5CDD505-2E9C-101B-9397-08002B2CF9AE}" pid="4" name="KSOProductBuildVer">
    <vt:lpwstr>2052-11.1.0.7832</vt:lpwstr>
  </property>
</Properties>
</file>