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71" r:id="rId5"/>
    <p:sldId id="258" r:id="rId6"/>
    <p:sldId id="269" r:id="rId7"/>
    <p:sldId id="272" r:id="rId8"/>
    <p:sldId id="273" r:id="rId9"/>
    <p:sldId id="259" r:id="rId10"/>
    <p:sldId id="263" r:id="rId11"/>
  </p:sldIdLst>
  <p:sldSz cx="9144000" cy="5143500" type="screen16x9"/>
  <p:notesSz cx="6858000" cy="9144000"/>
  <p:embeddedFontLst>
    <p:embeddedFont>
      <p:font typeface="Amatic SC" pitchFamily="2" charset="-79"/>
      <p:regular r:id="rId13"/>
      <p:bold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26"/>
  </p:normalViewPr>
  <p:slideViewPr>
    <p:cSldViewPr snapToGrid="0">
      <p:cViewPr varScale="1">
        <p:scale>
          <a:sx n="161" d="100"/>
          <a:sy n="161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05353cc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05353cc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05353c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05353c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05353c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05353c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76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b05353cc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b05353cc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22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b05353cc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b05353cc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b05353cc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b05353cc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1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b05353cc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b05353cc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 the choice of deep learning architecture for image classification and the rationale behind it.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365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b05353cc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b05353cc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 the choice of deep learning architecture for image classification and the rationale behind it.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617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b05353cc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b05353cc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 the choice of deep learning architecture for image classification and the rationale behind it.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11756" y="305522"/>
            <a:ext cx="8620544" cy="3005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</a:rPr>
              <a:t>Detecting Wheat Leaf Rust using Deep Learning</a:t>
            </a:r>
            <a:endParaRPr dirty="0">
              <a:latin typeface="+mj-l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92980" y="352464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 Deep Learning Approach for Agricultural Diagnosis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0C894-73FD-5C4A-B411-170670F1AF2C}"/>
              </a:ext>
            </a:extLst>
          </p:cNvPr>
          <p:cNvSpPr txBox="1"/>
          <p:nvPr/>
        </p:nvSpPr>
        <p:spPr>
          <a:xfrm>
            <a:off x="3312160" y="4444390"/>
            <a:ext cx="223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Ziqing</a:t>
            </a:r>
            <a:r>
              <a:rPr lang="zh-CN" altLang="en-US" dirty="0"/>
              <a:t> </a:t>
            </a:r>
            <a:r>
              <a:rPr lang="en-US" altLang="zh-CN" dirty="0"/>
              <a:t>Cheng,</a:t>
            </a:r>
            <a:r>
              <a:rPr lang="zh-CN" altLang="en-US" dirty="0"/>
              <a:t> </a:t>
            </a:r>
            <a:r>
              <a:rPr lang="en-US" altLang="zh-CN" dirty="0"/>
              <a:t>Ruiying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latin typeface="+mj-lt"/>
              </a:rPr>
              <a:t>Summary</a:t>
            </a:r>
            <a:endParaRPr b="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D9433A-5970-AF80-097A-C87B0005C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65285"/>
              </p:ext>
            </p:extLst>
          </p:nvPr>
        </p:nvGraphicFramePr>
        <p:xfrm>
          <a:off x="737895" y="1594109"/>
          <a:ext cx="766821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3642">
                  <a:extLst>
                    <a:ext uri="{9D8B030D-6E8A-4147-A177-3AD203B41FA5}">
                      <a16:colId xmlns:a16="http://schemas.microsoft.com/office/drawing/2014/main" val="2534794550"/>
                    </a:ext>
                  </a:extLst>
                </a:gridCol>
                <a:gridCol w="1533642">
                  <a:extLst>
                    <a:ext uri="{9D8B030D-6E8A-4147-A177-3AD203B41FA5}">
                      <a16:colId xmlns:a16="http://schemas.microsoft.com/office/drawing/2014/main" val="1738371781"/>
                    </a:ext>
                  </a:extLst>
                </a:gridCol>
                <a:gridCol w="1533642">
                  <a:extLst>
                    <a:ext uri="{9D8B030D-6E8A-4147-A177-3AD203B41FA5}">
                      <a16:colId xmlns:a16="http://schemas.microsoft.com/office/drawing/2014/main" val="3774071416"/>
                    </a:ext>
                  </a:extLst>
                </a:gridCol>
                <a:gridCol w="1533642">
                  <a:extLst>
                    <a:ext uri="{9D8B030D-6E8A-4147-A177-3AD203B41FA5}">
                      <a16:colId xmlns:a16="http://schemas.microsoft.com/office/drawing/2014/main" val="3055895843"/>
                    </a:ext>
                  </a:extLst>
                </a:gridCol>
                <a:gridCol w="1533642">
                  <a:extLst>
                    <a:ext uri="{9D8B030D-6E8A-4147-A177-3AD203B41FA5}">
                      <a16:colId xmlns:a16="http://schemas.microsoft.com/office/drawing/2014/main" val="105062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Val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9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SVM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0.9999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0.8735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7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1"/>
                          </a:solidFill>
                        </a:rPr>
                        <a:t>Base_CNN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0.9999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0.9253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2.9933e-05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0.8721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1"/>
                          </a:solidFill>
                        </a:rPr>
                        <a:t>CNN_Ima_Aug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0.9741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0.9713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0.0970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0.0957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1"/>
                          </a:solidFill>
                        </a:rPr>
                        <a:t>CNN_Add_Layer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0.9827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0.9655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0.0675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0.1091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1"/>
                          </a:solidFill>
                        </a:rPr>
                        <a:t>CNN_ResNet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0.9630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0.7989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0.0947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0.5037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200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32243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0" dirty="0">
                <a:latin typeface="+mj-lt"/>
              </a:rPr>
              <a:t>Introduction</a:t>
            </a:r>
            <a:endParaRPr b="0" dirty="0">
              <a:latin typeface="+mj-l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39337" y="958409"/>
            <a:ext cx="4216756" cy="3439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spcBef>
                <a:spcPts val="1200"/>
              </a:spcBef>
            </a:pPr>
            <a:r>
              <a:rPr lang="en-US" altLang="zh-CN" sz="1600" dirty="0"/>
              <a:t>Wheat is a worldwide staple food of mankind.</a:t>
            </a:r>
          </a:p>
          <a:p>
            <a:pPr marL="285750" indent="-285750">
              <a:spcBef>
                <a:spcPts val="1200"/>
              </a:spcBef>
            </a:pPr>
            <a:r>
              <a:rPr lang="en-US" altLang="zh-CN" sz="1600" dirty="0"/>
              <a:t>Wheat leaf rust (Latin name: </a:t>
            </a:r>
            <a:r>
              <a:rPr lang="en-US" altLang="zh-CN" sz="1600" i="1" dirty="0"/>
              <a:t>Puccinia </a:t>
            </a:r>
            <a:r>
              <a:rPr lang="en-US" altLang="zh-CN" sz="1600" i="1" dirty="0" err="1"/>
              <a:t>triticina</a:t>
            </a:r>
            <a:r>
              <a:rPr lang="en-US" altLang="zh-CN" sz="1600" dirty="0"/>
              <a:t>) is a fungal disease that affects wheat leaves, leading up up to 20% yield loss every year in most wheat growing region. </a:t>
            </a:r>
          </a:p>
          <a:p>
            <a:pPr marL="285750" indent="-285750">
              <a:spcBef>
                <a:spcPts val="1200"/>
              </a:spcBef>
            </a:pPr>
            <a:r>
              <a:rPr lang="en-US" altLang="zh-CN" sz="1600" dirty="0"/>
              <a:t>Symptoms: Small brown pustules (Formal name: </a:t>
            </a:r>
            <a:r>
              <a:rPr lang="en-US" altLang="zh-CN" sz="1600" dirty="0" err="1"/>
              <a:t>Uredinia</a:t>
            </a:r>
            <a:r>
              <a:rPr lang="en-US" altLang="zh-CN" sz="1600" dirty="0"/>
              <a:t>) develop on the leaf blades in a random scatter distribution. </a:t>
            </a:r>
            <a:endParaRPr sz="1600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5C37BD-E097-12AC-9A8A-CE07DD7AE805}"/>
              </a:ext>
            </a:extLst>
          </p:cNvPr>
          <p:cNvGrpSpPr/>
          <p:nvPr/>
        </p:nvGrpSpPr>
        <p:grpSpPr>
          <a:xfrm>
            <a:off x="4787909" y="851923"/>
            <a:ext cx="3931106" cy="3439654"/>
            <a:chOff x="2450439" y="801422"/>
            <a:chExt cx="4323088" cy="37826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8F8084-B45A-FA3A-F806-7A739ABF05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0" r="5703"/>
            <a:stretch/>
          </p:blipFill>
          <p:spPr bwMode="auto">
            <a:xfrm>
              <a:off x="4503795" y="801422"/>
              <a:ext cx="2269732" cy="367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76DBAF-498A-C863-E5BD-9B74B700F37C}"/>
                </a:ext>
              </a:extLst>
            </p:cNvPr>
            <p:cNvGrpSpPr/>
            <p:nvPr/>
          </p:nvGrpSpPr>
          <p:grpSpPr>
            <a:xfrm>
              <a:off x="2450439" y="801422"/>
              <a:ext cx="2053355" cy="3782631"/>
              <a:chOff x="2450439" y="801422"/>
              <a:chExt cx="2053355" cy="3782631"/>
            </a:xfrm>
          </p:grpSpPr>
          <p:pic>
            <p:nvPicPr>
              <p:cNvPr id="1030" name="Picture 6" descr="undefined">
                <a:extLst>
                  <a:ext uri="{FF2B5EF4-FFF2-40B4-BE49-F238E27FC236}">
                    <a16:creationId xmlns:a16="http://schemas.microsoft.com/office/drawing/2014/main" id="{15A95B2A-62CF-A370-8F60-45B5BFFE9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39" y="2081092"/>
                <a:ext cx="2053355" cy="2502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D71875C-123B-AC94-CC94-84E31BAAB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0439" y="801422"/>
                <a:ext cx="2053355" cy="127967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04124" y="89689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0" dirty="0">
                <a:latin typeface="+mj-lt"/>
              </a:rPr>
              <a:t>Introduction</a:t>
            </a:r>
            <a:endParaRPr b="0" dirty="0">
              <a:latin typeface="+mj-l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0" y="596833"/>
            <a:ext cx="5421854" cy="4456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altLang="zh-CN" sz="1400" dirty="0"/>
              <a:t>Early</a:t>
            </a:r>
            <a:r>
              <a:rPr lang="zh-CN" altLang="en-US" sz="1400" dirty="0"/>
              <a:t> </a:t>
            </a:r>
            <a:r>
              <a:rPr lang="en-US" altLang="zh-CN" sz="1400" dirty="0"/>
              <a:t>diagnosis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leaf</a:t>
            </a:r>
            <a:r>
              <a:rPr lang="zh-CN" altLang="en-US" sz="1400" dirty="0"/>
              <a:t> </a:t>
            </a:r>
            <a:r>
              <a:rPr lang="en-US" altLang="zh-CN" sz="1400" dirty="0"/>
              <a:t>rust</a:t>
            </a:r>
            <a:r>
              <a:rPr lang="zh-CN" altLang="en-US" sz="1400" dirty="0"/>
              <a:t> </a:t>
            </a:r>
            <a:r>
              <a:rPr lang="en-US" altLang="zh-CN" sz="1400" dirty="0"/>
              <a:t>during</a:t>
            </a:r>
            <a:r>
              <a:rPr lang="zh-CN" altLang="en-US" sz="1400" dirty="0"/>
              <a:t> </a:t>
            </a:r>
            <a:r>
              <a:rPr lang="en-US" altLang="zh-CN" sz="1400" dirty="0"/>
              <a:t>wheat</a:t>
            </a:r>
            <a:r>
              <a:rPr lang="zh-CN" altLang="en-US" sz="1400" dirty="0"/>
              <a:t> </a:t>
            </a:r>
            <a:r>
              <a:rPr lang="en-US" altLang="zh-CN" sz="1400" dirty="0"/>
              <a:t>growing</a:t>
            </a:r>
            <a:r>
              <a:rPr lang="zh-CN" altLang="en-US" sz="1400" dirty="0"/>
              <a:t> </a:t>
            </a:r>
            <a:r>
              <a:rPr lang="en-US" altLang="zh-CN" sz="1400" dirty="0"/>
              <a:t>season</a:t>
            </a:r>
            <a:r>
              <a:rPr lang="zh-CN" altLang="en-US" sz="1400" dirty="0"/>
              <a:t> </a:t>
            </a:r>
            <a:r>
              <a:rPr lang="en-US" altLang="zh-CN" sz="1400" dirty="0"/>
              <a:t>reduces</a:t>
            </a:r>
            <a:r>
              <a:rPr lang="zh-CN" altLang="en-US" sz="1400" dirty="0"/>
              <a:t> </a:t>
            </a:r>
            <a:r>
              <a:rPr lang="en-US" altLang="zh-CN" sz="1400" dirty="0"/>
              <a:t>its</a:t>
            </a:r>
            <a:r>
              <a:rPr lang="zh-CN" altLang="en-US" sz="1400" dirty="0"/>
              <a:t> </a:t>
            </a:r>
            <a:r>
              <a:rPr lang="en-US" altLang="zh-CN" sz="1400" dirty="0"/>
              <a:t>damage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wheat</a:t>
            </a:r>
            <a:r>
              <a:rPr lang="zh-CN" altLang="en-US" sz="1400" dirty="0"/>
              <a:t> </a:t>
            </a:r>
            <a:r>
              <a:rPr lang="en-US" altLang="zh-CN" sz="1400" dirty="0"/>
              <a:t>yield.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285750" indent="-285750">
              <a:spcBef>
                <a:spcPts val="1200"/>
              </a:spcBef>
            </a:pPr>
            <a:r>
              <a:rPr lang="en-US" altLang="zh-CN" sz="1400" dirty="0"/>
              <a:t>Problem:</a:t>
            </a:r>
            <a:r>
              <a:rPr lang="zh-CN" altLang="en-US" sz="1400" dirty="0"/>
              <a:t> </a:t>
            </a:r>
            <a:r>
              <a:rPr lang="en-US" altLang="zh-CN" sz="1400" dirty="0"/>
              <a:t>traditional</a:t>
            </a:r>
            <a:r>
              <a:rPr lang="zh-CN" altLang="en-US" sz="1400" dirty="0"/>
              <a:t> </a:t>
            </a:r>
            <a:r>
              <a:rPr lang="en-US" altLang="zh-CN" sz="1400" dirty="0"/>
              <a:t>disease</a:t>
            </a:r>
            <a:r>
              <a:rPr lang="zh-CN" altLang="en-US" sz="1400" dirty="0"/>
              <a:t> </a:t>
            </a:r>
            <a:r>
              <a:rPr lang="en-US" altLang="zh-CN" sz="1400" dirty="0"/>
              <a:t>diagnostic</a:t>
            </a:r>
            <a:r>
              <a:rPr lang="zh-CN" altLang="en-US" sz="1400" dirty="0"/>
              <a:t> </a:t>
            </a:r>
            <a:r>
              <a:rPr lang="en-US" altLang="zh-CN" sz="1400" dirty="0"/>
              <a:t>were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farmers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experts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naked</a:t>
            </a:r>
            <a:r>
              <a:rPr lang="zh-CN" altLang="en-US" sz="1400" dirty="0"/>
              <a:t> </a:t>
            </a:r>
            <a:r>
              <a:rPr lang="en-US" altLang="zh-CN" sz="1400" dirty="0"/>
              <a:t>eyes</a:t>
            </a:r>
            <a:r>
              <a:rPr lang="en-US" sz="1400" dirty="0"/>
              <a:t>, which</a:t>
            </a:r>
            <a:r>
              <a:rPr lang="zh-CN" altLang="en-US" sz="1400" dirty="0"/>
              <a:t> </a:t>
            </a:r>
            <a:r>
              <a:rPr lang="en-US" altLang="zh-CN" sz="1400" dirty="0"/>
              <a:t>requires</a:t>
            </a:r>
            <a:r>
              <a:rPr lang="zh-CN" altLang="en-US" sz="1400" dirty="0"/>
              <a:t> </a:t>
            </a:r>
            <a:r>
              <a:rPr lang="en-US" altLang="zh-CN" sz="1400" dirty="0"/>
              <a:t>detailed</a:t>
            </a:r>
            <a:r>
              <a:rPr lang="zh-CN" altLang="en-US" sz="1400" dirty="0"/>
              <a:t> </a:t>
            </a:r>
            <a:r>
              <a:rPr lang="en-US" altLang="zh-CN" sz="1400" dirty="0"/>
              <a:t>knowledge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experience</a:t>
            </a:r>
            <a:r>
              <a:rPr lang="zh-CN" altLang="en-US" sz="1400" dirty="0"/>
              <a:t> </a:t>
            </a:r>
            <a:r>
              <a:rPr lang="en-US" altLang="zh-CN" sz="1400" dirty="0"/>
              <a:t>actual</a:t>
            </a:r>
            <a:r>
              <a:rPr lang="zh-CN" altLang="en-US" sz="1400" dirty="0"/>
              <a:t> </a:t>
            </a:r>
            <a:r>
              <a:rPr lang="en-US" altLang="zh-CN" sz="1400" dirty="0"/>
              <a:t>disease</a:t>
            </a:r>
            <a:r>
              <a:rPr lang="zh-CN" altLang="en-US" sz="1400" dirty="0"/>
              <a:t> </a:t>
            </a:r>
            <a:r>
              <a:rPr lang="en-US" altLang="zh-CN" sz="1400" dirty="0"/>
              <a:t>identification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sz="1400" dirty="0"/>
              <a:t> is laborious and time-consuming</a:t>
            </a:r>
            <a:r>
              <a:rPr lang="en-US" altLang="zh-CN" sz="1400" dirty="0"/>
              <a:t>.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manual</a:t>
            </a:r>
            <a:r>
              <a:rPr lang="zh-CN" altLang="en-US" sz="1400" dirty="0"/>
              <a:t> </a:t>
            </a:r>
            <a:r>
              <a:rPr lang="en-US" altLang="zh-CN" sz="1400" dirty="0"/>
              <a:t>methods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feasible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larger</a:t>
            </a:r>
            <a:r>
              <a:rPr lang="zh-CN" altLang="en-US" sz="1400" dirty="0"/>
              <a:t> </a:t>
            </a:r>
            <a:r>
              <a:rPr lang="en-US" altLang="zh-CN" sz="1400" dirty="0"/>
              <a:t>fields.</a:t>
            </a:r>
          </a:p>
          <a:p>
            <a:pPr marL="285750" indent="-285750">
              <a:spcBef>
                <a:spcPts val="1200"/>
              </a:spcBef>
            </a:pPr>
            <a:r>
              <a:rPr lang="en-US" altLang="zh-CN" sz="1400" dirty="0"/>
              <a:t>Convolutional</a:t>
            </a:r>
            <a:r>
              <a:rPr lang="zh-CN" altLang="en-US" sz="1400" dirty="0"/>
              <a:t> </a:t>
            </a:r>
            <a:r>
              <a:rPr lang="en-US" altLang="zh-CN" sz="1400" dirty="0"/>
              <a:t>Neural</a:t>
            </a:r>
            <a:r>
              <a:rPr lang="zh-CN" altLang="en-US" sz="1400" dirty="0"/>
              <a:t> </a:t>
            </a:r>
            <a:r>
              <a:rPr lang="en-US" altLang="zh-CN" sz="1400" dirty="0"/>
              <a:t>Networks(CNN)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widely</a:t>
            </a:r>
            <a:r>
              <a:rPr lang="zh-CN" altLang="en-US" sz="1400" dirty="0"/>
              <a:t> </a:t>
            </a:r>
            <a:r>
              <a:rPr lang="en-US" altLang="zh-CN" sz="1400" dirty="0"/>
              <a:t>used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portrait</a:t>
            </a:r>
            <a:r>
              <a:rPr lang="zh-CN" altLang="en-US" sz="1400" dirty="0"/>
              <a:t> </a:t>
            </a:r>
            <a:r>
              <a:rPr lang="en-US" altLang="zh-CN" sz="1400" dirty="0"/>
              <a:t>recognition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other</a:t>
            </a:r>
            <a:r>
              <a:rPr lang="zh-CN" altLang="en-US" sz="1400" dirty="0"/>
              <a:t> </a:t>
            </a:r>
            <a:r>
              <a:rPr lang="en-US" altLang="zh-CN" sz="1400" dirty="0"/>
              <a:t>imagine</a:t>
            </a:r>
            <a:r>
              <a:rPr lang="zh-CN" altLang="en-US" sz="1400" dirty="0"/>
              <a:t> </a:t>
            </a:r>
            <a:r>
              <a:rPr lang="en-US" altLang="zh-CN" sz="1400" dirty="0"/>
              <a:t>recognition.</a:t>
            </a:r>
            <a:r>
              <a:rPr lang="zh-CN" altLang="en-US" sz="1400" dirty="0"/>
              <a:t> </a:t>
            </a:r>
            <a:r>
              <a:rPr lang="en-US" altLang="zh-CN" sz="1400" dirty="0"/>
              <a:t>Imaging</a:t>
            </a:r>
            <a:r>
              <a:rPr lang="zh-CN" altLang="en-US" sz="1400" dirty="0"/>
              <a:t> </a:t>
            </a:r>
            <a:r>
              <a:rPr lang="en-US" altLang="zh-CN" sz="1400" dirty="0"/>
              <a:t>wheat</a:t>
            </a:r>
            <a:r>
              <a:rPr lang="zh-CN" altLang="en-US" sz="1400" dirty="0"/>
              <a:t> </a:t>
            </a:r>
            <a:r>
              <a:rPr lang="en-US" altLang="zh-CN" sz="1400" dirty="0"/>
              <a:t>leaf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/>
              <a:t>CNN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identify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healthy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diseased</a:t>
            </a:r>
            <a:r>
              <a:rPr lang="zh-CN" altLang="en-US" sz="1400" dirty="0"/>
              <a:t> </a:t>
            </a:r>
            <a:r>
              <a:rPr lang="en-US" altLang="zh-CN" sz="1400" dirty="0"/>
              <a:t>leaf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good</a:t>
            </a:r>
            <a:r>
              <a:rPr lang="zh-CN" altLang="en-US" sz="1400" dirty="0"/>
              <a:t> </a:t>
            </a:r>
            <a:r>
              <a:rPr lang="en-US" altLang="zh-CN" sz="1400" dirty="0"/>
              <a:t>way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approach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problem.</a:t>
            </a:r>
            <a:endParaRPr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5C37BD-E097-12AC-9A8A-CE07DD7AE805}"/>
              </a:ext>
            </a:extLst>
          </p:cNvPr>
          <p:cNvGrpSpPr/>
          <p:nvPr/>
        </p:nvGrpSpPr>
        <p:grpSpPr>
          <a:xfrm>
            <a:off x="5276627" y="1415013"/>
            <a:ext cx="3555673" cy="3111156"/>
            <a:chOff x="2450439" y="801422"/>
            <a:chExt cx="4323088" cy="37826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8F8084-B45A-FA3A-F806-7A739ABF05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0" r="5703"/>
            <a:stretch/>
          </p:blipFill>
          <p:spPr bwMode="auto">
            <a:xfrm>
              <a:off x="4503795" y="801422"/>
              <a:ext cx="2269732" cy="367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76DBAF-498A-C863-E5BD-9B74B700F37C}"/>
                </a:ext>
              </a:extLst>
            </p:cNvPr>
            <p:cNvGrpSpPr/>
            <p:nvPr/>
          </p:nvGrpSpPr>
          <p:grpSpPr>
            <a:xfrm>
              <a:off x="2450439" y="801422"/>
              <a:ext cx="2053355" cy="3782631"/>
              <a:chOff x="2450439" y="801422"/>
              <a:chExt cx="2053355" cy="3782631"/>
            </a:xfrm>
          </p:grpSpPr>
          <p:pic>
            <p:nvPicPr>
              <p:cNvPr id="1030" name="Picture 6" descr="undefined">
                <a:extLst>
                  <a:ext uri="{FF2B5EF4-FFF2-40B4-BE49-F238E27FC236}">
                    <a16:creationId xmlns:a16="http://schemas.microsoft.com/office/drawing/2014/main" id="{15A95B2A-62CF-A370-8F60-45B5BFFE9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39" y="2081092"/>
                <a:ext cx="2053355" cy="2502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D71875C-123B-AC94-CC94-84E31BAAB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0439" y="801422"/>
                <a:ext cx="2053355" cy="12796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812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8;p15">
            <a:extLst>
              <a:ext uri="{FF2B5EF4-FFF2-40B4-BE49-F238E27FC236}">
                <a16:creationId xmlns:a16="http://schemas.microsoft.com/office/drawing/2014/main" id="{401D066A-CB46-1FB3-9F91-0C14C9297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511" y="306730"/>
            <a:ext cx="7502312" cy="73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latin typeface="+mn-lt"/>
              </a:rPr>
              <a:t>Architecture</a:t>
            </a:r>
            <a:r>
              <a:rPr lang="zh-CN" altLang="en-US" b="0" dirty="0">
                <a:latin typeface="+mn-lt"/>
              </a:rPr>
              <a:t> </a:t>
            </a:r>
            <a:r>
              <a:rPr lang="en-US" altLang="zh-CN" b="0" dirty="0">
                <a:latin typeface="+mn-lt"/>
              </a:rPr>
              <a:t>of</a:t>
            </a:r>
            <a:r>
              <a:rPr lang="zh-CN" altLang="en-US" b="0" dirty="0">
                <a:latin typeface="+mn-lt"/>
              </a:rPr>
              <a:t> </a:t>
            </a:r>
            <a:r>
              <a:rPr lang="en-US" altLang="zh-CN" b="0" dirty="0">
                <a:latin typeface="+mn-lt"/>
              </a:rPr>
              <a:t>Detection</a:t>
            </a:r>
            <a:r>
              <a:rPr lang="zh-CN" altLang="en-US" b="0" dirty="0">
                <a:latin typeface="+mn-lt"/>
              </a:rPr>
              <a:t> </a:t>
            </a:r>
            <a:r>
              <a:rPr lang="en-US" altLang="zh-CN" b="0" dirty="0">
                <a:latin typeface="+mn-lt"/>
              </a:rPr>
              <a:t>System</a:t>
            </a:r>
            <a:endParaRPr b="0" dirty="0"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8E8668-F120-35F6-B01A-88E470895379}"/>
              </a:ext>
            </a:extLst>
          </p:cNvPr>
          <p:cNvGrpSpPr/>
          <p:nvPr/>
        </p:nvGrpSpPr>
        <p:grpSpPr>
          <a:xfrm>
            <a:off x="453747" y="1446335"/>
            <a:ext cx="8236505" cy="2250830"/>
            <a:chOff x="244233" y="1550407"/>
            <a:chExt cx="8236505" cy="225083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E6B2E4D-1501-B77A-0C53-19C4894086EC}"/>
                </a:ext>
              </a:extLst>
            </p:cNvPr>
            <p:cNvCxnSpPr>
              <a:cxnSpLocks/>
            </p:cNvCxnSpPr>
            <p:nvPr/>
          </p:nvCxnSpPr>
          <p:spPr>
            <a:xfrm>
              <a:off x="1572621" y="2675823"/>
              <a:ext cx="228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1F22F0-F4ED-D830-ED3E-6FF30B489711}"/>
                </a:ext>
              </a:extLst>
            </p:cNvPr>
            <p:cNvSpPr/>
            <p:nvPr/>
          </p:nvSpPr>
          <p:spPr>
            <a:xfrm>
              <a:off x="1834971" y="1755505"/>
              <a:ext cx="1308296" cy="18406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668FF9-7B7D-5103-25FD-7D2308430FB4}"/>
                </a:ext>
              </a:extLst>
            </p:cNvPr>
            <p:cNvCxnSpPr>
              <a:cxnSpLocks/>
            </p:cNvCxnSpPr>
            <p:nvPr/>
          </p:nvCxnSpPr>
          <p:spPr>
            <a:xfrm>
              <a:off x="3171403" y="2693578"/>
              <a:ext cx="228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600DCC-E595-8F7A-31F0-75D4DC27D87B}"/>
                </a:ext>
              </a:extLst>
            </p:cNvPr>
            <p:cNvSpPr/>
            <p:nvPr/>
          </p:nvSpPr>
          <p:spPr>
            <a:xfrm>
              <a:off x="3450005" y="1773254"/>
              <a:ext cx="1308296" cy="184064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07F8EE7-A0E6-D3E1-4A00-5BAD160C9555}"/>
                </a:ext>
              </a:extLst>
            </p:cNvPr>
            <p:cNvSpPr/>
            <p:nvPr/>
          </p:nvSpPr>
          <p:spPr>
            <a:xfrm>
              <a:off x="5065039" y="1550407"/>
              <a:ext cx="1493927" cy="225083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2EB444E-624F-A299-2828-674250BAF6B3}"/>
                </a:ext>
              </a:extLst>
            </p:cNvPr>
            <p:cNvSpPr/>
            <p:nvPr/>
          </p:nvSpPr>
          <p:spPr>
            <a:xfrm>
              <a:off x="6833286" y="2061847"/>
              <a:ext cx="1647452" cy="122794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1C284A-99D9-DC98-F1C6-0FDD5ACF48CA}"/>
                </a:ext>
              </a:extLst>
            </p:cNvPr>
            <p:cNvCxnSpPr>
              <a:cxnSpLocks/>
            </p:cNvCxnSpPr>
            <p:nvPr/>
          </p:nvCxnSpPr>
          <p:spPr>
            <a:xfrm>
              <a:off x="4786437" y="2693577"/>
              <a:ext cx="228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0979F1-9096-B968-D54B-812D0EA3B7AA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02" y="2675822"/>
              <a:ext cx="2286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90726A-E51C-4880-53D6-AB2565AF9D82}"/>
                </a:ext>
              </a:extLst>
            </p:cNvPr>
            <p:cNvGrpSpPr/>
            <p:nvPr/>
          </p:nvGrpSpPr>
          <p:grpSpPr>
            <a:xfrm>
              <a:off x="244233" y="1758466"/>
              <a:ext cx="1320345" cy="1840648"/>
              <a:chOff x="403892" y="1858047"/>
              <a:chExt cx="1320345" cy="1840648"/>
            </a:xfrm>
          </p:grpSpPr>
          <p:sp>
            <p:nvSpPr>
              <p:cNvPr id="3" name="Can 2">
                <a:extLst>
                  <a:ext uri="{FF2B5EF4-FFF2-40B4-BE49-F238E27FC236}">
                    <a16:creationId xmlns:a16="http://schemas.microsoft.com/office/drawing/2014/main" id="{35D7F21D-8F4E-0548-FC47-1BA2B4C38B4F}"/>
                  </a:ext>
                </a:extLst>
              </p:cNvPr>
              <p:cNvSpPr/>
              <p:nvPr/>
            </p:nvSpPr>
            <p:spPr>
              <a:xfrm>
                <a:off x="403892" y="1858047"/>
                <a:ext cx="1308296" cy="1840648"/>
              </a:xfrm>
              <a:prstGeom prst="can">
                <a:avLst/>
              </a:pr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E64115-E115-2EBF-5AD6-A35D5C5D2261}"/>
                  </a:ext>
                </a:extLst>
              </p:cNvPr>
              <p:cNvSpPr txBox="1"/>
              <p:nvPr/>
            </p:nvSpPr>
            <p:spPr>
              <a:xfrm>
                <a:off x="411049" y="2409039"/>
                <a:ext cx="13131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images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</a:t>
                </a:r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069F2D-4A9B-B655-FD20-BE8E9A5D38F6}"/>
                </a:ext>
              </a:extLst>
            </p:cNvPr>
            <p:cNvSpPr txBox="1"/>
            <p:nvPr/>
          </p:nvSpPr>
          <p:spPr>
            <a:xfrm>
              <a:off x="1894064" y="2410474"/>
              <a:ext cx="1165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Image</a:t>
              </a:r>
              <a:r>
                <a:rPr lang="zh-CN" altLang="en-US" dirty="0"/>
                <a:t> </a:t>
              </a:r>
              <a:r>
                <a:rPr lang="en-US" altLang="zh-CN" dirty="0"/>
                <a:t>pre-processing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6BF365-6AB9-4528-A8D5-E290A8DABCA8}"/>
                </a:ext>
              </a:extLst>
            </p:cNvPr>
            <p:cNvSpPr txBox="1"/>
            <p:nvPr/>
          </p:nvSpPr>
          <p:spPr>
            <a:xfrm>
              <a:off x="3450005" y="2289287"/>
              <a:ext cx="12743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b="0" dirty="0">
                  <a:latin typeface="+mj-lt"/>
                </a:rPr>
                <a:t>Model Architecture Selection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0801D-655B-5C60-A641-09F973233045}"/>
                </a:ext>
              </a:extLst>
            </p:cNvPr>
            <p:cNvSpPr txBox="1"/>
            <p:nvPr/>
          </p:nvSpPr>
          <p:spPr>
            <a:xfrm>
              <a:off x="5289357" y="2100303"/>
              <a:ext cx="10128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Predicted</a:t>
              </a:r>
              <a:r>
                <a:rPr lang="zh-CN" altLang="en-US" dirty="0"/>
                <a:t> </a:t>
              </a:r>
              <a:r>
                <a:rPr lang="en-US" altLang="zh-CN" dirty="0"/>
                <a:t>results:</a:t>
              </a:r>
            </a:p>
            <a:p>
              <a:pPr algn="ctr"/>
              <a:r>
                <a:rPr lang="en-US" altLang="zh-CN" dirty="0"/>
                <a:t>Healthy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diseased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544BE2-900A-3559-A45D-157D7EA3FF8A}"/>
                </a:ext>
              </a:extLst>
            </p:cNvPr>
            <p:cNvSpPr txBox="1"/>
            <p:nvPr/>
          </p:nvSpPr>
          <p:spPr>
            <a:xfrm>
              <a:off x="6936809" y="2289287"/>
              <a:ext cx="13648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Performance</a:t>
              </a:r>
              <a:r>
                <a:rPr lang="zh-CN" altLang="en-US" dirty="0"/>
                <a:t> </a:t>
              </a:r>
              <a:r>
                <a:rPr lang="en-US" altLang="zh-CN" dirty="0"/>
                <a:t>evaluation</a:t>
              </a:r>
            </a:p>
            <a:p>
              <a:pPr algn="ctr"/>
              <a:r>
                <a:rPr lang="en-US" altLang="zh-CN" dirty="0"/>
                <a:t>visualization</a:t>
              </a:r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20914-14F1-F8C2-C436-E4309C84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3" y="1322329"/>
            <a:ext cx="8873454" cy="32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4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972753" y="128869"/>
            <a:ext cx="7198493" cy="73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0" dirty="0">
                <a:latin typeface="+mn-lt"/>
              </a:rPr>
              <a:t>D</a:t>
            </a:r>
            <a:r>
              <a:rPr lang="zh-CN" b="0" dirty="0">
                <a:latin typeface="+mj-lt"/>
              </a:rPr>
              <a:t>a</a:t>
            </a:r>
            <a:r>
              <a:rPr lang="zh-CN" b="0" dirty="0">
                <a:latin typeface="+mn-lt"/>
              </a:rPr>
              <a:t>ta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Collection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and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Preparation</a:t>
            </a:r>
            <a:endParaRPr b="0" dirty="0">
              <a:latin typeface="+mj-lt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67326" y="774880"/>
            <a:ext cx="6739865" cy="1751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r>
              <a:rPr lang="zh-CN" altLang="en-US" sz="1400" dirty="0"/>
              <a:t> </a:t>
            </a:r>
            <a:r>
              <a:rPr lang="en-US" altLang="zh-CN" sz="1400" dirty="0"/>
              <a:t>was</a:t>
            </a:r>
            <a:r>
              <a:rPr lang="zh-CN" altLang="en-US" sz="1400" dirty="0"/>
              <a:t> </a:t>
            </a:r>
            <a:r>
              <a:rPr lang="en-US" altLang="zh-CN" sz="1400" dirty="0"/>
              <a:t>generated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 err="1"/>
              <a:t>Biswabiplab</a:t>
            </a:r>
            <a:r>
              <a:rPr lang="zh-CN" altLang="en-US" sz="1400" dirty="0"/>
              <a:t> </a:t>
            </a:r>
            <a:r>
              <a:rPr lang="en-US" altLang="zh-CN" sz="1400" i="1" dirty="0"/>
              <a:t>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al</a:t>
            </a:r>
            <a:r>
              <a:rPr lang="en-US" altLang="zh-CN" sz="1400" dirty="0"/>
              <a:t>.(2020, https://</a:t>
            </a:r>
            <a:r>
              <a:rPr lang="en-US" altLang="zh-CN" sz="1400" dirty="0" err="1"/>
              <a:t>data.mendeley.com</a:t>
            </a:r>
            <a:r>
              <a:rPr lang="en-US" altLang="zh-CN" sz="1400" dirty="0"/>
              <a:t>/datasets/th422bg4yd/1)</a:t>
            </a:r>
            <a:endParaRPr lang="en-US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sz="1400" dirty="0"/>
              <a:t>The data was collected with an RGB camera from a wheat crop sown in the winter 2019 and harvested in 2020 </a:t>
            </a:r>
            <a:r>
              <a:rPr lang="en-US" altLang="zh-CN" sz="1400" dirty="0"/>
              <a:t>at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en-US" sz="1400" dirty="0"/>
              <a:t> Indian Agriculture Research Institute</a:t>
            </a:r>
            <a:r>
              <a:rPr lang="zh-CN" altLang="en-US" sz="1400" dirty="0"/>
              <a:t> </a:t>
            </a:r>
            <a:r>
              <a:rPr lang="en-US" altLang="zh-CN" sz="1400" dirty="0"/>
              <a:t>field</a:t>
            </a:r>
            <a:r>
              <a:rPr lang="en-US" sz="1400" dirty="0"/>
              <a:t>. 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589120-CBA0-C003-B6CD-A4BCD33E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61557"/>
              </p:ext>
            </p:extLst>
          </p:nvPr>
        </p:nvGraphicFramePr>
        <p:xfrm>
          <a:off x="4331368" y="2831635"/>
          <a:ext cx="4391304" cy="19344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826">
                  <a:extLst>
                    <a:ext uri="{9D8B030D-6E8A-4147-A177-3AD203B41FA5}">
                      <a16:colId xmlns:a16="http://schemas.microsoft.com/office/drawing/2014/main" val="3844113254"/>
                    </a:ext>
                  </a:extLst>
                </a:gridCol>
                <a:gridCol w="1097826">
                  <a:extLst>
                    <a:ext uri="{9D8B030D-6E8A-4147-A177-3AD203B41FA5}">
                      <a16:colId xmlns:a16="http://schemas.microsoft.com/office/drawing/2014/main" val="1645986627"/>
                    </a:ext>
                  </a:extLst>
                </a:gridCol>
                <a:gridCol w="1097826">
                  <a:extLst>
                    <a:ext uri="{9D8B030D-6E8A-4147-A177-3AD203B41FA5}">
                      <a16:colId xmlns:a16="http://schemas.microsoft.com/office/drawing/2014/main" val="456743646"/>
                    </a:ext>
                  </a:extLst>
                </a:gridCol>
                <a:gridCol w="1097826">
                  <a:extLst>
                    <a:ext uri="{9D8B030D-6E8A-4147-A177-3AD203B41FA5}">
                      <a16:colId xmlns:a16="http://schemas.microsoft.com/office/drawing/2014/main" val="2471075237"/>
                    </a:ext>
                  </a:extLst>
                </a:gridCol>
              </a:tblGrid>
              <a:tr h="5449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755517"/>
                  </a:ext>
                </a:extLst>
              </a:tr>
              <a:tr h="463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Train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343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210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258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376480"/>
                  </a:ext>
                </a:extLst>
              </a:tr>
              <a:tr h="463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Validation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74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39395"/>
                  </a:ext>
                </a:extLst>
              </a:tr>
              <a:tr h="463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Test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74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505489"/>
                  </a:ext>
                </a:extLst>
              </a:tr>
            </a:tbl>
          </a:graphicData>
        </a:graphic>
      </p:graphicFrame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587E4E28-7328-AF41-84F9-B340BC8E4BB9}"/>
              </a:ext>
            </a:extLst>
          </p:cNvPr>
          <p:cNvSpPr txBox="1">
            <a:spLocks/>
          </p:cNvSpPr>
          <p:nvPr/>
        </p:nvSpPr>
        <p:spPr>
          <a:xfrm>
            <a:off x="267326" y="2345780"/>
            <a:ext cx="4593432" cy="241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altLang="zh-CN" sz="1400" dirty="0"/>
              <a:t>Total</a:t>
            </a:r>
            <a:r>
              <a:rPr lang="zh-CN" altLang="en-US" sz="1400" dirty="0"/>
              <a:t> </a:t>
            </a:r>
            <a:r>
              <a:rPr lang="en-US" altLang="zh-CN" sz="1400" dirty="0"/>
              <a:t>491</a:t>
            </a:r>
            <a:r>
              <a:rPr lang="zh-CN" altLang="en-US" sz="1400" dirty="0"/>
              <a:t> </a:t>
            </a:r>
            <a:r>
              <a:rPr lang="en-US" altLang="zh-CN" sz="1400" dirty="0"/>
              <a:t>1159</a:t>
            </a:r>
            <a:r>
              <a:rPr lang="zh-CN" altLang="en-US" sz="1400" dirty="0"/>
              <a:t> </a:t>
            </a:r>
            <a:r>
              <a:rPr lang="en-US" altLang="zh-CN" sz="1400" dirty="0"/>
              <a:t>images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altLang="zh-CN" sz="1400" dirty="0"/>
              <a:t>Three</a:t>
            </a:r>
            <a:r>
              <a:rPr lang="zh-CN" altLang="en-US" sz="1400" dirty="0"/>
              <a:t> </a:t>
            </a:r>
            <a:r>
              <a:rPr lang="en-US" altLang="zh-CN" sz="1400" dirty="0"/>
              <a:t>categories: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SzPct val="100000"/>
              <a:buNone/>
            </a:pPr>
            <a:r>
              <a:rPr lang="en-US" altLang="zh-CN" sz="1200" dirty="0"/>
              <a:t>Control(healthy)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SzPct val="100000"/>
              <a:buNone/>
            </a:pPr>
            <a:r>
              <a:rPr lang="en-US" altLang="zh-CN" sz="1200" dirty="0"/>
              <a:t>Deficiency(Nitrogen</a:t>
            </a:r>
            <a:r>
              <a:rPr lang="zh-CN" altLang="en-US" sz="1200" dirty="0"/>
              <a:t> </a:t>
            </a:r>
            <a:r>
              <a:rPr lang="en-US" altLang="zh-CN" sz="1200" dirty="0"/>
              <a:t>deficient)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SzPct val="100000"/>
              <a:buNone/>
            </a:pPr>
            <a:r>
              <a:rPr lang="en-US" altLang="zh-CN" sz="1200" dirty="0"/>
              <a:t>Diseased(leaf</a:t>
            </a:r>
            <a:r>
              <a:rPr lang="zh-CN" altLang="en-US" sz="1200" dirty="0"/>
              <a:t> </a:t>
            </a:r>
            <a:r>
              <a:rPr lang="en-US" altLang="zh-CN" sz="1200" dirty="0"/>
              <a:t>rust</a:t>
            </a:r>
            <a:r>
              <a:rPr lang="zh-CN" altLang="en-US" sz="1200" dirty="0"/>
              <a:t> </a:t>
            </a:r>
            <a:r>
              <a:rPr lang="en-US" altLang="zh-CN" sz="1200" dirty="0"/>
              <a:t>infected)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altLang="zh-CN" sz="1400" dirty="0"/>
              <a:t>Split</a:t>
            </a:r>
            <a:r>
              <a:rPr lang="zh-CN" altLang="en-US" sz="1400" dirty="0"/>
              <a:t> </a:t>
            </a:r>
            <a:r>
              <a:rPr lang="en-US" altLang="zh-CN" sz="1400" dirty="0"/>
              <a:t>ratio: 70:15:15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altLang="zh-CN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4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E3BD7DEB-6CF4-EF06-56CB-44ACA38C77C9}"/>
              </a:ext>
            </a:extLst>
          </p:cNvPr>
          <p:cNvSpPr txBox="1">
            <a:spLocks/>
          </p:cNvSpPr>
          <p:nvPr/>
        </p:nvSpPr>
        <p:spPr>
          <a:xfrm>
            <a:off x="148698" y="1199467"/>
            <a:ext cx="3255684" cy="321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r>
              <a:rPr lang="en-US" sz="1600" dirty="0"/>
              <a:t>The leaf images were acquired at the booting stage of a wheat crop. After the pictures were taken, the images were segmented from the background using Otsu-based masking.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1600" dirty="0"/>
          </a:p>
        </p:txBody>
      </p:sp>
      <p:sp>
        <p:nvSpPr>
          <p:cNvPr id="18" name="Google Shape;68;p15">
            <a:extLst>
              <a:ext uri="{FF2B5EF4-FFF2-40B4-BE49-F238E27FC236}">
                <a16:creationId xmlns:a16="http://schemas.microsoft.com/office/drawing/2014/main" id="{401D066A-CB46-1FB3-9F91-0C14C9297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587" y="204148"/>
            <a:ext cx="7198493" cy="73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0" dirty="0">
                <a:latin typeface="+mn-lt"/>
              </a:rPr>
              <a:t>D</a:t>
            </a:r>
            <a:r>
              <a:rPr lang="zh-CN" b="0" dirty="0">
                <a:latin typeface="+mj-lt"/>
              </a:rPr>
              <a:t>a</a:t>
            </a:r>
            <a:r>
              <a:rPr lang="zh-CN" b="0" dirty="0">
                <a:latin typeface="+mn-lt"/>
              </a:rPr>
              <a:t>ta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Collection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and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Preparation</a:t>
            </a:r>
            <a:endParaRPr b="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698CAB-6C64-9357-2618-A1309C96A554}"/>
              </a:ext>
            </a:extLst>
          </p:cNvPr>
          <p:cNvGrpSpPr/>
          <p:nvPr/>
        </p:nvGrpSpPr>
        <p:grpSpPr>
          <a:xfrm>
            <a:off x="3223021" y="964580"/>
            <a:ext cx="5589865" cy="3212012"/>
            <a:chOff x="3176061" y="1012713"/>
            <a:chExt cx="5589865" cy="32120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B4CAC3-6639-753D-96E4-2C322B3F146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515" t="8335" r="1515"/>
            <a:stretch/>
          </p:blipFill>
          <p:spPr>
            <a:xfrm>
              <a:off x="6937126" y="2838096"/>
              <a:ext cx="1828800" cy="1371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8C9F4D-7DB9-9D1D-4523-95AE40A60334}"/>
                </a:ext>
              </a:extLst>
            </p:cNvPr>
            <p:cNvSpPr txBox="1"/>
            <p:nvPr/>
          </p:nvSpPr>
          <p:spPr>
            <a:xfrm>
              <a:off x="7368389" y="104370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Diseased</a:t>
              </a:r>
              <a:endParaRPr lang="en-US" sz="16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86BD1E-3349-2048-F801-8DEAC8DBC59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t="7802"/>
            <a:stretch/>
          </p:blipFill>
          <p:spPr>
            <a:xfrm>
              <a:off x="3176061" y="1481525"/>
              <a:ext cx="1828800" cy="137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F65A70-8F48-9AF4-2FBE-C886580B23B0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t="7683"/>
            <a:stretch/>
          </p:blipFill>
          <p:spPr>
            <a:xfrm>
              <a:off x="3176061" y="2853125"/>
              <a:ext cx="1828800" cy="1371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C1C6F8-D11C-0992-5EF5-60ECA1298C7F}"/>
                </a:ext>
              </a:extLst>
            </p:cNvPr>
            <p:cNvSpPr txBox="1"/>
            <p:nvPr/>
          </p:nvSpPr>
          <p:spPr>
            <a:xfrm>
              <a:off x="3700346" y="1012713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Control</a:t>
              </a:r>
              <a:endParaRPr lang="en-US" sz="1600" dirty="0"/>
            </a:p>
          </p:txBody>
        </p:sp>
        <p:pic>
          <p:nvPicPr>
            <p:cNvPr id="3" name="Picture 2" descr="A close-up of a leaf&#10;&#10;Description automatically generated">
              <a:extLst>
                <a:ext uri="{FF2B5EF4-FFF2-40B4-BE49-F238E27FC236}">
                  <a16:creationId xmlns:a16="http://schemas.microsoft.com/office/drawing/2014/main" id="{C54B7137-7CAF-0A33-CCE3-5A9D4F35BCEB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442" t="44001" b="-2"/>
            <a:stretch/>
          </p:blipFill>
          <p:spPr>
            <a:xfrm rot="10800000">
              <a:off x="5037852" y="1481524"/>
              <a:ext cx="1828800" cy="1322884"/>
            </a:xfrm>
            <a:prstGeom prst="rect">
              <a:avLst/>
            </a:prstGeom>
          </p:spPr>
        </p:pic>
        <p:pic>
          <p:nvPicPr>
            <p:cNvPr id="20" name="Picture 19" descr="A close-up of a green leaf&#10;&#10;Description automatically generated">
              <a:extLst>
                <a:ext uri="{FF2B5EF4-FFF2-40B4-BE49-F238E27FC236}">
                  <a16:creationId xmlns:a16="http://schemas.microsoft.com/office/drawing/2014/main" id="{6F341AE3-6136-60EE-AB4B-93EFA49C41C9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212" t="1" r="-1442" b="43024"/>
            <a:stretch/>
          </p:blipFill>
          <p:spPr>
            <a:xfrm>
              <a:off x="5051920" y="2868476"/>
              <a:ext cx="1828800" cy="1322885"/>
            </a:xfrm>
            <a:prstGeom prst="rect">
              <a:avLst/>
            </a:prstGeom>
          </p:spPr>
        </p:pic>
        <p:pic>
          <p:nvPicPr>
            <p:cNvPr id="22" name="Picture 21" descr="A close-up of a green plant&#10;&#10;Description automatically generated">
              <a:extLst>
                <a:ext uri="{FF2B5EF4-FFF2-40B4-BE49-F238E27FC236}">
                  <a16:creationId xmlns:a16="http://schemas.microsoft.com/office/drawing/2014/main" id="{05C5F4A8-7D64-E100-A35B-2584B5756D3F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7126" y="1481523"/>
              <a:ext cx="1828800" cy="131445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2AEAB9-8230-C45A-200B-99F13E2EE169}"/>
                </a:ext>
              </a:extLst>
            </p:cNvPr>
            <p:cNvSpPr txBox="1"/>
            <p:nvPr/>
          </p:nvSpPr>
          <p:spPr>
            <a:xfrm>
              <a:off x="5387835" y="1030190"/>
              <a:ext cx="1128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Deficiency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3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269463" y="142427"/>
            <a:ext cx="4605074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latin typeface="+mj-lt"/>
              </a:rPr>
              <a:t>Baseline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Model</a:t>
            </a:r>
            <a:endParaRPr b="0" dirty="0">
              <a:latin typeface="+mj-lt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01434" y="3026238"/>
            <a:ext cx="3046666" cy="160464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/>
              <a:t>Train_accuracy</a:t>
            </a:r>
            <a:r>
              <a:rPr lang="zh-CN" altLang="en-US" sz="1200" dirty="0"/>
              <a:t> 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99.99%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/>
              <a:t>Val_accuracy</a:t>
            </a:r>
            <a:r>
              <a:rPr lang="zh-CN" altLang="en-US" sz="1200" dirty="0"/>
              <a:t> 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87.35%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75;p16">
            <a:extLst>
              <a:ext uri="{FF2B5EF4-FFF2-40B4-BE49-F238E27FC236}">
                <a16:creationId xmlns:a16="http://schemas.microsoft.com/office/drawing/2014/main" id="{2EB3A5D0-9655-F342-2DB0-0C50ADFCC339}"/>
              </a:ext>
            </a:extLst>
          </p:cNvPr>
          <p:cNvSpPr txBox="1">
            <a:spLocks/>
          </p:cNvSpPr>
          <p:nvPr/>
        </p:nvSpPr>
        <p:spPr>
          <a:xfrm>
            <a:off x="201434" y="967108"/>
            <a:ext cx="3046666" cy="160464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548640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Image</a:t>
            </a:r>
            <a:r>
              <a:rPr lang="zh-CN" altLang="en-US" sz="1200" dirty="0"/>
              <a:t> </a:t>
            </a:r>
            <a:r>
              <a:rPr lang="en-US" altLang="zh-CN" sz="1200" dirty="0"/>
              <a:t>Preprocessing: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1200" dirty="0"/>
              <a:t>rescale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1./255</a:t>
            </a:r>
          </a:p>
          <a:p>
            <a:pPr marL="457200" lvl="1" indent="0">
              <a:buNone/>
            </a:pPr>
            <a:r>
              <a:rPr lang="en-US" altLang="zh-CN" sz="1200" dirty="0" err="1"/>
              <a:t>image_size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(150,</a:t>
            </a:r>
            <a:r>
              <a:rPr lang="zh-CN" altLang="en-US" sz="1200" dirty="0"/>
              <a:t> </a:t>
            </a:r>
            <a:r>
              <a:rPr lang="en-US" altLang="zh-CN" sz="1200" dirty="0"/>
              <a:t>150)</a:t>
            </a:r>
          </a:p>
          <a:p>
            <a:pPr marL="457200" lvl="1" indent="0">
              <a:buNone/>
            </a:pPr>
            <a:r>
              <a:rPr lang="en-US" altLang="zh-CN" sz="1200" dirty="0" err="1"/>
              <a:t>batch_size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32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Source Code Pro"/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B0ACEE-1A65-A64C-48A4-CD3098CC1FD1}"/>
              </a:ext>
            </a:extLst>
          </p:cNvPr>
          <p:cNvGrpSpPr/>
          <p:nvPr/>
        </p:nvGrpSpPr>
        <p:grpSpPr>
          <a:xfrm>
            <a:off x="3358366" y="967109"/>
            <a:ext cx="5230998" cy="3663772"/>
            <a:chOff x="3358366" y="967109"/>
            <a:chExt cx="5230998" cy="36637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2BCE4-A47C-681C-19BC-7893D4F3933B}"/>
                </a:ext>
              </a:extLst>
            </p:cNvPr>
            <p:cNvGrpSpPr/>
            <p:nvPr/>
          </p:nvGrpSpPr>
          <p:grpSpPr>
            <a:xfrm>
              <a:off x="3358366" y="967109"/>
              <a:ext cx="5230998" cy="3663772"/>
              <a:chOff x="3506460" y="831273"/>
              <a:chExt cx="4912066" cy="392965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D4EF04-C8F7-087B-29DD-07E8945AF39E}"/>
                  </a:ext>
                </a:extLst>
              </p:cNvPr>
              <p:cNvSpPr/>
              <p:nvPr/>
            </p:nvSpPr>
            <p:spPr>
              <a:xfrm>
                <a:off x="3506460" y="831273"/>
                <a:ext cx="4912066" cy="39296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C8531A-654B-82BF-18EA-F9C31A1E0B64}"/>
                  </a:ext>
                </a:extLst>
              </p:cNvPr>
              <p:cNvGrpSpPr/>
              <p:nvPr/>
            </p:nvGrpSpPr>
            <p:grpSpPr>
              <a:xfrm>
                <a:off x="3666073" y="981311"/>
                <a:ext cx="4642187" cy="3702368"/>
                <a:chOff x="3666073" y="981311"/>
                <a:chExt cx="4642187" cy="3702368"/>
              </a:xfrm>
            </p:grpSpPr>
            <p:pic>
              <p:nvPicPr>
                <p:cNvPr id="8" name="Picture 7" descr="A diagram of a model structure&#10;&#10;Description automatically generated">
                  <a:extLst>
                    <a:ext uri="{FF2B5EF4-FFF2-40B4-BE49-F238E27FC236}">
                      <a16:creationId xmlns:a16="http://schemas.microsoft.com/office/drawing/2014/main" id="{5FB287FF-3083-0756-7E5D-3B7BC71A31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6073" y="1910902"/>
                  <a:ext cx="2241287" cy="2532422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of loss and validati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DDE442C-8344-BC17-B9AA-121BFD61A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66973" y="2824494"/>
                  <a:ext cx="2241287" cy="1859185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graph of a graph&#10;&#10;Description automatically generated">
                  <a:extLst>
                    <a:ext uri="{FF2B5EF4-FFF2-40B4-BE49-F238E27FC236}">
                      <a16:creationId xmlns:a16="http://schemas.microsoft.com/office/drawing/2014/main" id="{7A0B6688-D8D5-C4E6-9893-83B2482A7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6973" y="981311"/>
                  <a:ext cx="2241287" cy="1859184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03A32B-7FDC-9178-9CA4-315A95F63B2D}"/>
                </a:ext>
              </a:extLst>
            </p:cNvPr>
            <p:cNvSpPr txBox="1"/>
            <p:nvPr/>
          </p:nvSpPr>
          <p:spPr>
            <a:xfrm>
              <a:off x="3358366" y="1154357"/>
              <a:ext cx="2839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b="1">
                  <a:solidFill>
                    <a:schemeClr val="tx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Convolutional</a:t>
              </a:r>
              <a:r>
                <a:rPr lang="zh-CN" altLang="en-US" dirty="0"/>
                <a:t> </a:t>
              </a:r>
              <a:r>
                <a:rPr lang="en-US" altLang="zh-CN" dirty="0"/>
                <a:t>Neural</a:t>
              </a:r>
              <a:r>
                <a:rPr lang="zh-CN" altLang="en-US" dirty="0"/>
                <a:t> </a:t>
              </a:r>
              <a:r>
                <a:rPr lang="en-US" altLang="zh-CN" dirty="0"/>
                <a:t>Networks</a:t>
              </a:r>
            </a:p>
            <a:p>
              <a:pPr algn="ctr"/>
              <a:r>
                <a:rPr lang="en-US" altLang="zh-CN" dirty="0"/>
                <a:t>(CNN)</a:t>
              </a:r>
              <a:r>
                <a:rPr lang="zh-CN" altLang="en-US" dirty="0"/>
                <a:t> 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1D7141D-5F84-95E7-C3ED-C9D2B54E12D2}"/>
              </a:ext>
            </a:extLst>
          </p:cNvPr>
          <p:cNvSpPr txBox="1"/>
          <p:nvPr/>
        </p:nvSpPr>
        <p:spPr>
          <a:xfrm>
            <a:off x="343513" y="3154229"/>
            <a:ext cx="2762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Support</a:t>
            </a:r>
            <a:r>
              <a:rPr lang="zh-CN" altLang="en-US" sz="1400" dirty="0"/>
              <a:t>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vector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machine(SVM</a:t>
            </a:r>
            <a:r>
              <a:rPr lang="en-US" altLang="zh-CN" sz="14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699" y="33369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latin typeface="+mj-lt"/>
              </a:rPr>
              <a:t>Model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Improvement</a:t>
            </a:r>
            <a:endParaRPr b="0" dirty="0"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BB8011-6530-FDF9-862F-271547D8659E}"/>
              </a:ext>
            </a:extLst>
          </p:cNvPr>
          <p:cNvGrpSpPr>
            <a:grpSpLocks noChangeAspect="1"/>
          </p:cNvGrpSpPr>
          <p:nvPr/>
        </p:nvGrpSpPr>
        <p:grpSpPr>
          <a:xfrm>
            <a:off x="419070" y="706457"/>
            <a:ext cx="8155170" cy="2103120"/>
            <a:chOff x="69822" y="730120"/>
            <a:chExt cx="8864316" cy="228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C132F4-D04C-9AE9-2100-DD8E0DCB1F43}"/>
                </a:ext>
              </a:extLst>
            </p:cNvPr>
            <p:cNvSpPr/>
            <p:nvPr/>
          </p:nvSpPr>
          <p:spPr>
            <a:xfrm>
              <a:off x="233615" y="730120"/>
              <a:ext cx="8700523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Google Shape;75;p16">
              <a:extLst>
                <a:ext uri="{FF2B5EF4-FFF2-40B4-BE49-F238E27FC236}">
                  <a16:creationId xmlns:a16="http://schemas.microsoft.com/office/drawing/2014/main" id="{2EB3A5D0-9655-F342-2DB0-0C50ADFCC339}"/>
                </a:ext>
              </a:extLst>
            </p:cNvPr>
            <p:cNvSpPr txBox="1">
              <a:spLocks/>
            </p:cNvSpPr>
            <p:nvPr/>
          </p:nvSpPr>
          <p:spPr>
            <a:xfrm>
              <a:off x="69822" y="872257"/>
              <a:ext cx="3490102" cy="498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 fontScale="7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ource Code Pro"/>
                <a:buChar char="●"/>
                <a:defRPr sz="18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○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■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●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○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■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●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○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■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9pPr>
            </a:lstStyle>
            <a:p>
              <a:pPr marL="0" indent="0" algn="ctr">
                <a:buNone/>
              </a:pPr>
              <a:r>
                <a:rPr lang="en-US" altLang="zh-CN" dirty="0"/>
                <a:t>Step1:</a:t>
              </a:r>
              <a:r>
                <a:rPr lang="en-US" dirty="0"/>
                <a:t>Image Data Augmentation</a:t>
              </a:r>
              <a:endParaRPr lang="en-US" altLang="zh-CN" dirty="0"/>
            </a:p>
            <a:p>
              <a:pPr marL="0" indent="0" algn="ctr">
                <a:buNone/>
              </a:pPr>
              <a:endParaRPr lang="en-US" altLang="zh-CN" dirty="0"/>
            </a:p>
            <a:p>
              <a:pPr marL="0" indent="0" algn="ctr">
                <a:buFont typeface="Source Code Pro"/>
                <a:buNone/>
              </a:pPr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502292-0CF3-E832-5C32-C94C7DB6FF6E}"/>
                </a:ext>
              </a:extLst>
            </p:cNvPr>
            <p:cNvGrpSpPr/>
            <p:nvPr/>
          </p:nvGrpSpPr>
          <p:grpSpPr>
            <a:xfrm>
              <a:off x="1136169" y="1352357"/>
              <a:ext cx="1564398" cy="1136049"/>
              <a:chOff x="1114011" y="1249767"/>
              <a:chExt cx="1564398" cy="11360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FB73909-DBC7-A1FC-7A6A-50984B09D23F}"/>
                  </a:ext>
                </a:extLst>
              </p:cNvPr>
              <p:cNvGrpSpPr/>
              <p:nvPr/>
            </p:nvGrpSpPr>
            <p:grpSpPr>
              <a:xfrm>
                <a:off x="1114011" y="1429877"/>
                <a:ext cx="1564398" cy="955939"/>
                <a:chOff x="1128574" y="1692341"/>
                <a:chExt cx="1609966" cy="142594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71EF95C-FE31-AB07-1C96-D310E1C8589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>
                  <a:alphaModFix amt="35000"/>
                </a:blip>
                <a:srcRect l="29624" t="8335" r="40755"/>
                <a:stretch/>
              </p:blipFill>
              <p:spPr>
                <a:xfrm rot="20450220">
                  <a:off x="1128574" y="1746028"/>
                  <a:ext cx="558636" cy="13716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868EF80-A152-61E3-1AD2-EB076FE0CF39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/>
                <a:srcRect l="29624" t="8335" r="40755"/>
                <a:stretch/>
              </p:blipFill>
              <p:spPr>
                <a:xfrm>
                  <a:off x="1714401" y="1692341"/>
                  <a:ext cx="558636" cy="137160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4DA023D1-0F47-675E-3D5B-4D9F71DC53B7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>
                  <a:alphaModFix amt="35000"/>
                </a:blip>
                <a:srcRect l="29624" t="8335" r="40755"/>
                <a:stretch/>
              </p:blipFill>
              <p:spPr>
                <a:xfrm rot="1222504">
                  <a:off x="2179904" y="1746682"/>
                  <a:ext cx="558636" cy="1371600"/>
                </a:xfrm>
                <a:prstGeom prst="rect">
                  <a:avLst/>
                </a:prstGeom>
              </p:spPr>
            </p:pic>
          </p:grpSp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D9C6D68D-3391-4B73-4CFE-EA266406D3E1}"/>
                  </a:ext>
                </a:extLst>
              </p:cNvPr>
              <p:cNvSpPr/>
              <p:nvPr/>
            </p:nvSpPr>
            <p:spPr>
              <a:xfrm rot="684014">
                <a:off x="2144668" y="1280654"/>
                <a:ext cx="524656" cy="239843"/>
              </a:xfrm>
              <a:prstGeom prst="circular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Circular Arrow 13">
                <a:extLst>
                  <a:ext uri="{FF2B5EF4-FFF2-40B4-BE49-F238E27FC236}">
                    <a16:creationId xmlns:a16="http://schemas.microsoft.com/office/drawing/2014/main" id="{0B1A20D2-3F82-8131-157E-1116A5A1B18E}"/>
                  </a:ext>
                </a:extLst>
              </p:cNvPr>
              <p:cNvSpPr/>
              <p:nvPr/>
            </p:nvSpPr>
            <p:spPr>
              <a:xfrm rot="20915986" flipH="1">
                <a:off x="1199559" y="1249767"/>
                <a:ext cx="524656" cy="239843"/>
              </a:xfrm>
              <a:prstGeom prst="circular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17" name="Picture 16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A570D6D4-2FDB-4AFD-0746-1D86B4D0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626" y="752662"/>
              <a:ext cx="2692712" cy="2194560"/>
            </a:xfrm>
            <a:prstGeom prst="rect">
              <a:avLst/>
            </a:prstGeom>
          </p:spPr>
        </p:pic>
        <p:pic>
          <p:nvPicPr>
            <p:cNvPr id="19" name="Picture 18" descr="A graph of loss and validation&#10;&#10;Description automatically generated">
              <a:extLst>
                <a:ext uri="{FF2B5EF4-FFF2-40B4-BE49-F238E27FC236}">
                  <a16:creationId xmlns:a16="http://schemas.microsoft.com/office/drawing/2014/main" id="{5816005E-F400-6FB4-1F7D-903166B7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1068" y="754427"/>
              <a:ext cx="2645589" cy="219456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FA299D-871C-492D-C0A8-4C1153738685}"/>
              </a:ext>
            </a:extLst>
          </p:cNvPr>
          <p:cNvGrpSpPr>
            <a:grpSpLocks noChangeAspect="1"/>
          </p:cNvGrpSpPr>
          <p:nvPr/>
        </p:nvGrpSpPr>
        <p:grpSpPr>
          <a:xfrm>
            <a:off x="569759" y="2947300"/>
            <a:ext cx="8004481" cy="2103120"/>
            <a:chOff x="124521" y="2853790"/>
            <a:chExt cx="8700523" cy="2286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0B86BCA-4B6F-8AA0-907C-D8690533FF1B}"/>
                </a:ext>
              </a:extLst>
            </p:cNvPr>
            <p:cNvSpPr/>
            <p:nvPr/>
          </p:nvSpPr>
          <p:spPr>
            <a:xfrm>
              <a:off x="124521" y="2853790"/>
              <a:ext cx="8700523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black and white text on a white background&#10;&#10;Description automatically generated">
              <a:extLst>
                <a:ext uri="{FF2B5EF4-FFF2-40B4-BE49-F238E27FC236}">
                  <a16:creationId xmlns:a16="http://schemas.microsoft.com/office/drawing/2014/main" id="{3FBF6338-9E7D-6073-5C77-8BC4406F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327" y="3159310"/>
              <a:ext cx="2209800" cy="1949450"/>
            </a:xfrm>
            <a:prstGeom prst="rect">
              <a:avLst/>
            </a:prstGeom>
          </p:spPr>
        </p:pic>
        <p:sp>
          <p:nvSpPr>
            <p:cNvPr id="22" name="Google Shape;75;p16">
              <a:extLst>
                <a:ext uri="{FF2B5EF4-FFF2-40B4-BE49-F238E27FC236}">
                  <a16:creationId xmlns:a16="http://schemas.microsoft.com/office/drawing/2014/main" id="{D2C7F406-4550-680B-7D90-AAFCEF5B9189}"/>
                </a:ext>
              </a:extLst>
            </p:cNvPr>
            <p:cNvSpPr txBox="1">
              <a:spLocks/>
            </p:cNvSpPr>
            <p:nvPr/>
          </p:nvSpPr>
          <p:spPr>
            <a:xfrm>
              <a:off x="266046" y="2859912"/>
              <a:ext cx="3541982" cy="461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ource Code Pro"/>
                <a:buChar char="●"/>
                <a:defRPr sz="18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○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■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●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○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■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●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○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Source Code Pro"/>
                <a:buChar char="■"/>
                <a:defRPr sz="14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9pPr>
            </a:lstStyle>
            <a:p>
              <a:pPr marL="0" indent="0">
                <a:buNone/>
              </a:pPr>
              <a:r>
                <a:rPr lang="en-US" altLang="zh-CN" sz="1400" dirty="0"/>
                <a:t>Step2: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Add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More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Layers</a:t>
              </a:r>
            </a:p>
            <a:p>
              <a:pPr marL="0" indent="0">
                <a:buFont typeface="Source Code Pro"/>
                <a:buNone/>
              </a:pPr>
              <a:endParaRPr lang="en-US" sz="1400" dirty="0"/>
            </a:p>
          </p:txBody>
        </p:sp>
        <p:pic>
          <p:nvPicPr>
            <p:cNvPr id="26" name="Picture 25" descr="A graph of loss and validation&#10;&#10;Description automatically generated">
              <a:extLst>
                <a:ext uri="{FF2B5EF4-FFF2-40B4-BE49-F238E27FC236}">
                  <a16:creationId xmlns:a16="http://schemas.microsoft.com/office/drawing/2014/main" id="{FE7E5AC9-39D2-AA87-8840-3A9F226E3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7898" y="2899510"/>
              <a:ext cx="2637499" cy="2194560"/>
            </a:xfrm>
            <a:prstGeom prst="rect">
              <a:avLst/>
            </a:prstGeom>
          </p:spPr>
        </p:pic>
        <p:pic>
          <p:nvPicPr>
            <p:cNvPr id="28" name="Picture 27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A209D361-7A25-DAEB-D886-85B4A155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2309" y="2888794"/>
              <a:ext cx="2637499" cy="219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89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AE83730-154D-E20B-681D-4C44BC6A3F94}"/>
              </a:ext>
            </a:extLst>
          </p:cNvPr>
          <p:cNvSpPr txBox="1">
            <a:spLocks/>
          </p:cNvSpPr>
          <p:nvPr/>
        </p:nvSpPr>
        <p:spPr>
          <a:xfrm>
            <a:off x="311700" y="186754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altLang="zh-CN" b="0" dirty="0">
                <a:latin typeface="+mj-lt"/>
              </a:rPr>
              <a:t>Pre-trained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Model</a:t>
            </a:r>
            <a:r>
              <a:rPr lang="zh-CN" altLang="en-US" b="0" dirty="0">
                <a:latin typeface="+mj-lt"/>
              </a:rPr>
              <a:t> </a:t>
            </a:r>
            <a:r>
              <a:rPr lang="en-US" altLang="zh-CN" b="0" dirty="0">
                <a:latin typeface="+mj-lt"/>
              </a:rPr>
              <a:t>Application</a:t>
            </a:r>
            <a:r>
              <a:rPr lang="zh-CN" altLang="en-US" b="0" dirty="0">
                <a:latin typeface="+mj-lt"/>
              </a:rPr>
              <a:t> </a:t>
            </a:r>
            <a:endParaRPr lang="en-US" b="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E5C9A-5C0A-84AA-8965-A52BAAA39CB8}"/>
              </a:ext>
            </a:extLst>
          </p:cNvPr>
          <p:cNvSpPr txBox="1"/>
          <p:nvPr/>
        </p:nvSpPr>
        <p:spPr>
          <a:xfrm>
            <a:off x="311700" y="1546370"/>
            <a:ext cx="2889932" cy="5232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plant</a:t>
            </a:r>
            <a:r>
              <a:rPr lang="zh-CN" altLang="en-US" dirty="0"/>
              <a:t> </a:t>
            </a:r>
            <a:r>
              <a:rPr lang="en-US" altLang="zh-CN" dirty="0"/>
              <a:t>diseases</a:t>
            </a:r>
            <a:r>
              <a:rPr lang="zh-CN" altLang="en-US" dirty="0"/>
              <a:t> </a:t>
            </a:r>
            <a:r>
              <a:rPr lang="en-US" altLang="zh-CN" dirty="0"/>
              <a:t>detection:</a:t>
            </a:r>
          </a:p>
          <a:p>
            <a:pPr marL="0" indent="0">
              <a:buNone/>
            </a:pPr>
            <a:r>
              <a:rPr lang="en-US" altLang="zh-CN" dirty="0" err="1"/>
              <a:t>AlexNet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VGG,</a:t>
            </a:r>
            <a:r>
              <a:rPr lang="zh-CN" altLang="en-US" dirty="0"/>
              <a:t> </a:t>
            </a:r>
            <a:r>
              <a:rPr lang="en-US" altLang="zh-CN" dirty="0" err="1"/>
              <a:t>ResNet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et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l.</a:t>
            </a:r>
          </a:p>
        </p:txBody>
      </p:sp>
      <p:pic>
        <p:nvPicPr>
          <p:cNvPr id="20" name="Picture 19" descr="A graph with orange lines and numbers&#10;&#10;Description automatically generated">
            <a:extLst>
              <a:ext uri="{FF2B5EF4-FFF2-40B4-BE49-F238E27FC236}">
                <a16:creationId xmlns:a16="http://schemas.microsoft.com/office/drawing/2014/main" id="{F6787C5B-5220-91A8-6860-F3654399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87" y="1638884"/>
            <a:ext cx="2889931" cy="2397245"/>
          </a:xfrm>
          <a:prstGeom prst="rect">
            <a:avLst/>
          </a:prstGeom>
        </p:spPr>
      </p:pic>
      <p:pic>
        <p:nvPicPr>
          <p:cNvPr id="22" name="Picture 21" descr="A graph of loss and validation&#10;&#10;Description automatically generated">
            <a:extLst>
              <a:ext uri="{FF2B5EF4-FFF2-40B4-BE49-F238E27FC236}">
                <a16:creationId xmlns:a16="http://schemas.microsoft.com/office/drawing/2014/main" id="{9C2B1D51-9DCC-E24F-AAFF-6ACC895FC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856" y="1658264"/>
            <a:ext cx="2778090" cy="2358483"/>
          </a:xfrm>
          <a:prstGeom prst="rect">
            <a:avLst/>
          </a:prstGeom>
        </p:spPr>
      </p:pic>
      <p:pic>
        <p:nvPicPr>
          <p:cNvPr id="26" name="Picture 25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AD073D91-12A4-24B5-2E2D-7EC5C9AF3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29" r="9300"/>
          <a:stretch/>
        </p:blipFill>
        <p:spPr>
          <a:xfrm>
            <a:off x="330241" y="2456387"/>
            <a:ext cx="2871392" cy="80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40EBF2-3D1B-E93C-B8C8-89C8C61F0CA4}"/>
              </a:ext>
            </a:extLst>
          </p:cNvPr>
          <p:cNvSpPr txBox="1"/>
          <p:nvPr/>
        </p:nvSpPr>
        <p:spPr>
          <a:xfrm>
            <a:off x="661037" y="364418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/>
              <a:t>Ahmed</a:t>
            </a:r>
            <a:r>
              <a:rPr lang="en-US" altLang="zh-CN" sz="1200" i="1" dirty="0" err="1"/>
              <a:t>,I.A</a:t>
            </a:r>
            <a:r>
              <a:rPr lang="en-US" altLang="zh-CN" sz="1200" i="1" dirty="0"/>
              <a:t>.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et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al.,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2022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522</Words>
  <Application>Microsoft Macintosh PowerPoint</Application>
  <PresentationFormat>On-screen Show (16:9)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Amatic SC</vt:lpstr>
      <vt:lpstr>Source Code Pro</vt:lpstr>
      <vt:lpstr>Beach Day</vt:lpstr>
      <vt:lpstr>Detecting Wheat Leaf Rust using Deep Learning</vt:lpstr>
      <vt:lpstr>Introduction</vt:lpstr>
      <vt:lpstr>Introduction</vt:lpstr>
      <vt:lpstr>Architecture of Detection System</vt:lpstr>
      <vt:lpstr>Data Collection and Preparation</vt:lpstr>
      <vt:lpstr>Data Collection and Preparation</vt:lpstr>
      <vt:lpstr>Baseline Model</vt:lpstr>
      <vt:lpstr>Model Improvement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Wheat Leaf Rust using Deep Learning</dc:title>
  <cp:lastModifiedBy>Ruiying Liu</cp:lastModifiedBy>
  <cp:revision>39</cp:revision>
  <dcterms:modified xsi:type="dcterms:W3CDTF">2024-06-21T22:46:27Z</dcterms:modified>
</cp:coreProperties>
</file>