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4" r:id="rId5"/>
    <p:sldId id="265" r:id="rId6"/>
    <p:sldId id="259" r:id="rId7"/>
    <p:sldId id="261" r:id="rId8"/>
    <p:sldId id="266" r:id="rId9"/>
    <p:sldId id="260" r:id="rId10"/>
    <p:sldId id="269" r:id="rId11"/>
    <p:sldId id="262" r:id="rId12"/>
    <p:sldId id="267" r:id="rId13"/>
    <p:sldId id="268" r:id="rId14"/>
    <p:sldId id="263"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Montserrat" pitchFamily="2" charset="77"/>
      <p:regular r:id="rId21"/>
      <p:bold r:id="rId22"/>
      <p:italic r:id="rId23"/>
      <p:boldItalic r:id="rId24"/>
    </p:embeddedFont>
    <p:embeddedFont>
      <p:font typeface="Oswald" pitchFamily="2" charset="77"/>
      <p:regular r:id="rId25"/>
      <p:bold r:id="rId26"/>
    </p:embeddedFont>
    <p:embeddedFont>
      <p:font typeface="Playfair Display"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1D8AAC-FE65-97AB-BAB0-D30EED75484B}" name="Ruiying Liu" initials="RL" userId="S::Ruiying.Liu@du.edu::fab8594f-8d55-4d61-bed3-45fc35a2429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7"/>
    <p:restoredTop sz="93607"/>
  </p:normalViewPr>
  <p:slideViewPr>
    <p:cSldViewPr snapToGrid="0">
      <p:cViewPr varScale="1">
        <p:scale>
          <a:sx n="131" d="100"/>
          <a:sy n="131" d="100"/>
        </p:scale>
        <p:origin x="2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microsoft.com/office/2018/10/relationships/authors" Targe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d036c9102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d036c910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883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d036c9102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d036c910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d036c9102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d036c910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06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d036c9102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d036c910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27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d036c910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d036c910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d036c910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4d036c910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d036c9102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d036c9102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d036c9102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d036c910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09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d036c9102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d036c910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67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d036c910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d036c910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MFC-Regression tree models can consider the effects of multiple factors on attractiveness simultaneously</a:t>
            </a:r>
            <a:endParaRPr/>
          </a:p>
          <a:p>
            <a:pPr marL="0" lvl="0" indent="0" algn="l" rtl="0">
              <a:spcBef>
                <a:spcPts val="0"/>
              </a:spcBef>
              <a:spcAft>
                <a:spcPts val="0"/>
              </a:spcAft>
              <a:buNone/>
            </a:pPr>
            <a:r>
              <a:rPr lang="zh-CN"/>
              <a:t>I-The regression tree model has good interpretability. By visualizing the structure of the decision tree, the role and weight of each factor in the attractiveness index can be understood intuitively.</a:t>
            </a:r>
            <a:endParaRPr/>
          </a:p>
          <a:p>
            <a:pPr marL="0" lvl="0" indent="0" algn="l" rtl="0">
              <a:spcBef>
                <a:spcPts val="0"/>
              </a:spcBef>
              <a:spcAft>
                <a:spcPts val="0"/>
              </a:spcAft>
              <a:buNone/>
            </a:pPr>
            <a:r>
              <a:rPr lang="zh-CN"/>
              <a:t>ANLR-The regression tree model is able to capture non-linear relationships adaptively. This is important for the calculation of attractiveness indices because the relationship between the factors may be nonlinear. The regression tree model is able to build a nonlinear model by recursively dividing the data set to better capture the complex relationships between the factors.</a:t>
            </a:r>
            <a:endParaRPr/>
          </a:p>
          <a:p>
            <a:pPr marL="0" lvl="0" indent="0" algn="l" rtl="0">
              <a:spcBef>
                <a:spcPts val="0"/>
              </a:spcBef>
              <a:spcAft>
                <a:spcPts val="0"/>
              </a:spcAft>
              <a:buNone/>
            </a:pPr>
            <a:r>
              <a:rPr lang="zh-CN"/>
              <a:t>R- The regression tree model is robust to outliers and missing values. In the calculation of the attractiveness index, outliers or missing values in the data may be encountered, which may have an adverse effect on the model. The regression tree model can automatically handle outliers and missing values during the division process, reducing the need for data pre-processing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d036c9102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d036c910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d036c9102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d036c910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96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d036c9102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d036c9102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thedevastator/airbnb-prices-in-european-citi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322875"/>
            <a:ext cx="8455500" cy="3227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zh-CN"/>
              <a:t>Regression Tree Model to Analyze the Price Trend of Airbnb</a:t>
            </a:r>
            <a:endParaRPr/>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err="1"/>
              <a:t>Ziqing</a:t>
            </a:r>
            <a:r>
              <a:rPr lang="en-US" dirty="0"/>
              <a:t> Chen &amp; Ruiying Liu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19630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Data &amp; Analysis</a:t>
            </a:r>
            <a:endParaRPr dirty="0"/>
          </a:p>
        </p:txBody>
      </p:sp>
      <p:sp>
        <p:nvSpPr>
          <p:cNvPr id="2" name="TextBox 1">
            <a:extLst>
              <a:ext uri="{FF2B5EF4-FFF2-40B4-BE49-F238E27FC236}">
                <a16:creationId xmlns:a16="http://schemas.microsoft.com/office/drawing/2014/main" id="{4A7B41D4-257E-085A-5CA9-3407AD66348D}"/>
              </a:ext>
            </a:extLst>
          </p:cNvPr>
          <p:cNvSpPr txBox="1"/>
          <p:nvPr/>
        </p:nvSpPr>
        <p:spPr>
          <a:xfrm>
            <a:off x="5763490" y="2606230"/>
            <a:ext cx="2957974" cy="2062103"/>
          </a:xfrm>
          <a:prstGeom prst="rect">
            <a:avLst/>
          </a:prstGeom>
          <a:noFill/>
        </p:spPr>
        <p:txBody>
          <a:bodyPr wrap="square" rtlCol="0">
            <a:spAutoFit/>
          </a:bodyPr>
          <a:lstStyle/>
          <a:p>
            <a:r>
              <a:rPr lang="en-US" sz="1600" dirty="0"/>
              <a:t>CP</a:t>
            </a:r>
            <a:r>
              <a:rPr lang="zh-CN" altLang="en-US" sz="1600" dirty="0"/>
              <a:t>： </a:t>
            </a:r>
            <a:r>
              <a:rPr lang="en-US" altLang="zh-CN" sz="1600" dirty="0"/>
              <a:t>Complexity</a:t>
            </a:r>
            <a:r>
              <a:rPr lang="zh-CN" altLang="en-US" sz="1600" dirty="0"/>
              <a:t> </a:t>
            </a:r>
            <a:r>
              <a:rPr lang="en-US" altLang="zh-CN" sz="1600" dirty="0"/>
              <a:t>parameter</a:t>
            </a:r>
          </a:p>
          <a:p>
            <a:r>
              <a:rPr lang="en-US" sz="1600" dirty="0"/>
              <a:t>the parameter controls how splits are carried out (the number of branches in the tree). The value should be under 1, and the smaller the value, the more branches in the final tree</a:t>
            </a:r>
          </a:p>
        </p:txBody>
      </p:sp>
      <p:pic>
        <p:nvPicPr>
          <p:cNvPr id="6" name="Picture 5">
            <a:extLst>
              <a:ext uri="{FF2B5EF4-FFF2-40B4-BE49-F238E27FC236}">
                <a16:creationId xmlns:a16="http://schemas.microsoft.com/office/drawing/2014/main" id="{1944D4BB-5997-4729-5190-138662877E3A}"/>
              </a:ext>
            </a:extLst>
          </p:cNvPr>
          <p:cNvPicPr>
            <a:picLocks noChangeAspect="1"/>
          </p:cNvPicPr>
          <p:nvPr/>
        </p:nvPicPr>
        <p:blipFill rotWithShape="1">
          <a:blip r:embed="rId3"/>
          <a:srcRect r="9228" b="22513"/>
          <a:stretch/>
        </p:blipFill>
        <p:spPr>
          <a:xfrm>
            <a:off x="422536" y="866596"/>
            <a:ext cx="6075245" cy="1456435"/>
          </a:xfrm>
          <a:prstGeom prst="rect">
            <a:avLst/>
          </a:prstGeom>
        </p:spPr>
      </p:pic>
      <p:pic>
        <p:nvPicPr>
          <p:cNvPr id="9" name="Picture 8">
            <a:extLst>
              <a:ext uri="{FF2B5EF4-FFF2-40B4-BE49-F238E27FC236}">
                <a16:creationId xmlns:a16="http://schemas.microsoft.com/office/drawing/2014/main" id="{CF02B843-2955-7B49-8CA4-D6B7426B3708}"/>
              </a:ext>
            </a:extLst>
          </p:cNvPr>
          <p:cNvPicPr>
            <a:picLocks noChangeAspect="1"/>
          </p:cNvPicPr>
          <p:nvPr/>
        </p:nvPicPr>
        <p:blipFill>
          <a:blip r:embed="rId4"/>
          <a:stretch>
            <a:fillRect/>
          </a:stretch>
        </p:blipFill>
        <p:spPr>
          <a:xfrm>
            <a:off x="422536" y="2350958"/>
            <a:ext cx="5082702" cy="2572648"/>
          </a:xfrm>
          <a:prstGeom prst="rect">
            <a:avLst/>
          </a:prstGeom>
        </p:spPr>
      </p:pic>
    </p:spTree>
    <p:extLst>
      <p:ext uri="{BB962C8B-B14F-4D97-AF65-F5344CB8AC3E}">
        <p14:creationId xmlns:p14="http://schemas.microsoft.com/office/powerpoint/2010/main" val="190185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 &amp; Analysis</a:t>
            </a:r>
            <a:endParaRPr/>
          </a:p>
        </p:txBody>
      </p:sp>
      <p:pic>
        <p:nvPicPr>
          <p:cNvPr id="8" name="Picture 7">
            <a:extLst>
              <a:ext uri="{FF2B5EF4-FFF2-40B4-BE49-F238E27FC236}">
                <a16:creationId xmlns:a16="http://schemas.microsoft.com/office/drawing/2014/main" id="{AACD98BE-5155-3A10-DAA2-0A8C3D7FB896}"/>
              </a:ext>
            </a:extLst>
          </p:cNvPr>
          <p:cNvPicPr>
            <a:picLocks noChangeAspect="1"/>
          </p:cNvPicPr>
          <p:nvPr/>
        </p:nvPicPr>
        <p:blipFill>
          <a:blip r:embed="rId3"/>
          <a:stretch>
            <a:fillRect/>
          </a:stretch>
        </p:blipFill>
        <p:spPr>
          <a:xfrm>
            <a:off x="521462" y="2410468"/>
            <a:ext cx="6921500" cy="1435100"/>
          </a:xfrm>
          <a:prstGeom prst="rect">
            <a:avLst/>
          </a:prstGeom>
        </p:spPr>
      </p:pic>
      <p:sp>
        <p:nvSpPr>
          <p:cNvPr id="9" name="TextBox 8">
            <a:extLst>
              <a:ext uri="{FF2B5EF4-FFF2-40B4-BE49-F238E27FC236}">
                <a16:creationId xmlns:a16="http://schemas.microsoft.com/office/drawing/2014/main" id="{EC14E392-59C8-8B45-4FDF-D3CB11A89333}"/>
              </a:ext>
            </a:extLst>
          </p:cNvPr>
          <p:cNvSpPr txBox="1"/>
          <p:nvPr/>
        </p:nvSpPr>
        <p:spPr>
          <a:xfrm>
            <a:off x="521462" y="3970949"/>
            <a:ext cx="2773516" cy="738664"/>
          </a:xfrm>
          <a:prstGeom prst="rect">
            <a:avLst/>
          </a:prstGeom>
          <a:noFill/>
        </p:spPr>
        <p:txBody>
          <a:bodyPr wrap="none" rtlCol="0">
            <a:spAutoFit/>
          </a:bodyPr>
          <a:lstStyle/>
          <a:p>
            <a:r>
              <a:rPr lang="en-US" dirty="0" err="1"/>
              <a:t>model.mse</a:t>
            </a:r>
            <a:r>
              <a:rPr lang="en-US" dirty="0"/>
              <a:t> &lt;- 13718.21</a:t>
            </a:r>
          </a:p>
          <a:p>
            <a:r>
              <a:rPr lang="en-US" dirty="0" err="1"/>
              <a:t>pruned_model.mse</a:t>
            </a:r>
            <a:r>
              <a:rPr lang="en-US" dirty="0"/>
              <a:t> &lt;-  12322.89</a:t>
            </a:r>
          </a:p>
          <a:p>
            <a:endParaRPr lang="en-US" dirty="0"/>
          </a:p>
        </p:txBody>
      </p:sp>
      <p:sp>
        <p:nvSpPr>
          <p:cNvPr id="10" name="TextBox 9">
            <a:extLst>
              <a:ext uri="{FF2B5EF4-FFF2-40B4-BE49-F238E27FC236}">
                <a16:creationId xmlns:a16="http://schemas.microsoft.com/office/drawing/2014/main" id="{C609AC42-6E79-0976-D688-D8919D8FE4A3}"/>
              </a:ext>
            </a:extLst>
          </p:cNvPr>
          <p:cNvSpPr txBox="1"/>
          <p:nvPr/>
        </p:nvSpPr>
        <p:spPr>
          <a:xfrm>
            <a:off x="521462" y="1150529"/>
            <a:ext cx="7810896" cy="1323439"/>
          </a:xfrm>
          <a:prstGeom prst="rect">
            <a:avLst/>
          </a:prstGeom>
          <a:noFill/>
        </p:spPr>
        <p:txBody>
          <a:bodyPr wrap="square" rtlCol="0">
            <a:spAutoFit/>
          </a:bodyPr>
          <a:lstStyle/>
          <a:p>
            <a:r>
              <a:rPr lang="en-US" sz="1600" dirty="0"/>
              <a:t>Tree pruning:  is a data compression technique that reduces the size of decision tress by removing sections of the tree that are non-critical and redundant to classify instances. Pruning reduces the complexity of the final classifier, and hence improve predictive accuracy by reduction </a:t>
            </a:r>
            <a:r>
              <a:rPr lang="en-US" sz="1600"/>
              <a:t>of overfitting.</a:t>
            </a:r>
            <a:endParaRPr lang="en-US" sz="1600" dirty="0"/>
          </a:p>
          <a:p>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 &amp; Analysis</a:t>
            </a:r>
            <a:endParaRPr/>
          </a:p>
        </p:txBody>
      </p:sp>
      <p:grpSp>
        <p:nvGrpSpPr>
          <p:cNvPr id="16" name="Group 15">
            <a:extLst>
              <a:ext uri="{FF2B5EF4-FFF2-40B4-BE49-F238E27FC236}">
                <a16:creationId xmlns:a16="http://schemas.microsoft.com/office/drawing/2014/main" id="{7A16A0E4-E1E9-2FF9-91CE-8DFAAC44B466}"/>
              </a:ext>
            </a:extLst>
          </p:cNvPr>
          <p:cNvGrpSpPr/>
          <p:nvPr/>
        </p:nvGrpSpPr>
        <p:grpSpPr>
          <a:xfrm>
            <a:off x="1565864" y="889097"/>
            <a:ext cx="6517961" cy="3836742"/>
            <a:chOff x="1565864" y="889097"/>
            <a:chExt cx="6517961" cy="3836742"/>
          </a:xfrm>
        </p:grpSpPr>
        <p:grpSp>
          <p:nvGrpSpPr>
            <p:cNvPr id="15" name="Group 14">
              <a:extLst>
                <a:ext uri="{FF2B5EF4-FFF2-40B4-BE49-F238E27FC236}">
                  <a16:creationId xmlns:a16="http://schemas.microsoft.com/office/drawing/2014/main" id="{53CCF252-54EC-7154-E582-21CFF1351314}"/>
                </a:ext>
              </a:extLst>
            </p:cNvPr>
            <p:cNvGrpSpPr/>
            <p:nvPr/>
          </p:nvGrpSpPr>
          <p:grpSpPr>
            <a:xfrm>
              <a:off x="1565864" y="1017725"/>
              <a:ext cx="6517961" cy="3708114"/>
              <a:chOff x="1287569" y="377268"/>
              <a:chExt cx="6889022" cy="4083648"/>
            </a:xfrm>
          </p:grpSpPr>
          <p:grpSp>
            <p:nvGrpSpPr>
              <p:cNvPr id="9" name="Group 8">
                <a:extLst>
                  <a:ext uri="{FF2B5EF4-FFF2-40B4-BE49-F238E27FC236}">
                    <a16:creationId xmlns:a16="http://schemas.microsoft.com/office/drawing/2014/main" id="{248ECBF6-9C64-9807-7EF4-CEEC0475A806}"/>
                  </a:ext>
                </a:extLst>
              </p:cNvPr>
              <p:cNvGrpSpPr/>
              <p:nvPr/>
            </p:nvGrpSpPr>
            <p:grpSpPr>
              <a:xfrm>
                <a:off x="4684824" y="377268"/>
                <a:ext cx="3491767" cy="4083648"/>
                <a:chOff x="3571641" y="1"/>
                <a:chExt cx="4101369" cy="4796054"/>
              </a:xfrm>
            </p:grpSpPr>
            <p:pic>
              <p:nvPicPr>
                <p:cNvPr id="7" name="Picture 6">
                  <a:extLst>
                    <a:ext uri="{FF2B5EF4-FFF2-40B4-BE49-F238E27FC236}">
                      <a16:creationId xmlns:a16="http://schemas.microsoft.com/office/drawing/2014/main" id="{D5BB6C6A-43CD-7B2B-FFBD-3F10E0DF0A1B}"/>
                    </a:ext>
                  </a:extLst>
                </p:cNvPr>
                <p:cNvPicPr>
                  <a:picLocks noChangeAspect="1"/>
                </p:cNvPicPr>
                <p:nvPr/>
              </p:nvPicPr>
              <p:blipFill>
                <a:blip r:embed="rId3"/>
                <a:stretch>
                  <a:fillRect/>
                </a:stretch>
              </p:blipFill>
              <p:spPr>
                <a:xfrm>
                  <a:off x="3571641" y="2315199"/>
                  <a:ext cx="4101369" cy="2480856"/>
                </a:xfrm>
                <a:prstGeom prst="rect">
                  <a:avLst/>
                </a:prstGeom>
              </p:spPr>
            </p:pic>
            <p:pic>
              <p:nvPicPr>
                <p:cNvPr id="8" name="Picture 7">
                  <a:extLst>
                    <a:ext uri="{FF2B5EF4-FFF2-40B4-BE49-F238E27FC236}">
                      <a16:creationId xmlns:a16="http://schemas.microsoft.com/office/drawing/2014/main" id="{91A75852-9935-B91E-8EEB-A2C70E3A5E25}"/>
                    </a:ext>
                  </a:extLst>
                </p:cNvPr>
                <p:cNvPicPr>
                  <a:picLocks noChangeAspect="1"/>
                </p:cNvPicPr>
                <p:nvPr/>
              </p:nvPicPr>
              <p:blipFill>
                <a:blip r:embed="rId4"/>
                <a:stretch>
                  <a:fillRect/>
                </a:stretch>
              </p:blipFill>
              <p:spPr>
                <a:xfrm>
                  <a:off x="3571641" y="1"/>
                  <a:ext cx="4025906" cy="2315198"/>
                </a:xfrm>
                <a:prstGeom prst="rect">
                  <a:avLst/>
                </a:prstGeom>
              </p:spPr>
            </p:pic>
          </p:grpSp>
          <p:grpSp>
            <p:nvGrpSpPr>
              <p:cNvPr id="13" name="Group 12">
                <a:extLst>
                  <a:ext uri="{FF2B5EF4-FFF2-40B4-BE49-F238E27FC236}">
                    <a16:creationId xmlns:a16="http://schemas.microsoft.com/office/drawing/2014/main" id="{4DD1B624-AF8A-35E9-BEB6-F6E661357EDD}"/>
                  </a:ext>
                </a:extLst>
              </p:cNvPr>
              <p:cNvGrpSpPr/>
              <p:nvPr/>
            </p:nvGrpSpPr>
            <p:grpSpPr>
              <a:xfrm>
                <a:off x="1287569" y="518211"/>
                <a:ext cx="3341339" cy="3935800"/>
                <a:chOff x="908392" y="132697"/>
                <a:chExt cx="5233373" cy="6163768"/>
              </a:xfrm>
            </p:grpSpPr>
            <p:pic>
              <p:nvPicPr>
                <p:cNvPr id="11" name="Picture 10">
                  <a:extLst>
                    <a:ext uri="{FF2B5EF4-FFF2-40B4-BE49-F238E27FC236}">
                      <a16:creationId xmlns:a16="http://schemas.microsoft.com/office/drawing/2014/main" id="{AC1A4092-628B-B7A1-9AD6-B4CA46D2FF5E}"/>
                    </a:ext>
                  </a:extLst>
                </p:cNvPr>
                <p:cNvPicPr>
                  <a:picLocks noChangeAspect="1"/>
                </p:cNvPicPr>
                <p:nvPr/>
              </p:nvPicPr>
              <p:blipFill>
                <a:blip r:embed="rId5"/>
                <a:stretch>
                  <a:fillRect/>
                </a:stretch>
              </p:blipFill>
              <p:spPr>
                <a:xfrm>
                  <a:off x="908392" y="132697"/>
                  <a:ext cx="5233373" cy="3081056"/>
                </a:xfrm>
                <a:prstGeom prst="rect">
                  <a:avLst/>
                </a:prstGeom>
              </p:spPr>
            </p:pic>
            <p:pic>
              <p:nvPicPr>
                <p:cNvPr id="12" name="Picture 11">
                  <a:extLst>
                    <a:ext uri="{FF2B5EF4-FFF2-40B4-BE49-F238E27FC236}">
                      <a16:creationId xmlns:a16="http://schemas.microsoft.com/office/drawing/2014/main" id="{60A29B29-B7A0-EBBD-0DD5-E299D8D7E299}"/>
                    </a:ext>
                  </a:extLst>
                </p:cNvPr>
                <p:cNvPicPr>
                  <a:picLocks noChangeAspect="1"/>
                </p:cNvPicPr>
                <p:nvPr/>
              </p:nvPicPr>
              <p:blipFill>
                <a:blip r:embed="rId6"/>
                <a:stretch>
                  <a:fillRect/>
                </a:stretch>
              </p:blipFill>
              <p:spPr>
                <a:xfrm>
                  <a:off x="908392" y="3215409"/>
                  <a:ext cx="5224715" cy="3081056"/>
                </a:xfrm>
                <a:prstGeom prst="rect">
                  <a:avLst/>
                </a:prstGeom>
              </p:spPr>
            </p:pic>
          </p:grpSp>
        </p:grpSp>
        <p:sp>
          <p:nvSpPr>
            <p:cNvPr id="14" name="TextBox 13">
              <a:extLst>
                <a:ext uri="{FF2B5EF4-FFF2-40B4-BE49-F238E27FC236}">
                  <a16:creationId xmlns:a16="http://schemas.microsoft.com/office/drawing/2014/main" id="{F08A628A-16F3-F804-3890-B227628C2450}"/>
                </a:ext>
              </a:extLst>
            </p:cNvPr>
            <p:cNvSpPr txBox="1"/>
            <p:nvPr/>
          </p:nvSpPr>
          <p:spPr>
            <a:xfrm>
              <a:off x="2805054" y="889097"/>
              <a:ext cx="1539204" cy="307777"/>
            </a:xfrm>
            <a:prstGeom prst="rect">
              <a:avLst/>
            </a:prstGeom>
            <a:noFill/>
          </p:spPr>
          <p:txBody>
            <a:bodyPr wrap="none" rtlCol="0">
              <a:spAutoFit/>
            </a:bodyPr>
            <a:lstStyle/>
            <a:p>
              <a:r>
                <a:rPr lang="en-US" dirty="0" err="1"/>
                <a:t>Paris_Weekends</a:t>
              </a:r>
              <a:endParaRPr lang="en-US" dirty="0"/>
            </a:p>
          </p:txBody>
        </p:sp>
        <p:sp>
          <p:nvSpPr>
            <p:cNvPr id="10" name="TextBox 9">
              <a:extLst>
                <a:ext uri="{FF2B5EF4-FFF2-40B4-BE49-F238E27FC236}">
                  <a16:creationId xmlns:a16="http://schemas.microsoft.com/office/drawing/2014/main" id="{9ED2A03C-726B-CEFB-4AF9-BBBA914342BE}"/>
                </a:ext>
              </a:extLst>
            </p:cNvPr>
            <p:cNvSpPr txBox="1"/>
            <p:nvPr/>
          </p:nvSpPr>
          <p:spPr>
            <a:xfrm>
              <a:off x="5667186" y="897289"/>
              <a:ext cx="1529586" cy="307777"/>
            </a:xfrm>
            <a:prstGeom prst="rect">
              <a:avLst/>
            </a:prstGeom>
            <a:noFill/>
          </p:spPr>
          <p:txBody>
            <a:bodyPr wrap="none" rtlCol="0">
              <a:spAutoFit/>
            </a:bodyPr>
            <a:lstStyle/>
            <a:p>
              <a:r>
                <a:rPr lang="en-US" dirty="0" err="1"/>
                <a:t>Paris_Weekdays</a:t>
              </a:r>
              <a:endParaRPr lang="en-US" dirty="0"/>
            </a:p>
          </p:txBody>
        </p:sp>
      </p:grpSp>
    </p:spTree>
    <p:extLst>
      <p:ext uri="{BB962C8B-B14F-4D97-AF65-F5344CB8AC3E}">
        <p14:creationId xmlns:p14="http://schemas.microsoft.com/office/powerpoint/2010/main" val="19502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0" y="19435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Data &amp; Analysis</a:t>
            </a:r>
            <a:endParaRPr dirty="0"/>
          </a:p>
        </p:txBody>
      </p:sp>
      <p:grpSp>
        <p:nvGrpSpPr>
          <p:cNvPr id="23" name="Group 22">
            <a:extLst>
              <a:ext uri="{FF2B5EF4-FFF2-40B4-BE49-F238E27FC236}">
                <a16:creationId xmlns:a16="http://schemas.microsoft.com/office/drawing/2014/main" id="{A64C087F-B599-CE87-CE9D-07A12B021DFC}"/>
              </a:ext>
            </a:extLst>
          </p:cNvPr>
          <p:cNvGrpSpPr/>
          <p:nvPr/>
        </p:nvGrpSpPr>
        <p:grpSpPr>
          <a:xfrm>
            <a:off x="1639956" y="916642"/>
            <a:ext cx="6360123" cy="3821590"/>
            <a:chOff x="1109869" y="876885"/>
            <a:chExt cx="6360123" cy="3821590"/>
          </a:xfrm>
        </p:grpSpPr>
        <p:grpSp>
          <p:nvGrpSpPr>
            <p:cNvPr id="4" name="Group 3">
              <a:extLst>
                <a:ext uri="{FF2B5EF4-FFF2-40B4-BE49-F238E27FC236}">
                  <a16:creationId xmlns:a16="http://schemas.microsoft.com/office/drawing/2014/main" id="{032D1EE2-227B-190B-907A-B4D261E4FC1A}"/>
                </a:ext>
              </a:extLst>
            </p:cNvPr>
            <p:cNvGrpSpPr/>
            <p:nvPr/>
          </p:nvGrpSpPr>
          <p:grpSpPr>
            <a:xfrm>
              <a:off x="1109869" y="1054354"/>
              <a:ext cx="2812774" cy="3644121"/>
              <a:chOff x="1626703" y="-210780"/>
              <a:chExt cx="4544592" cy="5715416"/>
            </a:xfrm>
          </p:grpSpPr>
          <p:pic>
            <p:nvPicPr>
              <p:cNvPr id="2" name="Picture 1">
                <a:extLst>
                  <a:ext uri="{FF2B5EF4-FFF2-40B4-BE49-F238E27FC236}">
                    <a16:creationId xmlns:a16="http://schemas.microsoft.com/office/drawing/2014/main" id="{59CD4E77-14C9-2C63-353B-8CEA3190ACCA}"/>
                  </a:ext>
                </a:extLst>
              </p:cNvPr>
              <p:cNvPicPr>
                <a:picLocks noChangeAspect="1"/>
              </p:cNvPicPr>
              <p:nvPr/>
            </p:nvPicPr>
            <p:blipFill>
              <a:blip r:embed="rId3"/>
              <a:stretch>
                <a:fillRect/>
              </a:stretch>
            </p:blipFill>
            <p:spPr>
              <a:xfrm>
                <a:off x="1626704" y="-210780"/>
                <a:ext cx="4544591" cy="2809863"/>
              </a:xfrm>
              <a:prstGeom prst="rect">
                <a:avLst/>
              </a:prstGeom>
            </p:spPr>
          </p:pic>
          <p:pic>
            <p:nvPicPr>
              <p:cNvPr id="3" name="Picture 2">
                <a:extLst>
                  <a:ext uri="{FF2B5EF4-FFF2-40B4-BE49-F238E27FC236}">
                    <a16:creationId xmlns:a16="http://schemas.microsoft.com/office/drawing/2014/main" id="{602BCD64-A0E7-19B0-0DD4-540B60754621}"/>
                  </a:ext>
                </a:extLst>
              </p:cNvPr>
              <p:cNvPicPr>
                <a:picLocks noChangeAspect="1"/>
              </p:cNvPicPr>
              <p:nvPr/>
            </p:nvPicPr>
            <p:blipFill>
              <a:blip r:embed="rId4"/>
              <a:stretch>
                <a:fillRect/>
              </a:stretch>
            </p:blipFill>
            <p:spPr>
              <a:xfrm>
                <a:off x="1626703" y="2571750"/>
                <a:ext cx="4544591" cy="2932886"/>
              </a:xfrm>
              <a:prstGeom prst="rect">
                <a:avLst/>
              </a:prstGeom>
            </p:spPr>
          </p:pic>
        </p:grpSp>
        <p:sp>
          <p:nvSpPr>
            <p:cNvPr id="6" name="TextBox 5">
              <a:extLst>
                <a:ext uri="{FF2B5EF4-FFF2-40B4-BE49-F238E27FC236}">
                  <a16:creationId xmlns:a16="http://schemas.microsoft.com/office/drawing/2014/main" id="{27212483-B07F-FB21-BC47-EBE7F5C35F01}"/>
                </a:ext>
              </a:extLst>
            </p:cNvPr>
            <p:cNvSpPr txBox="1"/>
            <p:nvPr/>
          </p:nvSpPr>
          <p:spPr>
            <a:xfrm>
              <a:off x="1694622" y="890393"/>
              <a:ext cx="1716157" cy="307777"/>
            </a:xfrm>
            <a:prstGeom prst="rect">
              <a:avLst/>
            </a:prstGeom>
            <a:noFill/>
          </p:spPr>
          <p:txBody>
            <a:bodyPr wrap="square">
              <a:spAutoFit/>
            </a:bodyPr>
            <a:lstStyle/>
            <a:p>
              <a:r>
                <a:rPr lang="en-US" dirty="0" err="1"/>
                <a:t>London_weekends</a:t>
              </a:r>
              <a:endParaRPr lang="en-US" dirty="0"/>
            </a:p>
          </p:txBody>
        </p:sp>
        <p:grpSp>
          <p:nvGrpSpPr>
            <p:cNvPr id="19" name="Group 18">
              <a:extLst>
                <a:ext uri="{FF2B5EF4-FFF2-40B4-BE49-F238E27FC236}">
                  <a16:creationId xmlns:a16="http://schemas.microsoft.com/office/drawing/2014/main" id="{D49BF5DC-77D7-CC8E-5513-302ED927C9C5}"/>
                </a:ext>
              </a:extLst>
            </p:cNvPr>
            <p:cNvGrpSpPr/>
            <p:nvPr/>
          </p:nvGrpSpPr>
          <p:grpSpPr>
            <a:xfrm>
              <a:off x="4615071" y="1054353"/>
              <a:ext cx="2854921" cy="3560679"/>
              <a:chOff x="4572001" y="424602"/>
              <a:chExt cx="3231539" cy="4030399"/>
            </a:xfrm>
          </p:grpSpPr>
          <p:pic>
            <p:nvPicPr>
              <p:cNvPr id="17" name="Picture 16">
                <a:extLst>
                  <a:ext uri="{FF2B5EF4-FFF2-40B4-BE49-F238E27FC236}">
                    <a16:creationId xmlns:a16="http://schemas.microsoft.com/office/drawing/2014/main" id="{7067475C-A1C2-130C-B717-B12F81F3FCCF}"/>
                  </a:ext>
                </a:extLst>
              </p:cNvPr>
              <p:cNvPicPr>
                <a:picLocks noChangeAspect="1"/>
              </p:cNvPicPr>
              <p:nvPr/>
            </p:nvPicPr>
            <p:blipFill>
              <a:blip r:embed="rId5"/>
              <a:stretch>
                <a:fillRect/>
              </a:stretch>
            </p:blipFill>
            <p:spPr>
              <a:xfrm>
                <a:off x="4572001" y="424602"/>
                <a:ext cx="3176880" cy="1988509"/>
              </a:xfrm>
              <a:prstGeom prst="rect">
                <a:avLst/>
              </a:prstGeom>
            </p:spPr>
          </p:pic>
          <p:pic>
            <p:nvPicPr>
              <p:cNvPr id="18" name="Picture 17">
                <a:extLst>
                  <a:ext uri="{FF2B5EF4-FFF2-40B4-BE49-F238E27FC236}">
                    <a16:creationId xmlns:a16="http://schemas.microsoft.com/office/drawing/2014/main" id="{62E1D38B-1AFD-2F07-9C50-38001672C8D1}"/>
                  </a:ext>
                </a:extLst>
              </p:cNvPr>
              <p:cNvPicPr>
                <a:picLocks noChangeAspect="1"/>
              </p:cNvPicPr>
              <p:nvPr/>
            </p:nvPicPr>
            <p:blipFill>
              <a:blip r:embed="rId6"/>
              <a:stretch>
                <a:fillRect/>
              </a:stretch>
            </p:blipFill>
            <p:spPr>
              <a:xfrm>
                <a:off x="4674701" y="2466492"/>
                <a:ext cx="3128839" cy="1988509"/>
              </a:xfrm>
              <a:prstGeom prst="rect">
                <a:avLst/>
              </a:prstGeom>
            </p:spPr>
          </p:pic>
        </p:grpSp>
        <p:sp>
          <p:nvSpPr>
            <p:cNvPr id="21" name="TextBox 20">
              <a:extLst>
                <a:ext uri="{FF2B5EF4-FFF2-40B4-BE49-F238E27FC236}">
                  <a16:creationId xmlns:a16="http://schemas.microsoft.com/office/drawing/2014/main" id="{456B234B-DE02-D254-CBB6-AB1531AC4C72}"/>
                </a:ext>
              </a:extLst>
            </p:cNvPr>
            <p:cNvSpPr txBox="1"/>
            <p:nvPr/>
          </p:nvSpPr>
          <p:spPr>
            <a:xfrm>
              <a:off x="5126935" y="876885"/>
              <a:ext cx="2102901" cy="307777"/>
            </a:xfrm>
            <a:prstGeom prst="rect">
              <a:avLst/>
            </a:prstGeom>
            <a:noFill/>
          </p:spPr>
          <p:txBody>
            <a:bodyPr wrap="square">
              <a:spAutoFit/>
            </a:bodyPr>
            <a:lstStyle/>
            <a:p>
              <a:r>
                <a:rPr lang="en-US" dirty="0" err="1"/>
                <a:t>London_weekdays</a:t>
              </a:r>
              <a:endParaRPr lang="en-US" dirty="0"/>
            </a:p>
          </p:txBody>
        </p:sp>
      </p:grpSp>
    </p:spTree>
    <p:extLst>
      <p:ext uri="{BB962C8B-B14F-4D97-AF65-F5344CB8AC3E}">
        <p14:creationId xmlns:p14="http://schemas.microsoft.com/office/powerpoint/2010/main" val="331766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Conclustion</a:t>
            </a:r>
            <a:endParaRPr/>
          </a:p>
        </p:txBody>
      </p:sp>
      <p:sp>
        <p:nvSpPr>
          <p:cNvPr id="101" name="Google Shape;101;p2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fontScale="85000" lnSpcReduction="10000"/>
          </a:bodyPr>
          <a:lstStyle/>
          <a:p>
            <a:pPr marL="0" marR="0">
              <a:spcBef>
                <a:spcPts val="0"/>
              </a:spcBef>
              <a:spcAft>
                <a:spcPts val="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The key factors influencing the rental rates of the two cities are different.</a:t>
            </a:r>
          </a:p>
          <a:p>
            <a:pPr marL="0" marR="0">
              <a:spcBef>
                <a:spcPts val="0"/>
              </a:spcBef>
              <a:spcAft>
                <a:spcPts val="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For Paris,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attr_index</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contribute significant effort in the prices, however, for London, room type is the most important factor need to be considered.</a:t>
            </a:r>
          </a:p>
          <a:p>
            <a:pPr marL="0" marR="0">
              <a:spcBef>
                <a:spcPts val="0"/>
              </a:spcBef>
              <a:spcAft>
                <a:spcPts val="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Comparing the  differences between weekdays and weekends:</a:t>
            </a:r>
          </a:p>
          <a:p>
            <a:pPr marL="0" marR="0" indent="0">
              <a:spcBef>
                <a:spcPts val="0"/>
              </a:spcBef>
              <a:spcAft>
                <a:spcPts val="0"/>
              </a:spcAft>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For London: Besides room type and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attr_index</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distance to the center is another factor need to be considered during weekdays, however,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rest_index</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is the one need to be considered during weekends, this may be because that the location near to the center will be more convenient for commutation, while good restaurant will attrite more tourist during the weekends</a:t>
            </a:r>
          </a:p>
          <a:p>
            <a:pPr marL="0" marR="0" indent="0">
              <a:spcBef>
                <a:spcPts val="0"/>
              </a:spcBef>
              <a:spcAft>
                <a:spcPts val="0"/>
              </a:spcAft>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Similar results showing in the Pairs:</a:t>
            </a:r>
          </a:p>
          <a:p>
            <a:pPr marL="0" marR="0" indent="0">
              <a:spcBef>
                <a:spcPts val="0"/>
              </a:spcBef>
              <a:spcAft>
                <a:spcPts val="0"/>
              </a:spcAft>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For weekdays</a:t>
            </a:r>
            <a:r>
              <a:rPr lang="en-US" sz="1800" kern="100">
                <a:effectLst/>
                <a:latin typeface="Calibri" panose="020F0502020204030204" pitchFamily="34" charset="0"/>
                <a:ea typeface="DengXian" panose="02010600030101010101" pitchFamily="2" charset="-122"/>
                <a:cs typeface="Times New Roman" panose="02020603050405020304" pitchFamily="18" charset="0"/>
              </a:rPr>
              <a:t>, a </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location factor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lng</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”(longitude of the listing location) is the one need to be considered; and a factor related to tour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guest_satisfaction_overall</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is the one need to be considered during weekends </a:t>
            </a:r>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Research Question</a:t>
            </a:r>
            <a:endParaRPr/>
          </a:p>
        </p:txBody>
      </p:sp>
      <p:sp>
        <p:nvSpPr>
          <p:cNvPr id="65" name="Google Shape;65;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US" altLang="zh-CN" sz="2100" dirty="0"/>
              <a:t>1.</a:t>
            </a:r>
            <a:r>
              <a:rPr lang="zh-CN" altLang="en-US" sz="2100" dirty="0"/>
              <a:t> </a:t>
            </a:r>
            <a:r>
              <a:rPr lang="en-US" altLang="zh-CN" sz="2100" dirty="0"/>
              <a:t>Are there variations in rents across different regions? Do geographical factors play a role in rental prices?</a:t>
            </a:r>
          </a:p>
          <a:p>
            <a:pPr marL="0" lvl="0" indent="0" algn="l" rtl="0">
              <a:spcBef>
                <a:spcPts val="1200"/>
              </a:spcBef>
              <a:spcAft>
                <a:spcPts val="1200"/>
              </a:spcAft>
              <a:buNone/>
            </a:pPr>
            <a:r>
              <a:rPr lang="en-US" sz="2100" dirty="0"/>
              <a:t>2. What are the primary factors that impact rental rates?</a:t>
            </a:r>
          </a:p>
          <a:p>
            <a:pPr marL="0" lvl="0" indent="0" algn="l" rtl="0">
              <a:spcBef>
                <a:spcPts val="1200"/>
              </a:spcBef>
              <a:spcAft>
                <a:spcPts val="1200"/>
              </a:spcAft>
              <a:buNone/>
            </a:pPr>
            <a:r>
              <a:rPr lang="en-US" sz="2100" dirty="0"/>
              <a:t>3. How do Airbnb rentals evolve over time? Do the rental prices on weekdays and weekends depend on similar factors?</a:t>
            </a:r>
          </a:p>
          <a:p>
            <a:pPr marL="0" lvl="0" indent="0" algn="l" rtl="0">
              <a:spcBef>
                <a:spcPts val="1200"/>
              </a:spcBef>
              <a:spcAft>
                <a:spcPts val="1200"/>
              </a:spcAft>
              <a:buNone/>
            </a:pP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Significance of the study</a:t>
            </a:r>
            <a:endParaRPr/>
          </a:p>
        </p:txBody>
      </p:sp>
      <p:sp>
        <p:nvSpPr>
          <p:cNvPr id="71" name="Google Shape;71;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t>Investment decisions: For real estate investors, understanding Airbnb rental trends is one of the key factors in developing an investment strategy. By analyzing past rental data and trends, future rental yields can be predicted, helping investors make more informed decisions, such as choosing which areas to purchase properties for the highest returns.</a:t>
            </a:r>
            <a:endParaRPr dirty="0"/>
          </a:p>
          <a:p>
            <a:pPr marL="0" lvl="0" indent="0" algn="l" rtl="0">
              <a:spcBef>
                <a:spcPts val="1200"/>
              </a:spcBef>
              <a:spcAft>
                <a:spcPts val="1200"/>
              </a:spcAft>
              <a:buNone/>
            </a:pPr>
            <a:r>
              <a:rPr lang="zh-CN" dirty="0"/>
              <a:t>Competitive analysis: For Airbnb business operators, understanding rental trends can help them conduct competitive analysis. By comparing rental trends across regions and property types, they can identify the most attractive markets and the most profitable business models.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Decision</a:t>
            </a:r>
            <a:r>
              <a:rPr lang="zh-CN" dirty="0"/>
              <a:t> Tree</a:t>
            </a:r>
            <a:endParaRPr dirty="0"/>
          </a:p>
        </p:txBody>
      </p:sp>
      <p:sp>
        <p:nvSpPr>
          <p:cNvPr id="89" name="Google Shape;89;p18"/>
          <p:cNvSpPr txBox="1">
            <a:spLocks noGrp="1"/>
          </p:cNvSpPr>
          <p:nvPr>
            <p:ph type="body" idx="1"/>
          </p:nvPr>
        </p:nvSpPr>
        <p:spPr>
          <a:xfrm>
            <a:off x="311700" y="1234075"/>
            <a:ext cx="5365200" cy="3334800"/>
          </a:xfrm>
          <a:prstGeom prst="rect">
            <a:avLst/>
          </a:prstGeom>
        </p:spPr>
        <p:txBody>
          <a:bodyPr spcFirstLastPara="1" wrap="square" lIns="91425" tIns="91425" rIns="91425" bIns="91425" anchor="t" anchorCtr="0">
            <a:normAutofit fontScale="92500" lnSpcReduction="20000"/>
          </a:bodyPr>
          <a:lstStyle/>
          <a:p>
            <a:pPr marL="342900" lvl="0" algn="l" rtl="0">
              <a:spcBef>
                <a:spcPts val="0"/>
              </a:spcBef>
              <a:spcAft>
                <a:spcPts val="1200"/>
              </a:spcAft>
              <a:buAutoNum type="arabicPeriod"/>
            </a:pPr>
            <a:r>
              <a:rPr lang="en-US" dirty="0"/>
              <a:t>A decision tree is a decision support hierarchical model that uses a tree-like of decision and their possible consequences.</a:t>
            </a:r>
          </a:p>
          <a:p>
            <a:pPr marL="342900">
              <a:spcAft>
                <a:spcPts val="1200"/>
              </a:spcAft>
              <a:buFont typeface="Playfair Display"/>
              <a:buAutoNum type="arabicPeriod"/>
            </a:pPr>
            <a:r>
              <a:rPr lang="en-US" dirty="0"/>
              <a:t>A nonlinear predictive model</a:t>
            </a:r>
          </a:p>
          <a:p>
            <a:pPr marL="342900" lvl="0">
              <a:spcAft>
                <a:spcPts val="1200"/>
              </a:spcAft>
              <a:buFont typeface="Playfair Display"/>
              <a:buAutoNum type="arabicPeriod"/>
            </a:pPr>
            <a:r>
              <a:rPr lang="en-US" dirty="0"/>
              <a:t>Flowchart-like structure:</a:t>
            </a:r>
          </a:p>
          <a:p>
            <a:pPr marL="285750" lvl="0" indent="-285750">
              <a:spcAft>
                <a:spcPts val="1200"/>
              </a:spcAft>
              <a:buFont typeface="Arial" panose="020B0604020202020204" pitchFamily="34" charset="0"/>
              <a:buChar char="•"/>
            </a:pPr>
            <a:r>
              <a:rPr lang="en-US" dirty="0"/>
              <a:t>Internal node represents a “test” on an attribute</a:t>
            </a:r>
          </a:p>
          <a:p>
            <a:pPr marL="285750" lvl="0" indent="-285750">
              <a:spcAft>
                <a:spcPts val="1200"/>
              </a:spcAft>
              <a:buFont typeface="Arial" panose="020B0604020202020204" pitchFamily="34" charset="0"/>
              <a:buChar char="•"/>
            </a:pPr>
            <a:r>
              <a:rPr lang="en-US" dirty="0"/>
              <a:t> Branch represents the outcome of the test</a:t>
            </a:r>
          </a:p>
          <a:p>
            <a:pPr marL="285750" lvl="0" indent="-285750">
              <a:spcAft>
                <a:spcPts val="1200"/>
              </a:spcAft>
              <a:buFont typeface="Arial" panose="020B0604020202020204" pitchFamily="34" charset="0"/>
              <a:buChar char="•"/>
            </a:pPr>
            <a:r>
              <a:rPr lang="en-US" dirty="0"/>
              <a:t>Leaf node represents a class label (decision taken after computing all attributes)</a:t>
            </a:r>
          </a:p>
          <a:p>
            <a:pPr marL="0" lvl="0" indent="0" algn="l" rtl="0">
              <a:spcBef>
                <a:spcPts val="0"/>
              </a:spcBef>
              <a:spcAft>
                <a:spcPts val="1200"/>
              </a:spcAft>
              <a:buNone/>
            </a:pPr>
            <a:endParaRPr lang="en-US" dirty="0"/>
          </a:p>
        </p:txBody>
      </p:sp>
      <p:pic>
        <p:nvPicPr>
          <p:cNvPr id="3" name="Picture 2" descr="A picture containing text, screenshot, diagram, font&#10;&#10;Description automatically generated">
            <a:extLst>
              <a:ext uri="{FF2B5EF4-FFF2-40B4-BE49-F238E27FC236}">
                <a16:creationId xmlns:a16="http://schemas.microsoft.com/office/drawing/2014/main" id="{17CBA65C-E268-C9CD-6B11-E2E361692000}"/>
              </a:ext>
            </a:extLst>
          </p:cNvPr>
          <p:cNvPicPr>
            <a:picLocks noChangeAspect="1"/>
          </p:cNvPicPr>
          <p:nvPr/>
        </p:nvPicPr>
        <p:blipFill>
          <a:blip r:embed="rId3"/>
          <a:stretch>
            <a:fillRect/>
          </a:stretch>
        </p:blipFill>
        <p:spPr>
          <a:xfrm>
            <a:off x="5676900" y="1017725"/>
            <a:ext cx="2895600" cy="2997200"/>
          </a:xfrm>
          <a:prstGeom prst="rect">
            <a:avLst/>
          </a:prstGeom>
        </p:spPr>
      </p:pic>
      <p:sp>
        <p:nvSpPr>
          <p:cNvPr id="5" name="TextBox 4">
            <a:extLst>
              <a:ext uri="{FF2B5EF4-FFF2-40B4-BE49-F238E27FC236}">
                <a16:creationId xmlns:a16="http://schemas.microsoft.com/office/drawing/2014/main" id="{71870DEB-C66B-830B-44A0-E48DCBCBA7AF}"/>
              </a:ext>
            </a:extLst>
          </p:cNvPr>
          <p:cNvSpPr txBox="1"/>
          <p:nvPr/>
        </p:nvSpPr>
        <p:spPr>
          <a:xfrm>
            <a:off x="4966252" y="4631336"/>
            <a:ext cx="3606248" cy="307777"/>
          </a:xfrm>
          <a:prstGeom prst="rect">
            <a:avLst/>
          </a:prstGeom>
          <a:noFill/>
        </p:spPr>
        <p:txBody>
          <a:bodyPr wrap="square">
            <a:spAutoFit/>
          </a:bodyPr>
          <a:lstStyle/>
          <a:p>
            <a:r>
              <a:rPr lang="en-US" dirty="0"/>
              <a:t>https://</a:t>
            </a:r>
            <a:r>
              <a:rPr lang="en-US" dirty="0" err="1"/>
              <a:t>en.wikipedia.org</a:t>
            </a:r>
            <a:r>
              <a:rPr lang="en-US" dirty="0"/>
              <a:t>/wiki/</a:t>
            </a:r>
            <a:r>
              <a:rPr lang="en-US" dirty="0" err="1"/>
              <a:t>Decision_tree</a:t>
            </a:r>
            <a:endParaRPr lang="en-US" dirty="0"/>
          </a:p>
        </p:txBody>
      </p:sp>
    </p:spTree>
    <p:extLst>
      <p:ext uri="{BB962C8B-B14F-4D97-AF65-F5344CB8AC3E}">
        <p14:creationId xmlns:p14="http://schemas.microsoft.com/office/powerpoint/2010/main" val="50880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Regression Trees</a:t>
            </a:r>
            <a:endParaRPr dirty="0"/>
          </a:p>
        </p:txBody>
      </p:sp>
      <p:sp>
        <p:nvSpPr>
          <p:cNvPr id="89" name="Google Shape;89;p18"/>
          <p:cNvSpPr txBox="1">
            <a:spLocks noGrp="1"/>
          </p:cNvSpPr>
          <p:nvPr>
            <p:ph type="body" idx="1"/>
          </p:nvPr>
        </p:nvSpPr>
        <p:spPr>
          <a:xfrm>
            <a:off x="155692" y="1147325"/>
            <a:ext cx="5365200" cy="3334800"/>
          </a:xfrm>
          <a:prstGeom prst="rect">
            <a:avLst/>
          </a:prstGeom>
        </p:spPr>
        <p:txBody>
          <a:bodyPr spcFirstLastPara="1" wrap="square" lIns="91425" tIns="91425" rIns="91425" bIns="91425" anchor="t" anchorCtr="0">
            <a:normAutofit/>
          </a:bodyPr>
          <a:lstStyle/>
          <a:p>
            <a:pPr marL="342900">
              <a:spcAft>
                <a:spcPts val="1200"/>
              </a:spcAft>
              <a:buFont typeface="Playfair Display"/>
              <a:buAutoNum type="arabicPeriod"/>
            </a:pPr>
            <a:r>
              <a:rPr lang="en-US" dirty="0"/>
              <a:t>1. Decision tree has two types: Regression tree and Classification tree</a:t>
            </a:r>
          </a:p>
          <a:p>
            <a:pPr marL="342900" lvl="0" algn="l" rtl="0">
              <a:spcBef>
                <a:spcPts val="0"/>
              </a:spcBef>
              <a:spcAft>
                <a:spcPts val="1200"/>
              </a:spcAft>
              <a:buAutoNum type="arabicPeriod"/>
            </a:pPr>
            <a:r>
              <a:rPr lang="en-US" dirty="0"/>
              <a:t>Decision trees where the target variable can take continuous values are called regression tree.</a:t>
            </a:r>
          </a:p>
          <a:p>
            <a:pPr marL="342900" lvl="0" algn="l" rtl="0">
              <a:spcBef>
                <a:spcPts val="0"/>
              </a:spcBef>
              <a:spcAft>
                <a:spcPts val="1200"/>
              </a:spcAft>
              <a:buAutoNum type="arabicPeriod"/>
            </a:pPr>
            <a:r>
              <a:rPr lang="en-US" dirty="0"/>
              <a:t>Example: the price of a house, a patient’s length of stay in a hospital, salary</a:t>
            </a:r>
          </a:p>
        </p:txBody>
      </p:sp>
      <p:sp>
        <p:nvSpPr>
          <p:cNvPr id="4" name="TextBox 3">
            <a:extLst>
              <a:ext uri="{FF2B5EF4-FFF2-40B4-BE49-F238E27FC236}">
                <a16:creationId xmlns:a16="http://schemas.microsoft.com/office/drawing/2014/main" id="{57CB31DE-9AAE-B94B-CC98-30F4519B0F7B}"/>
              </a:ext>
            </a:extLst>
          </p:cNvPr>
          <p:cNvSpPr txBox="1"/>
          <p:nvPr/>
        </p:nvSpPr>
        <p:spPr>
          <a:xfrm>
            <a:off x="4838700" y="4698475"/>
            <a:ext cx="4572000" cy="307777"/>
          </a:xfrm>
          <a:prstGeom prst="rect">
            <a:avLst/>
          </a:prstGeom>
          <a:noFill/>
        </p:spPr>
        <p:txBody>
          <a:bodyPr wrap="square">
            <a:spAutoFit/>
          </a:bodyPr>
          <a:lstStyle/>
          <a:p>
            <a:r>
              <a:rPr lang="en-US" dirty="0"/>
              <a:t>https://</a:t>
            </a:r>
            <a:r>
              <a:rPr lang="en-US" dirty="0" err="1"/>
              <a:t>en.wikipedia.org</a:t>
            </a:r>
            <a:r>
              <a:rPr lang="en-US" dirty="0"/>
              <a:t>/wiki/</a:t>
            </a:r>
            <a:r>
              <a:rPr lang="en-US" dirty="0" err="1"/>
              <a:t>Decision_tree_learning</a:t>
            </a:r>
            <a:endParaRPr lang="en-US" dirty="0"/>
          </a:p>
        </p:txBody>
      </p:sp>
      <p:pic>
        <p:nvPicPr>
          <p:cNvPr id="5" name="Picture 4">
            <a:extLst>
              <a:ext uri="{FF2B5EF4-FFF2-40B4-BE49-F238E27FC236}">
                <a16:creationId xmlns:a16="http://schemas.microsoft.com/office/drawing/2014/main" id="{A96ED032-99AD-FF86-3497-D7582A82FC36}"/>
              </a:ext>
            </a:extLst>
          </p:cNvPr>
          <p:cNvPicPr>
            <a:picLocks noChangeAspect="1"/>
          </p:cNvPicPr>
          <p:nvPr/>
        </p:nvPicPr>
        <p:blipFill>
          <a:blip r:embed="rId3"/>
          <a:stretch>
            <a:fillRect/>
          </a:stretch>
        </p:blipFill>
        <p:spPr>
          <a:xfrm>
            <a:off x="5356585" y="1154442"/>
            <a:ext cx="3787415" cy="2502399"/>
          </a:xfrm>
          <a:prstGeom prst="rect">
            <a:avLst/>
          </a:prstGeom>
        </p:spPr>
      </p:pic>
    </p:spTree>
    <p:extLst>
      <p:ext uri="{BB962C8B-B14F-4D97-AF65-F5344CB8AC3E}">
        <p14:creationId xmlns:p14="http://schemas.microsoft.com/office/powerpoint/2010/main" val="117547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Why using the Regression Tree model?</a:t>
            </a:r>
            <a:endParaRPr dirty="0"/>
          </a:p>
        </p:txBody>
      </p:sp>
      <p:sp>
        <p:nvSpPr>
          <p:cNvPr id="77" name="Google Shape;77;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t>Multi-Factor Consideration</a:t>
            </a:r>
            <a:endParaRPr dirty="0"/>
          </a:p>
          <a:p>
            <a:pPr marL="0" lvl="0" indent="0" algn="l" rtl="0">
              <a:spcBef>
                <a:spcPts val="1200"/>
              </a:spcBef>
              <a:spcAft>
                <a:spcPts val="0"/>
              </a:spcAft>
              <a:buNone/>
            </a:pPr>
            <a:r>
              <a:rPr lang="zh-CN" dirty="0"/>
              <a:t>Interpretability</a:t>
            </a:r>
            <a:endParaRPr dirty="0"/>
          </a:p>
          <a:p>
            <a:pPr marL="0" lvl="0" indent="0" algn="l" rtl="0">
              <a:spcBef>
                <a:spcPts val="1200"/>
              </a:spcBef>
              <a:spcAft>
                <a:spcPts val="0"/>
              </a:spcAft>
              <a:buNone/>
            </a:pPr>
            <a:r>
              <a:rPr lang="zh-CN" dirty="0"/>
              <a:t>Adaptation to non-linear relationships</a:t>
            </a:r>
            <a:endParaRPr dirty="0"/>
          </a:p>
          <a:p>
            <a:pPr marL="0" lvl="0" indent="0" algn="l" rtl="0">
              <a:spcBef>
                <a:spcPts val="1200"/>
              </a:spcBef>
              <a:spcAft>
                <a:spcPts val="1200"/>
              </a:spcAft>
              <a:buNone/>
            </a:pPr>
            <a:r>
              <a:rPr lang="zh-CN" dirty="0"/>
              <a:t>Robustness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 Source&amp;Description</a:t>
            </a:r>
            <a:endParaRPr/>
          </a:p>
        </p:txBody>
      </p:sp>
      <p:sp>
        <p:nvSpPr>
          <p:cNvPr id="89" name="Google Shape;89;p1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fontScale="70000" lnSpcReduction="20000"/>
          </a:bodyPr>
          <a:lstStyle/>
          <a:p>
            <a:pPr marL="342900" lvl="0" algn="l" rtl="0">
              <a:spcBef>
                <a:spcPts val="0"/>
              </a:spcBef>
              <a:spcAft>
                <a:spcPts val="1200"/>
              </a:spcAft>
              <a:buFont typeface="+mj-lt"/>
              <a:buAutoNum type="arabicPeriod"/>
            </a:pPr>
            <a:r>
              <a:rPr lang="en-US" dirty="0"/>
              <a:t>Data is downloaded from: </a:t>
            </a:r>
            <a:r>
              <a:rPr lang="en-US" dirty="0">
                <a:hlinkClick r:id="rId3"/>
              </a:rPr>
              <a:t>https://www.kaggle.com/datasets/thedevastator/airbnb-prices-in-european-cities</a:t>
            </a:r>
            <a:endParaRPr lang="en-US" dirty="0"/>
          </a:p>
          <a:p>
            <a:pPr marL="342900" lvl="0" algn="l" rtl="0">
              <a:spcBef>
                <a:spcPts val="0"/>
              </a:spcBef>
              <a:spcAft>
                <a:spcPts val="1200"/>
              </a:spcAft>
              <a:buFont typeface="+mj-lt"/>
              <a:buAutoNum type="arabicPeriod"/>
            </a:pPr>
            <a:r>
              <a:rPr lang="en-US" dirty="0"/>
              <a:t> These data contain Airbnb prices in 10 major EU cities</a:t>
            </a:r>
          </a:p>
          <a:p>
            <a:pPr marL="342900" lvl="0" algn="l" rtl="0">
              <a:spcBef>
                <a:spcPts val="0"/>
              </a:spcBef>
              <a:spcAft>
                <a:spcPts val="1200"/>
              </a:spcAft>
              <a:buFont typeface="+mj-lt"/>
              <a:buAutoNum type="arabicPeriod"/>
            </a:pPr>
            <a:r>
              <a:rPr lang="en-US" dirty="0"/>
              <a:t>Each listing is evaluated for various attributes, including:</a:t>
            </a:r>
          </a:p>
          <a:p>
            <a:pPr marL="0" lvl="0" indent="0" algn="l" rtl="0">
              <a:lnSpc>
                <a:spcPct val="120000"/>
              </a:lnSpc>
              <a:spcBef>
                <a:spcPts val="0"/>
              </a:spcBef>
              <a:buNone/>
            </a:pPr>
            <a:r>
              <a:rPr lang="en-US" dirty="0"/>
              <a:t>        room types, cleanliness and satisfaction ratings, bedrooms, </a:t>
            </a:r>
          </a:p>
          <a:p>
            <a:pPr marL="0" lvl="0" indent="0" algn="l" rtl="0">
              <a:lnSpc>
                <a:spcPct val="120000"/>
              </a:lnSpc>
              <a:spcBef>
                <a:spcPts val="0"/>
              </a:spcBef>
              <a:buNone/>
            </a:pPr>
            <a:r>
              <a:rPr lang="en-US" dirty="0"/>
              <a:t>        distance from the city center, and more to capture an in-depth understanding of Airbnb prices </a:t>
            </a:r>
          </a:p>
          <a:p>
            <a:pPr marL="0" lvl="0" indent="0" algn="l" rtl="0">
              <a:lnSpc>
                <a:spcPct val="120000"/>
              </a:lnSpc>
              <a:spcBef>
                <a:spcPts val="0"/>
              </a:spcBef>
              <a:buNone/>
            </a:pPr>
            <a:r>
              <a:rPr lang="en-US" dirty="0"/>
              <a:t>        weekdays and weekends. </a:t>
            </a:r>
          </a:p>
          <a:p>
            <a:pPr marL="0" lvl="0" indent="0" algn="l" rtl="0">
              <a:lnSpc>
                <a:spcPct val="120000"/>
              </a:lnSpc>
              <a:spcBef>
                <a:spcPts val="0"/>
              </a:spcBef>
              <a:buNone/>
            </a:pPr>
            <a:endParaRPr lang="en-US" dirty="0"/>
          </a:p>
          <a:p>
            <a:pPr marL="342900">
              <a:spcAft>
                <a:spcPts val="1200"/>
              </a:spcAft>
              <a:buFont typeface="+mj-lt"/>
              <a:buAutoNum type="arabicPeriod" startAt="4"/>
            </a:pPr>
            <a:r>
              <a:rPr lang="en-US" dirty="0"/>
              <a:t>We only choose London and Paris data in our analysis</a:t>
            </a:r>
          </a:p>
          <a:p>
            <a:pPr marL="342900">
              <a:spcAft>
                <a:spcPts val="1200"/>
              </a:spcAft>
              <a:buFont typeface="+mj-lt"/>
              <a:buAutoNum type="arabicPeriod" startAt="4"/>
            </a:pPr>
            <a:r>
              <a:rPr lang="en-US" dirty="0"/>
              <a:t>London weekdays(4,614 entries), London weekends(5,379 entries)</a:t>
            </a:r>
          </a:p>
          <a:p>
            <a:pPr marL="0" indent="0">
              <a:spcAft>
                <a:spcPts val="1200"/>
              </a:spcAft>
              <a:buNone/>
            </a:pPr>
            <a:r>
              <a:rPr lang="en-US" dirty="0"/>
              <a:t>         Paris weekdays(3558 entries), London weekends(3130 entries)</a:t>
            </a:r>
          </a:p>
          <a:p>
            <a:pPr marL="342900">
              <a:spcAft>
                <a:spcPts val="1200"/>
              </a:spcAft>
              <a:buFont typeface="+mj-lt"/>
              <a:buAutoNum type="arabicPeriod" startAt="4"/>
            </a:pPr>
            <a:endParaRPr lang="en-US" dirty="0"/>
          </a:p>
          <a:p>
            <a:pPr marL="342900" lvl="0" algn="l" rtl="0">
              <a:spcBef>
                <a:spcPts val="0"/>
              </a:spcBef>
              <a:spcAft>
                <a:spcPts val="1200"/>
              </a:spcAft>
              <a:buFont typeface="+mj-lt"/>
              <a:buAutoNum type="arabicPeriod" startAt="4"/>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Data Source&amp;Description</a:t>
            </a:r>
            <a:endParaRPr dirty="0"/>
          </a:p>
        </p:txBody>
      </p:sp>
      <p:sp>
        <p:nvSpPr>
          <p:cNvPr id="89" name="Google Shape;89;p18"/>
          <p:cNvSpPr txBox="1">
            <a:spLocks noGrp="1"/>
          </p:cNvSpPr>
          <p:nvPr>
            <p:ph type="body" idx="1"/>
          </p:nvPr>
        </p:nvSpPr>
        <p:spPr>
          <a:xfrm>
            <a:off x="311699" y="1338468"/>
            <a:ext cx="7109517" cy="3167271"/>
          </a:xfrm>
          <a:prstGeom prst="rect">
            <a:avLst/>
          </a:prstGeom>
        </p:spPr>
        <p:txBody>
          <a:bodyPr spcFirstLastPara="1" wrap="square" lIns="91425" tIns="91425" rIns="91425" bIns="91425" anchor="t" anchorCtr="0">
            <a:normAutofit fontScale="55000" lnSpcReduction="20000"/>
          </a:bodyPr>
          <a:lstStyle/>
          <a:p>
            <a:pPr marL="0" indent="0">
              <a:lnSpc>
                <a:spcPct val="100000"/>
              </a:lnSpc>
              <a:spcAft>
                <a:spcPts val="1200"/>
              </a:spcAft>
              <a:buNone/>
            </a:pPr>
            <a:r>
              <a:rPr lang="en-US" sz="3300" dirty="0"/>
              <a:t>Total 20 variables(columns), 17 variables are involved in our analysis</a:t>
            </a:r>
          </a:p>
          <a:p>
            <a:pPr marL="0" indent="0">
              <a:lnSpc>
                <a:spcPct val="100000"/>
              </a:lnSpc>
              <a:spcAft>
                <a:spcPts val="1200"/>
              </a:spcAft>
              <a:buNone/>
            </a:pPr>
            <a:r>
              <a:rPr lang="en-US" sz="3300" dirty="0"/>
              <a:t>Numeric :</a:t>
            </a:r>
          </a:p>
          <a:p>
            <a:pPr marL="0" indent="0">
              <a:lnSpc>
                <a:spcPct val="100000"/>
              </a:lnSpc>
              <a:spcAft>
                <a:spcPts val="1200"/>
              </a:spcAft>
              <a:buNone/>
            </a:pPr>
            <a:r>
              <a:rPr lang="en-US" sz="3300" dirty="0" err="1"/>
              <a:t>realSum</a:t>
            </a:r>
            <a:r>
              <a:rPr lang="en-US" sz="3300" dirty="0"/>
              <a:t>, </a:t>
            </a:r>
            <a:r>
              <a:rPr lang="en-US" sz="3300" dirty="0" err="1"/>
              <a:t>cleanliness_rating</a:t>
            </a:r>
            <a:r>
              <a:rPr lang="en-US" sz="3300" dirty="0"/>
              <a:t>,   </a:t>
            </a:r>
            <a:r>
              <a:rPr lang="en-US" sz="3300" dirty="0" err="1"/>
              <a:t>guest_satisfaction_overall</a:t>
            </a:r>
            <a:r>
              <a:rPr lang="en-US" sz="3300" dirty="0"/>
              <a:t>,  </a:t>
            </a:r>
            <a:r>
              <a:rPr lang="en-US" sz="3300" dirty="0" err="1"/>
              <a:t>dist</a:t>
            </a:r>
            <a:r>
              <a:rPr lang="en-US" sz="3300" dirty="0"/>
              <a:t>, </a:t>
            </a:r>
            <a:r>
              <a:rPr lang="en-US" sz="3300" dirty="0" err="1"/>
              <a:t>metro_dist</a:t>
            </a:r>
            <a:r>
              <a:rPr lang="en-US" sz="3300" dirty="0"/>
              <a:t>,  </a:t>
            </a:r>
            <a:r>
              <a:rPr lang="en-US" sz="3300" dirty="0" err="1"/>
              <a:t>attr_index</a:t>
            </a:r>
            <a:r>
              <a:rPr lang="en-US" sz="3300" dirty="0"/>
              <a:t>, </a:t>
            </a:r>
            <a:r>
              <a:rPr lang="en-US" sz="3300" dirty="0" err="1"/>
              <a:t>attr_index_norm</a:t>
            </a:r>
            <a:r>
              <a:rPr lang="en-US" sz="3300" dirty="0"/>
              <a:t>, </a:t>
            </a:r>
            <a:r>
              <a:rPr lang="en-US" sz="3300" dirty="0" err="1"/>
              <a:t>rest_index</a:t>
            </a:r>
            <a:r>
              <a:rPr lang="en-US" sz="3300" dirty="0"/>
              <a:t>, </a:t>
            </a:r>
            <a:r>
              <a:rPr lang="en-US" sz="3300" dirty="0" err="1"/>
              <a:t>attr_index_norm</a:t>
            </a:r>
            <a:r>
              <a:rPr lang="en-US" sz="3300" dirty="0"/>
              <a:t>, </a:t>
            </a:r>
            <a:r>
              <a:rPr lang="en-US" sz="3300" dirty="0" err="1"/>
              <a:t>lng</a:t>
            </a:r>
            <a:r>
              <a:rPr lang="en-US" sz="3300" dirty="0"/>
              <a:t>, </a:t>
            </a:r>
            <a:r>
              <a:rPr lang="en-US" sz="3300" dirty="0" err="1"/>
              <a:t>lat</a:t>
            </a:r>
            <a:endParaRPr lang="en-US" sz="3300" dirty="0"/>
          </a:p>
          <a:p>
            <a:pPr marL="0" indent="0">
              <a:lnSpc>
                <a:spcPct val="100000"/>
              </a:lnSpc>
              <a:spcAft>
                <a:spcPts val="1200"/>
              </a:spcAft>
              <a:buNone/>
            </a:pPr>
            <a:r>
              <a:rPr lang="en-US" sz="3300" dirty="0"/>
              <a:t>Categorical: </a:t>
            </a:r>
          </a:p>
          <a:p>
            <a:pPr marL="0" indent="0">
              <a:lnSpc>
                <a:spcPct val="100000"/>
              </a:lnSpc>
              <a:spcAft>
                <a:spcPts val="1200"/>
              </a:spcAft>
              <a:buNone/>
            </a:pPr>
            <a:r>
              <a:rPr lang="en-US" sz="3300" dirty="0" err="1"/>
              <a:t>room_type</a:t>
            </a:r>
            <a:r>
              <a:rPr lang="en-US" sz="3300" dirty="0"/>
              <a:t>, </a:t>
            </a:r>
            <a:r>
              <a:rPr lang="en-US" sz="3300" dirty="0" err="1"/>
              <a:t>room_shared</a:t>
            </a:r>
            <a:r>
              <a:rPr lang="en-US" sz="3300" dirty="0"/>
              <a:t>  </a:t>
            </a:r>
            <a:r>
              <a:rPr lang="en-US" sz="3300" dirty="0" err="1"/>
              <a:t>room_private,host_is_superhost,multi,biz</a:t>
            </a:r>
            <a:endParaRPr lang="en-US" sz="3300" dirty="0"/>
          </a:p>
          <a:p>
            <a:pPr marL="0" indent="0">
              <a:lnSpc>
                <a:spcPct val="100000"/>
              </a:lnSpc>
              <a:spcAft>
                <a:spcPts val="1200"/>
              </a:spcAft>
              <a:buNone/>
            </a:pPr>
            <a:endParaRPr lang="en-US" dirty="0"/>
          </a:p>
          <a:p>
            <a:pPr marL="0" indent="0">
              <a:lnSpc>
                <a:spcPct val="100000"/>
              </a:lnSpc>
              <a:spcAft>
                <a:spcPts val="1200"/>
              </a:spcAft>
              <a:buNone/>
            </a:pPr>
            <a:endParaRPr dirty="0"/>
          </a:p>
        </p:txBody>
      </p:sp>
    </p:spTree>
    <p:extLst>
      <p:ext uri="{BB962C8B-B14F-4D97-AF65-F5344CB8AC3E}">
        <p14:creationId xmlns:p14="http://schemas.microsoft.com/office/powerpoint/2010/main" val="268868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Attractive Index &amp; Rest Index</a:t>
            </a:r>
            <a:endParaRPr/>
          </a:p>
        </p:txBody>
      </p:sp>
      <p:sp>
        <p:nvSpPr>
          <p:cNvPr id="83" name="Google Shape;83;p17"/>
          <p:cNvSpPr txBox="1">
            <a:spLocks noGrp="1"/>
          </p:cNvSpPr>
          <p:nvPr>
            <p:ph type="body" idx="1"/>
          </p:nvPr>
        </p:nvSpPr>
        <p:spPr>
          <a:xfrm>
            <a:off x="214795" y="10177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The </a:t>
            </a:r>
            <a:r>
              <a:rPr lang="en-US" i="1" dirty="0" err="1"/>
              <a:t>attr_index</a:t>
            </a:r>
            <a:r>
              <a:rPr lang="en-US" i="1" dirty="0"/>
              <a:t> </a:t>
            </a:r>
            <a:r>
              <a:rPr lang="en-US" dirty="0"/>
              <a:t>for listing </a:t>
            </a:r>
            <a:r>
              <a:rPr lang="en-US" i="1" dirty="0"/>
              <a:t>j</a:t>
            </a:r>
            <a:r>
              <a:rPr lang="en-US" dirty="0"/>
              <a:t>, based on </a:t>
            </a:r>
            <a:r>
              <a:rPr lang="en-US" i="1" dirty="0"/>
              <a:t>K</a:t>
            </a:r>
            <a:r>
              <a:rPr lang="en-US" dirty="0"/>
              <a:t> points of interest is calculated as: </a:t>
            </a:r>
            <a:endParaRPr dirty="0"/>
          </a:p>
        </p:txBody>
      </p:sp>
      <p:pic>
        <p:nvPicPr>
          <p:cNvPr id="2" name="Picture 1">
            <a:extLst>
              <a:ext uri="{FF2B5EF4-FFF2-40B4-BE49-F238E27FC236}">
                <a16:creationId xmlns:a16="http://schemas.microsoft.com/office/drawing/2014/main" id="{35962C00-82F1-6823-3FFB-2A77A7F8E0A6}"/>
              </a:ext>
            </a:extLst>
          </p:cNvPr>
          <p:cNvPicPr>
            <a:picLocks noChangeAspect="1"/>
          </p:cNvPicPr>
          <p:nvPr/>
        </p:nvPicPr>
        <p:blipFill>
          <a:blip r:embed="rId3"/>
          <a:stretch>
            <a:fillRect/>
          </a:stretch>
        </p:blipFill>
        <p:spPr>
          <a:xfrm>
            <a:off x="3012386" y="1590425"/>
            <a:ext cx="1714500" cy="914400"/>
          </a:xfrm>
          <a:prstGeom prst="rect">
            <a:avLst/>
          </a:prstGeom>
        </p:spPr>
      </p:pic>
      <p:sp>
        <p:nvSpPr>
          <p:cNvPr id="7" name="Google Shape;83;p17">
            <a:extLst>
              <a:ext uri="{FF2B5EF4-FFF2-40B4-BE49-F238E27FC236}">
                <a16:creationId xmlns:a16="http://schemas.microsoft.com/office/drawing/2014/main" id="{59E1EAF7-6B0F-9E71-45D3-132CAEF00765}"/>
              </a:ext>
            </a:extLst>
          </p:cNvPr>
          <p:cNvSpPr txBox="1">
            <a:spLocks/>
          </p:cNvSpPr>
          <p:nvPr/>
        </p:nvSpPr>
        <p:spPr>
          <a:xfrm>
            <a:off x="214795" y="2285399"/>
            <a:ext cx="8520600" cy="158423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layfair Display"/>
              <a:buChar char="●"/>
              <a:defRPr sz="1800" b="0" i="0" u="none" strike="noStrike" cap="none">
                <a:solidFill>
                  <a:schemeClr val="dk2"/>
                </a:solidFill>
                <a:latin typeface="Playfair Display"/>
                <a:ea typeface="Playfair Display"/>
                <a:cs typeface="Playfair Display"/>
                <a:sym typeface="Playfair Display"/>
              </a:defRPr>
            </a:lvl1pPr>
            <a:lvl2pPr marL="914400" marR="0" lvl="1" indent="-317500" algn="l" rtl="0">
              <a:lnSpc>
                <a:spcPct val="115000"/>
              </a:lnSpc>
              <a:spcBef>
                <a:spcPts val="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2pPr>
            <a:lvl3pPr marL="1371600" marR="0" lvl="2" indent="-317500" algn="l" rtl="0">
              <a:lnSpc>
                <a:spcPct val="115000"/>
              </a:lnSpc>
              <a:spcBef>
                <a:spcPts val="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3pPr>
            <a:lvl4pPr marL="1828800" marR="0" lvl="3" indent="-317500" algn="l" rtl="0">
              <a:lnSpc>
                <a:spcPct val="115000"/>
              </a:lnSpc>
              <a:spcBef>
                <a:spcPts val="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4pPr>
            <a:lvl5pPr marL="2286000" marR="0" lvl="4" indent="-317500" algn="l" rtl="0">
              <a:lnSpc>
                <a:spcPct val="115000"/>
              </a:lnSpc>
              <a:spcBef>
                <a:spcPts val="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5pPr>
            <a:lvl6pPr marL="2743200" marR="0" lvl="5" indent="-317500" algn="l" rtl="0">
              <a:lnSpc>
                <a:spcPct val="115000"/>
              </a:lnSpc>
              <a:spcBef>
                <a:spcPts val="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6pPr>
            <a:lvl7pPr marL="3200400" marR="0" lvl="6" indent="-317500" algn="l" rtl="0">
              <a:lnSpc>
                <a:spcPct val="115000"/>
              </a:lnSpc>
              <a:spcBef>
                <a:spcPts val="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7pPr>
            <a:lvl8pPr marL="3657600" marR="0" lvl="7" indent="-317500" algn="l" rtl="0">
              <a:lnSpc>
                <a:spcPct val="115000"/>
              </a:lnSpc>
              <a:spcBef>
                <a:spcPts val="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8pPr>
            <a:lvl9pPr marL="4114800" marR="0" lvl="8" indent="-317500" algn="l" rtl="0">
              <a:lnSpc>
                <a:spcPct val="115000"/>
              </a:lnSpc>
              <a:spcBef>
                <a:spcPts val="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9pPr>
          </a:lstStyle>
          <a:p>
            <a:pPr marL="0" indent="0">
              <a:buFont typeface="Playfair Display"/>
              <a:buNone/>
            </a:pPr>
            <a:r>
              <a:rPr lang="en-US" dirty="0"/>
              <a:t>Where </a:t>
            </a:r>
            <a:r>
              <a:rPr lang="en-US" i="1" dirty="0"/>
              <a:t>R</a:t>
            </a:r>
            <a:r>
              <a:rPr lang="en-US" dirty="0"/>
              <a:t> is the number of reviews for attraction </a:t>
            </a:r>
            <a:r>
              <a:rPr lang="en-US" i="1" dirty="0"/>
              <a:t>k</a:t>
            </a:r>
            <a:r>
              <a:rPr lang="en-US" dirty="0"/>
              <a:t>, and </a:t>
            </a:r>
            <a:r>
              <a:rPr lang="en-US" i="1" dirty="0" err="1"/>
              <a:t>d</a:t>
            </a:r>
            <a:r>
              <a:rPr lang="en-US" i="1" baseline="-25000" dirty="0" err="1"/>
              <a:t>jk</a:t>
            </a:r>
            <a:r>
              <a:rPr lang="en-US" dirty="0"/>
              <a:t> is the distance between the listing and point </a:t>
            </a:r>
            <a:r>
              <a:rPr lang="en-US" i="1" dirty="0"/>
              <a:t>k</a:t>
            </a:r>
            <a:r>
              <a:rPr lang="en-US" dirty="0"/>
              <a:t>. </a:t>
            </a:r>
          </a:p>
          <a:p>
            <a:pPr marL="0" indent="0">
              <a:buFont typeface="Playfair Display"/>
              <a:buNone/>
            </a:pPr>
            <a:r>
              <a:rPr lang="en-US" dirty="0"/>
              <a:t>In addition to </a:t>
            </a:r>
            <a:r>
              <a:rPr lang="en-US" i="1" dirty="0" err="1"/>
              <a:t>attr_index</a:t>
            </a:r>
            <a:r>
              <a:rPr lang="en-US" dirty="0"/>
              <a:t>, which is based on the venues from the Attractions category, </a:t>
            </a:r>
            <a:r>
              <a:rPr lang="en-US" i="1" dirty="0" err="1"/>
              <a:t>rest_index</a:t>
            </a:r>
            <a:r>
              <a:rPr lang="en-US" i="1" dirty="0"/>
              <a:t> </a:t>
            </a:r>
            <a:r>
              <a:rPr lang="en-US" dirty="0"/>
              <a:t>is considered for restaurants</a:t>
            </a:r>
          </a:p>
        </p:txBody>
      </p:sp>
      <p:sp>
        <p:nvSpPr>
          <p:cNvPr id="9" name="TextBox 8">
            <a:extLst>
              <a:ext uri="{FF2B5EF4-FFF2-40B4-BE49-F238E27FC236}">
                <a16:creationId xmlns:a16="http://schemas.microsoft.com/office/drawing/2014/main" id="{CE167ECC-AF32-BF81-203B-35691658ED2A}"/>
              </a:ext>
            </a:extLst>
          </p:cNvPr>
          <p:cNvSpPr txBox="1"/>
          <p:nvPr/>
        </p:nvSpPr>
        <p:spPr>
          <a:xfrm>
            <a:off x="4726886" y="4256832"/>
            <a:ext cx="4008509" cy="369332"/>
          </a:xfrm>
          <a:prstGeom prst="rect">
            <a:avLst/>
          </a:prstGeom>
          <a:noFill/>
        </p:spPr>
        <p:txBody>
          <a:bodyPr wrap="square">
            <a:spAutoFit/>
          </a:bodyPr>
          <a:lstStyle/>
          <a:p>
            <a:r>
              <a:rPr lang="en-US" sz="1800" dirty="0" err="1">
                <a:solidFill>
                  <a:schemeClr val="dk2"/>
                </a:solidFill>
                <a:latin typeface="Playfair Display"/>
                <a:sym typeface="Playfair Display"/>
              </a:rPr>
              <a:t>Gyodi</a:t>
            </a:r>
            <a:r>
              <a:rPr lang="en-US" sz="1800" dirty="0">
                <a:solidFill>
                  <a:schemeClr val="dk2"/>
                </a:solidFill>
                <a:latin typeface="Playfair Display"/>
                <a:sym typeface="Playfair Display"/>
              </a:rPr>
              <a:t> K., and </a:t>
            </a:r>
            <a:r>
              <a:rPr lang="en-US" sz="1800" dirty="0" err="1">
                <a:solidFill>
                  <a:schemeClr val="dk2"/>
                </a:solidFill>
                <a:latin typeface="Playfair Display"/>
                <a:sym typeface="Playfair Display"/>
              </a:rPr>
              <a:t>Nawaro</a:t>
            </a:r>
            <a:r>
              <a:rPr lang="en-US" sz="1800" dirty="0">
                <a:solidFill>
                  <a:schemeClr val="dk2"/>
                </a:solidFill>
                <a:latin typeface="Playfair Display"/>
                <a:sym typeface="Playfair Display"/>
              </a:rPr>
              <a:t> L., 2021</a:t>
            </a: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1086</Words>
  <Application>Microsoft Macintosh PowerPoint</Application>
  <PresentationFormat>On-screen Show (16:9)</PresentationFormat>
  <Paragraphs>73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Oswald</vt:lpstr>
      <vt:lpstr>Calibri</vt:lpstr>
      <vt:lpstr>Playfair Display</vt:lpstr>
      <vt:lpstr>Montserrat</vt:lpstr>
      <vt:lpstr>Pop</vt:lpstr>
      <vt:lpstr>Regression Tree Model to Analyze the Price Trend of Airbnb</vt:lpstr>
      <vt:lpstr>Research Question</vt:lpstr>
      <vt:lpstr>Significance of the study</vt:lpstr>
      <vt:lpstr>Decision Tree</vt:lpstr>
      <vt:lpstr>Regression Trees</vt:lpstr>
      <vt:lpstr>Why using the Regression Tree model?</vt:lpstr>
      <vt:lpstr>Data Source&amp;Description</vt:lpstr>
      <vt:lpstr>Data Source&amp;Description</vt:lpstr>
      <vt:lpstr>Attractive Index &amp; Rest Index</vt:lpstr>
      <vt:lpstr>Data &amp; Analysis</vt:lpstr>
      <vt:lpstr>Data &amp; Analysis</vt:lpstr>
      <vt:lpstr>Data &amp; Analysis</vt:lpstr>
      <vt:lpstr>Data &amp; Analysis</vt:lpstr>
      <vt:lpstr>Conclustion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Tree Model to Analyze the Price Trend of Airbnb</dc:title>
  <cp:lastModifiedBy>Ruiying Liu</cp:lastModifiedBy>
  <cp:revision>18</cp:revision>
  <dcterms:modified xsi:type="dcterms:W3CDTF">2023-06-06T19:48:05Z</dcterms:modified>
</cp:coreProperties>
</file>