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1" r:id="rId3"/>
    <p:sldId id="262" r:id="rId4"/>
    <p:sldId id="263" r:id="rId5"/>
    <p:sldId id="264" r:id="rId6"/>
    <p:sldId id="269" r:id="rId7"/>
    <p:sldId id="270" r:id="rId8"/>
    <p:sldId id="271" r:id="rId9"/>
    <p:sldId id="265" r:id="rId10"/>
    <p:sldId id="266" r:id="rId11"/>
    <p:sldId id="268"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2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32"/>
    <p:restoredTop sz="82131"/>
  </p:normalViewPr>
  <p:slideViewPr>
    <p:cSldViewPr snapToGrid="0">
      <p:cViewPr>
        <p:scale>
          <a:sx n="78" d="100"/>
          <a:sy n="78" d="100"/>
        </p:scale>
        <p:origin x="14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F8C15-FCA1-1B48-A3B7-0ABA4308E259}" type="datetimeFigureOut">
              <a:rPr lang="en-US" smtClean="0"/>
              <a:t>3/13/23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C9E36-5658-B140-8E02-FCC934043399}" type="slidenum">
              <a:rPr lang="en-US" smtClean="0"/>
              <a:t>‹#›</a:t>
            </a:fld>
            <a:endParaRPr lang="en-US"/>
          </a:p>
        </p:txBody>
      </p:sp>
    </p:spTree>
    <p:extLst>
      <p:ext uri="{BB962C8B-B14F-4D97-AF65-F5344CB8AC3E}">
        <p14:creationId xmlns:p14="http://schemas.microsoft.com/office/powerpoint/2010/main" val="2256946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Body fat percentage is a measure of the proportion of fat tissue in the human body. Its importance lies in several factors:</a:t>
            </a:r>
          </a:p>
          <a:p>
            <a:pPr>
              <a:buFont typeface="+mj-lt"/>
              <a:buAutoNum type="arabicPeriod"/>
            </a:pPr>
            <a:r>
              <a:rPr lang="en-US" dirty="0"/>
              <a:t>Health risk assessment: High body fat percentage is closely linked to many chronic diseases such as cardiovascular disease, diabetes, and hypertension. Therefore, knowing one's body fat percentage can help assess health risks and take appropriate measures to reduce disease risk.</a:t>
            </a:r>
          </a:p>
          <a:p>
            <a:pPr>
              <a:buFont typeface="+mj-lt"/>
              <a:buAutoNum type="arabicPeriod"/>
            </a:pPr>
            <a:r>
              <a:rPr lang="en-US" dirty="0"/>
              <a:t>Body composition assessment: Body fat percentage can help assess body composition, that is, the proportion of fat tissue and non-fat tissue. This is important for weight management, exercise training, and nutrition planning.</a:t>
            </a:r>
          </a:p>
          <a:p>
            <a:pPr>
              <a:buFont typeface="+mj-lt"/>
              <a:buAutoNum type="arabicPeriod"/>
            </a:pPr>
            <a:r>
              <a:rPr lang="en-US" dirty="0"/>
              <a:t>Optimize athletic performance: For athletes and fitness enthusiasts, knowing their body fat percentage can help optimize performance. Low body fat percentage is closely related to better muscle definition and higher athletic performance.</a:t>
            </a:r>
          </a:p>
          <a:p>
            <a:r>
              <a:rPr lang="en-US" dirty="0"/>
              <a:t>In summary, understanding and monitoring body fat percentage is important for maintaining health, improving body composition, and optimizing athletic performance.</a:t>
            </a:r>
          </a:p>
          <a:p>
            <a:endParaRPr lang="en-US" dirty="0"/>
          </a:p>
        </p:txBody>
      </p:sp>
      <p:sp>
        <p:nvSpPr>
          <p:cNvPr id="4" name="Slide Number Placeholder 3"/>
          <p:cNvSpPr>
            <a:spLocks noGrp="1"/>
          </p:cNvSpPr>
          <p:nvPr>
            <p:ph type="sldNum" sz="quarter" idx="5"/>
          </p:nvPr>
        </p:nvSpPr>
        <p:spPr/>
        <p:txBody>
          <a:bodyPr/>
          <a:lstStyle/>
          <a:p>
            <a:fld id="{6CEC9E36-5658-B140-8E02-FCC934043399}" type="slidenum">
              <a:rPr lang="en-US" smtClean="0"/>
              <a:t>3</a:t>
            </a:fld>
            <a:endParaRPr lang="en-US"/>
          </a:p>
        </p:txBody>
      </p:sp>
    </p:spTree>
    <p:extLst>
      <p:ext uri="{BB962C8B-B14F-4D97-AF65-F5344CB8AC3E}">
        <p14:creationId xmlns:p14="http://schemas.microsoft.com/office/powerpoint/2010/main" val="70926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effectLst/>
                <a:latin typeface="Arial" panose="020B0604020202020204" pitchFamily="34" charset="0"/>
                <a:ea typeface="SimSun" panose="02010600030101010101" pitchFamily="2" charset="-122"/>
              </a:rPr>
              <a:t>Data Preparation: data cleaning and munging, removal of outliers, data transformation, feature extraction, feature selection, etc.</a:t>
            </a:r>
            <a:endParaRPr lang="en-US" dirty="0"/>
          </a:p>
        </p:txBody>
      </p:sp>
      <p:sp>
        <p:nvSpPr>
          <p:cNvPr id="4" name="Slide Number Placeholder 3"/>
          <p:cNvSpPr>
            <a:spLocks noGrp="1"/>
          </p:cNvSpPr>
          <p:nvPr>
            <p:ph type="sldNum" sz="quarter" idx="5"/>
          </p:nvPr>
        </p:nvSpPr>
        <p:spPr/>
        <p:txBody>
          <a:bodyPr/>
          <a:lstStyle/>
          <a:p>
            <a:fld id="{6CEC9E36-5658-B140-8E02-FCC934043399}" type="slidenum">
              <a:rPr lang="en-US" smtClean="0"/>
              <a:t>5</a:t>
            </a:fld>
            <a:endParaRPr lang="en-US"/>
          </a:p>
        </p:txBody>
      </p:sp>
    </p:spTree>
    <p:extLst>
      <p:ext uri="{BB962C8B-B14F-4D97-AF65-F5344CB8AC3E}">
        <p14:creationId xmlns:p14="http://schemas.microsoft.com/office/powerpoint/2010/main" val="247213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effectLst/>
                <a:latin typeface="Arial" panose="020B0604020202020204" pitchFamily="34" charset="0"/>
                <a:ea typeface="SimSun" panose="02010600030101010101" pitchFamily="2" charset="-122"/>
              </a:rPr>
              <a:t>Data Preparation: data cleaning and munging, removal of outliers, data transformation, feature extraction, feature selection, etc.</a:t>
            </a:r>
            <a:endParaRPr lang="en-US" dirty="0"/>
          </a:p>
        </p:txBody>
      </p:sp>
      <p:sp>
        <p:nvSpPr>
          <p:cNvPr id="4" name="Slide Number Placeholder 3"/>
          <p:cNvSpPr>
            <a:spLocks noGrp="1"/>
          </p:cNvSpPr>
          <p:nvPr>
            <p:ph type="sldNum" sz="quarter" idx="5"/>
          </p:nvPr>
        </p:nvSpPr>
        <p:spPr/>
        <p:txBody>
          <a:bodyPr/>
          <a:lstStyle/>
          <a:p>
            <a:fld id="{6CEC9E36-5658-B140-8E02-FCC934043399}" type="slidenum">
              <a:rPr lang="en-US" smtClean="0"/>
              <a:t>7</a:t>
            </a:fld>
            <a:endParaRPr lang="en-US"/>
          </a:p>
        </p:txBody>
      </p:sp>
    </p:spTree>
    <p:extLst>
      <p:ext uri="{BB962C8B-B14F-4D97-AF65-F5344CB8AC3E}">
        <p14:creationId xmlns:p14="http://schemas.microsoft.com/office/powerpoint/2010/main" val="629000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840F-ADDE-F9E4-9097-CEF72A1B5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32E4B3-921B-04FF-3D2C-4FF24EBB67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473D3A-0943-D5A1-DB4C-944D512DD3D2}"/>
              </a:ext>
            </a:extLst>
          </p:cNvPr>
          <p:cNvSpPr>
            <a:spLocks noGrp="1"/>
          </p:cNvSpPr>
          <p:nvPr>
            <p:ph type="dt" sz="half" idx="10"/>
          </p:nvPr>
        </p:nvSpPr>
        <p:spPr/>
        <p:txBody>
          <a:bodyPr/>
          <a:lstStyle/>
          <a:p>
            <a:fld id="{D6AECF07-5561-984A-B1DB-7AC747E90948}" type="datetimeFigureOut">
              <a:rPr lang="en-US" smtClean="0"/>
              <a:t>3/13/23</a:t>
            </a:fld>
            <a:endParaRPr lang="en-US"/>
          </a:p>
        </p:txBody>
      </p:sp>
      <p:sp>
        <p:nvSpPr>
          <p:cNvPr id="5" name="Footer Placeholder 4">
            <a:extLst>
              <a:ext uri="{FF2B5EF4-FFF2-40B4-BE49-F238E27FC236}">
                <a16:creationId xmlns:a16="http://schemas.microsoft.com/office/drawing/2014/main" id="{D326A77A-7D1E-75B2-55E7-534C09CF5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E1B70-0D2A-5287-C2FD-C8D148B1D27E}"/>
              </a:ext>
            </a:extLst>
          </p:cNvPr>
          <p:cNvSpPr>
            <a:spLocks noGrp="1"/>
          </p:cNvSpPr>
          <p:nvPr>
            <p:ph type="sldNum" sz="quarter" idx="12"/>
          </p:nvPr>
        </p:nvSpPr>
        <p:spPr/>
        <p:txBody>
          <a:bodyPr/>
          <a:lstStyle/>
          <a:p>
            <a:fld id="{1F8F95B4-68FE-5C43-82F9-10615FF4115B}" type="slidenum">
              <a:rPr lang="en-US" smtClean="0"/>
              <a:t>‹#›</a:t>
            </a:fld>
            <a:endParaRPr lang="en-US"/>
          </a:p>
        </p:txBody>
      </p:sp>
    </p:spTree>
    <p:extLst>
      <p:ext uri="{BB962C8B-B14F-4D97-AF65-F5344CB8AC3E}">
        <p14:creationId xmlns:p14="http://schemas.microsoft.com/office/powerpoint/2010/main" val="163281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E890-705E-1B29-B596-BD52910E74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AC4526-3122-7ABE-715B-D550C65C08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39358-DDE7-6427-B861-5115A9F15391}"/>
              </a:ext>
            </a:extLst>
          </p:cNvPr>
          <p:cNvSpPr>
            <a:spLocks noGrp="1"/>
          </p:cNvSpPr>
          <p:nvPr>
            <p:ph type="dt" sz="half" idx="10"/>
          </p:nvPr>
        </p:nvSpPr>
        <p:spPr/>
        <p:txBody>
          <a:bodyPr/>
          <a:lstStyle/>
          <a:p>
            <a:fld id="{D6AECF07-5561-984A-B1DB-7AC747E90948}" type="datetimeFigureOut">
              <a:rPr lang="en-US" smtClean="0"/>
              <a:t>3/13/23</a:t>
            </a:fld>
            <a:endParaRPr lang="en-US"/>
          </a:p>
        </p:txBody>
      </p:sp>
      <p:sp>
        <p:nvSpPr>
          <p:cNvPr id="5" name="Footer Placeholder 4">
            <a:extLst>
              <a:ext uri="{FF2B5EF4-FFF2-40B4-BE49-F238E27FC236}">
                <a16:creationId xmlns:a16="http://schemas.microsoft.com/office/drawing/2014/main" id="{5A9B3F75-B052-F22A-F4B0-C091FAA10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C59A1-2C6A-FB4A-C877-FBA37DCE9E3A}"/>
              </a:ext>
            </a:extLst>
          </p:cNvPr>
          <p:cNvSpPr>
            <a:spLocks noGrp="1"/>
          </p:cNvSpPr>
          <p:nvPr>
            <p:ph type="sldNum" sz="quarter" idx="12"/>
          </p:nvPr>
        </p:nvSpPr>
        <p:spPr/>
        <p:txBody>
          <a:bodyPr/>
          <a:lstStyle/>
          <a:p>
            <a:fld id="{1F8F95B4-68FE-5C43-82F9-10615FF4115B}" type="slidenum">
              <a:rPr lang="en-US" smtClean="0"/>
              <a:t>‹#›</a:t>
            </a:fld>
            <a:endParaRPr lang="en-US"/>
          </a:p>
        </p:txBody>
      </p:sp>
    </p:spTree>
    <p:extLst>
      <p:ext uri="{BB962C8B-B14F-4D97-AF65-F5344CB8AC3E}">
        <p14:creationId xmlns:p14="http://schemas.microsoft.com/office/powerpoint/2010/main" val="250077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D59A63-7E06-B1D9-3FCA-42F1F37098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D53264-C71A-CD77-060C-F55DAF1299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7B245-608A-FDD3-C43F-51433B6366C2}"/>
              </a:ext>
            </a:extLst>
          </p:cNvPr>
          <p:cNvSpPr>
            <a:spLocks noGrp="1"/>
          </p:cNvSpPr>
          <p:nvPr>
            <p:ph type="dt" sz="half" idx="10"/>
          </p:nvPr>
        </p:nvSpPr>
        <p:spPr/>
        <p:txBody>
          <a:bodyPr/>
          <a:lstStyle/>
          <a:p>
            <a:fld id="{D6AECF07-5561-984A-B1DB-7AC747E90948}" type="datetimeFigureOut">
              <a:rPr lang="en-US" smtClean="0"/>
              <a:t>3/13/23</a:t>
            </a:fld>
            <a:endParaRPr lang="en-US"/>
          </a:p>
        </p:txBody>
      </p:sp>
      <p:sp>
        <p:nvSpPr>
          <p:cNvPr id="5" name="Footer Placeholder 4">
            <a:extLst>
              <a:ext uri="{FF2B5EF4-FFF2-40B4-BE49-F238E27FC236}">
                <a16:creationId xmlns:a16="http://schemas.microsoft.com/office/drawing/2014/main" id="{BF119C56-D4F3-1CB4-7548-812A54154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ACDBE-6F74-C16C-4F8A-3C2C513F7D79}"/>
              </a:ext>
            </a:extLst>
          </p:cNvPr>
          <p:cNvSpPr>
            <a:spLocks noGrp="1"/>
          </p:cNvSpPr>
          <p:nvPr>
            <p:ph type="sldNum" sz="quarter" idx="12"/>
          </p:nvPr>
        </p:nvSpPr>
        <p:spPr/>
        <p:txBody>
          <a:bodyPr/>
          <a:lstStyle/>
          <a:p>
            <a:fld id="{1F8F95B4-68FE-5C43-82F9-10615FF4115B}" type="slidenum">
              <a:rPr lang="en-US" smtClean="0"/>
              <a:t>‹#›</a:t>
            </a:fld>
            <a:endParaRPr lang="en-US"/>
          </a:p>
        </p:txBody>
      </p:sp>
    </p:spTree>
    <p:extLst>
      <p:ext uri="{BB962C8B-B14F-4D97-AF65-F5344CB8AC3E}">
        <p14:creationId xmlns:p14="http://schemas.microsoft.com/office/powerpoint/2010/main" val="26891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2AB1-6DEA-E590-4FD0-FDEAEDDF7E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3CD249-ADD4-960E-F532-DA009E5742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190B7-3E45-C646-A4E6-BC1968341FC8}"/>
              </a:ext>
            </a:extLst>
          </p:cNvPr>
          <p:cNvSpPr>
            <a:spLocks noGrp="1"/>
          </p:cNvSpPr>
          <p:nvPr>
            <p:ph type="dt" sz="half" idx="10"/>
          </p:nvPr>
        </p:nvSpPr>
        <p:spPr/>
        <p:txBody>
          <a:bodyPr/>
          <a:lstStyle/>
          <a:p>
            <a:fld id="{D6AECF07-5561-984A-B1DB-7AC747E90948}" type="datetimeFigureOut">
              <a:rPr lang="en-US" smtClean="0"/>
              <a:t>3/13/23</a:t>
            </a:fld>
            <a:endParaRPr lang="en-US"/>
          </a:p>
        </p:txBody>
      </p:sp>
      <p:sp>
        <p:nvSpPr>
          <p:cNvPr id="5" name="Footer Placeholder 4">
            <a:extLst>
              <a:ext uri="{FF2B5EF4-FFF2-40B4-BE49-F238E27FC236}">
                <a16:creationId xmlns:a16="http://schemas.microsoft.com/office/drawing/2014/main" id="{22233739-491F-4F08-8EB6-66C5AA408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659FB-35F8-DAB9-F6E4-57B7A741C0A4}"/>
              </a:ext>
            </a:extLst>
          </p:cNvPr>
          <p:cNvSpPr>
            <a:spLocks noGrp="1"/>
          </p:cNvSpPr>
          <p:nvPr>
            <p:ph type="sldNum" sz="quarter" idx="12"/>
          </p:nvPr>
        </p:nvSpPr>
        <p:spPr/>
        <p:txBody>
          <a:bodyPr/>
          <a:lstStyle/>
          <a:p>
            <a:fld id="{1F8F95B4-68FE-5C43-82F9-10615FF4115B}" type="slidenum">
              <a:rPr lang="en-US" smtClean="0"/>
              <a:t>‹#›</a:t>
            </a:fld>
            <a:endParaRPr lang="en-US"/>
          </a:p>
        </p:txBody>
      </p:sp>
    </p:spTree>
    <p:extLst>
      <p:ext uri="{BB962C8B-B14F-4D97-AF65-F5344CB8AC3E}">
        <p14:creationId xmlns:p14="http://schemas.microsoft.com/office/powerpoint/2010/main" val="240208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066F-39A0-CEDB-1A29-958E078C3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1FBF70-6DC4-9B86-3BCF-E70882D091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E56A10-9C3B-D6DD-6C3D-954E245C3EFD}"/>
              </a:ext>
            </a:extLst>
          </p:cNvPr>
          <p:cNvSpPr>
            <a:spLocks noGrp="1"/>
          </p:cNvSpPr>
          <p:nvPr>
            <p:ph type="dt" sz="half" idx="10"/>
          </p:nvPr>
        </p:nvSpPr>
        <p:spPr/>
        <p:txBody>
          <a:bodyPr/>
          <a:lstStyle/>
          <a:p>
            <a:fld id="{D6AECF07-5561-984A-B1DB-7AC747E90948}" type="datetimeFigureOut">
              <a:rPr lang="en-US" smtClean="0"/>
              <a:t>3/13/23</a:t>
            </a:fld>
            <a:endParaRPr lang="en-US"/>
          </a:p>
        </p:txBody>
      </p:sp>
      <p:sp>
        <p:nvSpPr>
          <p:cNvPr id="5" name="Footer Placeholder 4">
            <a:extLst>
              <a:ext uri="{FF2B5EF4-FFF2-40B4-BE49-F238E27FC236}">
                <a16:creationId xmlns:a16="http://schemas.microsoft.com/office/drawing/2014/main" id="{66526A0E-6980-91E7-B495-B39AE04A6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E498F-32CD-5C03-EA07-D7F0A16C1DF0}"/>
              </a:ext>
            </a:extLst>
          </p:cNvPr>
          <p:cNvSpPr>
            <a:spLocks noGrp="1"/>
          </p:cNvSpPr>
          <p:nvPr>
            <p:ph type="sldNum" sz="quarter" idx="12"/>
          </p:nvPr>
        </p:nvSpPr>
        <p:spPr/>
        <p:txBody>
          <a:bodyPr/>
          <a:lstStyle/>
          <a:p>
            <a:fld id="{1F8F95B4-68FE-5C43-82F9-10615FF4115B}" type="slidenum">
              <a:rPr lang="en-US" smtClean="0"/>
              <a:t>‹#›</a:t>
            </a:fld>
            <a:endParaRPr lang="en-US"/>
          </a:p>
        </p:txBody>
      </p:sp>
    </p:spTree>
    <p:extLst>
      <p:ext uri="{BB962C8B-B14F-4D97-AF65-F5344CB8AC3E}">
        <p14:creationId xmlns:p14="http://schemas.microsoft.com/office/powerpoint/2010/main" val="979595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9E6C-00A5-5BF5-BE29-DBF973BF17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14AB38-79E8-9DAE-B945-830C141F79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373832-909B-C085-BAFD-68515CB2CF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4F8DE7-64B5-5869-993D-58D9B7A11ABC}"/>
              </a:ext>
            </a:extLst>
          </p:cNvPr>
          <p:cNvSpPr>
            <a:spLocks noGrp="1"/>
          </p:cNvSpPr>
          <p:nvPr>
            <p:ph type="dt" sz="half" idx="10"/>
          </p:nvPr>
        </p:nvSpPr>
        <p:spPr/>
        <p:txBody>
          <a:bodyPr/>
          <a:lstStyle/>
          <a:p>
            <a:fld id="{D6AECF07-5561-984A-B1DB-7AC747E90948}" type="datetimeFigureOut">
              <a:rPr lang="en-US" smtClean="0"/>
              <a:t>3/13/23</a:t>
            </a:fld>
            <a:endParaRPr lang="en-US"/>
          </a:p>
        </p:txBody>
      </p:sp>
      <p:sp>
        <p:nvSpPr>
          <p:cNvPr id="6" name="Footer Placeholder 5">
            <a:extLst>
              <a:ext uri="{FF2B5EF4-FFF2-40B4-BE49-F238E27FC236}">
                <a16:creationId xmlns:a16="http://schemas.microsoft.com/office/drawing/2014/main" id="{9EC1ADE3-47A3-ADD4-2D58-949CA66D6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0637E-4A3B-3329-993D-A4B371D047FA}"/>
              </a:ext>
            </a:extLst>
          </p:cNvPr>
          <p:cNvSpPr>
            <a:spLocks noGrp="1"/>
          </p:cNvSpPr>
          <p:nvPr>
            <p:ph type="sldNum" sz="quarter" idx="12"/>
          </p:nvPr>
        </p:nvSpPr>
        <p:spPr/>
        <p:txBody>
          <a:bodyPr/>
          <a:lstStyle/>
          <a:p>
            <a:fld id="{1F8F95B4-68FE-5C43-82F9-10615FF4115B}" type="slidenum">
              <a:rPr lang="en-US" smtClean="0"/>
              <a:t>‹#›</a:t>
            </a:fld>
            <a:endParaRPr lang="en-US"/>
          </a:p>
        </p:txBody>
      </p:sp>
    </p:spTree>
    <p:extLst>
      <p:ext uri="{BB962C8B-B14F-4D97-AF65-F5344CB8AC3E}">
        <p14:creationId xmlns:p14="http://schemas.microsoft.com/office/powerpoint/2010/main" val="74156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84D6-3DE2-9CFE-7045-8350B6410A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4FECFD-6BBF-3BF3-DF7D-E724EBD961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152774-BAEC-EA1C-80A0-5C5FE981C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157ECF-BADC-3F28-D3C4-D0804EC3E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08C0BD-43AB-4604-6DD8-4D2C8D0BEA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541E6C-6E6C-B72E-8100-3103AD7D94CF}"/>
              </a:ext>
            </a:extLst>
          </p:cNvPr>
          <p:cNvSpPr>
            <a:spLocks noGrp="1"/>
          </p:cNvSpPr>
          <p:nvPr>
            <p:ph type="dt" sz="half" idx="10"/>
          </p:nvPr>
        </p:nvSpPr>
        <p:spPr/>
        <p:txBody>
          <a:bodyPr/>
          <a:lstStyle/>
          <a:p>
            <a:fld id="{D6AECF07-5561-984A-B1DB-7AC747E90948}" type="datetimeFigureOut">
              <a:rPr lang="en-US" smtClean="0"/>
              <a:t>3/13/23</a:t>
            </a:fld>
            <a:endParaRPr lang="en-US"/>
          </a:p>
        </p:txBody>
      </p:sp>
      <p:sp>
        <p:nvSpPr>
          <p:cNvPr id="8" name="Footer Placeholder 7">
            <a:extLst>
              <a:ext uri="{FF2B5EF4-FFF2-40B4-BE49-F238E27FC236}">
                <a16:creationId xmlns:a16="http://schemas.microsoft.com/office/drawing/2014/main" id="{146809A4-3A65-E3DA-8D5D-35DD159F48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EC5FDC-5897-ECCE-024A-CEB1023E6E46}"/>
              </a:ext>
            </a:extLst>
          </p:cNvPr>
          <p:cNvSpPr>
            <a:spLocks noGrp="1"/>
          </p:cNvSpPr>
          <p:nvPr>
            <p:ph type="sldNum" sz="quarter" idx="12"/>
          </p:nvPr>
        </p:nvSpPr>
        <p:spPr/>
        <p:txBody>
          <a:bodyPr/>
          <a:lstStyle/>
          <a:p>
            <a:fld id="{1F8F95B4-68FE-5C43-82F9-10615FF4115B}" type="slidenum">
              <a:rPr lang="en-US" smtClean="0"/>
              <a:t>‹#›</a:t>
            </a:fld>
            <a:endParaRPr lang="en-US"/>
          </a:p>
        </p:txBody>
      </p:sp>
    </p:spTree>
    <p:extLst>
      <p:ext uri="{BB962C8B-B14F-4D97-AF65-F5344CB8AC3E}">
        <p14:creationId xmlns:p14="http://schemas.microsoft.com/office/powerpoint/2010/main" val="1027524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8BA2-EB81-C71F-6971-289C162607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44F898-9267-61EB-28C9-0BD7FB1B24EC}"/>
              </a:ext>
            </a:extLst>
          </p:cNvPr>
          <p:cNvSpPr>
            <a:spLocks noGrp="1"/>
          </p:cNvSpPr>
          <p:nvPr>
            <p:ph type="dt" sz="half" idx="10"/>
          </p:nvPr>
        </p:nvSpPr>
        <p:spPr/>
        <p:txBody>
          <a:bodyPr/>
          <a:lstStyle/>
          <a:p>
            <a:fld id="{D6AECF07-5561-984A-B1DB-7AC747E90948}" type="datetimeFigureOut">
              <a:rPr lang="en-US" smtClean="0"/>
              <a:t>3/13/23</a:t>
            </a:fld>
            <a:endParaRPr lang="en-US"/>
          </a:p>
        </p:txBody>
      </p:sp>
      <p:sp>
        <p:nvSpPr>
          <p:cNvPr id="4" name="Footer Placeholder 3">
            <a:extLst>
              <a:ext uri="{FF2B5EF4-FFF2-40B4-BE49-F238E27FC236}">
                <a16:creationId xmlns:a16="http://schemas.microsoft.com/office/drawing/2014/main" id="{78182C0C-7A25-645C-9BDB-37F21A90E1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8D5D75-48CB-5415-FEA3-BACC7D078450}"/>
              </a:ext>
            </a:extLst>
          </p:cNvPr>
          <p:cNvSpPr>
            <a:spLocks noGrp="1"/>
          </p:cNvSpPr>
          <p:nvPr>
            <p:ph type="sldNum" sz="quarter" idx="12"/>
          </p:nvPr>
        </p:nvSpPr>
        <p:spPr/>
        <p:txBody>
          <a:bodyPr/>
          <a:lstStyle/>
          <a:p>
            <a:fld id="{1F8F95B4-68FE-5C43-82F9-10615FF4115B}" type="slidenum">
              <a:rPr lang="en-US" smtClean="0"/>
              <a:t>‹#›</a:t>
            </a:fld>
            <a:endParaRPr lang="en-US"/>
          </a:p>
        </p:txBody>
      </p:sp>
    </p:spTree>
    <p:extLst>
      <p:ext uri="{BB962C8B-B14F-4D97-AF65-F5344CB8AC3E}">
        <p14:creationId xmlns:p14="http://schemas.microsoft.com/office/powerpoint/2010/main" val="111287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BD00B-FD2F-3945-BFF0-CDB885AA5387}"/>
              </a:ext>
            </a:extLst>
          </p:cNvPr>
          <p:cNvSpPr>
            <a:spLocks noGrp="1"/>
          </p:cNvSpPr>
          <p:nvPr>
            <p:ph type="dt" sz="half" idx="10"/>
          </p:nvPr>
        </p:nvSpPr>
        <p:spPr/>
        <p:txBody>
          <a:bodyPr/>
          <a:lstStyle/>
          <a:p>
            <a:fld id="{D6AECF07-5561-984A-B1DB-7AC747E90948}" type="datetimeFigureOut">
              <a:rPr lang="en-US" smtClean="0"/>
              <a:t>3/13/23</a:t>
            </a:fld>
            <a:endParaRPr lang="en-US"/>
          </a:p>
        </p:txBody>
      </p:sp>
      <p:sp>
        <p:nvSpPr>
          <p:cNvPr id="3" name="Footer Placeholder 2">
            <a:extLst>
              <a:ext uri="{FF2B5EF4-FFF2-40B4-BE49-F238E27FC236}">
                <a16:creationId xmlns:a16="http://schemas.microsoft.com/office/drawing/2014/main" id="{84D7EE25-8142-0AFC-BC06-2215254CD7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7BD717-DFC6-9947-0D29-FDC62088887D}"/>
              </a:ext>
            </a:extLst>
          </p:cNvPr>
          <p:cNvSpPr>
            <a:spLocks noGrp="1"/>
          </p:cNvSpPr>
          <p:nvPr>
            <p:ph type="sldNum" sz="quarter" idx="12"/>
          </p:nvPr>
        </p:nvSpPr>
        <p:spPr/>
        <p:txBody>
          <a:bodyPr/>
          <a:lstStyle/>
          <a:p>
            <a:fld id="{1F8F95B4-68FE-5C43-82F9-10615FF4115B}" type="slidenum">
              <a:rPr lang="en-US" smtClean="0"/>
              <a:t>‹#›</a:t>
            </a:fld>
            <a:endParaRPr lang="en-US"/>
          </a:p>
        </p:txBody>
      </p:sp>
    </p:spTree>
    <p:extLst>
      <p:ext uri="{BB962C8B-B14F-4D97-AF65-F5344CB8AC3E}">
        <p14:creationId xmlns:p14="http://schemas.microsoft.com/office/powerpoint/2010/main" val="39689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A3145-EC3A-3943-97C6-4C039CEB7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AF34EC-B6C0-B184-575D-9825BCBBE8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8A71F0-CDCB-036E-6252-E02B2FD0F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1A6BF-D8EE-6510-89EF-1306E4EA38EF}"/>
              </a:ext>
            </a:extLst>
          </p:cNvPr>
          <p:cNvSpPr>
            <a:spLocks noGrp="1"/>
          </p:cNvSpPr>
          <p:nvPr>
            <p:ph type="dt" sz="half" idx="10"/>
          </p:nvPr>
        </p:nvSpPr>
        <p:spPr/>
        <p:txBody>
          <a:bodyPr/>
          <a:lstStyle/>
          <a:p>
            <a:fld id="{D6AECF07-5561-984A-B1DB-7AC747E90948}" type="datetimeFigureOut">
              <a:rPr lang="en-US" smtClean="0"/>
              <a:t>3/13/23</a:t>
            </a:fld>
            <a:endParaRPr lang="en-US"/>
          </a:p>
        </p:txBody>
      </p:sp>
      <p:sp>
        <p:nvSpPr>
          <p:cNvPr id="6" name="Footer Placeholder 5">
            <a:extLst>
              <a:ext uri="{FF2B5EF4-FFF2-40B4-BE49-F238E27FC236}">
                <a16:creationId xmlns:a16="http://schemas.microsoft.com/office/drawing/2014/main" id="{19B929B6-3098-5C84-28B3-3E087EC12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9CFE5-B68A-6B13-D570-391B04D0E71F}"/>
              </a:ext>
            </a:extLst>
          </p:cNvPr>
          <p:cNvSpPr>
            <a:spLocks noGrp="1"/>
          </p:cNvSpPr>
          <p:nvPr>
            <p:ph type="sldNum" sz="quarter" idx="12"/>
          </p:nvPr>
        </p:nvSpPr>
        <p:spPr/>
        <p:txBody>
          <a:bodyPr/>
          <a:lstStyle/>
          <a:p>
            <a:fld id="{1F8F95B4-68FE-5C43-82F9-10615FF4115B}" type="slidenum">
              <a:rPr lang="en-US" smtClean="0"/>
              <a:t>‹#›</a:t>
            </a:fld>
            <a:endParaRPr lang="en-US"/>
          </a:p>
        </p:txBody>
      </p:sp>
    </p:spTree>
    <p:extLst>
      <p:ext uri="{BB962C8B-B14F-4D97-AF65-F5344CB8AC3E}">
        <p14:creationId xmlns:p14="http://schemas.microsoft.com/office/powerpoint/2010/main" val="1152782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403D-3253-0B43-8C7F-6DB9FC1B7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C244E2-EE7D-2868-6DF1-D68F3A93B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BDE191-E6BA-AD9C-9724-CAFBC6CCA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DD397-2422-BAB8-B10A-21C744840731}"/>
              </a:ext>
            </a:extLst>
          </p:cNvPr>
          <p:cNvSpPr>
            <a:spLocks noGrp="1"/>
          </p:cNvSpPr>
          <p:nvPr>
            <p:ph type="dt" sz="half" idx="10"/>
          </p:nvPr>
        </p:nvSpPr>
        <p:spPr/>
        <p:txBody>
          <a:bodyPr/>
          <a:lstStyle/>
          <a:p>
            <a:fld id="{D6AECF07-5561-984A-B1DB-7AC747E90948}" type="datetimeFigureOut">
              <a:rPr lang="en-US" smtClean="0"/>
              <a:t>3/13/23</a:t>
            </a:fld>
            <a:endParaRPr lang="en-US"/>
          </a:p>
        </p:txBody>
      </p:sp>
      <p:sp>
        <p:nvSpPr>
          <p:cNvPr id="6" name="Footer Placeholder 5">
            <a:extLst>
              <a:ext uri="{FF2B5EF4-FFF2-40B4-BE49-F238E27FC236}">
                <a16:creationId xmlns:a16="http://schemas.microsoft.com/office/drawing/2014/main" id="{0025A00B-A6C2-B66F-0830-3198E9EB9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3683E-AFD1-7312-F7DB-EBAAED065DBB}"/>
              </a:ext>
            </a:extLst>
          </p:cNvPr>
          <p:cNvSpPr>
            <a:spLocks noGrp="1"/>
          </p:cNvSpPr>
          <p:nvPr>
            <p:ph type="sldNum" sz="quarter" idx="12"/>
          </p:nvPr>
        </p:nvSpPr>
        <p:spPr/>
        <p:txBody>
          <a:bodyPr/>
          <a:lstStyle/>
          <a:p>
            <a:fld id="{1F8F95B4-68FE-5C43-82F9-10615FF4115B}" type="slidenum">
              <a:rPr lang="en-US" smtClean="0"/>
              <a:t>‹#›</a:t>
            </a:fld>
            <a:endParaRPr lang="en-US"/>
          </a:p>
        </p:txBody>
      </p:sp>
    </p:spTree>
    <p:extLst>
      <p:ext uri="{BB962C8B-B14F-4D97-AF65-F5344CB8AC3E}">
        <p14:creationId xmlns:p14="http://schemas.microsoft.com/office/powerpoint/2010/main" val="3586068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29172F-390A-D7E4-851E-BB2AFC636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CC81D8-D272-FBF9-3515-1162428D2F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FCF65-1D78-2997-3763-A2485CA2C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ECF07-5561-984A-B1DB-7AC747E90948}" type="datetimeFigureOut">
              <a:rPr lang="en-US" smtClean="0"/>
              <a:t>3/13/23</a:t>
            </a:fld>
            <a:endParaRPr lang="en-US"/>
          </a:p>
        </p:txBody>
      </p:sp>
      <p:sp>
        <p:nvSpPr>
          <p:cNvPr id="5" name="Footer Placeholder 4">
            <a:extLst>
              <a:ext uri="{FF2B5EF4-FFF2-40B4-BE49-F238E27FC236}">
                <a16:creationId xmlns:a16="http://schemas.microsoft.com/office/drawing/2014/main" id="{09C8E609-401C-386D-0B4F-99B52878D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11F74C-4485-086A-80FE-AFC3BBA10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8F95B4-68FE-5C43-82F9-10615FF4115B}" type="slidenum">
              <a:rPr lang="en-US" smtClean="0"/>
              <a:t>‹#›</a:t>
            </a:fld>
            <a:endParaRPr lang="en-US"/>
          </a:p>
        </p:txBody>
      </p:sp>
    </p:spTree>
    <p:extLst>
      <p:ext uri="{BB962C8B-B14F-4D97-AF65-F5344CB8AC3E}">
        <p14:creationId xmlns:p14="http://schemas.microsoft.com/office/powerpoint/2010/main" val="473647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lib.stat.cmu.edu/datasets/bodyfa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0C5A-57C3-1B57-330D-0F0F525A51D1}"/>
              </a:ext>
            </a:extLst>
          </p:cNvPr>
          <p:cNvSpPr>
            <a:spLocks noGrp="1"/>
          </p:cNvSpPr>
          <p:nvPr>
            <p:ph type="ctrTitle"/>
          </p:nvPr>
        </p:nvSpPr>
        <p:spPr>
          <a:xfrm>
            <a:off x="1524000" y="1338943"/>
            <a:ext cx="9144000" cy="2387600"/>
          </a:xfrm>
        </p:spPr>
        <p:txBody>
          <a:bodyPr>
            <a:normAutofit fontScale="90000"/>
          </a:bodyPr>
          <a:lstStyle/>
          <a:p>
            <a:r>
              <a:rPr lang="en-US" sz="6000" dirty="0">
                <a:solidFill>
                  <a:srgbClr val="8B2232"/>
                </a:solidFill>
                <a:effectLst/>
                <a:latin typeface="Arial" panose="020B0604020202020204" pitchFamily="34" charset="0"/>
                <a:ea typeface="SimSun" panose="02010600030101010101" pitchFamily="2" charset="-122"/>
              </a:rPr>
              <a:t>Linear Relationship Between Body Fat Percentage and Body Part Circumference</a:t>
            </a:r>
            <a:endParaRPr lang="en-US" dirty="0">
              <a:solidFill>
                <a:srgbClr val="8B2232"/>
              </a:solidFill>
            </a:endParaRPr>
          </a:p>
        </p:txBody>
      </p:sp>
      <p:sp>
        <p:nvSpPr>
          <p:cNvPr id="3" name="Subtitle 2">
            <a:extLst>
              <a:ext uri="{FF2B5EF4-FFF2-40B4-BE49-F238E27FC236}">
                <a16:creationId xmlns:a16="http://schemas.microsoft.com/office/drawing/2014/main" id="{547343F5-0750-0B37-283B-732844E54E7A}"/>
              </a:ext>
            </a:extLst>
          </p:cNvPr>
          <p:cNvSpPr>
            <a:spLocks noGrp="1"/>
          </p:cNvSpPr>
          <p:nvPr>
            <p:ph type="subTitle" idx="1"/>
          </p:nvPr>
        </p:nvSpPr>
        <p:spPr>
          <a:xfrm>
            <a:off x="1524000" y="4059238"/>
            <a:ext cx="9144000" cy="1655762"/>
          </a:xfrm>
        </p:spPr>
        <p:txBody>
          <a:bodyPr/>
          <a:lstStyle/>
          <a:p>
            <a:r>
              <a:rPr lang="en-US" b="1" dirty="0" err="1">
                <a:latin typeface="Arial" panose="020B0604020202020204" pitchFamily="34" charset="0"/>
                <a:cs typeface="Arial" panose="020B0604020202020204" pitchFamily="34" charset="0"/>
              </a:rPr>
              <a:t>Ruiying</a:t>
            </a:r>
            <a:r>
              <a:rPr lang="en-US" b="1" dirty="0">
                <a:latin typeface="Arial" panose="020B0604020202020204" pitchFamily="34" charset="0"/>
                <a:cs typeface="Arial" panose="020B0604020202020204" pitchFamily="34" charset="0"/>
              </a:rPr>
              <a:t> Liu</a:t>
            </a:r>
          </a:p>
        </p:txBody>
      </p:sp>
    </p:spTree>
    <p:extLst>
      <p:ext uri="{BB962C8B-B14F-4D97-AF65-F5344CB8AC3E}">
        <p14:creationId xmlns:p14="http://schemas.microsoft.com/office/powerpoint/2010/main" val="2973267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03E5-550B-778C-A581-AC50FD6067F8}"/>
              </a:ext>
            </a:extLst>
          </p:cNvPr>
          <p:cNvSpPr txBox="1">
            <a:spLocks/>
          </p:cNvSpPr>
          <p:nvPr/>
        </p:nvSpPr>
        <p:spPr>
          <a:xfrm>
            <a:off x="1790700" y="4536"/>
            <a:ext cx="8229600" cy="114300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b="1" dirty="0">
                <a:solidFill>
                  <a:srgbClr val="8B2232"/>
                </a:solidFill>
                <a:latin typeface="Arial" panose="020B0604020202020204" pitchFamily="34" charset="0"/>
                <a:cs typeface="Arial" panose="020B0604020202020204" pitchFamily="34" charset="0"/>
              </a:rPr>
              <a:t>Fitted Model</a:t>
            </a:r>
          </a:p>
        </p:txBody>
      </p:sp>
      <p:pic>
        <p:nvPicPr>
          <p:cNvPr id="4" name="Picture 3">
            <a:extLst>
              <a:ext uri="{FF2B5EF4-FFF2-40B4-BE49-F238E27FC236}">
                <a16:creationId xmlns:a16="http://schemas.microsoft.com/office/drawing/2014/main" id="{8B577F8F-2DDF-F313-1A82-C625A08652C2}"/>
              </a:ext>
            </a:extLst>
          </p:cNvPr>
          <p:cNvPicPr>
            <a:picLocks noChangeAspect="1"/>
          </p:cNvPicPr>
          <p:nvPr/>
        </p:nvPicPr>
        <p:blipFill rotWithShape="1">
          <a:blip r:embed="rId2"/>
          <a:srcRect t="37677" r="22427" b="33569"/>
          <a:stretch/>
        </p:blipFill>
        <p:spPr>
          <a:xfrm>
            <a:off x="1342392" y="1887373"/>
            <a:ext cx="8391429" cy="1894114"/>
          </a:xfrm>
          <a:prstGeom prst="rect">
            <a:avLst/>
          </a:prstGeom>
        </p:spPr>
      </p:pic>
      <p:sp>
        <p:nvSpPr>
          <p:cNvPr id="5" name="TextBox 4">
            <a:extLst>
              <a:ext uri="{FF2B5EF4-FFF2-40B4-BE49-F238E27FC236}">
                <a16:creationId xmlns:a16="http://schemas.microsoft.com/office/drawing/2014/main" id="{50B7BA6A-94B9-C996-B06F-B641A52CC9C6}"/>
              </a:ext>
            </a:extLst>
          </p:cNvPr>
          <p:cNvSpPr txBox="1"/>
          <p:nvPr/>
        </p:nvSpPr>
        <p:spPr>
          <a:xfrm>
            <a:off x="2541814" y="4151992"/>
            <a:ext cx="6384472" cy="369332"/>
          </a:xfrm>
          <a:prstGeom prst="rect">
            <a:avLst/>
          </a:prstGeom>
          <a:noFill/>
        </p:spPr>
        <p:txBody>
          <a:bodyPr wrap="square" rtlCol="0">
            <a:spAutoFit/>
          </a:bodyPr>
          <a:lstStyle/>
          <a:p>
            <a:r>
              <a:rPr lang="en-US" dirty="0"/>
              <a:t>BFP = 0.63 * Abdomen_</a:t>
            </a:r>
            <a:r>
              <a:rPr lang="en-US" altLang="zh-CN" sz="1800" dirty="0">
                <a:latin typeface="Arial" panose="020B0604020202020204" pitchFamily="34" charset="0"/>
                <a:cs typeface="Arial" panose="020B0604020202020204" pitchFamily="34" charset="0"/>
              </a:rPr>
              <a:t> circumference – 39.07</a:t>
            </a:r>
            <a:endParaRPr lang="en-US" dirty="0"/>
          </a:p>
        </p:txBody>
      </p:sp>
    </p:spTree>
    <p:extLst>
      <p:ext uri="{BB962C8B-B14F-4D97-AF65-F5344CB8AC3E}">
        <p14:creationId xmlns:p14="http://schemas.microsoft.com/office/powerpoint/2010/main" val="227761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C698-7024-4D82-D03C-F2475681C9CD}"/>
              </a:ext>
            </a:extLst>
          </p:cNvPr>
          <p:cNvSpPr txBox="1">
            <a:spLocks/>
          </p:cNvSpPr>
          <p:nvPr/>
        </p:nvSpPr>
        <p:spPr>
          <a:xfrm>
            <a:off x="1178379" y="0"/>
            <a:ext cx="9410700" cy="123825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b="1" dirty="0">
                <a:solidFill>
                  <a:srgbClr val="8B2232"/>
                </a:solidFill>
                <a:latin typeface="Arial" panose="020B0604020202020204" pitchFamily="34" charset="0"/>
                <a:cs typeface="Arial" panose="020B0604020202020204" pitchFamily="34" charset="0"/>
              </a:rPr>
              <a:t>Model Evaluation</a:t>
            </a:r>
          </a:p>
        </p:txBody>
      </p:sp>
      <p:pic>
        <p:nvPicPr>
          <p:cNvPr id="5" name="Picture 4">
            <a:extLst>
              <a:ext uri="{FF2B5EF4-FFF2-40B4-BE49-F238E27FC236}">
                <a16:creationId xmlns:a16="http://schemas.microsoft.com/office/drawing/2014/main" id="{3AD48FE2-7DB0-4B5C-D25A-7869E42302DE}"/>
              </a:ext>
            </a:extLst>
          </p:cNvPr>
          <p:cNvPicPr>
            <a:picLocks noChangeAspect="1"/>
          </p:cNvPicPr>
          <p:nvPr/>
        </p:nvPicPr>
        <p:blipFill>
          <a:blip r:embed="rId2"/>
          <a:stretch>
            <a:fillRect/>
          </a:stretch>
        </p:blipFill>
        <p:spPr>
          <a:xfrm>
            <a:off x="1752600" y="1108982"/>
            <a:ext cx="7772400" cy="5056054"/>
          </a:xfrm>
          <a:prstGeom prst="rect">
            <a:avLst/>
          </a:prstGeom>
        </p:spPr>
      </p:pic>
    </p:spTree>
    <p:extLst>
      <p:ext uri="{BB962C8B-B14F-4D97-AF65-F5344CB8AC3E}">
        <p14:creationId xmlns:p14="http://schemas.microsoft.com/office/powerpoint/2010/main" val="173278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2FEA-8BBD-A43D-A01B-12DA07B9D167}"/>
              </a:ext>
            </a:extLst>
          </p:cNvPr>
          <p:cNvSpPr txBox="1">
            <a:spLocks/>
          </p:cNvSpPr>
          <p:nvPr/>
        </p:nvSpPr>
        <p:spPr>
          <a:xfrm>
            <a:off x="1390650" y="114300"/>
            <a:ext cx="9410700" cy="123825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400" b="1" dirty="0">
                <a:solidFill>
                  <a:srgbClr val="8B2232"/>
                </a:solidFill>
                <a:effectLst/>
                <a:latin typeface="Arial" panose="020B0604020202020204" pitchFamily="34" charset="0"/>
                <a:ea typeface="SimSun" panose="02010600030101010101" pitchFamily="2" charset="-122"/>
                <a:cs typeface="Arial" panose="020B0604020202020204" pitchFamily="34" charset="0"/>
              </a:rPr>
              <a:t>Conclusion</a:t>
            </a:r>
            <a:endParaRPr lang="en-US" b="1" dirty="0">
              <a:solidFill>
                <a:srgbClr val="8B2232"/>
              </a:solidFill>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249C4B06-DC47-E2C8-EC39-76376EF2D6CF}"/>
              </a:ext>
            </a:extLst>
          </p:cNvPr>
          <p:cNvSpPr txBox="1">
            <a:spLocks/>
          </p:cNvSpPr>
          <p:nvPr/>
        </p:nvSpPr>
        <p:spPr>
          <a:xfrm>
            <a:off x="730704" y="1077686"/>
            <a:ext cx="10070646" cy="56660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8B2232"/>
              </a:buClr>
              <a:buSzPct val="60000"/>
              <a:buFont typeface="Wingdings" pitchFamily="2" charset="2"/>
              <a:buChar char="v"/>
            </a:pPr>
            <a:r>
              <a:rPr lang="en-US" sz="3200" dirty="0">
                <a:latin typeface="Arial" panose="020B0604020202020204" pitchFamily="34" charset="0"/>
                <a:cs typeface="Arial" panose="020B0604020202020204" pitchFamily="34" charset="0"/>
              </a:rPr>
              <a:t>BFP and</a:t>
            </a:r>
            <a:r>
              <a:rPr lang="zh-CN" altLang="en-US" sz="32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Abdomen </a:t>
            </a:r>
            <a:r>
              <a:rPr lang="en-US" altLang="zh-CN" sz="3200" dirty="0">
                <a:latin typeface="Arial" panose="020B0604020202020204" pitchFamily="34" charset="0"/>
                <a:cs typeface="Arial" panose="020B0604020202020204" pitchFamily="34" charset="0"/>
              </a:rPr>
              <a:t>circumference have a linear relationship.</a:t>
            </a:r>
            <a:endParaRPr lang="en-US" sz="3200" dirty="0">
              <a:latin typeface="Arial" panose="020B0604020202020204" pitchFamily="34" charset="0"/>
              <a:cs typeface="Arial" panose="020B0604020202020204" pitchFamily="34" charset="0"/>
            </a:endParaRPr>
          </a:p>
          <a:p>
            <a:pPr>
              <a:lnSpc>
                <a:spcPct val="150000"/>
              </a:lnSpc>
              <a:buClr>
                <a:srgbClr val="8B2232"/>
              </a:buClr>
              <a:buSzPct val="60000"/>
              <a:buFont typeface="Wingdings" pitchFamily="2" charset="2"/>
              <a:buChar char="v"/>
            </a:pPr>
            <a:r>
              <a:rPr lang="en-US" sz="3200" dirty="0">
                <a:latin typeface="Arial" panose="020B0604020202020204" pitchFamily="34" charset="0"/>
                <a:cs typeface="Arial" panose="020B0604020202020204" pitchFamily="34" charset="0"/>
              </a:rPr>
              <a:t>A coefficient of 0.63, suggesting a positive association between the two variables.</a:t>
            </a:r>
          </a:p>
          <a:p>
            <a:pPr>
              <a:lnSpc>
                <a:spcPct val="150000"/>
              </a:lnSpc>
              <a:buClr>
                <a:srgbClr val="8B2232"/>
              </a:buClr>
              <a:buSzPct val="60000"/>
              <a:buFont typeface="Wingdings" pitchFamily="2" charset="2"/>
              <a:buChar char="v"/>
            </a:pPr>
            <a:r>
              <a:rPr lang="en-US" sz="3200" dirty="0">
                <a:latin typeface="Arial" panose="020B0604020202020204" pitchFamily="34" charset="0"/>
                <a:cs typeface="Arial" panose="020B0604020202020204" pitchFamily="34" charset="0"/>
              </a:rPr>
              <a:t>The fitted model has a very low p-value of 2e-16, indicating strong evidence to reject the null hypothesis that the true slope is 0.</a:t>
            </a:r>
            <a:endParaRPr lang="en-US" altLang="zh-C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4399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
            <a:extLst>
              <a:ext uri="{FF2B5EF4-FFF2-40B4-BE49-F238E27FC236}">
                <a16:creationId xmlns:a16="http://schemas.microsoft.com/office/drawing/2014/main" id="{CD36B4DB-1A5E-7E78-86EC-BFED0A2A0C4A}"/>
              </a:ext>
            </a:extLst>
          </p:cNvPr>
          <p:cNvSpPr txBox="1">
            <a:spLocks/>
          </p:cNvSpPr>
          <p:nvPr/>
        </p:nvSpPr>
        <p:spPr>
          <a:xfrm>
            <a:off x="1981200" y="457201"/>
            <a:ext cx="8229600" cy="114300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b="1" dirty="0">
                <a:solidFill>
                  <a:srgbClr val="8B2232"/>
                </a:solidFill>
                <a:latin typeface="Arial" panose="020B0604020202020204" pitchFamily="34" charset="0"/>
                <a:cs typeface="Arial" panose="020B0604020202020204" pitchFamily="34" charset="0"/>
              </a:rPr>
              <a:t>Research Question</a:t>
            </a:r>
          </a:p>
        </p:txBody>
      </p:sp>
      <p:sp>
        <p:nvSpPr>
          <p:cNvPr id="61" name="Content Placeholder 2">
            <a:extLst>
              <a:ext uri="{FF2B5EF4-FFF2-40B4-BE49-F238E27FC236}">
                <a16:creationId xmlns:a16="http://schemas.microsoft.com/office/drawing/2014/main" id="{C8AE5DF1-696D-4469-A66B-2DCBF1A431A3}"/>
              </a:ext>
            </a:extLst>
          </p:cNvPr>
          <p:cNvSpPr txBox="1">
            <a:spLocks/>
          </p:cNvSpPr>
          <p:nvPr/>
        </p:nvSpPr>
        <p:spPr>
          <a:xfrm>
            <a:off x="1362074" y="1952624"/>
            <a:ext cx="9858375" cy="36480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8B2232"/>
              </a:buClr>
              <a:buSzPct val="60000"/>
              <a:buFont typeface="Wingdings" pitchFamily="2" charset="2"/>
              <a:buChar char="v"/>
            </a:pPr>
            <a:r>
              <a:rPr lang="en-US" sz="3200" dirty="0">
                <a:latin typeface="Arial" panose="020B0604020202020204" pitchFamily="34" charset="0"/>
                <a:cs typeface="Arial" panose="020B0604020202020204" pitchFamily="34" charset="0"/>
              </a:rPr>
              <a:t>Is it possible to use</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the circumference of body parts as a proxy for estimating body fat percentage?</a:t>
            </a:r>
          </a:p>
          <a:p>
            <a:pPr>
              <a:lnSpc>
                <a:spcPct val="150000"/>
              </a:lnSpc>
              <a:buClr>
                <a:srgbClr val="8B2232"/>
              </a:buClr>
              <a:buSzPct val="60000"/>
              <a:buFont typeface="Wingdings" pitchFamily="2" charset="2"/>
              <a:buChar char="v"/>
            </a:pPr>
            <a:r>
              <a:rPr lang="en-US" altLang="zh-CN" sz="3200" dirty="0">
                <a:latin typeface="Arial" panose="020B0604020202020204" pitchFamily="34" charset="0"/>
                <a:cs typeface="Arial" panose="020B0604020202020204" pitchFamily="34" charset="0"/>
              </a:rPr>
              <a:t>Is there a linear relationship between body fat and circumference measurements?</a:t>
            </a:r>
            <a:r>
              <a:rPr lang="en-US" sz="3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8618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4B34-1BB5-9BBB-2333-E40E8F7E41B7}"/>
              </a:ext>
            </a:extLst>
          </p:cNvPr>
          <p:cNvSpPr txBox="1">
            <a:spLocks/>
          </p:cNvSpPr>
          <p:nvPr/>
        </p:nvSpPr>
        <p:spPr>
          <a:xfrm>
            <a:off x="1790700" y="23018"/>
            <a:ext cx="8229600" cy="114300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b="1" dirty="0">
                <a:solidFill>
                  <a:srgbClr val="8B2232"/>
                </a:solidFill>
                <a:latin typeface="Arial" panose="020B0604020202020204" pitchFamily="34" charset="0"/>
                <a:cs typeface="Arial" panose="020B0604020202020204" pitchFamily="34" charset="0"/>
              </a:rPr>
              <a:t>Importance</a:t>
            </a:r>
          </a:p>
        </p:txBody>
      </p:sp>
      <p:sp>
        <p:nvSpPr>
          <p:cNvPr id="4" name="Content Placeholder 2">
            <a:extLst>
              <a:ext uri="{FF2B5EF4-FFF2-40B4-BE49-F238E27FC236}">
                <a16:creationId xmlns:a16="http://schemas.microsoft.com/office/drawing/2014/main" id="{FFB30BB7-0A97-A966-80FB-8CF4E434270A}"/>
              </a:ext>
            </a:extLst>
          </p:cNvPr>
          <p:cNvSpPr txBox="1">
            <a:spLocks/>
          </p:cNvSpPr>
          <p:nvPr/>
        </p:nvSpPr>
        <p:spPr>
          <a:xfrm>
            <a:off x="1619250" y="1543050"/>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highlight>
                <a:srgbClr val="FFFF00"/>
              </a:highlight>
            </a:endParaRPr>
          </a:p>
          <a:p>
            <a:pPr lvl="1"/>
            <a:endParaRPr lang="en-US" dirty="0">
              <a:highlight>
                <a:srgbClr val="FFFF00"/>
              </a:highlight>
            </a:endParaRPr>
          </a:p>
          <a:p>
            <a:pPr marL="457200" lvl="1" indent="0">
              <a:buNone/>
            </a:pPr>
            <a:endParaRPr lang="en-US" dirty="0">
              <a:highlight>
                <a:srgbClr val="FFFF00"/>
              </a:highlight>
            </a:endParaRPr>
          </a:p>
          <a:p>
            <a:pPr lvl="1"/>
            <a:endParaRPr lang="en-US" dirty="0">
              <a:highlight>
                <a:srgbClr val="FFFF00"/>
              </a:highlight>
            </a:endParaRPr>
          </a:p>
          <a:p>
            <a:pPr marL="457200" lvl="1" indent="0">
              <a:buNone/>
            </a:pPr>
            <a:endParaRPr lang="en-US" dirty="0">
              <a:highlight>
                <a:srgbClr val="FFFF00"/>
              </a:highlight>
            </a:endParaRPr>
          </a:p>
        </p:txBody>
      </p:sp>
      <p:sp>
        <p:nvSpPr>
          <p:cNvPr id="8" name="Content Placeholder 2">
            <a:extLst>
              <a:ext uri="{FF2B5EF4-FFF2-40B4-BE49-F238E27FC236}">
                <a16:creationId xmlns:a16="http://schemas.microsoft.com/office/drawing/2014/main" id="{E9462423-7DD6-3F91-7956-5DDAA3AB10D7}"/>
              </a:ext>
            </a:extLst>
          </p:cNvPr>
          <p:cNvSpPr txBox="1">
            <a:spLocks/>
          </p:cNvSpPr>
          <p:nvPr/>
        </p:nvSpPr>
        <p:spPr>
          <a:xfrm>
            <a:off x="831056" y="1150936"/>
            <a:ext cx="10941844" cy="54022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8B2232"/>
              </a:buClr>
              <a:buSzPct val="60000"/>
              <a:buFont typeface="Wingdings" pitchFamily="2" charset="2"/>
              <a:buChar char="v"/>
            </a:pPr>
            <a:r>
              <a:rPr lang="en-US" dirty="0">
                <a:latin typeface="Arial" panose="020B0604020202020204" pitchFamily="34" charset="0"/>
                <a:cs typeface="Arial" panose="020B0604020202020204" pitchFamily="34" charset="0"/>
              </a:rPr>
              <a:t>Body fat percentage(BFP)</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is a very important indicator for maintaining health, improving body composition, and optimizing athletic performance.</a:t>
            </a:r>
            <a:r>
              <a:rPr lang="zh-CN" altLang="en-US" dirty="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a:p>
            <a:pPr>
              <a:lnSpc>
                <a:spcPct val="100000"/>
              </a:lnSpc>
              <a:buClr>
                <a:srgbClr val="8B2232"/>
              </a:buClr>
              <a:buSzPct val="60000"/>
              <a:buFont typeface="Wingdings" pitchFamily="2" charset="2"/>
              <a:buChar char="v"/>
            </a:pPr>
            <a:r>
              <a:rPr lang="en-US" altLang="zh-CN" dirty="0">
                <a:latin typeface="Arial" panose="020B0604020202020204" pitchFamily="34" charset="0"/>
                <a:cs typeface="Arial" panose="020B0604020202020204" pitchFamily="34" charset="0"/>
              </a:rPr>
              <a:t>Accurate measurements of BFP by equipment are inconvenient and costly.</a:t>
            </a:r>
          </a:p>
          <a:p>
            <a:pPr>
              <a:lnSpc>
                <a:spcPct val="100000"/>
              </a:lnSpc>
              <a:buClr>
                <a:srgbClr val="8B2232"/>
              </a:buClr>
              <a:buSzPct val="60000"/>
              <a:buFont typeface="Wingdings" pitchFamily="2" charset="2"/>
              <a:buChar char="v"/>
            </a:pPr>
            <a:r>
              <a:rPr lang="en-US" altLang="zh-CN" dirty="0">
                <a:latin typeface="Arial" panose="020B0604020202020204" pitchFamily="34" charset="0"/>
                <a:cs typeface="Arial" panose="020B0604020202020204" pitchFamily="34" charset="0"/>
              </a:rPr>
              <a:t>The well-known BMI-BFP estimation, which needs to consider many infectors, such as weight, height, and gender, is difficult to understand and memorized.</a:t>
            </a:r>
          </a:p>
          <a:p>
            <a:pPr>
              <a:lnSpc>
                <a:spcPct val="100000"/>
              </a:lnSpc>
              <a:buClr>
                <a:srgbClr val="8B2232"/>
              </a:buClr>
              <a:buSzPct val="60000"/>
              <a:buFont typeface="Wingdings" pitchFamily="2" charset="2"/>
              <a:buChar char="v"/>
            </a:pPr>
            <a:r>
              <a:rPr lang="en-US" altLang="zh-CN" dirty="0">
                <a:latin typeface="Arial" panose="020B0604020202020204" pitchFamily="34" charset="0"/>
                <a:cs typeface="Arial" panose="020B0604020202020204" pitchFamily="34" charset="0"/>
              </a:rPr>
              <a:t>Building a new model to simply and easily explain the relationship between </a:t>
            </a:r>
            <a:r>
              <a:rPr lang="en-US" altLang="zh-CN" sz="2800" dirty="0">
                <a:latin typeface="Arial" panose="020B0604020202020204" pitchFamily="34" charset="0"/>
                <a:cs typeface="Arial" panose="020B0604020202020204" pitchFamily="34" charset="0"/>
              </a:rPr>
              <a:t>circumference measurements and BFP can be used in the daily life as a roughly assessment of health.</a:t>
            </a:r>
            <a:endParaRPr lang="en-US" altLang="zh-CN" dirty="0">
              <a:latin typeface="Arial" panose="020B0604020202020204" pitchFamily="34" charset="0"/>
              <a:cs typeface="Arial" panose="020B0604020202020204" pitchFamily="34" charset="0"/>
            </a:endParaRPr>
          </a:p>
          <a:p>
            <a:pPr>
              <a:lnSpc>
                <a:spcPct val="150000"/>
              </a:lnSpc>
              <a:buClr>
                <a:srgbClr val="8B2232"/>
              </a:buClr>
              <a:buSzPct val="60000"/>
              <a:buFont typeface="Wingdings" pitchFamily="2" charset="2"/>
              <a:buChar char="v"/>
            </a:pPr>
            <a:endParaRPr lang="en-US" altLang="zh-CN" dirty="0">
              <a:latin typeface="Arial" panose="020B0604020202020204" pitchFamily="34" charset="0"/>
              <a:cs typeface="Arial" panose="020B0604020202020204" pitchFamily="34" charset="0"/>
            </a:endParaRPr>
          </a:p>
          <a:p>
            <a:pPr>
              <a:lnSpc>
                <a:spcPct val="150000"/>
              </a:lnSpc>
              <a:buClr>
                <a:srgbClr val="8B2232"/>
              </a:buClr>
              <a:buSzPct val="60000"/>
              <a:buFont typeface="Wingdings" pitchFamily="2" charset="2"/>
              <a:buChar char="v"/>
            </a:pPr>
            <a:endParaRPr lang="en-US" altLang="zh-CN" dirty="0">
              <a:latin typeface="Arial" panose="020B0604020202020204" pitchFamily="34" charset="0"/>
              <a:cs typeface="Arial" panose="020B0604020202020204" pitchFamily="34" charset="0"/>
            </a:endParaRPr>
          </a:p>
          <a:p>
            <a:pPr>
              <a:lnSpc>
                <a:spcPct val="150000"/>
              </a:lnSpc>
              <a:buClr>
                <a:srgbClr val="8B2232"/>
              </a:buClr>
              <a:buSzPct val="60000"/>
              <a:buFont typeface="Wingdings" pitchFamily="2" charset="2"/>
              <a:buChar char="v"/>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3009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A2ACF0D-38F4-D576-58E3-AE9979D89564}"/>
              </a:ext>
            </a:extLst>
          </p:cNvPr>
          <p:cNvSpPr txBox="1"/>
          <p:nvPr/>
        </p:nvSpPr>
        <p:spPr>
          <a:xfrm>
            <a:off x="368638" y="3056593"/>
            <a:ext cx="6096000" cy="369332"/>
          </a:xfrm>
          <a:prstGeom prst="rect">
            <a:avLst/>
          </a:prstGeom>
          <a:noFill/>
        </p:spPr>
        <p:txBody>
          <a:bodyPr wrap="square">
            <a:spAutoFit/>
          </a:bodyPr>
          <a:lstStyle/>
          <a:p>
            <a:r>
              <a:rPr lang="en-US" dirty="0"/>
              <a:t> </a:t>
            </a:r>
          </a:p>
        </p:txBody>
      </p:sp>
      <p:sp>
        <p:nvSpPr>
          <p:cNvPr id="26" name="Title 1">
            <a:extLst>
              <a:ext uri="{FF2B5EF4-FFF2-40B4-BE49-F238E27FC236}">
                <a16:creationId xmlns:a16="http://schemas.microsoft.com/office/drawing/2014/main" id="{5E070B1F-9CFD-234F-48D0-E43ED3E9957E}"/>
              </a:ext>
            </a:extLst>
          </p:cNvPr>
          <p:cNvSpPr txBox="1">
            <a:spLocks/>
          </p:cNvSpPr>
          <p:nvPr/>
        </p:nvSpPr>
        <p:spPr>
          <a:xfrm>
            <a:off x="1476375" y="266688"/>
            <a:ext cx="9239250" cy="113305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b="1" dirty="0">
                <a:solidFill>
                  <a:srgbClr val="8B2232"/>
                </a:solidFill>
                <a:latin typeface="Arial" panose="020B0604020202020204" pitchFamily="34" charset="0"/>
                <a:cs typeface="Arial" panose="020B0604020202020204" pitchFamily="34" charset="0"/>
              </a:rPr>
              <a:t>General Description of the Data</a:t>
            </a:r>
          </a:p>
        </p:txBody>
      </p:sp>
      <p:sp>
        <p:nvSpPr>
          <p:cNvPr id="32" name="Content Placeholder 2">
            <a:extLst>
              <a:ext uri="{FF2B5EF4-FFF2-40B4-BE49-F238E27FC236}">
                <a16:creationId xmlns:a16="http://schemas.microsoft.com/office/drawing/2014/main" id="{7324463E-4971-4D5A-C481-2C1E9712BB88}"/>
              </a:ext>
            </a:extLst>
          </p:cNvPr>
          <p:cNvSpPr txBox="1">
            <a:spLocks/>
          </p:cNvSpPr>
          <p:nvPr/>
        </p:nvSpPr>
        <p:spPr>
          <a:xfrm>
            <a:off x="368638" y="1533104"/>
            <a:ext cx="6763001" cy="47393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8B2232"/>
              </a:buClr>
              <a:buSzPct val="60000"/>
              <a:buFont typeface="Wingdings" pitchFamily="2" charset="2"/>
              <a:buChar char="v"/>
            </a:pPr>
            <a:r>
              <a:rPr lang="en-US" sz="2400" dirty="0">
                <a:latin typeface="Arial" panose="020B0604020202020204" pitchFamily="34" charset="0"/>
                <a:cs typeface="Arial" panose="020B0604020202020204" pitchFamily="34" charset="0"/>
              </a:rPr>
              <a:t>Source: </a:t>
            </a:r>
            <a:r>
              <a:rPr lang="en-US" sz="24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2"/>
              </a:rPr>
              <a:t>http://lib.stat.cmu.edu/datasets/bodyfat</a:t>
            </a:r>
            <a:endParaRPr lang="en-US" sz="24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endParaRPr>
          </a:p>
          <a:p>
            <a:pPr>
              <a:lnSpc>
                <a:spcPct val="150000"/>
              </a:lnSpc>
              <a:buClr>
                <a:srgbClr val="8B2232"/>
              </a:buClr>
              <a:buSzPct val="60000"/>
              <a:buFont typeface="Wingdings" pitchFamily="2" charset="2"/>
              <a:buChar char="v"/>
            </a:pPr>
            <a:r>
              <a:rPr lang="en-US" sz="2400" dirty="0">
                <a:effectLst/>
                <a:latin typeface="Calibri" panose="020F0502020204030204" pitchFamily="34" charset="0"/>
                <a:ea typeface="DengXian" panose="02010600030101010101" pitchFamily="2" charset="-122"/>
                <a:cs typeface="Times New Roman" panose="02020603050405020304" pitchFamily="18" charset="0"/>
              </a:rPr>
              <a:t>Data was collected from 252 male adults aged from 22 to 81</a:t>
            </a:r>
          </a:p>
          <a:p>
            <a:pPr>
              <a:lnSpc>
                <a:spcPct val="150000"/>
              </a:lnSpc>
              <a:buClr>
                <a:srgbClr val="8B2232"/>
              </a:buClr>
              <a:buSzPct val="60000"/>
              <a:buFont typeface="Wingdings" pitchFamily="2" charset="2"/>
              <a:buChar char="v"/>
            </a:pPr>
            <a:r>
              <a:rPr lang="en-US" sz="2400" dirty="0">
                <a:effectLst/>
                <a:latin typeface="Calibri" panose="020F0502020204030204" pitchFamily="34" charset="0"/>
                <a:ea typeface="DengXian" panose="02010600030101010101" pitchFamily="2" charset="-122"/>
                <a:cs typeface="Times New Roman" panose="02020603050405020304" pitchFamily="18" charset="0"/>
              </a:rPr>
              <a:t>BFP </a:t>
            </a:r>
            <a:r>
              <a:rPr lang="en-US" sz="2400" dirty="0">
                <a:latin typeface="Calibri" panose="020F0502020204030204" pitchFamily="34" charset="0"/>
                <a:ea typeface="DengXian" panose="02010600030101010101" pitchFamily="2" charset="-122"/>
                <a:cs typeface="Times New Roman" panose="02020603050405020304" pitchFamily="18" charset="0"/>
              </a:rPr>
              <a:t>listed in this data </a:t>
            </a:r>
            <a:r>
              <a:rPr lang="en-US" sz="2400" dirty="0">
                <a:effectLst/>
                <a:latin typeface="Calibri" panose="020F0502020204030204" pitchFamily="34" charset="0"/>
                <a:ea typeface="DengXian" panose="02010600030101010101" pitchFamily="2" charset="-122"/>
                <a:cs typeface="Times New Roman" panose="02020603050405020304" pitchFamily="18" charset="0"/>
              </a:rPr>
              <a:t>was accurately estimated using underwater weighing method. </a:t>
            </a:r>
          </a:p>
          <a:p>
            <a:pPr>
              <a:lnSpc>
                <a:spcPct val="150000"/>
              </a:lnSpc>
              <a:buClr>
                <a:srgbClr val="8B2232"/>
              </a:buClr>
              <a:buSzPct val="60000"/>
              <a:buFont typeface="Wingdings" pitchFamily="2" charset="2"/>
              <a:buChar char="v"/>
            </a:pPr>
            <a:r>
              <a:rPr lang="en-US" sz="2400" dirty="0">
                <a:effectLst/>
                <a:latin typeface="Calibri" panose="020F0502020204030204" pitchFamily="34" charset="0"/>
                <a:ea typeface="DengXian" panose="02010600030101010101" pitchFamily="2" charset="-122"/>
                <a:cs typeface="Times New Roman" panose="02020603050405020304" pitchFamily="18" charset="0"/>
              </a:rPr>
              <a:t>1</a:t>
            </a:r>
            <a:r>
              <a:rPr lang="en-US" altLang="zh-CN" sz="2400" dirty="0">
                <a:effectLst/>
                <a:latin typeface="Calibri" panose="020F0502020204030204" pitchFamily="34" charset="0"/>
                <a:ea typeface="DengXian" panose="02010600030101010101" pitchFamily="2" charset="-122"/>
                <a:cs typeface="Times New Roman" panose="02020603050405020304" pitchFamily="18" charset="0"/>
              </a:rPr>
              <a:t>3</a:t>
            </a:r>
            <a:r>
              <a:rPr lang="en-US" sz="2400" dirty="0">
                <a:effectLst/>
                <a:latin typeface="Calibri" panose="020F0502020204030204" pitchFamily="34" charset="0"/>
                <a:ea typeface="DengXian" panose="02010600030101010101" pitchFamily="2" charset="-122"/>
                <a:cs typeface="Times New Roman" panose="02020603050405020304" pitchFamily="18" charset="0"/>
              </a:rPr>
              <a:t> variables were included in this data: </a:t>
            </a:r>
            <a:r>
              <a:rPr lang="en-US" altLang="zh-CN" sz="2400" dirty="0">
                <a:latin typeface="Arial" panose="020B0604020202020204" pitchFamily="34" charset="0"/>
                <a:cs typeface="Arial" panose="020B0604020202020204" pitchFamily="34" charset="0"/>
              </a:rPr>
              <a:t>age, height, weight and </a:t>
            </a:r>
            <a:r>
              <a:rPr lang="en-US" sz="2400" dirty="0">
                <a:effectLst/>
                <a:latin typeface="Calibri" panose="020F0502020204030204" pitchFamily="34" charset="0"/>
                <a:ea typeface="DengXian" panose="02010600030101010101" pitchFamily="2" charset="-122"/>
                <a:cs typeface="Times New Roman" panose="02020603050405020304" pitchFamily="18" charset="0"/>
              </a:rPr>
              <a:t>the </a:t>
            </a:r>
            <a:r>
              <a:rPr lang="en-US" altLang="zh-CN" sz="2400" dirty="0">
                <a:latin typeface="Arial" panose="020B0604020202020204" pitchFamily="34" charset="0"/>
                <a:cs typeface="Arial" panose="020B0604020202020204" pitchFamily="34" charset="0"/>
              </a:rPr>
              <a:t>circumference of different body parts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50000"/>
              </a:lnSpc>
              <a:buClr>
                <a:srgbClr val="8B2232"/>
              </a:buClr>
              <a:buSzPct val="60000"/>
              <a:buNone/>
            </a:pP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50000"/>
              </a:lnSpc>
              <a:buClr>
                <a:srgbClr val="8B2232"/>
              </a:buClr>
              <a:buSzPct val="60000"/>
              <a:buFont typeface="Wingdings" pitchFamily="2" charset="2"/>
              <a:buChar char="v"/>
            </a:pP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50000"/>
              </a:lnSpc>
              <a:buClr>
                <a:srgbClr val="8B2232"/>
              </a:buClr>
              <a:buSzPct val="60000"/>
              <a:buFont typeface="Wingdings" pitchFamily="2" charset="2"/>
              <a:buChar char="v"/>
            </a:pPr>
            <a:endParaRPr lang="en-US" sz="24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endParaRPr>
          </a:p>
          <a:p>
            <a:pPr>
              <a:lnSpc>
                <a:spcPct val="150000"/>
              </a:lnSpc>
              <a:buClr>
                <a:srgbClr val="8B2232"/>
              </a:buClr>
              <a:buSzPct val="60000"/>
              <a:buFont typeface="Wingdings" pitchFamily="2" charset="2"/>
              <a:buChar char="v"/>
            </a:pPr>
            <a:endParaRPr lang="en-US" sz="24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34" name="Picture 33" descr="Diagram&#10;&#10;Description automatically generated">
            <a:extLst>
              <a:ext uri="{FF2B5EF4-FFF2-40B4-BE49-F238E27FC236}">
                <a16:creationId xmlns:a16="http://schemas.microsoft.com/office/drawing/2014/main" id="{70CABEEA-4514-B9BE-2E83-C24D735B6F47}"/>
              </a:ext>
            </a:extLst>
          </p:cNvPr>
          <p:cNvPicPr>
            <a:picLocks noChangeAspect="1"/>
          </p:cNvPicPr>
          <p:nvPr/>
        </p:nvPicPr>
        <p:blipFill>
          <a:blip r:embed="rId3"/>
          <a:stretch>
            <a:fillRect/>
          </a:stretch>
        </p:blipFill>
        <p:spPr>
          <a:xfrm>
            <a:off x="7336054" y="1285454"/>
            <a:ext cx="4334908" cy="4739331"/>
          </a:xfrm>
          <a:prstGeom prst="rect">
            <a:avLst/>
          </a:prstGeom>
        </p:spPr>
      </p:pic>
    </p:spTree>
    <p:extLst>
      <p:ext uri="{BB962C8B-B14F-4D97-AF65-F5344CB8AC3E}">
        <p14:creationId xmlns:p14="http://schemas.microsoft.com/office/powerpoint/2010/main" val="239771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8842-5961-B7C1-38EE-7AED3A6395E8}"/>
              </a:ext>
            </a:extLst>
          </p:cNvPr>
          <p:cNvSpPr txBox="1">
            <a:spLocks/>
          </p:cNvSpPr>
          <p:nvPr/>
        </p:nvSpPr>
        <p:spPr>
          <a:xfrm>
            <a:off x="1975628" y="-47968"/>
            <a:ext cx="8229600" cy="114300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b="1" dirty="0">
                <a:solidFill>
                  <a:srgbClr val="8B2232"/>
                </a:solidFill>
                <a:latin typeface="Arial" panose="020B0604020202020204" pitchFamily="34" charset="0"/>
                <a:cs typeface="Arial" panose="020B0604020202020204" pitchFamily="34" charset="0"/>
              </a:rPr>
              <a:t>Data Preparation</a:t>
            </a:r>
          </a:p>
        </p:txBody>
      </p:sp>
      <p:grpSp>
        <p:nvGrpSpPr>
          <p:cNvPr id="42" name="Group 41">
            <a:extLst>
              <a:ext uri="{FF2B5EF4-FFF2-40B4-BE49-F238E27FC236}">
                <a16:creationId xmlns:a16="http://schemas.microsoft.com/office/drawing/2014/main" id="{F4FACD10-0D2A-5259-C78F-2985753D9C7E}"/>
              </a:ext>
            </a:extLst>
          </p:cNvPr>
          <p:cNvGrpSpPr/>
          <p:nvPr/>
        </p:nvGrpSpPr>
        <p:grpSpPr>
          <a:xfrm>
            <a:off x="95767" y="1192142"/>
            <a:ext cx="11829028" cy="5085864"/>
            <a:chOff x="95767" y="1192142"/>
            <a:chExt cx="11829028" cy="5085864"/>
          </a:xfrm>
        </p:grpSpPr>
        <p:sp>
          <p:nvSpPr>
            <p:cNvPr id="4" name="AutoShape 2">
              <a:extLst>
                <a:ext uri="{FF2B5EF4-FFF2-40B4-BE49-F238E27FC236}">
                  <a16:creationId xmlns:a16="http://schemas.microsoft.com/office/drawing/2014/main" id="{66EB4DC4-4833-BA03-DE00-2CC75F78C101}"/>
                </a:ext>
              </a:extLst>
            </p:cNvPr>
            <p:cNvSpPr>
              <a:spLocks noChangeAspect="1" noChangeArrowheads="1"/>
            </p:cNvSpPr>
            <p:nvPr/>
          </p:nvSpPr>
          <p:spPr bwMode="auto">
            <a:xfrm>
              <a:off x="6109854"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Chart, scatter chart&#10;&#10;Description automatically generated">
              <a:extLst>
                <a:ext uri="{FF2B5EF4-FFF2-40B4-BE49-F238E27FC236}">
                  <a16:creationId xmlns:a16="http://schemas.microsoft.com/office/drawing/2014/main" id="{64F7F5CD-5019-E6F8-CE7F-8F2F0BB3AA0A}"/>
                </a:ext>
              </a:extLst>
            </p:cNvPr>
            <p:cNvPicPr>
              <a:picLocks noChangeAspect="1"/>
            </p:cNvPicPr>
            <p:nvPr/>
          </p:nvPicPr>
          <p:blipFill>
            <a:blip r:embed="rId3"/>
            <a:stretch>
              <a:fillRect/>
            </a:stretch>
          </p:blipFill>
          <p:spPr>
            <a:xfrm>
              <a:off x="326873" y="1238380"/>
              <a:ext cx="3704167" cy="2286000"/>
            </a:xfrm>
            <a:prstGeom prst="rect">
              <a:avLst/>
            </a:prstGeom>
          </p:spPr>
        </p:pic>
        <p:pic>
          <p:nvPicPr>
            <p:cNvPr id="8" name="Picture 7" descr="Chart, scatter chart&#10;&#10;Description automatically generated">
              <a:extLst>
                <a:ext uri="{FF2B5EF4-FFF2-40B4-BE49-F238E27FC236}">
                  <a16:creationId xmlns:a16="http://schemas.microsoft.com/office/drawing/2014/main" id="{7937E365-681E-3CB4-2497-FD8EE177D603}"/>
                </a:ext>
              </a:extLst>
            </p:cNvPr>
            <p:cNvPicPr>
              <a:picLocks noChangeAspect="1"/>
            </p:cNvPicPr>
            <p:nvPr/>
          </p:nvPicPr>
          <p:blipFill>
            <a:blip r:embed="rId4"/>
            <a:stretch>
              <a:fillRect/>
            </a:stretch>
          </p:blipFill>
          <p:spPr>
            <a:xfrm>
              <a:off x="8220628" y="1192142"/>
              <a:ext cx="3704167" cy="2286000"/>
            </a:xfrm>
            <a:prstGeom prst="rect">
              <a:avLst/>
            </a:prstGeom>
          </p:spPr>
        </p:pic>
        <p:pic>
          <p:nvPicPr>
            <p:cNvPr id="10" name="Picture 9" descr="Chart, scatter chart&#10;&#10;Description automatically generated">
              <a:extLst>
                <a:ext uri="{FF2B5EF4-FFF2-40B4-BE49-F238E27FC236}">
                  <a16:creationId xmlns:a16="http://schemas.microsoft.com/office/drawing/2014/main" id="{DDBFEE53-66CD-A12E-5E29-7B3069AB6091}"/>
                </a:ext>
              </a:extLst>
            </p:cNvPr>
            <p:cNvPicPr>
              <a:picLocks noChangeAspect="1"/>
            </p:cNvPicPr>
            <p:nvPr/>
          </p:nvPicPr>
          <p:blipFill>
            <a:blip r:embed="rId5"/>
            <a:stretch>
              <a:fillRect/>
            </a:stretch>
          </p:blipFill>
          <p:spPr>
            <a:xfrm>
              <a:off x="4251097" y="1238380"/>
              <a:ext cx="3704167" cy="2286000"/>
            </a:xfrm>
            <a:prstGeom prst="rect">
              <a:avLst/>
            </a:prstGeom>
          </p:spPr>
        </p:pic>
        <p:pic>
          <p:nvPicPr>
            <p:cNvPr id="14" name="Picture 13" descr="Chart, scatter chart&#10;&#10;Description automatically generated">
              <a:extLst>
                <a:ext uri="{FF2B5EF4-FFF2-40B4-BE49-F238E27FC236}">
                  <a16:creationId xmlns:a16="http://schemas.microsoft.com/office/drawing/2014/main" id="{76C03F7F-80B6-C8D6-30CD-7CDE6D84F638}"/>
                </a:ext>
              </a:extLst>
            </p:cNvPr>
            <p:cNvPicPr>
              <a:picLocks noChangeAspect="1"/>
            </p:cNvPicPr>
            <p:nvPr/>
          </p:nvPicPr>
          <p:blipFill>
            <a:blip r:embed="rId6"/>
            <a:stretch>
              <a:fillRect/>
            </a:stretch>
          </p:blipFill>
          <p:spPr>
            <a:xfrm>
              <a:off x="8220629" y="3775619"/>
              <a:ext cx="3704166" cy="2286000"/>
            </a:xfrm>
            <a:prstGeom prst="rect">
              <a:avLst/>
            </a:prstGeom>
          </p:spPr>
        </p:pic>
        <p:pic>
          <p:nvPicPr>
            <p:cNvPr id="22" name="Picture 21" descr="Chart, scatter chart&#10;&#10;Description automatically generated">
              <a:extLst>
                <a:ext uri="{FF2B5EF4-FFF2-40B4-BE49-F238E27FC236}">
                  <a16:creationId xmlns:a16="http://schemas.microsoft.com/office/drawing/2014/main" id="{E5E15467-388D-9F1D-30F2-0110530DD581}"/>
                </a:ext>
              </a:extLst>
            </p:cNvPr>
            <p:cNvPicPr>
              <a:picLocks noChangeAspect="1"/>
            </p:cNvPicPr>
            <p:nvPr/>
          </p:nvPicPr>
          <p:blipFill>
            <a:blip r:embed="rId7"/>
            <a:stretch>
              <a:fillRect/>
            </a:stretch>
          </p:blipFill>
          <p:spPr>
            <a:xfrm>
              <a:off x="312926" y="3785717"/>
              <a:ext cx="3704167" cy="2286000"/>
            </a:xfrm>
            <a:prstGeom prst="rect">
              <a:avLst/>
            </a:prstGeom>
          </p:spPr>
        </p:pic>
        <p:pic>
          <p:nvPicPr>
            <p:cNvPr id="26" name="Picture 25" descr="Chart, scatter chart&#10;&#10;Description automatically generated">
              <a:extLst>
                <a:ext uri="{FF2B5EF4-FFF2-40B4-BE49-F238E27FC236}">
                  <a16:creationId xmlns:a16="http://schemas.microsoft.com/office/drawing/2014/main" id="{23955ABA-E415-D7CF-86AD-37F0F69F1E8D}"/>
                </a:ext>
              </a:extLst>
            </p:cNvPr>
            <p:cNvPicPr>
              <a:picLocks noChangeAspect="1"/>
            </p:cNvPicPr>
            <p:nvPr/>
          </p:nvPicPr>
          <p:blipFill>
            <a:blip r:embed="rId8"/>
            <a:stretch>
              <a:fillRect/>
            </a:stretch>
          </p:blipFill>
          <p:spPr>
            <a:xfrm>
              <a:off x="4251097" y="3775620"/>
              <a:ext cx="3704167" cy="2286000"/>
            </a:xfrm>
            <a:prstGeom prst="rect">
              <a:avLst/>
            </a:prstGeom>
          </p:spPr>
        </p:pic>
        <p:sp>
          <p:nvSpPr>
            <p:cNvPr id="29" name="TextBox 28">
              <a:extLst>
                <a:ext uri="{FF2B5EF4-FFF2-40B4-BE49-F238E27FC236}">
                  <a16:creationId xmlns:a16="http://schemas.microsoft.com/office/drawing/2014/main" id="{FEB63668-A4D1-23BC-30C3-8315B97FD11B}"/>
                </a:ext>
              </a:extLst>
            </p:cNvPr>
            <p:cNvSpPr txBox="1"/>
            <p:nvPr/>
          </p:nvSpPr>
          <p:spPr>
            <a:xfrm>
              <a:off x="1648739" y="3410151"/>
              <a:ext cx="829339" cy="338554"/>
            </a:xfrm>
            <a:prstGeom prst="rect">
              <a:avLst/>
            </a:prstGeom>
            <a:solidFill>
              <a:schemeClr val="bg1"/>
            </a:solidFill>
          </p:spPr>
          <p:txBody>
            <a:bodyPr wrap="square" rtlCol="0">
              <a:spAutoFit/>
            </a:bodyPr>
            <a:lstStyle/>
            <a:p>
              <a:pPr algn="ctr"/>
              <a:r>
                <a:rPr lang="en-US" sz="1600" dirty="0"/>
                <a:t>Age</a:t>
              </a:r>
            </a:p>
          </p:txBody>
        </p:sp>
        <p:sp>
          <p:nvSpPr>
            <p:cNvPr id="30" name="TextBox 29">
              <a:extLst>
                <a:ext uri="{FF2B5EF4-FFF2-40B4-BE49-F238E27FC236}">
                  <a16:creationId xmlns:a16="http://schemas.microsoft.com/office/drawing/2014/main" id="{A2D3AED8-2A23-BB2F-61E9-0842B49195C9}"/>
                </a:ext>
              </a:extLst>
            </p:cNvPr>
            <p:cNvSpPr txBox="1"/>
            <p:nvPr/>
          </p:nvSpPr>
          <p:spPr>
            <a:xfrm>
              <a:off x="5585315" y="3293718"/>
              <a:ext cx="829339" cy="338554"/>
            </a:xfrm>
            <a:prstGeom prst="rect">
              <a:avLst/>
            </a:prstGeom>
            <a:solidFill>
              <a:schemeClr val="bg1"/>
            </a:solidFill>
          </p:spPr>
          <p:txBody>
            <a:bodyPr wrap="square" rtlCol="0">
              <a:spAutoFit/>
            </a:bodyPr>
            <a:lstStyle/>
            <a:p>
              <a:pPr algn="ctr"/>
              <a:r>
                <a:rPr lang="en-US" sz="1600" dirty="0"/>
                <a:t>Height</a:t>
              </a:r>
            </a:p>
          </p:txBody>
        </p:sp>
        <p:sp>
          <p:nvSpPr>
            <p:cNvPr id="31" name="TextBox 30">
              <a:extLst>
                <a:ext uri="{FF2B5EF4-FFF2-40B4-BE49-F238E27FC236}">
                  <a16:creationId xmlns:a16="http://schemas.microsoft.com/office/drawing/2014/main" id="{E80DB84E-EFD6-DD08-675A-0D16F70ED059}"/>
                </a:ext>
              </a:extLst>
            </p:cNvPr>
            <p:cNvSpPr txBox="1"/>
            <p:nvPr/>
          </p:nvSpPr>
          <p:spPr>
            <a:xfrm>
              <a:off x="9814021" y="3288327"/>
              <a:ext cx="829339" cy="338554"/>
            </a:xfrm>
            <a:prstGeom prst="rect">
              <a:avLst/>
            </a:prstGeom>
            <a:solidFill>
              <a:schemeClr val="bg1"/>
            </a:solidFill>
          </p:spPr>
          <p:txBody>
            <a:bodyPr wrap="square" rtlCol="0">
              <a:spAutoFit/>
            </a:bodyPr>
            <a:lstStyle/>
            <a:p>
              <a:pPr algn="ctr"/>
              <a:r>
                <a:rPr lang="en-US" sz="1600" dirty="0"/>
                <a:t>Weight</a:t>
              </a:r>
            </a:p>
          </p:txBody>
        </p:sp>
        <p:sp>
          <p:nvSpPr>
            <p:cNvPr id="32" name="TextBox 31">
              <a:extLst>
                <a:ext uri="{FF2B5EF4-FFF2-40B4-BE49-F238E27FC236}">
                  <a16:creationId xmlns:a16="http://schemas.microsoft.com/office/drawing/2014/main" id="{A90B562B-48C9-A1A1-1925-CD141F6DB0E4}"/>
                </a:ext>
              </a:extLst>
            </p:cNvPr>
            <p:cNvSpPr txBox="1"/>
            <p:nvPr/>
          </p:nvSpPr>
          <p:spPr>
            <a:xfrm>
              <a:off x="1637286" y="5939452"/>
              <a:ext cx="829339" cy="338554"/>
            </a:xfrm>
            <a:prstGeom prst="rect">
              <a:avLst/>
            </a:prstGeom>
            <a:solidFill>
              <a:schemeClr val="bg1"/>
            </a:solidFill>
          </p:spPr>
          <p:txBody>
            <a:bodyPr wrap="square" rtlCol="0">
              <a:spAutoFit/>
            </a:bodyPr>
            <a:lstStyle/>
            <a:p>
              <a:pPr algn="ctr"/>
              <a:r>
                <a:rPr lang="en-US" sz="1600" dirty="0"/>
                <a:t>Neck</a:t>
              </a:r>
            </a:p>
          </p:txBody>
        </p:sp>
        <p:sp>
          <p:nvSpPr>
            <p:cNvPr id="33" name="TextBox 32">
              <a:extLst>
                <a:ext uri="{FF2B5EF4-FFF2-40B4-BE49-F238E27FC236}">
                  <a16:creationId xmlns:a16="http://schemas.microsoft.com/office/drawing/2014/main" id="{986BB3D6-5D03-C68A-BF8B-3B809DB93BF2}"/>
                </a:ext>
              </a:extLst>
            </p:cNvPr>
            <p:cNvSpPr txBox="1"/>
            <p:nvPr/>
          </p:nvSpPr>
          <p:spPr>
            <a:xfrm>
              <a:off x="5698520" y="5917286"/>
              <a:ext cx="829339" cy="338554"/>
            </a:xfrm>
            <a:prstGeom prst="rect">
              <a:avLst/>
            </a:prstGeom>
            <a:solidFill>
              <a:schemeClr val="bg1"/>
            </a:solidFill>
          </p:spPr>
          <p:txBody>
            <a:bodyPr wrap="square" rtlCol="0">
              <a:spAutoFit/>
            </a:bodyPr>
            <a:lstStyle/>
            <a:p>
              <a:pPr algn="ctr"/>
              <a:r>
                <a:rPr lang="en-US" sz="1600" dirty="0"/>
                <a:t>Chest</a:t>
              </a:r>
            </a:p>
          </p:txBody>
        </p:sp>
        <p:sp>
          <p:nvSpPr>
            <p:cNvPr id="34" name="TextBox 33">
              <a:extLst>
                <a:ext uri="{FF2B5EF4-FFF2-40B4-BE49-F238E27FC236}">
                  <a16:creationId xmlns:a16="http://schemas.microsoft.com/office/drawing/2014/main" id="{1D46D8E0-2A1D-4794-493B-CA5D676BC695}"/>
                </a:ext>
              </a:extLst>
            </p:cNvPr>
            <p:cNvSpPr txBox="1"/>
            <p:nvPr/>
          </p:nvSpPr>
          <p:spPr>
            <a:xfrm>
              <a:off x="9688505" y="5939452"/>
              <a:ext cx="991881" cy="338554"/>
            </a:xfrm>
            <a:prstGeom prst="rect">
              <a:avLst/>
            </a:prstGeom>
            <a:solidFill>
              <a:schemeClr val="bg1"/>
            </a:solidFill>
          </p:spPr>
          <p:txBody>
            <a:bodyPr wrap="square" rtlCol="0">
              <a:spAutoFit/>
            </a:bodyPr>
            <a:lstStyle/>
            <a:p>
              <a:pPr algn="ctr"/>
              <a:r>
                <a:rPr lang="en-US" sz="1600" dirty="0"/>
                <a:t>Abdomen</a:t>
              </a:r>
            </a:p>
          </p:txBody>
        </p:sp>
        <p:sp>
          <p:nvSpPr>
            <p:cNvPr id="35" name="TextBox 34">
              <a:extLst>
                <a:ext uri="{FF2B5EF4-FFF2-40B4-BE49-F238E27FC236}">
                  <a16:creationId xmlns:a16="http://schemas.microsoft.com/office/drawing/2014/main" id="{14618024-C155-95F8-DBA6-72E3DCEE9F7F}"/>
                </a:ext>
              </a:extLst>
            </p:cNvPr>
            <p:cNvSpPr txBox="1"/>
            <p:nvPr/>
          </p:nvSpPr>
          <p:spPr>
            <a:xfrm rot="16200000">
              <a:off x="7742366" y="4729553"/>
              <a:ext cx="829339" cy="338554"/>
            </a:xfrm>
            <a:prstGeom prst="rect">
              <a:avLst/>
            </a:prstGeom>
            <a:solidFill>
              <a:schemeClr val="bg1"/>
            </a:solidFill>
          </p:spPr>
          <p:txBody>
            <a:bodyPr wrap="square" rtlCol="0">
              <a:spAutoFit/>
            </a:bodyPr>
            <a:lstStyle/>
            <a:p>
              <a:pPr algn="ctr"/>
              <a:r>
                <a:rPr lang="en-US" sz="1600" dirty="0"/>
                <a:t>BFP</a:t>
              </a:r>
            </a:p>
          </p:txBody>
        </p:sp>
        <p:sp>
          <p:nvSpPr>
            <p:cNvPr id="36" name="TextBox 35">
              <a:extLst>
                <a:ext uri="{FF2B5EF4-FFF2-40B4-BE49-F238E27FC236}">
                  <a16:creationId xmlns:a16="http://schemas.microsoft.com/office/drawing/2014/main" id="{EEEC2BBE-12A2-E4B1-F6E5-1CBE039E37FA}"/>
                </a:ext>
              </a:extLst>
            </p:cNvPr>
            <p:cNvSpPr txBox="1"/>
            <p:nvPr/>
          </p:nvSpPr>
          <p:spPr>
            <a:xfrm rot="16200000">
              <a:off x="7742366" y="2185540"/>
              <a:ext cx="829339" cy="338554"/>
            </a:xfrm>
            <a:prstGeom prst="rect">
              <a:avLst/>
            </a:prstGeom>
            <a:solidFill>
              <a:schemeClr val="bg1"/>
            </a:solidFill>
          </p:spPr>
          <p:txBody>
            <a:bodyPr wrap="square" rtlCol="0">
              <a:spAutoFit/>
            </a:bodyPr>
            <a:lstStyle/>
            <a:p>
              <a:pPr algn="ctr"/>
              <a:r>
                <a:rPr lang="en-US" sz="1600" dirty="0"/>
                <a:t>BFP</a:t>
              </a:r>
            </a:p>
          </p:txBody>
        </p:sp>
        <p:sp>
          <p:nvSpPr>
            <p:cNvPr id="37" name="TextBox 36">
              <a:extLst>
                <a:ext uri="{FF2B5EF4-FFF2-40B4-BE49-F238E27FC236}">
                  <a16:creationId xmlns:a16="http://schemas.microsoft.com/office/drawing/2014/main" id="{22F4AEE7-8FF2-9F1A-2544-7E6A96880933}"/>
                </a:ext>
              </a:extLst>
            </p:cNvPr>
            <p:cNvSpPr txBox="1"/>
            <p:nvPr/>
          </p:nvSpPr>
          <p:spPr>
            <a:xfrm rot="16200000">
              <a:off x="3777978" y="2205649"/>
              <a:ext cx="829339" cy="338554"/>
            </a:xfrm>
            <a:prstGeom prst="rect">
              <a:avLst/>
            </a:prstGeom>
            <a:solidFill>
              <a:schemeClr val="bg1"/>
            </a:solidFill>
          </p:spPr>
          <p:txBody>
            <a:bodyPr wrap="square" rtlCol="0">
              <a:spAutoFit/>
            </a:bodyPr>
            <a:lstStyle/>
            <a:p>
              <a:pPr algn="ctr"/>
              <a:r>
                <a:rPr lang="en-US" sz="1600" dirty="0"/>
                <a:t>BFP</a:t>
              </a:r>
            </a:p>
          </p:txBody>
        </p:sp>
        <p:sp>
          <p:nvSpPr>
            <p:cNvPr id="38" name="TextBox 37">
              <a:extLst>
                <a:ext uri="{FF2B5EF4-FFF2-40B4-BE49-F238E27FC236}">
                  <a16:creationId xmlns:a16="http://schemas.microsoft.com/office/drawing/2014/main" id="{595E0389-C8D5-7741-0AC2-0C05837C81FE}"/>
                </a:ext>
              </a:extLst>
            </p:cNvPr>
            <p:cNvSpPr txBox="1"/>
            <p:nvPr/>
          </p:nvSpPr>
          <p:spPr>
            <a:xfrm rot="16200000">
              <a:off x="3769988" y="4765893"/>
              <a:ext cx="829339" cy="338554"/>
            </a:xfrm>
            <a:prstGeom prst="rect">
              <a:avLst/>
            </a:prstGeom>
            <a:solidFill>
              <a:schemeClr val="bg1"/>
            </a:solidFill>
          </p:spPr>
          <p:txBody>
            <a:bodyPr wrap="square" rtlCol="0">
              <a:spAutoFit/>
            </a:bodyPr>
            <a:lstStyle/>
            <a:p>
              <a:pPr algn="ctr"/>
              <a:r>
                <a:rPr lang="en-US" sz="1600" dirty="0"/>
                <a:t>BFP</a:t>
              </a:r>
            </a:p>
          </p:txBody>
        </p:sp>
        <p:sp>
          <p:nvSpPr>
            <p:cNvPr id="39" name="TextBox 38">
              <a:extLst>
                <a:ext uri="{FF2B5EF4-FFF2-40B4-BE49-F238E27FC236}">
                  <a16:creationId xmlns:a16="http://schemas.microsoft.com/office/drawing/2014/main" id="{E052A3F8-C0F9-B56C-3D81-68567BA95C27}"/>
                </a:ext>
              </a:extLst>
            </p:cNvPr>
            <p:cNvSpPr txBox="1"/>
            <p:nvPr/>
          </p:nvSpPr>
          <p:spPr>
            <a:xfrm rot="16200000">
              <a:off x="-134237" y="4727131"/>
              <a:ext cx="829339" cy="338554"/>
            </a:xfrm>
            <a:prstGeom prst="rect">
              <a:avLst/>
            </a:prstGeom>
            <a:solidFill>
              <a:schemeClr val="bg1"/>
            </a:solidFill>
          </p:spPr>
          <p:txBody>
            <a:bodyPr wrap="square" rtlCol="0">
              <a:spAutoFit/>
            </a:bodyPr>
            <a:lstStyle/>
            <a:p>
              <a:pPr algn="ctr"/>
              <a:r>
                <a:rPr lang="en-US" sz="1600" dirty="0"/>
                <a:t>BFP</a:t>
              </a:r>
            </a:p>
          </p:txBody>
        </p:sp>
        <p:sp>
          <p:nvSpPr>
            <p:cNvPr id="40" name="TextBox 39">
              <a:extLst>
                <a:ext uri="{FF2B5EF4-FFF2-40B4-BE49-F238E27FC236}">
                  <a16:creationId xmlns:a16="http://schemas.microsoft.com/office/drawing/2014/main" id="{2132E462-BAF5-19AD-85FF-AE3555BC7380}"/>
                </a:ext>
              </a:extLst>
            </p:cNvPr>
            <p:cNvSpPr txBox="1"/>
            <p:nvPr/>
          </p:nvSpPr>
          <p:spPr>
            <a:xfrm rot="16200000">
              <a:off x="-149626" y="2205649"/>
              <a:ext cx="829339" cy="338554"/>
            </a:xfrm>
            <a:prstGeom prst="rect">
              <a:avLst/>
            </a:prstGeom>
            <a:solidFill>
              <a:schemeClr val="bg1"/>
            </a:solidFill>
          </p:spPr>
          <p:txBody>
            <a:bodyPr wrap="square" rtlCol="0">
              <a:spAutoFit/>
            </a:bodyPr>
            <a:lstStyle/>
            <a:p>
              <a:pPr algn="ctr"/>
              <a:r>
                <a:rPr lang="en-US" sz="1600" dirty="0"/>
                <a:t>BFP</a:t>
              </a:r>
            </a:p>
          </p:txBody>
        </p:sp>
      </p:grpSp>
    </p:spTree>
    <p:extLst>
      <p:ext uri="{BB962C8B-B14F-4D97-AF65-F5344CB8AC3E}">
        <p14:creationId xmlns:p14="http://schemas.microsoft.com/office/powerpoint/2010/main" val="309013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8842-5961-B7C1-38EE-7AED3A6395E8}"/>
              </a:ext>
            </a:extLst>
          </p:cNvPr>
          <p:cNvSpPr txBox="1">
            <a:spLocks/>
          </p:cNvSpPr>
          <p:nvPr/>
        </p:nvSpPr>
        <p:spPr>
          <a:xfrm>
            <a:off x="1795130" y="0"/>
            <a:ext cx="8229600" cy="114300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b="1" dirty="0">
                <a:solidFill>
                  <a:srgbClr val="8B2232"/>
                </a:solidFill>
                <a:latin typeface="Arial" panose="020B0604020202020204" pitchFamily="34" charset="0"/>
                <a:cs typeface="Arial" panose="020B0604020202020204" pitchFamily="34" charset="0"/>
              </a:rPr>
              <a:t>Data Preparation</a:t>
            </a:r>
          </a:p>
        </p:txBody>
      </p:sp>
      <p:grpSp>
        <p:nvGrpSpPr>
          <p:cNvPr id="35" name="Group 34">
            <a:extLst>
              <a:ext uri="{FF2B5EF4-FFF2-40B4-BE49-F238E27FC236}">
                <a16:creationId xmlns:a16="http://schemas.microsoft.com/office/drawing/2014/main" id="{1595A056-9E58-D0DC-5E7B-8C8A02B62696}"/>
              </a:ext>
            </a:extLst>
          </p:cNvPr>
          <p:cNvGrpSpPr/>
          <p:nvPr/>
        </p:nvGrpSpPr>
        <p:grpSpPr>
          <a:xfrm>
            <a:off x="-16452" y="1181372"/>
            <a:ext cx="12143448" cy="5477540"/>
            <a:chOff x="-16452" y="1181372"/>
            <a:chExt cx="12143448" cy="5477540"/>
          </a:xfrm>
        </p:grpSpPr>
        <p:sp>
          <p:nvSpPr>
            <p:cNvPr id="4" name="AutoShape 2">
              <a:extLst>
                <a:ext uri="{FF2B5EF4-FFF2-40B4-BE49-F238E27FC236}">
                  <a16:creationId xmlns:a16="http://schemas.microsoft.com/office/drawing/2014/main" id="{66EB4DC4-4833-BA03-DE00-2CC75F78C101}"/>
                </a:ext>
              </a:extLst>
            </p:cNvPr>
            <p:cNvSpPr>
              <a:spLocks noChangeAspect="1" noChangeArrowheads="1"/>
            </p:cNvSpPr>
            <p:nvPr/>
          </p:nvSpPr>
          <p:spPr bwMode="auto">
            <a:xfrm>
              <a:off x="6051502" y="316257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Chart, scatter chart&#10;&#10;Description automatically generated">
              <a:extLst>
                <a:ext uri="{FF2B5EF4-FFF2-40B4-BE49-F238E27FC236}">
                  <a16:creationId xmlns:a16="http://schemas.microsoft.com/office/drawing/2014/main" id="{AD312897-9C02-3141-1642-8D17DC231CB8}"/>
                </a:ext>
              </a:extLst>
            </p:cNvPr>
            <p:cNvPicPr>
              <a:picLocks/>
            </p:cNvPicPr>
            <p:nvPr/>
          </p:nvPicPr>
          <p:blipFill>
            <a:blip r:embed="rId2"/>
            <a:stretch>
              <a:fillRect/>
            </a:stretch>
          </p:blipFill>
          <p:spPr>
            <a:xfrm>
              <a:off x="251437" y="4162129"/>
              <a:ext cx="2743200" cy="2286000"/>
            </a:xfrm>
            <a:prstGeom prst="rect">
              <a:avLst/>
            </a:prstGeom>
          </p:spPr>
        </p:pic>
        <p:pic>
          <p:nvPicPr>
            <p:cNvPr id="16" name="Picture 15" descr="Chart, scatter chart&#10;&#10;Description automatically generated">
              <a:extLst>
                <a:ext uri="{FF2B5EF4-FFF2-40B4-BE49-F238E27FC236}">
                  <a16:creationId xmlns:a16="http://schemas.microsoft.com/office/drawing/2014/main" id="{4C334398-C639-12BB-5857-2D4B8E6E566F}"/>
                </a:ext>
              </a:extLst>
            </p:cNvPr>
            <p:cNvPicPr>
              <a:picLocks noChangeAspect="1"/>
            </p:cNvPicPr>
            <p:nvPr/>
          </p:nvPicPr>
          <p:blipFill>
            <a:blip r:embed="rId3"/>
            <a:stretch>
              <a:fillRect/>
            </a:stretch>
          </p:blipFill>
          <p:spPr>
            <a:xfrm>
              <a:off x="321038" y="1181372"/>
              <a:ext cx="3704167" cy="2286000"/>
            </a:xfrm>
            <a:prstGeom prst="rect">
              <a:avLst/>
            </a:prstGeom>
          </p:spPr>
        </p:pic>
        <p:pic>
          <p:nvPicPr>
            <p:cNvPr id="18" name="Picture 17" descr="Chart, scatter chart&#10;&#10;Description automatically generated">
              <a:extLst>
                <a:ext uri="{FF2B5EF4-FFF2-40B4-BE49-F238E27FC236}">
                  <a16:creationId xmlns:a16="http://schemas.microsoft.com/office/drawing/2014/main" id="{7A4E0AF3-77DC-E00C-F032-C3AE2B653B1B}"/>
                </a:ext>
              </a:extLst>
            </p:cNvPr>
            <p:cNvPicPr>
              <a:picLocks/>
            </p:cNvPicPr>
            <p:nvPr/>
          </p:nvPicPr>
          <p:blipFill>
            <a:blip r:embed="rId4"/>
            <a:stretch>
              <a:fillRect/>
            </a:stretch>
          </p:blipFill>
          <p:spPr>
            <a:xfrm>
              <a:off x="3390214" y="4167005"/>
              <a:ext cx="2743200" cy="2286000"/>
            </a:xfrm>
            <a:prstGeom prst="rect">
              <a:avLst/>
            </a:prstGeom>
          </p:spPr>
        </p:pic>
        <p:pic>
          <p:nvPicPr>
            <p:cNvPr id="20" name="Picture 19" descr="Chart, scatter chart&#10;&#10;Description automatically generated">
              <a:extLst>
                <a:ext uri="{FF2B5EF4-FFF2-40B4-BE49-F238E27FC236}">
                  <a16:creationId xmlns:a16="http://schemas.microsoft.com/office/drawing/2014/main" id="{F3BC455E-C500-8037-E6C8-7F2F4A78BE91}"/>
                </a:ext>
              </a:extLst>
            </p:cNvPr>
            <p:cNvPicPr>
              <a:picLocks/>
            </p:cNvPicPr>
            <p:nvPr/>
          </p:nvPicPr>
          <p:blipFill>
            <a:blip r:embed="rId5"/>
            <a:stretch>
              <a:fillRect/>
            </a:stretch>
          </p:blipFill>
          <p:spPr>
            <a:xfrm>
              <a:off x="6387005" y="4116373"/>
              <a:ext cx="2743200" cy="2286000"/>
            </a:xfrm>
            <a:prstGeom prst="rect">
              <a:avLst/>
            </a:prstGeom>
          </p:spPr>
        </p:pic>
        <p:pic>
          <p:nvPicPr>
            <p:cNvPr id="24" name="Picture 23" descr="Chart, scatter chart&#10;&#10;Description automatically generated">
              <a:extLst>
                <a:ext uri="{FF2B5EF4-FFF2-40B4-BE49-F238E27FC236}">
                  <a16:creationId xmlns:a16="http://schemas.microsoft.com/office/drawing/2014/main" id="{8106709C-B1DD-C96A-37EE-2F34C68F315E}"/>
                </a:ext>
              </a:extLst>
            </p:cNvPr>
            <p:cNvPicPr>
              <a:picLocks noChangeAspect="1"/>
            </p:cNvPicPr>
            <p:nvPr/>
          </p:nvPicPr>
          <p:blipFill>
            <a:blip r:embed="rId6"/>
            <a:stretch>
              <a:fillRect/>
            </a:stretch>
          </p:blipFill>
          <p:spPr>
            <a:xfrm>
              <a:off x="4337824" y="1181372"/>
              <a:ext cx="3704167" cy="2286000"/>
            </a:xfrm>
            <a:prstGeom prst="rect">
              <a:avLst/>
            </a:prstGeom>
          </p:spPr>
        </p:pic>
        <p:pic>
          <p:nvPicPr>
            <p:cNvPr id="28" name="Picture 27" descr="Chart, scatter chart&#10;&#10;Description automatically generated">
              <a:extLst>
                <a:ext uri="{FF2B5EF4-FFF2-40B4-BE49-F238E27FC236}">
                  <a16:creationId xmlns:a16="http://schemas.microsoft.com/office/drawing/2014/main" id="{4425B5C9-ADD8-AB57-1849-0236206F6A8A}"/>
                </a:ext>
              </a:extLst>
            </p:cNvPr>
            <p:cNvPicPr>
              <a:picLocks noChangeAspect="1"/>
            </p:cNvPicPr>
            <p:nvPr/>
          </p:nvPicPr>
          <p:blipFill>
            <a:blip r:embed="rId7"/>
            <a:stretch>
              <a:fillRect/>
            </a:stretch>
          </p:blipFill>
          <p:spPr>
            <a:xfrm>
              <a:off x="8390418" y="1181372"/>
              <a:ext cx="3704167" cy="2286000"/>
            </a:xfrm>
            <a:prstGeom prst="rect">
              <a:avLst/>
            </a:prstGeom>
          </p:spPr>
        </p:pic>
        <p:sp>
          <p:nvSpPr>
            <p:cNvPr id="5" name="TextBox 4">
              <a:extLst>
                <a:ext uri="{FF2B5EF4-FFF2-40B4-BE49-F238E27FC236}">
                  <a16:creationId xmlns:a16="http://schemas.microsoft.com/office/drawing/2014/main" id="{91ACAED8-6F60-A29E-064A-58AC3882EF7B}"/>
                </a:ext>
              </a:extLst>
            </p:cNvPr>
            <p:cNvSpPr txBox="1"/>
            <p:nvPr/>
          </p:nvSpPr>
          <p:spPr>
            <a:xfrm>
              <a:off x="5789232" y="3357500"/>
              <a:ext cx="829339" cy="338554"/>
            </a:xfrm>
            <a:prstGeom prst="rect">
              <a:avLst/>
            </a:prstGeom>
            <a:solidFill>
              <a:schemeClr val="bg1"/>
            </a:solidFill>
          </p:spPr>
          <p:txBody>
            <a:bodyPr wrap="square" rtlCol="0">
              <a:spAutoFit/>
            </a:bodyPr>
            <a:lstStyle/>
            <a:p>
              <a:pPr algn="ctr"/>
              <a:r>
                <a:rPr lang="en-US" sz="1600" dirty="0"/>
                <a:t>Thigh</a:t>
              </a:r>
            </a:p>
          </p:txBody>
        </p:sp>
        <p:sp>
          <p:nvSpPr>
            <p:cNvPr id="7" name="TextBox 6">
              <a:extLst>
                <a:ext uri="{FF2B5EF4-FFF2-40B4-BE49-F238E27FC236}">
                  <a16:creationId xmlns:a16="http://schemas.microsoft.com/office/drawing/2014/main" id="{C9554AA7-592A-5C67-3D71-637EF9F2CD75}"/>
                </a:ext>
              </a:extLst>
            </p:cNvPr>
            <p:cNvSpPr txBox="1"/>
            <p:nvPr/>
          </p:nvSpPr>
          <p:spPr>
            <a:xfrm>
              <a:off x="9999517" y="3357500"/>
              <a:ext cx="829339" cy="338554"/>
            </a:xfrm>
            <a:prstGeom prst="rect">
              <a:avLst/>
            </a:prstGeom>
            <a:solidFill>
              <a:schemeClr val="bg1"/>
            </a:solidFill>
          </p:spPr>
          <p:txBody>
            <a:bodyPr wrap="square" rtlCol="0">
              <a:spAutoFit/>
            </a:bodyPr>
            <a:lstStyle/>
            <a:p>
              <a:pPr algn="ctr"/>
              <a:r>
                <a:rPr lang="en-US" sz="1600" dirty="0"/>
                <a:t>Knee</a:t>
              </a:r>
            </a:p>
          </p:txBody>
        </p:sp>
        <p:sp>
          <p:nvSpPr>
            <p:cNvPr id="9" name="TextBox 8">
              <a:extLst>
                <a:ext uri="{FF2B5EF4-FFF2-40B4-BE49-F238E27FC236}">
                  <a16:creationId xmlns:a16="http://schemas.microsoft.com/office/drawing/2014/main" id="{014D3632-5EC3-1407-CEE9-2F8DD8E59FF9}"/>
                </a:ext>
              </a:extLst>
            </p:cNvPr>
            <p:cNvSpPr txBox="1"/>
            <p:nvPr/>
          </p:nvSpPr>
          <p:spPr>
            <a:xfrm>
              <a:off x="1011622" y="6320358"/>
              <a:ext cx="1093383" cy="338554"/>
            </a:xfrm>
            <a:prstGeom prst="rect">
              <a:avLst/>
            </a:prstGeom>
            <a:solidFill>
              <a:schemeClr val="bg1"/>
            </a:solidFill>
          </p:spPr>
          <p:txBody>
            <a:bodyPr wrap="square" rtlCol="0">
              <a:spAutoFit/>
            </a:bodyPr>
            <a:lstStyle/>
            <a:p>
              <a:pPr algn="ctr"/>
              <a:r>
                <a:rPr lang="en-US" sz="1600" dirty="0"/>
                <a:t>Forearm</a:t>
              </a:r>
            </a:p>
          </p:txBody>
        </p:sp>
        <p:sp>
          <p:nvSpPr>
            <p:cNvPr id="11" name="TextBox 10">
              <a:extLst>
                <a:ext uri="{FF2B5EF4-FFF2-40B4-BE49-F238E27FC236}">
                  <a16:creationId xmlns:a16="http://schemas.microsoft.com/office/drawing/2014/main" id="{83810307-3321-1C69-DA94-9C7B7A748937}"/>
                </a:ext>
              </a:extLst>
            </p:cNvPr>
            <p:cNvSpPr txBox="1"/>
            <p:nvPr/>
          </p:nvSpPr>
          <p:spPr>
            <a:xfrm>
              <a:off x="4438704" y="6278852"/>
              <a:ext cx="829339" cy="338554"/>
            </a:xfrm>
            <a:prstGeom prst="rect">
              <a:avLst/>
            </a:prstGeom>
            <a:solidFill>
              <a:schemeClr val="bg1"/>
            </a:solidFill>
          </p:spPr>
          <p:txBody>
            <a:bodyPr wrap="square" rtlCol="0">
              <a:spAutoFit/>
            </a:bodyPr>
            <a:lstStyle/>
            <a:p>
              <a:pPr algn="ctr"/>
              <a:r>
                <a:rPr lang="en-US" sz="1600" dirty="0"/>
                <a:t>Wrist</a:t>
              </a:r>
            </a:p>
          </p:txBody>
        </p:sp>
        <p:sp>
          <p:nvSpPr>
            <p:cNvPr id="13" name="TextBox 12">
              <a:extLst>
                <a:ext uri="{FF2B5EF4-FFF2-40B4-BE49-F238E27FC236}">
                  <a16:creationId xmlns:a16="http://schemas.microsoft.com/office/drawing/2014/main" id="{5AB6F123-6C0B-DEBF-A192-6EE2D3865208}"/>
                </a:ext>
              </a:extLst>
            </p:cNvPr>
            <p:cNvSpPr txBox="1"/>
            <p:nvPr/>
          </p:nvSpPr>
          <p:spPr>
            <a:xfrm>
              <a:off x="7298734" y="6268720"/>
              <a:ext cx="829339" cy="338554"/>
            </a:xfrm>
            <a:prstGeom prst="rect">
              <a:avLst/>
            </a:prstGeom>
            <a:solidFill>
              <a:schemeClr val="bg1"/>
            </a:solidFill>
          </p:spPr>
          <p:txBody>
            <a:bodyPr wrap="square" rtlCol="0">
              <a:spAutoFit/>
            </a:bodyPr>
            <a:lstStyle/>
            <a:p>
              <a:pPr algn="ctr"/>
              <a:r>
                <a:rPr lang="en-US" sz="1600" dirty="0"/>
                <a:t>Biceps</a:t>
              </a:r>
            </a:p>
          </p:txBody>
        </p:sp>
        <p:sp>
          <p:nvSpPr>
            <p:cNvPr id="15" name="TextBox 14">
              <a:extLst>
                <a:ext uri="{FF2B5EF4-FFF2-40B4-BE49-F238E27FC236}">
                  <a16:creationId xmlns:a16="http://schemas.microsoft.com/office/drawing/2014/main" id="{1C52C338-6FD5-91C7-3047-8F1C1C380F5E}"/>
                </a:ext>
              </a:extLst>
            </p:cNvPr>
            <p:cNvSpPr txBox="1"/>
            <p:nvPr/>
          </p:nvSpPr>
          <p:spPr>
            <a:xfrm rot="16200000">
              <a:off x="3865048" y="2155094"/>
              <a:ext cx="829339" cy="338554"/>
            </a:xfrm>
            <a:prstGeom prst="rect">
              <a:avLst/>
            </a:prstGeom>
            <a:solidFill>
              <a:schemeClr val="bg1"/>
            </a:solidFill>
          </p:spPr>
          <p:txBody>
            <a:bodyPr wrap="square" rtlCol="0">
              <a:spAutoFit/>
            </a:bodyPr>
            <a:lstStyle/>
            <a:p>
              <a:pPr algn="ctr"/>
              <a:r>
                <a:rPr lang="en-US" sz="1600" dirty="0"/>
                <a:t>BFP</a:t>
              </a:r>
            </a:p>
          </p:txBody>
        </p:sp>
        <p:sp>
          <p:nvSpPr>
            <p:cNvPr id="17" name="TextBox 16">
              <a:extLst>
                <a:ext uri="{FF2B5EF4-FFF2-40B4-BE49-F238E27FC236}">
                  <a16:creationId xmlns:a16="http://schemas.microsoft.com/office/drawing/2014/main" id="{4E08E304-E425-3A31-C500-1F98C650916B}"/>
                </a:ext>
              </a:extLst>
            </p:cNvPr>
            <p:cNvSpPr txBox="1"/>
            <p:nvPr/>
          </p:nvSpPr>
          <p:spPr>
            <a:xfrm rot="16200000">
              <a:off x="7933584" y="2155094"/>
              <a:ext cx="829339" cy="338554"/>
            </a:xfrm>
            <a:prstGeom prst="rect">
              <a:avLst/>
            </a:prstGeom>
            <a:solidFill>
              <a:schemeClr val="bg1"/>
            </a:solidFill>
          </p:spPr>
          <p:txBody>
            <a:bodyPr wrap="square" rtlCol="0">
              <a:spAutoFit/>
            </a:bodyPr>
            <a:lstStyle/>
            <a:p>
              <a:pPr algn="ctr"/>
              <a:r>
                <a:rPr lang="en-US" sz="1600" dirty="0"/>
                <a:t>BFP</a:t>
              </a:r>
            </a:p>
          </p:txBody>
        </p:sp>
        <p:sp>
          <p:nvSpPr>
            <p:cNvPr id="19" name="TextBox 18">
              <a:extLst>
                <a:ext uri="{FF2B5EF4-FFF2-40B4-BE49-F238E27FC236}">
                  <a16:creationId xmlns:a16="http://schemas.microsoft.com/office/drawing/2014/main" id="{C25AF7FE-F5E5-2AF6-C883-9AC288B98E77}"/>
                </a:ext>
              </a:extLst>
            </p:cNvPr>
            <p:cNvSpPr txBox="1"/>
            <p:nvPr/>
          </p:nvSpPr>
          <p:spPr>
            <a:xfrm rot="16200000">
              <a:off x="5885102" y="5006128"/>
              <a:ext cx="829339" cy="338554"/>
            </a:xfrm>
            <a:prstGeom prst="rect">
              <a:avLst/>
            </a:prstGeom>
            <a:solidFill>
              <a:schemeClr val="bg1"/>
            </a:solidFill>
          </p:spPr>
          <p:txBody>
            <a:bodyPr wrap="square" rtlCol="0">
              <a:spAutoFit/>
            </a:bodyPr>
            <a:lstStyle/>
            <a:p>
              <a:pPr algn="ctr"/>
              <a:r>
                <a:rPr lang="en-US" sz="1600" dirty="0"/>
                <a:t>BFP</a:t>
              </a:r>
            </a:p>
          </p:txBody>
        </p:sp>
        <p:sp>
          <p:nvSpPr>
            <p:cNvPr id="21" name="TextBox 20">
              <a:extLst>
                <a:ext uri="{FF2B5EF4-FFF2-40B4-BE49-F238E27FC236}">
                  <a16:creationId xmlns:a16="http://schemas.microsoft.com/office/drawing/2014/main" id="{F9E32D21-5C45-8C9A-8E25-4429BBD57905}"/>
                </a:ext>
              </a:extLst>
            </p:cNvPr>
            <p:cNvSpPr txBox="1"/>
            <p:nvPr/>
          </p:nvSpPr>
          <p:spPr>
            <a:xfrm rot="16200000">
              <a:off x="2904448" y="5090096"/>
              <a:ext cx="829339" cy="338554"/>
            </a:xfrm>
            <a:prstGeom prst="rect">
              <a:avLst/>
            </a:prstGeom>
            <a:solidFill>
              <a:schemeClr val="bg1"/>
            </a:solidFill>
          </p:spPr>
          <p:txBody>
            <a:bodyPr wrap="square" rtlCol="0">
              <a:spAutoFit/>
            </a:bodyPr>
            <a:lstStyle/>
            <a:p>
              <a:pPr algn="ctr"/>
              <a:r>
                <a:rPr lang="en-US" sz="1600" dirty="0"/>
                <a:t>BFP</a:t>
              </a:r>
            </a:p>
          </p:txBody>
        </p:sp>
        <p:sp>
          <p:nvSpPr>
            <p:cNvPr id="23" name="TextBox 22">
              <a:extLst>
                <a:ext uri="{FF2B5EF4-FFF2-40B4-BE49-F238E27FC236}">
                  <a16:creationId xmlns:a16="http://schemas.microsoft.com/office/drawing/2014/main" id="{B09104B4-B448-3868-DAC4-2C097C160A52}"/>
                </a:ext>
              </a:extLst>
            </p:cNvPr>
            <p:cNvSpPr txBox="1"/>
            <p:nvPr/>
          </p:nvSpPr>
          <p:spPr>
            <a:xfrm rot="16200000">
              <a:off x="-261845" y="5027159"/>
              <a:ext cx="829339" cy="338554"/>
            </a:xfrm>
            <a:prstGeom prst="rect">
              <a:avLst/>
            </a:prstGeom>
            <a:solidFill>
              <a:schemeClr val="bg1"/>
            </a:solidFill>
          </p:spPr>
          <p:txBody>
            <a:bodyPr wrap="square" rtlCol="0">
              <a:spAutoFit/>
            </a:bodyPr>
            <a:lstStyle/>
            <a:p>
              <a:pPr algn="ctr"/>
              <a:r>
                <a:rPr lang="en-US" sz="1600" dirty="0"/>
                <a:t>BFP</a:t>
              </a:r>
            </a:p>
          </p:txBody>
        </p:sp>
        <p:sp>
          <p:nvSpPr>
            <p:cNvPr id="25" name="TextBox 24">
              <a:extLst>
                <a:ext uri="{FF2B5EF4-FFF2-40B4-BE49-F238E27FC236}">
                  <a16:creationId xmlns:a16="http://schemas.microsoft.com/office/drawing/2014/main" id="{29B09527-0FF8-092A-CEA9-BD60423C48CA}"/>
                </a:ext>
              </a:extLst>
            </p:cNvPr>
            <p:cNvSpPr txBox="1"/>
            <p:nvPr/>
          </p:nvSpPr>
          <p:spPr>
            <a:xfrm rot="16200000">
              <a:off x="-137491" y="2139144"/>
              <a:ext cx="829339" cy="338554"/>
            </a:xfrm>
            <a:prstGeom prst="rect">
              <a:avLst/>
            </a:prstGeom>
            <a:solidFill>
              <a:schemeClr val="bg1"/>
            </a:solidFill>
          </p:spPr>
          <p:txBody>
            <a:bodyPr wrap="square" rtlCol="0">
              <a:spAutoFit/>
            </a:bodyPr>
            <a:lstStyle/>
            <a:p>
              <a:pPr algn="ctr"/>
              <a:r>
                <a:rPr lang="en-US" sz="1600" dirty="0"/>
                <a:t>BFP</a:t>
              </a:r>
            </a:p>
          </p:txBody>
        </p:sp>
        <p:sp>
          <p:nvSpPr>
            <p:cNvPr id="29" name="TextBox 28">
              <a:extLst>
                <a:ext uri="{FF2B5EF4-FFF2-40B4-BE49-F238E27FC236}">
                  <a16:creationId xmlns:a16="http://schemas.microsoft.com/office/drawing/2014/main" id="{E186046D-C9D2-11B2-A381-3C0EC2466AF1}"/>
                </a:ext>
              </a:extLst>
            </p:cNvPr>
            <p:cNvSpPr txBox="1"/>
            <p:nvPr/>
          </p:nvSpPr>
          <p:spPr>
            <a:xfrm>
              <a:off x="1829574" y="3357500"/>
              <a:ext cx="829339" cy="338554"/>
            </a:xfrm>
            <a:prstGeom prst="rect">
              <a:avLst/>
            </a:prstGeom>
            <a:solidFill>
              <a:schemeClr val="bg1"/>
            </a:solidFill>
          </p:spPr>
          <p:txBody>
            <a:bodyPr wrap="square" rtlCol="0">
              <a:spAutoFit/>
            </a:bodyPr>
            <a:lstStyle/>
            <a:p>
              <a:pPr algn="ctr"/>
              <a:r>
                <a:rPr lang="en-US" sz="1600" dirty="0"/>
                <a:t>Hip</a:t>
              </a:r>
            </a:p>
          </p:txBody>
        </p:sp>
        <p:pic>
          <p:nvPicPr>
            <p:cNvPr id="32" name="Picture 31" descr="Chart, scatter chart&#10;&#10;Description automatically generated">
              <a:extLst>
                <a:ext uri="{FF2B5EF4-FFF2-40B4-BE49-F238E27FC236}">
                  <a16:creationId xmlns:a16="http://schemas.microsoft.com/office/drawing/2014/main" id="{35AA7908-0ACA-6D56-9F3B-4ACC5D2B327B}"/>
                </a:ext>
              </a:extLst>
            </p:cNvPr>
            <p:cNvPicPr>
              <a:picLocks/>
            </p:cNvPicPr>
            <p:nvPr/>
          </p:nvPicPr>
          <p:blipFill>
            <a:blip r:embed="rId8"/>
            <a:stretch>
              <a:fillRect/>
            </a:stretch>
          </p:blipFill>
          <p:spPr>
            <a:xfrm>
              <a:off x="9383796" y="4116373"/>
              <a:ext cx="2743200" cy="2286000"/>
            </a:xfrm>
            <a:prstGeom prst="rect">
              <a:avLst/>
            </a:prstGeom>
          </p:spPr>
        </p:pic>
        <p:sp>
          <p:nvSpPr>
            <p:cNvPr id="33" name="TextBox 32">
              <a:extLst>
                <a:ext uri="{FF2B5EF4-FFF2-40B4-BE49-F238E27FC236}">
                  <a16:creationId xmlns:a16="http://schemas.microsoft.com/office/drawing/2014/main" id="{CE721CC8-01A1-30A5-1C73-C71878A5CF5D}"/>
                </a:ext>
              </a:extLst>
            </p:cNvPr>
            <p:cNvSpPr txBox="1"/>
            <p:nvPr/>
          </p:nvSpPr>
          <p:spPr>
            <a:xfrm>
              <a:off x="10429239" y="6278852"/>
              <a:ext cx="829339" cy="338554"/>
            </a:xfrm>
            <a:prstGeom prst="rect">
              <a:avLst/>
            </a:prstGeom>
            <a:solidFill>
              <a:schemeClr val="bg1"/>
            </a:solidFill>
          </p:spPr>
          <p:txBody>
            <a:bodyPr wrap="square" rtlCol="0">
              <a:spAutoFit/>
            </a:bodyPr>
            <a:lstStyle/>
            <a:p>
              <a:pPr algn="ctr"/>
              <a:r>
                <a:rPr lang="en-US" sz="1600" dirty="0"/>
                <a:t>Ankle</a:t>
              </a:r>
            </a:p>
          </p:txBody>
        </p:sp>
        <p:sp>
          <p:nvSpPr>
            <p:cNvPr id="34" name="TextBox 33">
              <a:extLst>
                <a:ext uri="{FF2B5EF4-FFF2-40B4-BE49-F238E27FC236}">
                  <a16:creationId xmlns:a16="http://schemas.microsoft.com/office/drawing/2014/main" id="{81F4FFF6-C07C-36CA-A66C-60ABA150D895}"/>
                </a:ext>
              </a:extLst>
            </p:cNvPr>
            <p:cNvSpPr txBox="1"/>
            <p:nvPr/>
          </p:nvSpPr>
          <p:spPr>
            <a:xfrm rot="16200000">
              <a:off x="8849650" y="5006127"/>
              <a:ext cx="829339" cy="338554"/>
            </a:xfrm>
            <a:prstGeom prst="rect">
              <a:avLst/>
            </a:prstGeom>
            <a:solidFill>
              <a:schemeClr val="bg1"/>
            </a:solidFill>
          </p:spPr>
          <p:txBody>
            <a:bodyPr wrap="square" rtlCol="0">
              <a:spAutoFit/>
            </a:bodyPr>
            <a:lstStyle/>
            <a:p>
              <a:pPr algn="ctr"/>
              <a:r>
                <a:rPr lang="en-US" sz="1600" dirty="0"/>
                <a:t>BFP</a:t>
              </a:r>
            </a:p>
          </p:txBody>
        </p:sp>
      </p:grpSp>
    </p:spTree>
    <p:extLst>
      <p:ext uri="{BB962C8B-B14F-4D97-AF65-F5344CB8AC3E}">
        <p14:creationId xmlns:p14="http://schemas.microsoft.com/office/powerpoint/2010/main" val="428905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8842-5961-B7C1-38EE-7AED3A6395E8}"/>
              </a:ext>
            </a:extLst>
          </p:cNvPr>
          <p:cNvSpPr txBox="1">
            <a:spLocks/>
          </p:cNvSpPr>
          <p:nvPr/>
        </p:nvSpPr>
        <p:spPr>
          <a:xfrm>
            <a:off x="1981200" y="-146278"/>
            <a:ext cx="8229600" cy="114300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b="1" dirty="0">
                <a:solidFill>
                  <a:srgbClr val="8B2232"/>
                </a:solidFill>
                <a:latin typeface="Arial" panose="020B0604020202020204" pitchFamily="34" charset="0"/>
                <a:cs typeface="Arial" panose="020B0604020202020204" pitchFamily="34" charset="0"/>
              </a:rPr>
              <a:t>Data Preparation</a:t>
            </a:r>
          </a:p>
        </p:txBody>
      </p:sp>
      <p:sp>
        <p:nvSpPr>
          <p:cNvPr id="3" name="Content Placeholder 2">
            <a:extLst>
              <a:ext uri="{FF2B5EF4-FFF2-40B4-BE49-F238E27FC236}">
                <a16:creationId xmlns:a16="http://schemas.microsoft.com/office/drawing/2014/main" id="{16A1AE63-4D80-CDFD-8B90-77019D01C2CC}"/>
              </a:ext>
            </a:extLst>
          </p:cNvPr>
          <p:cNvSpPr txBox="1">
            <a:spLocks/>
          </p:cNvSpPr>
          <p:nvPr/>
        </p:nvSpPr>
        <p:spPr>
          <a:xfrm>
            <a:off x="831056" y="1150936"/>
            <a:ext cx="10941844" cy="54022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8B2232"/>
              </a:buClr>
              <a:buSzPct val="60000"/>
              <a:buFont typeface="Wingdings" pitchFamily="2" charset="2"/>
              <a:buChar char="v"/>
            </a:pPr>
            <a:endParaRPr lang="en-US" altLang="zh-CN" dirty="0">
              <a:latin typeface="Arial" panose="020B0604020202020204" pitchFamily="34" charset="0"/>
              <a:cs typeface="Arial" panose="020B0604020202020204" pitchFamily="34" charset="0"/>
            </a:endParaRPr>
          </a:p>
          <a:p>
            <a:pPr>
              <a:lnSpc>
                <a:spcPct val="150000"/>
              </a:lnSpc>
              <a:buClr>
                <a:srgbClr val="8B2232"/>
              </a:buClr>
              <a:buSzPct val="60000"/>
              <a:buFont typeface="Wingdings" pitchFamily="2" charset="2"/>
              <a:buChar char="v"/>
            </a:pPr>
            <a:endParaRPr lang="en-US" altLang="zh-CN" dirty="0">
              <a:latin typeface="Arial" panose="020B0604020202020204" pitchFamily="34" charset="0"/>
              <a:cs typeface="Arial" panose="020B0604020202020204" pitchFamily="34" charset="0"/>
            </a:endParaRPr>
          </a:p>
          <a:p>
            <a:pPr>
              <a:lnSpc>
                <a:spcPct val="150000"/>
              </a:lnSpc>
              <a:buClr>
                <a:srgbClr val="8B2232"/>
              </a:buClr>
              <a:buSzPct val="60000"/>
              <a:buFont typeface="Wingdings" pitchFamily="2" charset="2"/>
              <a:buChar char="v"/>
            </a:pPr>
            <a:endParaRPr lang="en-US"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78B97483-CCAE-6FA1-E32B-C23C1274A8DC}"/>
              </a:ext>
            </a:extLst>
          </p:cNvPr>
          <p:cNvSpPr txBox="1">
            <a:spLocks/>
          </p:cNvSpPr>
          <p:nvPr/>
        </p:nvSpPr>
        <p:spPr>
          <a:xfrm>
            <a:off x="309753" y="947736"/>
            <a:ext cx="11572494" cy="2904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8B2232"/>
              </a:buClr>
              <a:buSzPct val="60000"/>
              <a:buFont typeface="Wingdings" pitchFamily="2" charset="2"/>
              <a:buChar char="v"/>
            </a:pPr>
            <a:r>
              <a:rPr lang="en-US" altLang="zh-CN" dirty="0">
                <a:latin typeface="Arial" panose="020B0604020202020204" pitchFamily="34" charset="0"/>
                <a:cs typeface="Arial" panose="020B0604020202020204" pitchFamily="34" charset="0"/>
              </a:rPr>
              <a:t>Some of the features show obviously linear relationship with BFP, Weight, Neck, Chest, Abdomen, Hip, Thigh, etc.</a:t>
            </a:r>
          </a:p>
          <a:p>
            <a:pPr>
              <a:lnSpc>
                <a:spcPct val="150000"/>
              </a:lnSpc>
              <a:buClr>
                <a:srgbClr val="8B2232"/>
              </a:buClr>
              <a:buSzPct val="60000"/>
              <a:buFont typeface="Wingdings" pitchFamily="2" charset="2"/>
              <a:buChar char="v"/>
            </a:pPr>
            <a:r>
              <a:rPr lang="en-US" altLang="zh-CN" dirty="0">
                <a:latin typeface="Arial" panose="020B0604020202020204" pitchFamily="34" charset="0"/>
                <a:cs typeface="Arial" panose="020B0604020202020204" pitchFamily="34" charset="0"/>
              </a:rPr>
              <a:t>To reduce features which are not important and make model easier and simpler to understand, factor analysis is performed here.</a:t>
            </a:r>
          </a:p>
          <a:p>
            <a:pPr marL="0" indent="0">
              <a:lnSpc>
                <a:spcPct val="150000"/>
              </a:lnSpc>
              <a:buClr>
                <a:srgbClr val="8B2232"/>
              </a:buClr>
              <a:buSzPct val="60000"/>
              <a:buNone/>
            </a:pPr>
            <a:endParaRPr lang="en-US" altLang="zh-CN" dirty="0">
              <a:latin typeface="Arial" panose="020B0604020202020204" pitchFamily="34" charset="0"/>
              <a:cs typeface="Arial" panose="020B0604020202020204" pitchFamily="34" charset="0"/>
            </a:endParaRPr>
          </a:p>
          <a:p>
            <a:pPr marL="0" indent="0">
              <a:lnSpc>
                <a:spcPct val="150000"/>
              </a:lnSpc>
              <a:buClr>
                <a:srgbClr val="8B2232"/>
              </a:buClr>
              <a:buSzPct val="60000"/>
              <a:buNone/>
            </a:pPr>
            <a:endParaRPr lang="en-US" altLang="zh-CN" dirty="0">
              <a:latin typeface="Arial" panose="020B0604020202020204" pitchFamily="34" charset="0"/>
              <a:cs typeface="Arial" panose="020B0604020202020204" pitchFamily="34" charset="0"/>
            </a:endParaRPr>
          </a:p>
          <a:p>
            <a:pPr marL="0" indent="0">
              <a:lnSpc>
                <a:spcPct val="150000"/>
              </a:lnSpc>
              <a:buClr>
                <a:srgbClr val="8B2232"/>
              </a:buClr>
              <a:buSzPct val="60000"/>
              <a:buNone/>
            </a:pPr>
            <a:endParaRPr lang="en-US" altLang="zh-CN" dirty="0">
              <a:latin typeface="Arial" panose="020B0604020202020204" pitchFamily="34" charset="0"/>
              <a:cs typeface="Arial" panose="020B0604020202020204" pitchFamily="34" charset="0"/>
            </a:endParaRPr>
          </a:p>
          <a:p>
            <a:pPr>
              <a:lnSpc>
                <a:spcPct val="150000"/>
              </a:lnSpc>
              <a:buClr>
                <a:srgbClr val="8B2232"/>
              </a:buClr>
              <a:buSzPct val="60000"/>
              <a:buFont typeface="Wingdings" pitchFamily="2" charset="2"/>
              <a:buChar char="v"/>
            </a:pPr>
            <a:endParaRPr lang="en-US" dirty="0">
              <a:latin typeface="Arial" panose="020B0604020202020204" pitchFamily="34" charset="0"/>
              <a:cs typeface="Arial" panose="020B0604020202020204" pitchFamily="34" charset="0"/>
            </a:endParaRPr>
          </a:p>
        </p:txBody>
      </p:sp>
      <p:graphicFrame>
        <p:nvGraphicFramePr>
          <p:cNvPr id="9" name="Table 2">
            <a:extLst>
              <a:ext uri="{FF2B5EF4-FFF2-40B4-BE49-F238E27FC236}">
                <a16:creationId xmlns:a16="http://schemas.microsoft.com/office/drawing/2014/main" id="{97191798-7936-789B-B0D5-668A6D0451A6}"/>
              </a:ext>
            </a:extLst>
          </p:cNvPr>
          <p:cNvGraphicFramePr>
            <a:graphicFrameLocks noGrp="1"/>
          </p:cNvGraphicFramePr>
          <p:nvPr>
            <p:extLst>
              <p:ext uri="{D42A27DB-BD31-4B8C-83A1-F6EECF244321}">
                <p14:modId xmlns:p14="http://schemas.microsoft.com/office/powerpoint/2010/main" val="155227374"/>
              </p:ext>
            </p:extLst>
          </p:nvPr>
        </p:nvGraphicFramePr>
        <p:xfrm>
          <a:off x="1790756" y="3870960"/>
          <a:ext cx="9022444" cy="2682240"/>
        </p:xfrm>
        <a:graphic>
          <a:graphicData uri="http://schemas.openxmlformats.org/drawingml/2006/table">
            <a:tbl>
              <a:tblPr firstRow="1" bandRow="1">
                <a:tableStyleId>{5C22544A-7EE6-4342-B048-85BDC9FD1C3A}</a:tableStyleId>
              </a:tblPr>
              <a:tblGrid>
                <a:gridCol w="2255611">
                  <a:extLst>
                    <a:ext uri="{9D8B030D-6E8A-4147-A177-3AD203B41FA5}">
                      <a16:colId xmlns:a16="http://schemas.microsoft.com/office/drawing/2014/main" val="3116507377"/>
                    </a:ext>
                  </a:extLst>
                </a:gridCol>
                <a:gridCol w="2255611">
                  <a:extLst>
                    <a:ext uri="{9D8B030D-6E8A-4147-A177-3AD203B41FA5}">
                      <a16:colId xmlns:a16="http://schemas.microsoft.com/office/drawing/2014/main" val="2129174385"/>
                    </a:ext>
                  </a:extLst>
                </a:gridCol>
                <a:gridCol w="2255611">
                  <a:extLst>
                    <a:ext uri="{9D8B030D-6E8A-4147-A177-3AD203B41FA5}">
                      <a16:colId xmlns:a16="http://schemas.microsoft.com/office/drawing/2014/main" val="3228660546"/>
                    </a:ext>
                  </a:extLst>
                </a:gridCol>
                <a:gridCol w="2255611">
                  <a:extLst>
                    <a:ext uri="{9D8B030D-6E8A-4147-A177-3AD203B41FA5}">
                      <a16:colId xmlns:a16="http://schemas.microsoft.com/office/drawing/2014/main" val="1939230648"/>
                    </a:ext>
                  </a:extLst>
                </a:gridCol>
              </a:tblGrid>
              <a:tr h="277238">
                <a:tc>
                  <a:txBody>
                    <a:bodyPr/>
                    <a:lstStyle/>
                    <a:p>
                      <a:endParaRPr lang="en-US" sz="1600"/>
                    </a:p>
                  </a:txBody>
                  <a:tcPr/>
                </a:tc>
                <a:tc>
                  <a:txBody>
                    <a:bodyPr/>
                    <a:lstStyle/>
                    <a:p>
                      <a:r>
                        <a:rPr lang="en-US" sz="1600" dirty="0"/>
                        <a:t>R</a:t>
                      </a:r>
                      <a:r>
                        <a:rPr lang="en-US" sz="1600" baseline="30000" dirty="0"/>
                        <a:t>2</a:t>
                      </a:r>
                    </a:p>
                  </a:txBody>
                  <a:tcPr/>
                </a:tc>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a:t>
                      </a:r>
                      <a:r>
                        <a:rPr lang="en-US" sz="1600" baseline="30000" dirty="0"/>
                        <a:t>2</a:t>
                      </a:r>
                    </a:p>
                  </a:txBody>
                  <a:tcPr/>
                </a:tc>
                <a:extLst>
                  <a:ext uri="{0D108BD9-81ED-4DB2-BD59-A6C34878D82A}">
                    <a16:rowId xmlns:a16="http://schemas.microsoft.com/office/drawing/2014/main" val="2960711813"/>
                  </a:ext>
                </a:extLst>
              </a:tr>
              <a:tr h="277238">
                <a:tc>
                  <a:txBody>
                    <a:bodyPr/>
                    <a:lstStyle/>
                    <a:p>
                      <a:r>
                        <a:rPr lang="en-US" sz="1600" dirty="0"/>
                        <a:t>Age</a:t>
                      </a:r>
                    </a:p>
                  </a:txBody>
                  <a:tcPr/>
                </a:tc>
                <a:tc>
                  <a:txBody>
                    <a:bodyPr/>
                    <a:lstStyle/>
                    <a:p>
                      <a:r>
                        <a:rPr lang="en-US" sz="1600" dirty="0"/>
                        <a:t>0.086</a:t>
                      </a:r>
                    </a:p>
                  </a:txBody>
                  <a:tcPr/>
                </a:tc>
                <a:tc>
                  <a:txBody>
                    <a:bodyPr/>
                    <a:lstStyle/>
                    <a:p>
                      <a:r>
                        <a:rPr lang="en-US" sz="1600" dirty="0"/>
                        <a:t>Thigh</a:t>
                      </a:r>
                    </a:p>
                  </a:txBody>
                  <a:tcPr/>
                </a:tc>
                <a:tc>
                  <a:txBody>
                    <a:bodyPr/>
                    <a:lstStyle/>
                    <a:p>
                      <a:r>
                        <a:rPr lang="en-US" sz="1600" dirty="0"/>
                        <a:t>0.31</a:t>
                      </a:r>
                    </a:p>
                  </a:txBody>
                  <a:tcPr/>
                </a:tc>
                <a:extLst>
                  <a:ext uri="{0D108BD9-81ED-4DB2-BD59-A6C34878D82A}">
                    <a16:rowId xmlns:a16="http://schemas.microsoft.com/office/drawing/2014/main" val="2225588195"/>
                  </a:ext>
                </a:extLst>
              </a:tr>
              <a:tr h="277238">
                <a:tc>
                  <a:txBody>
                    <a:bodyPr/>
                    <a:lstStyle/>
                    <a:p>
                      <a:r>
                        <a:rPr lang="en-US" sz="1600" dirty="0"/>
                        <a:t>Weight</a:t>
                      </a:r>
                    </a:p>
                  </a:txBody>
                  <a:tcPr/>
                </a:tc>
                <a:tc>
                  <a:txBody>
                    <a:bodyPr/>
                    <a:lstStyle/>
                    <a:p>
                      <a:r>
                        <a:rPr lang="en-US" sz="1600" dirty="0"/>
                        <a:t>0.37</a:t>
                      </a:r>
                    </a:p>
                  </a:txBody>
                  <a:tcPr/>
                </a:tc>
                <a:tc>
                  <a:txBody>
                    <a:bodyPr/>
                    <a:lstStyle/>
                    <a:p>
                      <a:r>
                        <a:rPr lang="en-US" sz="1600" dirty="0"/>
                        <a:t>Knee</a:t>
                      </a:r>
                    </a:p>
                  </a:txBody>
                  <a:tcPr/>
                </a:tc>
                <a:tc>
                  <a:txBody>
                    <a:bodyPr/>
                    <a:lstStyle/>
                    <a:p>
                      <a:r>
                        <a:rPr lang="en-US" sz="1600" dirty="0"/>
                        <a:t>0.25</a:t>
                      </a:r>
                    </a:p>
                  </a:txBody>
                  <a:tcPr/>
                </a:tc>
                <a:extLst>
                  <a:ext uri="{0D108BD9-81ED-4DB2-BD59-A6C34878D82A}">
                    <a16:rowId xmlns:a16="http://schemas.microsoft.com/office/drawing/2014/main" val="2434055785"/>
                  </a:ext>
                </a:extLst>
              </a:tr>
              <a:tr h="277238">
                <a:tc>
                  <a:txBody>
                    <a:bodyPr/>
                    <a:lstStyle/>
                    <a:p>
                      <a:r>
                        <a:rPr lang="en-US" sz="1600" dirty="0"/>
                        <a:t>Height</a:t>
                      </a:r>
                    </a:p>
                  </a:txBody>
                  <a:tcPr/>
                </a:tc>
                <a:tc>
                  <a:txBody>
                    <a:bodyPr/>
                    <a:lstStyle/>
                    <a:p>
                      <a:r>
                        <a:rPr lang="en-US" sz="1600" dirty="0"/>
                        <a:t>0.00054</a:t>
                      </a:r>
                    </a:p>
                  </a:txBody>
                  <a:tcPr/>
                </a:tc>
                <a:tc>
                  <a:txBody>
                    <a:bodyPr/>
                    <a:lstStyle/>
                    <a:p>
                      <a:r>
                        <a:rPr lang="en-US" sz="1600" dirty="0"/>
                        <a:t>Ankle</a:t>
                      </a:r>
                    </a:p>
                  </a:txBody>
                  <a:tcPr/>
                </a:tc>
                <a:tc>
                  <a:txBody>
                    <a:bodyPr/>
                    <a:lstStyle/>
                    <a:p>
                      <a:r>
                        <a:rPr lang="en-US" sz="1600" dirty="0"/>
                        <a:t>0.07</a:t>
                      </a:r>
                    </a:p>
                  </a:txBody>
                  <a:tcPr/>
                </a:tc>
                <a:extLst>
                  <a:ext uri="{0D108BD9-81ED-4DB2-BD59-A6C34878D82A}">
                    <a16:rowId xmlns:a16="http://schemas.microsoft.com/office/drawing/2014/main" val="204314931"/>
                  </a:ext>
                </a:extLst>
              </a:tr>
              <a:tr h="277238">
                <a:tc>
                  <a:txBody>
                    <a:bodyPr/>
                    <a:lstStyle/>
                    <a:p>
                      <a:r>
                        <a:rPr lang="en-US" sz="1600" dirty="0"/>
                        <a:t>Neck</a:t>
                      </a:r>
                    </a:p>
                  </a:txBody>
                  <a:tcPr/>
                </a:tc>
                <a:tc>
                  <a:txBody>
                    <a:bodyPr/>
                    <a:lstStyle/>
                    <a:p>
                      <a:r>
                        <a:rPr lang="en-US" sz="1600" dirty="0"/>
                        <a:t>0.25</a:t>
                      </a:r>
                    </a:p>
                  </a:txBody>
                  <a:tcPr/>
                </a:tc>
                <a:tc>
                  <a:txBody>
                    <a:bodyPr/>
                    <a:lstStyle/>
                    <a:p>
                      <a:r>
                        <a:rPr lang="en-US" sz="1600" dirty="0"/>
                        <a:t>Biceps</a:t>
                      </a:r>
                    </a:p>
                  </a:txBody>
                  <a:tcPr/>
                </a:tc>
                <a:tc>
                  <a:txBody>
                    <a:bodyPr/>
                    <a:lstStyle/>
                    <a:p>
                      <a:r>
                        <a:rPr lang="en-US" sz="1600" dirty="0"/>
                        <a:t>0.24</a:t>
                      </a:r>
                    </a:p>
                  </a:txBody>
                  <a:tcPr/>
                </a:tc>
                <a:extLst>
                  <a:ext uri="{0D108BD9-81ED-4DB2-BD59-A6C34878D82A}">
                    <a16:rowId xmlns:a16="http://schemas.microsoft.com/office/drawing/2014/main" val="456051863"/>
                  </a:ext>
                </a:extLst>
              </a:tr>
              <a:tr h="277238">
                <a:tc>
                  <a:txBody>
                    <a:bodyPr/>
                    <a:lstStyle/>
                    <a:p>
                      <a:r>
                        <a:rPr lang="en-US" sz="1600" dirty="0"/>
                        <a:t>Chest</a:t>
                      </a:r>
                    </a:p>
                  </a:txBody>
                  <a:tcPr/>
                </a:tc>
                <a:tc>
                  <a:txBody>
                    <a:bodyPr/>
                    <a:lstStyle/>
                    <a:p>
                      <a:r>
                        <a:rPr lang="en-US" sz="1600" dirty="0"/>
                        <a:t>0.49</a:t>
                      </a:r>
                    </a:p>
                  </a:txBody>
                  <a:tcPr/>
                </a:tc>
                <a:tc>
                  <a:txBody>
                    <a:bodyPr/>
                    <a:lstStyle/>
                    <a:p>
                      <a:r>
                        <a:rPr lang="en-US" sz="1600" dirty="0"/>
                        <a:t>Forearm</a:t>
                      </a:r>
                    </a:p>
                  </a:txBody>
                  <a:tcPr/>
                </a:tc>
                <a:tc>
                  <a:txBody>
                    <a:bodyPr/>
                    <a:lstStyle/>
                    <a:p>
                      <a:r>
                        <a:rPr lang="en-US" sz="1600" dirty="0"/>
                        <a:t>0.13</a:t>
                      </a:r>
                    </a:p>
                  </a:txBody>
                  <a:tcPr/>
                </a:tc>
                <a:extLst>
                  <a:ext uri="{0D108BD9-81ED-4DB2-BD59-A6C34878D82A}">
                    <a16:rowId xmlns:a16="http://schemas.microsoft.com/office/drawing/2014/main" val="931093115"/>
                  </a:ext>
                </a:extLst>
              </a:tr>
              <a:tr h="277238">
                <a:tc>
                  <a:txBody>
                    <a:bodyPr/>
                    <a:lstStyle/>
                    <a:p>
                      <a:r>
                        <a:rPr lang="en-US" sz="1600" dirty="0"/>
                        <a:t>Abdomen</a:t>
                      </a:r>
                    </a:p>
                  </a:txBody>
                  <a:tcPr/>
                </a:tc>
                <a:tc>
                  <a:txBody>
                    <a:bodyPr/>
                    <a:lstStyle/>
                    <a:p>
                      <a:r>
                        <a:rPr lang="en-US" sz="1600" dirty="0"/>
                        <a:t>0.66</a:t>
                      </a:r>
                    </a:p>
                  </a:txBody>
                  <a:tcPr/>
                </a:tc>
                <a:tc>
                  <a:txBody>
                    <a:bodyPr/>
                    <a:lstStyle/>
                    <a:p>
                      <a:r>
                        <a:rPr lang="en-US" sz="1600" dirty="0"/>
                        <a:t>Wrist</a:t>
                      </a:r>
                    </a:p>
                  </a:txBody>
                  <a:tcPr/>
                </a:tc>
                <a:tc>
                  <a:txBody>
                    <a:bodyPr/>
                    <a:lstStyle/>
                    <a:p>
                      <a:r>
                        <a:rPr lang="en-US" sz="1600" dirty="0"/>
                        <a:t>0.126</a:t>
                      </a:r>
                    </a:p>
                  </a:txBody>
                  <a:tcPr/>
                </a:tc>
                <a:extLst>
                  <a:ext uri="{0D108BD9-81ED-4DB2-BD59-A6C34878D82A}">
                    <a16:rowId xmlns:a16="http://schemas.microsoft.com/office/drawing/2014/main" val="1126456124"/>
                  </a:ext>
                </a:extLst>
              </a:tr>
              <a:tr h="277238">
                <a:tc>
                  <a:txBody>
                    <a:bodyPr/>
                    <a:lstStyle/>
                    <a:p>
                      <a:r>
                        <a:rPr lang="en-US" sz="1600" dirty="0"/>
                        <a:t>Hip</a:t>
                      </a:r>
                    </a:p>
                  </a:txBody>
                  <a:tcPr/>
                </a:tc>
                <a:tc>
                  <a:txBody>
                    <a:bodyPr/>
                    <a:lstStyle/>
                    <a:p>
                      <a:r>
                        <a:rPr lang="en-US" sz="1600" dirty="0"/>
                        <a:t>0.38</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00623931"/>
                  </a:ext>
                </a:extLst>
              </a:tr>
            </a:tbl>
          </a:graphicData>
        </a:graphic>
      </p:graphicFrame>
    </p:spTree>
    <p:extLst>
      <p:ext uri="{BB962C8B-B14F-4D97-AF65-F5344CB8AC3E}">
        <p14:creationId xmlns:p14="http://schemas.microsoft.com/office/powerpoint/2010/main" val="390830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8BFB52-AC00-6122-2F4D-CD3456C73FC9}"/>
              </a:ext>
            </a:extLst>
          </p:cNvPr>
          <p:cNvSpPr txBox="1">
            <a:spLocks/>
          </p:cNvSpPr>
          <p:nvPr/>
        </p:nvSpPr>
        <p:spPr>
          <a:xfrm>
            <a:off x="1981200" y="134547"/>
            <a:ext cx="8229600" cy="114300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altLang="zh-CN" dirty="0">
                <a:solidFill>
                  <a:srgbClr val="8B2232"/>
                </a:solidFill>
                <a:latin typeface="Arial" panose="020B0604020202020204" pitchFamily="34" charset="0"/>
                <a:cs typeface="Arial" panose="020B0604020202020204" pitchFamily="34" charset="0"/>
              </a:rPr>
              <a:t>Factor analysis</a:t>
            </a:r>
            <a:endParaRPr lang="en-US" b="1" dirty="0">
              <a:solidFill>
                <a:srgbClr val="8B2232"/>
              </a:solidFill>
              <a:latin typeface="Arial" panose="020B0604020202020204" pitchFamily="34" charset="0"/>
              <a:cs typeface="Arial" panose="020B0604020202020204" pitchFamily="34" charset="0"/>
            </a:endParaRPr>
          </a:p>
        </p:txBody>
      </p:sp>
      <p:pic>
        <p:nvPicPr>
          <p:cNvPr id="9" name="Picture 8" descr="Chart, line chart&#10;&#10;Description automatically generated with medium confidence">
            <a:extLst>
              <a:ext uri="{FF2B5EF4-FFF2-40B4-BE49-F238E27FC236}">
                <a16:creationId xmlns:a16="http://schemas.microsoft.com/office/drawing/2014/main" id="{E37169D5-2219-A607-2920-BC6444CC6811}"/>
              </a:ext>
            </a:extLst>
          </p:cNvPr>
          <p:cNvPicPr>
            <a:picLocks noChangeAspect="1"/>
          </p:cNvPicPr>
          <p:nvPr/>
        </p:nvPicPr>
        <p:blipFill>
          <a:blip r:embed="rId2"/>
          <a:stretch>
            <a:fillRect/>
          </a:stretch>
        </p:blipFill>
        <p:spPr>
          <a:xfrm>
            <a:off x="431650" y="997149"/>
            <a:ext cx="4649258" cy="2869256"/>
          </a:xfrm>
          <a:prstGeom prst="rect">
            <a:avLst/>
          </a:prstGeom>
        </p:spPr>
      </p:pic>
      <p:pic>
        <p:nvPicPr>
          <p:cNvPr id="11" name="Picture 10" descr="A diagram of a house&#10;&#10;Description automatically generated with low confidence">
            <a:extLst>
              <a:ext uri="{FF2B5EF4-FFF2-40B4-BE49-F238E27FC236}">
                <a16:creationId xmlns:a16="http://schemas.microsoft.com/office/drawing/2014/main" id="{D9D995E0-2E67-EB22-A104-D0576F2D096C}"/>
              </a:ext>
            </a:extLst>
          </p:cNvPr>
          <p:cNvPicPr>
            <a:picLocks noChangeAspect="1"/>
          </p:cNvPicPr>
          <p:nvPr/>
        </p:nvPicPr>
        <p:blipFill rotWithShape="1">
          <a:blip r:embed="rId3"/>
          <a:srcRect t="9357" r="36196"/>
          <a:stretch/>
        </p:blipFill>
        <p:spPr>
          <a:xfrm>
            <a:off x="843075" y="3745616"/>
            <a:ext cx="3549953" cy="3112384"/>
          </a:xfrm>
          <a:prstGeom prst="rect">
            <a:avLst/>
          </a:prstGeom>
        </p:spPr>
      </p:pic>
      <p:sp>
        <p:nvSpPr>
          <p:cNvPr id="13" name="TextBox 12">
            <a:extLst>
              <a:ext uri="{FF2B5EF4-FFF2-40B4-BE49-F238E27FC236}">
                <a16:creationId xmlns:a16="http://schemas.microsoft.com/office/drawing/2014/main" id="{C2BCDA16-08E5-CC83-44A7-DF1A87EB544A}"/>
              </a:ext>
            </a:extLst>
          </p:cNvPr>
          <p:cNvSpPr txBox="1"/>
          <p:nvPr/>
        </p:nvSpPr>
        <p:spPr>
          <a:xfrm>
            <a:off x="7112150" y="4062129"/>
            <a:ext cx="3227614" cy="369332"/>
          </a:xfrm>
          <a:prstGeom prst="rect">
            <a:avLst/>
          </a:prstGeom>
          <a:noFill/>
        </p:spPr>
        <p:txBody>
          <a:bodyPr wrap="square" rtlCol="0">
            <a:spAutoFit/>
          </a:bodyPr>
          <a:lstStyle/>
          <a:p>
            <a:r>
              <a:rPr lang="en-US" dirty="0"/>
              <a:t>R</a:t>
            </a:r>
            <a:r>
              <a:rPr lang="en-US" baseline="30000" dirty="0"/>
              <a:t>2</a:t>
            </a:r>
            <a:r>
              <a:rPr lang="en-US" dirty="0"/>
              <a:t>= 0.3957 &lt;R</a:t>
            </a:r>
            <a:r>
              <a:rPr lang="en-US" baseline="30000" dirty="0"/>
              <a:t>2</a:t>
            </a:r>
            <a:r>
              <a:rPr lang="en-US" dirty="0"/>
              <a:t>(</a:t>
            </a:r>
            <a:r>
              <a:rPr lang="en-US" sz="1800" dirty="0"/>
              <a:t>Abdomen)</a:t>
            </a:r>
          </a:p>
        </p:txBody>
      </p:sp>
      <p:sp>
        <p:nvSpPr>
          <p:cNvPr id="14" name="TextBox 13">
            <a:extLst>
              <a:ext uri="{FF2B5EF4-FFF2-40B4-BE49-F238E27FC236}">
                <a16:creationId xmlns:a16="http://schemas.microsoft.com/office/drawing/2014/main" id="{48DC4A58-EC61-35EB-2EE6-F7896AC8D628}"/>
              </a:ext>
            </a:extLst>
          </p:cNvPr>
          <p:cNvSpPr txBox="1"/>
          <p:nvPr/>
        </p:nvSpPr>
        <p:spPr>
          <a:xfrm>
            <a:off x="5276473" y="4740379"/>
            <a:ext cx="6544805" cy="369332"/>
          </a:xfrm>
          <a:prstGeom prst="rect">
            <a:avLst/>
          </a:prstGeom>
          <a:noFill/>
        </p:spPr>
        <p:txBody>
          <a:bodyPr wrap="none" rtlCol="0">
            <a:spAutoFit/>
          </a:bodyPr>
          <a:lstStyle/>
          <a:p>
            <a:r>
              <a:rPr lang="en-US" dirty="0"/>
              <a:t>So I decide to only use the variable “</a:t>
            </a:r>
            <a:r>
              <a:rPr lang="en-US" sz="1800" dirty="0"/>
              <a:t>Abdomen” for the linearization</a:t>
            </a:r>
            <a:endParaRPr lang="en-US" dirty="0"/>
          </a:p>
        </p:txBody>
      </p:sp>
      <p:pic>
        <p:nvPicPr>
          <p:cNvPr id="16" name="Picture 15">
            <a:extLst>
              <a:ext uri="{FF2B5EF4-FFF2-40B4-BE49-F238E27FC236}">
                <a16:creationId xmlns:a16="http://schemas.microsoft.com/office/drawing/2014/main" id="{C83A7AE9-CD24-8102-F8BB-F41A9955B135}"/>
              </a:ext>
            </a:extLst>
          </p:cNvPr>
          <p:cNvPicPr>
            <a:picLocks noChangeAspect="1"/>
          </p:cNvPicPr>
          <p:nvPr/>
        </p:nvPicPr>
        <p:blipFill>
          <a:blip r:embed="rId4"/>
          <a:stretch>
            <a:fillRect/>
          </a:stretch>
        </p:blipFill>
        <p:spPr>
          <a:xfrm>
            <a:off x="5620807" y="1180827"/>
            <a:ext cx="6210300" cy="2501900"/>
          </a:xfrm>
          <a:prstGeom prst="rect">
            <a:avLst/>
          </a:prstGeom>
        </p:spPr>
      </p:pic>
      <p:sp>
        <p:nvSpPr>
          <p:cNvPr id="18" name="Rectangle 17">
            <a:extLst>
              <a:ext uri="{FF2B5EF4-FFF2-40B4-BE49-F238E27FC236}">
                <a16:creationId xmlns:a16="http://schemas.microsoft.com/office/drawing/2014/main" id="{CF0CDFF5-005C-30F6-AFAD-87207CB3E7A7}"/>
              </a:ext>
            </a:extLst>
          </p:cNvPr>
          <p:cNvSpPr/>
          <p:nvPr/>
        </p:nvSpPr>
        <p:spPr>
          <a:xfrm>
            <a:off x="6466114" y="2917603"/>
            <a:ext cx="1887196" cy="331729"/>
          </a:xfrm>
          <a:prstGeom prst="rect">
            <a:avLst/>
          </a:prstGeom>
          <a:noFill/>
          <a:ln w="38100">
            <a:solidFill>
              <a:srgbClr val="8B2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076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319D-A789-B9AB-D114-4946CC71793F}"/>
              </a:ext>
            </a:extLst>
          </p:cNvPr>
          <p:cNvSpPr txBox="1">
            <a:spLocks/>
          </p:cNvSpPr>
          <p:nvPr/>
        </p:nvSpPr>
        <p:spPr>
          <a:xfrm>
            <a:off x="1981200" y="165245"/>
            <a:ext cx="8229600" cy="114300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b="1" dirty="0">
                <a:solidFill>
                  <a:srgbClr val="8B2232"/>
                </a:solidFill>
                <a:latin typeface="Arial" panose="020B0604020202020204" pitchFamily="34" charset="0"/>
                <a:cs typeface="Arial" panose="020B0604020202020204" pitchFamily="34" charset="0"/>
              </a:rPr>
              <a:t>Data Visualization </a:t>
            </a:r>
          </a:p>
        </p:txBody>
      </p:sp>
      <p:pic>
        <p:nvPicPr>
          <p:cNvPr id="10" name="Picture 9" descr="Chart, scatter chart&#10;&#10;Description automatically generated">
            <a:extLst>
              <a:ext uri="{FF2B5EF4-FFF2-40B4-BE49-F238E27FC236}">
                <a16:creationId xmlns:a16="http://schemas.microsoft.com/office/drawing/2014/main" id="{44371F68-1CE6-ED51-2A47-3EBC8AEAD7FD}"/>
              </a:ext>
            </a:extLst>
          </p:cNvPr>
          <p:cNvPicPr>
            <a:picLocks noChangeAspect="1"/>
          </p:cNvPicPr>
          <p:nvPr/>
        </p:nvPicPr>
        <p:blipFill>
          <a:blip r:embed="rId2"/>
          <a:stretch>
            <a:fillRect/>
          </a:stretch>
        </p:blipFill>
        <p:spPr>
          <a:xfrm>
            <a:off x="2209800" y="1308245"/>
            <a:ext cx="7772400" cy="4796681"/>
          </a:xfrm>
          <a:prstGeom prst="rect">
            <a:avLst/>
          </a:prstGeom>
        </p:spPr>
      </p:pic>
    </p:spTree>
    <p:extLst>
      <p:ext uri="{BB962C8B-B14F-4D97-AF65-F5344CB8AC3E}">
        <p14:creationId xmlns:p14="http://schemas.microsoft.com/office/powerpoint/2010/main" val="3528055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619</Words>
  <Application>Microsoft Macintosh PowerPoint</Application>
  <PresentationFormat>Widescreen</PresentationFormat>
  <Paragraphs>105</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Linear Relationship Between Body Fat Percentage and Body Part Circumference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Ruiying Liu</dc:creator>
  <cp:lastModifiedBy>Ruiying Liu</cp:lastModifiedBy>
  <cp:revision>47</cp:revision>
  <dcterms:created xsi:type="dcterms:W3CDTF">2023-02-04T04:39:40Z</dcterms:created>
  <dcterms:modified xsi:type="dcterms:W3CDTF">2023-03-13T21:26:17Z</dcterms:modified>
</cp:coreProperties>
</file>