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554" r:id="rId3"/>
    <p:sldId id="567" r:id="rId4"/>
    <p:sldId id="568" r:id="rId5"/>
    <p:sldId id="569" r:id="rId6"/>
    <p:sldId id="570" r:id="rId7"/>
    <p:sldId id="571" r:id="rId8"/>
    <p:sldId id="573" r:id="rId9"/>
    <p:sldId id="574" r:id="rId10"/>
    <p:sldId id="575" r:id="rId11"/>
    <p:sldId id="576" r:id="rId12"/>
    <p:sldId id="578" r:id="rId13"/>
    <p:sldId id="617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0" r:id="rId26"/>
    <p:sldId id="591" r:id="rId27"/>
    <p:sldId id="592" r:id="rId28"/>
    <p:sldId id="593" r:id="rId29"/>
    <p:sldId id="594" r:id="rId30"/>
    <p:sldId id="595" r:id="rId31"/>
    <p:sldId id="596" r:id="rId32"/>
    <p:sldId id="597" r:id="rId33"/>
    <p:sldId id="598" r:id="rId34"/>
    <p:sldId id="599" r:id="rId35"/>
    <p:sldId id="600" r:id="rId36"/>
    <p:sldId id="601" r:id="rId37"/>
    <p:sldId id="602" r:id="rId38"/>
    <p:sldId id="603" r:id="rId39"/>
    <p:sldId id="604" r:id="rId40"/>
    <p:sldId id="605" r:id="rId41"/>
    <p:sldId id="606" r:id="rId42"/>
    <p:sldId id="607" r:id="rId43"/>
    <p:sldId id="608" r:id="rId44"/>
    <p:sldId id="609" r:id="rId45"/>
    <p:sldId id="610" r:id="rId46"/>
    <p:sldId id="611" r:id="rId47"/>
    <p:sldId id="612" r:id="rId48"/>
    <p:sldId id="618" r:id="rId49"/>
    <p:sldId id="613" r:id="rId50"/>
    <p:sldId id="614" r:id="rId51"/>
    <p:sldId id="615" r:id="rId52"/>
    <p:sldId id="549" r:id="rId5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31" autoAdjust="0"/>
    <p:restoredTop sz="95179" autoAdjust="0"/>
  </p:normalViewPr>
  <p:slideViewPr>
    <p:cSldViewPr>
      <p:cViewPr varScale="1">
        <p:scale>
          <a:sx n="67" d="100"/>
          <a:sy n="67" d="100"/>
        </p:scale>
        <p:origin x="368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28709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429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这一页不知道是什么意思？这个图需要讲解。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word</a:t>
            </a:r>
            <a:r>
              <a:rPr lang="zh-CN" altLang="en-US" dirty="0">
                <a:latin typeface="Arial" panose="020B0604020202020204" pitchFamily="34" charset="0"/>
              </a:rPr>
              <a:t>的非正常关闭例子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350BAB-2387-4DEC-A5EC-C06743F946D1}" type="slidenum">
              <a:rPr lang="en-US" altLang="zh-CN" smtClean="0">
                <a:latin typeface="Arial" panose="020B0604020202020204" pitchFamily="34" charset="0"/>
              </a:rPr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如何确保缺陷重现？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E167D2-9FD6-4CE7-AE93-C43B709CD1AD}" type="slidenum">
              <a:rPr lang="en-US" altLang="zh-CN" smtClean="0">
                <a:latin typeface="Arial" panose="020B0604020202020204" pitchFamily="34" charset="0"/>
              </a:rPr>
              <a:t>28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251" y="1484313"/>
            <a:ext cx="10221383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3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 txBox="1"/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3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/>
              <a:t>Click to edit Master text styles</a:t>
            </a:r>
          </a:p>
          <a:p>
            <a:pPr lvl="1"/>
            <a:r>
              <a:rPr lang="zh-CN" altLang="zh-CN" dirty="0"/>
              <a:t>Second level</a:t>
            </a:r>
          </a:p>
          <a:p>
            <a:pPr lvl="2"/>
            <a:r>
              <a:rPr lang="zh-CN" altLang="zh-CN" dirty="0"/>
              <a:t>Third level</a:t>
            </a:r>
          </a:p>
          <a:p>
            <a:pPr lvl="3"/>
            <a:r>
              <a:rPr lang="zh-CN" altLang="zh-CN" dirty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3086" y="406400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251" y="1484313"/>
            <a:ext cx="10221383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blinds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3432" y="18448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PartIII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软件测试管理</a:t>
            </a: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测试用例的管理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典型测试用例生命周期</a:t>
            </a:r>
          </a:p>
        </p:txBody>
      </p:sp>
      <p:pic>
        <p:nvPicPr>
          <p:cNvPr id="26630" name="Picture 2" descr="10t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2132856"/>
            <a:ext cx="10248562" cy="287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r>
              <a:rPr lang="zh-CN" altLang="en-US" dirty="0"/>
              <a:t>软件缺陷的定义</a:t>
            </a:r>
          </a:p>
          <a:p>
            <a:pPr lvl="1"/>
            <a:r>
              <a:rPr lang="zh-CN" altLang="en-US" dirty="0"/>
              <a:t>软件</a:t>
            </a:r>
            <a:r>
              <a:rPr lang="zh-CN" altLang="en-US" dirty="0">
                <a:solidFill>
                  <a:srgbClr val="FF0000"/>
                </a:solidFill>
              </a:rPr>
              <a:t>未达到</a:t>
            </a:r>
            <a:r>
              <a:rPr lang="zh-CN" altLang="en-US" dirty="0"/>
              <a:t>需求规格说明书中指明的功能</a:t>
            </a:r>
          </a:p>
          <a:p>
            <a:pPr lvl="1"/>
            <a:r>
              <a:rPr lang="zh-CN" altLang="en-US" dirty="0"/>
              <a:t>软件功能</a:t>
            </a:r>
            <a:r>
              <a:rPr lang="zh-CN" altLang="en-US" dirty="0">
                <a:solidFill>
                  <a:srgbClr val="FF0000"/>
                </a:solidFill>
              </a:rPr>
              <a:t>超出</a:t>
            </a:r>
            <a:r>
              <a:rPr lang="zh-CN" altLang="en-US" dirty="0"/>
              <a:t>需求规格说明书中指明的范围</a:t>
            </a:r>
            <a:endParaRPr lang="en-US" altLang="zh-CN" dirty="0"/>
          </a:p>
          <a:p>
            <a:pPr lvl="1"/>
            <a:r>
              <a:rPr lang="zh-CN" altLang="en-US" dirty="0"/>
              <a:t>软件出现了需求规格说明书中</a:t>
            </a:r>
            <a:r>
              <a:rPr lang="zh-CN" altLang="en-US" dirty="0">
                <a:solidFill>
                  <a:srgbClr val="FF0000"/>
                </a:solidFill>
              </a:rPr>
              <a:t>指明不应出现的错误</a:t>
            </a:r>
          </a:p>
          <a:p>
            <a:pPr lvl="1"/>
            <a:r>
              <a:rPr lang="zh-CN" altLang="en-US" dirty="0"/>
              <a:t>软件未达到需求规格说明书中</a:t>
            </a:r>
            <a:r>
              <a:rPr lang="zh-CN" altLang="en-US" dirty="0">
                <a:solidFill>
                  <a:srgbClr val="FF0000"/>
                </a:solidFill>
              </a:rPr>
              <a:t>虽未指出但应达到的目标 </a:t>
            </a:r>
          </a:p>
          <a:p>
            <a:pPr lvl="1"/>
            <a:r>
              <a:rPr lang="zh-CN" altLang="en-US" dirty="0">
                <a:sym typeface="+mn-ea"/>
              </a:rPr>
              <a:t>软件测试员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认为软件难以理解</a:t>
            </a:r>
            <a:r>
              <a:rPr lang="zh-CN" altLang="en-US" dirty="0">
                <a:sym typeface="+mn-ea"/>
              </a:rPr>
              <a:t>、不易使用、运行速度缓慢，或者最终用户认为不好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缺陷的产生</a:t>
            </a:r>
            <a:endParaRPr lang="en-US" altLang="zh-CN" dirty="0"/>
          </a:p>
          <a:p>
            <a:pPr lvl="1"/>
            <a:r>
              <a:rPr lang="zh-CN" altLang="en-US" dirty="0"/>
              <a:t>技术问题</a:t>
            </a:r>
          </a:p>
          <a:p>
            <a:pPr lvl="2"/>
            <a:r>
              <a:rPr lang="zh-CN" altLang="en-US" dirty="0"/>
              <a:t>算法错误，语法错误，计算和精度问题，接口参数传递不匹配</a:t>
            </a:r>
            <a:endParaRPr lang="en-US" altLang="zh-CN" dirty="0"/>
          </a:p>
          <a:p>
            <a:pPr lvl="1"/>
            <a:r>
              <a:rPr lang="zh-CN" altLang="en-US" dirty="0"/>
              <a:t>团队工作</a:t>
            </a:r>
            <a:endParaRPr lang="en-US" altLang="zh-CN" dirty="0"/>
          </a:p>
          <a:p>
            <a:pPr lvl="2"/>
            <a:r>
              <a:rPr lang="zh-CN" altLang="en-US" dirty="0"/>
              <a:t>误解、沟通不充分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软件本身</a:t>
            </a:r>
            <a:endParaRPr lang="en-US" altLang="zh-CN" dirty="0"/>
          </a:p>
          <a:p>
            <a:pPr lvl="2"/>
            <a:r>
              <a:rPr lang="zh-CN" altLang="en-US" dirty="0"/>
              <a:t>文档错误、用户使用场合</a:t>
            </a:r>
          </a:p>
          <a:p>
            <a:pPr lvl="2"/>
            <a:r>
              <a:rPr lang="zh-CN" altLang="en-US" dirty="0"/>
              <a:t>时间上不协调或不一致性所带来的问题</a:t>
            </a:r>
            <a:endParaRPr lang="en-US" altLang="zh-CN" dirty="0"/>
          </a:p>
          <a:p>
            <a:pPr lvl="2"/>
            <a:r>
              <a:rPr lang="zh-CN" altLang="en-US" dirty="0"/>
              <a:t>系统的自我恢复或数据的异地备份、灾难性恢复等问题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思考：为什么需求阶段缺陷最多？</a:t>
            </a:r>
          </a:p>
          <a:p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387452"/>
              </p:ext>
            </p:extLst>
          </p:nvPr>
        </p:nvGraphicFramePr>
        <p:xfrm>
          <a:off x="2855640" y="1988840"/>
          <a:ext cx="8215312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图表" r:id="rId3" imgW="8229835" imgH="4534017" progId="MSGraph.Chart.8">
                  <p:embed followColorScheme="full"/>
                </p:oleObj>
              </mc:Choice>
              <mc:Fallback>
                <p:oleObj name="图表" r:id="rId3" imgW="8229835" imgH="4534017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1988840"/>
                        <a:ext cx="8215312" cy="452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为什么需求阶段缺陷最多？</a:t>
            </a:r>
            <a:endParaRPr lang="en-US" altLang="zh-CN" dirty="0"/>
          </a:p>
          <a:p>
            <a:pPr lvl="1"/>
            <a:r>
              <a:rPr lang="zh-CN" altLang="en-US" dirty="0"/>
              <a:t>需求：沟通难度</a:t>
            </a:r>
            <a:endParaRPr lang="en-US" altLang="zh-CN" dirty="0"/>
          </a:p>
          <a:p>
            <a:pPr lvl="1"/>
            <a:r>
              <a:rPr lang="zh-CN" altLang="en-US" dirty="0"/>
              <a:t>未设计、开发在黑暗中摸索前行</a:t>
            </a:r>
            <a:endParaRPr lang="en-US" altLang="zh-CN" dirty="0"/>
          </a:p>
          <a:p>
            <a:pPr lvl="1"/>
            <a:r>
              <a:rPr lang="zh-CN" altLang="en-US" dirty="0"/>
              <a:t>忽视文档的重要作用</a:t>
            </a:r>
            <a:endParaRPr lang="en-US" altLang="zh-CN" dirty="0"/>
          </a:p>
          <a:p>
            <a:pPr lvl="1"/>
            <a:r>
              <a:rPr lang="zh-CN" altLang="en-US" dirty="0"/>
              <a:t>需求变动导致信息不一致</a:t>
            </a:r>
            <a:endParaRPr lang="en-US" altLang="zh-CN" dirty="0"/>
          </a:p>
          <a:p>
            <a:pPr lvl="1"/>
            <a:r>
              <a:rPr lang="zh-CN" altLang="en-US" dirty="0"/>
              <a:t>团队合作不够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052736"/>
            <a:ext cx="10668000" cy="4267200"/>
          </a:xfrm>
        </p:spPr>
        <p:txBody>
          <a:bodyPr/>
          <a:lstStyle/>
          <a:p>
            <a:pPr lvl="1"/>
            <a:r>
              <a:rPr lang="zh-CN" altLang="en-US" dirty="0"/>
              <a:t>软件在从需求、设计、编码、测试一直到交付用户公开使用后的过程中，都有可能产生和发现缺陷</a:t>
            </a:r>
            <a:endParaRPr lang="en-US" altLang="zh-CN" dirty="0"/>
          </a:p>
          <a:p>
            <a:pPr lvl="1"/>
            <a:r>
              <a:rPr lang="zh-CN" altLang="en-US" dirty="0"/>
              <a:t>随着整个开发过程的时间推移，更正缺陷或修复问题的费用呈几何级数增长</a:t>
            </a:r>
          </a:p>
          <a:p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2999656" y="3140968"/>
            <a:ext cx="7397750" cy="2682081"/>
            <a:chOff x="0" y="1797"/>
            <a:chExt cx="5284" cy="1891"/>
          </a:xfrm>
        </p:grpSpPr>
        <p:sp>
          <p:nvSpPr>
            <p:cNvPr id="6" name="AutoShape 5"/>
            <p:cNvSpPr>
              <a:spLocks noChangeAspect="1" noChangeArrowheads="1" noTextEdit="1"/>
            </p:cNvSpPr>
            <p:nvPr/>
          </p:nvSpPr>
          <p:spPr bwMode="auto">
            <a:xfrm>
              <a:off x="0" y="1797"/>
              <a:ext cx="5284" cy="18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</a:cxnLst>
              <a:rect l="0" t="0" r="r" b="b"/>
              <a:pathLst>
                <a:path w="4169" h="69">
                  <a:moveTo>
                    <a:pt x="0" y="69"/>
                  </a:moveTo>
                  <a:lnTo>
                    <a:pt x="110" y="0"/>
                  </a:lnTo>
                  <a:lnTo>
                    <a:pt x="4169" y="0"/>
                  </a:lnTo>
                  <a:lnTo>
                    <a:pt x="406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12" y="2979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12" y="2723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712" y="2467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712" y="2211"/>
              <a:ext cx="4097" cy="7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712" y="1964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</a:cxnLst>
              <a:rect l="0" t="0" r="r" b="b"/>
              <a:pathLst>
                <a:path w="4169" h="69">
                  <a:moveTo>
                    <a:pt x="4169" y="0"/>
                  </a:moveTo>
                  <a:lnTo>
                    <a:pt x="4060" y="69"/>
                  </a:lnTo>
                  <a:lnTo>
                    <a:pt x="0" y="69"/>
                  </a:lnTo>
                  <a:lnTo>
                    <a:pt x="110" y="0"/>
                  </a:lnTo>
                  <a:lnTo>
                    <a:pt x="4169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noFill/>
            <a:ln w="17463">
              <a:solidFill>
                <a:srgbClr val="80808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noFill/>
            <a:ln w="17463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1273" y="3186"/>
              <a:ext cx="107" cy="118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0" y="69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0" y="118"/>
                </a:cxn>
              </a:cxnLst>
              <a:rect l="0" t="0" r="r" b="b"/>
              <a:pathLst>
                <a:path w="109" h="118">
                  <a:moveTo>
                    <a:pt x="0" y="118"/>
                  </a:moveTo>
                  <a:lnTo>
                    <a:pt x="0" y="69"/>
                  </a:lnTo>
                  <a:lnTo>
                    <a:pt x="109" y="0"/>
                  </a:lnTo>
                  <a:lnTo>
                    <a:pt x="109" y="49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49" y="3255"/>
              <a:ext cx="324" cy="49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949" y="3186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8" y="0"/>
                </a:cxn>
                <a:cxn ang="0">
                  <a:pos x="109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8" h="69">
                  <a:moveTo>
                    <a:pt x="329" y="69"/>
                  </a:moveTo>
                  <a:lnTo>
                    <a:pt x="438" y="0"/>
                  </a:lnTo>
                  <a:lnTo>
                    <a:pt x="109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2071" y="3107"/>
              <a:ext cx="107" cy="197"/>
            </a:xfrm>
            <a:custGeom>
              <a:avLst/>
              <a:gdLst/>
              <a:ahLst/>
              <a:cxnLst>
                <a:cxn ang="0">
                  <a:pos x="0" y="197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28"/>
                </a:cxn>
                <a:cxn ang="0">
                  <a:pos x="0" y="197"/>
                </a:cxn>
              </a:cxnLst>
              <a:rect l="0" t="0" r="r" b="b"/>
              <a:pathLst>
                <a:path w="109" h="197">
                  <a:moveTo>
                    <a:pt x="0" y="197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28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47" y="3186"/>
              <a:ext cx="324" cy="118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1747" y="3107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2869" y="3038"/>
              <a:ext cx="107" cy="266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97"/>
                </a:cxn>
                <a:cxn ang="0">
                  <a:pos x="0" y="266"/>
                </a:cxn>
              </a:cxnLst>
              <a:rect l="0" t="0" r="r" b="b"/>
              <a:pathLst>
                <a:path w="109" h="266">
                  <a:moveTo>
                    <a:pt x="0" y="266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97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545" y="3117"/>
              <a:ext cx="324" cy="187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2545" y="3038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3666" y="2930"/>
              <a:ext cx="108" cy="374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305"/>
                </a:cxn>
                <a:cxn ang="0">
                  <a:pos x="0" y="374"/>
                </a:cxn>
              </a:cxnLst>
              <a:rect l="0" t="0" r="r" b="b"/>
              <a:pathLst>
                <a:path w="110" h="374">
                  <a:moveTo>
                    <a:pt x="0" y="374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305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343" y="2999"/>
              <a:ext cx="323" cy="305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343" y="2930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4464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141" y="2033"/>
              <a:ext cx="323" cy="1271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4141" y="1964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712" y="2033"/>
              <a:ext cx="1" cy="127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712" y="3304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712" y="3058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712" y="2802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712" y="2546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712" y="2289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712" y="2033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67" y="3203"/>
              <a:ext cx="114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09" y="2976"/>
              <a:ext cx="167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20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09" y="2704"/>
              <a:ext cx="167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40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09" y="2432"/>
              <a:ext cx="167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60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509" y="2160"/>
              <a:ext cx="167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80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60" y="1933"/>
              <a:ext cx="251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712" y="3304"/>
              <a:ext cx="399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1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510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308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3106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904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70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17" y="3339"/>
              <a:ext cx="922" cy="2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编制说明书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593" y="3339"/>
              <a:ext cx="737" cy="2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设计阶段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364" y="3339"/>
              <a:ext cx="737" cy="2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编写代码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349" y="3339"/>
              <a:ext cx="369" cy="2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测试</a:t>
              </a: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4165" y="3339"/>
              <a:ext cx="369" cy="2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发布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ptop" descr="纸莎草纸"/>
          <p:cNvSpPr>
            <a:spLocks noEditPoints="1" noChangeArrowheads="1"/>
          </p:cNvSpPr>
          <p:nvPr/>
        </p:nvSpPr>
        <p:spPr bwMode="auto">
          <a:xfrm>
            <a:off x="2208074" y="1340768"/>
            <a:ext cx="7903200" cy="4556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9685" y="1921446"/>
            <a:ext cx="5183187" cy="1982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800" b="1" dirty="0">
                <a:solidFill>
                  <a:srgbClr val="CC3399"/>
                </a:solidFill>
                <a:latin typeface="Arial Black" panose="020B0A04020102020204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必须意识到： 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需求评审很重要！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设计评审不可少！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文档更新要及时！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开发测试要思考！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软件缺陷的管理</a:t>
            </a: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缺陷管理概述</a:t>
            </a:r>
            <a:endParaRPr lang="en-US" altLang="zh-CN" dirty="0"/>
          </a:p>
          <a:p>
            <a:pPr lvl="1"/>
            <a:r>
              <a:rPr lang="zh-CN" altLang="en-US" dirty="0"/>
              <a:t>缺陷管理：是在软件生命周期中识别和管理缺陷的过程（从缺陷的识别到缺陷的解决关闭），确保缺陷被跟踪管理而不丢失</a:t>
            </a:r>
          </a:p>
          <a:p>
            <a:pPr lvl="1"/>
            <a:r>
              <a:rPr lang="zh-CN" altLang="en-US" dirty="0"/>
              <a:t>一般的，需要跟踪管理工具来帮助进行缺陷的全流程管理 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缺陷管理的概述</a:t>
            </a:r>
            <a:endParaRPr lang="en-US" altLang="zh-CN"/>
          </a:p>
          <a:p>
            <a:pPr lvl="1"/>
            <a:r>
              <a:rPr lang="zh-CN" altLang="en-US"/>
              <a:t>缺陷的属性</a:t>
            </a:r>
          </a:p>
          <a:p>
            <a:pPr lvl="1"/>
            <a:r>
              <a:rPr lang="zh-CN" altLang="en-US"/>
              <a:t>缺陷报告</a:t>
            </a:r>
          </a:p>
          <a:p>
            <a:pPr lvl="1"/>
            <a:r>
              <a:rPr lang="zh-CN" altLang="en-US"/>
              <a:t>缺陷跟踪和管理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测试过程管理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本章重点</a:t>
            </a:r>
          </a:p>
          <a:p>
            <a:pPr lvl="1"/>
            <a:r>
              <a:rPr lang="zh-CN" altLang="en-US" dirty="0"/>
              <a:t>测试用例管理</a:t>
            </a:r>
            <a:endParaRPr lang="en-US" altLang="zh-CN" dirty="0"/>
          </a:p>
          <a:p>
            <a:pPr lvl="1"/>
            <a:r>
              <a:rPr lang="zh-CN" altLang="en-US" dirty="0"/>
              <a:t>软件缺陷管理</a:t>
            </a:r>
            <a:endParaRPr lang="en-US" altLang="zh-CN" dirty="0"/>
          </a:p>
          <a:p>
            <a:pPr lvl="1"/>
            <a:r>
              <a:rPr lang="zh-CN" altLang="en-US" dirty="0"/>
              <a:t>测试团队管理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052736"/>
            <a:ext cx="10668000" cy="4267200"/>
          </a:xfrm>
        </p:spPr>
        <p:txBody>
          <a:bodyPr/>
          <a:lstStyle/>
          <a:p>
            <a:r>
              <a:rPr lang="zh-CN" altLang="en-US" dirty="0"/>
              <a:t>缺陷的属性</a:t>
            </a:r>
            <a:endParaRPr lang="en-US" altLang="zh-CN" dirty="0"/>
          </a:p>
          <a:p>
            <a:pPr lvl="1"/>
            <a:r>
              <a:rPr lang="zh-CN" altLang="en-US" dirty="0"/>
              <a:t>严重性</a:t>
            </a:r>
            <a:endParaRPr lang="en-US" altLang="zh-CN" dirty="0"/>
          </a:p>
          <a:p>
            <a:pPr lvl="1"/>
            <a:r>
              <a:rPr lang="zh-CN" altLang="en-US" dirty="0"/>
              <a:t>优先级</a:t>
            </a:r>
            <a:endParaRPr lang="en-US" altLang="zh-CN" dirty="0"/>
          </a:p>
          <a:p>
            <a:pPr lvl="1"/>
            <a:r>
              <a:rPr lang="zh-CN" altLang="en-US" dirty="0"/>
              <a:t>可重现性</a:t>
            </a:r>
          </a:p>
          <a:p>
            <a:pPr marL="471170" lvl="1" indent="0">
              <a:buNone/>
            </a:pPr>
            <a:r>
              <a:rPr lang="zh-CN" altLang="en-US" dirty="0"/>
              <a:t>    在有限的时间和成本的压力下，测试人员需要根据这些属性，给缺陷打上不同的标签，才能保证开发人员在最短的时间内、以最安全的方式处理所有发现的缺陷，使得产品发布时的风险最低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96752"/>
            <a:ext cx="10873208" cy="4267200"/>
          </a:xfrm>
        </p:spPr>
        <p:txBody>
          <a:bodyPr/>
          <a:lstStyle/>
          <a:p>
            <a:r>
              <a:rPr lang="zh-CN" altLang="en-US" dirty="0"/>
              <a:t>严重性</a:t>
            </a:r>
            <a:endParaRPr lang="en-US" altLang="zh-CN" dirty="0"/>
          </a:p>
          <a:p>
            <a:pPr lvl="1"/>
            <a:r>
              <a:rPr lang="zh-CN" altLang="en-US" dirty="0"/>
              <a:t>指缺陷对被测系统造成的破坏程度的大小，它可能是即时的破坏，也可能是一段时间之后对系统带来的毁坏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551384" y="980728"/>
            <a:ext cx="10668000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严重性等级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严重的</a:t>
            </a:r>
            <a:r>
              <a:rPr lang="zh-CN" altLang="en-US" dirty="0"/>
              <a:t>：重要功能丧失，致命错误造成系统崩溃、死机、系统悬挂、甚至危及人身安全</a:t>
            </a:r>
            <a:r>
              <a:rPr lang="en-US" altLang="zh-CN" dirty="0"/>
              <a:t>…</a:t>
            </a:r>
            <a:endParaRPr lang="en-US" altLang="en-US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一般的</a:t>
            </a:r>
            <a:r>
              <a:rPr lang="zh-CN" altLang="en-US" dirty="0"/>
              <a:t>：不影响系统的基本使用，能满足商业要求，用户不常用的功能实现未达到预期效果，可能导致用户使用不方便。</a:t>
            </a:r>
            <a:endParaRPr lang="en-US" altLang="en-US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次要的</a:t>
            </a:r>
            <a:r>
              <a:rPr lang="zh-CN" altLang="en-US" dirty="0"/>
              <a:t>：对功能几乎没有影响，产品及属性仍可使用，可以轻易处理的缺陷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严重性低的缺陷通常得不到修复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优先级</a:t>
            </a:r>
            <a:endParaRPr lang="en-US" altLang="zh-CN" dirty="0"/>
          </a:p>
          <a:p>
            <a:pPr lvl="1"/>
            <a:r>
              <a:rPr lang="zh-CN" altLang="en-US" dirty="0"/>
              <a:t>指缺陷必须被修复的紧急程度</a:t>
            </a:r>
            <a:endParaRPr lang="en-US" altLang="zh-CN" dirty="0"/>
          </a:p>
          <a:p>
            <a:pPr lvl="1"/>
            <a:r>
              <a:rPr lang="zh-CN" altLang="en-US" dirty="0"/>
              <a:t>是对缺陷的主观评价，反映了项目小组对缺陷风险的评估结论，若认为缺陷带来的风险不大，则设定该缺陷的优先级别较低，反之，则定级较高</a:t>
            </a:r>
            <a:endParaRPr lang="en-US" altLang="zh-CN" dirty="0"/>
          </a:p>
          <a:p>
            <a:pPr lvl="1"/>
            <a:r>
              <a:rPr lang="zh-CN" altLang="en-US" dirty="0"/>
              <a:t>由项目经理负责设置，一经确定，也不能随意改动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034008"/>
            <a:ext cx="11089232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优先级等级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高</a:t>
            </a:r>
            <a:r>
              <a:rPr lang="en-US" altLang="en-US" dirty="0"/>
              <a:t>(High)</a:t>
            </a:r>
            <a:r>
              <a:rPr lang="zh-CN" altLang="en-US" dirty="0"/>
              <a:t>：缺陷完全阻碍或部分阻碍进一步开发或测试工作，需立刻修复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中</a:t>
            </a:r>
            <a:r>
              <a:rPr lang="en-US" altLang="en-US" dirty="0"/>
              <a:t>(Middle)</a:t>
            </a:r>
            <a:r>
              <a:rPr lang="zh-CN" altLang="en-US" dirty="0"/>
              <a:t>：缺陷需正常排队等待修复，但在产品发布之前必须修复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低</a:t>
            </a:r>
            <a:r>
              <a:rPr lang="en-US" altLang="en-US" dirty="0"/>
              <a:t>(Low)</a:t>
            </a:r>
            <a:r>
              <a:rPr lang="zh-CN" altLang="en-US" dirty="0"/>
              <a:t>：缺陷对系统影响不大，当时间允许时可考虑修复，有时甚至不修复也能发布产品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优先级随着项目推进可能会发生变化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优先级等级</a:t>
            </a:r>
            <a:endParaRPr lang="en-US" altLang="zh-CN" dirty="0"/>
          </a:p>
          <a:p>
            <a:pPr lvl="1"/>
            <a:r>
              <a:rPr lang="zh-CN" altLang="en-US" dirty="0"/>
              <a:t>严重性高的的缺陷通常指定高优先级</a:t>
            </a:r>
          </a:p>
          <a:p>
            <a:pPr lvl="1"/>
            <a:r>
              <a:rPr lang="zh-CN" altLang="en-US" dirty="0"/>
              <a:t>非常严重的缺陷一定将指定为最高的处理优先级吗？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可重现性</a:t>
            </a:r>
            <a:endParaRPr lang="en-US" altLang="zh-CN" dirty="0"/>
          </a:p>
          <a:p>
            <a:pPr lvl="1"/>
            <a:r>
              <a:rPr lang="zh-CN" altLang="zh-CN" dirty="0"/>
              <a:t>指缺陷应在同样的条件下可反复出现</a:t>
            </a:r>
            <a:endParaRPr lang="en-US" altLang="zh-CN" dirty="0"/>
          </a:p>
          <a:p>
            <a:pPr lvl="1"/>
            <a:r>
              <a:rPr lang="zh-CN" altLang="en-US" dirty="0"/>
              <a:t>确认最终出现的结果与报告中缺陷的呈现完全一致</a:t>
            </a:r>
            <a:endParaRPr lang="en-US" altLang="zh-CN" dirty="0"/>
          </a:p>
          <a:p>
            <a:pPr lvl="1"/>
            <a:r>
              <a:rPr lang="zh-CN" altLang="zh-CN" dirty="0"/>
              <a:t>无法重现的缺陷对开发人员是无意义的，因为无法对缺陷进行定位，意味着无法修复该缺陷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部分缺陷可能难以重现</a:t>
            </a:r>
            <a:endParaRPr lang="en-US" altLang="zh-CN" dirty="0"/>
          </a:p>
          <a:p>
            <a:pPr lvl="1"/>
            <a:r>
              <a:rPr lang="zh-CN" altLang="en-US" dirty="0"/>
              <a:t>具有误差累积效应的缺陷，需长时间运行才能出现</a:t>
            </a:r>
            <a:endParaRPr lang="en-US" altLang="zh-CN" dirty="0"/>
          </a:p>
          <a:p>
            <a:pPr lvl="1"/>
            <a:r>
              <a:rPr lang="zh-CN" altLang="en-US" dirty="0"/>
              <a:t>涉及对特殊日期处理的缺陷</a:t>
            </a:r>
            <a:endParaRPr lang="en-US" altLang="zh-CN" dirty="0"/>
          </a:p>
          <a:p>
            <a:pPr lvl="1"/>
            <a:r>
              <a:rPr lang="zh-CN" altLang="en-US" dirty="0"/>
              <a:t>仅在特定运行次数时才出现的缺陷</a:t>
            </a:r>
            <a:endParaRPr lang="en-US" altLang="zh-CN" dirty="0"/>
          </a:p>
          <a:p>
            <a:pPr lvl="1"/>
            <a:r>
              <a:rPr lang="zh-CN" altLang="en-US" dirty="0"/>
              <a:t>高严重性的缺陷可能导致测试后无法恢复测试之前的环境，使得缺陷无法重现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确保缺陷</a:t>
            </a:r>
            <a:r>
              <a:rPr lang="zh-CN" altLang="zh-CN" dirty="0"/>
              <a:t>可重现性</a:t>
            </a:r>
            <a:r>
              <a:rPr lang="zh-CN" altLang="en-US" dirty="0"/>
              <a:t>的措施</a:t>
            </a:r>
            <a:endParaRPr lang="en-US" altLang="zh-CN" dirty="0"/>
          </a:p>
          <a:p>
            <a:pPr lvl="1"/>
            <a:r>
              <a:rPr lang="zh-CN" altLang="en-US" dirty="0"/>
              <a:t>在测试过程中随时记录操作步骤和被测系统的响应</a:t>
            </a:r>
            <a:endParaRPr lang="en-US" altLang="zh-CN" dirty="0"/>
          </a:p>
          <a:p>
            <a:pPr lvl="1"/>
            <a:r>
              <a:rPr lang="zh-CN" altLang="en-US" dirty="0"/>
              <a:t>重复测试至少三次，确保每次执行同样的步骤可得到相同表现的缺陷</a:t>
            </a:r>
            <a:endParaRPr lang="en-US" altLang="zh-CN" dirty="0"/>
          </a:p>
          <a:p>
            <a:pPr lvl="1"/>
            <a:r>
              <a:rPr lang="zh-CN" altLang="en-US" dirty="0"/>
              <a:t>对于随机性出现的缺陷，应尝试使用不同的测试数据、改变测试环境等，试图找到影响缺陷出现的根本原因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缺陷报告的撰写</a:t>
            </a:r>
            <a:endParaRPr lang="en-US" altLang="zh-CN" dirty="0"/>
          </a:p>
          <a:p>
            <a:r>
              <a:rPr lang="zh-CN" altLang="en-US" dirty="0"/>
              <a:t>实质就是要回答如下问题</a:t>
            </a:r>
          </a:p>
          <a:p>
            <a:pPr lvl="1"/>
            <a:r>
              <a:rPr lang="zh-CN" altLang="en-US" dirty="0"/>
              <a:t>谁，何时，在何处，发现了什么缺陷？</a:t>
            </a:r>
          </a:p>
          <a:p>
            <a:pPr lvl="1"/>
            <a:r>
              <a:rPr lang="zh-CN" altLang="en-US" dirty="0"/>
              <a:t>谁，何时，提出怎样的处理意见？</a:t>
            </a:r>
          </a:p>
          <a:p>
            <a:pPr lvl="1"/>
            <a:r>
              <a:rPr lang="zh-CN" altLang="en-US" dirty="0"/>
              <a:t>谁，何时，如何修复该缺陷？</a:t>
            </a:r>
            <a:r>
              <a:rPr lang="en-US" altLang="en-US" dirty="0"/>
              <a:t>(</a:t>
            </a:r>
            <a:r>
              <a:rPr lang="zh-CN" altLang="en-US" dirty="0"/>
              <a:t>如果需要修复缺陷的话</a:t>
            </a:r>
            <a:r>
              <a:rPr lang="en-US" altLang="en-US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谁，何时，如何验证该缺陷？测试结果如何？</a:t>
            </a:r>
          </a:p>
          <a:p>
            <a:endParaRPr lang="zh-CN" altLang="en-US" dirty="0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测试用例的管理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980728"/>
            <a:ext cx="4896544" cy="4267200"/>
          </a:xfrm>
        </p:spPr>
        <p:txBody>
          <a:bodyPr/>
          <a:lstStyle/>
          <a:p>
            <a:r>
              <a:rPr lang="zh-CN" altLang="en-US" dirty="0"/>
              <a:t>测试用例的属性</a:t>
            </a:r>
            <a:endParaRPr lang="en-US" altLang="zh-CN" dirty="0"/>
          </a:p>
          <a:p>
            <a:pPr lvl="1"/>
            <a:r>
              <a:rPr lang="zh-CN" altLang="en-US" dirty="0"/>
              <a:t>项目</a:t>
            </a:r>
            <a:r>
              <a:rPr lang="en-US" altLang="en-US" dirty="0"/>
              <a:t>/</a:t>
            </a:r>
            <a:r>
              <a:rPr lang="zh-CN" altLang="en-US" dirty="0"/>
              <a:t>软件</a:t>
            </a:r>
          </a:p>
          <a:p>
            <a:pPr lvl="1"/>
            <a:r>
              <a:rPr lang="zh-CN" altLang="en-US" dirty="0"/>
              <a:t>程序版本</a:t>
            </a:r>
          </a:p>
          <a:p>
            <a:pPr lvl="1"/>
            <a:r>
              <a:rPr lang="zh-CN" altLang="en-US" dirty="0"/>
              <a:t>编制人</a:t>
            </a:r>
          </a:p>
          <a:p>
            <a:pPr lvl="1"/>
            <a:r>
              <a:rPr lang="zh-CN" altLang="en-US" dirty="0"/>
              <a:t>编制时间</a:t>
            </a:r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231904" y="1772816"/>
            <a:ext cx="4896544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6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altLang="en-US" sz="24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 dirty="0"/>
              <a:t>功能模块</a:t>
            </a:r>
            <a:endParaRPr lang="en-US" altLang="zh-CN" kern="0" dirty="0"/>
          </a:p>
          <a:p>
            <a:pPr lvl="1"/>
            <a:r>
              <a:rPr lang="zh-CN" altLang="en-US" kern="0" dirty="0"/>
              <a:t>功能特性</a:t>
            </a:r>
            <a:endParaRPr lang="en-US" altLang="zh-CN" kern="0" dirty="0"/>
          </a:p>
          <a:p>
            <a:pPr lvl="1"/>
            <a:r>
              <a:rPr lang="zh-CN" altLang="en-US" kern="0" dirty="0"/>
              <a:t>测试需求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缺陷报告的用途是什么？</a:t>
            </a:r>
          </a:p>
          <a:p>
            <a:pPr lvl="1"/>
            <a:r>
              <a:rPr lang="zh-CN" altLang="en-US" dirty="0"/>
              <a:t>记录缺陷</a:t>
            </a:r>
          </a:p>
          <a:p>
            <a:pPr lvl="1"/>
            <a:r>
              <a:rPr lang="zh-CN" altLang="en-US" dirty="0"/>
              <a:t>缺陷分类（为解决缺陷分配资源）</a:t>
            </a:r>
          </a:p>
          <a:p>
            <a:pPr lvl="1"/>
            <a:r>
              <a:rPr lang="zh-CN" altLang="en-US" dirty="0"/>
              <a:t>缺陷跟踪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1704707" y="2205376"/>
            <a:ext cx="2604654" cy="3387054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口头描述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国内测试管理规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范程度低的小企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业使用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不易追踪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沟通理解易出错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打乱开发思路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4327218" y="2208054"/>
            <a:ext cx="3035766" cy="3371498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直接记录，内容可以记录成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word,excel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等格式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反映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修改时间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不易管理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7379971" y="2205385"/>
            <a:ext cx="2964815" cy="3374390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使用专业工具，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及时有效修复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可标识、追踪缺陷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测试员：直接提交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程序员：直接查找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gray">
          <a:xfrm>
            <a:off x="1816417" y="1269020"/>
            <a:ext cx="2574904" cy="865909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空中接龙模式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gray">
          <a:xfrm>
            <a:off x="4572000" y="1268760"/>
            <a:ext cx="2679700" cy="86614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流水记帐模式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7399020" y="1299240"/>
            <a:ext cx="2860040" cy="83566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系统管理模式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980728"/>
            <a:ext cx="10668000" cy="4267200"/>
          </a:xfrm>
        </p:spPr>
        <p:txBody>
          <a:bodyPr/>
          <a:lstStyle/>
          <a:p>
            <a:r>
              <a:rPr lang="zh-CN" altLang="en-US" dirty="0"/>
              <a:t>怎样编写缺陷报告</a:t>
            </a:r>
          </a:p>
          <a:p>
            <a:pPr lvl="1"/>
            <a:r>
              <a:rPr lang="zh-CN" altLang="en-US" dirty="0"/>
              <a:t>保证重现缺陷</a:t>
            </a:r>
          </a:p>
          <a:p>
            <a:pPr lvl="1"/>
            <a:r>
              <a:rPr lang="zh-CN" altLang="en-US" dirty="0"/>
              <a:t>分析故障</a:t>
            </a:r>
            <a:r>
              <a:rPr lang="en-US" altLang="zh-CN" dirty="0"/>
              <a:t>——</a:t>
            </a:r>
            <a:r>
              <a:rPr lang="zh-CN" altLang="en-US" dirty="0"/>
              <a:t>使用最少步骤复现故障</a:t>
            </a:r>
          </a:p>
          <a:p>
            <a:pPr lvl="1"/>
            <a:r>
              <a:rPr lang="zh-CN" altLang="en-US" dirty="0"/>
              <a:t>包含所有重现缺陷的必要步骤</a:t>
            </a:r>
          </a:p>
          <a:p>
            <a:pPr lvl="1"/>
            <a:r>
              <a:rPr lang="zh-CN" altLang="en-US" dirty="0"/>
              <a:t>方便阅读</a:t>
            </a:r>
          </a:p>
          <a:p>
            <a:pPr lvl="1"/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6312024" y="1484784"/>
            <a:ext cx="626469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6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altLang="en-US" sz="24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 dirty="0"/>
              <a:t>尽量简单</a:t>
            </a:r>
            <a:r>
              <a:rPr lang="en-US" altLang="zh-CN" kern="0" dirty="0"/>
              <a:t>—— </a:t>
            </a:r>
            <a:r>
              <a:rPr lang="zh-CN" altLang="en-US" kern="0" dirty="0"/>
              <a:t>一个缺陷一个报告</a:t>
            </a:r>
          </a:p>
          <a:p>
            <a:pPr lvl="1"/>
            <a:r>
              <a:rPr lang="zh-CN" altLang="en-US" kern="0" dirty="0"/>
              <a:t>报告小缺陷</a:t>
            </a:r>
            <a:endParaRPr lang="en-US" altLang="zh-CN" kern="0" dirty="0"/>
          </a:p>
          <a:p>
            <a:pPr lvl="1"/>
            <a:r>
              <a:rPr lang="zh-CN" altLang="en-US" kern="0" dirty="0"/>
              <a:t>报告随机缺陷</a:t>
            </a:r>
            <a:endParaRPr lang="en-US" altLang="zh-CN" kern="0" dirty="0"/>
          </a:p>
          <a:p>
            <a:pPr lvl="1"/>
            <a:r>
              <a:rPr lang="zh-CN" altLang="en-US" kern="0" dirty="0"/>
              <a:t>不要夸大缺陷</a:t>
            </a:r>
            <a:endParaRPr lang="en-US" altLang="zh-CN" kern="0" dirty="0"/>
          </a:p>
          <a:p>
            <a:pPr lvl="1"/>
            <a:endParaRPr lang="zh-CN" altLang="en-US" kern="0" dirty="0"/>
          </a:p>
        </p:txBody>
      </p:sp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缺陷报告分为三部分，分别涉及项目组中测试人员、项目经理、程序员三类人员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052736"/>
            <a:ext cx="10668000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测试人员首次需填写的内容</a:t>
            </a:r>
            <a:r>
              <a:rPr lang="en-US" altLang="zh-CN" dirty="0"/>
              <a:t>(1)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项目</a:t>
            </a:r>
            <a:r>
              <a:rPr lang="en-US" altLang="en-US" dirty="0"/>
              <a:t>/</a:t>
            </a:r>
            <a:r>
              <a:rPr lang="zh-CN" altLang="en-US" dirty="0"/>
              <a:t>软件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程序版本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测试人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最后修改时间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功能模块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功能特性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用例编号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052736"/>
            <a:ext cx="10668000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测试人员首次需填写的内容</a:t>
            </a:r>
            <a:r>
              <a:rPr lang="en-US" altLang="zh-CN" dirty="0"/>
              <a:t>(2)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cs typeface="+mn-cs"/>
              </a:rPr>
              <a:t>缺陷编号</a:t>
            </a:r>
            <a:endParaRPr lang="en-US" altLang="zh-CN" sz="2800" dirty="0">
              <a:cs typeface="+mn-cs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cs typeface="+mn-cs"/>
              </a:rPr>
              <a:t>缺陷标题</a:t>
            </a:r>
            <a:endParaRPr lang="en-US" altLang="zh-CN" sz="2800" dirty="0">
              <a:cs typeface="+mn-cs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cs typeface="+mn-cs"/>
              </a:rPr>
              <a:t>严重性</a:t>
            </a:r>
            <a:endParaRPr lang="en-US" altLang="zh-CN" sz="2800" dirty="0">
              <a:cs typeface="+mn-cs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cs typeface="+mn-cs"/>
              </a:rPr>
              <a:t>状态</a:t>
            </a:r>
            <a:endParaRPr lang="en-US" altLang="zh-CN" sz="2800" dirty="0">
              <a:cs typeface="+mn-cs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cs typeface="+mn-cs"/>
              </a:rPr>
              <a:t>缺陷类型</a:t>
            </a:r>
            <a:endParaRPr lang="en-US" altLang="zh-CN" sz="2800" dirty="0">
              <a:cs typeface="+mn-cs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cs typeface="+mn-cs"/>
              </a:rPr>
              <a:t>测试环境</a:t>
            </a:r>
            <a:endParaRPr lang="en-US" altLang="zh-CN" sz="2800" dirty="0">
              <a:cs typeface="+mn-cs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cs typeface="+mn-cs"/>
              </a:rPr>
              <a:t>发送给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测试人员首次需填写的内容</a:t>
            </a:r>
            <a:r>
              <a:rPr lang="en-US" altLang="zh-CN" dirty="0"/>
              <a:t>(3)</a:t>
            </a:r>
          </a:p>
          <a:p>
            <a:pPr lvl="1"/>
            <a:r>
              <a:rPr lang="zh-CN" altLang="en-US"/>
              <a:t>详细描述</a:t>
            </a:r>
            <a:endParaRPr lang="en-US" altLang="zh-CN" dirty="0"/>
          </a:p>
          <a:p>
            <a:pPr lvl="1"/>
            <a:r>
              <a:rPr lang="zh-CN" altLang="en-US"/>
              <a:t>缺陷相关附件</a:t>
            </a:r>
            <a:endParaRPr lang="en-US" altLang="zh-CN" dirty="0"/>
          </a:p>
          <a:p>
            <a:pPr lvl="1"/>
            <a:r>
              <a:rPr lang="zh-CN" altLang="en-US"/>
              <a:t>相关缺陷</a:t>
            </a:r>
            <a:endParaRPr lang="en-US" altLang="zh-CN" dirty="0"/>
          </a:p>
          <a:p>
            <a:pPr lvl="1"/>
            <a:r>
              <a:rPr lang="zh-CN" altLang="en-US"/>
              <a:t>历史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缺陷报告提交发送给项目经理后</a:t>
            </a:r>
            <a:endParaRPr lang="en-US" altLang="zh-CN" dirty="0"/>
          </a:p>
          <a:p>
            <a:r>
              <a:rPr lang="zh-CN" altLang="en-US"/>
              <a:t>项目经理需填写的内容</a:t>
            </a:r>
            <a:endParaRPr lang="en-US" altLang="zh-CN" dirty="0"/>
          </a:p>
          <a:p>
            <a:pPr lvl="1"/>
            <a:r>
              <a:rPr lang="zh-CN" altLang="en-US"/>
              <a:t>分配给</a:t>
            </a:r>
            <a:endParaRPr lang="en-US" altLang="zh-CN" dirty="0"/>
          </a:p>
          <a:p>
            <a:pPr lvl="1"/>
            <a:r>
              <a:rPr lang="zh-CN" altLang="en-US"/>
              <a:t>优先级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缺陷报告分配给程序员后</a:t>
            </a:r>
            <a:endParaRPr lang="en-US" altLang="zh-CN" dirty="0"/>
          </a:p>
          <a:p>
            <a:r>
              <a:rPr lang="zh-CN" altLang="en-US" dirty="0"/>
              <a:t>程序员需填写的内容</a:t>
            </a:r>
            <a:endParaRPr lang="en-US" altLang="zh-CN" dirty="0"/>
          </a:p>
          <a:p>
            <a:pPr lvl="1"/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解决</a:t>
            </a:r>
            <a:r>
              <a:rPr lang="en-US" altLang="en-US" dirty="0"/>
              <a:t>Build</a:t>
            </a:r>
          </a:p>
          <a:p>
            <a:pPr lvl="1"/>
            <a:r>
              <a:rPr lang="zh-CN" altLang="en-US" dirty="0"/>
              <a:t>解决详情</a:t>
            </a:r>
            <a:endParaRPr lang="en-US" altLang="zh-CN" dirty="0"/>
          </a:p>
          <a:p>
            <a:pPr lvl="1"/>
            <a:r>
              <a:rPr lang="zh-CN" altLang="en-US" dirty="0"/>
              <a:t>相关附件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908720"/>
            <a:ext cx="10668000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解决方案分类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已修复</a:t>
            </a:r>
            <a:r>
              <a:rPr lang="en-US" altLang="en-US" dirty="0"/>
              <a:t>(Fixed)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暂缓</a:t>
            </a:r>
            <a:r>
              <a:rPr lang="en-US" altLang="en-US" dirty="0"/>
              <a:t>(Postponed</a:t>
            </a:r>
            <a:r>
              <a:rPr lang="zh-CN" altLang="en-US" dirty="0"/>
              <a:t>或</a:t>
            </a:r>
            <a:r>
              <a:rPr lang="en-US" altLang="en-US" dirty="0"/>
              <a:t>Later)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外部原因</a:t>
            </a:r>
            <a:r>
              <a:rPr lang="en-US" altLang="en-US" dirty="0"/>
              <a:t>(External</a:t>
            </a:r>
            <a:r>
              <a:rPr lang="zh-CN" altLang="en-US" dirty="0"/>
              <a:t>或</a:t>
            </a:r>
            <a:r>
              <a:rPr lang="en-US" altLang="en-US" dirty="0"/>
              <a:t>On hold)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不修复</a:t>
            </a:r>
            <a:r>
              <a:rPr lang="en-US" altLang="en-US" dirty="0"/>
              <a:t>(Don't  fix)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重复的</a:t>
            </a:r>
            <a:r>
              <a:rPr lang="en-US" altLang="en-US" dirty="0"/>
              <a:t>(Duplicate)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不可重现</a:t>
            </a:r>
            <a:r>
              <a:rPr lang="en-US" altLang="en-US" dirty="0"/>
              <a:t>(Not repro)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符合设计</a:t>
            </a:r>
            <a:r>
              <a:rPr lang="en-US" altLang="en-US" dirty="0"/>
              <a:t>(By design</a:t>
            </a:r>
            <a:r>
              <a:rPr lang="zh-CN" altLang="en-US" dirty="0"/>
              <a:t>或</a:t>
            </a:r>
            <a:r>
              <a:rPr lang="en-US" altLang="en-US" dirty="0"/>
              <a:t>Not a bug)</a:t>
            </a:r>
            <a:endParaRPr lang="zh-CN" altLang="en-US" dirty="0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测试用例的管理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r>
              <a:rPr lang="zh-CN" altLang="en-US" dirty="0"/>
              <a:t>测试用例的属性</a:t>
            </a:r>
            <a:endParaRPr lang="en-US" altLang="zh-CN" dirty="0"/>
          </a:p>
          <a:p>
            <a:pPr lvl="1"/>
            <a:r>
              <a:rPr lang="zh-CN" altLang="en-US" dirty="0"/>
              <a:t>优先级</a:t>
            </a:r>
            <a:endParaRPr lang="en-US" altLang="zh-CN" dirty="0"/>
          </a:p>
          <a:p>
            <a:pPr lvl="1"/>
            <a:r>
              <a:rPr lang="zh-CN" altLang="en-US" dirty="0"/>
              <a:t>预置条件</a:t>
            </a:r>
            <a:endParaRPr lang="en-US" altLang="zh-CN" dirty="0"/>
          </a:p>
          <a:p>
            <a:pPr lvl="1"/>
            <a:r>
              <a:rPr lang="zh-CN" altLang="en-US" dirty="0"/>
              <a:t>测试环境</a:t>
            </a:r>
            <a:endParaRPr lang="en-US" altLang="zh-CN" dirty="0"/>
          </a:p>
          <a:p>
            <a:pPr lvl="1"/>
            <a:r>
              <a:rPr lang="zh-CN" altLang="en-US" dirty="0"/>
              <a:t>参考文档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缺陷报告回复给测试人员</a:t>
            </a:r>
            <a:endParaRPr lang="en-US" altLang="zh-CN" dirty="0"/>
          </a:p>
          <a:p>
            <a:r>
              <a:rPr lang="zh-CN" altLang="en-US" dirty="0"/>
              <a:t>测试人员需再次填写的内容</a:t>
            </a:r>
            <a:endParaRPr lang="en-US" altLang="zh-CN" dirty="0"/>
          </a:p>
          <a:p>
            <a:pPr lvl="1"/>
            <a:r>
              <a:rPr lang="zh-CN" altLang="en-US" dirty="0"/>
              <a:t>复审结果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捉虫实践：第二日问题</a:t>
            </a:r>
            <a:endParaRPr lang="en-US" altLang="zh-CN" dirty="0"/>
          </a:p>
          <a:p>
            <a:r>
              <a:rPr lang="zh-CN" altLang="en-US"/>
              <a:t>测试人员首次提交缺陷报告需填写的内容</a:t>
            </a:r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0210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5DC7F9-661F-4D29-A22A-39259A604007}" type="slidenum">
              <a:rPr lang="en-US" altLang="zh-CN" smtClean="0"/>
              <a:t>41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484784"/>
            <a:ext cx="648072" cy="4267200"/>
          </a:xfrm>
        </p:spPr>
        <p:txBody>
          <a:bodyPr vert="eaVert"/>
          <a:lstStyle/>
          <a:p>
            <a:pPr marL="0" indent="0">
              <a:buNone/>
            </a:pPr>
            <a:r>
              <a:rPr lang="zh-CN" altLang="en-US" dirty="0"/>
              <a:t>缺陷报告的裁剪</a:t>
            </a: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0210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59DA03-42E6-4AA9-AE26-B14091976608}" type="slidenum">
              <a:rPr lang="en-US" altLang="zh-CN" smtClean="0"/>
              <a:t>42</a:t>
            </a:fld>
            <a:endParaRPr lang="en-US" altLang="zh-CN" dirty="0"/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124744"/>
            <a:ext cx="8816975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缺陷的跟踪和管理</a:t>
            </a:r>
            <a:endParaRPr lang="zh-CN" altLang="en-US" dirty="0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5367" name="Picture 7" descr="10t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332656"/>
            <a:ext cx="5617554" cy="595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缺陷跟踪流程中涉及的不同角色及其权限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5303" name="Picture 7" descr="10t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2348880"/>
            <a:ext cx="1058328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052736"/>
            <a:ext cx="10668000" cy="4267200"/>
          </a:xfrm>
        </p:spPr>
        <p:txBody>
          <a:bodyPr/>
          <a:lstStyle/>
          <a:p>
            <a:r>
              <a:rPr lang="zh-CN" altLang="en-US" dirty="0"/>
              <a:t>测试员负责上报缺陷，并对缺陷进行分类，确定缺陷的严重等级</a:t>
            </a:r>
          </a:p>
          <a:p>
            <a:r>
              <a:rPr lang="zh-CN" altLang="en-US" dirty="0"/>
              <a:t>项目经理负责对缺陷的优先级进行划定，将缺陷分配给程序员</a:t>
            </a:r>
          </a:p>
          <a:p>
            <a:r>
              <a:rPr lang="zh-CN" altLang="en-US" dirty="0"/>
              <a:t>程序员对缺陷报告审核之后决定针对缺陷应采取的处理方式，负责修复缺陷</a:t>
            </a:r>
          </a:p>
          <a:p>
            <a:r>
              <a:rPr lang="zh-CN" altLang="en-US" dirty="0"/>
              <a:t>当程序员与测试员对缺陷的处理意见不一致时，仲裁委员会负责进行仲裁，避免程序员与测试员的“踢皮球”现象</a:t>
            </a:r>
          </a:p>
          <a:p>
            <a:r>
              <a:rPr lang="zh-CN" altLang="en-US" dirty="0"/>
              <a:t>项目经理需了解整个项目的进度和质量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6" name="内容占位符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测试人员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开发人员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测试人员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测试人员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367808" y="1268760"/>
            <a:ext cx="5628770" cy="4259336"/>
            <a:chOff x="4582968" y="2276872"/>
            <a:chExt cx="5268730" cy="3971304"/>
          </a:xfrm>
        </p:grpSpPr>
        <p:sp>
          <p:nvSpPr>
            <p:cNvPr id="9" name="菱形 8"/>
            <p:cNvSpPr/>
            <p:nvPr/>
          </p:nvSpPr>
          <p:spPr bwMode="auto">
            <a:xfrm>
              <a:off x="4582968" y="4439386"/>
              <a:ext cx="3286125" cy="942975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 eaLnBrk="0" hangingPunct="0"/>
              <a:r>
                <a:rPr lang="zh-CN" altLang="en-US" sz="1900" dirty="0">
                  <a:solidFill>
                    <a:schemeClr val="tx1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回归测试</a:t>
              </a:r>
              <a:endParaRPr lang="en-US" altLang="zh-CN" sz="1900" dirty="0">
                <a:solidFill>
                  <a:schemeClr val="tx1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303912" y="2276872"/>
              <a:ext cx="3087421" cy="3971304"/>
              <a:chOff x="5303912" y="2276872"/>
              <a:chExt cx="3087421" cy="3971304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5303912" y="2276872"/>
                <a:ext cx="1757362" cy="442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eaLnBrk="0" hangingPunct="0"/>
                <a:r>
                  <a:rPr lang="zh-CN" altLang="en-US" sz="1900" dirty="0">
                    <a:solidFill>
                      <a:schemeClr val="tx1">
                        <a:lumMod val="1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提交缺陷报告</a:t>
                </a: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5312411" y="3269187"/>
                <a:ext cx="1757362" cy="442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eaLnBrk="0" hangingPunct="0"/>
                <a:r>
                  <a:rPr lang="zh-CN" altLang="en-US" sz="1900" dirty="0">
                    <a:solidFill>
                      <a:schemeClr val="tx1">
                        <a:lumMod val="1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处理缺陷报告</a:t>
                </a: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5393373" y="5805264"/>
                <a:ext cx="1757362" cy="442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eaLnBrk="0" hangingPunct="0"/>
                <a:r>
                  <a:rPr lang="zh-CN" altLang="en-US" sz="1900" dirty="0">
                    <a:solidFill>
                      <a:schemeClr val="tx1">
                        <a:lumMod val="1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关闭缺陷报告</a:t>
                </a:r>
              </a:p>
            </p:txBody>
          </p:sp>
          <p:cxnSp>
            <p:nvCxnSpPr>
              <p:cNvPr id="11" name="直接箭头连接符 10"/>
              <p:cNvCxnSpPr>
                <a:endCxn id="8" idx="0"/>
              </p:cNvCxnSpPr>
              <p:nvPr/>
            </p:nvCxnSpPr>
            <p:spPr bwMode="auto">
              <a:xfrm rot="5400000">
                <a:off x="5911272" y="2984603"/>
                <a:ext cx="564404" cy="47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>
                    <a:lumMod val="1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直接箭头连接符 11"/>
              <p:cNvCxnSpPr/>
              <p:nvPr/>
            </p:nvCxnSpPr>
            <p:spPr bwMode="auto">
              <a:xfrm rot="5400000">
                <a:off x="5908915" y="4181028"/>
                <a:ext cx="561973" cy="238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>
                    <a:lumMod val="1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" name="直接箭头连接符 12"/>
              <p:cNvCxnSpPr/>
              <p:nvPr/>
            </p:nvCxnSpPr>
            <p:spPr bwMode="auto">
              <a:xfrm rot="5400000">
                <a:off x="6016179" y="5597053"/>
                <a:ext cx="452438" cy="47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>
                    <a:lumMod val="1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4" name="直接连接符 13"/>
              <p:cNvCxnSpPr/>
              <p:nvPr/>
            </p:nvCxnSpPr>
            <p:spPr bwMode="auto">
              <a:xfrm>
                <a:off x="7890943" y="4957716"/>
                <a:ext cx="500063" cy="158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接连接符 14"/>
              <p:cNvCxnSpPr/>
              <p:nvPr/>
            </p:nvCxnSpPr>
            <p:spPr bwMode="auto">
              <a:xfrm rot="16200000" flipV="1">
                <a:off x="7218858" y="3781195"/>
                <a:ext cx="2311679" cy="40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箭头连接符 15"/>
              <p:cNvCxnSpPr/>
              <p:nvPr/>
            </p:nvCxnSpPr>
            <p:spPr bwMode="auto">
              <a:xfrm rot="10800000">
                <a:off x="7012628" y="2595829"/>
                <a:ext cx="1378705" cy="1289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>
                    <a:lumMod val="1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" name="TextBox 16"/>
              <p:cNvSpPr txBox="1"/>
              <p:nvPr/>
            </p:nvSpPr>
            <p:spPr>
              <a:xfrm>
                <a:off x="5612089" y="3933455"/>
                <a:ext cx="1474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10000"/>
                      </a:schemeClr>
                    </a:solidFill>
                  </a:rPr>
                  <a:t>Y           N</a:t>
                </a:r>
                <a:endParaRPr lang="zh-CN" altLang="en-US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310179" y="5417539"/>
                <a:ext cx="1474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10000"/>
                      </a:schemeClr>
                    </a:solidFill>
                  </a:rPr>
                  <a:t>Y           </a:t>
                </a:r>
                <a:endParaRPr lang="zh-CN" altLang="en-US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376859" y="3674278"/>
              <a:ext cx="147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10000"/>
                    </a:schemeClr>
                  </a:solidFill>
                </a:rPr>
                <a:t>N           </a:t>
              </a:r>
              <a:endParaRPr lang="zh-CN" altLang="en-US" dirty="0">
                <a:solidFill>
                  <a:schemeClr val="tx1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测试团队的管理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测试团队的责任</a:t>
            </a:r>
            <a:endParaRPr lang="en-US" altLang="zh-CN" dirty="0"/>
          </a:p>
          <a:p>
            <a:pPr lvl="1"/>
            <a:r>
              <a:rPr lang="zh-CN" altLang="en-US" dirty="0"/>
              <a:t>尽早并尽可能多地发现软件产品中的严重缺陷</a:t>
            </a:r>
            <a:endParaRPr lang="en-US" altLang="zh-CN" dirty="0"/>
          </a:p>
          <a:p>
            <a:pPr lvl="1"/>
            <a:r>
              <a:rPr lang="zh-CN" altLang="en-US" dirty="0"/>
              <a:t>督促开发人员尽快修复程序中已发现的缺陷</a:t>
            </a:r>
            <a:endParaRPr lang="en-US" altLang="zh-CN" dirty="0"/>
          </a:p>
          <a:p>
            <a:pPr lvl="1"/>
            <a:r>
              <a:rPr lang="zh-CN" altLang="en-US" dirty="0"/>
              <a:t>帮助项目管理人员制订合理的开发计划</a:t>
            </a:r>
            <a:endParaRPr lang="en-US" altLang="zh-CN" dirty="0"/>
          </a:p>
          <a:p>
            <a:pPr lvl="1"/>
            <a:r>
              <a:rPr lang="zh-CN" altLang="en-US" dirty="0"/>
              <a:t>分析、总结和跟踪发现的缺陷，便于让项目管理者和负责人清楚了解系统当前的质量情况</a:t>
            </a:r>
            <a:endParaRPr lang="en-US" altLang="zh-CN" dirty="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测试团队的管理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帮助改善开发流程，提高产品的开发效率</a:t>
            </a:r>
            <a:endParaRPr lang="en-US" altLang="zh-CN" dirty="0"/>
          </a:p>
          <a:p>
            <a:pPr lvl="1"/>
            <a:r>
              <a:rPr lang="zh-CN" altLang="en-US" dirty="0"/>
              <a:t>督促开发人员遵循良好的编码习惯，提高代码的规范性、可读性和可维护性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测试团队的管理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测试团队组织架构</a:t>
            </a:r>
            <a:endParaRPr lang="en-US" altLang="zh-CN" dirty="0"/>
          </a:p>
          <a:p>
            <a:pPr lvl="1"/>
            <a:r>
              <a:rPr lang="zh-CN" altLang="en-US" dirty="0"/>
              <a:t>技术支持组：包括系统架构师和业务分析师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质量保障组</a:t>
            </a:r>
            <a:r>
              <a:rPr lang="zh-CN" altLang="en-US" dirty="0"/>
              <a:t>：包括质量保障人员和配置管理人员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测试实施组</a:t>
            </a:r>
            <a:r>
              <a:rPr lang="zh-CN" altLang="en-US" dirty="0"/>
              <a:t>：包括功能测试工程师和性能测试工程师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测试开发组</a:t>
            </a:r>
            <a:r>
              <a:rPr lang="zh-CN" altLang="en-US" dirty="0"/>
              <a:t>：包括软件架构师和研发工程师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测试用例的管理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测试用例的属性</a:t>
            </a:r>
            <a:endParaRPr lang="en-US" altLang="zh-CN" dirty="0"/>
          </a:p>
          <a:p>
            <a:pPr lvl="1"/>
            <a:r>
              <a:rPr lang="zh-CN" altLang="en-US" dirty="0"/>
              <a:t>用例序号</a:t>
            </a:r>
            <a:r>
              <a:rPr lang="en-US" altLang="en-US" dirty="0"/>
              <a:t>(ID)</a:t>
            </a:r>
          </a:p>
          <a:p>
            <a:pPr lvl="1"/>
            <a:r>
              <a:rPr lang="zh-CN" altLang="en-US" dirty="0"/>
              <a:t>输入条件</a:t>
            </a:r>
            <a:endParaRPr lang="en-US" altLang="zh-CN" dirty="0"/>
          </a:p>
          <a:p>
            <a:pPr lvl="1"/>
            <a:r>
              <a:rPr lang="zh-CN" altLang="en-US" dirty="0"/>
              <a:t>操作步骤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预期输出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测试结果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测试团队的管理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测试团队各角色职责</a:t>
            </a:r>
            <a:endParaRPr lang="en-US" altLang="zh-CN" dirty="0"/>
          </a:p>
          <a:p>
            <a:pPr lvl="1"/>
            <a:r>
              <a:rPr lang="zh-CN"/>
              <a:t>项目经理</a:t>
            </a:r>
            <a:r>
              <a:rPr lang="zh-CN" altLang="en-US"/>
              <a:t>：对整个项目负责</a:t>
            </a:r>
            <a:endParaRPr lang="en-US" altLang="zh-CN" dirty="0"/>
          </a:p>
          <a:p>
            <a:pPr lvl="1"/>
            <a:r>
              <a:rPr lang="zh-CN"/>
              <a:t>测试组长</a:t>
            </a:r>
            <a:r>
              <a:rPr lang="zh-CN" altLang="en-US"/>
              <a:t>：对测试项目的管理负责</a:t>
            </a:r>
            <a:endParaRPr lang="en-US" altLang="zh-CN" dirty="0"/>
          </a:p>
          <a:p>
            <a:pPr lvl="1"/>
            <a:r>
              <a:rPr lang="zh-CN"/>
              <a:t>测试</a:t>
            </a:r>
            <a:r>
              <a:rPr lang="zh-CN" altLang="en-US"/>
              <a:t>工程师：负责开发文档的审查、测试的设计、实施和执行</a:t>
            </a:r>
            <a:endParaRPr lang="en-US" altLang="zh-CN" dirty="0"/>
          </a:p>
          <a:p>
            <a:pPr lvl="1"/>
            <a:r>
              <a:rPr lang="zh-CN" altLang="en-US"/>
              <a:t>实验室管理员：负责配置和维护实验室测试环境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测试团队的管理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测试团队各角色职责</a:t>
            </a:r>
            <a:r>
              <a:rPr lang="en-US" altLang="zh-CN" dirty="0"/>
              <a:t>(</a:t>
            </a:r>
            <a:r>
              <a:rPr lang="zh-CN" altLang="en-US"/>
              <a:t>续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/>
              <a:t>内审员：类似质量保障人员和配置管理人员</a:t>
            </a:r>
            <a:endParaRPr lang="en-US" altLang="zh-CN" dirty="0"/>
          </a:p>
          <a:p>
            <a:pPr lvl="1"/>
            <a:r>
              <a:rPr lang="zh-CN" altLang="en-US"/>
              <a:t>配置管理人员</a:t>
            </a:r>
            <a:endParaRPr lang="en-US" altLang="zh-CN" dirty="0"/>
          </a:p>
          <a:p>
            <a:pPr lvl="1"/>
            <a:r>
              <a:rPr lang="zh-CN"/>
              <a:t>项目质量保障人员</a:t>
            </a:r>
            <a:endParaRPr lang="en-US" altLang="zh-CN" dirty="0"/>
          </a:p>
          <a:p>
            <a:pPr lvl="1"/>
            <a:r>
              <a:rPr lang="zh-CN"/>
              <a:t>系统架构师</a:t>
            </a:r>
            <a:r>
              <a:rPr lang="zh-CN" altLang="en-US"/>
              <a:t>：</a:t>
            </a:r>
            <a:r>
              <a:rPr lang="zh-CN"/>
              <a:t>进行软件架构设计</a:t>
            </a:r>
            <a:endParaRPr lang="en-US" altLang="zh-CN" dirty="0"/>
          </a:p>
          <a:p>
            <a:pPr lvl="1"/>
            <a:r>
              <a:rPr lang="zh-CN" altLang="en-US"/>
              <a:t>业务分析师：</a:t>
            </a:r>
            <a:r>
              <a:rPr lang="zh-CN"/>
              <a:t>收集用户需求，进行需求分析</a:t>
            </a:r>
            <a:endParaRPr lang="zh-CN" altLang="en-US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>
                <a:ea typeface="黑体" panose="02010609060101010101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测试用例的管理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en-US" dirty="0"/>
              <a:t>(Pass)</a:t>
            </a:r>
            <a:endParaRPr lang="zh-CN" altLang="en-US" dirty="0"/>
          </a:p>
          <a:p>
            <a:pPr lvl="1"/>
            <a:r>
              <a:rPr lang="zh-CN" altLang="en-US" dirty="0"/>
              <a:t>失败</a:t>
            </a:r>
            <a:r>
              <a:rPr lang="en-US" altLang="en-US" dirty="0"/>
              <a:t>(Fail)</a:t>
            </a:r>
            <a:endParaRPr lang="zh-CN" altLang="en-US" dirty="0"/>
          </a:p>
          <a:p>
            <a:pPr lvl="1"/>
            <a:r>
              <a:rPr lang="zh-CN" altLang="en-US" dirty="0"/>
              <a:t>警告</a:t>
            </a:r>
            <a:r>
              <a:rPr lang="en-US" altLang="en-US" dirty="0"/>
              <a:t>(Warn)</a:t>
            </a:r>
            <a:endParaRPr lang="zh-CN" altLang="en-US" dirty="0"/>
          </a:p>
          <a:p>
            <a:pPr lvl="1"/>
            <a:r>
              <a:rPr lang="zh-CN" altLang="en-US" dirty="0"/>
              <a:t>阻塞</a:t>
            </a:r>
            <a:r>
              <a:rPr lang="en-US" altLang="en-US" dirty="0"/>
              <a:t>(Block)</a:t>
            </a:r>
            <a:endParaRPr lang="zh-CN" altLang="en-US" dirty="0"/>
          </a:p>
          <a:p>
            <a:pPr lvl="1"/>
            <a:r>
              <a:rPr lang="zh-CN" altLang="en-US" dirty="0"/>
              <a:t>跳过</a:t>
            </a:r>
            <a:r>
              <a:rPr lang="en-US" altLang="en-US" dirty="0"/>
              <a:t>(Skip)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测试用例的管理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测试用例的组织和跟踪</a:t>
            </a:r>
            <a:r>
              <a:rPr lang="en-US" altLang="zh-CN" dirty="0"/>
              <a:t>7</a:t>
            </a:r>
            <a:r>
              <a:rPr lang="zh-CN" altLang="en-US" dirty="0"/>
              <a:t>个步骤</a:t>
            </a:r>
            <a:endParaRPr lang="en-US" altLang="zh-CN" dirty="0"/>
          </a:p>
          <a:p>
            <a:pPr lvl="1"/>
            <a:r>
              <a:rPr lang="zh-CN" dirty="0"/>
              <a:t>整理模块需求</a:t>
            </a:r>
            <a:endParaRPr lang="en-US" altLang="zh-CN" dirty="0"/>
          </a:p>
          <a:p>
            <a:pPr lvl="1"/>
            <a:r>
              <a:rPr lang="zh-CN" dirty="0"/>
              <a:t>设计测试思路</a:t>
            </a:r>
            <a:endParaRPr lang="en-US" altLang="zh-CN" dirty="0"/>
          </a:p>
          <a:p>
            <a:pPr lvl="1"/>
            <a:r>
              <a:rPr lang="zh-CN" dirty="0"/>
              <a:t>编写测试用例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评审</a:t>
            </a:r>
            <a:r>
              <a:rPr lang="zh-CN" dirty="0">
                <a:sym typeface="+mn-ea"/>
              </a:rPr>
              <a:t>测试用例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59112" y="1295167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6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altLang="en-US" sz="24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altLang="zh-CN" kern="0" dirty="0"/>
          </a:p>
          <a:p>
            <a:pPr lvl="1"/>
            <a:r>
              <a:rPr lang="zh-CN" kern="0" dirty="0"/>
              <a:t>修改更新测试用例</a:t>
            </a:r>
            <a:endParaRPr lang="en-US" altLang="zh-CN" kern="0" dirty="0"/>
          </a:p>
          <a:p>
            <a:pPr lvl="1"/>
            <a:r>
              <a:rPr lang="zh-CN" kern="0" dirty="0"/>
              <a:t>执行测试用例</a:t>
            </a:r>
            <a:endParaRPr lang="en-US" altLang="zh-CN" kern="0" dirty="0"/>
          </a:p>
          <a:p>
            <a:pPr lvl="1"/>
            <a:r>
              <a:rPr lang="zh-CN" kern="0" dirty="0"/>
              <a:t>分析评估测试用例质量</a:t>
            </a:r>
            <a:endParaRPr lang="zh-CN" altLang="en-US" kern="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测试用例的管理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测试用例修改更新策略</a:t>
            </a:r>
            <a:endParaRPr lang="en-US" altLang="zh-CN" dirty="0"/>
          </a:p>
          <a:p>
            <a:pPr lvl="1"/>
            <a:r>
              <a:rPr lang="zh-CN" altLang="en-US" dirty="0"/>
              <a:t>若新版本特性</a:t>
            </a:r>
            <a:r>
              <a:rPr lang="zh-CN" altLang="en-US" dirty="0">
                <a:solidFill>
                  <a:srgbClr val="FF0000"/>
                </a:solidFill>
              </a:rPr>
              <a:t>无变化</a:t>
            </a:r>
            <a:r>
              <a:rPr lang="zh-CN" altLang="en-US" dirty="0"/>
              <a:t>，只是出现缺陷被用户发现的情况，此时可以修改测试用例，并给出变更记录。且当前修改的测试用例，对目前和以前的版本都有效</a:t>
            </a:r>
          </a:p>
          <a:p>
            <a:pPr lvl="1"/>
            <a:r>
              <a:rPr lang="zh-CN" altLang="en-US" dirty="0"/>
              <a:t>若新版本中</a:t>
            </a:r>
            <a:r>
              <a:rPr lang="zh-CN" altLang="en-US" dirty="0">
                <a:solidFill>
                  <a:srgbClr val="FF0000"/>
                </a:solidFill>
              </a:rPr>
              <a:t>原有的功能取消</a:t>
            </a:r>
            <a:r>
              <a:rPr lang="zh-CN" altLang="en-US" dirty="0"/>
              <a:t>，此时仅需在新版本上将对应测试用例设置为无效即可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测试用例的管理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测试用例修改更新策略（续）</a:t>
            </a:r>
            <a:endParaRPr lang="en-US" altLang="zh-CN" dirty="0"/>
          </a:p>
          <a:p>
            <a:pPr lvl="1"/>
            <a:r>
              <a:rPr lang="zh-CN" altLang="en-US" dirty="0"/>
              <a:t>若新版本中</a:t>
            </a:r>
            <a:r>
              <a:rPr lang="zh-CN" altLang="en-US" dirty="0">
                <a:solidFill>
                  <a:srgbClr val="FF0000"/>
                </a:solidFill>
              </a:rPr>
              <a:t>原有的产品特性发生变化</a:t>
            </a:r>
            <a:r>
              <a:rPr lang="zh-CN" altLang="en-US" dirty="0"/>
              <a:t>，但属于功能修改，则原有测试用例仅对原版本有效，此时不能修改测试用例，只能增加新的测试用例，新增测试用例仅对当前版本有效</a:t>
            </a:r>
          </a:p>
          <a:p>
            <a:pPr lvl="1"/>
            <a:r>
              <a:rPr lang="zh-CN" altLang="en-US" dirty="0"/>
              <a:t>若新版本中</a:t>
            </a:r>
            <a:r>
              <a:rPr lang="zh-CN" altLang="en-US" dirty="0">
                <a:solidFill>
                  <a:srgbClr val="FF0000"/>
                </a:solidFill>
              </a:rPr>
              <a:t>原有产品特性发生变化，且属于完全新增的特性</a:t>
            </a:r>
            <a:r>
              <a:rPr lang="zh-CN" altLang="en-US" dirty="0"/>
              <a:t>，则需针对新增的特性补充新的测试用例，此时，原有测试用例对原版本和当前版本都有效，新增测试用例仅对当前版本有效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73</TotalTime>
  <Words>2130</Words>
  <Application>Microsoft Office PowerPoint</Application>
  <PresentationFormat>宽屏</PresentationFormat>
  <Paragraphs>328</Paragraphs>
  <Slides>52</Slides>
  <Notes>7</Notes>
  <HiddenSlides>3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华文楷体</vt:lpstr>
      <vt:lpstr>华文隶书</vt:lpstr>
      <vt:lpstr>华文新魏</vt:lpstr>
      <vt:lpstr>楷体</vt:lpstr>
      <vt:lpstr>宋体</vt:lpstr>
      <vt:lpstr>微软雅黑</vt:lpstr>
      <vt:lpstr>Arial</vt:lpstr>
      <vt:lpstr>Arial Black</vt:lpstr>
      <vt:lpstr>Lucida Console</vt:lpstr>
      <vt:lpstr>Times New Roman</vt:lpstr>
      <vt:lpstr>Verdana</vt:lpstr>
      <vt:lpstr>Wingdings</vt:lpstr>
      <vt:lpstr>Profile</vt:lpstr>
      <vt:lpstr>图表</vt:lpstr>
      <vt:lpstr>软件测试实用教程 ——方法与实践</vt:lpstr>
      <vt:lpstr>测试过程管理</vt:lpstr>
      <vt:lpstr> 测试用例的管理</vt:lpstr>
      <vt:lpstr> 测试用例的管理</vt:lpstr>
      <vt:lpstr> 测试用例的管理</vt:lpstr>
      <vt:lpstr> 测试用例的管理</vt:lpstr>
      <vt:lpstr> 测试用例的管理</vt:lpstr>
      <vt:lpstr> 测试用例的管理</vt:lpstr>
      <vt:lpstr> 测试用例的管理</vt:lpstr>
      <vt:lpstr> 测试用例的管理</vt:lpstr>
      <vt:lpstr> 软件缺陷的管理</vt:lpstr>
      <vt:lpstr>软件缺陷的管理</vt:lpstr>
      <vt:lpstr>软件缺陷的管理</vt:lpstr>
      <vt:lpstr>软件缺陷的管理</vt:lpstr>
      <vt:lpstr>软件缺陷的管理</vt:lpstr>
      <vt:lpstr>软件缺陷的管理</vt:lpstr>
      <vt:lpstr>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测试团队的管理</vt:lpstr>
      <vt:lpstr>测试团队的管理</vt:lpstr>
      <vt:lpstr> 测试团队的管理</vt:lpstr>
      <vt:lpstr> 测试团队的管理</vt:lpstr>
      <vt:lpstr> 测试团队的管理</vt:lpstr>
      <vt:lpstr>PowerPoint 演示文稿</vt:lpstr>
    </vt:vector>
  </TitlesOfParts>
  <Company>福建163软件园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刘兴梅; 福建163软件园</dc:creator>
  <cp:lastModifiedBy>Administrator</cp:lastModifiedBy>
  <cp:revision>350</cp:revision>
  <dcterms:created xsi:type="dcterms:W3CDTF">2008-07-27T05:17:00Z</dcterms:created>
  <dcterms:modified xsi:type="dcterms:W3CDTF">2019-12-09T01:27:29Z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