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27"/>
  </p:notesMasterIdLst>
  <p:handoutMasterIdLst>
    <p:handoutMasterId r:id="rId28"/>
  </p:handoutMasterIdLst>
  <p:sldIdLst>
    <p:sldId id="552" r:id="rId2"/>
    <p:sldId id="553" r:id="rId3"/>
    <p:sldId id="556" r:id="rId4"/>
    <p:sldId id="557" r:id="rId5"/>
    <p:sldId id="604" r:id="rId6"/>
    <p:sldId id="615" r:id="rId7"/>
    <p:sldId id="554" r:id="rId8"/>
    <p:sldId id="555" r:id="rId9"/>
    <p:sldId id="616" r:id="rId10"/>
    <p:sldId id="558" r:id="rId11"/>
    <p:sldId id="559" r:id="rId12"/>
    <p:sldId id="617" r:id="rId13"/>
    <p:sldId id="605" r:id="rId14"/>
    <p:sldId id="606" r:id="rId15"/>
    <p:sldId id="607" r:id="rId16"/>
    <p:sldId id="608" r:id="rId17"/>
    <p:sldId id="618" r:id="rId18"/>
    <p:sldId id="609" r:id="rId19"/>
    <p:sldId id="619" r:id="rId20"/>
    <p:sldId id="578" r:id="rId21"/>
    <p:sldId id="597" r:id="rId22"/>
    <p:sldId id="598" r:id="rId23"/>
    <p:sldId id="599" r:id="rId24"/>
    <p:sldId id="620" r:id="rId25"/>
    <p:sldId id="549" r:id="rId2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8912" autoAdjust="0"/>
    <p:restoredTop sz="95179" autoAdjust="0"/>
  </p:normalViewPr>
  <p:slideViewPr>
    <p:cSldViewPr>
      <p:cViewPr varScale="1">
        <p:scale>
          <a:sx n="73" d="100"/>
          <a:sy n="73" d="100"/>
        </p:scale>
        <p:origin x="43" y="144"/>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38753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公网</a:t>
            </a:r>
            <a:r>
              <a:rPr lang="en-US" altLang="zh-CN" dirty="0" err="1"/>
              <a:t>ip</a:t>
            </a:r>
            <a:endParaRPr lang="zh-CN" altLang="en-US" dirty="0"/>
          </a:p>
        </p:txBody>
      </p:sp>
    </p:spTree>
    <p:extLst>
      <p:ext uri="{BB962C8B-B14F-4D97-AF65-F5344CB8AC3E}">
        <p14:creationId xmlns:p14="http://schemas.microsoft.com/office/powerpoint/2010/main" val="1355127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a:t>Click to edit Master text styles</a:t>
            </a:r>
          </a:p>
          <a:p>
            <a:pPr lvl="1"/>
            <a:r>
              <a:rPr lang="zh-CN" altLang="zh-CN" dirty="0"/>
              <a:t>Second level</a:t>
            </a:r>
          </a:p>
          <a:p>
            <a:pPr lvl="2"/>
            <a:r>
              <a:rPr lang="zh-CN" altLang="zh-CN" dirty="0"/>
              <a:t>Third level</a:t>
            </a:r>
          </a:p>
          <a:p>
            <a:pPr lvl="3"/>
            <a:r>
              <a:rPr lang="zh-CN" altLang="zh-CN" dirty="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a:t>单击此处编辑母版标题样式</a:t>
            </a:r>
            <a:endParaRPr lang="zh-CN" altLang="zh-CN" dirty="0"/>
          </a:p>
        </p:txBody>
      </p:sp>
    </p:spTree>
    <p:extLst>
      <p:ext uri="{BB962C8B-B14F-4D97-AF65-F5344CB8AC3E}">
        <p14:creationId xmlns:p14="http://schemas.microsoft.com/office/powerpoint/2010/main" val="123255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a:t>第三级</a:t>
            </a:r>
          </a:p>
          <a:p>
            <a:pPr lvl="3"/>
            <a:r>
              <a:rPr lang="zh-CN" altLang="en-US" dirty="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 id="2147483924" r:id="rId8"/>
  </p:sldLayoutIdLst>
  <p:transition>
    <p:blinds dir="vert"/>
  </p:transition>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88776" y="1916832"/>
            <a:ext cx="12889432" cy="1128192"/>
          </a:xfrm>
        </p:spPr>
        <p:txBody>
          <a:bodyPr/>
          <a:lstStyle/>
          <a:p>
            <a:pPr algn="ctr" eaLnBrk="1" hangingPunct="1"/>
            <a:r>
              <a:rPr lang="zh-CN" altLang="en-US" sz="6000" b="1" dirty="0">
                <a:ea typeface="华文隶书" pitchFamily="2" charset="-122"/>
              </a:rPr>
              <a:t>软件测试实用教程</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a:xfrm>
            <a:off x="983432" y="3573016"/>
            <a:ext cx="10510192" cy="1600200"/>
          </a:xfrm>
        </p:spPr>
        <p:txBody>
          <a:bodyPr/>
          <a:lstStyle/>
          <a:p>
            <a:pPr algn="ctr" eaLnBrk="1" hangingPunct="1"/>
            <a:r>
              <a:rPr lang="en-US" altLang="zh-CN" sz="4400" b="1" dirty="0" err="1">
                <a:latin typeface="华文隶书" pitchFamily="2" charset="-122"/>
                <a:ea typeface="华文隶书" pitchFamily="2" charset="-122"/>
              </a:rPr>
              <a:t>PartIII</a:t>
            </a:r>
            <a:r>
              <a:rPr lang="en-US" altLang="zh-CN" sz="4400" b="1" dirty="0">
                <a:latin typeface="华文隶书" pitchFamily="2" charset="-122"/>
                <a:ea typeface="华文隶书" pitchFamily="2" charset="-122"/>
              </a:rPr>
              <a:t>  </a:t>
            </a:r>
            <a:r>
              <a:rPr lang="zh-CN" altLang="en-US" sz="4400" b="1">
                <a:latin typeface="华文隶书" pitchFamily="2" charset="-122"/>
                <a:ea typeface="华文隶书" pitchFamily="2" charset="-122"/>
              </a:rPr>
              <a:t>软件测试应用</a:t>
            </a:r>
            <a:endParaRPr lang="zh-CN" altLang="en-US" sz="4400" b="1" dirty="0">
              <a:latin typeface="华文隶书" pitchFamily="2" charset="-122"/>
              <a:ea typeface="华文隶书" pitchFamily="2" charset="-122"/>
            </a:endParaRPr>
          </a:p>
        </p:txBody>
      </p:sp>
    </p:spTree>
    <p:extLst>
      <p:ext uri="{BB962C8B-B14F-4D97-AF65-F5344CB8AC3E}">
        <p14:creationId xmlns:p14="http://schemas.microsoft.com/office/powerpoint/2010/main" val="87608859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冒烟测试</a:t>
            </a:r>
            <a:endParaRPr lang="zh-CN" altLang="en-US" dirty="0"/>
          </a:p>
        </p:txBody>
      </p:sp>
      <p:sp>
        <p:nvSpPr>
          <p:cNvPr id="2" name="内容占位符 1"/>
          <p:cNvSpPr>
            <a:spLocks noGrp="1"/>
          </p:cNvSpPr>
          <p:nvPr>
            <p:ph idx="1"/>
          </p:nvPr>
        </p:nvSpPr>
        <p:spPr>
          <a:xfrm>
            <a:off x="623392" y="980728"/>
            <a:ext cx="10668000" cy="4267200"/>
          </a:xfrm>
        </p:spPr>
        <p:txBody>
          <a:bodyPr/>
          <a:lstStyle/>
          <a:p>
            <a:r>
              <a:rPr lang="zh-CN" altLang="en-US" dirty="0">
                <a:solidFill>
                  <a:srgbClr val="FF0000"/>
                </a:solidFill>
              </a:rPr>
              <a:t>定义</a:t>
            </a:r>
            <a:r>
              <a:rPr lang="zh-CN" altLang="en-US" dirty="0"/>
              <a:t>：这一术语源自硬件行业。对一个硬件或硬件组件进行更改或修复后，直接给设备加电。如果没有冒烟，则该组件就通过了测试。在软件中，“冒烟测试”这一术语描述的是在将代码更改嵌入到产品的源树中之前对这些更改进行验证的过程</a:t>
            </a:r>
          </a:p>
        </p:txBody>
      </p:sp>
      <p:sp>
        <p:nvSpPr>
          <p:cNvPr id="4" name="AutoShape 2" descr="Image result for 电路板"/>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descr="Image result for 电路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3551414"/>
            <a:ext cx="4320480" cy="232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807483"/>
      </p:ext>
    </p:extLst>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冒烟测试</a:t>
            </a:r>
            <a:endParaRPr lang="zh-CN" altLang="en-US" dirty="0"/>
          </a:p>
        </p:txBody>
      </p:sp>
      <p:sp>
        <p:nvSpPr>
          <p:cNvPr id="2" name="内容占位符 1"/>
          <p:cNvSpPr>
            <a:spLocks noGrp="1"/>
          </p:cNvSpPr>
          <p:nvPr>
            <p:ph idx="1"/>
          </p:nvPr>
        </p:nvSpPr>
        <p:spPr/>
        <p:txBody>
          <a:bodyPr/>
          <a:lstStyle/>
          <a:p>
            <a:r>
              <a:rPr lang="zh-CN" altLang="en-US" dirty="0">
                <a:solidFill>
                  <a:srgbClr val="FF0000"/>
                </a:solidFill>
              </a:rPr>
              <a:t>做法</a:t>
            </a:r>
            <a:r>
              <a:rPr lang="zh-CN" altLang="en-US" dirty="0"/>
              <a:t>：</a:t>
            </a:r>
            <a:endParaRPr lang="en-US" altLang="zh-CN" dirty="0"/>
          </a:p>
          <a:p>
            <a:pPr lvl="1"/>
            <a:r>
              <a:rPr lang="zh-CN" altLang="en-US" dirty="0"/>
              <a:t>选取系统中</a:t>
            </a:r>
            <a:r>
              <a:rPr lang="zh-CN" altLang="en-US" dirty="0">
                <a:solidFill>
                  <a:srgbClr val="FF0000"/>
                </a:solidFill>
              </a:rPr>
              <a:t>重要功能，重要使用流程</a:t>
            </a:r>
            <a:r>
              <a:rPr lang="zh-CN" altLang="en-US" dirty="0"/>
              <a:t>等进行测试</a:t>
            </a:r>
            <a:endParaRPr lang="en-US" altLang="zh-CN" dirty="0"/>
          </a:p>
          <a:p>
            <a:r>
              <a:rPr lang="zh-CN" altLang="en-US" dirty="0">
                <a:solidFill>
                  <a:srgbClr val="FF0000"/>
                </a:solidFill>
              </a:rPr>
              <a:t>使用场景</a:t>
            </a:r>
            <a:r>
              <a:rPr lang="zh-CN" altLang="en-US" dirty="0"/>
              <a:t>：</a:t>
            </a:r>
            <a:endParaRPr lang="en-US" altLang="zh-CN" dirty="0"/>
          </a:p>
          <a:p>
            <a:pPr lvl="1"/>
            <a:r>
              <a:rPr lang="zh-CN" altLang="en-US" dirty="0"/>
              <a:t>发布上线后</a:t>
            </a:r>
            <a:endParaRPr lang="en-US" altLang="zh-CN" dirty="0"/>
          </a:p>
          <a:p>
            <a:pPr lvl="1"/>
            <a:r>
              <a:rPr lang="zh-CN" altLang="en-US" dirty="0"/>
              <a:t>提交给用户前等</a:t>
            </a:r>
          </a:p>
        </p:txBody>
      </p:sp>
    </p:spTree>
    <p:extLst>
      <p:ext uri="{BB962C8B-B14F-4D97-AF65-F5344CB8AC3E}">
        <p14:creationId xmlns:p14="http://schemas.microsoft.com/office/powerpoint/2010/main" val="35156328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验收测试</a:t>
            </a:r>
            <a:endParaRPr lang="en-US" altLang="zh-CN" dirty="0"/>
          </a:p>
          <a:p>
            <a:pPr>
              <a:defRPr/>
            </a:pPr>
            <a:r>
              <a:rPr lang="zh-CN" altLang="en-US" dirty="0"/>
              <a:t>回归测试</a:t>
            </a:r>
            <a:endParaRPr lang="en-US" altLang="zh-CN" dirty="0"/>
          </a:p>
          <a:p>
            <a:pPr>
              <a:defRPr/>
            </a:pPr>
            <a:r>
              <a:rPr lang="zh-CN" altLang="en-US" dirty="0"/>
              <a:t>冒烟测试</a:t>
            </a:r>
            <a:endParaRPr lang="en-US" altLang="zh-CN" dirty="0"/>
          </a:p>
          <a:p>
            <a:pPr>
              <a:defRPr/>
            </a:pPr>
            <a:r>
              <a:rPr lang="zh-CN" altLang="en-US" dirty="0">
                <a:solidFill>
                  <a:srgbClr val="FF0000"/>
                </a:solidFill>
              </a:rPr>
              <a:t>测试需求</a:t>
            </a:r>
            <a:endParaRPr lang="en-US" altLang="zh-CN" dirty="0">
              <a:solidFill>
                <a:srgbClr val="FF0000"/>
              </a:solidFill>
            </a:endParaRPr>
          </a:p>
          <a:p>
            <a:pPr>
              <a:defRPr/>
            </a:pPr>
            <a:r>
              <a:rPr lang="zh-CN" altLang="en-US" dirty="0"/>
              <a:t>持续性集成</a:t>
            </a:r>
            <a:endParaRPr lang="en-US" altLang="zh-CN" dirty="0"/>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82344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dirty="0"/>
              <a:t>测试需求分析</a:t>
            </a:r>
          </a:p>
        </p:txBody>
      </p:sp>
      <p:sp>
        <p:nvSpPr>
          <p:cNvPr id="33796" name="Rectangle 3"/>
          <p:cNvSpPr>
            <a:spLocks noGrp="1" noChangeArrowheads="1"/>
          </p:cNvSpPr>
          <p:nvPr>
            <p:ph type="body" idx="1"/>
          </p:nvPr>
        </p:nvSpPr>
        <p:spPr/>
        <p:txBody>
          <a:bodyPr/>
          <a:lstStyle/>
          <a:p>
            <a:pPr algn="just" eaLnBrk="1" hangingPunct="1"/>
            <a:r>
              <a:rPr lang="zh-CN" altLang="en-US" sz="3400" b="1"/>
              <a:t>定义</a:t>
            </a:r>
            <a:endParaRPr lang="en-US" altLang="zh-CN" sz="3400" b="1"/>
          </a:p>
          <a:p>
            <a:pPr lvl="1"/>
            <a:r>
              <a:rPr lang="zh-CN" altLang="en-US" b="1"/>
              <a:t>用户需求</a:t>
            </a:r>
          </a:p>
          <a:p>
            <a:pPr lvl="1"/>
            <a:r>
              <a:rPr lang="zh-CN" altLang="en-US" b="1"/>
              <a:t>系统需求</a:t>
            </a:r>
            <a:endParaRPr lang="en-US" altLang="zh-CN" b="1"/>
          </a:p>
          <a:p>
            <a:pPr lvl="1"/>
            <a:r>
              <a:rPr lang="zh-CN" altLang="en-US" b="1"/>
              <a:t>测试需求</a:t>
            </a:r>
            <a:endParaRPr lang="en-US" altLang="zh-CN" b="1"/>
          </a:p>
          <a:p>
            <a:r>
              <a:rPr lang="zh-CN" altLang="en-US" sz="3400" b="1"/>
              <a:t>测试需求可看做系统需求与测试用例之间的桥梁</a:t>
            </a:r>
            <a:endParaRPr lang="en-US" altLang="zh-CN" sz="3400" b="1"/>
          </a:p>
          <a:p>
            <a:pPr lvl="1"/>
            <a:r>
              <a:rPr lang="zh-CN" altLang="en-US" b="1"/>
              <a:t>系统需求</a:t>
            </a:r>
            <a:r>
              <a:rPr lang="en-US" altLang="zh-CN" b="1">
                <a:sym typeface="Wingdings" panose="05000000000000000000" pitchFamily="2" charset="2"/>
              </a:rPr>
              <a:t></a:t>
            </a:r>
            <a:r>
              <a:rPr lang="zh-CN" altLang="en-US" b="1"/>
              <a:t>测试需求</a:t>
            </a:r>
            <a:r>
              <a:rPr lang="en-US" altLang="zh-CN" b="1">
                <a:sym typeface="Wingdings" panose="05000000000000000000" pitchFamily="2" charset="2"/>
              </a:rPr>
              <a:t></a:t>
            </a:r>
            <a:r>
              <a:rPr lang="zh-CN" altLang="en-US" b="1"/>
              <a:t>细化的测试需求</a:t>
            </a:r>
            <a:r>
              <a:rPr lang="en-US" altLang="zh-CN" b="1">
                <a:sym typeface="Wingdings" panose="05000000000000000000" pitchFamily="2" charset="2"/>
              </a:rPr>
              <a:t></a:t>
            </a:r>
            <a:r>
              <a:rPr lang="zh-CN" altLang="en-US" b="1"/>
              <a:t>测试用例</a:t>
            </a:r>
          </a:p>
        </p:txBody>
      </p:sp>
    </p:spTree>
    <p:extLst>
      <p:ext uri="{BB962C8B-B14F-4D97-AF65-F5344CB8AC3E}">
        <p14:creationId xmlns:p14="http://schemas.microsoft.com/office/powerpoint/2010/main" val="175940440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dirty="0"/>
              <a:t>测试需求分析</a:t>
            </a:r>
          </a:p>
        </p:txBody>
      </p:sp>
      <p:sp>
        <p:nvSpPr>
          <p:cNvPr id="34820" name="Rectangle 3"/>
          <p:cNvSpPr>
            <a:spLocks noGrp="1" noChangeArrowheads="1"/>
          </p:cNvSpPr>
          <p:nvPr>
            <p:ph type="body" idx="1"/>
          </p:nvPr>
        </p:nvSpPr>
        <p:spPr>
          <a:xfrm>
            <a:off x="911424" y="1196752"/>
            <a:ext cx="10668000" cy="4267200"/>
          </a:xfrm>
        </p:spPr>
        <p:txBody>
          <a:bodyPr/>
          <a:lstStyle/>
          <a:p>
            <a:pPr algn="just" eaLnBrk="1" hangingPunct="1"/>
            <a:r>
              <a:rPr lang="zh-CN" altLang="en-US" sz="3400" b="1" dirty="0"/>
              <a:t>测试需求的属性</a:t>
            </a:r>
            <a:endParaRPr lang="en-US" altLang="zh-CN" sz="3400" b="1" dirty="0"/>
          </a:p>
          <a:p>
            <a:pPr lvl="1" algn="just" eaLnBrk="1" hangingPunct="1"/>
            <a:r>
              <a:rPr lang="en-US" altLang="en-US" sz="2400" b="1" dirty="0">
                <a:latin typeface="楷体" panose="02010609060101010101" pitchFamily="49" charset="-122"/>
              </a:rPr>
              <a:t>ID</a:t>
            </a:r>
          </a:p>
          <a:p>
            <a:pPr lvl="1" algn="just" eaLnBrk="1" hangingPunct="1"/>
            <a:r>
              <a:rPr lang="zh-CN" altLang="en-US" sz="2400" b="1" dirty="0">
                <a:latin typeface="楷体" panose="02010609060101010101" pitchFamily="49" charset="-122"/>
              </a:rPr>
              <a:t>所属功能模块</a:t>
            </a:r>
            <a:endParaRPr lang="en-US" altLang="zh-CN" sz="2400" b="1" dirty="0">
              <a:latin typeface="楷体" panose="02010609060101010101" pitchFamily="49" charset="-122"/>
            </a:endParaRPr>
          </a:p>
          <a:p>
            <a:pPr lvl="1" algn="just" eaLnBrk="1" hangingPunct="1"/>
            <a:r>
              <a:rPr lang="zh-CN" altLang="en-US" sz="2400" b="1" dirty="0">
                <a:latin typeface="楷体" panose="02010609060101010101" pitchFamily="49" charset="-122"/>
              </a:rPr>
              <a:t>评审状态</a:t>
            </a:r>
            <a:endParaRPr lang="en-US" altLang="zh-CN" sz="2400" b="1" dirty="0">
              <a:latin typeface="楷体" panose="02010609060101010101" pitchFamily="49" charset="-122"/>
            </a:endParaRPr>
          </a:p>
          <a:p>
            <a:pPr lvl="1" algn="just" eaLnBrk="1" hangingPunct="1"/>
            <a:r>
              <a:rPr lang="zh-CN" altLang="en-US" sz="2400" b="1" dirty="0">
                <a:latin typeface="楷体" panose="02010609060101010101" pitchFamily="49" charset="-122"/>
              </a:rPr>
              <a:t>重要性</a:t>
            </a:r>
            <a:endParaRPr lang="en-US" altLang="zh-CN" sz="2400" b="1" dirty="0">
              <a:latin typeface="楷体" panose="02010609060101010101" pitchFamily="49" charset="-122"/>
            </a:endParaRPr>
          </a:p>
          <a:p>
            <a:pPr lvl="1" algn="just" eaLnBrk="1" hangingPunct="1"/>
            <a:r>
              <a:rPr lang="zh-CN" altLang="en-US" sz="2400" b="1" dirty="0">
                <a:latin typeface="楷体" panose="02010609060101010101" pitchFamily="49" charset="-122"/>
              </a:rPr>
              <a:t>稳定性</a:t>
            </a:r>
            <a:endParaRPr lang="en-US" altLang="zh-CN" sz="2400" b="1" dirty="0">
              <a:latin typeface="楷体" panose="02010609060101010101" pitchFamily="49" charset="-122"/>
            </a:endParaRPr>
          </a:p>
          <a:p>
            <a:pPr lvl="1" algn="just" eaLnBrk="1" hangingPunct="1"/>
            <a:r>
              <a:rPr lang="zh-CN" altLang="en-US" sz="2400" b="1" dirty="0">
                <a:latin typeface="楷体" panose="02010609060101010101" pitchFamily="49" charset="-122"/>
              </a:rPr>
              <a:t>工作量</a:t>
            </a:r>
            <a:endParaRPr lang="en-US" altLang="zh-CN" sz="2400" b="1" dirty="0">
              <a:latin typeface="楷体" panose="02010609060101010101" pitchFamily="49" charset="-122"/>
            </a:endParaRPr>
          </a:p>
          <a:p>
            <a:pPr lvl="1" algn="just" eaLnBrk="1" hangingPunct="1"/>
            <a:r>
              <a:rPr lang="zh-CN" altLang="en-US" sz="2400" b="1" dirty="0">
                <a:latin typeface="楷体" panose="02010609060101010101" pitchFamily="49" charset="-122"/>
              </a:rPr>
              <a:t>优先级</a:t>
            </a:r>
          </a:p>
        </p:txBody>
      </p:sp>
    </p:spTree>
    <p:extLst>
      <p:ext uri="{BB962C8B-B14F-4D97-AF65-F5344CB8AC3E}">
        <p14:creationId xmlns:p14="http://schemas.microsoft.com/office/powerpoint/2010/main" val="228886002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dirty="0">
                <a:cs typeface="楷体" panose="02010609060101010101" charset="-122"/>
              </a:rPr>
              <a:t>测</a:t>
            </a:r>
            <a:r>
              <a:rPr lang="zh-CN" altLang="en-US" b="1" dirty="0">
                <a:cs typeface="楷体" panose="02010609060101010101" charset="-122"/>
              </a:rPr>
              <a:t>试需求分析</a:t>
            </a:r>
          </a:p>
        </p:txBody>
      </p:sp>
      <p:sp>
        <p:nvSpPr>
          <p:cNvPr id="35844" name="Rectangle 3"/>
          <p:cNvSpPr>
            <a:spLocks noGrp="1" noChangeArrowheads="1"/>
          </p:cNvSpPr>
          <p:nvPr>
            <p:ph type="body" idx="1"/>
          </p:nvPr>
        </p:nvSpPr>
        <p:spPr/>
        <p:txBody>
          <a:bodyPr/>
          <a:lstStyle/>
          <a:p>
            <a:pPr algn="just" eaLnBrk="1" hangingPunct="1"/>
            <a:r>
              <a:rPr lang="zh-CN" altLang="en-US" sz="3400" b="1"/>
              <a:t>测试需求的属性（续）</a:t>
            </a:r>
            <a:endParaRPr lang="en-US" altLang="zh-CN" sz="3400" b="1"/>
          </a:p>
          <a:p>
            <a:pPr lvl="1" algn="just" eaLnBrk="1" hangingPunct="1"/>
            <a:r>
              <a:rPr lang="zh-CN" altLang="en-US" b="1"/>
              <a:t>需求版本</a:t>
            </a:r>
            <a:endParaRPr lang="en-US" altLang="zh-CN" b="1"/>
          </a:p>
          <a:p>
            <a:pPr lvl="1" algn="just" eaLnBrk="1" hangingPunct="1"/>
            <a:r>
              <a:rPr lang="zh-CN" altLang="en-US" b="1"/>
              <a:t>功能点描述</a:t>
            </a:r>
            <a:endParaRPr lang="en-US" altLang="zh-CN" b="1"/>
          </a:p>
          <a:p>
            <a:pPr lvl="1" algn="just" eaLnBrk="1" hangingPunct="1"/>
            <a:r>
              <a:rPr lang="zh-CN" altLang="en-US" b="1"/>
              <a:t>业务规则描述</a:t>
            </a:r>
            <a:endParaRPr lang="en-US" altLang="zh-CN" b="1"/>
          </a:p>
          <a:p>
            <a:pPr lvl="1" algn="just" eaLnBrk="1" hangingPunct="1"/>
            <a:r>
              <a:rPr lang="zh-CN" altLang="en-US" b="1"/>
              <a:t>创建人</a:t>
            </a:r>
            <a:endParaRPr lang="en-US" altLang="zh-CN" b="1"/>
          </a:p>
          <a:p>
            <a:pPr lvl="1" algn="just" eaLnBrk="1" hangingPunct="1"/>
            <a:r>
              <a:rPr lang="zh-CN" altLang="en-US" b="1"/>
              <a:t>创建日期</a:t>
            </a:r>
          </a:p>
        </p:txBody>
      </p:sp>
    </p:spTree>
    <p:extLst>
      <p:ext uri="{BB962C8B-B14F-4D97-AF65-F5344CB8AC3E}">
        <p14:creationId xmlns:p14="http://schemas.microsoft.com/office/powerpoint/2010/main" val="20482500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b="1" dirty="0">
                <a:cs typeface="楷体" panose="02010609060101010101" charset="-122"/>
              </a:rPr>
              <a:t>测试需求分析</a:t>
            </a:r>
          </a:p>
        </p:txBody>
      </p:sp>
      <p:sp>
        <p:nvSpPr>
          <p:cNvPr id="36868" name="Rectangle 3"/>
          <p:cNvSpPr>
            <a:spLocks noGrp="1" noChangeArrowheads="1"/>
          </p:cNvSpPr>
          <p:nvPr>
            <p:ph type="body" idx="1"/>
          </p:nvPr>
        </p:nvSpPr>
        <p:spPr/>
        <p:txBody>
          <a:bodyPr/>
          <a:lstStyle/>
          <a:p>
            <a:pPr algn="just" eaLnBrk="1" hangingPunct="1"/>
            <a:r>
              <a:rPr lang="zh-CN" altLang="en-US" sz="3400" b="1" dirty="0"/>
              <a:t>测试需求的分析</a:t>
            </a:r>
            <a:endParaRPr lang="en-US" altLang="zh-CN" sz="3400" b="1" dirty="0"/>
          </a:p>
          <a:p>
            <a:pPr lvl="1" algn="just" eaLnBrk="1" hangingPunct="1"/>
            <a:r>
              <a:rPr lang="zh-CN" altLang="en-US" b="1" dirty="0"/>
              <a:t>用户定义业务需求</a:t>
            </a:r>
            <a:endParaRPr lang="en-US" altLang="zh-CN" b="1" dirty="0"/>
          </a:p>
          <a:p>
            <a:pPr lvl="1" algn="just" eaLnBrk="1" hangingPunct="1"/>
            <a:r>
              <a:rPr lang="zh-CN" altLang="en-US" b="1" dirty="0"/>
              <a:t>系统分析师提取系统需求</a:t>
            </a:r>
            <a:endParaRPr lang="en-US" altLang="zh-CN" b="1" dirty="0"/>
          </a:p>
          <a:p>
            <a:pPr lvl="1" algn="just" eaLnBrk="1" hangingPunct="1"/>
            <a:r>
              <a:rPr lang="zh-CN" altLang="en-US" b="1" dirty="0"/>
              <a:t>测试人员提取测试需求</a:t>
            </a:r>
            <a:endParaRPr lang="en-US" altLang="zh-CN" b="1" dirty="0"/>
          </a:p>
          <a:p>
            <a:pPr lvl="1" algn="just" eaLnBrk="1" hangingPunct="1"/>
            <a:r>
              <a:rPr lang="zh-CN" altLang="en-US" b="1" dirty="0"/>
              <a:t>测试工程师设计测试用例</a:t>
            </a:r>
            <a:endParaRPr lang="zh-CN" altLang="en-US" sz="3400" b="1" dirty="0"/>
          </a:p>
        </p:txBody>
      </p:sp>
    </p:spTree>
    <p:extLst>
      <p:ext uri="{BB962C8B-B14F-4D97-AF65-F5344CB8AC3E}">
        <p14:creationId xmlns:p14="http://schemas.microsoft.com/office/powerpoint/2010/main" val="2001324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验收测试</a:t>
            </a:r>
            <a:endParaRPr lang="en-US" altLang="zh-CN" dirty="0"/>
          </a:p>
          <a:p>
            <a:pPr>
              <a:defRPr/>
            </a:pPr>
            <a:r>
              <a:rPr lang="zh-CN" altLang="en-US" dirty="0"/>
              <a:t>回归测试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solidFill>
                  <a:srgbClr val="FF0000"/>
                </a:solidFill>
              </a:rPr>
              <a:t>持续性集成</a:t>
            </a:r>
            <a:endParaRPr lang="en-US" altLang="zh-CN" dirty="0">
              <a:solidFill>
                <a:srgbClr val="FF0000"/>
              </a:solidFill>
            </a:endParaRPr>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3114180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cs typeface="楷体" panose="02010609060101010101" charset="-122"/>
              </a:rPr>
              <a:t>持续性集成</a:t>
            </a:r>
          </a:p>
        </p:txBody>
      </p:sp>
      <p:sp>
        <p:nvSpPr>
          <p:cNvPr id="3" name="内容占位符 2"/>
          <p:cNvSpPr>
            <a:spLocks noGrp="1"/>
          </p:cNvSpPr>
          <p:nvPr>
            <p:ph idx="1"/>
          </p:nvPr>
        </p:nvSpPr>
        <p:spPr/>
        <p:txBody>
          <a:bodyPr/>
          <a:lstStyle/>
          <a:p>
            <a:pPr eaLnBrk="1" hangingPunct="1"/>
            <a:r>
              <a:rPr lang="zh-CN" altLang="en-US" b="1" dirty="0">
                <a:latin typeface="楷体" panose="02010609060101010101" pitchFamily="49" charset="-122"/>
              </a:rPr>
              <a:t>持续集成（</a:t>
            </a:r>
            <a:r>
              <a:rPr lang="en-US" altLang="zh-CN" b="1" dirty="0">
                <a:latin typeface="楷体" panose="02010609060101010101" pitchFamily="49" charset="-122"/>
              </a:rPr>
              <a:t>Continuous Integration</a:t>
            </a:r>
            <a:r>
              <a:rPr lang="zh-CN" altLang="en-US" b="1" dirty="0">
                <a:latin typeface="楷体" panose="02010609060101010101" pitchFamily="49" charset="-122"/>
              </a:rPr>
              <a:t>）这个术语源自 </a:t>
            </a:r>
            <a:r>
              <a:rPr lang="en-US" altLang="zh-CN" b="1" dirty="0">
                <a:latin typeface="楷体" panose="02010609060101010101" pitchFamily="49" charset="-122"/>
              </a:rPr>
              <a:t>XP </a:t>
            </a:r>
            <a:r>
              <a:rPr lang="zh-CN" altLang="en-US" b="1" dirty="0">
                <a:latin typeface="楷体" panose="02010609060101010101" pitchFamily="49" charset="-122"/>
              </a:rPr>
              <a:t>（极限编程）的一个最佳实践。 </a:t>
            </a:r>
          </a:p>
          <a:p>
            <a:pPr eaLnBrk="1" hangingPunct="1"/>
            <a:r>
              <a:rPr lang="zh-CN" altLang="en-US" b="1" dirty="0">
                <a:latin typeface="楷体" panose="02010609060101010101" pitchFamily="49" charset="-122"/>
              </a:rPr>
              <a:t>持续集成是一种软件开发实践，即团队开发成员经常集成他们的工作，通常每个成员每天至少集成一次，也就意味着每天可能会发生多次集成。每次集成都通过自动化的构建（包括编译、发布、自动化测试）来验证，从而尽快地发现集成错误。</a:t>
            </a:r>
          </a:p>
          <a:p>
            <a:endParaRPr lang="zh-CN" altLang="en-US" dirty="0"/>
          </a:p>
        </p:txBody>
      </p:sp>
    </p:spTree>
    <p:extLst>
      <p:ext uri="{BB962C8B-B14F-4D97-AF65-F5344CB8AC3E}">
        <p14:creationId xmlns:p14="http://schemas.microsoft.com/office/powerpoint/2010/main" val="2260821514"/>
      </p:ext>
    </p:extLst>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solidFill>
                  <a:srgbClr val="FF0000"/>
                </a:solidFill>
              </a:rPr>
              <a:t>测试报告文档的书写</a:t>
            </a:r>
            <a:endParaRPr lang="en-US" altLang="zh-CN" dirty="0">
              <a:solidFill>
                <a:srgbClr val="FF0000"/>
              </a:solidFill>
            </a:endParaRPr>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372703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r>
              <a:rPr lang="zh-CN" altLang="en-US" dirty="0">
                <a:solidFill>
                  <a:srgbClr val="FF0000"/>
                </a:solidFill>
              </a:rPr>
              <a:t>验收测试</a:t>
            </a:r>
            <a:endParaRPr lang="en-US" altLang="zh-CN" dirty="0">
              <a:solidFill>
                <a:srgbClr val="FF0000"/>
              </a:solidFill>
            </a:endParaRPr>
          </a:p>
          <a:p>
            <a:pPr>
              <a:defRPr/>
            </a:pPr>
            <a:r>
              <a:rPr lang="zh-CN" altLang="en-US" dirty="0"/>
              <a:t>回归测试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1788225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测试报告</a:t>
            </a:r>
            <a:endParaRPr lang="zh-CN" altLang="en-US" dirty="0"/>
          </a:p>
        </p:txBody>
      </p:sp>
      <p:sp>
        <p:nvSpPr>
          <p:cNvPr id="2" name="内容占位符 1"/>
          <p:cNvSpPr>
            <a:spLocks noGrp="1"/>
          </p:cNvSpPr>
          <p:nvPr>
            <p:ph idx="1"/>
          </p:nvPr>
        </p:nvSpPr>
        <p:spPr>
          <a:xfrm>
            <a:off x="695400" y="1196752"/>
            <a:ext cx="10801200" cy="4267200"/>
          </a:xfrm>
        </p:spPr>
        <p:txBody>
          <a:bodyPr/>
          <a:lstStyle/>
          <a:p>
            <a:pPr>
              <a:lnSpc>
                <a:spcPct val="150000"/>
              </a:lnSpc>
            </a:pPr>
            <a:r>
              <a:rPr lang="zh-CN" altLang="en-US" dirty="0"/>
              <a:t>什么是测试报告</a:t>
            </a:r>
            <a:endParaRPr lang="en-US" altLang="zh-CN" dirty="0"/>
          </a:p>
          <a:p>
            <a:pPr lvl="1">
              <a:lnSpc>
                <a:spcPct val="150000"/>
              </a:lnSpc>
            </a:pPr>
            <a:r>
              <a:rPr lang="zh-CN" altLang="en-US" dirty="0"/>
              <a:t>测试报告（</a:t>
            </a:r>
            <a:r>
              <a:rPr lang="en-US" altLang="zh-CN" dirty="0"/>
              <a:t>test report</a:t>
            </a:r>
            <a:r>
              <a:rPr lang="zh-CN" altLang="en-US" dirty="0"/>
              <a:t>）就是把</a:t>
            </a:r>
            <a:r>
              <a:rPr lang="zh-CN" altLang="en-US" dirty="0">
                <a:solidFill>
                  <a:srgbClr val="FF0000"/>
                </a:solidFill>
              </a:rPr>
              <a:t>测试的过程</a:t>
            </a:r>
            <a:r>
              <a:rPr lang="zh-CN" altLang="en-US" dirty="0"/>
              <a:t>和</a:t>
            </a:r>
            <a:r>
              <a:rPr lang="zh-CN" altLang="en-US" dirty="0">
                <a:solidFill>
                  <a:srgbClr val="FF0000"/>
                </a:solidFill>
              </a:rPr>
              <a:t>结果</a:t>
            </a:r>
            <a:r>
              <a:rPr lang="zh-CN" altLang="en-US" dirty="0"/>
              <a:t>写成文档，对发现的</a:t>
            </a:r>
            <a:r>
              <a:rPr lang="zh-CN" altLang="en-US" dirty="0">
                <a:solidFill>
                  <a:srgbClr val="FF0000"/>
                </a:solidFill>
              </a:rPr>
              <a:t>问题和缺陷进行分析</a:t>
            </a:r>
            <a:r>
              <a:rPr lang="zh-CN" altLang="en-US" dirty="0"/>
              <a:t>，为</a:t>
            </a:r>
            <a:r>
              <a:rPr lang="zh-CN" altLang="en-US" dirty="0">
                <a:solidFill>
                  <a:srgbClr val="FF0000"/>
                </a:solidFill>
              </a:rPr>
              <a:t>纠正</a:t>
            </a:r>
            <a:r>
              <a:rPr lang="zh-CN" altLang="en-US" dirty="0"/>
              <a:t>软件存在的</a:t>
            </a:r>
            <a:r>
              <a:rPr lang="zh-CN" altLang="en-US" dirty="0">
                <a:solidFill>
                  <a:srgbClr val="FF0000"/>
                </a:solidFill>
              </a:rPr>
              <a:t>质量问题</a:t>
            </a:r>
            <a:r>
              <a:rPr lang="zh-CN" altLang="en-US" dirty="0"/>
              <a:t>提供依据，同时为</a:t>
            </a:r>
            <a:r>
              <a:rPr lang="zh-CN" altLang="en-US" dirty="0">
                <a:solidFill>
                  <a:srgbClr val="FF0000"/>
                </a:solidFill>
              </a:rPr>
              <a:t>软件验收</a:t>
            </a:r>
            <a:r>
              <a:rPr lang="zh-CN" altLang="en-US" dirty="0"/>
              <a:t>和</a:t>
            </a:r>
            <a:r>
              <a:rPr lang="zh-CN" altLang="en-US" dirty="0">
                <a:solidFill>
                  <a:srgbClr val="FF0000"/>
                </a:solidFill>
              </a:rPr>
              <a:t>交付</a:t>
            </a:r>
            <a:r>
              <a:rPr lang="zh-CN" altLang="en-US" dirty="0"/>
              <a:t>打下基础</a:t>
            </a:r>
            <a:endParaRPr lang="en-US" altLang="zh-CN" dirty="0"/>
          </a:p>
          <a:p>
            <a:pPr>
              <a:lnSpc>
                <a:spcPct val="150000"/>
              </a:lnSpc>
            </a:pPr>
            <a:r>
              <a:rPr lang="zh-CN" altLang="en-US" dirty="0"/>
              <a:t>什么情况写测试报告</a:t>
            </a:r>
            <a:endParaRPr lang="en-US" altLang="zh-CN" dirty="0"/>
          </a:p>
          <a:p>
            <a:pPr lvl="1">
              <a:lnSpc>
                <a:spcPct val="150000"/>
              </a:lnSpc>
            </a:pPr>
            <a:r>
              <a:rPr lang="zh-CN" altLang="en-US" dirty="0">
                <a:solidFill>
                  <a:srgbClr val="FF0000"/>
                </a:solidFill>
              </a:rPr>
              <a:t>测试完毕</a:t>
            </a:r>
            <a:r>
              <a:rPr lang="zh-CN" altLang="en-US" dirty="0"/>
              <a:t>或</a:t>
            </a:r>
            <a:r>
              <a:rPr lang="zh-CN" altLang="en-US" dirty="0">
                <a:solidFill>
                  <a:srgbClr val="FF0000"/>
                </a:solidFill>
              </a:rPr>
              <a:t>一个阶段完毕</a:t>
            </a:r>
            <a:r>
              <a:rPr lang="zh-CN" altLang="en-US" dirty="0"/>
              <a:t>，需要写出测试报告</a:t>
            </a:r>
          </a:p>
        </p:txBody>
      </p:sp>
    </p:spTree>
    <p:extLst>
      <p:ext uri="{BB962C8B-B14F-4D97-AF65-F5344CB8AC3E}">
        <p14:creationId xmlns:p14="http://schemas.microsoft.com/office/powerpoint/2010/main" val="250577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测试报告</a:t>
            </a:r>
            <a:endParaRPr lang="zh-CN" altLang="en-US" dirty="0"/>
          </a:p>
        </p:txBody>
      </p:sp>
      <p:sp>
        <p:nvSpPr>
          <p:cNvPr id="2" name="内容占位符 1"/>
          <p:cNvSpPr>
            <a:spLocks noGrp="1"/>
          </p:cNvSpPr>
          <p:nvPr>
            <p:ph idx="1"/>
          </p:nvPr>
        </p:nvSpPr>
        <p:spPr/>
        <p:txBody>
          <a:bodyPr/>
          <a:lstStyle/>
          <a:p>
            <a:r>
              <a:rPr lang="zh-CN" altLang="en-US"/>
              <a:t>怎样写测试报告（实例）</a:t>
            </a:r>
            <a:endParaRPr lang="en-US" altLang="zh-CN"/>
          </a:p>
          <a:p>
            <a:pPr lvl="1"/>
            <a:endParaRPr lang="zh-CN" altLang="en-US" dirty="0"/>
          </a:p>
        </p:txBody>
      </p:sp>
      <p:pic>
        <p:nvPicPr>
          <p:cNvPr id="4" name="Picture 2"/>
          <p:cNvPicPr>
            <a:picLocks noChangeAspect="1" noChangeArrowheads="1"/>
          </p:cNvPicPr>
          <p:nvPr/>
        </p:nvPicPr>
        <p:blipFill>
          <a:blip r:embed="rId2"/>
          <a:srcRect/>
          <a:stretch>
            <a:fillRect/>
          </a:stretch>
        </p:blipFill>
        <p:spPr bwMode="auto">
          <a:xfrm>
            <a:off x="3143672" y="741403"/>
            <a:ext cx="3546554" cy="5778138"/>
          </a:xfrm>
          <a:prstGeom prst="rect">
            <a:avLst/>
          </a:prstGeom>
          <a:noFill/>
          <a:ln w="9525">
            <a:solidFill>
              <a:srgbClr val="FF9E1D"/>
            </a:solidFill>
            <a:miter lim="800000"/>
            <a:headEnd/>
            <a:tailEnd/>
          </a:ln>
          <a:effectLst/>
        </p:spPr>
      </p:pic>
      <p:pic>
        <p:nvPicPr>
          <p:cNvPr id="5" name="图片 4"/>
          <p:cNvPicPr>
            <a:picLocks noChangeAspect="1"/>
          </p:cNvPicPr>
          <p:nvPr/>
        </p:nvPicPr>
        <p:blipFill>
          <a:blip r:embed="rId3"/>
          <a:stretch>
            <a:fillRect/>
          </a:stretch>
        </p:blipFill>
        <p:spPr>
          <a:xfrm>
            <a:off x="7248128" y="404664"/>
            <a:ext cx="4662358" cy="5995953"/>
          </a:xfrm>
          <a:prstGeom prst="rect">
            <a:avLst/>
          </a:prstGeom>
        </p:spPr>
      </p:pic>
    </p:spTree>
    <p:extLst>
      <p:ext uri="{BB962C8B-B14F-4D97-AF65-F5344CB8AC3E}">
        <p14:creationId xmlns:p14="http://schemas.microsoft.com/office/powerpoint/2010/main" val="46518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测试报告</a:t>
            </a:r>
            <a:endParaRPr lang="zh-CN" altLang="en-US" dirty="0"/>
          </a:p>
        </p:txBody>
      </p:sp>
      <p:sp>
        <p:nvSpPr>
          <p:cNvPr id="5" name="内容占位符 1"/>
          <p:cNvSpPr>
            <a:spLocks noGrp="1"/>
          </p:cNvSpPr>
          <p:nvPr>
            <p:ph idx="1"/>
          </p:nvPr>
        </p:nvSpPr>
        <p:spPr/>
        <p:txBody>
          <a:bodyPr/>
          <a:lstStyle/>
          <a:p>
            <a:r>
              <a:rPr lang="en-US" altLang="zh-CN"/>
              <a:t>Bug</a:t>
            </a:r>
            <a:r>
              <a:rPr lang="zh-CN" altLang="en-US"/>
              <a:t>分析</a:t>
            </a:r>
            <a:endParaRPr lang="zh-CN" altLang="en-US" dirty="0"/>
          </a:p>
        </p:txBody>
      </p:sp>
      <p:pic>
        <p:nvPicPr>
          <p:cNvPr id="4" name="图片 3"/>
          <p:cNvPicPr>
            <a:picLocks noChangeAspect="1"/>
          </p:cNvPicPr>
          <p:nvPr/>
        </p:nvPicPr>
        <p:blipFill>
          <a:blip r:embed="rId2"/>
          <a:stretch>
            <a:fillRect/>
          </a:stretch>
        </p:blipFill>
        <p:spPr>
          <a:xfrm>
            <a:off x="600894" y="1124744"/>
            <a:ext cx="10990211" cy="5559079"/>
          </a:xfrm>
          <a:prstGeom prst="rect">
            <a:avLst/>
          </a:prstGeom>
        </p:spPr>
      </p:pic>
    </p:spTree>
    <p:extLst>
      <p:ext uri="{BB962C8B-B14F-4D97-AF65-F5344CB8AC3E}">
        <p14:creationId xmlns:p14="http://schemas.microsoft.com/office/powerpoint/2010/main" val="3252075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测试报告</a:t>
            </a:r>
            <a:endParaRPr lang="zh-CN" altLang="en-US" dirty="0"/>
          </a:p>
        </p:txBody>
      </p:sp>
      <p:sp>
        <p:nvSpPr>
          <p:cNvPr id="2" name="内容占位符 1"/>
          <p:cNvSpPr>
            <a:spLocks noGrp="1"/>
          </p:cNvSpPr>
          <p:nvPr>
            <p:ph idx="1"/>
          </p:nvPr>
        </p:nvSpPr>
        <p:spPr/>
        <p:txBody>
          <a:bodyPr>
            <a:noAutofit/>
          </a:bodyPr>
          <a:lstStyle/>
          <a:p>
            <a:r>
              <a:rPr lang="en-US" altLang="zh-CN" dirty="0"/>
              <a:t>Bug</a:t>
            </a:r>
            <a:r>
              <a:rPr lang="zh-CN" altLang="en-US" dirty="0"/>
              <a:t>分析</a:t>
            </a:r>
            <a:endParaRPr lang="en-US" altLang="zh-CN" dirty="0"/>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p:txBody>
      </p:sp>
      <p:pic>
        <p:nvPicPr>
          <p:cNvPr id="4" name="Picture 3"/>
          <p:cNvPicPr>
            <a:picLocks noChangeAspect="1" noChangeArrowheads="1"/>
          </p:cNvPicPr>
          <p:nvPr/>
        </p:nvPicPr>
        <p:blipFill>
          <a:blip r:embed="rId2"/>
          <a:srcRect t="7473"/>
          <a:stretch>
            <a:fillRect/>
          </a:stretch>
        </p:blipFill>
        <p:spPr bwMode="auto">
          <a:xfrm>
            <a:off x="5087888" y="1127745"/>
            <a:ext cx="5400600" cy="4602510"/>
          </a:xfrm>
          <a:prstGeom prst="rect">
            <a:avLst/>
          </a:prstGeom>
          <a:noFill/>
          <a:ln w="9525">
            <a:solidFill>
              <a:srgbClr val="FF9E1D"/>
            </a:solidFill>
            <a:miter lim="800000"/>
            <a:headEnd/>
            <a:tailEnd/>
          </a:ln>
          <a:effectLst/>
        </p:spPr>
      </p:pic>
    </p:spTree>
    <p:extLst>
      <p:ext uri="{BB962C8B-B14F-4D97-AF65-F5344CB8AC3E}">
        <p14:creationId xmlns:p14="http://schemas.microsoft.com/office/powerpoint/2010/main" val="17130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回归测试</a:t>
            </a:r>
            <a:endParaRPr lang="en-US" altLang="zh-CN" dirty="0"/>
          </a:p>
          <a:p>
            <a:pPr>
              <a:defRPr/>
            </a:pPr>
            <a:r>
              <a:rPr lang="zh-CN" altLang="en-US" dirty="0"/>
              <a:t>验收测试</a:t>
            </a:r>
            <a:endParaRPr lang="en-US" altLang="zh-CN" dirty="0"/>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263161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验收测试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a:solidFill>
                  <a:srgbClr val="FF0000"/>
                </a:solidFill>
              </a:rPr>
              <a:t>验收测试</a:t>
            </a:r>
            <a:r>
              <a:rPr lang="zh-CN" altLang="en-US" dirty="0"/>
              <a:t>：按照项目任务书或合同、供需双方约定的验收依据文档进行的对整个系统的测试与评审，决定是否接收或拒收系统。分为</a:t>
            </a:r>
            <a:r>
              <a:rPr lang="en-US" altLang="zh-CN" dirty="0">
                <a:solidFill>
                  <a:srgbClr val="FF0000"/>
                </a:solidFill>
              </a:rPr>
              <a:t>α</a:t>
            </a:r>
            <a:r>
              <a:rPr lang="zh-CN" altLang="en-US" dirty="0">
                <a:solidFill>
                  <a:srgbClr val="FF0000"/>
                </a:solidFill>
              </a:rPr>
              <a:t>测试和</a:t>
            </a:r>
            <a:r>
              <a:rPr lang="en-US" altLang="zh-CN" dirty="0">
                <a:solidFill>
                  <a:srgbClr val="FF0000"/>
                </a:solidFill>
              </a:rPr>
              <a:t>β</a:t>
            </a:r>
            <a:r>
              <a:rPr lang="zh-CN" altLang="en-US" dirty="0">
                <a:solidFill>
                  <a:srgbClr val="FF0000"/>
                </a:solidFill>
              </a:rPr>
              <a:t>测试</a:t>
            </a:r>
            <a:endParaRPr lang="en-US" altLang="zh-CN" dirty="0">
              <a:solidFill>
                <a:srgbClr val="FF0000"/>
              </a:solidFill>
            </a:endParaRPr>
          </a:p>
          <a:p>
            <a:r>
              <a:rPr lang="zh-CN" altLang="en-US" dirty="0">
                <a:solidFill>
                  <a:srgbClr val="FF0000"/>
                </a:solidFill>
              </a:rPr>
              <a:t>参与人员</a:t>
            </a:r>
            <a:r>
              <a:rPr lang="zh-CN" altLang="en-US" dirty="0"/>
              <a:t>：</a:t>
            </a:r>
            <a:r>
              <a:rPr lang="zh-CN" altLang="en-US" dirty="0">
                <a:solidFill>
                  <a:srgbClr val="FF0000"/>
                </a:solidFill>
              </a:rPr>
              <a:t>用户</a:t>
            </a:r>
            <a:r>
              <a:rPr lang="zh-CN" altLang="en-US" dirty="0"/>
              <a:t>、测试人员（质量保证人员）、开发人员等</a:t>
            </a:r>
            <a:endParaRPr lang="en-US" altLang="zh-CN" dirty="0"/>
          </a:p>
          <a:p>
            <a:endParaRPr lang="en-US" altLang="zh-CN" dirty="0"/>
          </a:p>
          <a:p>
            <a:endParaRPr lang="zh-CN" altLang="en-US" dirty="0"/>
          </a:p>
        </p:txBody>
      </p:sp>
      <p:pic>
        <p:nvPicPr>
          <p:cNvPr id="2050" name="Picture 2" descr="Image result for 验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328" y="3789040"/>
            <a:ext cx="1563147" cy="235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366554"/>
      </p:ext>
    </p:extLst>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关于测试过程中其他概念</a:t>
            </a:r>
            <a:endParaRPr lang="zh-CN" altLang="en-US" dirty="0"/>
          </a:p>
        </p:txBody>
      </p:sp>
      <p:sp>
        <p:nvSpPr>
          <p:cNvPr id="2" name="内容占位符 1"/>
          <p:cNvSpPr>
            <a:spLocks noGrp="1"/>
          </p:cNvSpPr>
          <p:nvPr>
            <p:ph idx="1"/>
          </p:nvPr>
        </p:nvSpPr>
        <p:spPr>
          <a:xfrm>
            <a:off x="479376" y="1124744"/>
            <a:ext cx="11449272" cy="4267200"/>
          </a:xfrm>
        </p:spPr>
        <p:txBody>
          <a:bodyPr/>
          <a:lstStyle/>
          <a:p>
            <a:r>
              <a:rPr lang="en-US" altLang="zh-CN" dirty="0">
                <a:solidFill>
                  <a:srgbClr val="FF0000"/>
                </a:solidFill>
              </a:rPr>
              <a:t>α</a:t>
            </a:r>
            <a:r>
              <a:rPr lang="zh-CN" altLang="en-US" dirty="0">
                <a:solidFill>
                  <a:srgbClr val="FF0000"/>
                </a:solidFill>
              </a:rPr>
              <a:t>测试</a:t>
            </a:r>
            <a:r>
              <a:rPr lang="zh-CN" altLang="en-US" dirty="0"/>
              <a:t>：是由用户在</a:t>
            </a:r>
            <a:r>
              <a:rPr lang="zh-CN" altLang="en-US" dirty="0">
                <a:solidFill>
                  <a:srgbClr val="FF0000"/>
                </a:solidFill>
              </a:rPr>
              <a:t>开发环境</a:t>
            </a:r>
            <a:r>
              <a:rPr lang="zh-CN" altLang="en-US" dirty="0"/>
              <a:t>下进行的测试，也可以是开发机构内部的用户在模拟实际操作环境下进行的测试。开发者坐在用户旁边，这是在开发者</a:t>
            </a:r>
            <a:r>
              <a:rPr lang="zh-CN" altLang="en-US" dirty="0">
                <a:solidFill>
                  <a:srgbClr val="FF0000"/>
                </a:solidFill>
              </a:rPr>
              <a:t>受控</a:t>
            </a:r>
            <a:r>
              <a:rPr lang="zh-CN" altLang="en-US" dirty="0"/>
              <a:t>的环境下进行的测试。由开发者随时记录下错误情况和使用中的问题。</a:t>
            </a:r>
            <a:endParaRPr lang="en-US" altLang="zh-CN" dirty="0"/>
          </a:p>
          <a:p>
            <a:pPr marL="0" indent="0" algn="ctr">
              <a:buNone/>
            </a:pPr>
            <a:endParaRPr lang="zh-CN" altLang="en-US" dirty="0"/>
          </a:p>
        </p:txBody>
      </p:sp>
    </p:spTree>
    <p:extLst>
      <p:ext uri="{BB962C8B-B14F-4D97-AF65-F5344CB8AC3E}">
        <p14:creationId xmlns:p14="http://schemas.microsoft.com/office/powerpoint/2010/main" val="3748698102"/>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关于测试过程中其他概念</a:t>
            </a:r>
            <a:endParaRPr lang="zh-CN" altLang="en-US" dirty="0"/>
          </a:p>
        </p:txBody>
      </p:sp>
      <p:sp>
        <p:nvSpPr>
          <p:cNvPr id="2" name="内容占位符 1"/>
          <p:cNvSpPr>
            <a:spLocks noGrp="1"/>
          </p:cNvSpPr>
          <p:nvPr>
            <p:ph idx="1"/>
          </p:nvPr>
        </p:nvSpPr>
        <p:spPr>
          <a:xfrm>
            <a:off x="479376" y="1124744"/>
            <a:ext cx="11449272" cy="4267200"/>
          </a:xfrm>
        </p:spPr>
        <p:txBody>
          <a:bodyPr/>
          <a:lstStyle/>
          <a:p>
            <a:r>
              <a:rPr lang="en-US" altLang="zh-CN" dirty="0">
                <a:solidFill>
                  <a:srgbClr val="FF0000"/>
                </a:solidFill>
              </a:rPr>
              <a:t>β</a:t>
            </a:r>
            <a:r>
              <a:rPr lang="zh-CN" altLang="en-US" dirty="0">
                <a:solidFill>
                  <a:srgbClr val="FF0000"/>
                </a:solidFill>
              </a:rPr>
              <a:t>测试</a:t>
            </a:r>
            <a:r>
              <a:rPr lang="zh-CN" altLang="en-US" dirty="0"/>
              <a:t>：是由软件的多个用户在一个或多个用户的</a:t>
            </a:r>
            <a:r>
              <a:rPr lang="zh-CN" altLang="en-US" dirty="0">
                <a:solidFill>
                  <a:srgbClr val="FF0000"/>
                </a:solidFill>
              </a:rPr>
              <a:t>实际使用环境</a:t>
            </a:r>
            <a:r>
              <a:rPr lang="zh-CN" altLang="en-US" dirty="0"/>
              <a:t>下进行的测试。开发者通常不在测试现场，这是在开发者</a:t>
            </a:r>
            <a:r>
              <a:rPr lang="zh-CN" altLang="en-US" dirty="0">
                <a:solidFill>
                  <a:srgbClr val="FF0000"/>
                </a:solidFill>
              </a:rPr>
              <a:t>无法控制</a:t>
            </a:r>
            <a:r>
              <a:rPr lang="zh-CN" altLang="en-US" dirty="0"/>
              <a:t>的环境下进行的测试。由用户记录下遇到的所有问题，定期向开发者报告。</a:t>
            </a:r>
            <a:r>
              <a:rPr lang="en-US" altLang="zh-CN" dirty="0">
                <a:solidFill>
                  <a:srgbClr val="FF0000"/>
                </a:solidFill>
              </a:rPr>
              <a:t>β</a:t>
            </a:r>
            <a:r>
              <a:rPr lang="zh-CN" altLang="en-US" dirty="0">
                <a:solidFill>
                  <a:srgbClr val="FF0000"/>
                </a:solidFill>
              </a:rPr>
              <a:t>测试</a:t>
            </a:r>
            <a:r>
              <a:rPr lang="zh-CN" altLang="en-US" dirty="0"/>
              <a:t>是一种模拟真实的使用环境从而发现缺陷的一种测试</a:t>
            </a:r>
          </a:p>
        </p:txBody>
      </p:sp>
      <p:pic>
        <p:nvPicPr>
          <p:cNvPr id="1026" name="Picture 2" descr="Image result for α测式"/>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160" t="20905" r="9345" b="21886"/>
          <a:stretch/>
        </p:blipFill>
        <p:spPr bwMode="auto">
          <a:xfrm>
            <a:off x="2841978" y="4869159"/>
            <a:ext cx="7975240" cy="1971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891712"/>
      </p:ext>
    </p:extLst>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验收测试</a:t>
            </a:r>
            <a:endParaRPr lang="en-US" altLang="zh-CN" dirty="0"/>
          </a:p>
          <a:p>
            <a:pPr>
              <a:defRPr/>
            </a:pPr>
            <a:r>
              <a:rPr lang="zh-CN" altLang="en-US" dirty="0">
                <a:solidFill>
                  <a:srgbClr val="FF0000"/>
                </a:solidFill>
              </a:rPr>
              <a:t>回归测试</a:t>
            </a:r>
            <a:endParaRPr lang="en-US" altLang="zh-CN" dirty="0">
              <a:solidFill>
                <a:srgbClr val="FF0000"/>
              </a:solidFill>
            </a:endParaRPr>
          </a:p>
          <a:p>
            <a:pPr>
              <a:defRPr/>
            </a:pPr>
            <a:r>
              <a:rPr lang="zh-CN" altLang="en-US" dirty="0"/>
              <a:t>冒烟测试</a:t>
            </a:r>
            <a:endParaRPr lang="en-US" altLang="zh-CN" dirty="0"/>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920859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回归测试</a:t>
            </a:r>
            <a:endParaRPr lang="zh-CN" altLang="en-US" dirty="0"/>
          </a:p>
        </p:txBody>
      </p:sp>
      <p:sp>
        <p:nvSpPr>
          <p:cNvPr id="2" name="内容占位符 1"/>
          <p:cNvSpPr>
            <a:spLocks noGrp="1"/>
          </p:cNvSpPr>
          <p:nvPr>
            <p:ph idx="1"/>
          </p:nvPr>
        </p:nvSpPr>
        <p:spPr>
          <a:xfrm>
            <a:off x="695400" y="1124744"/>
            <a:ext cx="10668000" cy="4267200"/>
          </a:xfrm>
        </p:spPr>
        <p:txBody>
          <a:bodyPr/>
          <a:lstStyle/>
          <a:p>
            <a:r>
              <a:rPr lang="zh-CN" altLang="en-US" dirty="0">
                <a:solidFill>
                  <a:srgbClr val="FF0000"/>
                </a:solidFill>
              </a:rPr>
              <a:t>定义</a:t>
            </a:r>
            <a:r>
              <a:rPr lang="zh-CN" altLang="en-US" dirty="0"/>
              <a:t>：对软件的</a:t>
            </a:r>
            <a:r>
              <a:rPr lang="zh-CN" altLang="en-US" dirty="0">
                <a:solidFill>
                  <a:srgbClr val="FF0000"/>
                </a:solidFill>
              </a:rPr>
              <a:t>新的版本</a:t>
            </a:r>
            <a:r>
              <a:rPr lang="zh-CN" altLang="en-US" dirty="0"/>
              <a:t>测试时，对新版本进行重新测试，这时的测试不仅是验证被修复的软件缺陷是否被解决了，且要保证以前所有运行正常的功能依旧保持正常，而不要受到这次修改的影响。</a:t>
            </a:r>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839987" y="3110208"/>
            <a:ext cx="6512025" cy="3510376"/>
          </a:xfrm>
          <a:prstGeom prst="rect">
            <a:avLst/>
          </a:prstGeom>
        </p:spPr>
      </p:pic>
    </p:spTree>
    <p:extLst>
      <p:ext uri="{BB962C8B-B14F-4D97-AF65-F5344CB8AC3E}">
        <p14:creationId xmlns:p14="http://schemas.microsoft.com/office/powerpoint/2010/main" val="1367737572"/>
      </p:ext>
    </p:extLst>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回归测试过程</a:t>
            </a:r>
            <a:endParaRPr lang="zh-CN" altLang="en-US" dirty="0"/>
          </a:p>
        </p:txBody>
      </p:sp>
      <p:sp>
        <p:nvSpPr>
          <p:cNvPr id="2" name="内容占位符 1"/>
          <p:cNvSpPr>
            <a:spLocks noGrp="1"/>
          </p:cNvSpPr>
          <p:nvPr>
            <p:ph idx="1"/>
          </p:nvPr>
        </p:nvSpPr>
        <p:spPr>
          <a:xfrm>
            <a:off x="695400" y="1052736"/>
            <a:ext cx="10668000" cy="4267200"/>
          </a:xfrm>
        </p:spPr>
        <p:txBody>
          <a:bodyPr/>
          <a:lstStyle/>
          <a:p>
            <a:pPr marL="514350" indent="-514350">
              <a:lnSpc>
                <a:spcPct val="130000"/>
              </a:lnSpc>
              <a:buFont typeface="+mj-lt"/>
              <a:buAutoNum type="arabicPeriod"/>
            </a:pPr>
            <a:r>
              <a:rPr lang="zh-CN" altLang="en-US" dirty="0"/>
              <a:t>识别出软件中</a:t>
            </a:r>
            <a:r>
              <a:rPr lang="zh-CN" altLang="en-US" dirty="0">
                <a:solidFill>
                  <a:srgbClr val="FF0000"/>
                </a:solidFill>
              </a:rPr>
              <a:t>被修改</a:t>
            </a:r>
            <a:r>
              <a:rPr lang="zh-CN" altLang="en-US" dirty="0"/>
              <a:t>的部分</a:t>
            </a:r>
            <a:endParaRPr lang="en-US" altLang="zh-CN" dirty="0"/>
          </a:p>
          <a:p>
            <a:pPr marL="514350" indent="-514350">
              <a:lnSpc>
                <a:spcPct val="130000"/>
              </a:lnSpc>
              <a:buFont typeface="+mj-lt"/>
              <a:buAutoNum type="arabicPeriod"/>
            </a:pPr>
            <a:r>
              <a:rPr lang="zh-CN" altLang="en-US" dirty="0"/>
              <a:t>识别由于此修改对软件</a:t>
            </a:r>
            <a:r>
              <a:rPr lang="zh-CN" altLang="en-US" dirty="0">
                <a:solidFill>
                  <a:srgbClr val="FF0000"/>
                </a:solidFill>
              </a:rPr>
              <a:t>造成哪些影响</a:t>
            </a:r>
          </a:p>
          <a:p>
            <a:pPr marL="514350" indent="-514350">
              <a:lnSpc>
                <a:spcPct val="130000"/>
              </a:lnSpc>
              <a:buFont typeface="+mj-lt"/>
              <a:buAutoNum type="arabicPeriod"/>
            </a:pPr>
            <a:r>
              <a:rPr lang="zh-CN" altLang="en-US" dirty="0"/>
              <a:t>从原基线测试用例库“</a:t>
            </a:r>
            <a:r>
              <a:rPr lang="en-US" altLang="zh-CN" dirty="0"/>
              <a:t>T”</a:t>
            </a:r>
            <a:r>
              <a:rPr lang="zh-CN" altLang="en-US" dirty="0"/>
              <a:t>中，找出能够验证此次修改模块的测试用例，创建新的基线测试用例库“</a:t>
            </a:r>
            <a:r>
              <a:rPr lang="en-US" altLang="zh-CN" dirty="0"/>
              <a:t>TN”</a:t>
            </a:r>
            <a:r>
              <a:rPr lang="zh-CN" altLang="en-US" dirty="0"/>
              <a:t>（需要增加或修改必要的测试用例）</a:t>
            </a:r>
            <a:endParaRPr lang="en-US" altLang="zh-CN" dirty="0"/>
          </a:p>
          <a:p>
            <a:pPr marL="514350" indent="-514350">
              <a:lnSpc>
                <a:spcPct val="130000"/>
              </a:lnSpc>
              <a:buFont typeface="+mj-lt"/>
              <a:buAutoNum type="arabicPeriod"/>
            </a:pPr>
            <a:r>
              <a:rPr lang="zh-CN" altLang="en-US" dirty="0"/>
              <a:t>当此次回归测试依然有问题，需要开发人员继续修改，继续做回归测试（即重复</a:t>
            </a:r>
            <a:r>
              <a:rPr lang="en-US" altLang="zh-CN" dirty="0"/>
              <a:t>1——3</a:t>
            </a:r>
            <a:r>
              <a:rPr lang="zh-CN" altLang="en-US" dirty="0"/>
              <a:t>步骤）</a:t>
            </a:r>
            <a:endParaRPr lang="en-US" altLang="zh-CN" dirty="0"/>
          </a:p>
          <a:p>
            <a:pPr marL="514350" indent="-514350">
              <a:lnSpc>
                <a:spcPct val="130000"/>
              </a:lnSpc>
              <a:buFont typeface="+mj-lt"/>
              <a:buAutoNum type="arabicPeriod"/>
            </a:pPr>
            <a:r>
              <a:rPr lang="zh-CN" altLang="en-US" dirty="0"/>
              <a:t>回归测试涉及的修改模块比较多时，则执行全部用例</a:t>
            </a:r>
            <a:endParaRPr lang="en-US" altLang="zh-CN" dirty="0"/>
          </a:p>
          <a:p>
            <a:pPr>
              <a:lnSpc>
                <a:spcPct val="130000"/>
              </a:lnSpc>
            </a:pPr>
            <a:endParaRPr lang="zh-CN" altLang="en-US" dirty="0"/>
          </a:p>
        </p:txBody>
      </p:sp>
    </p:spTree>
    <p:extLst>
      <p:ext uri="{BB962C8B-B14F-4D97-AF65-F5344CB8AC3E}">
        <p14:creationId xmlns:p14="http://schemas.microsoft.com/office/powerpoint/2010/main" val="36611070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defRPr/>
            </a:pPr>
            <a:r>
              <a:rPr lang="zh-CN" altLang="en-US" dirty="0"/>
              <a:t>验收测试</a:t>
            </a:r>
            <a:endParaRPr lang="en-US" altLang="zh-CN" dirty="0"/>
          </a:p>
          <a:p>
            <a:pPr>
              <a:defRPr/>
            </a:pPr>
            <a:r>
              <a:rPr lang="zh-CN" altLang="en-US" dirty="0"/>
              <a:t>回归测试</a:t>
            </a:r>
            <a:endParaRPr lang="en-US" altLang="zh-CN" dirty="0"/>
          </a:p>
          <a:p>
            <a:pPr>
              <a:defRPr/>
            </a:pPr>
            <a:r>
              <a:rPr lang="zh-CN" altLang="en-US" dirty="0">
                <a:solidFill>
                  <a:srgbClr val="FF0000"/>
                </a:solidFill>
              </a:rPr>
              <a:t>冒烟测试</a:t>
            </a:r>
            <a:endParaRPr lang="en-US" altLang="zh-CN" dirty="0">
              <a:solidFill>
                <a:srgbClr val="FF0000"/>
              </a:solidFill>
            </a:endParaRPr>
          </a:p>
          <a:p>
            <a:pPr>
              <a:defRPr/>
            </a:pPr>
            <a:r>
              <a:rPr lang="zh-CN" altLang="en-US" dirty="0"/>
              <a:t>测试需求</a:t>
            </a:r>
            <a:endParaRPr lang="en-US" altLang="zh-CN" dirty="0"/>
          </a:p>
          <a:p>
            <a:pPr>
              <a:defRPr/>
            </a:pPr>
            <a:r>
              <a:rPr lang="zh-CN" altLang="en-US" dirty="0"/>
              <a:t>持续性集成</a:t>
            </a:r>
            <a:endParaRPr lang="en-US" altLang="zh-CN" dirty="0"/>
          </a:p>
          <a:p>
            <a:pPr>
              <a:defRPr/>
            </a:pPr>
            <a:r>
              <a:rPr lang="zh-CN" altLang="en-US" dirty="0"/>
              <a:t>测试报告文档的书写</a:t>
            </a:r>
            <a:endParaRPr lang="en-US" altLang="zh-CN" dirty="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a:t>目   录</a:t>
            </a:r>
          </a:p>
        </p:txBody>
      </p:sp>
    </p:spTree>
    <p:extLst>
      <p:ext uri="{BB962C8B-B14F-4D97-AF65-F5344CB8AC3E}">
        <p14:creationId xmlns:p14="http://schemas.microsoft.com/office/powerpoint/2010/main" val="1111544343"/>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17971</TotalTime>
  <Words>817</Words>
  <Application>Microsoft Office PowerPoint</Application>
  <PresentationFormat>宽屏</PresentationFormat>
  <Paragraphs>123</Paragraphs>
  <Slides>25</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华文楷体</vt:lpstr>
      <vt:lpstr>华文隶书</vt:lpstr>
      <vt:lpstr>华文新魏</vt:lpstr>
      <vt:lpstr>楷体</vt:lpstr>
      <vt:lpstr>Arial</vt:lpstr>
      <vt:lpstr>Lucida Console</vt:lpstr>
      <vt:lpstr>Verdana</vt:lpstr>
      <vt:lpstr>Wingdings</vt:lpstr>
      <vt:lpstr>Profile</vt:lpstr>
      <vt:lpstr>软件测试实用教程 ——方法与实践</vt:lpstr>
      <vt:lpstr>目   录</vt:lpstr>
      <vt:lpstr>验收测试</vt:lpstr>
      <vt:lpstr>关于测试过程中其他概念</vt:lpstr>
      <vt:lpstr>关于测试过程中其他概念</vt:lpstr>
      <vt:lpstr>目   录</vt:lpstr>
      <vt:lpstr>回归测试</vt:lpstr>
      <vt:lpstr>回归测试过程</vt:lpstr>
      <vt:lpstr>目   录</vt:lpstr>
      <vt:lpstr>冒烟测试</vt:lpstr>
      <vt:lpstr>冒烟测试</vt:lpstr>
      <vt:lpstr>目   录</vt:lpstr>
      <vt:lpstr>测试需求分析</vt:lpstr>
      <vt:lpstr>测试需求分析</vt:lpstr>
      <vt:lpstr>测试需求分析</vt:lpstr>
      <vt:lpstr>测试需求分析</vt:lpstr>
      <vt:lpstr>目   录</vt:lpstr>
      <vt:lpstr>持续性集成</vt:lpstr>
      <vt:lpstr>目   录</vt:lpstr>
      <vt:lpstr>测试报告</vt:lpstr>
      <vt:lpstr>测试报告</vt:lpstr>
      <vt:lpstr>测试报告</vt:lpstr>
      <vt:lpstr>测试报告</vt:lpstr>
      <vt:lpstr>目   录</vt:lpstr>
      <vt:lpstr>PowerPoint 演示文稿</vt:lpstr>
    </vt:vector>
  </TitlesOfParts>
  <Company>福建163软件园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 </cp:lastModifiedBy>
  <cp:revision>377</cp:revision>
  <dcterms:created xsi:type="dcterms:W3CDTF">2008-07-27T05:17:11Z</dcterms:created>
  <dcterms:modified xsi:type="dcterms:W3CDTF">2020-01-02T13:44:26Z</dcterms:modified>
</cp:coreProperties>
</file>