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553" r:id="rId3"/>
    <p:sldId id="567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49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89852" autoAdjust="0"/>
  </p:normalViewPr>
  <p:slideViewPr>
    <p:cSldViewPr>
      <p:cViewPr varScale="1">
        <p:scale>
          <a:sx n="63" d="100"/>
          <a:sy n="63" d="100"/>
        </p:scale>
        <p:origin x="-49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156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39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单元</a:t>
            </a:r>
            <a:r>
              <a:rPr lang="en-US" altLang="zh-CN" dirty="0" smtClean="0"/>
              <a:t>+</a:t>
            </a:r>
            <a:r>
              <a:rPr lang="zh-CN" altLang="en-US" dirty="0" smtClean="0"/>
              <a:t>集成：程序设计，路径</a:t>
            </a:r>
            <a:endParaRPr lang="en-US" altLang="zh-CN" dirty="0" smtClean="0"/>
          </a:p>
          <a:p>
            <a:r>
              <a:rPr lang="zh-CN" altLang="en-US" dirty="0" smtClean="0"/>
              <a:t>系统测试：系统设计，功能、性能</a:t>
            </a:r>
            <a:endParaRPr lang="en-US" altLang="zh-CN" dirty="0" smtClean="0"/>
          </a:p>
          <a:p>
            <a:r>
              <a:rPr lang="zh-CN" altLang="en-US" dirty="0" smtClean="0"/>
              <a:t>验收测试：需求说明书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71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主要针对程序进行测试，需求的缺陷最后才产生</a:t>
            </a:r>
            <a:endParaRPr lang="en-US" altLang="zh-CN" dirty="0" smtClean="0"/>
          </a:p>
          <a:p>
            <a:r>
              <a:rPr lang="zh-CN" altLang="en-US" dirty="0" smtClean="0"/>
              <a:t>不能体现尽早的和不断进行测试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6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增加了开发阶段同步进行测试</a:t>
            </a:r>
            <a:endParaRPr lang="en-US" altLang="zh-CN" dirty="0" smtClean="0"/>
          </a:p>
          <a:p>
            <a:r>
              <a:rPr lang="en-US" altLang="zh-CN" dirty="0" err="1" smtClean="0"/>
              <a:t>I&amp;E</a:t>
            </a:r>
            <a:r>
              <a:rPr lang="en-US" altLang="zh-CN" dirty="0" smtClean="0"/>
              <a:t> implementation&amp;</a:t>
            </a:r>
            <a:r>
              <a:rPr lang="en-US" altLang="zh-CN" baseline="0" dirty="0" smtClean="0"/>
              <a:t> evaluation </a:t>
            </a:r>
            <a:r>
              <a:rPr lang="zh-CN" altLang="en-US" baseline="0" dirty="0" smtClean="0"/>
              <a:t>执行和评估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1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当前很多是事后补充测试文档的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9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串行？事实上很多是互相牵制的，交叉进行的。开发存在严格的阶段划分，只是理想状态，试问有几个是明确需求才开始测试呢？</a:t>
            </a:r>
            <a:endParaRPr lang="en-US" altLang="zh-CN" dirty="0" smtClean="0"/>
          </a:p>
          <a:p>
            <a:r>
              <a:rPr lang="zh-CN" altLang="en-US" dirty="0" smtClean="0"/>
              <a:t>对应，测试也不存在严格的次序关系。各种测试存在反复触发、迭代和增量关系。</a:t>
            </a:r>
            <a:endParaRPr lang="en-US" altLang="zh-CN" dirty="0" smtClean="0"/>
          </a:p>
          <a:p>
            <a:r>
              <a:rPr lang="zh-CN" altLang="en-US" dirty="0" smtClean="0"/>
              <a:t>某个测试层次的</a:t>
            </a:r>
            <a:r>
              <a:rPr lang="zh-CN" altLang="en-US" dirty="0" smtClean="0"/>
              <a:t>微循环</a:t>
            </a:r>
            <a:endParaRPr lang="en-US" altLang="zh-CN" smtClean="0"/>
          </a:p>
          <a:p>
            <a:r>
              <a:rPr lang="zh-CN" altLang="en-US" smtClean="0"/>
              <a:t>其他</a:t>
            </a:r>
            <a:r>
              <a:rPr lang="zh-CN" altLang="en-US" dirty="0" smtClean="0"/>
              <a:t>流程：设计流程，编码流程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32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单个程序段相互隔离的编码和测试，已通过集成测试的成品可以进行封板并提交给用户，或作为更大范围集成的一部分</a:t>
            </a:r>
            <a:endParaRPr lang="en-US" altLang="zh-CN" dirty="0" smtClean="0"/>
          </a:p>
          <a:p>
            <a:r>
              <a:rPr lang="zh-CN" altLang="en-US" dirty="0" smtClean="0"/>
              <a:t>提出了探索性测试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56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概述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软件测试模型</a:t>
            </a:r>
            <a:endParaRPr lang="zh-CN" altLang="en-US" sz="4400" dirty="0">
              <a:latin typeface="华文隶书" pitchFamily="2" charset="-122"/>
              <a:ea typeface="华文隶书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</a:t>
            </a:r>
            <a:r>
              <a:rPr lang="zh-CN" altLang="en-US" smtClean="0"/>
              <a:t>模型</a:t>
            </a:r>
            <a:endParaRPr lang="zh-CN" altLang="en-US"/>
          </a:p>
        </p:txBody>
      </p:sp>
      <p:pic>
        <p:nvPicPr>
          <p:cNvPr id="12294" name="Picture 6" descr="10t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276872"/>
            <a:ext cx="899394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84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软件测试过程模型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测试流程应独立于其他流程，且应保持</a:t>
            </a:r>
            <a:r>
              <a:rPr lang="zh-CN" altLang="en-US" dirty="0" smtClean="0">
                <a:solidFill>
                  <a:srgbClr val="FF0000"/>
                </a:solidFill>
              </a:rPr>
              <a:t>自身的完整性</a:t>
            </a:r>
            <a:r>
              <a:rPr lang="zh-CN" altLang="en-US" dirty="0" smtClean="0"/>
              <a:t>，即测试是一个</a:t>
            </a:r>
            <a:r>
              <a:rPr lang="zh-CN" altLang="en-US" dirty="0" smtClean="0">
                <a:solidFill>
                  <a:srgbClr val="FF0000"/>
                </a:solidFill>
              </a:rPr>
              <a:t>独立的流程</a:t>
            </a:r>
            <a:r>
              <a:rPr lang="zh-CN" altLang="en-US" dirty="0" smtClean="0"/>
              <a:t>，与其他流程并发进行，且其本身的</a:t>
            </a:r>
            <a:r>
              <a:rPr lang="zh-CN" altLang="en-US" dirty="0" smtClean="0">
                <a:solidFill>
                  <a:srgbClr val="FF0000"/>
                </a:solidFill>
              </a:rPr>
              <a:t>测试准备和执行活动是分离</a:t>
            </a:r>
            <a:r>
              <a:rPr lang="zh-CN" altLang="en-US" dirty="0" smtClean="0"/>
              <a:t>的，不同测试活动可按某个次序先后进行，也可能是重复的，只要测试准备工作完成，就可以开始测试执行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23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软件测试过程模型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X</a:t>
            </a:r>
            <a:r>
              <a:rPr lang="zh-CN" altLang="en-US" smtClean="0"/>
              <a:t>模型</a:t>
            </a:r>
            <a:endParaRPr lang="zh-CN" altLang="en-US"/>
          </a:p>
        </p:txBody>
      </p:sp>
      <p:pic>
        <p:nvPicPr>
          <p:cNvPr id="14342" name="Picture 6" descr="10t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196752"/>
            <a:ext cx="5832648" cy="479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0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清晰地体现了单元测试→集成测试→系统测试的过程，该模型还能处理开发中包括</a:t>
            </a:r>
            <a:r>
              <a:rPr lang="zh-CN" altLang="en-US" dirty="0" smtClean="0">
                <a:solidFill>
                  <a:srgbClr val="FF0000"/>
                </a:solidFill>
              </a:rPr>
              <a:t>交接、频繁重复</a:t>
            </a:r>
            <a:r>
              <a:rPr lang="zh-CN" altLang="en-US" dirty="0" smtClean="0"/>
              <a:t>的集成等工作，更加贴合实际的项目开发流程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384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综合策略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宏观上以</a:t>
            </a:r>
            <a:r>
              <a:rPr lang="en-US" altLang="en-US" dirty="0" smtClean="0"/>
              <a:t>W</a:t>
            </a:r>
            <a:r>
              <a:rPr lang="zh-CN" altLang="en-US" dirty="0" smtClean="0"/>
              <a:t>模型为基本框架，将软件开发和测试作为两个并行的过程，测试伴随整个开发过程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微观上对每个测试阶段则以</a:t>
            </a:r>
            <a:r>
              <a:rPr lang="en-US" altLang="en-US" dirty="0" smtClean="0"/>
              <a:t>H</a:t>
            </a:r>
            <a:r>
              <a:rPr lang="zh-CN" altLang="en-US" dirty="0" smtClean="0"/>
              <a:t>模型为指导，进行独立测试，即只要满足测试执行条件就可以进行独立的测试，并反复迭代测试，直至达到预定目标</a:t>
            </a:r>
          </a:p>
        </p:txBody>
      </p:sp>
    </p:spTree>
    <p:extLst>
      <p:ext uri="{BB962C8B-B14F-4D97-AF65-F5344CB8AC3E}">
        <p14:creationId xmlns:p14="http://schemas.microsoft.com/office/powerpoint/2010/main" val="201967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052736"/>
            <a:ext cx="10729192" cy="4267200"/>
          </a:xfrm>
        </p:spPr>
        <p:txBody>
          <a:bodyPr/>
          <a:lstStyle/>
          <a:p>
            <a:r>
              <a:rPr lang="zh-CN" altLang="en-US" dirty="0" smtClean="0"/>
              <a:t>综合策略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当项目小组的开发过程中存在诸多不确定因素时</a:t>
            </a:r>
            <a:r>
              <a:rPr lang="en-US" altLang="en-US" dirty="0" smtClean="0"/>
              <a:t>(</a:t>
            </a:r>
            <a:r>
              <a:rPr lang="zh-CN" altLang="en-US" dirty="0" smtClean="0"/>
              <a:t>如需求的变更、对缺陷的修复等</a:t>
            </a:r>
            <a:r>
              <a:rPr lang="en-US" altLang="en-US" dirty="0" smtClean="0"/>
              <a:t>)</a:t>
            </a:r>
            <a:r>
              <a:rPr lang="zh-CN" altLang="en-US" dirty="0" smtClean="0"/>
              <a:t>，则可利用</a:t>
            </a:r>
            <a:r>
              <a:rPr lang="en-US" altLang="en-US" dirty="0" smtClean="0"/>
              <a:t>X</a:t>
            </a:r>
            <a:r>
              <a:rPr lang="zh-CN" altLang="en-US" dirty="0" smtClean="0"/>
              <a:t>模型，针对每个相对独立的系统组成部分，进行相互分离的编码和测试，经多次交接后集成为最终的版本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对于软件企业而言，则应以软件测试成熟度模型</a:t>
            </a:r>
            <a:r>
              <a:rPr lang="en-US" altLang="en-US" dirty="0" smtClean="0"/>
              <a:t>(TMM)</a:t>
            </a:r>
            <a:r>
              <a:rPr lang="zh-CN" altLang="en-US" dirty="0" smtClean="0"/>
              <a:t>为指导，努力建立规范的软件测试过程</a:t>
            </a:r>
          </a:p>
        </p:txBody>
      </p:sp>
    </p:spTree>
    <p:extLst>
      <p:ext uri="{BB962C8B-B14F-4D97-AF65-F5344CB8AC3E}">
        <p14:creationId xmlns:p14="http://schemas.microsoft.com/office/powerpoint/2010/main" val="4135323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测试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7796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 软件测试模型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  <a:p>
            <a:pPr lvl="1"/>
            <a:r>
              <a:rPr lang="zh-CN" altLang="en-US" dirty="0" smtClean="0"/>
              <a:t>了解常见的</a:t>
            </a:r>
            <a:r>
              <a:rPr lang="zh-CN" altLang="en-US" dirty="0"/>
              <a:t>测试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理解不同测试模型的内涵及优缺点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62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软件测试过程模型概述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常见软件测试过程模型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69283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</a:t>
            </a:r>
            <a:r>
              <a:rPr lang="zh-CN" altLang="en-US" smtClean="0"/>
              <a:t>模型</a:t>
            </a:r>
            <a:endParaRPr lang="en-US" altLang="zh-CN"/>
          </a:p>
        </p:txBody>
      </p:sp>
      <p:pic>
        <p:nvPicPr>
          <p:cNvPr id="6150" name="Picture 6" descr="10t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556792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731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模型特点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动态测试行为</a:t>
            </a:r>
            <a:r>
              <a:rPr lang="zh-CN" altLang="en-US" dirty="0" smtClean="0"/>
              <a:t>应与</a:t>
            </a:r>
            <a:r>
              <a:rPr lang="zh-CN" altLang="en-US" dirty="0" smtClean="0">
                <a:solidFill>
                  <a:srgbClr val="FF0000"/>
                </a:solidFill>
              </a:rPr>
              <a:t>开发行为对应</a:t>
            </a:r>
            <a:r>
              <a:rPr lang="zh-CN" altLang="en-US" dirty="0" smtClean="0"/>
              <a:t>，每个测试阶段的基础是对应开发阶段的提交物，并通过低层测试确保源代码正确，通过高层测试保证整个系统满足用户需求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125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模型局限性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测试滞后</a:t>
            </a:r>
          </a:p>
          <a:p>
            <a:pPr lvl="1"/>
            <a:r>
              <a:rPr lang="zh-CN" altLang="zh-CN" dirty="0" smtClean="0"/>
              <a:t>缺少静态测试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837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9222" name="Picture 6" descr="10t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196752"/>
            <a:ext cx="913683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35360" y="3755682"/>
            <a:ext cx="439248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6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altLang="en-US" sz="24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kern="0" dirty="0" err="1" smtClean="0"/>
              <a:t>V&amp;V:Verification</a:t>
            </a:r>
            <a:r>
              <a:rPr lang="en-US" altLang="zh-CN" kern="0" dirty="0" smtClean="0"/>
              <a:t> &amp; Verify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kern="0" dirty="0" err="1" smtClean="0"/>
              <a:t>P&amp;D:Plan</a:t>
            </a:r>
            <a:r>
              <a:rPr lang="en-US" altLang="zh-CN" kern="0" dirty="0" smtClean="0"/>
              <a:t> &amp; Design</a:t>
            </a:r>
            <a:endParaRPr lang="zh-CN" altLang="en-US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19517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35360" y="1268760"/>
            <a:ext cx="11424592" cy="4267200"/>
          </a:xfrm>
        </p:spPr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模型特征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静态测试和动态测试行为伴随整个开发阶段，并与开发行为对应，有助于早期发现缺陷、了解项目难度、评估测试风险，并加快项目进度，降低项目成本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5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软件测试过程模型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模型局限性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将软件开发看成需求分析、设计和编码等一系列串行的活动</a:t>
            </a:r>
          </a:p>
          <a:p>
            <a:pPr lvl="1"/>
            <a:r>
              <a:rPr lang="zh-CN" altLang="zh-CN" dirty="0" smtClean="0"/>
              <a:t>开发、测试之间保持着线性的前后关系，无法支持迭代的开发模型，无法支持变更调整</a:t>
            </a:r>
          </a:p>
          <a:p>
            <a:pPr lvl="1"/>
            <a:r>
              <a:rPr lang="zh-CN" altLang="zh-CN" dirty="0" smtClean="0"/>
              <a:t>未体现测试流程的完整性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738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17266</TotalTime>
  <Words>652</Words>
  <Application>Microsoft Office PowerPoint</Application>
  <PresentationFormat>自定义</PresentationFormat>
  <Paragraphs>73</Paragraphs>
  <Slides>17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Profile</vt:lpstr>
      <vt:lpstr>软件测试实用教程 ——方法与实践</vt:lpstr>
      <vt:lpstr>2.2  软件测试模型</vt:lpstr>
      <vt:lpstr>软件测试过程模型概述</vt:lpstr>
      <vt:lpstr> 软件测试过程模型</vt:lpstr>
      <vt:lpstr> 软件测试过程模型</vt:lpstr>
      <vt:lpstr> 软件测试过程模型</vt:lpstr>
      <vt:lpstr> 软件测试过程模型</vt:lpstr>
      <vt:lpstr> 软件测试过程模型</vt:lpstr>
      <vt:lpstr> 软件测试过程模型</vt:lpstr>
      <vt:lpstr> 软件测试过程模型</vt:lpstr>
      <vt:lpstr>软件测试过程模型</vt:lpstr>
      <vt:lpstr>软件测试过程模型</vt:lpstr>
      <vt:lpstr> 软件测试过程模型</vt:lpstr>
      <vt:lpstr> 软件测试过程模型</vt:lpstr>
      <vt:lpstr> 软件测试过程模型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admin</cp:lastModifiedBy>
  <cp:revision>350</cp:revision>
  <dcterms:created xsi:type="dcterms:W3CDTF">2008-07-27T05:17:11Z</dcterms:created>
  <dcterms:modified xsi:type="dcterms:W3CDTF">2019-09-18T01:15:17Z</dcterms:modified>
</cp:coreProperties>
</file>