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588" r:id="rId2"/>
    <p:sldId id="594" r:id="rId3"/>
    <p:sldId id="595" r:id="rId4"/>
    <p:sldId id="596" r:id="rId5"/>
    <p:sldId id="597" r:id="rId6"/>
    <p:sldId id="598" r:id="rId7"/>
    <p:sldId id="599" r:id="rId8"/>
    <p:sldId id="600" r:id="rId9"/>
    <p:sldId id="601" r:id="rId10"/>
    <p:sldId id="602" r:id="rId11"/>
    <p:sldId id="603" r:id="rId12"/>
    <p:sldId id="604" r:id="rId13"/>
    <p:sldId id="605" r:id="rId14"/>
    <p:sldId id="606" r:id="rId15"/>
    <p:sldId id="607" r:id="rId16"/>
    <p:sldId id="608" r:id="rId17"/>
    <p:sldId id="610" r:id="rId18"/>
    <p:sldId id="611" r:id="rId19"/>
    <p:sldId id="612" r:id="rId20"/>
    <p:sldId id="613" r:id="rId21"/>
    <p:sldId id="614" r:id="rId22"/>
    <p:sldId id="615" r:id="rId23"/>
    <p:sldId id="616" r:id="rId24"/>
    <p:sldId id="617" r:id="rId25"/>
    <p:sldId id="618" r:id="rId26"/>
    <p:sldId id="619" r:id="rId27"/>
    <p:sldId id="620" r:id="rId28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17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4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FF99"/>
    <a:srgbClr val="FFFFFF"/>
    <a:srgbClr val="FF33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131" autoAdjust="0"/>
    <p:restoredTop sz="88192" autoAdjust="0"/>
  </p:normalViewPr>
  <p:slideViewPr>
    <p:cSldViewPr>
      <p:cViewPr varScale="1">
        <p:scale>
          <a:sx n="62" d="100"/>
          <a:sy n="62" d="100"/>
        </p:scale>
        <p:origin x="-516" y="-84"/>
      </p:cViewPr>
      <p:guideLst>
        <p:guide orient="horz" pos="2160"/>
        <p:guide pos="3817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2484" y="-78"/>
      </p:cViewPr>
      <p:guideLst>
        <p:guide orient="horz" pos="2880"/>
        <p:guide pos="214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7BE119F4-F7CC-4430-A1DB-88C455E8BC26}" type="slidenum">
              <a:rPr lang="en-US" altLang="zh-CN"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3175525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75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75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06DBFBB8-2C88-4EF5-ACA0-AB33D3C579D0}" type="slidenum">
              <a:rPr lang="en-US" altLang="zh-CN"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0053974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44237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05994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800" b="1" dirty="0" smtClean="0">
                <a:ea typeface="宋体" charset="-122"/>
              </a:rPr>
              <a:t>因素数不同的话</a:t>
            </a:r>
            <a:endParaRPr lang="en-US" altLang="zh-CN" sz="2800" b="1" dirty="0" smtClean="0">
              <a:ea typeface="宋体" charset="-122"/>
            </a:endParaRPr>
          </a:p>
          <a:p>
            <a:pPr lvl="1"/>
            <a:r>
              <a:rPr lang="zh-CN" altLang="en-US" sz="2400" b="1" dirty="0" smtClean="0">
                <a:ea typeface="宋体" charset="-122"/>
              </a:rPr>
              <a:t>可以采用包含的方法，在正交表公式中找到</a:t>
            </a:r>
            <a:r>
              <a:rPr lang="zh-CN" altLang="en-US" sz="2400" b="1" dirty="0" smtClean="0">
                <a:solidFill>
                  <a:srgbClr val="FF0000"/>
                </a:solidFill>
                <a:ea typeface="宋体" charset="-122"/>
              </a:rPr>
              <a:t>包含</a:t>
            </a:r>
            <a:r>
              <a:rPr lang="zh-CN" altLang="en-US" sz="2400" b="1" dirty="0" smtClean="0">
                <a:ea typeface="宋体" charset="-122"/>
              </a:rPr>
              <a:t>该情况的公式，如果有</a:t>
            </a:r>
            <a:r>
              <a:rPr lang="en-US" altLang="zh-CN" sz="2400" b="1" dirty="0" smtClean="0">
                <a:ea typeface="宋体" charset="-122"/>
              </a:rPr>
              <a:t>N</a:t>
            </a:r>
            <a:r>
              <a:rPr lang="zh-CN" altLang="en-US" sz="2400" b="1" dirty="0" smtClean="0">
                <a:ea typeface="宋体" charset="-122"/>
              </a:rPr>
              <a:t>个符合条件的公式，那么选取行数最少的公式。 </a:t>
            </a:r>
            <a:endParaRPr lang="en-US" altLang="zh-CN" sz="2400" b="1" dirty="0" smtClean="0">
              <a:ea typeface="宋体" charset="-122"/>
            </a:endParaRPr>
          </a:p>
          <a:p>
            <a:r>
              <a:rPr lang="zh-CN" altLang="en-US" sz="2800" b="1" dirty="0" smtClean="0">
                <a:ea typeface="宋体" charset="-122"/>
              </a:rPr>
              <a:t>水平数不相同 </a:t>
            </a:r>
            <a:endParaRPr lang="en-US" altLang="zh-CN" sz="2800" b="1" dirty="0" smtClean="0">
              <a:ea typeface="宋体" charset="-122"/>
            </a:endParaRPr>
          </a:p>
          <a:p>
            <a:pPr lvl="1"/>
            <a:r>
              <a:rPr lang="zh-CN" altLang="en-US" sz="2400" b="1" dirty="0" smtClean="0">
                <a:ea typeface="宋体" charset="-122"/>
              </a:rPr>
              <a:t>采用包含和组合的方法选取合适的正交表公式。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80814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24420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先看下这个实验，来了解下正交实验设计的思想</a:t>
            </a:r>
          </a:p>
        </p:txBody>
      </p:sp>
    </p:spTree>
    <p:extLst>
      <p:ext uri="{BB962C8B-B14F-4D97-AF65-F5344CB8AC3E}">
        <p14:creationId xmlns:p14="http://schemas.microsoft.com/office/powerpoint/2010/main" val="29155107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43488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marL="469900" indent="-469900" eaLnBrk="0" hangingPunct="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</a:pPr>
            <a:r>
              <a:rPr lang="zh-CN" altLang="en-US" sz="3200" b="1" kern="1200" dirty="0" smtClean="0">
                <a:solidFill>
                  <a:schemeClr val="tx1"/>
                </a:solidFill>
                <a:latin typeface="Times New Roman" pitchFamily="18" charset="0"/>
                <a:ea typeface="宋体" panose="02010600030101010101" pitchFamily="2" charset="-122"/>
                <a:cs typeface="+mn-cs"/>
              </a:rPr>
              <a:t>关于正交的直观印象</a:t>
            </a:r>
            <a:endParaRPr lang="en-US" altLang="zh-CN" sz="3200" b="1" kern="1200" dirty="0" smtClean="0">
              <a:solidFill>
                <a:schemeClr val="tx1"/>
              </a:solidFill>
              <a:latin typeface="Times New Roman" pitchFamily="18" charset="0"/>
              <a:ea typeface="宋体" panose="02010600030101010101" pitchFamily="2" charset="-122"/>
              <a:cs typeface="+mn-cs"/>
            </a:endParaRPr>
          </a:p>
          <a:p>
            <a:pPr marL="908050" lvl="1" indent="-436880" algn="just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</a:pPr>
            <a:r>
              <a:rPr lang="zh-CN" altLang="en-US" sz="2600" b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数据点分布是均匀的</a:t>
            </a:r>
          </a:p>
          <a:p>
            <a:pPr marL="908050" lvl="1" indent="-436880" algn="just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</a:pPr>
            <a:r>
              <a:rPr lang="zh-CN" altLang="en-US" sz="2600" b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每一个面都有</a:t>
            </a:r>
            <a:r>
              <a:rPr lang="en-US" altLang="zh-CN" sz="2600" b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3</a:t>
            </a:r>
            <a:r>
              <a:rPr lang="zh-CN" altLang="en-US" sz="2600" b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个点</a:t>
            </a:r>
          </a:p>
          <a:p>
            <a:pPr marL="908050" lvl="1" indent="-436880" algn="just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</a:pPr>
            <a:r>
              <a:rPr lang="zh-CN" altLang="en-US" sz="2600" b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每一条线都有</a:t>
            </a:r>
            <a:r>
              <a:rPr lang="en-US" altLang="zh-CN" sz="2600" b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</a:t>
            </a:r>
            <a:r>
              <a:rPr lang="zh-CN" altLang="en-US" sz="2600" b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个点</a:t>
            </a:r>
            <a:endParaRPr lang="zh-CN" altLang="en-US" sz="2600" b="1" kern="12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105871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常用的正交表有</a:t>
            </a:r>
            <a:r>
              <a:rPr lang="en-US" altLang="zh-CN"/>
              <a:t>L8 27 L9 34  L16 45  </a:t>
            </a:r>
            <a:r>
              <a:rPr lang="zh-CN" altLang="en-US"/>
              <a:t>等</a:t>
            </a:r>
          </a:p>
        </p:txBody>
      </p:sp>
    </p:spTree>
    <p:extLst>
      <p:ext uri="{BB962C8B-B14F-4D97-AF65-F5344CB8AC3E}">
        <p14:creationId xmlns:p14="http://schemas.microsoft.com/office/powerpoint/2010/main" val="19833647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正交表是这个日本统计学家已经统计好的表格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76630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55449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61344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55440" y="1484784"/>
            <a:ext cx="10363200" cy="1128192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30400" y="3429000"/>
            <a:ext cx="9347200" cy="16002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r>
              <a:rPr lang="zh-CN" altLang="en-US" dirty="0"/>
              <a:t>单击此处编辑母版副标题样式</a:t>
            </a: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3352" y="6093296"/>
            <a:ext cx="3209524" cy="647619"/>
          </a:xfrm>
          <a:prstGeom prst="rect">
            <a:avLst/>
          </a:prstGeom>
        </p:spPr>
      </p:pic>
    </p:spTree>
  </p:cSld>
  <p:clrMapOvr>
    <a:masterClrMapping/>
  </p:clrMapOvr>
  <p:transition>
    <p:blinds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ea typeface="楷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69900" indent="-469900">
              <a:buFont typeface="Wingdings" panose="05000000000000000000" pitchFamily="2" charset="2"/>
              <a:buChar char="Ø"/>
              <a:defRPr baseline="0">
                <a:ea typeface="楷体" panose="02010609060101010101" pitchFamily="49" charset="-122"/>
              </a:defRPr>
            </a:lvl1pPr>
            <a:lvl2pPr marL="908050" indent="-436880">
              <a:buFont typeface="Wingdings" panose="05000000000000000000" pitchFamily="2" charset="2"/>
              <a:buChar char="l"/>
              <a:defRPr baseline="0">
                <a:ea typeface="楷体" panose="02010609060101010101" pitchFamily="49" charset="-122"/>
              </a:defRPr>
            </a:lvl2pPr>
            <a:lvl3pPr marL="1304925" indent="-395605">
              <a:buFont typeface="Arial" panose="020B0604020202020204" pitchFamily="34" charset="0"/>
              <a:buChar char="•"/>
              <a:defRPr baseline="0">
                <a:ea typeface="楷体" panose="02010609060101010101" pitchFamily="49" charset="-122"/>
              </a:defRPr>
            </a:lvl3pPr>
            <a:lvl4pPr>
              <a:defRPr baseline="0">
                <a:ea typeface="楷体" panose="02010609060101010101" pitchFamily="49" charset="-122"/>
              </a:defRPr>
            </a:lvl4pPr>
            <a:lvl5pPr>
              <a:defRPr baseline="0">
                <a:ea typeface="楷体" panose="02010609060101010101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>
              <a:defRPr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304925" indent="-395605">
              <a:defRPr lang="zh-CN" altLang="en-US" sz="2400" b="1" baseline="0" dirty="0" smtClean="0">
                <a:solidFill>
                  <a:srgbClr val="0000FF"/>
                </a:solidFill>
                <a:latin typeface="华文楷体" panose="02010600040101010101" pitchFamily="2" charset="-122"/>
                <a:ea typeface="楷体" panose="02010609060101010101" pitchFamily="49" charset="-122"/>
              </a:defRPr>
            </a:lvl3pPr>
            <a:lvl4pPr>
              <a:defRPr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>
              <a:defRPr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marL="1304925" lvl="2" indent="-39560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2FBA93-7C77-4D32-BA8C-F7EFDB1910E6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  <p:transition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1" y="1752600"/>
            <a:ext cx="52324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 marL="1304925" indent="-395605">
              <a:defRPr lang="zh-CN" altLang="en-US" sz="2400" b="1" baseline="0" dirty="0" smtClean="0">
                <a:solidFill>
                  <a:schemeClr val="tx1"/>
                </a:solidFill>
                <a:latin typeface="华文楷体" panose="02010600040101010101" pitchFamily="2" charset="-122"/>
                <a:ea typeface="楷体" panose="02010609060101010101" pitchFamily="49" charset="-122"/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marL="1304925" lvl="2" indent="-39560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1251" y="1752600"/>
            <a:ext cx="52324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 marL="1304925" indent="-395605">
              <a:defRPr lang="zh-CN" altLang="en-US" sz="2400" b="1" baseline="0" dirty="0" smtClean="0">
                <a:solidFill>
                  <a:schemeClr val="tx1"/>
                </a:solidFill>
                <a:latin typeface="华文楷体" panose="02010600040101010101" pitchFamily="2" charset="-122"/>
                <a:ea typeface="楷体" panose="02010609060101010101" pitchFamily="49" charset="-122"/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marL="1304925" lvl="2" indent="-39560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100CE9-0662-4089-B8E8-68467DB42791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  <p:transition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209603-DA32-4E08-B993-D56C85C4BB77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  <p:transition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27448" y="2636912"/>
            <a:ext cx="10363200" cy="1128192"/>
          </a:xfrm>
        </p:spPr>
        <p:txBody>
          <a:bodyPr/>
          <a:lstStyle>
            <a:lvl1pPr algn="ctr">
              <a:defRPr sz="4000"/>
            </a:lvl1pPr>
          </a:lstStyle>
          <a:p>
            <a:endParaRPr lang="zh-CN" alt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9D5A50-F480-4E46-95E7-D0B4288BA79C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  <p:transition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4584" y="260648"/>
            <a:ext cx="10668000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5400" y="1196752"/>
            <a:ext cx="106680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marL="1304925" lvl="2" indent="-39560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695400" y="980728"/>
            <a:ext cx="10610851" cy="109537"/>
          </a:xfrm>
          <a:custGeom>
            <a:avLst/>
            <a:gdLst>
              <a:gd name="T0" fmla="*/ 0 w 1000"/>
              <a:gd name="T1" fmla="*/ 0 h 1000"/>
              <a:gd name="T2" fmla="*/ 4655511 w 1000"/>
              <a:gd name="T3" fmla="*/ 0 h 1000"/>
              <a:gd name="T4" fmla="*/ 4655511 w 1000"/>
              <a:gd name="T5" fmla="*/ 109537 h 1000"/>
              <a:gd name="T6" fmla="*/ 0 w 1000"/>
              <a:gd name="T7" fmla="*/ 109537 h 1000"/>
              <a:gd name="T8" fmla="*/ 0 w 1000"/>
              <a:gd name="T9" fmla="*/ 0 h 1000"/>
              <a:gd name="T10" fmla="*/ 7958138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695400" y="5949280"/>
            <a:ext cx="105664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ransition>
    <p:blinds dir="vert"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 baseline="0">
          <a:solidFill>
            <a:schemeClr val="tx2"/>
          </a:solidFill>
          <a:latin typeface="华文楷体" panose="02010600040101010101" pitchFamily="2" charset="-122"/>
          <a:ea typeface="华文楷体" panose="02010600040101010101" pitchFamily="2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9pPr>
    </p:titleStyle>
    <p:bodyStyle>
      <a:lvl1pPr marL="469900" indent="-4699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Ø"/>
        <a:defRPr sz="2800" b="1" baseline="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1pPr>
      <a:lvl2pPr marL="908050" indent="-43688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l"/>
        <a:defRPr sz="2600" b="1" baseline="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</a:defRPr>
      </a:lvl2pPr>
      <a:lvl3pPr marL="1304925" indent="-395605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lang="zh-CN" altLang="en-US" sz="2400" b="1" baseline="0" dirty="0" smtClean="0">
          <a:solidFill>
            <a:schemeClr val="tx1"/>
          </a:solidFill>
          <a:latin typeface="华文楷体" panose="02010600040101010101" pitchFamily="2" charset="-122"/>
          <a:ea typeface="楷体" panose="02010609060101010101" pitchFamily="49" charset="-122"/>
        </a:defRPr>
      </a:lvl3pPr>
      <a:lvl4pPr marL="1694180" indent="-38735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•"/>
        <a:defRPr sz="2000" b="1" baseline="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</a:defRPr>
      </a:lvl4pPr>
      <a:lvl5pPr marL="2094230" indent="-398780" algn="l" rtl="0" eaLnBrk="0" fontAlgn="base" hangingPunct="0">
        <a:lnSpc>
          <a:spcPct val="15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b="1" baseline="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</a:defRPr>
      </a:lvl5pPr>
      <a:lvl6pPr marL="25514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6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8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30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92016" y="1728624"/>
            <a:ext cx="10363200" cy="1128192"/>
          </a:xfrm>
        </p:spPr>
        <p:txBody>
          <a:bodyPr/>
          <a:lstStyle/>
          <a:p>
            <a:pPr algn="ctr" eaLnBrk="1" hangingPunct="1"/>
            <a:r>
              <a:rPr lang="zh-CN" altLang="en-US" sz="6000" b="1" dirty="0">
                <a:ea typeface="华文隶书" panose="02010800040101010101" pitchFamily="2" charset="-122"/>
              </a:rPr>
              <a:t>软件测试实用教程</a:t>
            </a:r>
            <a:r>
              <a:rPr lang="en-US" altLang="zh-CN" sz="6000" b="1" dirty="0">
                <a:ea typeface="华文隶书" panose="02010800040101010101" pitchFamily="2" charset="-122"/>
              </a:rPr>
              <a:t/>
            </a:r>
            <a:br>
              <a:rPr lang="en-US" altLang="zh-CN" sz="6000" b="1" dirty="0">
                <a:ea typeface="华文隶书" panose="02010800040101010101" pitchFamily="2" charset="-122"/>
              </a:rPr>
            </a:br>
            <a:r>
              <a:rPr lang="en-US" altLang="zh-CN" sz="6000" b="1" dirty="0">
                <a:ea typeface="华文隶书" panose="02010800040101010101" pitchFamily="2" charset="-122"/>
              </a:rPr>
              <a:t>——</a:t>
            </a:r>
            <a:r>
              <a:rPr lang="zh-CN" altLang="en-US" sz="6000" b="1" dirty="0">
                <a:ea typeface="华文隶书" panose="02010800040101010101" pitchFamily="2" charset="-122"/>
              </a:rPr>
              <a:t>方法与实践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35360" y="3429000"/>
            <a:ext cx="11593288" cy="1600200"/>
          </a:xfrm>
        </p:spPr>
        <p:txBody>
          <a:bodyPr/>
          <a:lstStyle/>
          <a:p>
            <a:pPr algn="ctr" eaLnBrk="1" hangingPunct="1"/>
            <a:r>
              <a:rPr lang="en-US" altLang="zh-CN" sz="4400" dirty="0" err="1" smtClean="0">
                <a:latin typeface="华文隶书" panose="02010800040101010101" pitchFamily="2" charset="-122"/>
                <a:ea typeface="华文隶书" panose="02010800040101010101" pitchFamily="2" charset="-122"/>
              </a:rPr>
              <a:t>PartII</a:t>
            </a:r>
            <a:r>
              <a:rPr lang="en-US" altLang="zh-CN" sz="4400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    </a:t>
            </a:r>
            <a:r>
              <a:rPr lang="zh-CN" altLang="en-US" sz="4400" dirty="0">
                <a:latin typeface="华文隶书" panose="02010800040101010101" pitchFamily="2" charset="-122"/>
                <a:ea typeface="华文隶书" panose="02010800040101010101" pitchFamily="2" charset="-122"/>
              </a:rPr>
              <a:t>软件测试</a:t>
            </a:r>
            <a:r>
              <a:rPr lang="zh-CN" altLang="en-US" sz="4400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技术</a:t>
            </a:r>
            <a:endParaRPr lang="en-US" altLang="zh-CN" sz="4400" dirty="0" smtClean="0">
              <a:latin typeface="华文隶书" panose="02010800040101010101" pitchFamily="2" charset="-122"/>
              <a:ea typeface="华文隶书" panose="02010800040101010101" pitchFamily="2" charset="-122"/>
            </a:endParaRPr>
          </a:p>
          <a:p>
            <a:pPr algn="ctr" eaLnBrk="1" hangingPunct="1"/>
            <a:r>
              <a:rPr lang="zh-CN" altLang="en-US" sz="4400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黑盒测试技术</a:t>
            </a:r>
            <a:r>
              <a:rPr lang="en-US" altLang="zh-CN" sz="4400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——</a:t>
            </a:r>
            <a:r>
              <a:rPr lang="zh-CN" altLang="en-US" sz="4400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使用正交表法设计测试用例</a:t>
            </a:r>
            <a:endParaRPr lang="zh-CN" altLang="en-US" sz="44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  <a:p>
            <a:pPr algn="ctr" eaLnBrk="1" hangingPunct="1"/>
            <a:endParaRPr lang="zh-CN" altLang="en-US" sz="4400" b="1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46709"/>
            <a:ext cx="3514286" cy="666667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认识正交表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5400" y="1320552"/>
            <a:ext cx="11161240" cy="4267200"/>
          </a:xfrm>
        </p:spPr>
        <p:txBody>
          <a:bodyPr/>
          <a:lstStyle/>
          <a:p>
            <a:r>
              <a:rPr lang="zh-CN" altLang="en-US" dirty="0" smtClean="0"/>
              <a:t>正交表：</a:t>
            </a:r>
            <a:r>
              <a:rPr lang="en-US" altLang="zh-CN" dirty="0" smtClean="0"/>
              <a:t>L</a:t>
            </a:r>
            <a:r>
              <a:rPr lang="en-US" altLang="zh-CN" baseline="-25000" dirty="0" smtClean="0"/>
              <a:t>n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q</a:t>
            </a:r>
            <a:r>
              <a:rPr lang="en-US" altLang="zh-CN" baseline="30000" dirty="0" err="1" smtClean="0"/>
              <a:t>s</a:t>
            </a:r>
            <a:r>
              <a:rPr lang="en-US" altLang="zh-CN" dirty="0" smtClean="0"/>
              <a:t>)  </a:t>
            </a:r>
          </a:p>
          <a:p>
            <a:pPr lvl="1">
              <a:defRPr/>
            </a:pPr>
            <a:r>
              <a:rPr lang="en-US" altLang="zh-CN" sz="2800" i="1" dirty="0"/>
              <a:t>n</a:t>
            </a:r>
            <a:r>
              <a:rPr lang="zh-CN" altLang="zh-CN" sz="2800" dirty="0"/>
              <a:t>：</a:t>
            </a:r>
            <a:r>
              <a:rPr lang="zh-CN" altLang="zh-CN" dirty="0"/>
              <a:t>实际测试用例的个数，对应正交表的行数；</a:t>
            </a:r>
          </a:p>
          <a:p>
            <a:pPr lvl="1">
              <a:defRPr/>
            </a:pPr>
            <a:r>
              <a:rPr lang="en-US" altLang="zh-CN" i="1" dirty="0"/>
              <a:t>q</a:t>
            </a:r>
            <a:r>
              <a:rPr lang="zh-CN" altLang="zh-CN" dirty="0"/>
              <a:t>：每个输入条件所取测试数据的个数，对应正交表中每个输入条件的取值个数</a:t>
            </a:r>
            <a:r>
              <a:rPr lang="zh-CN" altLang="zh-CN" dirty="0" smtClean="0"/>
              <a:t>；</a:t>
            </a:r>
            <a:r>
              <a:rPr lang="zh-CN" altLang="en-US" dirty="0" smtClean="0"/>
              <a:t>（水平数）</a:t>
            </a:r>
            <a:endParaRPr lang="zh-CN" altLang="zh-CN" dirty="0"/>
          </a:p>
          <a:p>
            <a:pPr lvl="1">
              <a:defRPr/>
            </a:pPr>
            <a:r>
              <a:rPr lang="en-US" altLang="zh-CN" i="1" dirty="0"/>
              <a:t>s</a:t>
            </a:r>
            <a:r>
              <a:rPr lang="zh-CN" altLang="zh-CN" dirty="0"/>
              <a:t>：输入条件的总数，对应正交表的列数</a:t>
            </a:r>
            <a:r>
              <a:rPr lang="zh-CN" altLang="zh-CN" dirty="0" smtClean="0"/>
              <a:t>；</a:t>
            </a:r>
            <a:r>
              <a:rPr lang="zh-CN" altLang="en-US" dirty="0" smtClean="0"/>
              <a:t>（因子数）</a:t>
            </a:r>
            <a:endParaRPr lang="zh-CN" altLang="zh-CN" dirty="0"/>
          </a:p>
          <a:p>
            <a:pPr lvl="1">
              <a:defRPr/>
            </a:pPr>
            <a:r>
              <a:rPr lang="en-US" altLang="zh-CN" i="1" dirty="0" err="1"/>
              <a:t>q</a:t>
            </a:r>
            <a:r>
              <a:rPr lang="en-US" altLang="zh-CN" i="1" baseline="30000" dirty="0" err="1"/>
              <a:t>s</a:t>
            </a:r>
            <a:r>
              <a:rPr lang="zh-CN" altLang="zh-CN" dirty="0"/>
              <a:t>：理论上全组合方式的测试用例个数，基于正交表的测试效率为</a:t>
            </a:r>
            <a:r>
              <a:rPr lang="en-US" altLang="zh-CN" i="1" dirty="0"/>
              <a:t>n</a:t>
            </a:r>
            <a:r>
              <a:rPr lang="zh-CN" altLang="zh-CN" dirty="0"/>
              <a:t>与</a:t>
            </a:r>
            <a:r>
              <a:rPr lang="en-US" altLang="zh-CN" i="1" dirty="0" err="1"/>
              <a:t>q</a:t>
            </a:r>
            <a:r>
              <a:rPr lang="en-US" altLang="zh-CN" i="1" baseline="30000" dirty="0" err="1"/>
              <a:t>s</a:t>
            </a:r>
            <a:r>
              <a:rPr lang="zh-CN" altLang="zh-CN" dirty="0"/>
              <a:t>的比值；</a:t>
            </a:r>
            <a:endParaRPr lang="zh-CN" altLang="en-US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认识正交表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645" y="1196752"/>
            <a:ext cx="10873208" cy="4267200"/>
          </a:xfrm>
        </p:spPr>
        <p:txBody>
          <a:bodyPr/>
          <a:lstStyle/>
          <a:p>
            <a:r>
              <a:rPr lang="zh-CN" altLang="en-US" dirty="0"/>
              <a:t>正交表的来历</a:t>
            </a:r>
            <a:endParaRPr lang="en-US" altLang="zh-CN" dirty="0"/>
          </a:p>
          <a:p>
            <a:pPr lvl="1"/>
            <a:r>
              <a:rPr lang="zh-CN" altLang="en-US" dirty="0"/>
              <a:t>日本著名统计学家田口玄一将正交试验选择的水平组合列成表格，称为正交表。正交表实验应用在化学、工业、数学等等诸多领域</a:t>
            </a:r>
            <a:endParaRPr lang="en-US" altLang="zh-CN" dirty="0"/>
          </a:p>
          <a:p>
            <a:r>
              <a:rPr lang="zh-CN" altLang="en-US" dirty="0" smtClean="0"/>
              <a:t>正交表：</a:t>
            </a:r>
            <a:r>
              <a:rPr lang="en-US" altLang="zh-CN" dirty="0" smtClean="0"/>
              <a:t>https</a:t>
            </a:r>
            <a:r>
              <a:rPr lang="en-US" altLang="zh-CN" dirty="0"/>
              <a:t>://www.york.ac.uk/depts/maths/tables/orthogonal.htm</a:t>
            </a:r>
          </a:p>
          <a:p>
            <a:r>
              <a:rPr lang="zh-CN" altLang="en-US" dirty="0"/>
              <a:t>正交表的性质</a:t>
            </a:r>
          </a:p>
          <a:p>
            <a:pPr lvl="1">
              <a:buFont typeface="Wingdings" panose="05000000000000000000" charset="0"/>
              <a:buChar char="l"/>
            </a:pPr>
            <a:r>
              <a:rPr lang="zh-CN" altLang="en-US" dirty="0" smtClean="0"/>
              <a:t>整体可比：每</a:t>
            </a:r>
            <a:r>
              <a:rPr lang="zh-CN" altLang="en-US" dirty="0"/>
              <a:t>一列中每个输入条件的各个测试数据出现的次数相同</a:t>
            </a:r>
          </a:p>
          <a:p>
            <a:pPr lvl="1">
              <a:buFont typeface="Wingdings" panose="05000000000000000000" charset="0"/>
              <a:buChar char="l"/>
            </a:pPr>
            <a:r>
              <a:rPr lang="zh-CN" altLang="en-US" dirty="0"/>
              <a:t> </a:t>
            </a:r>
            <a:r>
              <a:rPr lang="zh-CN" altLang="en-US" dirty="0" smtClean="0"/>
              <a:t>均匀分散：任意</a:t>
            </a:r>
            <a:r>
              <a:rPr lang="zh-CN" altLang="en-US" dirty="0"/>
              <a:t>两列所构成的各有序数对出现的</a:t>
            </a:r>
            <a:r>
              <a:rPr lang="zh-CN" altLang="en-US" dirty="0" smtClean="0"/>
              <a:t>次数相同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 b="1" dirty="0" smtClean="0">
                <a:latin typeface="楷体" panose="02010609060101010101" pitchFamily="49" charset="-122"/>
              </a:rPr>
              <a:t>目 录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3712" y="1412776"/>
            <a:ext cx="5517430" cy="4267200"/>
          </a:xfrm>
        </p:spPr>
        <p:txBody>
          <a:bodyPr/>
          <a:lstStyle/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zh-CN" altLang="en-US" sz="2800" dirty="0" smtClean="0">
                <a:solidFill>
                  <a:schemeClr val="tx1">
                    <a:lumMod val="10000"/>
                  </a:schemeClr>
                </a:solidFill>
                <a:latin typeface="楷体" panose="02010609060101010101" pitchFamily="49" charset="-122"/>
              </a:rPr>
              <a:t>认识正交表</a:t>
            </a:r>
            <a:endParaRPr lang="en-US" altLang="zh-CN" sz="2800" dirty="0" smtClean="0">
              <a:solidFill>
                <a:schemeClr val="tx1">
                  <a:lumMod val="10000"/>
                </a:schemeClr>
              </a:solidFill>
              <a:latin typeface="楷体" panose="02010609060101010101" pitchFamily="49" charset="-122"/>
            </a:endParaRP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zh-CN" altLang="en-US" sz="2800" dirty="0" smtClean="0">
                <a:solidFill>
                  <a:srgbClr val="FF0000"/>
                </a:solidFill>
                <a:latin typeface="楷体" panose="02010609060101010101" pitchFamily="49" charset="-122"/>
              </a:rPr>
              <a:t>正交表法设计测试用例</a:t>
            </a:r>
            <a:endParaRPr lang="en-US" altLang="zh-CN" sz="2800" dirty="0">
              <a:solidFill>
                <a:srgbClr val="FF0000"/>
              </a:solidFill>
              <a:latin typeface="楷体" panose="0201060906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使用正交表设计测试用例</a:t>
            </a:r>
            <a:endParaRPr lang="zh-CN" altLang="en-US" dirty="0" smtClean="0"/>
          </a:p>
        </p:txBody>
      </p:sp>
      <p:sp>
        <p:nvSpPr>
          <p:cNvPr id="10342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测试用例的设计</a:t>
            </a:r>
            <a:endParaRPr lang="en-US" altLang="zh-CN" dirty="0" smtClean="0"/>
          </a:p>
          <a:p>
            <a:pPr marL="895350" lvl="1" indent="-457200">
              <a:buFont typeface="+mj-lt"/>
              <a:buAutoNum type="arabicPeriod"/>
            </a:pPr>
            <a:r>
              <a:rPr lang="zh-CN" altLang="en-US" sz="2800" dirty="0">
                <a:solidFill>
                  <a:prstClr val="black"/>
                </a:solidFill>
                <a:latin typeface="+mn-ea"/>
                <a:sym typeface="+mn-ea"/>
              </a:rPr>
              <a:t>分析需求，找出相应的因子和水平</a:t>
            </a:r>
          </a:p>
          <a:p>
            <a:pPr marL="895350" lvl="1" indent="-457200">
              <a:buFont typeface="+mj-lt"/>
              <a:buAutoNum type="arabicPeriod"/>
            </a:pPr>
            <a:r>
              <a:rPr lang="zh-CN" altLang="en-US" sz="2800" dirty="0">
                <a:solidFill>
                  <a:prstClr val="black"/>
                </a:solidFill>
                <a:latin typeface="+mn-ea"/>
                <a:sym typeface="+mn-ea"/>
              </a:rPr>
              <a:t>选择合适的正交表</a:t>
            </a:r>
          </a:p>
          <a:p>
            <a:pPr marL="895350" lvl="1" indent="-457200">
              <a:buFont typeface="+mj-lt"/>
              <a:buAutoNum type="arabicPeriod"/>
            </a:pPr>
            <a:r>
              <a:rPr lang="zh-CN" altLang="en-US" sz="2800" dirty="0">
                <a:solidFill>
                  <a:prstClr val="black"/>
                </a:solidFill>
                <a:latin typeface="+mn-ea"/>
                <a:sym typeface="+mn-ea"/>
              </a:rPr>
              <a:t>把变量映射到表中</a:t>
            </a:r>
          </a:p>
          <a:p>
            <a:pPr marL="895350" lvl="1" indent="-457200">
              <a:buFont typeface="+mj-lt"/>
              <a:buAutoNum type="arabicPeriod"/>
            </a:pPr>
            <a:r>
              <a:rPr lang="zh-CN" altLang="en-US" sz="2800" dirty="0">
                <a:solidFill>
                  <a:prstClr val="black"/>
                </a:solidFill>
                <a:latin typeface="+mn-ea"/>
                <a:sym typeface="+mn-ea"/>
              </a:rPr>
              <a:t>每行的各因素水平的组合作为一条测试用例</a:t>
            </a:r>
          </a:p>
          <a:p>
            <a:pPr marL="895350" lvl="1" indent="-457200">
              <a:buFont typeface="+mj-lt"/>
              <a:buAutoNum type="arabicPeriod"/>
            </a:pPr>
            <a:r>
              <a:rPr lang="zh-CN" altLang="en-US" sz="2800" dirty="0">
                <a:solidFill>
                  <a:prstClr val="black"/>
                </a:solidFill>
                <a:latin typeface="+mn-ea"/>
                <a:sym typeface="+mn-ea"/>
              </a:rPr>
              <a:t>根据经验，加上认为没有在表中出现，应该考虑的组合</a:t>
            </a:r>
            <a:endParaRPr lang="en-US" altLang="zh-CN" sz="2800" dirty="0">
              <a:solidFill>
                <a:prstClr val="black"/>
              </a:solidFill>
              <a:latin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34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34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使用正交表设计测试用例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1384" y="1196752"/>
            <a:ext cx="10657184" cy="4267200"/>
          </a:xfrm>
        </p:spPr>
        <p:txBody>
          <a:bodyPr/>
          <a:lstStyle/>
          <a:p>
            <a:r>
              <a:rPr lang="zh-CN" altLang="en-US" dirty="0" smtClean="0"/>
              <a:t>等水平正交表 </a:t>
            </a:r>
            <a:r>
              <a:rPr lang="en-US" altLang="zh-CN" dirty="0"/>
              <a:t>L</a:t>
            </a:r>
            <a:r>
              <a:rPr lang="en-US" altLang="zh-CN" baseline="-25000" dirty="0"/>
              <a:t>n</a:t>
            </a:r>
            <a:r>
              <a:rPr lang="en-US" altLang="zh-CN" dirty="0"/>
              <a:t>(</a:t>
            </a:r>
            <a:r>
              <a:rPr lang="en-US" altLang="zh-CN" dirty="0" err="1"/>
              <a:t>q</a:t>
            </a:r>
            <a:r>
              <a:rPr lang="en-US" altLang="zh-CN" baseline="30000" dirty="0" err="1"/>
              <a:t>s</a:t>
            </a:r>
            <a:r>
              <a:rPr lang="en-US" altLang="zh-CN" dirty="0"/>
              <a:t>)  </a:t>
            </a:r>
          </a:p>
          <a:p>
            <a:pPr marL="0" indent="0">
              <a:buNone/>
            </a:pPr>
            <a:r>
              <a:rPr lang="zh-CN" altLang="en-US" dirty="0" smtClean="0"/>
              <a:t>手机照相机的拍摄模式是普通模式，照相参数如下：对比度（正常，极低，极高）、色彩效果（无，黑白，棕褐色）、感光度（自动，</a:t>
            </a:r>
            <a:r>
              <a:rPr lang="en-US" altLang="zh-CN" dirty="0" smtClean="0"/>
              <a:t>100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200</a:t>
            </a:r>
            <a:r>
              <a:rPr lang="zh-CN" altLang="en-US" dirty="0" smtClean="0"/>
              <a:t>）、白平衡（自动，白炽光，日光），根据此需求测试照相机的照相功能，请设计相应测试用例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使用正交表设计测试用例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5400" y="1124744"/>
            <a:ext cx="10668000" cy="4267200"/>
          </a:xfrm>
        </p:spPr>
        <p:txBody>
          <a:bodyPr/>
          <a:lstStyle/>
          <a:p>
            <a:pPr marL="0" indent="0">
              <a:lnSpc>
                <a:spcPct val="130000"/>
              </a:lnSpc>
              <a:buNone/>
            </a:pPr>
            <a:r>
              <a:rPr lang="zh-CN" altLang="en-US" dirty="0" smtClean="0"/>
              <a:t>一：分析需求，列出因子和水平：</a:t>
            </a:r>
            <a:endParaRPr lang="en-US" altLang="zh-CN" dirty="0" smtClean="0"/>
          </a:p>
          <a:p>
            <a:pPr lvl="1">
              <a:lnSpc>
                <a:spcPct val="130000"/>
              </a:lnSpc>
            </a:pPr>
            <a:r>
              <a:rPr lang="zh-CN" altLang="en-US" dirty="0" smtClean="0"/>
              <a:t>对比度</a:t>
            </a:r>
            <a:r>
              <a:rPr lang="en-US" altLang="zh-CN" dirty="0" smtClean="0"/>
              <a:t>A</a:t>
            </a:r>
            <a:r>
              <a:rPr lang="zh-CN" altLang="en-US" dirty="0" smtClean="0"/>
              <a:t>：</a:t>
            </a:r>
            <a:r>
              <a:rPr lang="en-US" altLang="zh-CN" dirty="0" smtClean="0"/>
              <a:t>A1 =  </a:t>
            </a:r>
            <a:r>
              <a:rPr lang="zh-CN" altLang="en-US" dirty="0" smtClean="0"/>
              <a:t>正常，</a:t>
            </a:r>
            <a:r>
              <a:rPr lang="en-US" altLang="zh-CN" dirty="0" smtClean="0"/>
              <a:t> A2 = </a:t>
            </a:r>
            <a:r>
              <a:rPr lang="zh-CN" altLang="en-US" dirty="0" smtClean="0"/>
              <a:t>极低，</a:t>
            </a:r>
            <a:r>
              <a:rPr lang="en-US" altLang="zh-CN" dirty="0" smtClean="0"/>
              <a:t> A3 = </a:t>
            </a:r>
            <a:r>
              <a:rPr lang="zh-CN" altLang="en-US" dirty="0" smtClean="0"/>
              <a:t>极高</a:t>
            </a:r>
            <a:endParaRPr lang="en-US" altLang="zh-CN" dirty="0" smtClean="0"/>
          </a:p>
          <a:p>
            <a:pPr lvl="1">
              <a:lnSpc>
                <a:spcPct val="130000"/>
              </a:lnSpc>
            </a:pPr>
            <a:r>
              <a:rPr lang="zh-CN" altLang="en-US" dirty="0" smtClean="0"/>
              <a:t>色彩效果</a:t>
            </a:r>
            <a:r>
              <a:rPr lang="en-US" altLang="zh-CN" dirty="0" smtClean="0"/>
              <a:t>B:   B1 = </a:t>
            </a:r>
            <a:r>
              <a:rPr lang="zh-CN" altLang="en-US" dirty="0" smtClean="0"/>
              <a:t>无，</a:t>
            </a:r>
            <a:r>
              <a:rPr lang="en-US" altLang="zh-CN" dirty="0" smtClean="0"/>
              <a:t>B2 = </a:t>
            </a:r>
            <a:r>
              <a:rPr lang="zh-CN" altLang="en-US" dirty="0" smtClean="0"/>
              <a:t>黑白，</a:t>
            </a:r>
            <a:r>
              <a:rPr lang="en-US" altLang="zh-CN" dirty="0" smtClean="0"/>
              <a:t>B3 =</a:t>
            </a:r>
            <a:r>
              <a:rPr lang="zh-CN" altLang="en-US" dirty="0" smtClean="0"/>
              <a:t>棕褐色</a:t>
            </a:r>
            <a:endParaRPr lang="en-US" altLang="zh-CN" dirty="0" smtClean="0"/>
          </a:p>
          <a:p>
            <a:pPr lvl="1">
              <a:lnSpc>
                <a:spcPct val="130000"/>
              </a:lnSpc>
            </a:pPr>
            <a:r>
              <a:rPr lang="zh-CN" altLang="en-US" dirty="0" smtClean="0"/>
              <a:t>感光度</a:t>
            </a:r>
            <a:r>
              <a:rPr lang="en-US" altLang="zh-CN" dirty="0" smtClean="0"/>
              <a:t>C</a:t>
            </a:r>
            <a:r>
              <a:rPr lang="zh-CN" altLang="en-US" dirty="0" smtClean="0"/>
              <a:t>：</a:t>
            </a:r>
            <a:r>
              <a:rPr lang="en-US" altLang="zh-CN" dirty="0" smtClean="0"/>
              <a:t>C1 = </a:t>
            </a:r>
            <a:r>
              <a:rPr lang="zh-CN" altLang="en-US" dirty="0" smtClean="0"/>
              <a:t>自动</a:t>
            </a:r>
            <a:r>
              <a:rPr lang="en-US" altLang="zh-CN" dirty="0" smtClean="0"/>
              <a:t>,  C2 = 100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C3 = 200</a:t>
            </a:r>
          </a:p>
          <a:p>
            <a:pPr lvl="1">
              <a:lnSpc>
                <a:spcPct val="130000"/>
              </a:lnSpc>
            </a:pPr>
            <a:r>
              <a:rPr lang="zh-CN" altLang="en-US" dirty="0" smtClean="0"/>
              <a:t>白平衡</a:t>
            </a:r>
            <a:r>
              <a:rPr lang="en-US" altLang="zh-CN" dirty="0" smtClean="0"/>
              <a:t>D: D1 =</a:t>
            </a:r>
            <a:r>
              <a:rPr lang="zh-CN" altLang="en-US" dirty="0" smtClean="0"/>
              <a:t>自动，</a:t>
            </a:r>
            <a:r>
              <a:rPr lang="en-US" altLang="zh-CN" dirty="0" smtClean="0"/>
              <a:t>D2 = </a:t>
            </a:r>
            <a:r>
              <a:rPr lang="zh-CN" altLang="en-US" dirty="0" smtClean="0"/>
              <a:t>白炽光，</a:t>
            </a:r>
            <a:r>
              <a:rPr lang="en-US" altLang="zh-CN" dirty="0" smtClean="0"/>
              <a:t>D3 =</a:t>
            </a:r>
            <a:r>
              <a:rPr lang="zh-CN" altLang="en-US" dirty="0" smtClean="0"/>
              <a:t>日光</a:t>
            </a:r>
            <a:endParaRPr lang="en-US" altLang="zh-CN" dirty="0" smtClean="0"/>
          </a:p>
          <a:p>
            <a:pPr marL="0" indent="0">
              <a:lnSpc>
                <a:spcPct val="130000"/>
              </a:lnSpc>
              <a:buNone/>
            </a:pPr>
            <a:r>
              <a:rPr lang="zh-CN" altLang="en-US" dirty="0" smtClean="0"/>
              <a:t>二：选择合适的正交表：</a:t>
            </a:r>
            <a:endParaRPr lang="en-US" altLang="zh-CN" dirty="0" smtClean="0"/>
          </a:p>
          <a:p>
            <a:pPr lvl="1">
              <a:lnSpc>
                <a:spcPct val="130000"/>
              </a:lnSpc>
            </a:pPr>
            <a:r>
              <a:rPr lang="en-US" altLang="zh-CN" dirty="0" smtClean="0"/>
              <a:t>    </a:t>
            </a:r>
            <a:r>
              <a:rPr lang="zh-CN" altLang="en-US" dirty="0" smtClean="0"/>
              <a:t>因子数：</a:t>
            </a:r>
            <a:r>
              <a:rPr lang="en-US" altLang="zh-CN" dirty="0" smtClean="0"/>
              <a:t>4</a:t>
            </a:r>
            <a:r>
              <a:rPr lang="zh-CN" altLang="en-US" dirty="0" smtClean="0"/>
              <a:t>；水平数（状态数）：</a:t>
            </a:r>
            <a:r>
              <a:rPr lang="en-US" altLang="zh-CN" dirty="0" smtClean="0"/>
              <a:t>3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zh-CN" altLang="en-US" dirty="0" smtClean="0"/>
              <a:t>三：根据正交表写出相应的测试用例</a:t>
            </a:r>
            <a:endParaRPr lang="en-US" altLang="zh-CN" dirty="0" smtClean="0"/>
          </a:p>
          <a:p>
            <a:pPr>
              <a:lnSpc>
                <a:spcPct val="130000"/>
              </a:lnSpc>
            </a:pPr>
            <a:endParaRPr lang="en-US" altLang="zh-CN" dirty="0" smtClean="0"/>
          </a:p>
          <a:p>
            <a:pPr>
              <a:lnSpc>
                <a:spcPct val="130000"/>
              </a:lnSpc>
            </a:pPr>
            <a:endParaRPr lang="en-US" altLang="zh-CN" dirty="0" smtClean="0"/>
          </a:p>
          <a:p>
            <a:pPr>
              <a:lnSpc>
                <a:spcPct val="130000"/>
              </a:lnSpc>
            </a:pPr>
            <a:endParaRPr lang="en-US" altLang="zh-CN" dirty="0" smtClean="0"/>
          </a:p>
          <a:p>
            <a:pPr>
              <a:lnSpc>
                <a:spcPct val="130000"/>
              </a:lnSpc>
            </a:pPr>
            <a:endParaRPr lang="zh-CN" altLang="en-US" dirty="0"/>
          </a:p>
        </p:txBody>
      </p:sp>
      <p:sp>
        <p:nvSpPr>
          <p:cNvPr id="4" name="燕尾形箭头 3"/>
          <p:cNvSpPr/>
          <p:nvPr/>
        </p:nvSpPr>
        <p:spPr>
          <a:xfrm>
            <a:off x="7320136" y="5013176"/>
            <a:ext cx="1325218" cy="198782"/>
          </a:xfrm>
          <a:prstGeom prst="notched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832304" y="4797152"/>
            <a:ext cx="1962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L</a:t>
            </a:r>
            <a:r>
              <a:rPr lang="en-US" altLang="zh-CN" sz="2800" b="1" baseline="-25000" dirty="0"/>
              <a:t>9</a:t>
            </a:r>
            <a:r>
              <a:rPr lang="en-US" altLang="zh-CN" sz="2800" b="1" dirty="0"/>
              <a:t>(3</a:t>
            </a:r>
            <a:r>
              <a:rPr lang="en-US" altLang="zh-CN" sz="2800" b="1" baseline="30000" dirty="0"/>
              <a:t>4</a:t>
            </a:r>
            <a:r>
              <a:rPr lang="en-US" altLang="zh-CN" sz="2800" b="1" dirty="0"/>
              <a:t>)</a:t>
            </a:r>
            <a:endParaRPr lang="zh-CN" altLang="en-US" sz="2800" b="1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3421222"/>
              </p:ext>
            </p:extLst>
          </p:nvPr>
        </p:nvGraphicFramePr>
        <p:xfrm>
          <a:off x="623392" y="188640"/>
          <a:ext cx="10657184" cy="626254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93608"/>
                <a:gridCol w="430868"/>
                <a:gridCol w="602701"/>
                <a:gridCol w="723241"/>
                <a:gridCol w="662971"/>
                <a:gridCol w="283925"/>
                <a:gridCol w="692144"/>
                <a:gridCol w="1203700"/>
                <a:gridCol w="662971"/>
                <a:gridCol w="915660"/>
                <a:gridCol w="619848"/>
                <a:gridCol w="1156654"/>
                <a:gridCol w="778836"/>
                <a:gridCol w="1030057"/>
              </a:tblGrid>
              <a:tr h="463044">
                <a:tc>
                  <a:txBody>
                    <a:bodyPr/>
                    <a:lstStyle/>
                    <a:p>
                      <a:pPr algn="ctr" fontAlgn="b"/>
                      <a:endParaRPr lang="zh-CN" altLang="en-US" sz="28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28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28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28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28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13">
                  <a:txBody>
                    <a:bodyPr/>
                    <a:lstStyle/>
                    <a:p>
                      <a:endParaRPr lang="zh-CN" altLang="en-US" b="1" i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744" marR="87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2800" b="1" i="0" u="none" strike="noStrike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zh-CN" altLang="en-US" sz="28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测试用例</a:t>
                      </a:r>
                      <a:endParaRPr lang="en-US" altLang="zh-CN" sz="28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28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28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5978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行号</a:t>
                      </a:r>
                      <a:r>
                        <a:rPr lang="zh-CN" altLang="en-US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endParaRPr lang="zh-CN" altLang="en-US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A</a:t>
                      </a:r>
                    </a:p>
                    <a:p>
                      <a:pPr algn="ctr" fontAlgn="b"/>
                      <a:r>
                        <a:rPr lang="en-US" altLang="zh-CN" sz="28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zh-CN" sz="28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B</a:t>
                      </a:r>
                    </a:p>
                    <a:p>
                      <a:pPr algn="ctr" fontAlgn="b"/>
                      <a:r>
                        <a:rPr lang="en-US" altLang="zh-CN" sz="28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en-US" altLang="zh-CN" sz="28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C</a:t>
                      </a:r>
                    </a:p>
                    <a:p>
                      <a:pPr algn="ctr" fontAlgn="b"/>
                      <a:r>
                        <a:rPr lang="en-US" altLang="zh-CN" sz="28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en-US" altLang="zh-CN" sz="28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D</a:t>
                      </a:r>
                    </a:p>
                    <a:p>
                      <a:pPr algn="ctr" fontAlgn="b"/>
                      <a:r>
                        <a:rPr lang="en-US" altLang="zh-CN" sz="28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4</a:t>
                      </a:r>
                      <a:endParaRPr lang="en-US" altLang="zh-CN" sz="28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zh-CN" altLang="en-US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用例</a:t>
                      </a:r>
                      <a:endParaRPr lang="en-US" altLang="zh-CN" sz="2200" b="1" i="0" u="none" strike="noStrike" dirty="0" smtClean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  <a:p>
                      <a:pPr algn="ctr" fontAlgn="b"/>
                      <a:r>
                        <a:rPr lang="zh-CN" altLang="en-US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编号</a:t>
                      </a: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zh-CN" altLang="en-US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水平</a:t>
                      </a:r>
                      <a:endParaRPr lang="en-US" altLang="zh-CN" sz="2200" b="1" i="0" u="none" strike="noStrike" dirty="0" smtClean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  <a:p>
                      <a:pPr algn="ctr" fontAlgn="b"/>
                      <a:r>
                        <a:rPr lang="zh-CN" altLang="en-US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组合</a:t>
                      </a: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zh-CN" altLang="en-US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对比度</a:t>
                      </a: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zh-CN" altLang="en-US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色彩</a:t>
                      </a:r>
                      <a:endParaRPr lang="en-US" altLang="zh-CN" sz="2200" b="1" i="0" u="none" strike="noStrike" dirty="0" smtClean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  <a:p>
                      <a:pPr algn="ctr" fontAlgn="b"/>
                      <a:r>
                        <a:rPr lang="zh-CN" altLang="en-US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效果</a:t>
                      </a: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zh-CN" altLang="en-US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感光度</a:t>
                      </a: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zh-CN" altLang="en-US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白平衡</a:t>
                      </a: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zh-CN" altLang="en-US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预期</a:t>
                      </a:r>
                      <a:endParaRPr lang="en-US" altLang="zh-CN" sz="2200" b="1" i="0" u="none" strike="noStrike" dirty="0" smtClean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  <a:p>
                      <a:pPr algn="ctr" fontAlgn="b"/>
                      <a:r>
                        <a:rPr lang="zh-CN" altLang="en-US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结果</a:t>
                      </a: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zh-CN" sz="2200" b="1" i="0" u="none" strike="noStrike" dirty="0" smtClean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实际</a:t>
                      </a:r>
                      <a:endParaRPr lang="en-US" altLang="zh-CN" sz="2200" b="1" i="0" u="none" strike="noStrike" dirty="0" smtClean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200" b="1" i="0" u="none" strike="noStrike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结果</a:t>
                      </a: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762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8744" marR="87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zh-CN" sz="2800" b="1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zh-CN" sz="2800" b="1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8744" marR="87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8744" marR="87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</a:tr>
              <a:tr h="463044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8744" marR="87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altLang="zh-CN" sz="2200" b="1" i="0" u="none" strike="noStrike" baseline="-25000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altLang="zh-CN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US" altLang="zh-CN" sz="2200" b="1" i="0" u="none" strike="noStrike" baseline="-25000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altLang="zh-CN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altLang="zh-CN" sz="2200" b="1" i="0" u="none" strike="noStrike" baseline="-25000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altLang="zh-CN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en-US" altLang="zh-CN" sz="2200" b="1" i="0" u="none" strike="noStrike" baseline="-25000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zh-CN" sz="2200" b="1" i="0" u="none" strike="noStrike" baseline="-25000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正常</a:t>
                      </a: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无</a:t>
                      </a: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自动</a:t>
                      </a: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自动</a:t>
                      </a: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8744" marR="87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8744" marR="87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497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8744" marR="87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zh-CN" sz="2800" b="1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en-US" altLang="zh-CN" sz="2800" b="1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8744" marR="87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8744" marR="87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8744" marR="87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altLang="zh-CN" sz="2200" b="1" i="0" u="none" strike="noStrike" baseline="-25000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altLang="zh-CN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US" altLang="zh-CN" sz="2200" b="1" i="0" u="none" strike="noStrike" baseline="-25000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altLang="zh-CN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altLang="zh-CN" sz="2200" b="1" i="0" u="none" strike="noStrike" baseline="-25000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altLang="zh-CN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en-US" altLang="zh-CN" sz="2200" b="1" i="0" u="none" strike="noStrike" baseline="-25000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en-US" altLang="zh-CN" sz="2200" b="1" i="0" u="none" strike="noStrike" baseline="-25000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正常</a:t>
                      </a: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黑白</a:t>
                      </a: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100</a:t>
                      </a: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400" b="1" i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白炽光</a:t>
                      </a: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7159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8744" marR="87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8744" marR="87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8744" marR="87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8744" marR="87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8744" marR="87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8744" marR="87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altLang="zh-CN" sz="2200" b="1" i="0" u="none" strike="noStrike" baseline="-25000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altLang="zh-CN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US" altLang="zh-CN" sz="2200" b="1" i="0" u="none" strike="noStrike" baseline="-25000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altLang="zh-CN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altLang="zh-CN" sz="2200" b="1" i="0" u="none" strike="noStrike" baseline="-25000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altLang="zh-CN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en-US" altLang="zh-CN" sz="2200" b="1" i="0" u="none" strike="noStrike" baseline="-25000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en-US" altLang="zh-CN" sz="2200" b="1" i="0" u="none" strike="noStrike" baseline="-25000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正常</a:t>
                      </a: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棕褐色</a:t>
                      </a: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200</a:t>
                      </a: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日光</a:t>
                      </a: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497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8744" marR="87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8744" marR="87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8744" marR="87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8744" marR="87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8744" marR="87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8744" marR="87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200" b="1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altLang="zh-CN" sz="2200" b="1" i="0" u="none" strike="noStrike" kern="1200" baseline="-250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altLang="zh-CN" sz="2200" b="1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US" altLang="zh-CN" sz="2200" b="1" i="0" u="none" strike="noStrike" kern="1200" baseline="-250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altLang="zh-CN" sz="2200" b="1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altLang="zh-CN" sz="2200" b="1" i="0" u="none" strike="noStrike" kern="1200" baseline="-250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altLang="zh-CN" sz="2200" b="1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en-US" altLang="zh-CN" sz="2200" b="1" i="0" u="none" strike="noStrike" kern="1200" baseline="-250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en-US" altLang="zh-CN" sz="2200" b="1" i="0" u="none" strike="noStrike" kern="1200" baseline="-250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200" b="1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极低</a:t>
                      </a:r>
                      <a:endParaRPr lang="en-US" altLang="zh-CN" sz="2200" b="1" i="0" u="none" strike="noStrike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无</a:t>
                      </a: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100</a:t>
                      </a: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日光</a:t>
                      </a: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497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8744" marR="87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8744" marR="87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8744" marR="87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8744" marR="87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8744" marR="87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8744" marR="87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200" b="1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altLang="zh-CN" sz="2200" b="1" i="0" u="none" strike="noStrike" kern="1200" baseline="-250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altLang="zh-CN" sz="2200" b="1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US" altLang="zh-CN" sz="2200" b="1" i="0" u="none" strike="noStrike" kern="1200" baseline="-250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altLang="zh-CN" sz="2200" b="1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altLang="zh-CN" sz="2200" b="1" i="0" u="none" strike="noStrike" kern="1200" baseline="-250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altLang="zh-CN" sz="2200" b="1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en-US" altLang="zh-CN" sz="2200" b="1" i="0" u="none" strike="noStrike" kern="1200" baseline="-250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zh-CN" sz="2200" b="1" i="0" u="none" strike="noStrike" kern="1200" baseline="-250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200" b="1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极低</a:t>
                      </a:r>
                      <a:endParaRPr lang="en-US" altLang="zh-CN" sz="2200" b="1" i="0" u="none" strike="noStrike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黑白</a:t>
                      </a: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200</a:t>
                      </a: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自动</a:t>
                      </a: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4038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8744" marR="87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8744" marR="87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8744" marR="87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8744" marR="87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8744" marR="87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9525" marR="9525" marT="9525" marB="0" anchor="b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8744" marR="87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altLang="zh-CN" sz="2200" b="1" i="0" u="none" strike="noStrike" baseline="-25000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altLang="zh-CN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US" altLang="zh-CN" sz="2200" b="1" i="0" u="none" strike="noStrike" baseline="-25000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altLang="zh-CN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altLang="zh-CN" sz="2200" b="1" i="0" u="none" strike="noStrike" baseline="-25000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altLang="zh-CN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en-US" altLang="zh-CN" sz="2200" b="1" i="0" u="none" strike="noStrike" baseline="-25000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en-US" altLang="zh-CN" sz="2200" b="1" i="0" u="none" strike="noStrike" baseline="-25000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zh-CN" altLang="en-US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极低</a:t>
                      </a: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zh-CN" altLang="en-US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棕褐色</a:t>
                      </a: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zh-CN" altLang="en-US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自动</a:t>
                      </a: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000" b="1" i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白炽光</a:t>
                      </a: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8744" marR="87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8744" marR="87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8744" marR="87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8744" marR="87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8744" marR="87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</a:tr>
              <a:tr h="49497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8744" marR="8744" marT="9525" marB="0" anchor="b"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8744" marR="8744" marT="9525" marB="0" anchor="b"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8744" marR="8744" marT="9525" marB="0" anchor="b"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8744" marR="8744" marT="9525" marB="0" anchor="b"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8744" marR="8744" marT="9525" marB="0" anchor="b"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8744" marR="87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altLang="zh-CN" sz="2200" b="1" i="0" u="none" strike="noStrike" baseline="-25000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altLang="zh-CN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US" altLang="zh-CN" sz="2200" b="1" i="0" u="none" strike="noStrike" baseline="-25000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altLang="zh-CN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altLang="zh-CN" sz="2200" b="1" i="0" u="none" strike="noStrike" baseline="-25000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altLang="zh-CN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en-US" altLang="zh-CN" sz="2200" b="1" i="0" u="none" strike="noStrike" baseline="-25000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en-US" altLang="zh-CN" sz="2200" b="1" i="0" u="none" strike="noStrike" baseline="-25000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极高</a:t>
                      </a: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无</a:t>
                      </a: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200</a:t>
                      </a: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000" b="1" i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白炽光</a:t>
                      </a: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497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8744" marR="87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8744" marR="87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8744" marR="87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8744" marR="87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8744" marR="87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8744" marR="87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altLang="zh-CN" sz="2200" b="1" i="0" u="none" strike="noStrike" baseline="-25000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altLang="zh-CN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US" altLang="zh-CN" sz="2200" b="1" i="0" u="none" strike="noStrike" baseline="-25000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altLang="zh-CN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altLang="zh-CN" sz="2200" b="1" i="0" u="none" strike="noStrike" baseline="-25000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altLang="zh-CN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en-US" altLang="zh-CN" sz="2200" b="1" i="0" u="none" strike="noStrike" baseline="-25000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en-US" altLang="zh-CN" sz="2200" b="1" i="0" u="none" strike="noStrike" baseline="-25000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极高</a:t>
                      </a: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黑白</a:t>
                      </a: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自动</a:t>
                      </a: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日光</a:t>
                      </a: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7724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marL="8744" marR="87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8744" marR="87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8744" marR="87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8744" marR="87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8744" marR="87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marL="8744" marR="87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altLang="zh-CN" sz="2200" b="1" i="0" u="none" strike="noStrike" baseline="-25000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altLang="zh-CN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US" altLang="zh-CN" sz="2200" b="1" i="0" u="none" strike="noStrike" baseline="-25000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altLang="zh-CN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altLang="zh-CN" sz="2200" b="1" i="0" u="none" strike="noStrike" baseline="-25000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altLang="zh-CN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en-US" altLang="zh-CN" sz="2200" b="1" i="0" u="none" strike="noStrike" baseline="-25000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zh-CN" sz="2200" b="1" i="0" u="none" strike="noStrike" baseline="-25000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极高</a:t>
                      </a: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棕褐色</a:t>
                      </a: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100</a:t>
                      </a: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自动</a:t>
                      </a: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6" name="直接连接符 5"/>
          <p:cNvCxnSpPr/>
          <p:nvPr/>
        </p:nvCxnSpPr>
        <p:spPr>
          <a:xfrm>
            <a:off x="839416" y="764704"/>
            <a:ext cx="792088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1055440" y="692696"/>
            <a:ext cx="648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列号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5400" y="1320552"/>
            <a:ext cx="10945216" cy="4267200"/>
          </a:xfrm>
        </p:spPr>
        <p:txBody>
          <a:bodyPr/>
          <a:lstStyle/>
          <a:p>
            <a:r>
              <a:rPr lang="zh-CN" altLang="en-US" dirty="0" smtClean="0"/>
              <a:t>某旅游网站使用</a:t>
            </a:r>
            <a:r>
              <a:rPr lang="en-US" altLang="zh-CN" dirty="0" smtClean="0"/>
              <a:t>B/S</a:t>
            </a:r>
            <a:r>
              <a:rPr lang="zh-CN" altLang="en-US" dirty="0" smtClean="0"/>
              <a:t>架构，客户端访问可以使用的操作系统包含：</a:t>
            </a:r>
            <a:r>
              <a:rPr lang="en-US" altLang="zh-CN" dirty="0" smtClean="0"/>
              <a:t>Windows8</a:t>
            </a:r>
            <a:r>
              <a:rPr lang="zh-CN" altLang="en-US" dirty="0" smtClean="0"/>
              <a:t>，</a:t>
            </a:r>
            <a:r>
              <a:rPr lang="en-US" altLang="zh-CN" dirty="0" smtClean="0"/>
              <a:t>Windows10,Mac;</a:t>
            </a:r>
            <a:r>
              <a:rPr lang="zh-CN" altLang="en-US" dirty="0" smtClean="0"/>
              <a:t>浏览器包含：</a:t>
            </a:r>
            <a:r>
              <a:rPr lang="en-US" altLang="zh-CN" dirty="0" err="1" smtClean="0"/>
              <a:t>Firfox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Chrome</a:t>
            </a:r>
            <a:r>
              <a:rPr lang="zh-CN" altLang="en-US" dirty="0" smtClean="0"/>
              <a:t>，</a:t>
            </a:r>
            <a:r>
              <a:rPr lang="en-US" altLang="zh-CN" dirty="0" smtClean="0"/>
              <a:t>IE;</a:t>
            </a:r>
            <a:r>
              <a:rPr lang="zh-CN" altLang="en-US" dirty="0" smtClean="0"/>
              <a:t>浏览器插件包含</a:t>
            </a:r>
            <a:r>
              <a:rPr lang="en-US" altLang="zh-CN" dirty="0" smtClean="0"/>
              <a:t>RealPlayer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MediaPlayer</a:t>
            </a:r>
            <a:r>
              <a:rPr lang="zh-CN" altLang="en-US" dirty="0" smtClean="0"/>
              <a:t>，</a:t>
            </a:r>
            <a:r>
              <a:rPr lang="en-US" altLang="zh-CN" dirty="0" smtClean="0"/>
              <a:t>Flash Player;</a:t>
            </a:r>
            <a:r>
              <a:rPr lang="zh-CN" altLang="en-US" dirty="0" smtClean="0"/>
              <a:t>显示器尺寸包含：</a:t>
            </a:r>
            <a:r>
              <a:rPr lang="en-US" altLang="zh-CN" dirty="0" smtClean="0"/>
              <a:t>13</a:t>
            </a:r>
            <a:r>
              <a:rPr lang="zh-CN" altLang="en-US" dirty="0" smtClean="0"/>
              <a:t>寸，</a:t>
            </a:r>
            <a:r>
              <a:rPr lang="en-US" altLang="zh-CN" dirty="0" smtClean="0"/>
              <a:t>14</a:t>
            </a:r>
            <a:r>
              <a:rPr lang="zh-CN" altLang="en-US" dirty="0" smtClean="0"/>
              <a:t>寸，</a:t>
            </a:r>
            <a:r>
              <a:rPr lang="en-US" altLang="zh-CN" dirty="0" smtClean="0"/>
              <a:t>15</a:t>
            </a:r>
            <a:r>
              <a:rPr lang="zh-CN" altLang="en-US" dirty="0" smtClean="0"/>
              <a:t>寸；请根据此需求使用正交实验法设计测试用例</a:t>
            </a:r>
            <a:endParaRPr lang="zh-CN" alt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使用正交表设计测试用例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5400" y="1196752"/>
            <a:ext cx="11017224" cy="4267200"/>
          </a:xfrm>
        </p:spPr>
        <p:txBody>
          <a:bodyPr/>
          <a:lstStyle/>
          <a:p>
            <a:r>
              <a:rPr lang="zh-CN" altLang="en-US" dirty="0" smtClean="0"/>
              <a:t>将如上题目改为如下要求：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某旅游网站使用</a:t>
            </a:r>
            <a:r>
              <a:rPr lang="en-US" altLang="zh-CN" dirty="0" smtClean="0"/>
              <a:t>B/S</a:t>
            </a:r>
            <a:r>
              <a:rPr lang="zh-CN" altLang="en-US" dirty="0" smtClean="0"/>
              <a:t>架构，客户端访问可以使用的操作系统包含：</a:t>
            </a:r>
            <a:r>
              <a:rPr lang="en-US" altLang="zh-CN" dirty="0" smtClean="0"/>
              <a:t>Windows8</a:t>
            </a:r>
            <a:r>
              <a:rPr lang="zh-CN" altLang="en-US" dirty="0" smtClean="0"/>
              <a:t>，</a:t>
            </a:r>
            <a:r>
              <a:rPr lang="en-US" altLang="zh-CN" dirty="0" smtClean="0"/>
              <a:t>Windows10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Mac</a:t>
            </a:r>
            <a:r>
              <a:rPr lang="zh-CN" altLang="en-US" dirty="0" smtClean="0"/>
              <a:t>，</a:t>
            </a:r>
            <a:r>
              <a:rPr lang="en-US" altLang="zh-CN" dirty="0" smtClean="0"/>
              <a:t>Linux;</a:t>
            </a:r>
            <a:r>
              <a:rPr lang="zh-CN" altLang="en-US" dirty="0" smtClean="0"/>
              <a:t>浏览器包含：</a:t>
            </a:r>
            <a:r>
              <a:rPr lang="en-US" altLang="zh-CN" dirty="0" err="1" smtClean="0"/>
              <a:t>Firfox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Chrome</a:t>
            </a:r>
            <a:r>
              <a:rPr lang="zh-CN" altLang="en-US" dirty="0" smtClean="0"/>
              <a:t>，</a:t>
            </a:r>
            <a:r>
              <a:rPr lang="en-US" altLang="zh-CN" dirty="0" smtClean="0"/>
              <a:t>IE;</a:t>
            </a:r>
            <a:r>
              <a:rPr lang="zh-CN" altLang="en-US" dirty="0" smtClean="0"/>
              <a:t>浏览器插件包含</a:t>
            </a:r>
            <a:r>
              <a:rPr lang="en-US" altLang="zh-CN" dirty="0" smtClean="0"/>
              <a:t>RealPlayer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MediaPlayer</a:t>
            </a:r>
            <a:r>
              <a:rPr lang="zh-CN" altLang="en-US" dirty="0" smtClean="0"/>
              <a:t>，</a:t>
            </a:r>
            <a:r>
              <a:rPr lang="en-US" altLang="zh-CN" dirty="0" smtClean="0"/>
              <a:t>Flash Player;</a:t>
            </a:r>
            <a:r>
              <a:rPr lang="zh-CN" altLang="en-US" dirty="0" smtClean="0"/>
              <a:t>显示器尺寸包含：</a:t>
            </a:r>
            <a:r>
              <a:rPr lang="en-US" altLang="zh-CN" dirty="0" smtClean="0"/>
              <a:t>13</a:t>
            </a:r>
            <a:r>
              <a:rPr lang="zh-CN" altLang="en-US" dirty="0" smtClean="0"/>
              <a:t>寸，</a:t>
            </a:r>
            <a:r>
              <a:rPr lang="en-US" altLang="zh-CN" dirty="0" smtClean="0"/>
              <a:t>14</a:t>
            </a:r>
            <a:r>
              <a:rPr lang="zh-CN" altLang="en-US" dirty="0" smtClean="0"/>
              <a:t>寸；请根据此需求使用正交实验法设计测试用例</a:t>
            </a:r>
          </a:p>
          <a:p>
            <a:pPr lvl="1"/>
            <a:endParaRPr lang="zh-CN" alt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使用正交表设计测试用例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一：分析需求，写出相应的因子和状态：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A = </a:t>
            </a:r>
            <a:r>
              <a:rPr lang="zh-CN" altLang="en-US" dirty="0" smtClean="0"/>
              <a:t>操作系统      </a:t>
            </a:r>
            <a:r>
              <a:rPr lang="en-US" altLang="zh-CN" dirty="0" smtClean="0"/>
              <a:t>B = </a:t>
            </a:r>
            <a:r>
              <a:rPr lang="zh-CN" altLang="en-US" dirty="0" smtClean="0"/>
              <a:t>浏览器      </a:t>
            </a:r>
            <a:r>
              <a:rPr lang="en-US" altLang="zh-CN" dirty="0" smtClean="0"/>
              <a:t>C =  </a:t>
            </a:r>
            <a:r>
              <a:rPr lang="zh-CN" altLang="en-US" dirty="0" smtClean="0"/>
              <a:t>插件       </a:t>
            </a:r>
            <a:r>
              <a:rPr lang="en-US" altLang="zh-CN" dirty="0" smtClean="0"/>
              <a:t>D = </a:t>
            </a:r>
            <a:r>
              <a:rPr lang="zh-CN" altLang="en-US" dirty="0"/>
              <a:t>显示器</a:t>
            </a:r>
            <a:r>
              <a:rPr lang="zh-CN" altLang="en-US" dirty="0" smtClean="0"/>
              <a:t>尺寸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操作系统：</a:t>
            </a:r>
            <a:r>
              <a:rPr lang="en-US" altLang="zh-CN" dirty="0" smtClean="0"/>
              <a:t>A1 = Windows8,A2 = Windows10,A3 = Mac,A4 = Linux</a:t>
            </a:r>
          </a:p>
          <a:p>
            <a:pPr marL="0" indent="0">
              <a:buNone/>
            </a:pPr>
            <a:r>
              <a:rPr lang="zh-CN" altLang="en-US" dirty="0" smtClean="0"/>
              <a:t>浏览器：</a:t>
            </a:r>
            <a:r>
              <a:rPr lang="en-US" altLang="zh-CN" dirty="0" smtClean="0"/>
              <a:t>B1 = </a:t>
            </a:r>
            <a:r>
              <a:rPr lang="en-US" altLang="zh-CN" dirty="0" err="1" smtClean="0"/>
              <a:t>Firfox</a:t>
            </a:r>
            <a:r>
              <a:rPr lang="zh-CN" altLang="en-US" dirty="0" smtClean="0"/>
              <a:t>，</a:t>
            </a:r>
            <a:r>
              <a:rPr lang="en-US" altLang="zh-CN" dirty="0" smtClean="0"/>
              <a:t>B2 = Chrome,B3 = IE</a:t>
            </a:r>
          </a:p>
          <a:p>
            <a:pPr marL="0" indent="0">
              <a:buNone/>
            </a:pPr>
            <a:r>
              <a:rPr lang="zh-CN" altLang="en-US" dirty="0" smtClean="0"/>
              <a:t>插件：</a:t>
            </a:r>
            <a:r>
              <a:rPr lang="en-US" altLang="zh-CN" dirty="0" smtClean="0"/>
              <a:t>C1 = RealPlayer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C2 = </a:t>
            </a:r>
            <a:r>
              <a:rPr lang="en-US" altLang="zh-CN" dirty="0" err="1" smtClean="0"/>
              <a:t>MediaPlayer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C3 = Flash Player</a:t>
            </a:r>
          </a:p>
          <a:p>
            <a:pPr marL="0" indent="0">
              <a:buNone/>
            </a:pPr>
            <a:r>
              <a:rPr lang="zh-CN" altLang="en-US" dirty="0"/>
              <a:t>显示器</a:t>
            </a:r>
            <a:r>
              <a:rPr lang="zh-CN" altLang="en-US" dirty="0" smtClean="0"/>
              <a:t>尺寸：</a:t>
            </a:r>
            <a:r>
              <a:rPr lang="en-US" altLang="zh-CN" dirty="0" smtClean="0"/>
              <a:t>D1 = 13</a:t>
            </a:r>
            <a:r>
              <a:rPr lang="zh-CN" altLang="en-US" dirty="0" smtClean="0"/>
              <a:t>寸，</a:t>
            </a:r>
            <a:r>
              <a:rPr lang="en-US" altLang="zh-CN" dirty="0" smtClean="0"/>
              <a:t>D2 = 14</a:t>
            </a:r>
            <a:r>
              <a:rPr lang="zh-CN" altLang="en-US" dirty="0" smtClean="0"/>
              <a:t>寸</a:t>
            </a:r>
            <a:endParaRPr lang="zh-CN" altLang="en-US" dirty="0"/>
          </a:p>
        </p:txBody>
      </p:sp>
      <p:sp>
        <p:nvSpPr>
          <p:cNvPr id="4" name="内容占位符 2"/>
          <p:cNvSpPr txBox="1"/>
          <p:nvPr/>
        </p:nvSpPr>
        <p:spPr>
          <a:xfrm>
            <a:off x="11280576" y="2780928"/>
            <a:ext cx="1255091" cy="30927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7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6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5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 smtClean="0"/>
              <a:t>4</a:t>
            </a:r>
          </a:p>
          <a:p>
            <a:pPr marL="0" indent="0">
              <a:buNone/>
            </a:pPr>
            <a:r>
              <a:rPr lang="en-US" altLang="zh-CN" dirty="0" smtClean="0"/>
              <a:t>3</a:t>
            </a:r>
          </a:p>
          <a:p>
            <a:pPr marL="0" indent="0">
              <a:buNone/>
            </a:pPr>
            <a:r>
              <a:rPr lang="en-US" altLang="zh-CN" dirty="0" smtClean="0"/>
              <a:t>3</a:t>
            </a:r>
          </a:p>
          <a:p>
            <a:pPr marL="0" indent="0">
              <a:buNone/>
            </a:pPr>
            <a:r>
              <a:rPr lang="en-US" altLang="zh-CN" dirty="0" smtClean="0"/>
              <a:t>2</a:t>
            </a:r>
            <a:endParaRPr lang="zh-CN" alt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根据需求设计测试用例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5400" y="1320552"/>
            <a:ext cx="11017224" cy="4267200"/>
          </a:xfrm>
        </p:spPr>
        <p:txBody>
          <a:bodyPr/>
          <a:lstStyle/>
          <a:p>
            <a:r>
              <a:rPr lang="zh-CN" altLang="en-US" dirty="0" smtClean="0"/>
              <a:t>手机照相功能，在照相过程中提供了关于</a:t>
            </a:r>
            <a:r>
              <a:rPr lang="zh-CN" altLang="en-US" dirty="0" smtClean="0">
                <a:solidFill>
                  <a:srgbClr val="FF0000"/>
                </a:solidFill>
              </a:rPr>
              <a:t>对比度、色彩效果、感光度、白平衡</a:t>
            </a:r>
            <a:r>
              <a:rPr lang="zh-CN" altLang="en-US" dirty="0" smtClean="0"/>
              <a:t>等多种参数设置？如何设计测试用例测试照相功能，并且保证测试效果</a:t>
            </a:r>
            <a:endParaRPr lang="en-US" altLang="zh-CN" dirty="0" smtClean="0"/>
          </a:p>
          <a:p>
            <a:r>
              <a:rPr lang="zh-CN" altLang="en-US" dirty="0" smtClean="0"/>
              <a:t>怎样设计？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等价类？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边界值？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决策表</a:t>
            </a:r>
            <a:endParaRPr lang="zh-CN" alt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使用正交表设计测试用例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92" y="1394048"/>
            <a:ext cx="14041560" cy="426720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二 ：选择合适的正交表：</a:t>
            </a:r>
            <a:endParaRPr lang="en-US" altLang="zh-CN" dirty="0" smtClean="0"/>
          </a:p>
          <a:p>
            <a:pPr marL="0" lvl="1" indent="0">
              <a:buNone/>
            </a:pPr>
            <a:r>
              <a:rPr lang="zh-CN" altLang="en-US" sz="2800" dirty="0">
                <a:cs typeface="+mn-cs"/>
              </a:rPr>
              <a:t>表中的</a:t>
            </a:r>
            <a:r>
              <a:rPr lang="zh-CN" altLang="en-US" sz="2800" dirty="0">
                <a:solidFill>
                  <a:srgbClr val="FF0000"/>
                </a:solidFill>
                <a:cs typeface="+mn-cs"/>
              </a:rPr>
              <a:t>因子数</a:t>
            </a:r>
            <a:r>
              <a:rPr lang="en-US" altLang="zh-CN" sz="2800" dirty="0">
                <a:cs typeface="+mn-cs"/>
              </a:rPr>
              <a:t>&gt;=</a:t>
            </a:r>
            <a:r>
              <a:rPr lang="en-US" altLang="zh-CN" sz="2800" dirty="0" smtClean="0">
                <a:cs typeface="+mn-cs"/>
              </a:rPr>
              <a:t>4         </a:t>
            </a:r>
            <a:r>
              <a:rPr lang="zh-CN" altLang="en-US" sz="2800" dirty="0" smtClean="0">
                <a:cs typeface="+mn-cs"/>
              </a:rPr>
              <a:t>表</a:t>
            </a:r>
            <a:r>
              <a:rPr lang="zh-CN" altLang="en-US" sz="2800" dirty="0">
                <a:cs typeface="+mn-cs"/>
              </a:rPr>
              <a:t>中至少有</a:t>
            </a:r>
            <a:r>
              <a:rPr lang="en-US" altLang="zh-CN" sz="2800" dirty="0">
                <a:cs typeface="+mn-cs"/>
              </a:rPr>
              <a:t>4</a:t>
            </a:r>
            <a:r>
              <a:rPr lang="zh-CN" altLang="en-US" sz="2800" dirty="0">
                <a:cs typeface="+mn-cs"/>
              </a:rPr>
              <a:t>个因子的</a:t>
            </a:r>
            <a:r>
              <a:rPr lang="zh-CN" altLang="en-US" sz="2800" dirty="0">
                <a:solidFill>
                  <a:srgbClr val="FF0000"/>
                </a:solidFill>
                <a:cs typeface="+mn-cs"/>
              </a:rPr>
              <a:t>水平数</a:t>
            </a:r>
            <a:r>
              <a:rPr lang="en-US" altLang="zh-CN" sz="2800" dirty="0">
                <a:cs typeface="+mn-cs"/>
              </a:rPr>
              <a:t>&gt;=</a:t>
            </a:r>
            <a:r>
              <a:rPr lang="en-US" altLang="zh-CN" sz="2800" dirty="0" smtClean="0">
                <a:cs typeface="+mn-cs"/>
              </a:rPr>
              <a:t>2</a:t>
            </a:r>
          </a:p>
          <a:p>
            <a:pPr marL="0" lvl="1" indent="0">
              <a:buNone/>
            </a:pPr>
            <a:r>
              <a:rPr lang="zh-CN" altLang="en-US" sz="2800" dirty="0" smtClean="0">
                <a:solidFill>
                  <a:srgbClr val="FF0000"/>
                </a:solidFill>
                <a:cs typeface="+mn-cs"/>
              </a:rPr>
              <a:t>行数</a:t>
            </a:r>
            <a:r>
              <a:rPr lang="zh-CN" altLang="en-US" sz="2800" dirty="0" smtClean="0">
                <a:cs typeface="+mn-cs"/>
              </a:rPr>
              <a:t>取最</a:t>
            </a:r>
            <a:r>
              <a:rPr lang="zh-CN" altLang="en-US" sz="2800" dirty="0" smtClean="0">
                <a:latin typeface="楷体" panose="02010609060101010101" pitchFamily="49" charset="-122"/>
                <a:cs typeface="+mn-cs"/>
              </a:rPr>
              <a:t>少的一个  </a:t>
            </a:r>
            <a:r>
              <a:rPr lang="en-US" altLang="zh-CN" sz="2800" dirty="0" smtClean="0">
                <a:latin typeface="楷体" panose="02010609060101010101" pitchFamily="49" charset="-122"/>
                <a:cs typeface="+mn-cs"/>
              </a:rPr>
              <a:t>L</a:t>
            </a:r>
            <a:r>
              <a:rPr lang="en-US" altLang="zh-CN" sz="2800" baseline="-25000" dirty="0" smtClean="0">
                <a:latin typeface="楷体" panose="02010609060101010101" pitchFamily="49" charset="-122"/>
                <a:cs typeface="+mn-cs"/>
              </a:rPr>
              <a:t>9</a:t>
            </a:r>
            <a:r>
              <a:rPr lang="en-US" altLang="zh-CN" sz="2800" dirty="0" smtClean="0">
                <a:latin typeface="楷体" panose="02010609060101010101" pitchFamily="49" charset="-122"/>
                <a:cs typeface="+mn-cs"/>
              </a:rPr>
              <a:t>(3</a:t>
            </a:r>
            <a:r>
              <a:rPr lang="en-US" altLang="zh-CN" sz="2800" baseline="30000" dirty="0" smtClean="0">
                <a:latin typeface="楷体" panose="02010609060101010101" pitchFamily="49" charset="-122"/>
                <a:cs typeface="+mn-cs"/>
              </a:rPr>
              <a:t>4</a:t>
            </a:r>
            <a:r>
              <a:rPr lang="en-US" altLang="zh-CN" sz="2800" dirty="0" smtClean="0">
                <a:latin typeface="楷体" panose="02010609060101010101" pitchFamily="49" charset="-122"/>
                <a:cs typeface="+mn-cs"/>
              </a:rPr>
              <a:t>)</a:t>
            </a:r>
            <a:r>
              <a:rPr lang="zh-CN" altLang="en-US" sz="2800" dirty="0" smtClean="0">
                <a:latin typeface="楷体" panose="02010609060101010101" pitchFamily="49" charset="-122"/>
                <a:cs typeface="+mn-cs"/>
              </a:rPr>
              <a:t>？    </a:t>
            </a:r>
            <a:r>
              <a:rPr lang="en-US" altLang="zh-CN" sz="2800" dirty="0" smtClean="0">
                <a:latin typeface="楷体" panose="02010609060101010101" pitchFamily="49" charset="-122"/>
                <a:cs typeface="+mn-cs"/>
              </a:rPr>
              <a:t>L</a:t>
            </a:r>
            <a:r>
              <a:rPr lang="en-US" altLang="zh-CN" sz="2800" baseline="-25000" dirty="0" smtClean="0">
                <a:latin typeface="楷体" panose="02010609060101010101" pitchFamily="49" charset="-122"/>
                <a:cs typeface="+mn-cs"/>
              </a:rPr>
              <a:t>16</a:t>
            </a:r>
            <a:r>
              <a:rPr lang="en-US" altLang="zh-CN" sz="2800" dirty="0" smtClean="0">
                <a:latin typeface="楷体" panose="02010609060101010101" pitchFamily="49" charset="-122"/>
                <a:cs typeface="+mn-cs"/>
              </a:rPr>
              <a:t>(4</a:t>
            </a:r>
            <a:r>
              <a:rPr lang="en-US" altLang="zh-CN" sz="2800" baseline="30000" dirty="0" smtClean="0">
                <a:latin typeface="楷体" panose="02010609060101010101" pitchFamily="49" charset="-122"/>
                <a:cs typeface="+mn-cs"/>
              </a:rPr>
              <a:t>5</a:t>
            </a:r>
            <a:r>
              <a:rPr lang="en-US" altLang="zh-CN" sz="2800" dirty="0" smtClean="0">
                <a:latin typeface="楷体" panose="02010609060101010101" pitchFamily="49" charset="-122"/>
                <a:cs typeface="+mn-cs"/>
              </a:rPr>
              <a:t>) </a:t>
            </a:r>
            <a:r>
              <a:rPr lang="zh-CN" altLang="en-US" sz="2800" dirty="0" smtClean="0">
                <a:latin typeface="楷体" panose="02010609060101010101" pitchFamily="49" charset="-122"/>
                <a:cs typeface="+mn-cs"/>
              </a:rPr>
              <a:t>？   </a:t>
            </a:r>
            <a:r>
              <a:rPr lang="en-US" altLang="zh-CN" sz="2800" dirty="0" smtClean="0">
                <a:latin typeface="楷体" panose="02010609060101010101" pitchFamily="49" charset="-122"/>
                <a:cs typeface="+mn-cs"/>
              </a:rPr>
              <a:t>L</a:t>
            </a:r>
            <a:r>
              <a:rPr lang="en-US" altLang="zh-CN" sz="2800" baseline="-25000" dirty="0" smtClean="0">
                <a:latin typeface="楷体" panose="02010609060101010101" pitchFamily="49" charset="-122"/>
                <a:cs typeface="+mn-cs"/>
              </a:rPr>
              <a:t>n</a:t>
            </a:r>
            <a:r>
              <a:rPr lang="en-US" altLang="zh-CN" sz="2800" dirty="0" smtClean="0">
                <a:latin typeface="楷体" panose="02010609060101010101" pitchFamily="49" charset="-122"/>
                <a:cs typeface="+mn-cs"/>
              </a:rPr>
              <a:t>(4*3</a:t>
            </a:r>
            <a:r>
              <a:rPr lang="en-US" altLang="zh-CN" sz="2800" baseline="30000" dirty="0" smtClean="0">
                <a:latin typeface="楷体" panose="02010609060101010101" pitchFamily="49" charset="-122"/>
                <a:cs typeface="+mn-cs"/>
              </a:rPr>
              <a:t>2</a:t>
            </a:r>
            <a:r>
              <a:rPr lang="en-US" altLang="zh-CN" sz="2800" dirty="0" smtClean="0">
                <a:latin typeface="楷体" panose="02010609060101010101" pitchFamily="49" charset="-122"/>
                <a:cs typeface="+mn-cs"/>
              </a:rPr>
              <a:t>*2)?</a:t>
            </a:r>
          </a:p>
          <a:p>
            <a:pPr marL="0" lvl="1" indent="0">
              <a:buNone/>
            </a:pPr>
            <a:r>
              <a:rPr lang="zh-CN" altLang="en-US" sz="2800" dirty="0" smtClean="0">
                <a:cs typeface="+mn-cs"/>
              </a:rPr>
              <a:t>最后</a:t>
            </a:r>
            <a:r>
              <a:rPr lang="zh-CN" altLang="en-US" sz="2800" dirty="0">
                <a:cs typeface="+mn-cs"/>
              </a:rPr>
              <a:t>选中正交表公式：</a:t>
            </a:r>
            <a:r>
              <a:rPr lang="en-US" altLang="zh-CN" sz="2800" dirty="0">
                <a:cs typeface="+mn-cs"/>
              </a:rPr>
              <a:t>L</a:t>
            </a:r>
            <a:r>
              <a:rPr lang="en-US" altLang="zh-CN" sz="2800" baseline="-25000" dirty="0">
                <a:cs typeface="+mn-cs"/>
              </a:rPr>
              <a:t>9</a:t>
            </a:r>
            <a:r>
              <a:rPr lang="en-US" altLang="zh-CN" sz="2800" dirty="0">
                <a:cs typeface="+mn-cs"/>
              </a:rPr>
              <a:t>(3</a:t>
            </a:r>
            <a:r>
              <a:rPr lang="en-US" altLang="zh-CN" sz="2800" baseline="30000" dirty="0">
                <a:cs typeface="+mn-cs"/>
              </a:rPr>
              <a:t>4</a:t>
            </a:r>
            <a:r>
              <a:rPr lang="en-US" altLang="zh-CN" sz="2800" dirty="0">
                <a:cs typeface="+mn-cs"/>
              </a:rPr>
              <a:t>)</a:t>
            </a:r>
            <a:endParaRPr lang="zh-CN" altLang="en-US" sz="2800" dirty="0">
              <a:cs typeface="+mn-cs"/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FF0000"/>
                </a:solidFill>
              </a:rPr>
              <a:t>注意</a:t>
            </a:r>
            <a:r>
              <a:rPr lang="zh-CN" altLang="en-US" dirty="0"/>
              <a:t>：最少测试用例数量</a:t>
            </a:r>
            <a:r>
              <a:rPr lang="en-US" altLang="zh-CN" dirty="0"/>
              <a:t>=</a:t>
            </a:r>
            <a:r>
              <a:rPr lang="zh-CN" altLang="en-US" dirty="0"/>
              <a:t>∑（每列水平数－</a:t>
            </a:r>
            <a:r>
              <a:rPr lang="en-US" altLang="zh-CN" dirty="0"/>
              <a:t>1</a:t>
            </a:r>
            <a:r>
              <a:rPr lang="zh-CN" altLang="en-US" dirty="0"/>
              <a:t>）＋</a:t>
            </a:r>
            <a:r>
              <a:rPr lang="en-US" altLang="zh-CN" dirty="0"/>
              <a:t>1</a:t>
            </a:r>
          </a:p>
          <a:p>
            <a:pPr marL="471170" lvl="1" indent="0">
              <a:buNone/>
            </a:pPr>
            <a:r>
              <a:rPr lang="zh-CN" altLang="en-US" sz="2800" dirty="0"/>
              <a:t>例：</a:t>
            </a:r>
            <a:r>
              <a:rPr lang="en-US" altLang="zh-CN" sz="2800" dirty="0"/>
              <a:t>5</a:t>
            </a:r>
            <a:r>
              <a:rPr lang="zh-CN" altLang="en-US" sz="2800" dirty="0"/>
              <a:t>个</a:t>
            </a:r>
            <a:r>
              <a:rPr lang="en-US" altLang="zh-CN" sz="2800" dirty="0"/>
              <a:t>3</a:t>
            </a:r>
            <a:r>
              <a:rPr lang="zh-CN" altLang="en-US" sz="2800" dirty="0"/>
              <a:t>水平的因子及一个</a:t>
            </a:r>
            <a:r>
              <a:rPr lang="en-US" altLang="zh-CN" sz="2800" dirty="0"/>
              <a:t>2</a:t>
            </a:r>
            <a:r>
              <a:rPr lang="zh-CN" altLang="en-US" sz="2800" dirty="0"/>
              <a:t>水平的因子，表示为</a:t>
            </a:r>
            <a:r>
              <a:rPr lang="en-US" altLang="zh-CN" sz="2800" dirty="0"/>
              <a:t>3</a:t>
            </a:r>
            <a:r>
              <a:rPr lang="en-US" altLang="zh-CN" sz="2800" baseline="30000" dirty="0"/>
              <a:t>5</a:t>
            </a:r>
            <a:r>
              <a:rPr lang="en-US" altLang="zh-CN" sz="2800" dirty="0"/>
              <a:t>*2</a:t>
            </a:r>
            <a:r>
              <a:rPr lang="en-US" altLang="zh-CN" sz="2800" baseline="30000" dirty="0"/>
              <a:t>1</a:t>
            </a:r>
            <a:r>
              <a:rPr lang="zh-CN" altLang="en-US" sz="2800" dirty="0" smtClean="0"/>
              <a:t>，</a:t>
            </a:r>
            <a:endParaRPr lang="en-US" altLang="zh-CN" sz="2800" dirty="0" smtClean="0"/>
          </a:p>
          <a:p>
            <a:pPr marL="471170" lvl="1" indent="0">
              <a:buNone/>
            </a:pPr>
            <a:r>
              <a:rPr lang="zh-CN" altLang="en-US" sz="2800" dirty="0" smtClean="0"/>
              <a:t>试验次数最少为</a:t>
            </a:r>
            <a:r>
              <a:rPr lang="en-US" altLang="zh-CN" sz="2800" dirty="0" smtClean="0"/>
              <a:t>5</a:t>
            </a:r>
            <a:r>
              <a:rPr lang="en-US" altLang="zh-CN" sz="2800" dirty="0"/>
              <a:t>*(3-1)+1*(2-1)+1</a:t>
            </a:r>
            <a:r>
              <a:rPr lang="zh-CN" altLang="en-US" sz="2800" dirty="0"/>
              <a:t>＝</a:t>
            </a:r>
            <a:r>
              <a:rPr lang="en-US" altLang="zh-CN" sz="2800" dirty="0" smtClean="0"/>
              <a:t>12</a:t>
            </a:r>
            <a:endParaRPr lang="zh-CN" altLang="en-US" sz="2800" dirty="0"/>
          </a:p>
          <a:p>
            <a:pPr marL="0" indent="0">
              <a:buNone/>
            </a:pPr>
            <a:endParaRPr lang="en-US" altLang="zh-CN" dirty="0" smtClean="0"/>
          </a:p>
          <a:p>
            <a:pPr lvl="1"/>
            <a:endParaRPr lang="zh-CN" altLang="en-US" dirty="0" smtClean="0"/>
          </a:p>
          <a:p>
            <a:endParaRPr lang="zh-CN" alt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2238078"/>
              </p:ext>
            </p:extLst>
          </p:nvPr>
        </p:nvGraphicFramePr>
        <p:xfrm>
          <a:off x="479376" y="188640"/>
          <a:ext cx="10009111" cy="619268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39235"/>
                <a:gridCol w="1942469"/>
                <a:gridCol w="1942469"/>
                <a:gridCol w="1942469"/>
                <a:gridCol w="1942469"/>
              </a:tblGrid>
              <a:tr h="516057">
                <a:tc rowSpan="3">
                  <a:txBody>
                    <a:bodyPr/>
                    <a:lstStyle/>
                    <a:p>
                      <a:pPr algn="ctr" fontAlgn="b"/>
                      <a:r>
                        <a:rPr lang="zh-CN" altLang="en-US" sz="2400" b="1" i="0" u="none" strike="noStrike" baseline="0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行号</a:t>
                      </a:r>
                      <a:r>
                        <a:rPr lang="zh-CN" altLang="en-US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zh-CN" altLang="en-US" sz="2400" b="1" i="0" u="none" strike="noStrike" baseline="0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因子</a:t>
                      </a:r>
                      <a:endParaRPr lang="en-US" altLang="zh-CN" sz="2400" b="1" i="0" u="none" strike="noStrike" baseline="0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9525" marR="9525" marT="9525" marB="0" anchor="b"/>
                </a:tc>
              </a:tr>
              <a:tr h="516057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A</a:t>
                      </a:r>
                      <a:endParaRPr lang="en-US" altLang="zh-CN" sz="2400" b="1" i="0" u="none" strike="noStrike" baseline="0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B</a:t>
                      </a:r>
                      <a:endParaRPr lang="en-US" altLang="zh-CN" sz="2400" b="1" i="0" u="none" strike="noStrike" baseline="0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C</a:t>
                      </a:r>
                      <a:endParaRPr lang="en-US" altLang="zh-CN" sz="2400" b="1" i="0" u="none" strike="noStrike" baseline="0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D</a:t>
                      </a:r>
                      <a:endParaRPr lang="en-US" altLang="zh-CN" sz="2400" b="1" i="0" u="none" strike="noStrike" baseline="0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6057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9525" marR="9525" marT="9525" marB="0" anchor="b"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zh-CN" altLang="en-US" sz="2400" b="1" i="0" u="none" strike="noStrike" baseline="0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水平值</a:t>
                      </a:r>
                      <a:endParaRPr lang="en-US" altLang="zh-CN" sz="2400" b="1" i="0" u="none" strike="noStrike" baseline="0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9525" marR="9525" marT="9525" marB="0" anchor="b"/>
                </a:tc>
              </a:tr>
              <a:tr h="516057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  <a:endParaRPr lang="en-US" altLang="zh-CN" sz="2400" b="1" i="0" u="none" strike="noStrike" baseline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  <a:endParaRPr lang="en-US" altLang="zh-CN" sz="2400" b="1" i="0" u="none" strike="noStrike" baseline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6057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  <a:endParaRPr lang="en-US" altLang="zh-CN" sz="2400" b="1" i="0" u="none" strike="noStrike" baseline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  <a:endParaRPr lang="en-US" altLang="zh-CN" sz="2400" b="1" i="0" u="none" strike="noStrike" baseline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6057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1/2</a:t>
                      </a:r>
                      <a:endParaRPr lang="en-US" altLang="zh-CN" sz="2400" b="1" i="0" u="none" strike="noStrike" baseline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6057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1/2</a:t>
                      </a:r>
                      <a:endParaRPr lang="en-US" altLang="zh-CN" sz="2400" b="1" i="0" u="none" strike="noStrike" baseline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6057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6057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6057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8600" indent="-228600" algn="ctr" fontAlgn="b">
                        <a:buAutoNum type="arabicPlain" startAt="3"/>
                      </a:pPr>
                      <a:r>
                        <a:rPr lang="en-US" altLang="zh-CN" sz="2400" b="1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4</a:t>
                      </a:r>
                      <a:endParaRPr lang="en-US" altLang="zh-CN" sz="2400" b="1" i="0" u="none" strike="noStrike" baseline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6057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8600" indent="-228600" algn="ctr" fontAlgn="b">
                        <a:buAutoNum type="arabicPlain" startAt="3"/>
                      </a:pPr>
                      <a:r>
                        <a:rPr lang="en-US" altLang="zh-CN" sz="2400" b="1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4</a:t>
                      </a:r>
                      <a:endParaRPr lang="en-US" altLang="zh-CN" sz="2400" b="1" i="0" u="none" strike="noStrike" baseline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1/2</a:t>
                      </a:r>
                      <a:endParaRPr lang="en-US" altLang="zh-CN" sz="2400" b="1" i="0" u="none" strike="noStrike" baseline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6057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3  4 </a:t>
                      </a:r>
                      <a:endParaRPr lang="en-US" altLang="zh-CN" sz="2400" b="1" i="0" u="none" strike="noStrike" baseline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1344" y="116632"/>
            <a:ext cx="10668000" cy="426720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三：拆分正交表，将合并的内容进行拆分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7325463"/>
              </p:ext>
            </p:extLst>
          </p:nvPr>
        </p:nvGraphicFramePr>
        <p:xfrm>
          <a:off x="767408" y="1124744"/>
          <a:ext cx="9177127" cy="5270474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522215"/>
                <a:gridCol w="1913728"/>
                <a:gridCol w="1913728"/>
                <a:gridCol w="1913728"/>
                <a:gridCol w="1913728"/>
              </a:tblGrid>
              <a:tr h="462830">
                <a:tc>
                  <a:txBody>
                    <a:bodyPr/>
                    <a:lstStyle/>
                    <a:p>
                      <a:r>
                        <a:rPr lang="zh-CN" altLang="en-US" sz="24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行号</a:t>
                      </a:r>
                      <a:endParaRPr lang="zh-CN" altLang="en-US" sz="24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A</a:t>
                      </a:r>
                      <a:endParaRPr lang="zh-CN" altLang="en-US" sz="24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B</a:t>
                      </a:r>
                      <a:endParaRPr lang="zh-CN" altLang="en-US" sz="24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C</a:t>
                      </a:r>
                      <a:endParaRPr lang="zh-CN" altLang="en-US" sz="24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D</a:t>
                      </a:r>
                      <a:endParaRPr lang="zh-CN" altLang="en-US" sz="24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79906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  <a:endParaRPr lang="en-US" altLang="zh-CN" sz="2400" b="1" i="0" u="none" strike="noStrike" baseline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  <a:endParaRPr lang="en-US" altLang="zh-CN" sz="2400" b="1" i="0" u="none" strike="noStrike" baseline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9906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  <a:endParaRPr lang="en-US" altLang="zh-CN" sz="2400" b="1" i="0" u="none" strike="noStrike" baseline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  <a:endParaRPr lang="en-US" altLang="zh-CN" sz="2400" b="1" i="0" u="none" strike="noStrike" baseline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9906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  <a:endParaRPr lang="en-US" altLang="zh-CN" sz="2400" b="1" i="0" u="none" strike="noStrike" baseline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9906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  <a:endParaRPr lang="en-US" altLang="zh-CN" sz="2400" b="1" i="0" u="none" strike="noStrike" baseline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9906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400" b="1" i="0" u="none" strike="noStrike" baseline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9906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9906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altLang="zh-CN" sz="2400" b="1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+mn-cs"/>
                        </a:rPr>
                        <a:t>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b" latinLnBrk="0" hangingPunct="1">
                        <a:buNone/>
                      </a:pPr>
                      <a:r>
                        <a:rPr lang="en-US" altLang="zh-CN" sz="2400" b="1" i="0" u="none" strike="noStrike" kern="1200" baseline="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+mn-cs"/>
                        </a:rPr>
                        <a:t>3</a:t>
                      </a:r>
                      <a:endParaRPr lang="en-US" altLang="zh-CN" sz="2400" b="1" i="0" u="none" strike="noStrike" kern="1200" baseline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9906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altLang="zh-CN" sz="2400" b="1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4</a:t>
                      </a:r>
                      <a:endParaRPr lang="en-US" altLang="zh-CN" sz="2400" b="1" i="0" u="none" strike="noStrike" baseline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9906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altLang="zh-CN" sz="2400" b="1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3</a:t>
                      </a:r>
                      <a:endParaRPr lang="en-US" altLang="zh-CN" sz="2400" b="1" i="0" u="none" strike="noStrike" baseline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  <a:endParaRPr lang="en-US" altLang="zh-CN" sz="2400" b="1" i="0" u="none" strike="noStrike" baseline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6283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10</a:t>
                      </a:r>
                      <a:endParaRPr lang="zh-CN" altLang="en-US" sz="24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altLang="zh-CN" sz="2400" b="1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4</a:t>
                      </a:r>
                      <a:endParaRPr lang="en-US" altLang="zh-CN" sz="2400" b="1" i="0" u="none" strike="noStrike" baseline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  <a:endParaRPr lang="en-US" altLang="zh-CN" sz="2400" b="1" i="0" u="none" strike="noStrike" baseline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6283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11</a:t>
                      </a:r>
                      <a:endParaRPr lang="zh-CN" altLang="en-US" sz="24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3   </a:t>
                      </a:r>
                      <a:endParaRPr lang="en-US" altLang="zh-CN" sz="2400" b="1" i="0" u="none" strike="noStrike" baseline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6283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12</a:t>
                      </a:r>
                      <a:endParaRPr lang="zh-CN" altLang="en-US" sz="24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4 </a:t>
                      </a:r>
                      <a:endParaRPr lang="en-US" altLang="zh-CN" sz="2400" b="1" i="0" u="none" strike="noStrike" baseline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335360" y="404664"/>
          <a:ext cx="11305255" cy="5976666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827443"/>
                <a:gridCol w="1422049"/>
                <a:gridCol w="1089865"/>
                <a:gridCol w="1773679"/>
                <a:gridCol w="791620"/>
                <a:gridCol w="4702986"/>
                <a:gridCol w="697613"/>
              </a:tblGrid>
              <a:tr h="727788">
                <a:tc>
                  <a:txBody>
                    <a:bodyPr/>
                    <a:lstStyle/>
                    <a:p>
                      <a:r>
                        <a:rPr lang="zh-CN" altLang="en-US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用例编号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操作系统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浏览器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插件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屏幕尺寸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预期结果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实际结果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702974">
                <a:tc>
                  <a:txBody>
                    <a:bodyPr/>
                    <a:lstStyle/>
                    <a:p>
                      <a:r>
                        <a:rPr lang="en-US" altLang="zh-CN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Windows8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i="0" baseline="0" dirty="0" err="1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Firfox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RealPlayer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13</a:t>
                      </a:r>
                      <a:r>
                        <a:rPr lang="zh-CN" altLang="en-US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寸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网站在</a:t>
                      </a:r>
                      <a:r>
                        <a:rPr lang="en-US" altLang="zh-CN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13</a:t>
                      </a:r>
                      <a:r>
                        <a:rPr lang="zh-CN" altLang="en-US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寸显示器，</a:t>
                      </a:r>
                      <a:r>
                        <a:rPr lang="en-US" altLang="zh-CN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Windows8</a:t>
                      </a:r>
                      <a:r>
                        <a:rPr lang="zh-CN" altLang="en-US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系统，</a:t>
                      </a:r>
                      <a:r>
                        <a:rPr lang="en-US" altLang="zh-CN" sz="1800" b="1" i="0" baseline="0" dirty="0" err="1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Firfox</a:t>
                      </a:r>
                      <a:r>
                        <a:rPr lang="zh-CN" altLang="en-US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浏览器，使用</a:t>
                      </a:r>
                      <a:r>
                        <a:rPr lang="en-US" altLang="zh-CN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RealPlayer</a:t>
                      </a:r>
                      <a:r>
                        <a:rPr lang="zh-CN" altLang="en-US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插件上能够正确显示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07279">
                <a:tc>
                  <a:txBody>
                    <a:bodyPr/>
                    <a:lstStyle/>
                    <a:p>
                      <a:r>
                        <a:rPr lang="en-US" altLang="zh-CN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Windows8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Chrome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i="0" baseline="0" dirty="0" err="1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MediaPlayer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14</a:t>
                      </a:r>
                      <a:r>
                        <a:rPr lang="zh-CN" altLang="en-US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寸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07279">
                <a:tc>
                  <a:txBody>
                    <a:bodyPr/>
                    <a:lstStyle/>
                    <a:p>
                      <a:r>
                        <a:rPr lang="en-US" altLang="zh-CN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3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Windows8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IE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Flash Player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13</a:t>
                      </a:r>
                      <a:r>
                        <a:rPr lang="zh-CN" altLang="en-US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寸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07279">
                <a:tc>
                  <a:txBody>
                    <a:bodyPr/>
                    <a:lstStyle/>
                    <a:p>
                      <a:r>
                        <a:rPr lang="en-US" altLang="zh-CN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4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Windows 10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i="0" baseline="0" dirty="0" err="1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Firfox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i="0" baseline="0" dirty="0" err="1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MediaPlayer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14</a:t>
                      </a:r>
                      <a:r>
                        <a:rPr lang="zh-CN" altLang="en-US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寸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07279">
                <a:tc>
                  <a:txBody>
                    <a:bodyPr/>
                    <a:lstStyle/>
                    <a:p>
                      <a:r>
                        <a:rPr lang="en-US" altLang="zh-CN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5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Windows 10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Chrome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Flash Player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13</a:t>
                      </a:r>
                      <a:r>
                        <a:rPr lang="zh-CN" altLang="en-US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寸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07279">
                <a:tc>
                  <a:txBody>
                    <a:bodyPr/>
                    <a:lstStyle/>
                    <a:p>
                      <a:r>
                        <a:rPr lang="en-US" altLang="zh-CN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6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Windows 10</a:t>
                      </a:r>
                      <a:endParaRPr lang="zh-CN" altLang="en-US" sz="1800" b="1" i="0" baseline="0" dirty="0" smtClean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IE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RealPlayer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14</a:t>
                      </a:r>
                      <a:r>
                        <a:rPr lang="zh-CN" altLang="en-US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寸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78694">
                <a:tc>
                  <a:txBody>
                    <a:bodyPr/>
                    <a:lstStyle/>
                    <a:p>
                      <a:r>
                        <a:rPr lang="en-US" altLang="zh-CN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7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Mac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1" i="0" baseline="0" dirty="0" err="1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Firfox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Flash Player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14</a:t>
                      </a:r>
                      <a:r>
                        <a:rPr lang="zh-CN" altLang="en-US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寸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01699">
                <a:tc>
                  <a:txBody>
                    <a:bodyPr/>
                    <a:lstStyle/>
                    <a:p>
                      <a:r>
                        <a:rPr lang="en-US" altLang="zh-CN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8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Linux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1" i="0" baseline="0" dirty="0" err="1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Firfox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Flash Player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14</a:t>
                      </a:r>
                      <a:r>
                        <a:rPr lang="zh-CN" altLang="en-US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寸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07279">
                <a:tc>
                  <a:txBody>
                    <a:bodyPr/>
                    <a:lstStyle/>
                    <a:p>
                      <a:r>
                        <a:rPr lang="en-US" altLang="zh-CN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9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Mac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Chrome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RealPlayer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13</a:t>
                      </a:r>
                      <a:r>
                        <a:rPr lang="zh-CN" altLang="en-US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寸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07279">
                <a:tc>
                  <a:txBody>
                    <a:bodyPr/>
                    <a:lstStyle/>
                    <a:p>
                      <a:r>
                        <a:rPr lang="en-US" altLang="zh-CN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10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Linux</a:t>
                      </a:r>
                      <a:endParaRPr lang="zh-CN" altLang="en-US" sz="1800" b="1" i="0" baseline="0" dirty="0" smtClean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Chrome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RealPlayer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14</a:t>
                      </a:r>
                      <a:r>
                        <a:rPr lang="zh-CN" altLang="en-US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寸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07279">
                <a:tc>
                  <a:txBody>
                    <a:bodyPr/>
                    <a:lstStyle/>
                    <a:p>
                      <a:r>
                        <a:rPr lang="en-US" altLang="zh-CN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11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Mac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IE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1" i="0" baseline="0" dirty="0" err="1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MediaPlayer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13</a:t>
                      </a:r>
                      <a:r>
                        <a:rPr lang="zh-CN" altLang="en-US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寸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07279">
                <a:tc>
                  <a:txBody>
                    <a:bodyPr/>
                    <a:lstStyle/>
                    <a:p>
                      <a:r>
                        <a:rPr lang="en-US" altLang="zh-CN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12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Linux</a:t>
                      </a:r>
                      <a:endParaRPr lang="zh-CN" altLang="en-US" sz="1800" b="1" i="0" baseline="0" dirty="0" smtClean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IE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1" i="0" baseline="0" dirty="0" err="1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MediaPlayer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13</a:t>
                      </a:r>
                      <a:r>
                        <a:rPr lang="zh-CN" altLang="en-US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寸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6888088" y="3068960"/>
            <a:ext cx="4191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步骤四：每一行生成一条测试用例</a:t>
            </a:r>
            <a:endParaRPr lang="zh-CN" altLang="en-US" sz="28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r>
              <a:rPr lang="zh-CN" altLang="en-US" dirty="0" smtClean="0"/>
              <a:t>基于正交表的</a:t>
            </a:r>
            <a:r>
              <a:rPr lang="zh-CN" altLang="en-US" dirty="0"/>
              <a:t>测试</a:t>
            </a:r>
            <a:r>
              <a:rPr lang="zh-CN" altLang="en-US" dirty="0" smtClean="0"/>
              <a:t>小结</a:t>
            </a:r>
          </a:p>
        </p:txBody>
      </p:sp>
      <p:sp>
        <p:nvSpPr>
          <p:cNvPr id="124932" name="Rectangle 3"/>
          <p:cNvSpPr>
            <a:spLocks noGrp="1" noChangeArrowheads="1"/>
          </p:cNvSpPr>
          <p:nvPr>
            <p:ph idx="1"/>
          </p:nvPr>
        </p:nvSpPr>
        <p:spPr>
          <a:xfrm>
            <a:off x="623392" y="980728"/>
            <a:ext cx="11089232" cy="4267200"/>
          </a:xfrm>
        </p:spPr>
        <p:txBody>
          <a:bodyPr/>
          <a:lstStyle/>
          <a:p>
            <a:r>
              <a:rPr lang="zh-CN" altLang="en-US" sz="2400" dirty="0">
                <a:latin typeface="+mn-ea"/>
                <a:sym typeface="+mn-ea"/>
              </a:rPr>
              <a:t>正交实验法设计</a:t>
            </a:r>
            <a:r>
              <a:rPr lang="zh-CN" altLang="en-US" sz="2400" dirty="0" smtClean="0">
                <a:latin typeface="+mn-ea"/>
                <a:sym typeface="+mn-ea"/>
              </a:rPr>
              <a:t>测试用例步骤</a:t>
            </a:r>
            <a:endParaRPr lang="en-US" altLang="zh-CN" sz="2400" dirty="0" smtClean="0">
              <a:latin typeface="+mn-ea"/>
              <a:sym typeface="+mn-ea"/>
            </a:endParaRPr>
          </a:p>
          <a:p>
            <a:pPr marL="895350" lvl="1" indent="-457200">
              <a:buFont typeface="+mj-lt"/>
              <a:buAutoNum type="arabicPeriod"/>
            </a:pPr>
            <a:r>
              <a:rPr lang="zh-CN" altLang="en-US" sz="2400" dirty="0" smtClean="0">
                <a:solidFill>
                  <a:prstClr val="black"/>
                </a:solidFill>
                <a:latin typeface="+mn-ea"/>
                <a:sym typeface="+mn-ea"/>
              </a:rPr>
              <a:t>分析</a:t>
            </a:r>
            <a:r>
              <a:rPr lang="zh-CN" altLang="en-US" sz="2400" dirty="0">
                <a:solidFill>
                  <a:prstClr val="black"/>
                </a:solidFill>
                <a:latin typeface="+mn-ea"/>
                <a:sym typeface="+mn-ea"/>
              </a:rPr>
              <a:t>需求，找出相应的因子和水平</a:t>
            </a:r>
          </a:p>
          <a:p>
            <a:pPr marL="895350" lvl="1" indent="-457200">
              <a:buFont typeface="+mj-lt"/>
              <a:buAutoNum type="arabicPeriod"/>
            </a:pPr>
            <a:r>
              <a:rPr lang="zh-CN" altLang="en-US" sz="2400" dirty="0">
                <a:solidFill>
                  <a:prstClr val="black"/>
                </a:solidFill>
                <a:latin typeface="+mn-ea"/>
                <a:sym typeface="+mn-ea"/>
              </a:rPr>
              <a:t>选择合适的正交表</a:t>
            </a:r>
          </a:p>
          <a:p>
            <a:pPr marL="895350" lvl="1" indent="-457200">
              <a:buFont typeface="+mj-lt"/>
              <a:buAutoNum type="arabicPeriod"/>
            </a:pPr>
            <a:r>
              <a:rPr lang="zh-CN" altLang="en-US" sz="2400" dirty="0">
                <a:solidFill>
                  <a:prstClr val="black"/>
                </a:solidFill>
                <a:latin typeface="+mn-ea"/>
                <a:sym typeface="+mn-ea"/>
              </a:rPr>
              <a:t>把变量映射到表中</a:t>
            </a:r>
          </a:p>
          <a:p>
            <a:pPr marL="895350" lvl="1" indent="-457200">
              <a:buFont typeface="+mj-lt"/>
              <a:buAutoNum type="arabicPeriod"/>
            </a:pPr>
            <a:r>
              <a:rPr lang="zh-CN" altLang="en-US" sz="2400" dirty="0">
                <a:solidFill>
                  <a:prstClr val="black"/>
                </a:solidFill>
                <a:latin typeface="+mn-ea"/>
                <a:sym typeface="+mn-ea"/>
              </a:rPr>
              <a:t>每行的各因素水平的组合作为一条测试用例</a:t>
            </a:r>
          </a:p>
          <a:p>
            <a:pPr marL="895350" lvl="1" indent="-457200">
              <a:buFont typeface="+mj-lt"/>
              <a:buAutoNum type="arabicPeriod"/>
            </a:pPr>
            <a:r>
              <a:rPr lang="zh-CN" altLang="en-US" sz="2400" dirty="0" smtClean="0">
                <a:solidFill>
                  <a:prstClr val="black"/>
                </a:solidFill>
                <a:latin typeface="+mn-ea"/>
                <a:sym typeface="+mn-ea"/>
              </a:rPr>
              <a:t>根据经验，加上</a:t>
            </a:r>
            <a:r>
              <a:rPr lang="zh-CN" altLang="en-US" sz="2400" dirty="0">
                <a:solidFill>
                  <a:prstClr val="black"/>
                </a:solidFill>
                <a:latin typeface="+mn-ea"/>
                <a:sym typeface="+mn-ea"/>
              </a:rPr>
              <a:t>认为没有在表中</a:t>
            </a:r>
            <a:r>
              <a:rPr lang="zh-CN" altLang="en-US" sz="2400" dirty="0" smtClean="0">
                <a:solidFill>
                  <a:prstClr val="black"/>
                </a:solidFill>
                <a:latin typeface="+mn-ea"/>
                <a:sym typeface="+mn-ea"/>
              </a:rPr>
              <a:t>出现，应该考虑的组合（全为</a:t>
            </a:r>
            <a:r>
              <a:rPr lang="en-US" altLang="zh-CN" sz="2400" dirty="0" smtClean="0">
                <a:solidFill>
                  <a:prstClr val="black"/>
                </a:solidFill>
                <a:latin typeface="+mn-ea"/>
                <a:sym typeface="+mn-ea"/>
              </a:rPr>
              <a:t>1</a:t>
            </a:r>
            <a:r>
              <a:rPr lang="zh-CN" altLang="en-US" sz="2400" dirty="0" smtClean="0">
                <a:solidFill>
                  <a:prstClr val="black"/>
                </a:solidFill>
                <a:latin typeface="+mn-ea"/>
                <a:sym typeface="+mn-ea"/>
              </a:rPr>
              <a:t>，全为</a:t>
            </a:r>
            <a:r>
              <a:rPr lang="en-US" altLang="zh-CN" sz="2400" dirty="0" smtClean="0">
                <a:solidFill>
                  <a:prstClr val="black"/>
                </a:solidFill>
                <a:latin typeface="+mn-ea"/>
                <a:sym typeface="+mn-ea"/>
              </a:rPr>
              <a:t>2</a:t>
            </a:r>
            <a:r>
              <a:rPr lang="zh-CN" altLang="en-US" sz="2400" dirty="0" smtClean="0">
                <a:solidFill>
                  <a:prstClr val="black"/>
                </a:solidFill>
                <a:latin typeface="+mn-ea"/>
                <a:sym typeface="+mn-ea"/>
              </a:rPr>
              <a:t>）</a:t>
            </a:r>
            <a:endParaRPr lang="en-US" altLang="zh-CN" sz="2400" dirty="0">
              <a:solidFill>
                <a:prstClr val="black"/>
              </a:solidFill>
              <a:latin typeface="+mn-ea"/>
            </a:endParaRPr>
          </a:p>
          <a:p>
            <a:r>
              <a:rPr lang="zh-CN" altLang="en-US" dirty="0" smtClean="0"/>
              <a:t>适用场景：当输入条件较多，并且条件中参数值较多，若组合设计用例数量较大，则考虑使用正交实验法设计测试用例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49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49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49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49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49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49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49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49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49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49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49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49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49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49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Practice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5400" y="1320552"/>
            <a:ext cx="7056784" cy="42672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Microsoft Word 2013</a:t>
            </a:r>
            <a:r>
              <a:rPr lang="zh-CN" altLang="en-US" dirty="0" smtClean="0"/>
              <a:t>版本中打印设置分打印范围（所有页，当前页，设定页）；打印页面（单面，双面）；方向（纵向、横向）；纸张类型（</a:t>
            </a:r>
            <a:r>
              <a:rPr lang="en-US" altLang="zh-CN" dirty="0" smtClean="0"/>
              <a:t>A4,B3,A5,B5,</a:t>
            </a:r>
            <a:r>
              <a:rPr lang="zh-CN" altLang="en-US" dirty="0" smtClean="0"/>
              <a:t>信纸）；页边距（正常，宽，窄，适中）请使用正交实验法设计测试用例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0216" y="1124744"/>
            <a:ext cx="3245847" cy="5376651"/>
          </a:xfrm>
          <a:prstGeom prst="rect">
            <a:avLst/>
          </a:prstGeom>
        </p:spPr>
      </p:pic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Practice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5400" y="1320552"/>
            <a:ext cx="5472608" cy="4267200"/>
          </a:xfrm>
        </p:spPr>
        <p:txBody>
          <a:bodyPr/>
          <a:lstStyle/>
          <a:p>
            <a:r>
              <a:rPr lang="zh-CN" altLang="en-US" dirty="0" smtClean="0"/>
              <a:t>根据如下需求，使用正交实验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设计测试用例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8193" y="861896"/>
            <a:ext cx="5754413" cy="5690652"/>
          </a:xfrm>
          <a:prstGeom prst="rect">
            <a:avLst/>
          </a:prstGeom>
        </p:spPr>
      </p:pic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内容占位符 2"/>
          <p:cNvSpPr>
            <a:spLocks noGrp="1"/>
          </p:cNvSpPr>
          <p:nvPr>
            <p:ph idx="1"/>
          </p:nvPr>
        </p:nvSpPr>
        <p:spPr>
          <a:xfrm>
            <a:off x="1991544" y="2595776"/>
            <a:ext cx="8001000" cy="1769328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zh-CN" sz="4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Question</a:t>
            </a:r>
            <a:endParaRPr lang="zh-CN" altLang="en-US" sz="4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 b="1" dirty="0" smtClean="0">
                <a:latin typeface="楷体" panose="02010609060101010101" pitchFamily="49" charset="-122"/>
              </a:rPr>
              <a:t>目 录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3712" y="1412776"/>
            <a:ext cx="5517430" cy="4267200"/>
          </a:xfrm>
        </p:spPr>
        <p:txBody>
          <a:bodyPr/>
          <a:lstStyle/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zh-CN" altLang="en-US" sz="2800" dirty="0" smtClean="0">
                <a:solidFill>
                  <a:schemeClr val="tx1">
                    <a:lumMod val="10000"/>
                  </a:schemeClr>
                </a:solidFill>
                <a:latin typeface="楷体" panose="02010609060101010101" pitchFamily="49" charset="-122"/>
              </a:rPr>
              <a:t>认识正交表</a:t>
            </a:r>
            <a:endParaRPr lang="en-US" altLang="zh-CN" sz="2800" dirty="0" smtClean="0">
              <a:solidFill>
                <a:schemeClr val="tx1">
                  <a:lumMod val="10000"/>
                </a:schemeClr>
              </a:solidFill>
              <a:latin typeface="楷体" panose="02010609060101010101" pitchFamily="49" charset="-122"/>
            </a:endParaRP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zh-CN" altLang="en-US" sz="2800" dirty="0" smtClean="0">
                <a:solidFill>
                  <a:schemeClr val="tx1">
                    <a:lumMod val="10000"/>
                  </a:schemeClr>
                </a:solidFill>
                <a:latin typeface="楷体" panose="02010609060101010101" pitchFamily="49" charset="-122"/>
              </a:rPr>
              <a:t>正交表法设计测试用例</a:t>
            </a:r>
            <a:endParaRPr lang="en-US" altLang="zh-CN" sz="2800" dirty="0">
              <a:solidFill>
                <a:schemeClr val="tx1">
                  <a:lumMod val="10000"/>
                </a:schemeClr>
              </a:solidFill>
              <a:latin typeface="楷体" panose="0201060906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250" fill="hold"/>
                                        <p:tgtEl>
                                          <p:spTgt spid="4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认识正交表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5400" y="1268760"/>
            <a:ext cx="11017224" cy="42672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 smtClean="0"/>
              <a:t>为提高某化工产品的转化率，选择三个有关因素进行条件试验，反应温度（</a:t>
            </a:r>
            <a:r>
              <a:rPr lang="en-US" altLang="zh-CN" dirty="0" smtClean="0"/>
              <a:t>A</a:t>
            </a:r>
            <a:r>
              <a:rPr lang="zh-CN" altLang="en-US" dirty="0" smtClean="0"/>
              <a:t>），反应时间（</a:t>
            </a:r>
            <a:r>
              <a:rPr lang="en-US" altLang="zh-CN" dirty="0" smtClean="0"/>
              <a:t>B</a:t>
            </a:r>
            <a:r>
              <a:rPr lang="zh-CN" altLang="en-US" dirty="0" smtClean="0"/>
              <a:t>）</a:t>
            </a:r>
            <a:r>
              <a:rPr lang="en-US" altLang="zh-CN" dirty="0" smtClean="0"/>
              <a:t>,</a:t>
            </a:r>
            <a:r>
              <a:rPr lang="zh-CN" altLang="en-US" dirty="0" smtClean="0"/>
              <a:t>用碱量（</a:t>
            </a:r>
            <a:r>
              <a:rPr lang="en-US" altLang="zh-CN" dirty="0" smtClean="0"/>
              <a:t>C</a:t>
            </a:r>
            <a:r>
              <a:rPr lang="zh-CN" altLang="en-US" dirty="0" smtClean="0"/>
              <a:t>），并确定了它们的实验范围如下：</a:t>
            </a:r>
            <a:endParaRPr lang="en-US" altLang="zh-CN" dirty="0" smtClean="0"/>
          </a:p>
          <a:p>
            <a:pPr lvl="2">
              <a:lnSpc>
                <a:spcPct val="120000"/>
              </a:lnSpc>
            </a:pPr>
            <a:r>
              <a:rPr lang="en-US" altLang="zh-CN" dirty="0" smtClean="0"/>
              <a:t>A:   A1 = 80</a:t>
            </a:r>
            <a:r>
              <a:rPr lang="zh-CN" altLang="en-US" dirty="0" smtClean="0"/>
              <a:t>℃，</a:t>
            </a:r>
            <a:r>
              <a:rPr lang="en-US" altLang="zh-CN" dirty="0" smtClean="0"/>
              <a:t> A2 = 85</a:t>
            </a:r>
            <a:r>
              <a:rPr lang="zh-CN" altLang="en-US" dirty="0" smtClean="0"/>
              <a:t>℃，</a:t>
            </a:r>
            <a:r>
              <a:rPr lang="en-US" altLang="zh-CN" dirty="0" smtClean="0"/>
              <a:t> A3 = 90</a:t>
            </a:r>
            <a:r>
              <a:rPr lang="zh-CN" altLang="en-US" dirty="0" smtClean="0"/>
              <a:t>℃</a:t>
            </a:r>
            <a:endParaRPr lang="en-US" altLang="zh-CN" dirty="0" smtClean="0"/>
          </a:p>
          <a:p>
            <a:pPr lvl="2">
              <a:lnSpc>
                <a:spcPct val="120000"/>
              </a:lnSpc>
            </a:pPr>
            <a:r>
              <a:rPr lang="en-US" altLang="zh-CN" dirty="0" smtClean="0"/>
              <a:t>B:   B1 = 90</a:t>
            </a:r>
            <a:r>
              <a:rPr lang="zh-CN" altLang="en-US" dirty="0" smtClean="0"/>
              <a:t>分钟，</a:t>
            </a:r>
            <a:r>
              <a:rPr lang="en-US" altLang="zh-CN" dirty="0" smtClean="0"/>
              <a:t>B2 = 120</a:t>
            </a:r>
            <a:r>
              <a:rPr lang="zh-CN" altLang="en-US" dirty="0" smtClean="0"/>
              <a:t>分钟，</a:t>
            </a:r>
            <a:r>
              <a:rPr lang="en-US" altLang="zh-CN" dirty="0" smtClean="0"/>
              <a:t>B3 = 150</a:t>
            </a:r>
            <a:r>
              <a:rPr lang="zh-CN" altLang="en-US" dirty="0" smtClean="0"/>
              <a:t>分钟</a:t>
            </a:r>
            <a:endParaRPr lang="en-US" altLang="zh-CN" dirty="0" smtClean="0"/>
          </a:p>
          <a:p>
            <a:pPr lvl="2">
              <a:lnSpc>
                <a:spcPct val="120000"/>
              </a:lnSpc>
            </a:pPr>
            <a:r>
              <a:rPr lang="en-US" altLang="zh-CN" dirty="0" smtClean="0"/>
              <a:t>C</a:t>
            </a:r>
            <a:r>
              <a:rPr lang="zh-CN" altLang="en-US" dirty="0" smtClean="0"/>
              <a:t>：</a:t>
            </a:r>
            <a:r>
              <a:rPr lang="en-US" altLang="zh-CN" dirty="0" smtClean="0"/>
              <a:t>C1 = 5%,  C2 = 6% 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C3 = 7%</a:t>
            </a:r>
          </a:p>
          <a:p>
            <a:pPr lvl="1">
              <a:lnSpc>
                <a:spcPct val="120000"/>
              </a:lnSpc>
            </a:pPr>
            <a:r>
              <a:rPr lang="zh-CN" altLang="en-US" dirty="0" smtClean="0"/>
              <a:t>实验目的：搞清楚因子</a:t>
            </a:r>
            <a:r>
              <a:rPr lang="en-US" altLang="zh-CN" dirty="0" smtClean="0"/>
              <a:t>A</a:t>
            </a:r>
            <a:r>
              <a:rPr lang="zh-CN" altLang="en-US" dirty="0" smtClean="0"/>
              <a:t>、</a:t>
            </a:r>
            <a:r>
              <a:rPr lang="en-US" altLang="zh-CN" dirty="0" smtClean="0"/>
              <a:t>B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</a:t>
            </a:r>
            <a:r>
              <a:rPr lang="zh-CN" altLang="en-US" dirty="0" smtClean="0"/>
              <a:t>对转化率有什么影响，哪些是主要的，哪些是次要的，从而确定最适生产条件，即温度、时间、用碱量各多少转化率最高</a:t>
            </a:r>
            <a:endParaRPr lang="en-US" altLang="zh-CN" dirty="0" smtClean="0"/>
          </a:p>
          <a:p>
            <a:pPr>
              <a:lnSpc>
                <a:spcPct val="120000"/>
              </a:lnSpc>
            </a:pPr>
            <a:endParaRPr lang="zh-CN" alt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认识正交表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5400" y="1320552"/>
            <a:ext cx="5184576" cy="4412704"/>
          </a:xfrm>
        </p:spPr>
        <p:txBody>
          <a:bodyPr/>
          <a:lstStyle/>
          <a:p>
            <a:r>
              <a:rPr lang="zh-CN" altLang="en-US" dirty="0" smtClean="0"/>
              <a:t>全面实验，即取三因子所有水平之间的组合，即</a:t>
            </a:r>
            <a:r>
              <a:rPr lang="en-US" altLang="zh-CN" dirty="0" smtClean="0"/>
              <a:t>A1B1C1,A1B1C2……A3B3C3</a:t>
            </a:r>
            <a:r>
              <a:rPr lang="zh-CN" altLang="en-US" dirty="0" smtClean="0"/>
              <a:t>，共有</a:t>
            </a:r>
            <a:r>
              <a:rPr lang="en-US" altLang="zh-CN" dirty="0" smtClean="0"/>
              <a:t>3*3*3 = 27</a:t>
            </a:r>
            <a:r>
              <a:rPr lang="zh-CN" altLang="en-US" dirty="0" smtClean="0"/>
              <a:t>次实验，用下图表示立方体的</a:t>
            </a:r>
            <a:r>
              <a:rPr lang="en-US" altLang="zh-CN" dirty="0" smtClean="0"/>
              <a:t>27</a:t>
            </a:r>
            <a:r>
              <a:rPr lang="zh-CN" altLang="en-US" dirty="0" smtClean="0"/>
              <a:t>个节点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 l="3048" t="2905" r="1565" b="2350"/>
          <a:stretch>
            <a:fillRect/>
          </a:stretch>
        </p:blipFill>
        <p:spPr>
          <a:xfrm>
            <a:off x="6312024" y="1196752"/>
            <a:ext cx="4592486" cy="4680520"/>
          </a:xfrm>
          <a:prstGeom prst="rect">
            <a:avLst/>
          </a:prstGeom>
        </p:spPr>
      </p:pic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认识正交表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7368" y="1196752"/>
            <a:ext cx="10668000" cy="4267200"/>
          </a:xfrm>
        </p:spPr>
        <p:txBody>
          <a:bodyPr/>
          <a:lstStyle/>
          <a:p>
            <a:r>
              <a:rPr lang="zh-CN" altLang="en-US" dirty="0" smtClean="0"/>
              <a:t>简单对比法：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固定</a:t>
            </a:r>
            <a:r>
              <a:rPr lang="en-US" altLang="zh-CN" dirty="0" smtClean="0"/>
              <a:t>B1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C1</a:t>
            </a:r>
            <a:r>
              <a:rPr lang="zh-CN" altLang="en-US" dirty="0" smtClean="0"/>
              <a:t>使</a:t>
            </a:r>
            <a:r>
              <a:rPr lang="en-US" altLang="zh-CN" dirty="0" smtClean="0"/>
              <a:t>A</a:t>
            </a:r>
            <a:r>
              <a:rPr lang="zh-CN" altLang="en-US" dirty="0" smtClean="0"/>
              <a:t>发生变化，找出</a:t>
            </a:r>
            <a:r>
              <a:rPr lang="en-US" altLang="zh-CN" dirty="0" smtClean="0"/>
              <a:t>A3</a:t>
            </a:r>
            <a:r>
              <a:rPr lang="zh-CN" altLang="en-US" dirty="0" smtClean="0"/>
              <a:t>为最好的结果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固定</a:t>
            </a:r>
            <a:r>
              <a:rPr lang="en-US" altLang="zh-CN" dirty="0" smtClean="0"/>
              <a:t>A3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C1</a:t>
            </a:r>
            <a:r>
              <a:rPr lang="zh-CN" altLang="en-US" dirty="0" smtClean="0"/>
              <a:t>使</a:t>
            </a:r>
            <a:r>
              <a:rPr lang="en-US" altLang="zh-CN" dirty="0" smtClean="0"/>
              <a:t>B</a:t>
            </a:r>
            <a:r>
              <a:rPr lang="zh-CN" altLang="en-US" dirty="0" smtClean="0"/>
              <a:t>发生变化，得到</a:t>
            </a:r>
            <a:r>
              <a:rPr lang="en-US" altLang="zh-CN" dirty="0" smtClean="0"/>
              <a:t>B2</a:t>
            </a:r>
            <a:r>
              <a:rPr lang="zh-CN" altLang="en-US" dirty="0" smtClean="0"/>
              <a:t>是好的结果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固定</a:t>
            </a:r>
            <a:r>
              <a:rPr lang="en-US" altLang="zh-CN" dirty="0" smtClean="0"/>
              <a:t>A3  B2</a:t>
            </a:r>
            <a:r>
              <a:rPr lang="zh-CN" altLang="en-US" dirty="0" smtClean="0"/>
              <a:t>，使</a:t>
            </a:r>
            <a:r>
              <a:rPr lang="en-US" altLang="zh-CN" dirty="0" smtClean="0"/>
              <a:t>C</a:t>
            </a:r>
            <a:r>
              <a:rPr lang="zh-CN" altLang="en-US" dirty="0" smtClean="0"/>
              <a:t>发生变化，得到</a:t>
            </a:r>
            <a:r>
              <a:rPr lang="en-US" altLang="zh-CN" dirty="0" smtClean="0"/>
              <a:t>C2</a:t>
            </a:r>
            <a:r>
              <a:rPr lang="zh-CN" altLang="en-US" dirty="0" smtClean="0"/>
              <a:t>是最好的结果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CCD"/>
              </a:clrFrom>
              <a:clrTo>
                <a:srgbClr val="FFFCCD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28248" y="1340768"/>
            <a:ext cx="3508978" cy="116966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CCD"/>
              </a:clrFrom>
              <a:clrTo>
                <a:srgbClr val="FFFCCD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544272" y="3140968"/>
            <a:ext cx="3489483" cy="103319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CCD"/>
              </a:clrFrom>
              <a:clrTo>
                <a:srgbClr val="FFFCCD">
                  <a:alpha val="0"/>
                </a:srgbClr>
              </a:clrTo>
            </a:clrChange>
          </a:blip>
          <a:srcRect b="17334"/>
          <a:stretch>
            <a:fillRect/>
          </a:stretch>
        </p:blipFill>
        <p:spPr>
          <a:xfrm>
            <a:off x="8652865" y="4725144"/>
            <a:ext cx="3547965" cy="1321442"/>
          </a:xfrm>
          <a:prstGeom prst="rect">
            <a:avLst/>
          </a:prstGeom>
        </p:spPr>
      </p:pic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认识正交表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5400" y="1124744"/>
            <a:ext cx="10668000" cy="4267200"/>
          </a:xfrm>
        </p:spPr>
        <p:txBody>
          <a:bodyPr/>
          <a:lstStyle/>
          <a:p>
            <a:r>
              <a:rPr lang="zh-CN" altLang="en-US" dirty="0" smtClean="0"/>
              <a:t>简单对比法图示：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/>
          <a:srcRect l="3890" t="2620" r="1879" b="3114"/>
          <a:stretch>
            <a:fillRect/>
          </a:stretch>
        </p:blipFill>
        <p:spPr>
          <a:xfrm>
            <a:off x="1055440" y="1772816"/>
            <a:ext cx="4307127" cy="4109666"/>
          </a:xfrm>
          <a:prstGeom prst="rect">
            <a:avLst/>
          </a:prstGeom>
        </p:spPr>
      </p:pic>
      <p:sp>
        <p:nvSpPr>
          <p:cNvPr id="8" name="内容占位符 2"/>
          <p:cNvSpPr txBox="1"/>
          <p:nvPr/>
        </p:nvSpPr>
        <p:spPr>
          <a:xfrm>
            <a:off x="5951984" y="1127125"/>
            <a:ext cx="5537200" cy="5730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7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6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5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前两种方法总结：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全面实验法</a:t>
            </a:r>
            <a:endParaRPr lang="en-US" altLang="zh-CN" dirty="0" smtClean="0"/>
          </a:p>
          <a:p>
            <a:pPr lvl="2"/>
            <a:r>
              <a:rPr lang="zh-CN" altLang="en-US" dirty="0" smtClean="0">
                <a:solidFill>
                  <a:srgbClr val="FF0000"/>
                </a:solidFill>
              </a:rPr>
              <a:t>关系剖析的比较清楚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实验量非常大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简单对比法</a:t>
            </a:r>
            <a:endParaRPr lang="en-US" altLang="zh-CN" dirty="0" smtClean="0"/>
          </a:p>
          <a:p>
            <a:pPr lvl="2"/>
            <a:r>
              <a:rPr lang="zh-CN" altLang="en-US" dirty="0" smtClean="0">
                <a:solidFill>
                  <a:srgbClr val="FF0000"/>
                </a:solidFill>
              </a:rPr>
              <a:t>实验量少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2"/>
            <a:r>
              <a:rPr lang="zh-CN" altLang="en-US" dirty="0" smtClean="0"/>
              <a:t>代表性差，分布不均匀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认识正交表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正交实验法图示：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A1B1C1   A2B2C1    A3B1C3</a:t>
            </a:r>
          </a:p>
          <a:p>
            <a:pPr lvl="1"/>
            <a:r>
              <a:rPr lang="en-US" altLang="zh-CN" dirty="0" smtClean="0"/>
              <a:t>A3B2C1   A1B2C2     A2B2C3</a:t>
            </a:r>
          </a:p>
          <a:p>
            <a:pPr lvl="1"/>
            <a:r>
              <a:rPr lang="en-US" altLang="zh-CN" dirty="0" smtClean="0"/>
              <a:t>A2B3C1   A3B3C2     A1B3C3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1983" y="1340768"/>
            <a:ext cx="4641149" cy="446449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415480" y="4581128"/>
            <a:ext cx="2001078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特点：</a:t>
            </a:r>
            <a:endParaRPr lang="en-US" altLang="zh-CN" sz="2800" b="1" dirty="0" smtClean="0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均匀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分散</a:t>
            </a:r>
            <a:endParaRPr lang="en-US" altLang="zh-CN" sz="2800" b="1" dirty="0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整齐可比</a:t>
            </a:r>
            <a:endParaRPr lang="en-US" altLang="zh-CN" sz="2800" b="1" dirty="0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endParaRPr lang="zh-CN" altLang="en-US" dirty="0"/>
          </a:p>
        </p:txBody>
      </p:sp>
      <p:sp>
        <p:nvSpPr>
          <p:cNvPr id="6" name="右箭头 5"/>
          <p:cNvSpPr/>
          <p:nvPr/>
        </p:nvSpPr>
        <p:spPr>
          <a:xfrm>
            <a:off x="3561181" y="5193037"/>
            <a:ext cx="1656520" cy="3313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认识正交表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5400" y="1320552"/>
            <a:ext cx="10729192" cy="4267200"/>
          </a:xfrm>
        </p:spPr>
        <p:txBody>
          <a:bodyPr/>
          <a:lstStyle/>
          <a:p>
            <a:r>
              <a:rPr lang="zh-CN" altLang="en-US" dirty="0" smtClean="0"/>
              <a:t>什么是正交实验法？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根据正交性原理，从全面试验中挑选部分</a:t>
            </a:r>
            <a:r>
              <a:rPr lang="zh-CN" altLang="en-US" dirty="0" smtClean="0">
                <a:solidFill>
                  <a:srgbClr val="FF0000"/>
                </a:solidFill>
              </a:rPr>
              <a:t>有代表性</a:t>
            </a:r>
            <a:r>
              <a:rPr lang="zh-CN" altLang="en-US" dirty="0" smtClean="0"/>
              <a:t>的试验点，并能求出最佳</a:t>
            </a:r>
            <a:r>
              <a:rPr lang="zh-CN" altLang="en-US" dirty="0" smtClean="0">
                <a:solidFill>
                  <a:srgbClr val="FF0000"/>
                </a:solidFill>
              </a:rPr>
              <a:t>工艺参数</a:t>
            </a:r>
            <a:r>
              <a:rPr lang="zh-CN" altLang="en-US" dirty="0" smtClean="0"/>
              <a:t>和</a:t>
            </a:r>
            <a:r>
              <a:rPr lang="zh-CN" altLang="en-US" dirty="0" smtClean="0">
                <a:solidFill>
                  <a:srgbClr val="FF0000"/>
                </a:solidFill>
              </a:rPr>
              <a:t>工艺条件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endParaRPr lang="en-US" altLang="zh-CN" dirty="0" smtClean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1526</TotalTime>
  <Words>1774</Words>
  <Application>Microsoft Office PowerPoint</Application>
  <PresentationFormat>自定义</PresentationFormat>
  <Paragraphs>449</Paragraphs>
  <Slides>27</Slides>
  <Notes>11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28" baseType="lpstr">
      <vt:lpstr>Profile</vt:lpstr>
      <vt:lpstr>软件测试实用教程 ——方法与实践</vt:lpstr>
      <vt:lpstr>根据需求设计测试用例</vt:lpstr>
      <vt:lpstr>目 录</vt:lpstr>
      <vt:lpstr>认识正交表</vt:lpstr>
      <vt:lpstr>认识正交表</vt:lpstr>
      <vt:lpstr>认识正交表</vt:lpstr>
      <vt:lpstr>认识正交表</vt:lpstr>
      <vt:lpstr>认识正交表</vt:lpstr>
      <vt:lpstr>认识正交表</vt:lpstr>
      <vt:lpstr>认识正交表</vt:lpstr>
      <vt:lpstr>认识正交表</vt:lpstr>
      <vt:lpstr>目 录</vt:lpstr>
      <vt:lpstr>使用正交表设计测试用例</vt:lpstr>
      <vt:lpstr>使用正交表设计测试用例</vt:lpstr>
      <vt:lpstr>使用正交表设计测试用例</vt:lpstr>
      <vt:lpstr>PowerPoint 演示文稿</vt:lpstr>
      <vt:lpstr>实例</vt:lpstr>
      <vt:lpstr>使用正交表设计测试用例</vt:lpstr>
      <vt:lpstr>使用正交表设计测试用例</vt:lpstr>
      <vt:lpstr>使用正交表设计测试用例</vt:lpstr>
      <vt:lpstr>PowerPoint 演示文稿</vt:lpstr>
      <vt:lpstr>PowerPoint 演示文稿</vt:lpstr>
      <vt:lpstr>PowerPoint 演示文稿</vt:lpstr>
      <vt:lpstr> 基于正交表的测试小结</vt:lpstr>
      <vt:lpstr>Practice</vt:lpstr>
      <vt:lpstr>Practice</vt:lpstr>
      <vt:lpstr>PowerPoint 演示文稿</vt:lpstr>
    </vt:vector>
  </TitlesOfParts>
  <Company>福建163软件园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软件测试技术基础</dc:title>
  <dc:creator>刘兴梅; 福建163软件园</dc:creator>
  <cp:lastModifiedBy>admin</cp:lastModifiedBy>
  <cp:revision>398</cp:revision>
  <dcterms:created xsi:type="dcterms:W3CDTF">2008-07-27T05:17:00Z</dcterms:created>
  <dcterms:modified xsi:type="dcterms:W3CDTF">2019-10-09T05:01:31Z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2052-11.1.0.8612</vt:lpwstr>
  </property>
</Properties>
</file>