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6"/>
  </p:notesMasterIdLst>
  <p:handoutMasterIdLst>
    <p:handoutMasterId r:id="rId27"/>
  </p:handoutMasterIdLst>
  <p:sldIdLst>
    <p:sldId id="576" r:id="rId2"/>
    <p:sldId id="557" r:id="rId3"/>
    <p:sldId id="558" r:id="rId4"/>
    <p:sldId id="592" r:id="rId5"/>
    <p:sldId id="593" r:id="rId6"/>
    <p:sldId id="577" r:id="rId7"/>
    <p:sldId id="590" r:id="rId8"/>
    <p:sldId id="591" r:id="rId9"/>
    <p:sldId id="564" r:id="rId10"/>
    <p:sldId id="594" r:id="rId11"/>
    <p:sldId id="569" r:id="rId12"/>
    <p:sldId id="570" r:id="rId13"/>
    <p:sldId id="595" r:id="rId14"/>
    <p:sldId id="596" r:id="rId15"/>
    <p:sldId id="597" r:id="rId16"/>
    <p:sldId id="572" r:id="rId17"/>
    <p:sldId id="573" r:id="rId18"/>
    <p:sldId id="574" r:id="rId19"/>
    <p:sldId id="578" r:id="rId20"/>
    <p:sldId id="579" r:id="rId21"/>
    <p:sldId id="588" r:id="rId22"/>
    <p:sldId id="580" r:id="rId23"/>
    <p:sldId id="575" r:id="rId24"/>
    <p:sldId id="549"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1" autoAdjust="0"/>
    <p:restoredTop sz="87823" autoAdjust="0"/>
  </p:normalViewPr>
  <p:slideViewPr>
    <p:cSldViewPr>
      <p:cViewPr varScale="1">
        <p:scale>
          <a:sx n="71" d="100"/>
          <a:sy n="71" d="100"/>
        </p:scale>
        <p:origin x="-180" y="-9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980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729407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12</a:t>
            </a:fld>
            <a:endParaRPr lang="zh-CN" altLang="en-US"/>
          </a:p>
        </p:txBody>
      </p:sp>
    </p:spTree>
    <p:extLst>
      <p:ext uri="{BB962C8B-B14F-4D97-AF65-F5344CB8AC3E}">
        <p14:creationId xmlns:p14="http://schemas.microsoft.com/office/powerpoint/2010/main" val="3935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0"/>
            <a:r>
              <a:rPr lang="zh-CN" altLang="en-US" dirty="0" smtClean="0"/>
              <a:t>提取因果，赋予标识符（</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p>
          <a:p>
            <a:r>
              <a:rPr lang="zh-CN" altLang="en-US" dirty="0" smtClean="0"/>
              <a:t>提取因果关系，绘制因果图</a:t>
            </a:r>
            <a:endParaRPr lang="en-US" altLang="zh-CN" dirty="0" smtClean="0"/>
          </a:p>
          <a:p>
            <a:r>
              <a:rPr lang="zh-CN" altLang="en-US" dirty="0" smtClean="0"/>
              <a:t>标明约束条件</a:t>
            </a:r>
            <a:endParaRPr lang="en-US" altLang="zh-CN" dirty="0" smtClean="0"/>
          </a:p>
          <a:p>
            <a:r>
              <a:rPr lang="zh-CN" altLang="en-US" dirty="0" smtClean="0"/>
              <a:t>转化判定表</a:t>
            </a:r>
            <a:endParaRPr lang="en-US" altLang="zh-CN" dirty="0" smtClean="0"/>
          </a:p>
          <a:p>
            <a:r>
              <a:rPr lang="zh-CN" altLang="en-US" dirty="0" smtClean="0"/>
              <a:t>设计用例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分析需求，提取原因和结果，并赋予标识符 </a:t>
            </a:r>
            <a:r>
              <a:rPr lang="zh-CN" altLang="en-US" dirty="0" smtClean="0"/>
              <a:t>（</a:t>
            </a:r>
            <a:r>
              <a:rPr lang="zh-CN" altLang="en-US" b="1" dirty="0" smtClean="0">
                <a:solidFill>
                  <a:schemeClr val="tx2">
                    <a:lumMod val="60000"/>
                    <a:lumOff val="40000"/>
                  </a:schemeClr>
                </a:solidFill>
                <a:latin typeface="黑体" pitchFamily="2" charset="-122"/>
                <a:ea typeface="黑体" pitchFamily="2" charset="-122"/>
              </a:rPr>
              <a:t>原因常常是：输入条件或输入条件的等价类</a:t>
            </a:r>
            <a:r>
              <a:rPr lang="en-US" altLang="zh-CN" b="1" baseline="0" dirty="0" smtClean="0">
                <a:solidFill>
                  <a:schemeClr val="tx2">
                    <a:lumMod val="60000"/>
                    <a:lumOff val="40000"/>
                  </a:schemeClr>
                </a:solidFill>
                <a:latin typeface="黑体" pitchFamily="2" charset="-122"/>
                <a:ea typeface="黑体" pitchFamily="2" charset="-122"/>
              </a:rPr>
              <a:t>     </a:t>
            </a:r>
            <a:r>
              <a:rPr lang="zh-CN" altLang="en-US" b="1" dirty="0" smtClean="0">
                <a:solidFill>
                  <a:schemeClr val="tx2">
                    <a:lumMod val="60000"/>
                    <a:lumOff val="40000"/>
                  </a:schemeClr>
                </a:solidFill>
                <a:latin typeface="黑体" pitchFamily="2" charset="-122"/>
                <a:ea typeface="黑体" pitchFamily="2" charset="-122"/>
              </a:rPr>
              <a:t>结果：输出条件</a:t>
            </a:r>
            <a:r>
              <a:rPr lang="zh-CN" altLang="en-US" dirty="0" smtClean="0"/>
              <a:t>）</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itchFamily="2" charset="-122"/>
                <a:ea typeface="黑体" pitchFamily="2" charset="-122"/>
              </a:rPr>
              <a:t>分析需求，提取因果关系，并表示成“因果图”</a:t>
            </a:r>
            <a:endParaRPr lang="en-US" altLang="zh-CN" sz="1200"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标明因果图中约束条件</a:t>
            </a:r>
            <a:endParaRPr lang="zh-CN" altLang="en-US" b="1"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因果图转换成判定表</a:t>
            </a:r>
            <a:endParaRPr lang="en-US" altLang="zh-CN" dirty="0" smtClean="0">
              <a:latin typeface="黑体" pitchFamily="2" charset="-122"/>
              <a:ea typeface="黑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黑体" pitchFamily="2" charset="-122"/>
                <a:ea typeface="黑体" pitchFamily="2" charset="-122"/>
              </a:rPr>
              <a:t>为判定表中每一列表示的情况设计测试用例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346059E4-5EE4-4D75-A261-4421B84AC4CE}" type="slidenum">
              <a:rPr lang="zh-CN" altLang="en-US" smtClean="0"/>
              <a:t>17</a:t>
            </a:fld>
            <a:endParaRPr lang="zh-CN" altLang="en-US"/>
          </a:p>
        </p:txBody>
      </p:sp>
    </p:spTree>
    <p:extLst>
      <p:ext uri="{BB962C8B-B14F-4D97-AF65-F5344CB8AC3E}">
        <p14:creationId xmlns:p14="http://schemas.microsoft.com/office/powerpoint/2010/main" val="833685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18</a:t>
            </a:fld>
            <a:endParaRPr lang="zh-CN" altLang="en-US"/>
          </a:p>
        </p:txBody>
      </p:sp>
    </p:spTree>
    <p:extLst>
      <p:ext uri="{BB962C8B-B14F-4D97-AF65-F5344CB8AC3E}">
        <p14:creationId xmlns:p14="http://schemas.microsoft.com/office/powerpoint/2010/main" val="138401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354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1937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pPr lvl="1"/>
            <a:r>
              <a:rPr lang="zh-CN" altLang="en-US" dirty="0" smtClean="0"/>
              <a:t>它是将自然语言规格说明转化为形式语言规格说明的一种严格的说法 还可以指出规格说明中存在的不完整性和二义性 刚才已经说了因果图法能处理 输入条件之间的有关系（组合关系 约束关系等）  且还考虑到输入和输出之间的关系  </a:t>
            </a:r>
            <a:endParaRPr lang="en-US" altLang="zh-CN" dirty="0" smtClean="0"/>
          </a:p>
          <a:p>
            <a:pPr lvl="1"/>
            <a:r>
              <a:rPr lang="zh-CN" altLang="en-US" dirty="0" smtClean="0"/>
              <a:t>在较为复杂的问题中  因果图法常常是十分有效的  它能够帮我们检查输入条件之间的组合 设计出非冗余、高效的测试用例</a:t>
            </a:r>
            <a:endParaRPr lang="en-US" altLang="zh-CN" dirty="0" smtClean="0"/>
          </a:p>
          <a:p>
            <a:pPr lvl="1"/>
            <a:r>
              <a:rPr lang="zh-CN" altLang="en-US" dirty="0" smtClean="0"/>
              <a:t>因果图到底什么样呢？</a:t>
            </a:r>
            <a:endParaRPr lang="en-US" altLang="zh-CN" dirty="0" smtClean="0"/>
          </a:p>
          <a:p>
            <a:pPr lvl="1"/>
            <a:r>
              <a:rPr lang="zh-CN" altLang="en-US" dirty="0" smtClean="0"/>
              <a:t>一起回顾一下</a:t>
            </a:r>
            <a:endParaRPr lang="en-US" altLang="zh-CN" dirty="0" smtClean="0"/>
          </a:p>
          <a:p>
            <a:pPr lvl="1"/>
            <a:endParaRPr lang="en-US" altLang="zh-CN" dirty="0" smtClean="0"/>
          </a:p>
          <a:p>
            <a:pPr lvl="1"/>
            <a:r>
              <a:rPr lang="zh-CN" altLang="en-US" dirty="0" smtClean="0"/>
              <a:t>主要就是来解决</a:t>
            </a:r>
            <a:r>
              <a:rPr lang="zh-CN" altLang="en-US" baseline="0" dirty="0" smtClean="0"/>
              <a:t> </a:t>
            </a:r>
            <a:r>
              <a:rPr lang="zh-CN" altLang="en-US" b="1" baseline="0" dirty="0" smtClean="0"/>
              <a:t>输入条件的各种组合情况</a:t>
            </a:r>
            <a:endParaRPr lang="en-US" altLang="zh-CN" b="1" dirty="0" smtClean="0"/>
          </a:p>
          <a:p>
            <a:pPr lvl="1"/>
            <a:r>
              <a:rPr lang="en-US" altLang="zh-CN" dirty="0" smtClean="0"/>
              <a:t>《</a:t>
            </a:r>
            <a:r>
              <a:rPr lang="zh-CN" altLang="en-US" dirty="0" smtClean="0"/>
              <a:t>软件评测师教程</a:t>
            </a:r>
            <a:r>
              <a:rPr lang="en-US" altLang="zh-CN" dirty="0" smtClean="0"/>
              <a:t>》P129</a:t>
            </a:r>
          </a:p>
          <a:p>
            <a:pPr lvl="1"/>
            <a:r>
              <a:rPr lang="zh-CN" altLang="en-US" dirty="0" smtClean="0"/>
              <a:t>恒等：表示原因结果一对一的</a:t>
            </a:r>
            <a:endParaRPr lang="en-US" altLang="zh-CN" dirty="0" smtClean="0"/>
          </a:p>
          <a:p>
            <a:pPr lvl="1">
              <a:buNone/>
            </a:pPr>
            <a:r>
              <a:rPr lang="en-US" altLang="zh-CN" dirty="0" smtClean="0"/>
              <a:t>            </a:t>
            </a:r>
            <a:r>
              <a:rPr lang="zh-CN" altLang="en-US" dirty="0" smtClean="0"/>
              <a:t>对应关系</a:t>
            </a:r>
            <a:endParaRPr lang="en-US" altLang="zh-CN" dirty="0" smtClean="0"/>
          </a:p>
          <a:p>
            <a:pPr lvl="1"/>
            <a:r>
              <a:rPr lang="zh-CN" altLang="en-US" dirty="0" smtClean="0"/>
              <a:t>非：表示原因结果是一种否定关系</a:t>
            </a:r>
            <a:endParaRPr lang="en-US" altLang="zh-CN" dirty="0" smtClean="0"/>
          </a:p>
          <a:p>
            <a:pPr lvl="1"/>
            <a:r>
              <a:rPr lang="zh-CN" altLang="en-US" dirty="0" smtClean="0"/>
              <a:t>或：表示几个原因中有一个出现，</a:t>
            </a:r>
            <a:endParaRPr lang="en-US" altLang="zh-CN" dirty="0" smtClean="0"/>
          </a:p>
          <a:p>
            <a:pPr lvl="1">
              <a:buNone/>
            </a:pPr>
            <a:r>
              <a:rPr lang="en-US" altLang="zh-CN" dirty="0" smtClean="0"/>
              <a:t>         </a:t>
            </a:r>
            <a:r>
              <a:rPr lang="zh-CN" altLang="en-US" dirty="0" smtClean="0"/>
              <a:t>则结果出现，只有当这几个原</a:t>
            </a:r>
            <a:endParaRPr lang="en-US" altLang="zh-CN" dirty="0" smtClean="0"/>
          </a:p>
          <a:p>
            <a:pPr lvl="1">
              <a:buNone/>
            </a:pPr>
            <a:r>
              <a:rPr lang="en-US" altLang="zh-CN" dirty="0" smtClean="0"/>
              <a:t>         </a:t>
            </a:r>
            <a:r>
              <a:rPr lang="zh-CN" altLang="en-US" dirty="0" smtClean="0"/>
              <a:t>因都不出现时，结果才不出现</a:t>
            </a:r>
            <a:endParaRPr lang="en-US" altLang="zh-CN" dirty="0" smtClean="0"/>
          </a:p>
          <a:p>
            <a:pPr lvl="1"/>
            <a:r>
              <a:rPr lang="zh-CN" altLang="en-US" dirty="0" smtClean="0"/>
              <a:t>与：表示若几个原因都出现，结果</a:t>
            </a:r>
            <a:endParaRPr lang="en-US" altLang="zh-CN" dirty="0" smtClean="0"/>
          </a:p>
          <a:p>
            <a:pPr lvl="1">
              <a:buNone/>
            </a:pPr>
            <a:r>
              <a:rPr lang="en-US" altLang="zh-CN" dirty="0" smtClean="0"/>
              <a:t>         </a:t>
            </a:r>
            <a:r>
              <a:rPr lang="zh-CN" altLang="en-US" dirty="0" smtClean="0"/>
              <a:t>才出现。若有一个不出现，结</a:t>
            </a:r>
            <a:endParaRPr lang="en-US" altLang="zh-CN" dirty="0" smtClean="0"/>
          </a:p>
          <a:p>
            <a:pPr lvl="1">
              <a:buNone/>
            </a:pPr>
            <a:r>
              <a:rPr lang="en-US" altLang="zh-CN" dirty="0" smtClean="0"/>
              <a:t>         </a:t>
            </a:r>
            <a:r>
              <a:rPr lang="zh-CN" altLang="en-US" dirty="0" smtClean="0"/>
              <a:t>果就不出现</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4</a:t>
            </a:fld>
            <a:endParaRPr lang="zh-CN" altLang="en-US"/>
          </a:p>
        </p:txBody>
      </p:sp>
    </p:spTree>
    <p:extLst>
      <p:ext uri="{BB962C8B-B14F-4D97-AF65-F5344CB8AC3E}">
        <p14:creationId xmlns:p14="http://schemas.microsoft.com/office/powerpoint/2010/main" val="381247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91389-8269-46C9-9A50-81F8796711F2}" type="slidenum">
              <a:rPr lang="zh-CN" altLang="en-US"/>
              <a:pPr/>
              <a:t>5</a:t>
            </a:fld>
            <a:endParaRPr lang="en-US" altLang="zh-CN"/>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4444B0-044C-4A12-9CB9-2355A7533A2E}" type="slidenum">
              <a:rPr lang="zh-CN" altLang="en-US"/>
              <a:t>6</a:t>
            </a:fld>
            <a:endParaRPr lang="en-US" altLang="zh-CN"/>
          </a:p>
        </p:txBody>
      </p:sp>
      <p:sp>
        <p:nvSpPr>
          <p:cNvPr id="407554" name="Rectangle 2"/>
          <p:cNvSpPr>
            <a:spLocks noGrp="1" noRot="1" noChangeAspect="1" noChangeArrowheads="1" noTextEdit="1"/>
          </p:cNvSpPr>
          <p:nvPr>
            <p:ph type="sldImg"/>
          </p:nvPr>
        </p:nvSpPr>
        <p:spPr>
          <a:xfrm>
            <a:off x="381000" y="685800"/>
            <a:ext cx="6096000" cy="3429000"/>
          </a:xfrm>
        </p:spPr>
      </p:sp>
      <p:sp>
        <p:nvSpPr>
          <p:cNvPr id="40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763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5478B-659B-4031-9696-065F74AD9BF1}" type="slidenum">
              <a:rPr lang="zh-CN" altLang="en-US"/>
              <a:pPr/>
              <a:t>7</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D4C0D-C862-41E3-9839-8342B2F29950}" type="slidenum">
              <a:rPr lang="zh-CN" altLang="en-US"/>
              <a:pPr/>
              <a:t>8</a:t>
            </a:fld>
            <a:endParaRPr lang="en-US" altLang="zh-CN"/>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17538" y="5667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6059E4-5EE4-4D75-A261-4421B84AC4CE}" type="slidenum">
              <a:rPr lang="zh-CN" altLang="en-US" smtClean="0"/>
              <a:t>9</a:t>
            </a:fld>
            <a:endParaRPr lang="zh-CN" altLang="en-US"/>
          </a:p>
        </p:txBody>
      </p:sp>
    </p:spTree>
    <p:extLst>
      <p:ext uri="{BB962C8B-B14F-4D97-AF65-F5344CB8AC3E}">
        <p14:creationId xmlns:p14="http://schemas.microsoft.com/office/powerpoint/2010/main" val="325731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8A7EC-B170-4524-BD2E-E07142DCC5CC}" type="slidenum">
              <a:rPr lang="zh-CN" altLang="en-US"/>
              <a:pPr/>
              <a:t>10</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36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36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624104" y="116957"/>
            <a:ext cx="10467355"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50232" y="895982"/>
            <a:ext cx="10506546"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620" y="6527802"/>
            <a:ext cx="465713"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Tree>
    <p:extLst>
      <p:ext uri="{BB962C8B-B14F-4D97-AF65-F5344CB8AC3E}">
        <p14:creationId xmlns:p14="http://schemas.microsoft.com/office/powerpoint/2010/main" val="595079725"/>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95400" y="1700808"/>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1271464" y="3429000"/>
            <a:ext cx="10006136" cy="1656184"/>
          </a:xfrm>
        </p:spPr>
        <p:txBody>
          <a:bodyPr/>
          <a:lstStyle/>
          <a:p>
            <a:pPr algn="ctr" eaLnBrk="1" hangingPunct="1"/>
            <a:r>
              <a:rPr lang="en-US" altLang="zh-CN" sz="4400" dirty="0" err="1" smtClean="0">
                <a:latin typeface="华文隶书" pitchFamily="2" charset="-122"/>
                <a:ea typeface="华文隶书" pitchFamily="2" charset="-122"/>
              </a:rPr>
              <a:t>PartII</a:t>
            </a:r>
            <a:r>
              <a:rPr lang="en-US" altLang="zh-CN" sz="4400" dirty="0" smtClean="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a:t>
            </a:r>
            <a:r>
              <a:rPr lang="zh-CN" altLang="en-US" sz="4400" dirty="0" smtClean="0">
                <a:latin typeface="华文隶书" pitchFamily="2" charset="-122"/>
                <a:ea typeface="华文隶书" pitchFamily="2" charset="-122"/>
              </a:rPr>
              <a:t>技术</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因果图法设计测试用例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pic>
        <p:nvPicPr>
          <p:cNvPr id="5" name="图片 4"/>
          <p:cNvPicPr>
            <a:picLocks noChangeAspect="1"/>
          </p:cNvPicPr>
          <p:nvPr/>
        </p:nvPicPr>
        <p:blipFill>
          <a:blip r:embed="rId3"/>
          <a:stretch>
            <a:fillRect/>
          </a:stretch>
        </p:blipFill>
        <p:spPr>
          <a:xfrm>
            <a:off x="0" y="6146709"/>
            <a:ext cx="3514286" cy="666667"/>
          </a:xfrm>
          <a:prstGeom prst="rect">
            <a:avLst/>
          </a:prstGeom>
        </p:spPr>
      </p:pic>
    </p:spTree>
    <p:extLst>
      <p:ext uri="{BB962C8B-B14F-4D97-AF65-F5344CB8AC3E}">
        <p14:creationId xmlns:p14="http://schemas.microsoft.com/office/powerpoint/2010/main" val="20772656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551384" y="1052736"/>
            <a:ext cx="11582400" cy="4937125"/>
          </a:xfrm>
        </p:spPr>
        <p:txBody>
          <a:bodyPr/>
          <a:lstStyle/>
          <a:p>
            <a:pPr>
              <a:lnSpc>
                <a:spcPct val="100000"/>
              </a:lnSpc>
            </a:pPr>
            <a:r>
              <a:rPr lang="zh-CN" altLang="en-US" sz="2600" b="1" dirty="0"/>
              <a:t>因果图法最终生成的是决策表。利用因果图生成测试用例的基本步骤如下：</a:t>
            </a:r>
          </a:p>
          <a:p>
            <a:pPr marL="928687" lvl="1" indent="-457200" eaLnBrk="1" hangingPunct="1">
              <a:buFont typeface="+mj-lt"/>
              <a:buAutoNum type="arabicPeriod"/>
              <a:defRPr/>
            </a:pPr>
            <a:r>
              <a:rPr lang="zh-CN" altLang="en-US" sz="2400" b="1" dirty="0" smtClean="0">
                <a:latin typeface="+mn-ea"/>
              </a:rPr>
              <a:t>分析</a:t>
            </a:r>
            <a:r>
              <a:rPr lang="zh-CN" altLang="en-US" sz="2400" b="1" dirty="0">
                <a:latin typeface="+mn-ea"/>
              </a:rPr>
              <a:t>软件规格说明中哪些是原因，哪些是结果，并给每个原因和结果赋予一个标识符。</a:t>
            </a:r>
          </a:p>
          <a:p>
            <a:pPr marL="928687" lvl="1" indent="-457200" eaLnBrk="1" hangingPunct="1">
              <a:buFont typeface="+mj-lt"/>
              <a:buAutoNum type="arabicPeriod"/>
              <a:defRPr/>
            </a:pPr>
            <a:r>
              <a:rPr lang="zh-CN" altLang="en-US" sz="2400" b="1" dirty="0" smtClean="0">
                <a:latin typeface="+mn-ea"/>
              </a:rPr>
              <a:t>分析</a:t>
            </a:r>
            <a:r>
              <a:rPr lang="zh-CN" altLang="en-US" sz="2400" b="1" dirty="0">
                <a:latin typeface="+mn-ea"/>
              </a:rPr>
              <a:t>软件规格说明中的语义，找出原因与结果之间、原因与原因之间对应的关系， 根据这些关系画出因果图。</a:t>
            </a:r>
          </a:p>
          <a:p>
            <a:pPr marL="928687" lvl="1" indent="-457200" eaLnBrk="1" hangingPunct="1">
              <a:buFont typeface="+mj-lt"/>
              <a:buAutoNum type="arabicPeriod"/>
              <a:defRPr/>
            </a:pPr>
            <a:r>
              <a:rPr lang="zh-CN" altLang="en-US" sz="2400" b="1" dirty="0" smtClean="0">
                <a:latin typeface="+mn-ea"/>
              </a:rPr>
              <a:t>由于</a:t>
            </a:r>
            <a:r>
              <a:rPr lang="zh-CN" altLang="en-US" sz="2400" b="1" dirty="0">
                <a:latin typeface="+mn-ea"/>
              </a:rPr>
              <a:t>语法或环境的限制，有些原因与原因之间、原因与结果之间的组合情况不可能出现。为表明这些特殊情况，在因果图上用一些记号表明约束或限制条件。</a:t>
            </a:r>
          </a:p>
          <a:p>
            <a:pPr marL="928687" lvl="1" indent="-457200" eaLnBrk="1" hangingPunct="1">
              <a:buFont typeface="+mj-lt"/>
              <a:buAutoNum type="arabicPeriod"/>
              <a:defRPr/>
            </a:pPr>
            <a:r>
              <a:rPr lang="zh-CN" altLang="en-US" sz="2400" b="1" dirty="0" smtClean="0">
                <a:latin typeface="+mn-ea"/>
              </a:rPr>
              <a:t>把</a:t>
            </a:r>
            <a:r>
              <a:rPr lang="zh-CN" altLang="en-US" sz="2400" b="1" dirty="0">
                <a:latin typeface="+mn-ea"/>
              </a:rPr>
              <a:t>因果图转换为决策表。</a:t>
            </a:r>
          </a:p>
          <a:p>
            <a:pPr marL="928687" lvl="1" indent="-457200" eaLnBrk="1" hangingPunct="1">
              <a:buFont typeface="+mj-lt"/>
              <a:buAutoNum type="arabicPeriod"/>
              <a:defRPr/>
            </a:pPr>
            <a:r>
              <a:rPr lang="zh-CN" altLang="en-US" sz="2400" b="1" dirty="0" smtClean="0">
                <a:latin typeface="+mn-ea"/>
              </a:rPr>
              <a:t>根据</a:t>
            </a:r>
            <a:r>
              <a:rPr lang="zh-CN" altLang="en-US" sz="2400" b="1" dirty="0">
                <a:latin typeface="+mn-ea"/>
              </a:rPr>
              <a:t>决策表中的每一列设计测试用例。</a:t>
            </a:r>
          </a:p>
        </p:txBody>
      </p:sp>
      <p:sp>
        <p:nvSpPr>
          <p:cNvPr id="5" name="Rectangle 2"/>
          <p:cNvSpPr txBox="1">
            <a:spLocks noChangeArrowheads="1"/>
          </p:cNvSpPr>
          <p:nvPr/>
        </p:nvSpPr>
        <p:spPr bwMode="auto">
          <a:xfrm>
            <a:off x="695400" y="-233664"/>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3600" b="1" dirty="0">
                <a:latin typeface="华文楷体" panose="02010600040101010101" pitchFamily="2" charset="-122"/>
                <a:ea typeface="楷体" panose="02010609060101010101" pitchFamily="49" charset="-122"/>
              </a:rPr>
              <a:t>因果图法概述</a:t>
            </a:r>
          </a:p>
        </p:txBody>
      </p:sp>
    </p:spTree>
    <p:extLst>
      <p:ext uri="{BB962C8B-B14F-4D97-AF65-F5344CB8AC3E}">
        <p14:creationId xmlns:p14="http://schemas.microsoft.com/office/powerpoint/2010/main" val="502261510"/>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8" name="标题 7"/>
          <p:cNvSpPr>
            <a:spLocks noGrp="1"/>
          </p:cNvSpPr>
          <p:nvPr>
            <p:ph type="title"/>
          </p:nvPr>
        </p:nvSpPr>
        <p:spPr/>
        <p:txBody>
          <a:bodyPr/>
          <a:lstStyle/>
          <a:p>
            <a:r>
              <a:rPr lang="zh-CN" altLang="en-US" dirty="0"/>
              <a:t>因果图法设计用例</a:t>
            </a:r>
          </a:p>
        </p:txBody>
      </p:sp>
      <p:sp>
        <p:nvSpPr>
          <p:cNvPr id="9" name="内容占位符 8"/>
          <p:cNvSpPr>
            <a:spLocks noGrp="1"/>
          </p:cNvSpPr>
          <p:nvPr>
            <p:ph idx="1"/>
          </p:nvPr>
        </p:nvSpPr>
        <p:spPr/>
        <p:txBody>
          <a:bodyPr/>
          <a:lstStyle/>
          <a:p>
            <a:r>
              <a:rPr lang="zh-CN" altLang="en-US" sz="3100" dirty="0" smtClean="0"/>
              <a:t>需求：</a:t>
            </a:r>
            <a:endParaRPr lang="en-US" altLang="zh-CN" sz="3100" dirty="0"/>
          </a:p>
          <a:p>
            <a:pPr lvl="1"/>
            <a:r>
              <a:rPr lang="zh-CN" altLang="en-US" sz="2700" dirty="0"/>
              <a:t>某软件规格说明书包含这样的要求：第一列字符必须是</a:t>
            </a:r>
            <a:r>
              <a:rPr lang="en-US" altLang="zh-CN" sz="2700" dirty="0"/>
              <a:t>A</a:t>
            </a:r>
            <a:r>
              <a:rPr lang="zh-CN" altLang="en-US" sz="2700" dirty="0"/>
              <a:t>或</a:t>
            </a:r>
            <a:r>
              <a:rPr lang="en-US" altLang="zh-CN" sz="2700" dirty="0"/>
              <a:t>B</a:t>
            </a:r>
            <a:r>
              <a:rPr lang="zh-CN" altLang="en-US" sz="2700" dirty="0"/>
              <a:t>，第二列字符必须是一个数字，在此情况下进行文件的修改，但如果第一列字符不正确，则给出信息</a:t>
            </a:r>
            <a:r>
              <a:rPr lang="en-US" altLang="zh-CN" sz="2700" dirty="0"/>
              <a:t>L</a:t>
            </a:r>
            <a:r>
              <a:rPr lang="zh-CN" altLang="en-US" sz="2700" dirty="0"/>
              <a:t>；如果第二列字符不是数字，则给出信息</a:t>
            </a:r>
            <a:r>
              <a:rPr lang="en-US" altLang="zh-CN" sz="2700" dirty="0"/>
              <a:t>M</a:t>
            </a:r>
          </a:p>
          <a:p>
            <a:endParaRPr lang="zh-CN" altLang="en-US" dirty="0"/>
          </a:p>
        </p:txBody>
      </p:sp>
    </p:spTree>
    <p:extLst>
      <p:ext uri="{BB962C8B-B14F-4D97-AF65-F5344CB8AC3E}">
        <p14:creationId xmlns:p14="http://schemas.microsoft.com/office/powerpoint/2010/main" val="604691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00184" y="1844824"/>
            <a:ext cx="8042705" cy="2815001"/>
          </a:xfrm>
          <a:prstGeom prst="rect">
            <a:avLst/>
          </a:prstGeom>
        </p:spPr>
        <p:txBody>
          <a:bodyPr wrap="square">
            <a:spAutoFit/>
          </a:bodyPr>
          <a:lstStyle/>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en-US" altLang="zh-CN" sz="1999" b="1" dirty="0">
              <a:solidFill>
                <a:srgbClr val="5F5E5C"/>
              </a:solidFill>
              <a:latin typeface="微软雅黑" pitchFamily="34" charset="-122"/>
              <a:ea typeface="微软雅黑" pitchFamily="34" charset="-122"/>
            </a:endParaRPr>
          </a:p>
          <a:p>
            <a:pPr>
              <a:lnSpc>
                <a:spcPct val="150000"/>
              </a:lnSpc>
            </a:pPr>
            <a:endParaRPr lang="zh-CN" altLang="en-US" sz="1799" dirty="0"/>
          </a:p>
        </p:txBody>
      </p:sp>
      <p:graphicFrame>
        <p:nvGraphicFramePr>
          <p:cNvPr id="9" name="表格 8"/>
          <p:cNvGraphicFramePr>
            <a:graphicFrameLocks noGrp="1"/>
          </p:cNvGraphicFramePr>
          <p:nvPr>
            <p:extLst/>
          </p:nvPr>
        </p:nvGraphicFramePr>
        <p:xfrm>
          <a:off x="1631504" y="2420888"/>
          <a:ext cx="7900273" cy="2392384"/>
        </p:xfrm>
        <a:graphic>
          <a:graphicData uri="http://schemas.openxmlformats.org/drawingml/2006/table">
            <a:tbl>
              <a:tblPr firstRow="1" bandRow="1">
                <a:tableStyleId>{93296810-A885-4BE3-A3E7-6D5BEEA58F35}</a:tableStyleId>
              </a:tblPr>
              <a:tblGrid>
                <a:gridCol w="4546384"/>
                <a:gridCol w="3353889"/>
              </a:tblGrid>
              <a:tr h="459555">
                <a:tc>
                  <a:txBody>
                    <a:bodyPr/>
                    <a:lstStyle/>
                    <a:p>
                      <a:pPr algn="ctr"/>
                      <a:r>
                        <a:rPr lang="zh-CN" altLang="en-US" sz="2800" b="1" dirty="0" smtClean="0">
                          <a:latin typeface="楷体" panose="02010609060101010101" pitchFamily="49" charset="-122"/>
                          <a:ea typeface="楷体" panose="02010609060101010101" pitchFamily="49" charset="-122"/>
                        </a:rPr>
                        <a:t>原因</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pPr algn="ctr"/>
                      <a:r>
                        <a:rPr lang="zh-CN" altLang="en-US" sz="2800" b="1" dirty="0" smtClean="0">
                          <a:latin typeface="楷体" panose="02010609060101010101" pitchFamily="49" charset="-122"/>
                          <a:ea typeface="楷体" panose="02010609060101010101" pitchFamily="49" charset="-122"/>
                        </a:rPr>
                        <a:t>结果</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c1</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A</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e1</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L</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500730">
                <a:tc>
                  <a:txBody>
                    <a:bodyPr/>
                    <a:lstStyle/>
                    <a:p>
                      <a:r>
                        <a:rPr lang="en-US" altLang="zh-CN" sz="2800" b="1" dirty="0" smtClean="0">
                          <a:latin typeface="楷体" panose="02010609060101010101" pitchFamily="49" charset="-122"/>
                          <a:ea typeface="楷体" panose="02010609060101010101" pitchFamily="49" charset="-122"/>
                        </a:rPr>
                        <a:t>c2: </a:t>
                      </a:r>
                      <a:r>
                        <a:rPr lang="zh-CN" altLang="en-US" sz="2800" b="1" dirty="0" smtClean="0">
                          <a:latin typeface="楷体" panose="02010609060101010101" pitchFamily="49" charset="-122"/>
                          <a:ea typeface="楷体" panose="02010609060101010101" pitchFamily="49" charset="-122"/>
                        </a:rPr>
                        <a:t>第一个字符是</a:t>
                      </a:r>
                      <a:r>
                        <a:rPr lang="en-US" altLang="zh-CN" sz="2800" b="1" dirty="0" smtClean="0">
                          <a:latin typeface="楷体" panose="02010609060101010101" pitchFamily="49" charset="-122"/>
                          <a:ea typeface="楷体" panose="02010609060101010101" pitchFamily="49" charset="-122"/>
                        </a:rPr>
                        <a:t>B</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e2</a:t>
                      </a:r>
                      <a:r>
                        <a:rPr lang="zh-CN" altLang="en-US" sz="2800" b="1" dirty="0" smtClean="0">
                          <a:latin typeface="楷体" panose="02010609060101010101" pitchFamily="49" charset="-122"/>
                          <a:ea typeface="楷体" panose="02010609060101010101" pitchFamily="49" charset="-122"/>
                        </a:rPr>
                        <a:t>：修改文件</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r h="838048">
                <a:tc>
                  <a:txBody>
                    <a:bodyPr/>
                    <a:lstStyle/>
                    <a:p>
                      <a:r>
                        <a:rPr lang="en-US" altLang="zh-CN" sz="2800" b="1" dirty="0" smtClean="0">
                          <a:latin typeface="楷体" panose="02010609060101010101" pitchFamily="49" charset="-122"/>
                          <a:ea typeface="楷体" panose="02010609060101010101" pitchFamily="49" charset="-122"/>
                        </a:rPr>
                        <a:t>c3</a:t>
                      </a:r>
                      <a:r>
                        <a:rPr lang="zh-CN" altLang="en-US" sz="2800" b="1" dirty="0" smtClean="0">
                          <a:latin typeface="楷体" panose="02010609060101010101" pitchFamily="49" charset="-122"/>
                          <a:ea typeface="楷体" panose="02010609060101010101" pitchFamily="49" charset="-122"/>
                        </a:rPr>
                        <a:t>：第二个字符是一个数字</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c>
                  <a:txBody>
                    <a:bodyPr/>
                    <a:lstStyle/>
                    <a:p>
                      <a:r>
                        <a:rPr lang="en-US" altLang="zh-CN" sz="2800" b="1" dirty="0" smtClean="0">
                          <a:latin typeface="楷体" panose="02010609060101010101" pitchFamily="49" charset="-122"/>
                          <a:ea typeface="楷体" panose="02010609060101010101" pitchFamily="49" charset="-122"/>
                        </a:rPr>
                        <a:t>    e3</a:t>
                      </a:r>
                      <a:r>
                        <a:rPr lang="zh-CN" altLang="en-US" sz="2800" b="1" dirty="0" smtClean="0">
                          <a:latin typeface="楷体" panose="02010609060101010101" pitchFamily="49" charset="-122"/>
                          <a:ea typeface="楷体" panose="02010609060101010101" pitchFamily="49" charset="-122"/>
                        </a:rPr>
                        <a:t>：给出信息</a:t>
                      </a:r>
                      <a:r>
                        <a:rPr lang="en-US" altLang="zh-CN" sz="2800" b="1" dirty="0" smtClean="0">
                          <a:latin typeface="楷体" panose="02010609060101010101" pitchFamily="49" charset="-122"/>
                          <a:ea typeface="楷体" panose="02010609060101010101" pitchFamily="49" charset="-122"/>
                        </a:rPr>
                        <a:t>M</a:t>
                      </a:r>
                      <a:endParaRPr lang="zh-CN" altLang="en-US" sz="2800" b="1" dirty="0">
                        <a:solidFill>
                          <a:srgbClr val="0070C0"/>
                        </a:solidFill>
                        <a:latin typeface="楷体" panose="02010609060101010101" pitchFamily="49" charset="-122"/>
                        <a:ea typeface="楷体" panose="02010609060101010101" pitchFamily="49" charset="-122"/>
                      </a:endParaRPr>
                    </a:p>
                  </a:txBody>
                  <a:tcPr marL="68544" marR="68544" marT="45696" marB="45696"/>
                </a:tc>
              </a:tr>
            </a:tbl>
          </a:graphicData>
        </a:graphic>
      </p:graphicFrame>
      <p:sp>
        <p:nvSpPr>
          <p:cNvPr id="6" name="Rectangle 2"/>
          <p:cNvSpPr txBox="1">
            <a:spLocks noChangeArrowheads="1"/>
          </p:cNvSpPr>
          <p:nvPr/>
        </p:nvSpPr>
        <p:spPr bwMode="auto">
          <a:xfrm>
            <a:off x="212744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7" name="标题 6"/>
          <p:cNvSpPr>
            <a:spLocks noGrp="1"/>
          </p:cNvSpPr>
          <p:nvPr>
            <p:ph type="title"/>
          </p:nvPr>
        </p:nvSpPr>
        <p:spPr/>
        <p:txBody>
          <a:bodyPr/>
          <a:lstStyle/>
          <a:p>
            <a:r>
              <a:rPr lang="zh-CN" altLang="en-US" dirty="0"/>
              <a:t>因果图法设计用例</a:t>
            </a:r>
          </a:p>
        </p:txBody>
      </p:sp>
      <p:sp>
        <p:nvSpPr>
          <p:cNvPr id="10" name="内容占位符 9"/>
          <p:cNvSpPr>
            <a:spLocks noGrp="1"/>
          </p:cNvSpPr>
          <p:nvPr>
            <p:ph idx="1"/>
          </p:nvPr>
        </p:nvSpPr>
        <p:spPr>
          <a:xfrm>
            <a:off x="695400" y="1340768"/>
            <a:ext cx="10668000" cy="4267200"/>
          </a:xfrm>
        </p:spPr>
        <p:txBody>
          <a:bodyPr/>
          <a:lstStyle/>
          <a:p>
            <a:pPr marL="0" indent="0">
              <a:buNone/>
            </a:pPr>
            <a:r>
              <a:rPr lang="en-US" altLang="zh-CN" sz="2000" dirty="0">
                <a:latin typeface="+mn-ea"/>
              </a:rPr>
              <a:t>1</a:t>
            </a:r>
            <a:r>
              <a:rPr lang="zh-CN" altLang="en-US" sz="2000" dirty="0">
                <a:latin typeface="+mn-ea"/>
              </a:rPr>
              <a:t>）</a:t>
            </a:r>
            <a:r>
              <a:rPr lang="zh-CN" altLang="en-US" dirty="0">
                <a:solidFill>
                  <a:schemeClr val="tx1">
                    <a:lumMod val="10000"/>
                  </a:schemeClr>
                </a:solidFill>
                <a:latin typeface="+mn-ea"/>
              </a:rPr>
              <a:t>分析原因和结果：</a:t>
            </a:r>
            <a:endParaRPr lang="en-US" altLang="zh-CN" dirty="0">
              <a:solidFill>
                <a:schemeClr val="tx1">
                  <a:lumMod val="10000"/>
                </a:schemeClr>
              </a:solidFill>
              <a:latin typeface="+mn-ea"/>
            </a:endParaRPr>
          </a:p>
          <a:p>
            <a:endParaRPr lang="zh-CN" altLang="en-US" dirty="0"/>
          </a:p>
        </p:txBody>
      </p:sp>
    </p:spTree>
    <p:extLst>
      <p:ext uri="{BB962C8B-B14F-4D97-AF65-F5344CB8AC3E}">
        <p14:creationId xmlns:p14="http://schemas.microsoft.com/office/powerpoint/2010/main" val="2584809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2" y="1484784"/>
            <a:ext cx="10505512" cy="5060681"/>
          </a:xfrm>
        </p:spPr>
        <p:txBody>
          <a:bodyPr/>
          <a:lstStyle/>
          <a:p>
            <a:pPr marL="0" indent="0" algn="just" eaLnBrk="1" hangingPunct="1">
              <a:lnSpc>
                <a:spcPct val="130000"/>
              </a:lnSpc>
              <a:buNone/>
            </a:pPr>
            <a:r>
              <a:rPr lang="en-US" altLang="zh-CN" sz="2600" b="1" dirty="0" smtClean="0">
                <a:latin typeface="+mn-lt"/>
                <a:ea typeface="+mn-ea"/>
              </a:rPr>
              <a:t>2</a:t>
            </a:r>
            <a:r>
              <a:rPr lang="zh-CN" altLang="en-US" dirty="0">
                <a:latin typeface="楷体" panose="02010609060101010101" pitchFamily="49" charset="-122"/>
              </a:rPr>
              <a:t>）画出因果图（编号为</a:t>
            </a:r>
            <a:r>
              <a:rPr lang="en-US" altLang="zh-CN" dirty="0">
                <a:latin typeface="楷体" panose="02010609060101010101" pitchFamily="49" charset="-122"/>
              </a:rPr>
              <a:t>12</a:t>
            </a:r>
            <a:r>
              <a:rPr lang="zh-CN" altLang="en-US" dirty="0">
                <a:latin typeface="楷体" panose="02010609060101010101" pitchFamily="49" charset="-122"/>
              </a:rPr>
              <a:t>的中间结点是导出结果的进一步原因）</a:t>
            </a:r>
          </a:p>
        </p:txBody>
      </p:sp>
      <p:sp>
        <p:nvSpPr>
          <p:cNvPr id="5" name="Rectangle 2"/>
          <p:cNvSpPr>
            <a:spLocks noGrp="1" noChangeArrowheads="1"/>
          </p:cNvSpPr>
          <p:nvPr>
            <p:ph type="title"/>
          </p:nvPr>
        </p:nvSpPr>
        <p:spPr>
          <a:xfrm>
            <a:off x="766233" y="-243408"/>
            <a:ext cx="10668000" cy="1216025"/>
          </a:xfrm>
        </p:spPr>
        <p:txBody>
          <a:bodyPr/>
          <a:lstStyle/>
          <a:p>
            <a:r>
              <a:rPr lang="zh-CN" altLang="en-US" dirty="0">
                <a:solidFill>
                  <a:schemeClr val="tx2"/>
                </a:solidFill>
                <a:latin typeface="华文楷体" panose="02010600040101010101" pitchFamily="2" charset="-122"/>
                <a:cs typeface="+mj-cs"/>
              </a:rPr>
              <a:t>因果图法设计用例</a:t>
            </a:r>
          </a:p>
        </p:txBody>
      </p:sp>
      <p:sp>
        <p:nvSpPr>
          <p:cNvPr id="6" name="Oval 6"/>
          <p:cNvSpPr>
            <a:spLocks noChangeArrowheads="1"/>
          </p:cNvSpPr>
          <p:nvPr/>
        </p:nvSpPr>
        <p:spPr bwMode="auto">
          <a:xfrm>
            <a:off x="2784939" y="2636912"/>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c1</a:t>
            </a:r>
            <a:endParaRPr lang="en-US" altLang="zh-CN" sz="3600" dirty="0">
              <a:solidFill>
                <a:srgbClr val="FF0000"/>
              </a:solidFill>
              <a:effectLst>
                <a:outerShdw blurRad="38100" dist="38100" dir="2700000" algn="tl">
                  <a:srgbClr val="000000"/>
                </a:outerShdw>
              </a:effectLst>
              <a:latin typeface="Arial" charset="0"/>
            </a:endParaRPr>
          </a:p>
        </p:txBody>
      </p:sp>
      <p:sp>
        <p:nvSpPr>
          <p:cNvPr id="7" name="Oval 5"/>
          <p:cNvSpPr>
            <a:spLocks noChangeArrowheads="1"/>
          </p:cNvSpPr>
          <p:nvPr/>
        </p:nvSpPr>
        <p:spPr bwMode="auto">
          <a:xfrm>
            <a:off x="2784939" y="3647398"/>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c2</a:t>
            </a:r>
            <a:endParaRPr lang="en-US" altLang="zh-CN" sz="3600" dirty="0">
              <a:solidFill>
                <a:srgbClr val="FF0000"/>
              </a:solidFill>
              <a:effectLst>
                <a:outerShdw blurRad="38100" dist="38100" dir="2700000" algn="tl">
                  <a:srgbClr val="000000"/>
                </a:outerShdw>
              </a:effectLst>
              <a:latin typeface="Arial" charset="0"/>
            </a:endParaRPr>
          </a:p>
        </p:txBody>
      </p:sp>
      <p:sp>
        <p:nvSpPr>
          <p:cNvPr id="13" name="Oval 5"/>
          <p:cNvSpPr>
            <a:spLocks noChangeArrowheads="1"/>
          </p:cNvSpPr>
          <p:nvPr/>
        </p:nvSpPr>
        <p:spPr bwMode="auto">
          <a:xfrm>
            <a:off x="6040107" y="3110683"/>
            <a:ext cx="1016000" cy="754811"/>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12</a:t>
            </a:r>
            <a:endParaRPr lang="zh-CN" altLang="en-US" sz="3600" dirty="0">
              <a:solidFill>
                <a:srgbClr val="FF0000"/>
              </a:solidFill>
              <a:effectLst>
                <a:outerShdw blurRad="38100" dist="38100" dir="2700000" algn="tl">
                  <a:srgbClr val="000000"/>
                </a:outerShdw>
              </a:effectLst>
              <a:latin typeface="Arial" charset="0"/>
            </a:endParaRPr>
          </a:p>
        </p:txBody>
      </p:sp>
      <p:sp>
        <p:nvSpPr>
          <p:cNvPr id="14" name="Line 6"/>
          <p:cNvSpPr>
            <a:spLocks noChangeShapeType="1"/>
          </p:cNvSpPr>
          <p:nvPr/>
        </p:nvSpPr>
        <p:spPr bwMode="auto">
          <a:xfrm>
            <a:off x="3800939" y="2997800"/>
            <a:ext cx="2202280" cy="4902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6"/>
          <p:cNvSpPr>
            <a:spLocks noChangeShapeType="1"/>
          </p:cNvSpPr>
          <p:nvPr/>
        </p:nvSpPr>
        <p:spPr bwMode="auto">
          <a:xfrm flipV="1">
            <a:off x="3800939" y="3647396"/>
            <a:ext cx="2202280" cy="3608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6"/>
          <p:cNvSpPr>
            <a:spLocks noChangeArrowheads="1"/>
          </p:cNvSpPr>
          <p:nvPr/>
        </p:nvSpPr>
        <p:spPr bwMode="auto">
          <a:xfrm>
            <a:off x="9552384" y="2643163"/>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e</a:t>
            </a:r>
            <a:r>
              <a:rPr lang="en-US" altLang="zh-CN" sz="3600" dirty="0" smtClean="0">
                <a:solidFill>
                  <a:srgbClr val="FF0000"/>
                </a:solidFill>
                <a:effectLst>
                  <a:outerShdw blurRad="38100" dist="38100" dir="2700000" algn="tl">
                    <a:srgbClr val="000000"/>
                  </a:outerShdw>
                </a:effectLst>
                <a:latin typeface="Arial" charset="0"/>
              </a:rPr>
              <a:t>1</a:t>
            </a:r>
            <a:endParaRPr lang="en-US" altLang="zh-CN" sz="3600" dirty="0">
              <a:solidFill>
                <a:srgbClr val="FF0000"/>
              </a:solidFill>
              <a:effectLst>
                <a:outerShdw blurRad="38100" dist="38100" dir="2700000" algn="tl">
                  <a:srgbClr val="000000"/>
                </a:outerShdw>
              </a:effectLst>
              <a:latin typeface="Arial" charset="0"/>
            </a:endParaRPr>
          </a:p>
        </p:txBody>
      </p:sp>
      <p:sp>
        <p:nvSpPr>
          <p:cNvPr id="17" name="Oval 5"/>
          <p:cNvSpPr>
            <a:spLocks noChangeArrowheads="1"/>
          </p:cNvSpPr>
          <p:nvPr/>
        </p:nvSpPr>
        <p:spPr bwMode="auto">
          <a:xfrm>
            <a:off x="9552384" y="3653649"/>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e</a:t>
            </a:r>
            <a:r>
              <a:rPr lang="en-US" altLang="zh-CN" sz="3600" dirty="0" smtClean="0">
                <a:solidFill>
                  <a:srgbClr val="FF0000"/>
                </a:solidFill>
                <a:effectLst>
                  <a:outerShdw blurRad="38100" dist="38100" dir="2700000" algn="tl">
                    <a:srgbClr val="000000"/>
                  </a:outerShdw>
                </a:effectLst>
                <a:latin typeface="Arial" charset="0"/>
              </a:rPr>
              <a:t>2</a:t>
            </a:r>
            <a:endParaRPr lang="en-US" altLang="zh-CN" sz="3600" dirty="0">
              <a:solidFill>
                <a:srgbClr val="FF0000"/>
              </a:solidFill>
              <a:effectLst>
                <a:outerShdw blurRad="38100" dist="38100" dir="2700000" algn="tl">
                  <a:srgbClr val="000000"/>
                </a:outerShdw>
              </a:effectLst>
              <a:latin typeface="Arial" charset="0"/>
            </a:endParaRPr>
          </a:p>
        </p:txBody>
      </p:sp>
      <p:sp>
        <p:nvSpPr>
          <p:cNvPr id="18" name="Line 6"/>
          <p:cNvSpPr>
            <a:spLocks noChangeShapeType="1"/>
          </p:cNvSpPr>
          <p:nvPr/>
        </p:nvSpPr>
        <p:spPr bwMode="auto">
          <a:xfrm flipH="1">
            <a:off x="7056107" y="2997800"/>
            <a:ext cx="2496277" cy="3247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6"/>
          <p:cNvSpPr>
            <a:spLocks noChangeShapeType="1"/>
          </p:cNvSpPr>
          <p:nvPr/>
        </p:nvSpPr>
        <p:spPr bwMode="auto">
          <a:xfrm flipH="1" flipV="1">
            <a:off x="7056107" y="3488088"/>
            <a:ext cx="2496277" cy="5201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5"/>
          <p:cNvSpPr txBox="1">
            <a:spLocks noChangeArrowheads="1"/>
          </p:cNvSpPr>
          <p:nvPr/>
        </p:nvSpPr>
        <p:spPr bwMode="auto">
          <a:xfrm>
            <a:off x="6636468" y="5285261"/>
            <a:ext cx="1117600" cy="57998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accent2"/>
                </a:solidFill>
                <a:ea typeface="宋体" charset="-122"/>
              </a:rPr>
              <a:t>～</a:t>
            </a:r>
          </a:p>
        </p:txBody>
      </p:sp>
      <p:sp>
        <p:nvSpPr>
          <p:cNvPr id="21" name="Oval 5"/>
          <p:cNvSpPr>
            <a:spLocks noChangeArrowheads="1"/>
          </p:cNvSpPr>
          <p:nvPr/>
        </p:nvSpPr>
        <p:spPr bwMode="auto">
          <a:xfrm>
            <a:off x="2639616" y="5161748"/>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c3</a:t>
            </a:r>
            <a:endParaRPr lang="en-US" altLang="zh-CN" sz="3600" dirty="0">
              <a:solidFill>
                <a:srgbClr val="FF0000"/>
              </a:solidFill>
              <a:effectLst>
                <a:outerShdw blurRad="38100" dist="38100" dir="2700000" algn="tl">
                  <a:srgbClr val="000000"/>
                </a:outerShdw>
              </a:effectLst>
              <a:latin typeface="Arial" charset="0"/>
            </a:endParaRPr>
          </a:p>
        </p:txBody>
      </p:sp>
      <p:sp>
        <p:nvSpPr>
          <p:cNvPr id="22" name="Line 6"/>
          <p:cNvSpPr>
            <a:spLocks noChangeShapeType="1"/>
          </p:cNvSpPr>
          <p:nvPr/>
        </p:nvSpPr>
        <p:spPr bwMode="auto">
          <a:xfrm flipV="1">
            <a:off x="3720553" y="4227338"/>
            <a:ext cx="5831831" cy="11885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5"/>
          <p:cNvSpPr>
            <a:spLocks noChangeArrowheads="1"/>
          </p:cNvSpPr>
          <p:nvPr/>
        </p:nvSpPr>
        <p:spPr bwMode="auto">
          <a:xfrm>
            <a:off x="9552383" y="5055007"/>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e3</a:t>
            </a:r>
            <a:endParaRPr lang="en-US" altLang="zh-CN" sz="3600" dirty="0">
              <a:solidFill>
                <a:srgbClr val="FF0000"/>
              </a:solidFill>
              <a:effectLst>
                <a:outerShdw blurRad="38100" dist="38100" dir="2700000" algn="tl">
                  <a:srgbClr val="000000"/>
                </a:outerShdw>
              </a:effectLst>
              <a:latin typeface="Arial" charset="0"/>
            </a:endParaRPr>
          </a:p>
        </p:txBody>
      </p:sp>
      <p:sp>
        <p:nvSpPr>
          <p:cNvPr id="25" name="Line 6"/>
          <p:cNvSpPr>
            <a:spLocks noChangeShapeType="1"/>
          </p:cNvSpPr>
          <p:nvPr/>
        </p:nvSpPr>
        <p:spPr bwMode="auto">
          <a:xfrm flipV="1">
            <a:off x="3655617" y="5415893"/>
            <a:ext cx="5896769" cy="1804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5"/>
          <p:cNvSpPr txBox="1">
            <a:spLocks noChangeArrowheads="1"/>
          </p:cNvSpPr>
          <p:nvPr/>
        </p:nvSpPr>
        <p:spPr bwMode="auto">
          <a:xfrm>
            <a:off x="8146752" y="2999282"/>
            <a:ext cx="1117600" cy="57998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accent2"/>
                </a:solidFill>
                <a:ea typeface="宋体" charset="-122"/>
              </a:rPr>
              <a:t>～</a:t>
            </a:r>
          </a:p>
        </p:txBody>
      </p:sp>
      <p:sp>
        <p:nvSpPr>
          <p:cNvPr id="28" name="弧形 27"/>
          <p:cNvSpPr/>
          <p:nvPr/>
        </p:nvSpPr>
        <p:spPr>
          <a:xfrm>
            <a:off x="8592278" y="3723282"/>
            <a:ext cx="1027673" cy="914400"/>
          </a:xfrm>
          <a:prstGeom prst="arc">
            <a:avLst>
              <a:gd name="adj1" fmla="val 848517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 Box 27"/>
          <p:cNvSpPr txBox="1">
            <a:spLocks noChangeArrowheads="1"/>
          </p:cNvSpPr>
          <p:nvPr/>
        </p:nvSpPr>
        <p:spPr bwMode="auto">
          <a:xfrm rot="10800000">
            <a:off x="7664768" y="3959250"/>
            <a:ext cx="711200" cy="518329"/>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charset="-122"/>
              </a:rPr>
              <a:t>∨</a:t>
            </a:r>
          </a:p>
        </p:txBody>
      </p:sp>
      <p:sp>
        <p:nvSpPr>
          <p:cNvPr id="23" name="弧形 22"/>
          <p:cNvSpPr/>
          <p:nvPr/>
        </p:nvSpPr>
        <p:spPr>
          <a:xfrm>
            <a:off x="4655840" y="3189812"/>
            <a:ext cx="1027673" cy="914400"/>
          </a:xfrm>
          <a:prstGeom prst="arc">
            <a:avLst>
              <a:gd name="adj1" fmla="val 9500378"/>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 Box 27"/>
          <p:cNvSpPr txBox="1">
            <a:spLocks noChangeArrowheads="1"/>
          </p:cNvSpPr>
          <p:nvPr/>
        </p:nvSpPr>
        <p:spPr bwMode="auto">
          <a:xfrm>
            <a:off x="4122440" y="3262068"/>
            <a:ext cx="533400" cy="522589"/>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Tree>
    <p:extLst>
      <p:ext uri="{BB962C8B-B14F-4D97-AF65-F5344CB8AC3E}">
        <p14:creationId xmlns:p14="http://schemas.microsoft.com/office/powerpoint/2010/main" val="4285528465"/>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0463" y="1195076"/>
            <a:ext cx="10505512" cy="5060681"/>
          </a:xfrm>
        </p:spPr>
        <p:txBody>
          <a:bodyPr/>
          <a:lstStyle/>
          <a:p>
            <a:pPr marL="0" indent="0" algn="just" eaLnBrk="1" hangingPunct="1">
              <a:lnSpc>
                <a:spcPct val="130000"/>
              </a:lnSpc>
              <a:buNone/>
            </a:pPr>
            <a:r>
              <a:rPr lang="en-US" altLang="zh-CN" sz="2600" b="1" dirty="0" smtClean="0">
                <a:latin typeface="楷体" panose="02010609060101010101" pitchFamily="49" charset="-122"/>
              </a:rPr>
              <a:t>3</a:t>
            </a:r>
            <a:r>
              <a:rPr lang="zh-CN" altLang="en-US" sz="2600" b="1" dirty="0" smtClean="0">
                <a:latin typeface="楷体" panose="02010609060101010101" pitchFamily="49" charset="-122"/>
              </a:rPr>
              <a:t>）在</a:t>
            </a:r>
            <a:r>
              <a:rPr lang="zh-CN" altLang="en-US" sz="2600" b="1" dirty="0">
                <a:latin typeface="楷体" panose="02010609060101010101" pitchFamily="49" charset="-122"/>
              </a:rPr>
              <a:t>因果图</a:t>
            </a:r>
            <a:r>
              <a:rPr lang="zh-CN" altLang="en-US" sz="2600" b="1" dirty="0" smtClean="0">
                <a:latin typeface="楷体" panose="02010609060101010101" pitchFamily="49" charset="-122"/>
              </a:rPr>
              <a:t>上表明</a:t>
            </a:r>
            <a:r>
              <a:rPr lang="zh-CN" altLang="en-US" sz="2600" b="1" dirty="0">
                <a:latin typeface="楷体" panose="02010609060101010101" pitchFamily="49" charset="-122"/>
              </a:rPr>
              <a:t>约束或限制条件</a:t>
            </a:r>
          </a:p>
        </p:txBody>
      </p:sp>
      <p:sp>
        <p:nvSpPr>
          <p:cNvPr id="5" name="Rectangle 2"/>
          <p:cNvSpPr>
            <a:spLocks noGrp="1" noChangeArrowheads="1"/>
          </p:cNvSpPr>
          <p:nvPr>
            <p:ph type="title"/>
          </p:nvPr>
        </p:nvSpPr>
        <p:spPr>
          <a:xfrm>
            <a:off x="695400" y="-171400"/>
            <a:ext cx="10668000" cy="1216025"/>
          </a:xfrm>
        </p:spPr>
        <p:txBody>
          <a:bodyPr/>
          <a:lstStyle/>
          <a:p>
            <a:pPr eaLnBrk="1" hangingPunct="1"/>
            <a:r>
              <a:rPr lang="zh-CN" altLang="en-US" sz="4000" dirty="0">
                <a:solidFill>
                  <a:schemeClr val="tx2"/>
                </a:solidFill>
                <a:latin typeface="华文楷体" panose="02010600040101010101" pitchFamily="2" charset="-122"/>
              </a:rPr>
              <a:t>因果图法设计用例</a:t>
            </a:r>
            <a:endParaRPr lang="zh-CN" altLang="en-US" sz="3800" b="1" dirty="0">
              <a:solidFill>
                <a:schemeClr val="tx2"/>
              </a:solidFill>
              <a:latin typeface="黑体" pitchFamily="2" charset="-122"/>
              <a:ea typeface="黑体" pitchFamily="2" charset="-122"/>
              <a:cs typeface="+mj-cs"/>
            </a:endParaRPr>
          </a:p>
        </p:txBody>
      </p:sp>
      <p:sp>
        <p:nvSpPr>
          <p:cNvPr id="6" name="Oval 6"/>
          <p:cNvSpPr>
            <a:spLocks noChangeArrowheads="1"/>
          </p:cNvSpPr>
          <p:nvPr/>
        </p:nvSpPr>
        <p:spPr bwMode="auto">
          <a:xfrm>
            <a:off x="2784939" y="2492896"/>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c1</a:t>
            </a:r>
            <a:endParaRPr lang="en-US" altLang="zh-CN" sz="3600" dirty="0">
              <a:solidFill>
                <a:srgbClr val="FF0000"/>
              </a:solidFill>
              <a:effectLst>
                <a:outerShdw blurRad="38100" dist="38100" dir="2700000" algn="tl">
                  <a:srgbClr val="000000"/>
                </a:outerShdw>
              </a:effectLst>
              <a:latin typeface="Arial" charset="0"/>
            </a:endParaRPr>
          </a:p>
        </p:txBody>
      </p:sp>
      <p:sp>
        <p:nvSpPr>
          <p:cNvPr id="7" name="Oval 5"/>
          <p:cNvSpPr>
            <a:spLocks noChangeArrowheads="1"/>
          </p:cNvSpPr>
          <p:nvPr/>
        </p:nvSpPr>
        <p:spPr bwMode="auto">
          <a:xfrm>
            <a:off x="2784939" y="3503382"/>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c2</a:t>
            </a:r>
            <a:endParaRPr lang="en-US" altLang="zh-CN" sz="3600" dirty="0">
              <a:solidFill>
                <a:srgbClr val="FF0000"/>
              </a:solidFill>
              <a:effectLst>
                <a:outerShdw blurRad="38100" dist="38100" dir="2700000" algn="tl">
                  <a:srgbClr val="000000"/>
                </a:outerShdw>
              </a:effectLst>
              <a:latin typeface="Arial" charset="0"/>
            </a:endParaRPr>
          </a:p>
        </p:txBody>
      </p:sp>
      <p:sp>
        <p:nvSpPr>
          <p:cNvPr id="9" name="Line 17"/>
          <p:cNvSpPr>
            <a:spLocks noChangeShapeType="1"/>
          </p:cNvSpPr>
          <p:nvPr/>
        </p:nvSpPr>
        <p:spPr bwMode="auto">
          <a:xfrm flipH="1">
            <a:off x="1362539" y="2853783"/>
            <a:ext cx="1422400" cy="64959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1362539" y="3503381"/>
            <a:ext cx="1422400" cy="3608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652331" y="3286849"/>
            <a:ext cx="1219200" cy="58477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charset="-122"/>
              </a:rPr>
              <a:t>E</a:t>
            </a:r>
          </a:p>
        </p:txBody>
      </p:sp>
      <p:sp>
        <p:nvSpPr>
          <p:cNvPr id="13" name="Oval 5"/>
          <p:cNvSpPr>
            <a:spLocks noChangeArrowheads="1"/>
          </p:cNvSpPr>
          <p:nvPr/>
        </p:nvSpPr>
        <p:spPr bwMode="auto">
          <a:xfrm>
            <a:off x="6040107" y="2966667"/>
            <a:ext cx="1016000" cy="754811"/>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12</a:t>
            </a:r>
            <a:endParaRPr lang="zh-CN" altLang="en-US" sz="3600" dirty="0">
              <a:solidFill>
                <a:srgbClr val="FF0000"/>
              </a:solidFill>
              <a:effectLst>
                <a:outerShdw blurRad="38100" dist="38100" dir="2700000" algn="tl">
                  <a:srgbClr val="000000"/>
                </a:outerShdw>
              </a:effectLst>
              <a:latin typeface="Arial" charset="0"/>
            </a:endParaRPr>
          </a:p>
        </p:txBody>
      </p:sp>
      <p:sp>
        <p:nvSpPr>
          <p:cNvPr id="14" name="Line 6"/>
          <p:cNvSpPr>
            <a:spLocks noChangeShapeType="1"/>
          </p:cNvSpPr>
          <p:nvPr/>
        </p:nvSpPr>
        <p:spPr bwMode="auto">
          <a:xfrm>
            <a:off x="3800939" y="2853784"/>
            <a:ext cx="2202280" cy="4902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6"/>
          <p:cNvSpPr>
            <a:spLocks noChangeShapeType="1"/>
          </p:cNvSpPr>
          <p:nvPr/>
        </p:nvSpPr>
        <p:spPr bwMode="auto">
          <a:xfrm flipV="1">
            <a:off x="3800939" y="3503380"/>
            <a:ext cx="2202280" cy="3608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6"/>
          <p:cNvSpPr>
            <a:spLocks noChangeArrowheads="1"/>
          </p:cNvSpPr>
          <p:nvPr/>
        </p:nvSpPr>
        <p:spPr bwMode="auto">
          <a:xfrm>
            <a:off x="9552384" y="2499147"/>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e</a:t>
            </a:r>
            <a:r>
              <a:rPr lang="en-US" altLang="zh-CN" sz="3600" dirty="0" smtClean="0">
                <a:solidFill>
                  <a:srgbClr val="FF0000"/>
                </a:solidFill>
                <a:effectLst>
                  <a:outerShdw blurRad="38100" dist="38100" dir="2700000" algn="tl">
                    <a:srgbClr val="000000"/>
                  </a:outerShdw>
                </a:effectLst>
                <a:latin typeface="Arial" charset="0"/>
              </a:rPr>
              <a:t>1</a:t>
            </a:r>
            <a:endParaRPr lang="en-US" altLang="zh-CN" sz="3600" dirty="0">
              <a:solidFill>
                <a:srgbClr val="FF0000"/>
              </a:solidFill>
              <a:effectLst>
                <a:outerShdw blurRad="38100" dist="38100" dir="2700000" algn="tl">
                  <a:srgbClr val="000000"/>
                </a:outerShdw>
              </a:effectLst>
              <a:latin typeface="Arial" charset="0"/>
            </a:endParaRPr>
          </a:p>
        </p:txBody>
      </p:sp>
      <p:sp>
        <p:nvSpPr>
          <p:cNvPr id="17" name="Oval 5"/>
          <p:cNvSpPr>
            <a:spLocks noChangeArrowheads="1"/>
          </p:cNvSpPr>
          <p:nvPr/>
        </p:nvSpPr>
        <p:spPr bwMode="auto">
          <a:xfrm>
            <a:off x="9552384" y="3509633"/>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e</a:t>
            </a:r>
            <a:r>
              <a:rPr lang="en-US" altLang="zh-CN" sz="3600" dirty="0" smtClean="0">
                <a:solidFill>
                  <a:srgbClr val="FF0000"/>
                </a:solidFill>
                <a:effectLst>
                  <a:outerShdw blurRad="38100" dist="38100" dir="2700000" algn="tl">
                    <a:srgbClr val="000000"/>
                  </a:outerShdw>
                </a:effectLst>
                <a:latin typeface="Arial" charset="0"/>
              </a:rPr>
              <a:t>2</a:t>
            </a:r>
            <a:endParaRPr lang="en-US" altLang="zh-CN" sz="3600" dirty="0">
              <a:solidFill>
                <a:srgbClr val="FF0000"/>
              </a:solidFill>
              <a:effectLst>
                <a:outerShdw blurRad="38100" dist="38100" dir="2700000" algn="tl">
                  <a:srgbClr val="000000"/>
                </a:outerShdw>
              </a:effectLst>
              <a:latin typeface="Arial" charset="0"/>
            </a:endParaRPr>
          </a:p>
        </p:txBody>
      </p:sp>
      <p:sp>
        <p:nvSpPr>
          <p:cNvPr id="18" name="Line 6"/>
          <p:cNvSpPr>
            <a:spLocks noChangeShapeType="1"/>
          </p:cNvSpPr>
          <p:nvPr/>
        </p:nvSpPr>
        <p:spPr bwMode="auto">
          <a:xfrm flipH="1">
            <a:off x="7056107" y="2853784"/>
            <a:ext cx="2496277" cy="3247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6"/>
          <p:cNvSpPr>
            <a:spLocks noChangeShapeType="1"/>
          </p:cNvSpPr>
          <p:nvPr/>
        </p:nvSpPr>
        <p:spPr bwMode="auto">
          <a:xfrm flipH="1" flipV="1">
            <a:off x="7056107" y="3344072"/>
            <a:ext cx="2496277" cy="5201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15"/>
          <p:cNvSpPr txBox="1">
            <a:spLocks noChangeArrowheads="1"/>
          </p:cNvSpPr>
          <p:nvPr/>
        </p:nvSpPr>
        <p:spPr bwMode="auto">
          <a:xfrm>
            <a:off x="6647669" y="4947418"/>
            <a:ext cx="1117600" cy="57998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accent2"/>
                </a:solidFill>
                <a:ea typeface="宋体" charset="-122"/>
              </a:rPr>
              <a:t>～</a:t>
            </a:r>
          </a:p>
        </p:txBody>
      </p:sp>
      <p:sp>
        <p:nvSpPr>
          <p:cNvPr id="21" name="Oval 5"/>
          <p:cNvSpPr>
            <a:spLocks noChangeArrowheads="1"/>
          </p:cNvSpPr>
          <p:nvPr/>
        </p:nvSpPr>
        <p:spPr bwMode="auto">
          <a:xfrm>
            <a:off x="2639616" y="5017732"/>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c3</a:t>
            </a:r>
            <a:endParaRPr lang="en-US" altLang="zh-CN" sz="3600" dirty="0">
              <a:solidFill>
                <a:srgbClr val="FF0000"/>
              </a:solidFill>
              <a:effectLst>
                <a:outerShdw blurRad="38100" dist="38100" dir="2700000" algn="tl">
                  <a:srgbClr val="000000"/>
                </a:outerShdw>
              </a:effectLst>
              <a:latin typeface="Arial" charset="0"/>
            </a:endParaRPr>
          </a:p>
        </p:txBody>
      </p:sp>
      <p:sp>
        <p:nvSpPr>
          <p:cNvPr id="22" name="Line 6"/>
          <p:cNvSpPr>
            <a:spLocks noChangeShapeType="1"/>
          </p:cNvSpPr>
          <p:nvPr/>
        </p:nvSpPr>
        <p:spPr bwMode="auto">
          <a:xfrm flipV="1">
            <a:off x="3720553" y="4083322"/>
            <a:ext cx="5831831" cy="11885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5"/>
          <p:cNvSpPr>
            <a:spLocks noChangeArrowheads="1"/>
          </p:cNvSpPr>
          <p:nvPr/>
        </p:nvSpPr>
        <p:spPr bwMode="auto">
          <a:xfrm>
            <a:off x="9552383" y="4910991"/>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charset="0"/>
              </a:rPr>
              <a:t>e3</a:t>
            </a:r>
            <a:endParaRPr lang="en-US" altLang="zh-CN" sz="3600" dirty="0">
              <a:solidFill>
                <a:srgbClr val="FF0000"/>
              </a:solidFill>
              <a:effectLst>
                <a:outerShdw blurRad="38100" dist="38100" dir="2700000" algn="tl">
                  <a:srgbClr val="000000"/>
                </a:outerShdw>
              </a:effectLst>
              <a:latin typeface="Arial" charset="0"/>
            </a:endParaRPr>
          </a:p>
        </p:txBody>
      </p:sp>
      <p:sp>
        <p:nvSpPr>
          <p:cNvPr id="25" name="Line 6"/>
          <p:cNvSpPr>
            <a:spLocks noChangeShapeType="1"/>
          </p:cNvSpPr>
          <p:nvPr/>
        </p:nvSpPr>
        <p:spPr bwMode="auto">
          <a:xfrm flipV="1">
            <a:off x="3655617" y="5271877"/>
            <a:ext cx="5896769" cy="1804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5"/>
          <p:cNvSpPr txBox="1">
            <a:spLocks noChangeArrowheads="1"/>
          </p:cNvSpPr>
          <p:nvPr/>
        </p:nvSpPr>
        <p:spPr bwMode="auto">
          <a:xfrm>
            <a:off x="7965909" y="2791642"/>
            <a:ext cx="1117600" cy="57998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accent2"/>
                </a:solidFill>
                <a:ea typeface="宋体" charset="-122"/>
              </a:rPr>
              <a:t>～</a:t>
            </a:r>
          </a:p>
        </p:txBody>
      </p:sp>
      <p:sp>
        <p:nvSpPr>
          <p:cNvPr id="28" name="弧形 27"/>
          <p:cNvSpPr/>
          <p:nvPr/>
        </p:nvSpPr>
        <p:spPr>
          <a:xfrm>
            <a:off x="8592278" y="3579266"/>
            <a:ext cx="1027673" cy="914400"/>
          </a:xfrm>
          <a:prstGeom prst="arc">
            <a:avLst>
              <a:gd name="adj1" fmla="val 848517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 Box 27"/>
          <p:cNvSpPr txBox="1">
            <a:spLocks noChangeArrowheads="1"/>
          </p:cNvSpPr>
          <p:nvPr/>
        </p:nvSpPr>
        <p:spPr bwMode="auto">
          <a:xfrm rot="11144736">
            <a:off x="7664768" y="3815234"/>
            <a:ext cx="711200" cy="518329"/>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charset="-122"/>
              </a:rPr>
              <a:t>∨</a:t>
            </a:r>
          </a:p>
        </p:txBody>
      </p:sp>
    </p:spTree>
    <p:extLst>
      <p:ext uri="{BB962C8B-B14F-4D97-AF65-F5344CB8AC3E}">
        <p14:creationId xmlns:p14="http://schemas.microsoft.com/office/powerpoint/2010/main" val="400241433"/>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5064" y="1268760"/>
            <a:ext cx="10505512" cy="5060681"/>
          </a:xfrm>
        </p:spPr>
        <p:txBody>
          <a:bodyPr/>
          <a:lstStyle/>
          <a:p>
            <a:pPr marL="0" indent="0" algn="just" eaLnBrk="1" hangingPunct="1">
              <a:lnSpc>
                <a:spcPct val="130000"/>
              </a:lnSpc>
              <a:buNone/>
            </a:pPr>
            <a:r>
              <a:rPr lang="en-US" altLang="zh-CN" dirty="0">
                <a:latin typeface="楷体" panose="02010609060101010101" pitchFamily="49" charset="-122"/>
              </a:rPr>
              <a:t>4</a:t>
            </a:r>
            <a:r>
              <a:rPr lang="zh-CN" altLang="en-US" dirty="0">
                <a:latin typeface="楷体" panose="02010609060101010101" pitchFamily="49" charset="-122"/>
              </a:rPr>
              <a:t>）转换为决策表</a:t>
            </a:r>
          </a:p>
        </p:txBody>
      </p:sp>
      <p:sp>
        <p:nvSpPr>
          <p:cNvPr id="5" name="Rectangle 2"/>
          <p:cNvSpPr>
            <a:spLocks noGrp="1" noChangeArrowheads="1"/>
          </p:cNvSpPr>
          <p:nvPr>
            <p:ph type="title"/>
          </p:nvPr>
        </p:nvSpPr>
        <p:spPr>
          <a:xfrm>
            <a:off x="551384" y="-243408"/>
            <a:ext cx="10668000" cy="1216025"/>
          </a:xfrm>
        </p:spPr>
        <p:txBody>
          <a:bodyPr/>
          <a:lstStyle/>
          <a:p>
            <a:pPr eaLnBrk="1" hangingPunct="1"/>
            <a:r>
              <a:rPr lang="zh-CN" altLang="en-US" sz="4000" dirty="0">
                <a:solidFill>
                  <a:schemeClr val="tx2"/>
                </a:solidFill>
                <a:latin typeface="华文楷体" panose="02010600040101010101" pitchFamily="2" charset="-122"/>
              </a:rPr>
              <a:t>因果图法设计用例</a:t>
            </a:r>
          </a:p>
        </p:txBody>
      </p:sp>
      <p:sp>
        <p:nvSpPr>
          <p:cNvPr id="29" name="Rectangle 4"/>
          <p:cNvSpPr>
            <a:spLocks noChangeArrowheads="1"/>
          </p:cNvSpPr>
          <p:nvPr/>
        </p:nvSpPr>
        <p:spPr bwMode="auto">
          <a:xfrm>
            <a:off x="1286934" y="235339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ea typeface="黑体" pitchFamily="2" charset="-122"/>
            </a:endParaRPr>
          </a:p>
        </p:txBody>
      </p:sp>
      <p:graphicFrame>
        <p:nvGraphicFramePr>
          <p:cNvPr id="30" name="Group 5"/>
          <p:cNvGraphicFramePr>
            <a:graphicFrameLocks noGrp="1"/>
          </p:cNvGraphicFramePr>
          <p:nvPr>
            <p:extLst>
              <p:ext uri="{D42A27DB-BD31-4B8C-83A1-F6EECF244321}">
                <p14:modId xmlns:p14="http://schemas.microsoft.com/office/powerpoint/2010/main" val="1364625187"/>
              </p:ext>
            </p:extLst>
          </p:nvPr>
        </p:nvGraphicFramePr>
        <p:xfrm>
          <a:off x="1007533" y="1916832"/>
          <a:ext cx="10464800" cy="4055634"/>
        </p:xfrm>
        <a:graphic>
          <a:graphicData uri="http://schemas.openxmlformats.org/drawingml/2006/table">
            <a:tbl>
              <a:tblPr/>
              <a:tblGrid>
                <a:gridCol w="1855259"/>
                <a:gridCol w="1855259"/>
                <a:gridCol w="844549"/>
                <a:gridCol w="844551"/>
                <a:gridCol w="844549"/>
                <a:gridCol w="842433"/>
                <a:gridCol w="844551"/>
                <a:gridCol w="844549"/>
                <a:gridCol w="844551"/>
                <a:gridCol w="844549"/>
              </a:tblGrid>
              <a:tr h="449263">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charset="0"/>
                        <a:ea typeface="黑体" pitchFamily="2" charset="-122"/>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charset="0"/>
                        <a:ea typeface="黑体" pitchFamily="2" charset="-122"/>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1</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smtClean="0">
                          <a:ln>
                            <a:noFill/>
                          </a:ln>
                          <a:solidFill>
                            <a:schemeClr val="tx1"/>
                          </a:solidFill>
                          <a:effectLst/>
                          <a:latin typeface="+mn-ea"/>
                          <a:ea typeface="+mn-ea"/>
                        </a:rPr>
                        <a:t>2</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smtClean="0">
                          <a:ln>
                            <a:noFill/>
                          </a:ln>
                          <a:solidFill>
                            <a:schemeClr val="tx1"/>
                          </a:solidFill>
                          <a:effectLst/>
                          <a:latin typeface="+mn-ea"/>
                          <a:ea typeface="+mn-ea"/>
                        </a:rPr>
                        <a:t>3</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smtClean="0">
                          <a:ln>
                            <a:noFill/>
                          </a:ln>
                          <a:solidFill>
                            <a:schemeClr val="tx1"/>
                          </a:solidFill>
                          <a:effectLst/>
                          <a:latin typeface="+mn-ea"/>
                          <a:ea typeface="+mn-ea"/>
                        </a:rPr>
                        <a:t>4</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smtClean="0">
                          <a:ln>
                            <a:noFill/>
                          </a:ln>
                          <a:solidFill>
                            <a:schemeClr val="tx1"/>
                          </a:solidFill>
                          <a:effectLst/>
                          <a:latin typeface="+mn-ea"/>
                          <a:ea typeface="+mn-ea"/>
                        </a:rPr>
                        <a:t>5</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smtClean="0">
                          <a:ln>
                            <a:noFill/>
                          </a:ln>
                          <a:solidFill>
                            <a:schemeClr val="tx1"/>
                          </a:solidFill>
                          <a:effectLst/>
                          <a:latin typeface="+mn-ea"/>
                          <a:ea typeface="+mn-ea"/>
                        </a:rPr>
                        <a:t>6</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7</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smtClean="0">
                          <a:ln>
                            <a:noFill/>
                          </a:ln>
                          <a:solidFill>
                            <a:schemeClr val="tx1"/>
                          </a:solidFill>
                          <a:effectLst/>
                          <a:latin typeface="+mn-ea"/>
                          <a:ea typeface="+mn-ea"/>
                        </a:rPr>
                        <a:t>8</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277564">
                <a:tc rowSpan="4">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rPr>
                        <a:t>条件</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Pct val="60000"/>
                        <a:buFontTx/>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rPr>
                        <a:t>c1</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cap="none" normalizeH="0" baseline="0" dirty="0" smtClean="0">
                          <a:ln>
                            <a:noFill/>
                          </a:ln>
                          <a:solidFill>
                            <a:schemeClr val="tx1"/>
                          </a:solidFill>
                          <a:effectLst/>
                          <a:latin typeface="+mn-ea"/>
                          <a:ea typeface="+mn-ea"/>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432048">
                <a:tc vMerge="1">
                  <a:txBody>
                    <a:bodyPr/>
                    <a:lstStyle/>
                    <a:p>
                      <a:pPr marL="0" marR="0" lvl="0" indent="0" algn="ctr" defTabSz="914400" rtl="0" eaLnBrk="0" fontAlgn="base" latinLnBrk="0" hangingPunct="0">
                        <a:lnSpc>
                          <a:spcPct val="100000"/>
                        </a:lnSpc>
                        <a:spcBef>
                          <a:spcPct val="0"/>
                        </a:spcBef>
                        <a:spcAft>
                          <a:spcPct val="0"/>
                        </a:spcAft>
                        <a:buClrTx/>
                        <a:buSzPct val="60000"/>
                        <a:buFontTx/>
                        <a:buNone/>
                        <a:tabLst/>
                      </a:pPr>
                      <a:endParaRPr kumimoji="0" lang="en-US" altLang="zh-CN" sz="2000" b="1" i="0" u="none" strike="noStrike" cap="none" normalizeH="0" baseline="0" dirty="0" smtClean="0">
                        <a:ln>
                          <a:noFill/>
                        </a:ln>
                        <a:solidFill>
                          <a:schemeClr val="tx1"/>
                        </a:solidFill>
                        <a:effectLst/>
                        <a:latin typeface="Arial" charset="0"/>
                        <a:ea typeface="黑体" pitchFamily="2" charset="-122"/>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c2</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60040">
                <a:tc vMerge="1">
                  <a:txBody>
                    <a:bodyPr/>
                    <a:lstStyle/>
                    <a:p>
                      <a:pPr marL="0" marR="0" lvl="0" indent="0" algn="ctr" defTabSz="914400" rtl="0" eaLnBrk="0" fontAlgn="base" latinLnBrk="0" hangingPunct="0">
                        <a:lnSpc>
                          <a:spcPct val="100000"/>
                        </a:lnSpc>
                        <a:spcBef>
                          <a:spcPct val="0"/>
                        </a:spcBef>
                        <a:spcAft>
                          <a:spcPct val="0"/>
                        </a:spcAft>
                        <a:buClrTx/>
                        <a:buSzPct val="60000"/>
                        <a:buFontTx/>
                        <a:buNone/>
                        <a:tabLst/>
                      </a:pPr>
                      <a:endParaRPr kumimoji="0" lang="en-US" altLang="zh-CN" sz="2000" b="1" i="0" u="none" strike="noStrike" cap="none" normalizeH="0" baseline="0" dirty="0" smtClean="0">
                        <a:ln>
                          <a:noFill/>
                        </a:ln>
                        <a:solidFill>
                          <a:schemeClr val="tx1"/>
                        </a:solidFill>
                        <a:effectLst/>
                        <a:latin typeface="Arial" charset="0"/>
                        <a:ea typeface="黑体" pitchFamily="2" charset="-122"/>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c3</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8060">
                <a:tc vMerge="1">
                  <a:txBody>
                    <a:bodyPr/>
                    <a:lstStyle/>
                    <a:p>
                      <a:pPr marL="0" marR="0" lvl="0" indent="0" algn="ctr" defTabSz="914400" rtl="0" eaLnBrk="0" fontAlgn="base" latinLnBrk="0" hangingPunct="0">
                        <a:lnSpc>
                          <a:spcPct val="100000"/>
                        </a:lnSpc>
                        <a:spcBef>
                          <a:spcPct val="0"/>
                        </a:spcBef>
                        <a:spcAft>
                          <a:spcPct val="0"/>
                        </a:spcAft>
                        <a:buClrTx/>
                        <a:buSzPct val="60000"/>
                        <a:buFontTx/>
                        <a:buNone/>
                        <a:tabLst/>
                      </a:pPr>
                      <a:endParaRPr kumimoji="0" lang="en-US" altLang="zh-CN" sz="2000" b="1" i="0" u="none" strike="noStrike" cap="none" normalizeH="0" baseline="0" dirty="0" smtClean="0">
                        <a:ln>
                          <a:noFill/>
                        </a:ln>
                        <a:solidFill>
                          <a:schemeClr val="tx1"/>
                        </a:solidFill>
                        <a:effectLst/>
                        <a:latin typeface="Arial" charset="0"/>
                        <a:ea typeface="黑体" pitchFamily="2" charset="-122"/>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12</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48216">
                <a:tc rowSpan="4">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rPr>
                        <a:t>动作</a:t>
                      </a: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e1</a:t>
                      </a:r>
                      <a:endParaRPr kumimoji="0" lang="zh-CN" altLang="en-US"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271272">
                <a:tc vMerge="1">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e2</a:t>
                      </a:r>
                      <a:endParaRPr kumimoji="0" lang="zh-CN" altLang="en-US"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26520">
                <a:tc vMerge="1">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e3</a:t>
                      </a:r>
                      <a:endParaRPr kumimoji="0" lang="zh-CN" altLang="en-US"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0</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26520">
                <a:tc vMerge="1">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zh-CN" altLang="en-US" sz="2000" b="1" i="0" u="none" strike="noStrike" kern="1200" cap="none" normalizeH="0" baseline="0" dirty="0" smtClean="0">
                          <a:ln>
                            <a:noFill/>
                          </a:ln>
                          <a:solidFill>
                            <a:schemeClr val="tx1"/>
                          </a:solidFill>
                          <a:effectLst/>
                          <a:latin typeface="+mn-ea"/>
                          <a:ea typeface="+mn-ea"/>
                          <a:cs typeface="+mn-cs"/>
                        </a:rPr>
                        <a:t>不可能</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p>
                  </a:txBody>
                  <a:tcPr marL="62400" marR="62400" marT="36000" marB="36000"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525463">
                <a:tc gridSpan="2">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rPr>
                        <a:t>测试用例</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zh-CN" altLang="en-US" sz="2000" b="1" i="0" u="none" strike="noStrike" kern="1200" cap="none" normalizeH="0" baseline="0" dirty="0" smtClean="0">
                        <a:ln>
                          <a:noFill/>
                        </a:ln>
                        <a:solidFill>
                          <a:schemeClr val="tx1"/>
                        </a:solidFill>
                        <a:effectLst/>
                        <a:latin typeface="+mn-ea"/>
                        <a:ea typeface="+mn-ea"/>
                        <a:cs typeface="+mn-cs"/>
                      </a:endParaRPr>
                    </a:p>
                  </a:txBody>
                  <a:tcPr marL="46800" marR="468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@W</a:t>
                      </a:r>
                      <a:endParaRPr kumimoji="0" lang="zh-CN" altLang="en-US"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!1</a:t>
                      </a:r>
                      <a:endParaRPr kumimoji="0" lang="zh-CN" altLang="en-US"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err="1" smtClean="0">
                          <a:ln>
                            <a:noFill/>
                          </a:ln>
                          <a:solidFill>
                            <a:schemeClr val="tx1"/>
                          </a:solidFill>
                          <a:effectLst/>
                          <a:latin typeface="+mn-ea"/>
                          <a:ea typeface="+mn-ea"/>
                          <a:cs typeface="+mn-cs"/>
                        </a:rPr>
                        <a:t>Aq</a:t>
                      </a: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A9</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r>
                        <a:rPr kumimoji="0" lang="en-US" altLang="zh-CN" sz="2000" b="1" i="0" u="none" strike="noStrike" kern="1200" cap="none" normalizeH="0" baseline="0" dirty="0" smtClean="0">
                          <a:ln>
                            <a:noFill/>
                          </a:ln>
                          <a:solidFill>
                            <a:schemeClr val="tx1"/>
                          </a:solidFill>
                          <a:effectLst/>
                          <a:latin typeface="+mn-ea"/>
                          <a:ea typeface="+mn-ea"/>
                          <a:cs typeface="+mn-cs"/>
                        </a:rPr>
                        <a:t>$5</a:t>
                      </a: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60000"/>
                        <a:buFontTx/>
                        <a:buNone/>
                        <a:tabLst/>
                      </a:pPr>
                      <a:endParaRPr kumimoji="0" lang="en-US" altLang="zh-CN" sz="2000" b="1" i="0" u="none" strike="noStrike" kern="1200" cap="none" normalizeH="0" baseline="0" dirty="0" smtClean="0">
                        <a:ln>
                          <a:noFill/>
                        </a:ln>
                        <a:solidFill>
                          <a:schemeClr val="tx1"/>
                        </a:solidFill>
                        <a:effectLst/>
                        <a:latin typeface="+mn-ea"/>
                        <a:ea typeface="+mn-ea"/>
                        <a:cs typeface="+mn-cs"/>
                      </a:endParaRPr>
                    </a:p>
                  </a:txBody>
                  <a:tcPr marL="62400" marR="624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bl>
          </a:graphicData>
        </a:graphic>
      </p:graphicFrame>
      <p:sp>
        <p:nvSpPr>
          <p:cNvPr id="31" name="Line 57"/>
          <p:cNvSpPr>
            <a:spLocks noChangeShapeType="1"/>
          </p:cNvSpPr>
          <p:nvPr/>
        </p:nvSpPr>
        <p:spPr bwMode="auto">
          <a:xfrm>
            <a:off x="1007533" y="1920007"/>
            <a:ext cx="3744384"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58"/>
          <p:cNvSpPr txBox="1">
            <a:spLocks noChangeArrowheads="1"/>
          </p:cNvSpPr>
          <p:nvPr/>
        </p:nvSpPr>
        <p:spPr bwMode="auto">
          <a:xfrm>
            <a:off x="3600451" y="192000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1600" b="1" dirty="0">
                <a:latin typeface="Times New Roman" pitchFamily="18" charset="0"/>
                <a:ea typeface="黑体" pitchFamily="2" charset="-122"/>
              </a:rPr>
              <a:t>规则</a:t>
            </a:r>
          </a:p>
        </p:txBody>
      </p:sp>
      <p:sp>
        <p:nvSpPr>
          <p:cNvPr id="34" name="Text Box 59"/>
          <p:cNvSpPr txBox="1">
            <a:spLocks noChangeArrowheads="1"/>
          </p:cNvSpPr>
          <p:nvPr/>
        </p:nvSpPr>
        <p:spPr bwMode="auto">
          <a:xfrm>
            <a:off x="1295400" y="2015257"/>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1600" b="1" dirty="0">
                <a:latin typeface="Times New Roman" pitchFamily="18" charset="0"/>
                <a:ea typeface="黑体" pitchFamily="2" charset="-122"/>
              </a:rPr>
              <a:t>选项</a:t>
            </a:r>
          </a:p>
        </p:txBody>
      </p:sp>
    </p:spTree>
    <p:extLst>
      <p:ext uri="{BB962C8B-B14F-4D97-AF65-F5344CB8AC3E}">
        <p14:creationId xmlns:p14="http://schemas.microsoft.com/office/powerpoint/2010/main" val="28253392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heckerboard(across)">
                                      <p:cBhvr>
                                        <p:cTn id="10" dur="500"/>
                                        <p:tgtEl>
                                          <p:spTgt spid="3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across)">
                                      <p:cBhvr>
                                        <p:cTn id="13" dur="500"/>
                                        <p:tgtEl>
                                          <p:spTgt spid="3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23448" y="1827520"/>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矩形 13"/>
          <p:cNvSpPr/>
          <p:nvPr/>
        </p:nvSpPr>
        <p:spPr>
          <a:xfrm>
            <a:off x="4423448" y="1853646"/>
            <a:ext cx="391886"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矩形 16"/>
          <p:cNvSpPr/>
          <p:nvPr/>
        </p:nvSpPr>
        <p:spPr>
          <a:xfrm>
            <a:off x="6722511" y="188848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19"/>
          <p:cNvSpPr/>
          <p:nvPr/>
        </p:nvSpPr>
        <p:spPr>
          <a:xfrm>
            <a:off x="7329934" y="190154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矩形 21"/>
          <p:cNvSpPr/>
          <p:nvPr/>
        </p:nvSpPr>
        <p:spPr>
          <a:xfrm>
            <a:off x="7300542" y="1836227"/>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4" name="矩形 23"/>
          <p:cNvSpPr/>
          <p:nvPr/>
        </p:nvSpPr>
        <p:spPr>
          <a:xfrm>
            <a:off x="7320137" y="18101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6" name="矩形 25"/>
          <p:cNvSpPr/>
          <p:nvPr/>
        </p:nvSpPr>
        <p:spPr>
          <a:xfrm>
            <a:off x="7434437" y="1962502"/>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9" name="矩形 28"/>
          <p:cNvSpPr/>
          <p:nvPr/>
        </p:nvSpPr>
        <p:spPr>
          <a:xfrm>
            <a:off x="7872043" y="1879770"/>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0" name="矩形 29"/>
          <p:cNvSpPr/>
          <p:nvPr/>
        </p:nvSpPr>
        <p:spPr>
          <a:xfrm>
            <a:off x="8518654" y="1892833"/>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1" name="矩形 30"/>
          <p:cNvSpPr/>
          <p:nvPr/>
        </p:nvSpPr>
        <p:spPr>
          <a:xfrm>
            <a:off x="9077091" y="1918959"/>
            <a:ext cx="336368" cy="2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2" name="矩形 31"/>
          <p:cNvSpPr/>
          <p:nvPr/>
        </p:nvSpPr>
        <p:spPr>
          <a:xfrm rot="10800000" flipV="1">
            <a:off x="9673655" y="1932024"/>
            <a:ext cx="268828" cy="179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1" name="文本框 20"/>
          <p:cNvSpPr txBox="1"/>
          <p:nvPr/>
        </p:nvSpPr>
        <p:spPr>
          <a:xfrm>
            <a:off x="829022" y="1237060"/>
            <a:ext cx="5953943" cy="652486"/>
          </a:xfrm>
          <a:prstGeom prst="rect">
            <a:avLst/>
          </a:prstGeom>
          <a:noFill/>
        </p:spPr>
        <p:txBody>
          <a:bodyPr vert="horz" wrap="square" rtlCol="0">
            <a:spAutoFit/>
          </a:bodyPr>
          <a:lstStyle/>
          <a:p>
            <a:pPr algn="just">
              <a:lnSpc>
                <a:spcPct val="130000"/>
              </a:lnSpc>
              <a:spcBef>
                <a:spcPct val="20000"/>
              </a:spcBef>
              <a:buClr>
                <a:schemeClr val="accent2"/>
              </a:buClr>
            </a:pPr>
            <a:r>
              <a:rPr lang="en-US" altLang="zh-CN" sz="2800" b="1" dirty="0" smtClean="0">
                <a:latin typeface="楷体" panose="02010609060101010101" pitchFamily="49" charset="-122"/>
                <a:ea typeface="楷体" panose="02010609060101010101" pitchFamily="49" charset="-122"/>
              </a:rPr>
              <a:t>5</a:t>
            </a:r>
            <a:r>
              <a:rPr lang="zh-CN" altLang="en-US" sz="2800" b="1" dirty="0" smtClean="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将决策表转换成测试用例</a:t>
            </a:r>
          </a:p>
        </p:txBody>
      </p:sp>
      <p:graphicFrame>
        <p:nvGraphicFramePr>
          <p:cNvPr id="3" name="表格 2"/>
          <p:cNvGraphicFramePr>
            <a:graphicFrameLocks noGrp="1"/>
          </p:cNvGraphicFramePr>
          <p:nvPr>
            <p:extLst>
              <p:ext uri="{D42A27DB-BD31-4B8C-83A1-F6EECF244321}">
                <p14:modId xmlns:p14="http://schemas.microsoft.com/office/powerpoint/2010/main" val="1781964882"/>
              </p:ext>
            </p:extLst>
          </p:nvPr>
        </p:nvGraphicFramePr>
        <p:xfrm>
          <a:off x="1680069" y="1810102"/>
          <a:ext cx="8128000" cy="4211320"/>
        </p:xfrm>
        <a:graphic>
          <a:graphicData uri="http://schemas.openxmlformats.org/drawingml/2006/table">
            <a:tbl>
              <a:tblPr firstRow="1" bandRow="1">
                <a:tableStyleId>{5C22544A-7EE6-4342-B048-85BDC9FD1C3A}</a:tableStyleId>
              </a:tblPr>
              <a:tblGrid>
                <a:gridCol w="1113165"/>
                <a:gridCol w="3384376"/>
                <a:gridCol w="1598459"/>
                <a:gridCol w="2032000"/>
              </a:tblGrid>
              <a:tr h="370840">
                <a:tc>
                  <a:txBody>
                    <a:bodyPr/>
                    <a:lstStyle/>
                    <a:p>
                      <a:r>
                        <a:rPr lang="zh-CN" altLang="en-US" dirty="0" smtClean="0">
                          <a:solidFill>
                            <a:schemeClr val="tx1"/>
                          </a:solidFill>
                          <a:latin typeface="楷体" panose="02010609060101010101" pitchFamily="49" charset="-122"/>
                          <a:ea typeface="楷体" panose="02010609060101010101" pitchFamily="49" charset="-122"/>
                        </a:rPr>
                        <a:t>用例编号</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用例描述</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预期结果</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实际结果</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solidFill>
                            <a:schemeClr val="tx1"/>
                          </a:solidFill>
                          <a:latin typeface="楷体" panose="02010609060101010101" pitchFamily="49" charset="-122"/>
                          <a:ea typeface="楷体" panose="02010609060101010101" pitchFamily="49" charset="-122"/>
                        </a:rPr>
                        <a:t>1</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第一个字符是</a:t>
                      </a:r>
                      <a:r>
                        <a:rPr lang="en-US" altLang="zh-CN" dirty="0" smtClean="0">
                          <a:solidFill>
                            <a:schemeClr val="tx1"/>
                          </a:solidFill>
                          <a:latin typeface="楷体" panose="02010609060101010101" pitchFamily="49" charset="-122"/>
                          <a:ea typeface="楷体" panose="02010609060101010101" pitchFamily="49" charset="-122"/>
                        </a:rPr>
                        <a:t>B</a:t>
                      </a:r>
                      <a:r>
                        <a:rPr lang="zh-CN" altLang="en-US" dirty="0" smtClean="0">
                          <a:solidFill>
                            <a:schemeClr val="tx1"/>
                          </a:solidFill>
                          <a:latin typeface="楷体" panose="02010609060101010101" pitchFamily="49" charset="-122"/>
                          <a:ea typeface="楷体" panose="02010609060101010101" pitchFamily="49" charset="-122"/>
                        </a:rPr>
                        <a:t>，第二个字符是数字</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修改文件</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solidFill>
                            <a:schemeClr val="tx1"/>
                          </a:solidFill>
                          <a:latin typeface="楷体" panose="02010609060101010101" pitchFamily="49" charset="-122"/>
                          <a:ea typeface="楷体" panose="02010609060101010101" pitchFamily="49" charset="-122"/>
                        </a:rPr>
                        <a:t>2</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第一个字符事</a:t>
                      </a:r>
                      <a:r>
                        <a:rPr lang="en-US" altLang="zh-CN" dirty="0" smtClean="0">
                          <a:solidFill>
                            <a:schemeClr val="tx1"/>
                          </a:solidFill>
                          <a:latin typeface="楷体" panose="02010609060101010101" pitchFamily="49" charset="-122"/>
                          <a:ea typeface="楷体" panose="02010609060101010101" pitchFamily="49" charset="-122"/>
                        </a:rPr>
                        <a:t>A</a:t>
                      </a:r>
                      <a:r>
                        <a:rPr lang="zh-CN" altLang="en-US" dirty="0" smtClean="0">
                          <a:solidFill>
                            <a:schemeClr val="tx1"/>
                          </a:solidFill>
                          <a:latin typeface="楷体" panose="02010609060101010101" pitchFamily="49" charset="-122"/>
                          <a:ea typeface="楷体" panose="02010609060101010101" pitchFamily="49" charset="-122"/>
                        </a:rPr>
                        <a:t>，第二个字符是数字</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修改文件</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solidFill>
                            <a:schemeClr val="tx1"/>
                          </a:solidFill>
                          <a:latin typeface="楷体" panose="02010609060101010101" pitchFamily="49" charset="-122"/>
                          <a:ea typeface="楷体" panose="02010609060101010101" pitchFamily="49" charset="-122"/>
                        </a:rPr>
                        <a:t>3</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第一个字符非</a:t>
                      </a:r>
                      <a:r>
                        <a:rPr lang="en-US" altLang="zh-CN" dirty="0" smtClean="0">
                          <a:solidFill>
                            <a:schemeClr val="tx1"/>
                          </a:solidFill>
                          <a:latin typeface="楷体" panose="02010609060101010101" pitchFamily="49" charset="-122"/>
                          <a:ea typeface="楷体" panose="02010609060101010101" pitchFamily="49" charset="-122"/>
                        </a:rPr>
                        <a:t>A</a:t>
                      </a:r>
                      <a:r>
                        <a:rPr lang="zh-CN" altLang="en-US" dirty="0" smtClean="0">
                          <a:solidFill>
                            <a:schemeClr val="tx1"/>
                          </a:solidFill>
                          <a:latin typeface="楷体" panose="02010609060101010101" pitchFamily="49" charset="-122"/>
                          <a:ea typeface="楷体" panose="02010609060101010101" pitchFamily="49" charset="-122"/>
                        </a:rPr>
                        <a:t>非</a:t>
                      </a:r>
                      <a:r>
                        <a:rPr lang="en-US" altLang="zh-CN" dirty="0" smtClean="0">
                          <a:solidFill>
                            <a:schemeClr val="tx1"/>
                          </a:solidFill>
                          <a:latin typeface="楷体" panose="02010609060101010101" pitchFamily="49" charset="-122"/>
                          <a:ea typeface="楷体" panose="02010609060101010101" pitchFamily="49" charset="-122"/>
                        </a:rPr>
                        <a:t>B</a:t>
                      </a:r>
                      <a:r>
                        <a:rPr lang="zh-CN" altLang="en-US" dirty="0" smtClean="0">
                          <a:solidFill>
                            <a:schemeClr val="tx1"/>
                          </a:solidFill>
                          <a:latin typeface="楷体" panose="02010609060101010101" pitchFamily="49" charset="-122"/>
                          <a:ea typeface="楷体" panose="02010609060101010101" pitchFamily="49" charset="-122"/>
                        </a:rPr>
                        <a:t>，第二个字符是数字</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给出信息</a:t>
                      </a:r>
                      <a:r>
                        <a:rPr lang="en-US" altLang="zh-CN" dirty="0" smtClean="0">
                          <a:solidFill>
                            <a:schemeClr val="tx1"/>
                          </a:solidFill>
                          <a:latin typeface="楷体" panose="02010609060101010101" pitchFamily="49" charset="-122"/>
                          <a:ea typeface="楷体" panose="02010609060101010101" pitchFamily="49" charset="-122"/>
                        </a:rPr>
                        <a:t>L</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solidFill>
                            <a:schemeClr val="tx1"/>
                          </a:solidFill>
                          <a:latin typeface="楷体" panose="02010609060101010101" pitchFamily="49" charset="-122"/>
                          <a:ea typeface="楷体" panose="02010609060101010101" pitchFamily="49" charset="-122"/>
                        </a:rPr>
                        <a:t>4</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楷体" panose="02010609060101010101" pitchFamily="49" charset="-122"/>
                          <a:ea typeface="楷体" panose="02010609060101010101" pitchFamily="49" charset="-122"/>
                        </a:rPr>
                        <a:t>第一个字符非</a:t>
                      </a:r>
                      <a:r>
                        <a:rPr lang="en-US" altLang="zh-CN" dirty="0" smtClean="0">
                          <a:solidFill>
                            <a:schemeClr val="tx1"/>
                          </a:solidFill>
                          <a:latin typeface="楷体" panose="02010609060101010101" pitchFamily="49" charset="-122"/>
                          <a:ea typeface="楷体" panose="02010609060101010101" pitchFamily="49" charset="-122"/>
                        </a:rPr>
                        <a:t>A</a:t>
                      </a:r>
                      <a:r>
                        <a:rPr lang="zh-CN" altLang="en-US" dirty="0" smtClean="0">
                          <a:solidFill>
                            <a:schemeClr val="tx1"/>
                          </a:solidFill>
                          <a:latin typeface="楷体" panose="02010609060101010101" pitchFamily="49" charset="-122"/>
                          <a:ea typeface="楷体" panose="02010609060101010101" pitchFamily="49" charset="-122"/>
                        </a:rPr>
                        <a:t>非</a:t>
                      </a:r>
                      <a:r>
                        <a:rPr lang="en-US" altLang="zh-CN" dirty="0" smtClean="0">
                          <a:solidFill>
                            <a:schemeClr val="tx1"/>
                          </a:solidFill>
                          <a:latin typeface="楷体" panose="02010609060101010101" pitchFamily="49" charset="-122"/>
                          <a:ea typeface="楷体" panose="02010609060101010101" pitchFamily="49" charset="-122"/>
                        </a:rPr>
                        <a:t>B</a:t>
                      </a:r>
                      <a:r>
                        <a:rPr lang="zh-CN" altLang="en-US" dirty="0" smtClean="0">
                          <a:solidFill>
                            <a:schemeClr val="tx1"/>
                          </a:solidFill>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给出信息</a:t>
                      </a:r>
                      <a:r>
                        <a:rPr lang="en-US" altLang="zh-CN" dirty="0" smtClean="0">
                          <a:solidFill>
                            <a:schemeClr val="tx1"/>
                          </a:solidFill>
                          <a:latin typeface="楷体" panose="02010609060101010101" pitchFamily="49" charset="-122"/>
                          <a:ea typeface="楷体" panose="02010609060101010101" pitchFamily="49" charset="-122"/>
                        </a:rPr>
                        <a:t>L,M</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solidFill>
                            <a:schemeClr val="tx1"/>
                          </a:solidFill>
                          <a:latin typeface="楷体" panose="02010609060101010101" pitchFamily="49" charset="-122"/>
                          <a:ea typeface="楷体" panose="02010609060101010101" pitchFamily="49" charset="-122"/>
                        </a:rPr>
                        <a:t>5</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楷体" panose="02010609060101010101" pitchFamily="49" charset="-122"/>
                          <a:ea typeface="楷体" panose="02010609060101010101" pitchFamily="49" charset="-122"/>
                        </a:rPr>
                        <a:t>第一个字符是</a:t>
                      </a:r>
                      <a:r>
                        <a:rPr lang="en-US" altLang="zh-CN" dirty="0" smtClean="0">
                          <a:solidFill>
                            <a:schemeClr val="tx1"/>
                          </a:solidFill>
                          <a:latin typeface="楷体" panose="02010609060101010101" pitchFamily="49" charset="-122"/>
                          <a:ea typeface="楷体" panose="02010609060101010101" pitchFamily="49" charset="-122"/>
                        </a:rPr>
                        <a:t>A</a:t>
                      </a:r>
                      <a:r>
                        <a:rPr lang="zh-CN" altLang="en-US" dirty="0" smtClean="0">
                          <a:solidFill>
                            <a:schemeClr val="tx1"/>
                          </a:solidFill>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solidFill>
                            <a:schemeClr val="tx1"/>
                          </a:solidFill>
                          <a:latin typeface="楷体" panose="02010609060101010101" pitchFamily="49" charset="-122"/>
                          <a:ea typeface="楷体" panose="02010609060101010101" pitchFamily="49" charset="-122"/>
                        </a:rPr>
                        <a:t>给出信息</a:t>
                      </a:r>
                      <a:r>
                        <a:rPr lang="en-US" altLang="zh-CN" dirty="0" smtClean="0">
                          <a:solidFill>
                            <a:schemeClr val="tx1"/>
                          </a:solidFill>
                          <a:latin typeface="楷体" panose="02010609060101010101" pitchFamily="49" charset="-122"/>
                          <a:ea typeface="楷体" panose="02010609060101010101" pitchFamily="49" charset="-122"/>
                        </a:rPr>
                        <a:t>M</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solidFill>
                            <a:schemeClr val="tx1"/>
                          </a:solidFill>
                          <a:latin typeface="楷体" panose="02010609060101010101" pitchFamily="49" charset="-122"/>
                          <a:ea typeface="楷体" panose="02010609060101010101" pitchFamily="49" charset="-122"/>
                        </a:rPr>
                        <a:t>6</a:t>
                      </a:r>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楷体" panose="02010609060101010101" pitchFamily="49" charset="-122"/>
                          <a:ea typeface="楷体" panose="02010609060101010101" pitchFamily="49" charset="-122"/>
                        </a:rPr>
                        <a:t>第一个字符是</a:t>
                      </a:r>
                      <a:r>
                        <a:rPr lang="en-US" altLang="zh-CN" dirty="0" smtClean="0">
                          <a:solidFill>
                            <a:schemeClr val="tx1"/>
                          </a:solidFill>
                          <a:latin typeface="楷体" panose="02010609060101010101" pitchFamily="49" charset="-122"/>
                          <a:ea typeface="楷体" panose="02010609060101010101" pitchFamily="49" charset="-122"/>
                        </a:rPr>
                        <a:t>B</a:t>
                      </a:r>
                      <a:r>
                        <a:rPr lang="zh-CN" altLang="en-US" dirty="0" smtClean="0">
                          <a:solidFill>
                            <a:schemeClr val="tx1"/>
                          </a:solidFill>
                          <a:latin typeface="楷体" panose="02010609060101010101" pitchFamily="49" charset="-122"/>
                          <a:ea typeface="楷体" panose="02010609060101010101" pitchFamily="49" charset="-122"/>
                        </a:rPr>
                        <a:t>，第二个字符非数字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楷体" panose="02010609060101010101" pitchFamily="49" charset="-122"/>
                          <a:ea typeface="楷体" panose="02010609060101010101" pitchFamily="49" charset="-122"/>
                        </a:rPr>
                        <a:t>给出信息</a:t>
                      </a:r>
                      <a:r>
                        <a:rPr lang="en-US" altLang="zh-CN" dirty="0" smtClean="0">
                          <a:solidFill>
                            <a:schemeClr val="tx1"/>
                          </a:solidFill>
                          <a:latin typeface="楷体" panose="02010609060101010101" pitchFamily="49" charset="-122"/>
                          <a:ea typeface="楷体" panose="02010609060101010101" pitchFamily="49" charset="-122"/>
                        </a:rPr>
                        <a:t>M</a:t>
                      </a:r>
                      <a:endParaRPr lang="zh-CN" altLang="en-US" dirty="0" smtClean="0">
                        <a:solidFill>
                          <a:schemeClr val="tx1"/>
                        </a:solidFill>
                        <a:latin typeface="楷体" panose="02010609060101010101" pitchFamily="49" charset="-122"/>
                        <a:ea typeface="楷体" panose="02010609060101010101" pitchFamily="49" charset="-122"/>
                      </a:endParaRPr>
                    </a:p>
                    <a:p>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标题 9"/>
          <p:cNvSpPr>
            <a:spLocks noGrp="1"/>
          </p:cNvSpPr>
          <p:nvPr>
            <p:ph type="title"/>
          </p:nvPr>
        </p:nvSpPr>
        <p:spPr>
          <a:xfrm>
            <a:off x="684584" y="260648"/>
            <a:ext cx="10668000" cy="720080"/>
          </a:xfrm>
        </p:spPr>
        <p:txBody>
          <a:bodyPr/>
          <a:lstStyle/>
          <a:p>
            <a:r>
              <a:rPr lang="zh-CN" altLang="en-US" dirty="0"/>
              <a:t>因果图法设计用例</a:t>
            </a:r>
          </a:p>
        </p:txBody>
      </p:sp>
    </p:spTree>
    <p:extLst>
      <p:ext uri="{BB962C8B-B14F-4D97-AF65-F5344CB8AC3E}">
        <p14:creationId xmlns:p14="http://schemas.microsoft.com/office/powerpoint/2010/main" val="646545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t>-</a:t>
            </a:r>
            <a:r>
              <a:rPr lang="zh-CN" altLang="en-US" dirty="0"/>
              <a:t>总结</a:t>
            </a:r>
          </a:p>
        </p:txBody>
      </p:sp>
      <p:sp>
        <p:nvSpPr>
          <p:cNvPr id="6" name="内容占位符 5"/>
          <p:cNvSpPr>
            <a:spLocks noGrp="1"/>
          </p:cNvSpPr>
          <p:nvPr>
            <p:ph idx="1"/>
          </p:nvPr>
        </p:nvSpPr>
        <p:spPr/>
        <p:txBody>
          <a:bodyPr/>
          <a:lstStyle/>
          <a:p>
            <a:r>
              <a:rPr lang="zh-CN" altLang="en-US" dirty="0" smtClean="0"/>
              <a:t>应用场合</a:t>
            </a:r>
            <a:endParaRPr lang="en-US" altLang="zh-CN" dirty="0" smtClean="0"/>
          </a:p>
          <a:p>
            <a:pPr lvl="1"/>
            <a:r>
              <a:rPr lang="zh-CN" altLang="en-US" dirty="0" smtClean="0"/>
              <a:t>当软件的输入条件过多时，可以考虑输入的所有排列组合情况，考虑条件之间和条件结果之间关系，防止遗漏</a:t>
            </a:r>
            <a:endParaRPr lang="en-US" altLang="zh-CN" dirty="0" smtClean="0"/>
          </a:p>
          <a:p>
            <a:r>
              <a:rPr lang="zh-CN" altLang="en-US" dirty="0" smtClean="0"/>
              <a:t>局限性</a:t>
            </a:r>
            <a:endParaRPr lang="en-US" altLang="zh-CN" dirty="0" smtClean="0"/>
          </a:p>
          <a:p>
            <a:pPr lvl="1"/>
            <a:r>
              <a:rPr lang="zh-CN" altLang="en-US" dirty="0"/>
              <a:t>作为输入条件的原因与输出结果之间的因果关系，有时很难从软件需求规格说明中得到</a:t>
            </a:r>
            <a:endParaRPr lang="en-US" altLang="zh-CN" dirty="0" smtClean="0"/>
          </a:p>
          <a:p>
            <a:pPr lvl="1"/>
            <a:r>
              <a:rPr lang="zh-CN" altLang="en-US" dirty="0" smtClean="0"/>
              <a:t>往往因为因果关系非常复杂，导致测试用例数目可能会很大，不便于维护</a:t>
            </a:r>
            <a:endParaRPr lang="en-US" altLang="zh-CN" dirty="0" smtClean="0"/>
          </a:p>
          <a:p>
            <a:pPr marL="0" indent="0">
              <a:buNone/>
            </a:pPr>
            <a:endParaRPr lang="en-US" altLang="zh-CN" dirty="0" smtClean="0"/>
          </a:p>
          <a:p>
            <a:endParaRPr lang="zh-CN" altLang="en-US" dirty="0"/>
          </a:p>
        </p:txBody>
      </p:sp>
      <p:sp>
        <p:nvSpPr>
          <p:cNvPr id="5" name="Rectangle 2"/>
          <p:cNvSpPr txBox="1">
            <a:spLocks noChangeArrowheads="1"/>
          </p:cNvSpPr>
          <p:nvPr/>
        </p:nvSpPr>
        <p:spPr bwMode="auto">
          <a:xfrm>
            <a:off x="2279576" y="268760"/>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561583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因果图法设计用例</a:t>
            </a:r>
            <a:r>
              <a:rPr lang="en-US" altLang="zh-CN" dirty="0" smtClean="0">
                <a:solidFill>
                  <a:schemeClr val="tx1"/>
                </a:solidFill>
                <a:cs typeface="+mn-cs"/>
              </a:rPr>
              <a:t>-</a:t>
            </a:r>
            <a:r>
              <a:rPr lang="zh-CN" altLang="en-US" dirty="0">
                <a:solidFill>
                  <a:schemeClr val="tx1"/>
                </a:solidFill>
                <a:cs typeface="+mn-cs"/>
              </a:rPr>
              <a:t>练习</a:t>
            </a:r>
          </a:p>
        </p:txBody>
      </p:sp>
      <p:sp>
        <p:nvSpPr>
          <p:cNvPr id="3" name="内容占位符 2"/>
          <p:cNvSpPr>
            <a:spLocks noGrp="1"/>
          </p:cNvSpPr>
          <p:nvPr>
            <p:ph idx="1"/>
          </p:nvPr>
        </p:nvSpPr>
        <p:spPr/>
        <p:txBody>
          <a:bodyPr/>
          <a:lstStyle/>
          <a:p>
            <a:r>
              <a:rPr lang="zh-CN" altLang="en-US" dirty="0" smtClean="0"/>
              <a:t>需求：</a:t>
            </a:r>
            <a:endParaRPr lang="en-US" altLang="zh-CN" dirty="0" smtClean="0"/>
          </a:p>
          <a:p>
            <a:pPr lvl="1"/>
            <a:r>
              <a:rPr lang="zh-CN" altLang="en-US" dirty="0" smtClean="0"/>
              <a:t>有一个处理单价为</a:t>
            </a:r>
            <a:r>
              <a:rPr lang="en-US" altLang="zh-CN" dirty="0" smtClean="0"/>
              <a:t>1</a:t>
            </a:r>
            <a:r>
              <a:rPr lang="zh-CN" altLang="en-US" dirty="0" smtClean="0"/>
              <a:t>元</a:t>
            </a:r>
            <a:r>
              <a:rPr lang="en-US" altLang="zh-CN" dirty="0" smtClean="0"/>
              <a:t>5</a:t>
            </a:r>
            <a:r>
              <a:rPr lang="zh-CN" altLang="en-US" dirty="0" smtClean="0"/>
              <a:t>角的盒装饮料的自动售货机软件。若投入</a:t>
            </a:r>
            <a:r>
              <a:rPr lang="en-US" altLang="zh-CN" dirty="0" smtClean="0"/>
              <a:t>1</a:t>
            </a:r>
            <a:r>
              <a:rPr lang="zh-CN" altLang="en-US" dirty="0" smtClean="0"/>
              <a:t>元</a:t>
            </a:r>
            <a:r>
              <a:rPr lang="en-US" altLang="zh-CN" dirty="0" smtClean="0"/>
              <a:t>5</a:t>
            </a:r>
            <a:r>
              <a:rPr lang="zh-CN" altLang="en-US" dirty="0" smtClean="0"/>
              <a:t>角硬币，按下“可乐”、“雪碧”或“红茶”按钮，相应的饮料就送出来。若投入的是</a:t>
            </a:r>
            <a:r>
              <a:rPr lang="en-US" altLang="zh-CN" dirty="0" smtClean="0"/>
              <a:t>2</a:t>
            </a:r>
            <a:r>
              <a:rPr lang="zh-CN" altLang="en-US" dirty="0" smtClean="0"/>
              <a:t>元硬币，在送出饮料的同时退还</a:t>
            </a:r>
            <a:r>
              <a:rPr lang="en-US" altLang="zh-CN" dirty="0" smtClean="0"/>
              <a:t>5</a:t>
            </a:r>
            <a:r>
              <a:rPr lang="zh-CN" altLang="en-US" dirty="0" smtClean="0"/>
              <a:t>角硬币。</a:t>
            </a:r>
            <a:endParaRPr lang="en-US" altLang="zh-CN" dirty="0" smtClean="0"/>
          </a:p>
          <a:p>
            <a:r>
              <a:rPr lang="zh-CN" altLang="en-US" dirty="0" smtClean="0"/>
              <a:t>问题：使用因果图法设计测试用例</a:t>
            </a:r>
            <a:endParaRPr lang="zh-CN" altLang="en-US" dirty="0"/>
          </a:p>
        </p:txBody>
      </p:sp>
      <p:sp>
        <p:nvSpPr>
          <p:cNvPr id="4"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2636802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a:spLocks noChangeArrowheads="1"/>
          </p:cNvSpPr>
          <p:nvPr/>
        </p:nvSpPr>
        <p:spPr bwMode="auto">
          <a:xfrm>
            <a:off x="3447224" y="1052736"/>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1</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r>
              <a:rPr lang="en-US" altLang="zh-CN" sz="2000" dirty="0" smtClean="0">
                <a:solidFill>
                  <a:srgbClr val="FF0000"/>
                </a:solidFill>
                <a:effectLst>
                  <a:outerShdw blurRad="38100" dist="38100" dir="2700000" algn="tl">
                    <a:srgbClr val="000000"/>
                  </a:outerShdw>
                </a:effectLst>
                <a:latin typeface="Arial" panose="020B0604020202020204" pitchFamily="34" charset="0"/>
              </a:rPr>
              <a:t>5</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角</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9" name="Line 17"/>
          <p:cNvSpPr>
            <a:spLocks noChangeShapeType="1"/>
          </p:cNvSpPr>
          <p:nvPr/>
        </p:nvSpPr>
        <p:spPr bwMode="auto">
          <a:xfrm flipH="1">
            <a:off x="2546504" y="1485872"/>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8"/>
          <p:cNvSpPr>
            <a:spLocks noChangeShapeType="1"/>
          </p:cNvSpPr>
          <p:nvPr/>
        </p:nvSpPr>
        <p:spPr bwMode="auto">
          <a:xfrm>
            <a:off x="2546504" y="2135470"/>
            <a:ext cx="1066800" cy="36088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9"/>
          <p:cNvSpPr txBox="1">
            <a:spLocks noChangeArrowheads="1"/>
          </p:cNvSpPr>
          <p:nvPr/>
        </p:nvSpPr>
        <p:spPr bwMode="auto">
          <a:xfrm>
            <a:off x="2013848" y="1918937"/>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12" name="Oval 5"/>
          <p:cNvSpPr>
            <a:spLocks noChangeArrowheads="1"/>
          </p:cNvSpPr>
          <p:nvPr/>
        </p:nvSpPr>
        <p:spPr bwMode="auto">
          <a:xfrm>
            <a:off x="6054680" y="1598756"/>
            <a:ext cx="837496" cy="71715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a11</a:t>
            </a:r>
            <a:endParaRPr lang="zh-CN" altLang="en-US" sz="2800" dirty="0">
              <a:solidFill>
                <a:srgbClr val="FF0000"/>
              </a:solidFill>
              <a:effectLst>
                <a:outerShdw blurRad="38100" dist="38100" dir="2700000" algn="tl">
                  <a:srgbClr val="000000"/>
                </a:outerShdw>
              </a:effectLst>
              <a:latin typeface="Arial" panose="020B0604020202020204" pitchFamily="34" charset="0"/>
            </a:endParaRPr>
          </a:p>
        </p:txBody>
      </p:sp>
      <p:sp>
        <p:nvSpPr>
          <p:cNvPr id="13" name="Line 6"/>
          <p:cNvSpPr>
            <a:spLocks noChangeShapeType="1"/>
          </p:cNvSpPr>
          <p:nvPr/>
        </p:nvSpPr>
        <p:spPr bwMode="auto">
          <a:xfrm>
            <a:off x="4482336" y="1423730"/>
            <a:ext cx="1544677" cy="55243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6"/>
          <p:cNvSpPr>
            <a:spLocks noChangeShapeType="1"/>
          </p:cNvSpPr>
          <p:nvPr/>
        </p:nvSpPr>
        <p:spPr bwMode="auto">
          <a:xfrm flipV="1">
            <a:off x="4375304" y="2094401"/>
            <a:ext cx="1679376" cy="4019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6"/>
          <p:cNvSpPr>
            <a:spLocks noChangeArrowheads="1"/>
          </p:cNvSpPr>
          <p:nvPr/>
        </p:nvSpPr>
        <p:spPr bwMode="auto">
          <a:xfrm>
            <a:off x="8688888" y="113123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a:t>
            </a:r>
            <a:r>
              <a:rPr lang="en-US" altLang="zh-CN" sz="3600" dirty="0" smtClean="0">
                <a:solidFill>
                  <a:srgbClr val="FF0000"/>
                </a:solidFill>
                <a:effectLst>
                  <a:outerShdw blurRad="38100" dist="38100" dir="2700000" algn="tl">
                    <a:srgbClr val="000000"/>
                  </a:outerShdw>
                </a:effectLst>
                <a:latin typeface="Arial" panose="020B0604020202020204" pitchFamily="34" charset="0"/>
              </a:rPr>
              <a:t>1</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7" name="Line 6"/>
          <p:cNvSpPr>
            <a:spLocks noChangeShapeType="1"/>
          </p:cNvSpPr>
          <p:nvPr/>
        </p:nvSpPr>
        <p:spPr bwMode="auto">
          <a:xfrm flipH="1">
            <a:off x="4482337" y="1485872"/>
            <a:ext cx="4206551" cy="12952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5"/>
          <p:cNvSpPr>
            <a:spLocks noChangeArrowheads="1"/>
          </p:cNvSpPr>
          <p:nvPr/>
        </p:nvSpPr>
        <p:spPr bwMode="auto">
          <a:xfrm>
            <a:off x="6511176" y="4010926"/>
            <a:ext cx="881568" cy="729298"/>
          </a:xfrm>
          <a:prstGeom prst="ellipse">
            <a:avLst/>
          </a:prstGeom>
          <a:solidFill>
            <a:schemeClr val="accent2">
              <a:lumMod val="20000"/>
              <a:lumOff val="80000"/>
            </a:schemeClr>
          </a:solidFill>
          <a:ln>
            <a:noFill/>
          </a:ln>
          <a:effectLst/>
        </p:spPr>
        <p:txBody>
          <a:bodyPr wrap="none" anchor="ctr"/>
          <a:lstStyle/>
          <a:p>
            <a:r>
              <a:rPr lang="en-US" altLang="zh-CN" sz="2800" dirty="0" smtClean="0">
                <a:solidFill>
                  <a:srgbClr val="FF0000"/>
                </a:solidFill>
                <a:effectLst>
                  <a:outerShdw blurRad="38100" dist="38100" dir="2700000" algn="tl">
                    <a:srgbClr val="000000"/>
                  </a:outerShdw>
                </a:effectLst>
                <a:latin typeface="Arial" panose="020B0604020202020204" pitchFamily="34" charset="0"/>
              </a:rPr>
              <a:t>a12</a:t>
            </a:r>
            <a:endParaRPr lang="en-US" altLang="zh-CN" sz="2800" dirty="0">
              <a:solidFill>
                <a:srgbClr val="FF0000"/>
              </a:solidFill>
              <a:effectLst>
                <a:outerShdw blurRad="38100" dist="38100" dir="2700000" algn="tl">
                  <a:srgbClr val="000000"/>
                </a:outerShdw>
              </a:effectLst>
              <a:latin typeface="Arial" panose="020B0604020202020204" pitchFamily="34" charset="0"/>
            </a:endParaRPr>
          </a:p>
        </p:txBody>
      </p:sp>
      <p:sp>
        <p:nvSpPr>
          <p:cNvPr id="23" name="Line 6"/>
          <p:cNvSpPr>
            <a:spLocks noChangeShapeType="1"/>
          </p:cNvSpPr>
          <p:nvPr/>
        </p:nvSpPr>
        <p:spPr bwMode="auto">
          <a:xfrm>
            <a:off x="4375303" y="4010927"/>
            <a:ext cx="2135873" cy="36088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弧形 25"/>
          <p:cNvSpPr/>
          <p:nvPr/>
        </p:nvSpPr>
        <p:spPr>
          <a:xfrm>
            <a:off x="5735061" y="4185236"/>
            <a:ext cx="770755" cy="914400"/>
          </a:xfrm>
          <a:prstGeom prst="arc">
            <a:avLst>
              <a:gd name="adj1" fmla="val 7416559"/>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Oval 6"/>
          <p:cNvSpPr>
            <a:spLocks noChangeArrowheads="1"/>
          </p:cNvSpPr>
          <p:nvPr/>
        </p:nvSpPr>
        <p:spPr bwMode="auto">
          <a:xfrm>
            <a:off x="3514950" y="2211324"/>
            <a:ext cx="1050032" cy="878731"/>
          </a:xfrm>
          <a:prstGeom prst="ellipse">
            <a:avLst/>
          </a:prstGeom>
          <a:solidFill>
            <a:schemeClr val="accent2">
              <a:lumMod val="20000"/>
              <a:lumOff val="80000"/>
            </a:schemeClr>
          </a:solidFill>
          <a:ln>
            <a:noFill/>
          </a:ln>
          <a:effectLst/>
        </p:spPr>
        <p:txBody>
          <a:bodyPr wrap="none" anchor="ctr"/>
          <a:lstStyle/>
          <a:p>
            <a:r>
              <a:rPr lang="en-US" altLang="zh-CN" sz="2000" dirty="0" smtClean="0">
                <a:solidFill>
                  <a:srgbClr val="FF0000"/>
                </a:solidFill>
                <a:effectLst>
                  <a:outerShdw blurRad="38100" dist="38100" dir="2700000" algn="tl">
                    <a:srgbClr val="000000"/>
                  </a:outerShdw>
                </a:effectLst>
                <a:latin typeface="Arial" panose="020B0604020202020204" pitchFamily="34" charset="0"/>
              </a:rPr>
              <a:t>2</a:t>
            </a:r>
            <a:r>
              <a:rPr lang="zh-CN" altLang="en-US" sz="2000" dirty="0" smtClean="0">
                <a:solidFill>
                  <a:srgbClr val="FF0000"/>
                </a:solidFill>
                <a:effectLst>
                  <a:outerShdw blurRad="38100" dist="38100" dir="2700000" algn="tl">
                    <a:srgbClr val="000000"/>
                  </a:outerShdw>
                </a:effectLst>
                <a:latin typeface="Arial" panose="020B0604020202020204" pitchFamily="34" charset="0"/>
              </a:rPr>
              <a:t>元</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29" name="Oval 6"/>
          <p:cNvSpPr>
            <a:spLocks noChangeArrowheads="1"/>
          </p:cNvSpPr>
          <p:nvPr/>
        </p:nvSpPr>
        <p:spPr bwMode="auto">
          <a:xfrm>
            <a:off x="3447224" y="3304437"/>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可乐</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0" name="Oval 6"/>
          <p:cNvSpPr>
            <a:spLocks noChangeArrowheads="1"/>
          </p:cNvSpPr>
          <p:nvPr/>
        </p:nvSpPr>
        <p:spPr bwMode="auto">
          <a:xfrm>
            <a:off x="3432304" y="4293336"/>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雪碧</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1" name="Oval 6"/>
          <p:cNvSpPr>
            <a:spLocks noChangeArrowheads="1"/>
          </p:cNvSpPr>
          <p:nvPr/>
        </p:nvSpPr>
        <p:spPr bwMode="auto">
          <a:xfrm>
            <a:off x="3432304" y="5316083"/>
            <a:ext cx="1050032" cy="878731"/>
          </a:xfrm>
          <a:prstGeom prst="ellipse">
            <a:avLst/>
          </a:prstGeom>
          <a:solidFill>
            <a:schemeClr val="accent2">
              <a:lumMod val="20000"/>
              <a:lumOff val="80000"/>
            </a:schemeClr>
          </a:solidFill>
          <a:ln>
            <a:noFill/>
          </a:ln>
          <a:effectLst/>
        </p:spPr>
        <p:txBody>
          <a:bodyPr wrap="none" anchor="ctr"/>
          <a:lstStyle/>
          <a:p>
            <a:r>
              <a:rPr lang="zh-CN" altLang="en-US" sz="2000" dirty="0" smtClean="0">
                <a:solidFill>
                  <a:srgbClr val="FF0000"/>
                </a:solidFill>
                <a:effectLst>
                  <a:outerShdw blurRad="38100" dist="38100" dir="2700000" algn="tl">
                    <a:srgbClr val="000000"/>
                  </a:outerShdw>
                </a:effectLst>
                <a:latin typeface="Arial" panose="020B0604020202020204" pitchFamily="34" charset="0"/>
              </a:rPr>
              <a:t>红茶</a:t>
            </a:r>
            <a:endParaRPr lang="en-US" altLang="zh-CN" sz="2000" dirty="0">
              <a:solidFill>
                <a:srgbClr val="FF0000"/>
              </a:solidFill>
              <a:effectLst>
                <a:outerShdw blurRad="38100" dist="38100" dir="2700000" algn="tl">
                  <a:srgbClr val="000000"/>
                </a:outerShdw>
              </a:effectLst>
              <a:latin typeface="Arial" panose="020B0604020202020204" pitchFamily="34" charset="0"/>
            </a:endParaRPr>
          </a:p>
        </p:txBody>
      </p:sp>
      <p:sp>
        <p:nvSpPr>
          <p:cNvPr id="32" name="Line 17"/>
          <p:cNvSpPr>
            <a:spLocks noChangeShapeType="1"/>
          </p:cNvSpPr>
          <p:nvPr/>
        </p:nvSpPr>
        <p:spPr bwMode="auto">
          <a:xfrm flipH="1">
            <a:off x="2241704" y="3872255"/>
            <a:ext cx="1066800" cy="649598"/>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8"/>
          <p:cNvSpPr>
            <a:spLocks noChangeShapeType="1"/>
          </p:cNvSpPr>
          <p:nvPr/>
        </p:nvSpPr>
        <p:spPr bwMode="auto">
          <a:xfrm>
            <a:off x="2166248" y="4597707"/>
            <a:ext cx="1142256" cy="285034"/>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9"/>
          <p:cNvSpPr txBox="1">
            <a:spLocks noChangeArrowheads="1"/>
          </p:cNvSpPr>
          <p:nvPr/>
        </p:nvSpPr>
        <p:spPr bwMode="auto">
          <a:xfrm>
            <a:off x="1709048" y="4305320"/>
            <a:ext cx="914400"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panose="02010600030101010101" pitchFamily="2" charset="-122"/>
              </a:rPr>
              <a:t>E</a:t>
            </a:r>
          </a:p>
        </p:txBody>
      </p:sp>
      <p:sp>
        <p:nvSpPr>
          <p:cNvPr id="35" name="Line 18"/>
          <p:cNvSpPr>
            <a:spLocks noChangeShapeType="1"/>
          </p:cNvSpPr>
          <p:nvPr/>
        </p:nvSpPr>
        <p:spPr bwMode="auto">
          <a:xfrm>
            <a:off x="2090048" y="4845298"/>
            <a:ext cx="1424902" cy="74418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6"/>
          <p:cNvSpPr>
            <a:spLocks noChangeShapeType="1"/>
          </p:cNvSpPr>
          <p:nvPr/>
        </p:nvSpPr>
        <p:spPr bwMode="auto">
          <a:xfrm flipV="1">
            <a:off x="4497257" y="4521853"/>
            <a:ext cx="2013919" cy="2183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V="1">
            <a:off x="4482337" y="4631037"/>
            <a:ext cx="2028839" cy="112440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7"/>
          <p:cNvSpPr txBox="1">
            <a:spLocks noChangeArrowheads="1"/>
          </p:cNvSpPr>
          <p:nvPr/>
        </p:nvSpPr>
        <p:spPr bwMode="auto">
          <a:xfrm>
            <a:off x="4865691" y="434185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0" name="Text Box 27"/>
          <p:cNvSpPr txBox="1">
            <a:spLocks noChangeArrowheads="1"/>
          </p:cNvSpPr>
          <p:nvPr/>
        </p:nvSpPr>
        <p:spPr bwMode="auto">
          <a:xfrm>
            <a:off x="4667759" y="1835237"/>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41" name="弧形 40"/>
          <p:cNvSpPr/>
          <p:nvPr/>
        </p:nvSpPr>
        <p:spPr>
          <a:xfrm>
            <a:off x="5201159" y="1736289"/>
            <a:ext cx="770755" cy="914400"/>
          </a:xfrm>
          <a:prstGeom prst="arc">
            <a:avLst>
              <a:gd name="adj1" fmla="val 9995193"/>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Oval 6"/>
          <p:cNvSpPr>
            <a:spLocks noChangeArrowheads="1"/>
          </p:cNvSpPr>
          <p:nvPr/>
        </p:nvSpPr>
        <p:spPr bwMode="auto">
          <a:xfrm>
            <a:off x="8646072" y="2262059"/>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2</a:t>
            </a:r>
          </a:p>
        </p:txBody>
      </p:sp>
      <p:sp>
        <p:nvSpPr>
          <p:cNvPr id="43" name="Oval 6"/>
          <p:cNvSpPr>
            <a:spLocks noChangeArrowheads="1"/>
          </p:cNvSpPr>
          <p:nvPr/>
        </p:nvSpPr>
        <p:spPr bwMode="auto">
          <a:xfrm>
            <a:off x="8670528" y="358354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e3</a:t>
            </a:r>
            <a:endParaRPr lang="en-US" altLang="zh-CN" sz="3600" dirty="0">
              <a:solidFill>
                <a:srgbClr val="FF0000"/>
              </a:solidFill>
              <a:effectLst>
                <a:outerShdw blurRad="38100" dist="38100" dir="2700000" algn="tl">
                  <a:srgbClr val="000000"/>
                </a:outerShdw>
              </a:effectLst>
              <a:latin typeface="Arial" panose="020B0604020202020204" pitchFamily="34" charset="0"/>
            </a:endParaRPr>
          </a:p>
        </p:txBody>
      </p:sp>
      <p:sp>
        <p:nvSpPr>
          <p:cNvPr id="44" name="Oval 6"/>
          <p:cNvSpPr>
            <a:spLocks noChangeArrowheads="1"/>
          </p:cNvSpPr>
          <p:nvPr/>
        </p:nvSpPr>
        <p:spPr bwMode="auto">
          <a:xfrm>
            <a:off x="8724288" y="4867705"/>
            <a:ext cx="762000" cy="721775"/>
          </a:xfrm>
          <a:prstGeom prst="ellipse">
            <a:avLst/>
          </a:prstGeom>
          <a:solidFill>
            <a:schemeClr val="accent2">
              <a:lumMod val="20000"/>
              <a:lumOff val="80000"/>
            </a:schemeClr>
          </a:solidFill>
          <a:ln>
            <a:noFill/>
          </a:ln>
          <a:effectLst/>
        </p:spPr>
        <p:txBody>
          <a:bodyPr wrap="none" anchor="ctr"/>
          <a:lstStyle/>
          <a:p>
            <a:r>
              <a:rPr lang="en-US" altLang="zh-CN" sz="3600" dirty="0" smtClean="0">
                <a:solidFill>
                  <a:srgbClr val="FF0000"/>
                </a:solidFill>
                <a:effectLst>
                  <a:outerShdw blurRad="38100" dist="38100" dir="2700000" algn="tl">
                    <a:srgbClr val="000000"/>
                  </a:outerShdw>
                </a:effectLst>
                <a:latin typeface="Arial" panose="020B0604020202020204" pitchFamily="34" charset="0"/>
              </a:rPr>
              <a:t>e</a:t>
            </a:r>
            <a:r>
              <a:rPr lang="en-US" altLang="zh-CN" sz="3600" dirty="0">
                <a:solidFill>
                  <a:srgbClr val="FF0000"/>
                </a:solidFill>
                <a:effectLst>
                  <a:outerShdw blurRad="38100" dist="38100" dir="2700000" algn="tl">
                    <a:srgbClr val="000000"/>
                  </a:outerShdw>
                </a:effectLst>
                <a:latin typeface="Arial" panose="020B0604020202020204" pitchFamily="34" charset="0"/>
              </a:rPr>
              <a:t>4</a:t>
            </a:r>
          </a:p>
        </p:txBody>
      </p:sp>
      <p:sp>
        <p:nvSpPr>
          <p:cNvPr id="45" name="Line 6"/>
          <p:cNvSpPr>
            <a:spLocks noChangeShapeType="1"/>
          </p:cNvSpPr>
          <p:nvPr/>
        </p:nvSpPr>
        <p:spPr bwMode="auto">
          <a:xfrm flipH="1">
            <a:off x="4375304" y="2650689"/>
            <a:ext cx="4313584" cy="9328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6"/>
          <p:cNvSpPr>
            <a:spLocks noChangeShapeType="1"/>
          </p:cNvSpPr>
          <p:nvPr/>
        </p:nvSpPr>
        <p:spPr bwMode="auto">
          <a:xfrm flipH="1">
            <a:off x="4375304" y="3872255"/>
            <a:ext cx="4270768" cy="64959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6"/>
          <p:cNvSpPr>
            <a:spLocks noChangeShapeType="1"/>
          </p:cNvSpPr>
          <p:nvPr/>
        </p:nvSpPr>
        <p:spPr bwMode="auto">
          <a:xfrm flipH="1">
            <a:off x="4482336" y="5228592"/>
            <a:ext cx="4316136" cy="3608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6"/>
          <p:cNvSpPr>
            <a:spLocks noChangeShapeType="1"/>
          </p:cNvSpPr>
          <p:nvPr/>
        </p:nvSpPr>
        <p:spPr bwMode="auto">
          <a:xfrm flipH="1">
            <a:off x="6951959" y="1638271"/>
            <a:ext cx="1889328" cy="23726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弧形 48"/>
          <p:cNvSpPr/>
          <p:nvPr/>
        </p:nvSpPr>
        <p:spPr>
          <a:xfrm>
            <a:off x="8070532" y="1518961"/>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 Box 27"/>
          <p:cNvSpPr txBox="1">
            <a:spLocks noChangeArrowheads="1"/>
          </p:cNvSpPr>
          <p:nvPr/>
        </p:nvSpPr>
        <p:spPr bwMode="auto">
          <a:xfrm rot="10961385">
            <a:off x="7537132" y="1876305"/>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1" name="Line 6"/>
          <p:cNvSpPr>
            <a:spLocks noChangeShapeType="1"/>
          </p:cNvSpPr>
          <p:nvPr/>
        </p:nvSpPr>
        <p:spPr bwMode="auto">
          <a:xfrm flipH="1" flipV="1">
            <a:off x="6859496" y="2135470"/>
            <a:ext cx="1829392" cy="32911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弧形 51"/>
          <p:cNvSpPr/>
          <p:nvPr/>
        </p:nvSpPr>
        <p:spPr>
          <a:xfrm>
            <a:off x="7457101" y="2135469"/>
            <a:ext cx="770755" cy="914400"/>
          </a:xfrm>
          <a:prstGeom prst="arc">
            <a:avLst>
              <a:gd name="adj1" fmla="val 8505010"/>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27"/>
          <p:cNvSpPr txBox="1">
            <a:spLocks noChangeArrowheads="1"/>
          </p:cNvSpPr>
          <p:nvPr/>
        </p:nvSpPr>
        <p:spPr bwMode="auto">
          <a:xfrm rot="10961385">
            <a:off x="6882384" y="241909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4" name="Line 6"/>
          <p:cNvSpPr>
            <a:spLocks noChangeShapeType="1"/>
          </p:cNvSpPr>
          <p:nvPr/>
        </p:nvSpPr>
        <p:spPr bwMode="auto">
          <a:xfrm flipH="1" flipV="1">
            <a:off x="6744672" y="2262059"/>
            <a:ext cx="1979616" cy="148174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6"/>
          <p:cNvSpPr>
            <a:spLocks noChangeShapeType="1"/>
          </p:cNvSpPr>
          <p:nvPr/>
        </p:nvSpPr>
        <p:spPr bwMode="auto">
          <a:xfrm flipH="1" flipV="1">
            <a:off x="6585612" y="2353565"/>
            <a:ext cx="2291076" cy="265984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弧形 56"/>
          <p:cNvSpPr/>
          <p:nvPr/>
        </p:nvSpPr>
        <p:spPr>
          <a:xfrm>
            <a:off x="8329626" y="4432895"/>
            <a:ext cx="770755" cy="914400"/>
          </a:xfrm>
          <a:prstGeom prst="arc">
            <a:avLst>
              <a:gd name="adj1" fmla="val 7165587"/>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a:off x="8113517" y="3415055"/>
            <a:ext cx="770755" cy="595872"/>
          </a:xfrm>
          <a:prstGeom prst="arc">
            <a:avLst>
              <a:gd name="adj1" fmla="val 8495005"/>
              <a:gd name="adj2" fmla="val 1402133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 Box 27"/>
          <p:cNvSpPr txBox="1">
            <a:spLocks noChangeArrowheads="1"/>
          </p:cNvSpPr>
          <p:nvPr/>
        </p:nvSpPr>
        <p:spPr bwMode="auto">
          <a:xfrm rot="10961385">
            <a:off x="7682588" y="4662682"/>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60" name="Text Box 27"/>
          <p:cNvSpPr txBox="1">
            <a:spLocks noChangeArrowheads="1"/>
          </p:cNvSpPr>
          <p:nvPr/>
        </p:nvSpPr>
        <p:spPr bwMode="auto">
          <a:xfrm rot="10961385">
            <a:off x="7675846" y="3413874"/>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5" name="Rectangle 2"/>
          <p:cNvSpPr txBox="1">
            <a:spLocks noChangeArrowheads="1"/>
          </p:cNvSpPr>
          <p:nvPr/>
        </p:nvSpPr>
        <p:spPr bwMode="auto">
          <a:xfrm>
            <a:off x="695400" y="188640"/>
            <a:ext cx="8001000"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8847566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zh-CN" altLang="en-US" b="1" dirty="0" smtClean="0">
                <a:latin typeface="楷体" panose="02010609060101010101" pitchFamily="49" charset="-122"/>
              </a:rPr>
              <a:t>目 录 </a:t>
            </a:r>
          </a:p>
        </p:txBody>
      </p:sp>
      <p:sp>
        <p:nvSpPr>
          <p:cNvPr id="4100" name="Rectangle 3"/>
          <p:cNvSpPr>
            <a:spLocks noGrp="1" noChangeArrowheads="1"/>
          </p:cNvSpPr>
          <p:nvPr>
            <p:ph idx="1"/>
          </p:nvPr>
        </p:nvSpPr>
        <p:spPr>
          <a:xfrm>
            <a:off x="3287688" y="1556792"/>
            <a:ext cx="4608512" cy="4267200"/>
          </a:xfrm>
        </p:spPr>
        <p:txBody>
          <a:bodyPr/>
          <a:lstStyle/>
          <a:p>
            <a:pPr eaLnBrk="1" hangingPunct="1"/>
            <a:r>
              <a:rPr lang="zh-CN" altLang="en-US" sz="3000" b="1" dirty="0" smtClean="0">
                <a:solidFill>
                  <a:schemeClr val="tx1">
                    <a:lumMod val="95000"/>
                    <a:lumOff val="5000"/>
                  </a:schemeClr>
                </a:solidFill>
                <a:latin typeface="+mn-ea"/>
              </a:rPr>
              <a:t>因果</a:t>
            </a:r>
            <a:r>
              <a:rPr lang="zh-CN" altLang="en-US" sz="3000" b="1" dirty="0">
                <a:solidFill>
                  <a:schemeClr val="tx1">
                    <a:lumMod val="95000"/>
                    <a:lumOff val="5000"/>
                  </a:schemeClr>
                </a:solidFill>
                <a:latin typeface="+mn-ea"/>
              </a:rPr>
              <a:t>图法的概述</a:t>
            </a:r>
            <a:r>
              <a:rPr lang="en-US" altLang="zh-CN" sz="3000" b="1" dirty="0">
                <a:solidFill>
                  <a:schemeClr val="tx1">
                    <a:lumMod val="95000"/>
                    <a:lumOff val="5000"/>
                  </a:schemeClr>
                </a:solidFill>
                <a:latin typeface="+mn-ea"/>
              </a:rPr>
              <a:t>	</a:t>
            </a:r>
          </a:p>
          <a:p>
            <a:pPr eaLnBrk="1" hangingPunct="1">
              <a:defRPr/>
            </a:pPr>
            <a:r>
              <a:rPr lang="zh-CN" altLang="en-US" sz="3000" b="1" dirty="0">
                <a:solidFill>
                  <a:schemeClr val="tx1">
                    <a:lumMod val="95000"/>
                    <a:lumOff val="5000"/>
                  </a:schemeClr>
                </a:solidFill>
                <a:latin typeface="+mn-ea"/>
              </a:rPr>
              <a:t>实例讲解及演练</a:t>
            </a:r>
            <a:endParaRPr lang="en-US" altLang="zh-CN" sz="3000" b="1" dirty="0">
              <a:solidFill>
                <a:schemeClr val="tx1">
                  <a:lumMod val="95000"/>
                  <a:lumOff val="5000"/>
                </a:schemeClr>
              </a:solidFill>
              <a:latin typeface="+mn-ea"/>
            </a:endParaRPr>
          </a:p>
          <a:p>
            <a:pPr>
              <a:defRPr/>
            </a:pP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3264867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
        <p:nvSpPr>
          <p:cNvPr id="3" name="文本框 2"/>
          <p:cNvSpPr txBox="1"/>
          <p:nvPr/>
        </p:nvSpPr>
        <p:spPr>
          <a:xfrm>
            <a:off x="1343472" y="4002236"/>
            <a:ext cx="360040" cy="369332"/>
          </a:xfrm>
          <a:prstGeom prst="rect">
            <a:avLst/>
          </a:prstGeom>
          <a:solidFill>
            <a:schemeClr val="accent1">
              <a:lumMod val="60000"/>
              <a:lumOff val="40000"/>
            </a:schemeClr>
          </a:solidFill>
        </p:spPr>
        <p:txBody>
          <a:bodyPr wrap="square" rtlCol="0">
            <a:spAutoFit/>
          </a:bodyPr>
          <a:lstStyle/>
          <a:p>
            <a:r>
              <a:rPr lang="zh-CN" altLang="en-US" dirty="0">
                <a:latin typeface="微软雅黑" panose="020B0503020204020204" charset="-122"/>
                <a:ea typeface="微软雅黑" panose="020B0503020204020204" charset="-122"/>
              </a:rPr>
              <a:t>已</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637962"/>
            <a:ext cx="11052647" cy="416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953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95400"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graphicFrame>
        <p:nvGraphicFramePr>
          <p:cNvPr id="5" name="表格 4"/>
          <p:cNvGraphicFramePr>
            <a:graphicFrameLocks noGrp="1"/>
          </p:cNvGraphicFramePr>
          <p:nvPr>
            <p:extLst>
              <p:ext uri="{D42A27DB-BD31-4B8C-83A1-F6EECF244321}">
                <p14:modId xmlns:p14="http://schemas.microsoft.com/office/powerpoint/2010/main" val="896134437"/>
              </p:ext>
            </p:extLst>
          </p:nvPr>
        </p:nvGraphicFramePr>
        <p:xfrm>
          <a:off x="839416" y="1340768"/>
          <a:ext cx="10009112" cy="4547304"/>
        </p:xfrm>
        <a:graphic>
          <a:graphicData uri="http://schemas.openxmlformats.org/drawingml/2006/table">
            <a:tbl>
              <a:tblPr firstRow="1" bandRow="1">
                <a:tableStyleId>{5C22544A-7EE6-4342-B048-85BDC9FD1C3A}</a:tableStyleId>
              </a:tblPr>
              <a:tblGrid>
                <a:gridCol w="975407"/>
                <a:gridCol w="1684794"/>
                <a:gridCol w="620713"/>
                <a:gridCol w="620713"/>
                <a:gridCol w="620713"/>
                <a:gridCol w="620713"/>
                <a:gridCol w="709387"/>
                <a:gridCol w="709387"/>
                <a:gridCol w="620713"/>
                <a:gridCol w="709387"/>
                <a:gridCol w="709387"/>
                <a:gridCol w="709387"/>
                <a:gridCol w="698411"/>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5">
                  <a:txBody>
                    <a:bodyPr/>
                    <a:lstStyle/>
                    <a:p>
                      <a:r>
                        <a:rPr lang="zh-CN" altLang="en-US" dirty="0" smtClean="0"/>
                        <a:t>输入</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t>c1:1</a:t>
                      </a:r>
                      <a:r>
                        <a:rPr lang="zh-CN" altLang="en-US" sz="1800" dirty="0" smtClean="0"/>
                        <a:t>元</a:t>
                      </a:r>
                      <a:r>
                        <a:rPr lang="en-US" altLang="zh-CN" sz="1800" dirty="0" smtClean="0"/>
                        <a:t>5</a:t>
                      </a:r>
                      <a:r>
                        <a:rPr lang="zh-CN" altLang="en-US" sz="1800" dirty="0" smtClean="0"/>
                        <a:t>角</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c2:2</a:t>
                      </a:r>
                      <a:r>
                        <a:rPr lang="zh-CN" altLang="en-US" dirty="0" smtClean="0"/>
                        <a:t>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c3:</a:t>
                      </a:r>
                      <a:r>
                        <a:rPr lang="zh-CN" altLang="en-US" dirty="0" smtClean="0"/>
                        <a:t>可乐</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c4:</a:t>
                      </a:r>
                      <a:r>
                        <a:rPr lang="zh-CN" altLang="en-US" dirty="0" smtClean="0"/>
                        <a:t>雪碧</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c5:</a:t>
                      </a:r>
                      <a:r>
                        <a:rPr lang="zh-CN" altLang="en-US" dirty="0" smtClean="0"/>
                        <a:t>红茶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2">
                  <a:txBody>
                    <a:bodyPr/>
                    <a:lstStyle/>
                    <a:p>
                      <a:r>
                        <a:rPr lang="zh-CN" altLang="en-US" dirty="0" smtClean="0"/>
                        <a:t>中间</a:t>
                      </a:r>
                      <a:endParaRPr lang="en-US" altLang="zh-CN" dirty="0" smtClean="0"/>
                    </a:p>
                    <a:p>
                      <a:r>
                        <a:rPr lang="zh-CN" altLang="en-US" dirty="0" smtClean="0"/>
                        <a:t>节点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a11:</a:t>
                      </a:r>
                      <a:r>
                        <a:rPr lang="zh-CN" altLang="en-US" dirty="0" smtClean="0"/>
                        <a:t>已投币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a12:</a:t>
                      </a:r>
                      <a:r>
                        <a:rPr lang="zh-CN" altLang="en-US" dirty="0" smtClean="0"/>
                        <a:t>已按钮</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4">
                  <a:txBody>
                    <a:bodyPr/>
                    <a:lstStyle/>
                    <a:p>
                      <a:r>
                        <a:rPr lang="zh-CN" altLang="en-US" dirty="0" smtClean="0"/>
                        <a:t>输出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e1:</a:t>
                      </a:r>
                      <a:r>
                        <a:rPr lang="zh-CN" altLang="en-US" dirty="0" smtClean="0"/>
                        <a:t>退钱</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e2:</a:t>
                      </a:r>
                      <a:r>
                        <a:rPr lang="zh-CN" altLang="en-US" dirty="0" smtClean="0"/>
                        <a:t>可乐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64">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e3:</a:t>
                      </a:r>
                      <a:r>
                        <a:rPr lang="zh-CN" altLang="en-US" dirty="0" smtClean="0"/>
                        <a:t>雪碧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dirty="0"/>
                    </a:p>
                  </a:txBody>
                  <a:tcPr/>
                </a:tc>
                <a:tc>
                  <a:txBody>
                    <a:bodyPr/>
                    <a:lstStyle/>
                    <a:p>
                      <a:r>
                        <a:rPr lang="en-US" altLang="zh-CN" dirty="0" smtClean="0"/>
                        <a:t>e4:</a:t>
                      </a:r>
                      <a:r>
                        <a:rPr lang="zh-CN" altLang="en-US" dirty="0" smtClean="0"/>
                        <a:t>红茶</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7910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1124744"/>
            <a:ext cx="10629900" cy="5060950"/>
          </a:xfrm>
        </p:spPr>
        <p:txBody>
          <a:bodyPr/>
          <a:lstStyle/>
          <a:p>
            <a:pPr marL="469900" lvl="1" indent="-469900">
              <a:buSzPct val="80000"/>
              <a:buFont typeface="Wingdings" panose="05000000000000000000" pitchFamily="2" charset="2"/>
              <a:buChar char="o"/>
            </a:pPr>
            <a:r>
              <a:rPr lang="zh-CN" altLang="en-US" sz="3100" b="1" dirty="0" smtClean="0">
                <a:latin typeface="楷体" panose="02010609060101010101" pitchFamily="49" charset="-122"/>
                <a:cs typeface="楷体" panose="02010609060101010101" pitchFamily="49" charset="-122"/>
              </a:rPr>
              <a:t>需求</a:t>
            </a:r>
            <a:endParaRPr lang="en-US" altLang="zh-CN" sz="3100" b="1" dirty="0">
              <a:latin typeface="楷体" panose="02010609060101010101" pitchFamily="49" charset="-122"/>
              <a:cs typeface="楷体" panose="02010609060101010101" pitchFamily="49" charset="-122"/>
            </a:endParaRPr>
          </a:p>
          <a:p>
            <a:pPr marL="471170" lvl="1" indent="0">
              <a:lnSpc>
                <a:spcPct val="100000"/>
              </a:lnSpc>
              <a:buSzPct val="80000"/>
              <a:buNone/>
            </a:pPr>
            <a:r>
              <a:rPr lang="zh-CN" altLang="en-US" sz="2800" b="1" dirty="0" smtClean="0">
                <a:latin typeface="楷体" panose="02010609060101010101" pitchFamily="49" charset="-122"/>
                <a:cs typeface="楷体" panose="02010609060101010101" pitchFamily="49" charset="-122"/>
              </a:rPr>
              <a:t>某</a:t>
            </a:r>
            <a:r>
              <a:rPr lang="zh-CN" altLang="en-US" sz="2800" b="1" dirty="0">
                <a:latin typeface="楷体" panose="02010609060101010101" pitchFamily="49" charset="-122"/>
                <a:cs typeface="楷体" panose="02010609060101010101" pitchFamily="49" charset="-122"/>
              </a:rPr>
              <a:t>软件的一个模块的需求规格说明书中描述：</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1</a:t>
            </a:r>
            <a:r>
              <a:rPr lang="zh-CN" altLang="en-US" sz="2800" b="1" dirty="0">
                <a:latin typeface="楷体" panose="02010609060101010101" pitchFamily="49" charset="-122"/>
                <a:cs typeface="楷体" panose="02010609060101010101" pitchFamily="49" charset="-122"/>
              </a:rPr>
              <a:t>）年薪制员工：严重过失，扣年终风险金的</a:t>
            </a:r>
            <a:r>
              <a:rPr lang="en-US" altLang="zh-CN" sz="2800" b="1" dirty="0">
                <a:latin typeface="楷体" panose="02010609060101010101" pitchFamily="49" charset="-122"/>
                <a:cs typeface="楷体" panose="02010609060101010101" pitchFamily="49" charset="-122"/>
              </a:rPr>
              <a:t>4%</a:t>
            </a:r>
            <a:r>
              <a:rPr lang="zh-CN" altLang="en-US" sz="2800" b="1" dirty="0" smtClean="0">
                <a:latin typeface="楷体" panose="02010609060101010101" pitchFamily="49" charset="-122"/>
                <a:cs typeface="楷体" panose="02010609060101010101" pitchFamily="49" charset="-122"/>
              </a:rPr>
              <a:t>；普通过失</a:t>
            </a:r>
            <a:r>
              <a:rPr lang="zh-CN" altLang="en-US" sz="2800" b="1" dirty="0">
                <a:latin typeface="楷体" panose="02010609060101010101" pitchFamily="49" charset="-122"/>
                <a:cs typeface="楷体" panose="02010609060101010101" pitchFamily="49" charset="-122"/>
              </a:rPr>
              <a:t>，扣年终风险金的</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a:t>
            </a:r>
          </a:p>
          <a:p>
            <a:pPr marL="471170" lvl="1" indent="0">
              <a:lnSpc>
                <a:spcPct val="100000"/>
              </a:lnSpc>
              <a:buSzPct val="80000"/>
              <a:buNone/>
            </a:pPr>
            <a:r>
              <a:rPr lang="zh-CN" altLang="en-US" sz="2800" b="1" dirty="0">
                <a:latin typeface="楷体" panose="02010609060101010101" pitchFamily="49" charset="-122"/>
                <a:cs typeface="楷体" panose="02010609060101010101" pitchFamily="49" charset="-122"/>
              </a:rPr>
              <a:t>（</a:t>
            </a:r>
            <a:r>
              <a:rPr lang="en-US" altLang="zh-CN" sz="2800" b="1" dirty="0">
                <a:latin typeface="楷体" panose="02010609060101010101" pitchFamily="49" charset="-122"/>
                <a:cs typeface="楷体" panose="02010609060101010101" pitchFamily="49" charset="-122"/>
              </a:rPr>
              <a:t>2</a:t>
            </a:r>
            <a:r>
              <a:rPr lang="zh-CN" altLang="en-US" sz="2800" b="1" dirty="0">
                <a:latin typeface="楷体" panose="02010609060101010101" pitchFamily="49" charset="-122"/>
                <a:cs typeface="楷体" panose="02010609060101010101" pitchFamily="49" charset="-122"/>
              </a:rPr>
              <a:t>）非年薪制员工：严重过失，扣当月薪资的</a:t>
            </a:r>
            <a:r>
              <a:rPr lang="en-US" altLang="zh-CN" sz="2800" b="1" dirty="0">
                <a:latin typeface="楷体" panose="02010609060101010101" pitchFamily="49" charset="-122"/>
                <a:cs typeface="楷体" panose="02010609060101010101" pitchFamily="49" charset="-122"/>
              </a:rPr>
              <a:t>8%</a:t>
            </a:r>
            <a:r>
              <a:rPr lang="zh-CN" altLang="en-US" sz="2800" dirty="0">
                <a:latin typeface="楷体" panose="02010609060101010101" pitchFamily="49" charset="-122"/>
                <a:cs typeface="楷体" panose="02010609060101010101" pitchFamily="49" charset="-122"/>
              </a:rPr>
              <a:t>；普通过失</a:t>
            </a:r>
            <a:r>
              <a:rPr lang="zh-CN" altLang="en-US" sz="2800" b="1" dirty="0">
                <a:latin typeface="楷体" panose="02010609060101010101" pitchFamily="49" charset="-122"/>
                <a:cs typeface="楷体" panose="02010609060101010101" pitchFamily="49" charset="-122"/>
              </a:rPr>
              <a:t>，扣当月薪资的</a:t>
            </a:r>
            <a:r>
              <a:rPr lang="en-US" altLang="zh-CN" sz="2800" b="1" dirty="0">
                <a:latin typeface="楷体" panose="02010609060101010101" pitchFamily="49" charset="-122"/>
                <a:cs typeface="楷体" panose="02010609060101010101" pitchFamily="49" charset="-122"/>
              </a:rPr>
              <a:t>4%</a:t>
            </a:r>
            <a:r>
              <a:rPr lang="zh-CN" altLang="en-US" sz="2800" b="1" dirty="0" smtClean="0">
                <a:latin typeface="楷体" panose="02010609060101010101" pitchFamily="49" charset="-122"/>
                <a:cs typeface="楷体" panose="02010609060101010101" pitchFamily="49" charset="-122"/>
              </a:rPr>
              <a:t>。</a:t>
            </a:r>
            <a:endParaRPr lang="en-US" altLang="zh-CN" sz="2800" b="1" dirty="0" smtClean="0">
              <a:latin typeface="楷体" panose="02010609060101010101" pitchFamily="49" charset="-122"/>
              <a:cs typeface="楷体" panose="02010609060101010101" pitchFamily="49" charset="-122"/>
            </a:endParaRPr>
          </a:p>
          <a:p>
            <a:pPr marL="469900" lvl="1" indent="-469900">
              <a:buSzPct val="80000"/>
              <a:buFont typeface="Wingdings" panose="05000000000000000000" pitchFamily="2" charset="2"/>
              <a:buChar char="o"/>
            </a:pPr>
            <a:r>
              <a:rPr lang="zh-CN" altLang="en-US" sz="3100" b="1" dirty="0">
                <a:latin typeface="楷体" panose="02010609060101010101" pitchFamily="49" charset="-122"/>
                <a:cs typeface="楷体" panose="02010609060101010101" pitchFamily="49" charset="-122"/>
              </a:rPr>
              <a:t>问题：使用因果图法设计</a:t>
            </a:r>
            <a:r>
              <a:rPr lang="zh-CN" altLang="en-US" sz="3100" b="1" dirty="0" smtClean="0">
                <a:latin typeface="楷体" panose="02010609060101010101" pitchFamily="49" charset="-122"/>
                <a:cs typeface="楷体" panose="02010609060101010101" pitchFamily="49" charset="-122"/>
              </a:rPr>
              <a:t>测试用例</a:t>
            </a:r>
            <a:endParaRPr lang="en-US" altLang="zh-CN" sz="2400" b="1" dirty="0">
              <a:latin typeface="楷体" panose="02010609060101010101" pitchFamily="49" charset="-122"/>
              <a:cs typeface="楷体" panose="02010609060101010101" pitchFamily="49" charset="-122"/>
            </a:endParaRPr>
          </a:p>
          <a:p>
            <a:endParaRPr lang="zh-CN" altLang="en-US" dirty="0">
              <a:latin typeface="楷体" panose="02010609060101010101" pitchFamily="49" charset="-122"/>
              <a:cs typeface="楷体" panose="02010609060101010101" pitchFamily="49" charset="-122"/>
            </a:endParaRPr>
          </a:p>
        </p:txBody>
      </p:sp>
      <p:sp>
        <p:nvSpPr>
          <p:cNvPr id="5" name="Rectangle 2"/>
          <p:cNvSpPr txBox="1">
            <a:spLocks noChangeArrowheads="1"/>
          </p:cNvSpPr>
          <p:nvPr/>
        </p:nvSpPr>
        <p:spPr bwMode="auto">
          <a:xfrm>
            <a:off x="551384" y="260648"/>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因果图法设计用例</a:t>
            </a:r>
            <a:r>
              <a:rPr lang="en-US" altLang="zh-CN" b="1" dirty="0" smtClean="0">
                <a:latin typeface="楷体" panose="02010609060101010101" pitchFamily="49" charset="-122"/>
                <a:ea typeface="楷体" panose="02010609060101010101" pitchFamily="49" charset="-122"/>
                <a:cs typeface="楷体" panose="02010609060101010101" pitchFamily="49" charset="-122"/>
              </a:rPr>
              <a:t>— </a:t>
            </a:r>
            <a:r>
              <a:rPr lang="zh-CN" altLang="en-US" b="1" dirty="0" smtClean="0">
                <a:latin typeface="楷体" panose="02010609060101010101" pitchFamily="49" charset="-122"/>
                <a:ea typeface="楷体" panose="02010609060101010101" pitchFamily="49" charset="-122"/>
                <a:cs typeface="楷体" panose="02010609060101010101" pitchFamily="49" charset="-122"/>
              </a:rPr>
              <a:t>练习</a:t>
            </a:r>
          </a:p>
        </p:txBody>
      </p:sp>
    </p:spTree>
    <p:extLst>
      <p:ext uri="{BB962C8B-B14F-4D97-AF65-F5344CB8AC3E}">
        <p14:creationId xmlns:p14="http://schemas.microsoft.com/office/powerpoint/2010/main" val="214273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a:t> </a:t>
            </a:r>
            <a:r>
              <a:rPr lang="zh-CN" altLang="en-US" dirty="0"/>
              <a:t>内容总结</a:t>
            </a:r>
          </a:p>
        </p:txBody>
      </p:sp>
      <p:sp>
        <p:nvSpPr>
          <p:cNvPr id="3" name="内容占位符 2"/>
          <p:cNvSpPr>
            <a:spLocks noGrp="1"/>
          </p:cNvSpPr>
          <p:nvPr>
            <p:ph idx="1"/>
          </p:nvPr>
        </p:nvSpPr>
        <p:spPr>
          <a:xfrm>
            <a:off x="695400" y="1196752"/>
            <a:ext cx="11089232" cy="4267200"/>
          </a:xfrm>
        </p:spPr>
        <p:txBody>
          <a:bodyPr/>
          <a:lstStyle/>
          <a:p>
            <a:r>
              <a:rPr lang="zh-CN" altLang="en-US" dirty="0" smtClean="0"/>
              <a:t>什么情况使用因果图法</a:t>
            </a:r>
            <a:endParaRPr lang="en-US" altLang="zh-CN" dirty="0" smtClean="0"/>
          </a:p>
          <a:p>
            <a:pPr lvl="1"/>
            <a:r>
              <a:rPr lang="zh-CN" altLang="en-US" dirty="0" smtClean="0"/>
              <a:t>应用的输出结果依赖于各种输入条件的组合或各种输入条件之间有某种相互制约关系时</a:t>
            </a:r>
          </a:p>
          <a:p>
            <a:r>
              <a:rPr lang="zh-CN" altLang="en-US" dirty="0" smtClean="0"/>
              <a:t>因果图法是什么</a:t>
            </a:r>
            <a:endParaRPr lang="en-US" altLang="zh-CN" dirty="0" smtClean="0"/>
          </a:p>
          <a:p>
            <a:pPr lvl="1"/>
            <a:r>
              <a:rPr lang="zh-CN" altLang="en-US" dirty="0" smtClean="0"/>
              <a:t>表示输入的各种组合关系，写出判定表，从而设计相应的测试用例</a:t>
            </a:r>
            <a:endParaRPr lang="en-US" altLang="zh-CN" dirty="0" smtClean="0"/>
          </a:p>
          <a:p>
            <a:r>
              <a:rPr lang="zh-CN" altLang="en-US" dirty="0" smtClean="0"/>
              <a:t>因果图法使用步骤</a:t>
            </a:r>
            <a:endParaRPr lang="zh-CN" altLang="en-US" dirty="0"/>
          </a:p>
        </p:txBody>
      </p:sp>
      <p:sp>
        <p:nvSpPr>
          <p:cNvPr id="5" name="Rectangle 2"/>
          <p:cNvSpPr txBox="1">
            <a:spLocks noChangeArrowheads="1"/>
          </p:cNvSpPr>
          <p:nvPr/>
        </p:nvSpPr>
        <p:spPr bwMode="auto">
          <a:xfrm>
            <a:off x="2248752" y="220527"/>
            <a:ext cx="756895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3167403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smtClean="0"/>
              <a:t> </a:t>
            </a:r>
            <a:r>
              <a:rPr lang="zh-CN" altLang="en-US" dirty="0" smtClean="0"/>
              <a:t>因果图法概述</a:t>
            </a:r>
            <a:endParaRPr lang="zh-CN" altLang="en-US" dirty="0"/>
          </a:p>
        </p:txBody>
      </p:sp>
      <p:sp>
        <p:nvSpPr>
          <p:cNvPr id="3" name="内容占位符 2"/>
          <p:cNvSpPr>
            <a:spLocks noGrp="1"/>
          </p:cNvSpPr>
          <p:nvPr>
            <p:ph idx="1"/>
          </p:nvPr>
        </p:nvSpPr>
        <p:spPr>
          <a:xfrm>
            <a:off x="695400" y="1124744"/>
            <a:ext cx="10668000" cy="4267200"/>
          </a:xfrm>
        </p:spPr>
        <p:txBody>
          <a:bodyPr/>
          <a:lstStyle/>
          <a:p>
            <a:pPr>
              <a:lnSpc>
                <a:spcPct val="130000"/>
              </a:lnSpc>
            </a:pPr>
            <a:r>
              <a:rPr lang="zh-CN" altLang="en-US" dirty="0" smtClean="0"/>
              <a:t>设计测试用例</a:t>
            </a:r>
            <a:endParaRPr lang="en-US" altLang="zh-CN" dirty="0" smtClean="0"/>
          </a:p>
          <a:p>
            <a:pPr lvl="1">
              <a:lnSpc>
                <a:spcPct val="130000"/>
              </a:lnSpc>
            </a:pPr>
            <a:r>
              <a:rPr lang="zh-CN" altLang="en-US" dirty="0" smtClean="0"/>
              <a:t>某软件规格说明书包含这样的要求：第一列字符必须是</a:t>
            </a:r>
            <a:r>
              <a:rPr lang="en-US" altLang="zh-CN" dirty="0" smtClean="0"/>
              <a:t>A</a:t>
            </a:r>
            <a:r>
              <a:rPr lang="zh-CN" altLang="en-US" dirty="0" smtClean="0"/>
              <a:t>或</a:t>
            </a:r>
            <a:r>
              <a:rPr lang="en-US" altLang="zh-CN" dirty="0" smtClean="0"/>
              <a:t>B</a:t>
            </a:r>
            <a:r>
              <a:rPr lang="zh-CN" altLang="en-US" dirty="0" smtClean="0"/>
              <a:t>，第二列字符必须是一个数字，在此情况下进行文件的修改，但如果第一列字符不正确，则给出信息</a:t>
            </a:r>
            <a:r>
              <a:rPr lang="en-US" altLang="zh-CN" dirty="0" smtClean="0"/>
              <a:t>L</a:t>
            </a:r>
            <a:r>
              <a:rPr lang="zh-CN" altLang="en-US" dirty="0" smtClean="0"/>
              <a:t>；如果第二列字符不是数字，则给出信息</a:t>
            </a:r>
            <a:r>
              <a:rPr lang="en-US" altLang="zh-CN" dirty="0" smtClean="0"/>
              <a:t>M</a:t>
            </a:r>
          </a:p>
          <a:p>
            <a:pPr lvl="1">
              <a:lnSpc>
                <a:spcPct val="130000"/>
              </a:lnSpc>
            </a:pPr>
            <a:r>
              <a:rPr lang="zh-CN" altLang="en-US" dirty="0" smtClean="0"/>
              <a:t>等价类划分</a:t>
            </a:r>
            <a:endParaRPr lang="en-US" altLang="zh-CN" dirty="0" smtClean="0"/>
          </a:p>
          <a:p>
            <a:pPr lvl="1">
              <a:lnSpc>
                <a:spcPct val="130000"/>
              </a:lnSpc>
            </a:pPr>
            <a:r>
              <a:rPr lang="zh-CN" altLang="en-US" dirty="0" smtClean="0"/>
              <a:t>决策表法</a:t>
            </a:r>
            <a:endParaRPr lang="en-US" altLang="zh-CN" dirty="0" smtClean="0"/>
          </a:p>
          <a:p>
            <a:pPr lvl="1">
              <a:lnSpc>
                <a:spcPct val="130000"/>
              </a:lnSpc>
            </a:pPr>
            <a:r>
              <a:rPr lang="zh-CN" altLang="en-US" dirty="0" smtClean="0"/>
              <a:t>因果图</a:t>
            </a:r>
            <a:br>
              <a:rPr lang="zh-CN" altLang="en-US" dirty="0" smtClean="0"/>
            </a:br>
            <a:endParaRPr lang="zh-CN" altLang="en-US" dirty="0"/>
          </a:p>
        </p:txBody>
      </p:sp>
    </p:spTree>
    <p:extLst>
      <p:ext uri="{BB962C8B-B14F-4D97-AF65-F5344CB8AC3E}">
        <p14:creationId xmlns:p14="http://schemas.microsoft.com/office/powerpoint/2010/main" val="25749601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离页连接符 4"/>
          <p:cNvSpPr/>
          <p:nvPr/>
        </p:nvSpPr>
        <p:spPr>
          <a:xfrm>
            <a:off x="3110552" y="914400"/>
            <a:ext cx="5688677" cy="2347414"/>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799"/>
          </a:p>
        </p:txBody>
      </p:sp>
      <p:sp>
        <p:nvSpPr>
          <p:cNvPr id="6" name="剪去对角的矩形 5"/>
          <p:cNvSpPr/>
          <p:nvPr/>
        </p:nvSpPr>
        <p:spPr bwMode="auto">
          <a:xfrm>
            <a:off x="3913671" y="1142431"/>
            <a:ext cx="1221531" cy="714008"/>
          </a:xfrm>
          <a:prstGeom prst="snip2Diag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原因</a:t>
            </a:r>
          </a:p>
        </p:txBody>
      </p:sp>
      <p:sp>
        <p:nvSpPr>
          <p:cNvPr id="7" name="剪去对角的矩形 6"/>
          <p:cNvSpPr/>
          <p:nvPr/>
        </p:nvSpPr>
        <p:spPr bwMode="auto">
          <a:xfrm>
            <a:off x="6698012" y="1160709"/>
            <a:ext cx="1486220" cy="767130"/>
          </a:xfrm>
          <a:prstGeom prst="snip2Diag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3198" b="1" dirty="0">
                <a:solidFill>
                  <a:schemeClr val="tx1">
                    <a:lumMod val="10000"/>
                  </a:schemeClr>
                </a:solidFill>
                <a:latin typeface="楷体" panose="02010609060101010101" pitchFamily="49" charset="-122"/>
                <a:ea typeface="楷体" panose="02010609060101010101" pitchFamily="49" charset="-122"/>
              </a:rPr>
              <a:t>结果</a:t>
            </a:r>
          </a:p>
        </p:txBody>
      </p:sp>
      <p:sp>
        <p:nvSpPr>
          <p:cNvPr id="8" name="下箭头 7"/>
          <p:cNvSpPr/>
          <p:nvPr/>
        </p:nvSpPr>
        <p:spPr bwMode="auto">
          <a:xfrm>
            <a:off x="5734393" y="1856441"/>
            <a:ext cx="392987" cy="78540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392" tIns="45696" rIns="91392" bIns="45696" numCol="1" rtlCol="0" anchor="t" anchorCtr="0" compatLnSpc="1">
            <a:prstTxWarp prst="textNoShape">
              <a:avLst/>
            </a:prstTxWarp>
          </a:bodyPr>
          <a:lstStyle/>
          <a:p>
            <a:pPr defTabSz="913943" eaLnBrk="0" hangingPunct="0"/>
            <a:endParaRPr lang="zh-CN" altLang="en-US" sz="1899">
              <a:solidFill>
                <a:schemeClr val="tx1"/>
              </a:solidFill>
              <a:latin typeface="Times New Roman" pitchFamily="18" charset="0"/>
            </a:endParaRPr>
          </a:p>
        </p:txBody>
      </p:sp>
      <p:sp>
        <p:nvSpPr>
          <p:cNvPr id="9" name="圆角矩形 8"/>
          <p:cNvSpPr/>
          <p:nvPr/>
        </p:nvSpPr>
        <p:spPr bwMode="auto">
          <a:xfrm>
            <a:off x="5191467" y="2817062"/>
            <a:ext cx="2042196" cy="538794"/>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392" tIns="45696" rIns="91392" bIns="45696" numCol="1" rtlCol="0" anchor="t" anchorCtr="0" compatLnSpc="1">
            <a:prstTxWarp prst="textNoShape">
              <a:avLst/>
            </a:prstTxWarp>
          </a:bodyPr>
          <a:lstStyle/>
          <a:p>
            <a:pPr algn="ctr" defTabSz="913943" eaLnBrk="0" hangingPunct="0"/>
            <a:r>
              <a:rPr lang="zh-CN" altLang="en-US" sz="2799" b="1" dirty="0">
                <a:solidFill>
                  <a:schemeClr val="tx1">
                    <a:lumMod val="10000"/>
                  </a:schemeClr>
                </a:solidFill>
                <a:latin typeface="楷体" panose="02010609060101010101" pitchFamily="49" charset="-122"/>
                <a:ea typeface="楷体" panose="02010609060101010101" pitchFamily="49" charset="-122"/>
              </a:rPr>
              <a:t>测试用例</a:t>
            </a:r>
          </a:p>
        </p:txBody>
      </p:sp>
      <p:sp>
        <p:nvSpPr>
          <p:cNvPr id="10" name="环形箭头 9"/>
          <p:cNvSpPr/>
          <p:nvPr/>
        </p:nvSpPr>
        <p:spPr>
          <a:xfrm rot="10800000" flipH="1">
            <a:off x="4074324" y="1428035"/>
            <a:ext cx="856810" cy="999611"/>
          </a:xfrm>
          <a:prstGeom prst="circularArrow">
            <a:avLst>
              <a:gd name="adj1" fmla="val 12500"/>
              <a:gd name="adj2" fmla="val 1142324"/>
              <a:gd name="adj3" fmla="val 20457681"/>
              <a:gd name="adj4" fmla="val 10800000"/>
              <a:gd name="adj5" fmla="val 1250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1" name="环形箭头 10"/>
          <p:cNvSpPr/>
          <p:nvPr/>
        </p:nvSpPr>
        <p:spPr>
          <a:xfrm rot="10800000" flipH="1" flipV="1">
            <a:off x="5145336" y="1009150"/>
            <a:ext cx="1499417" cy="1418497"/>
          </a:xfrm>
          <a:prstGeom prst="circularArrow">
            <a:avLst>
              <a:gd name="adj1" fmla="val 10964"/>
              <a:gd name="adj2" fmla="val 1142324"/>
              <a:gd name="adj3" fmla="val 20377611"/>
              <a:gd name="adj4" fmla="val 10800000"/>
              <a:gd name="adj5" fmla="val 1455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799">
              <a:solidFill>
                <a:schemeClr val="tx1"/>
              </a:solidFill>
            </a:endParaRPr>
          </a:p>
        </p:txBody>
      </p:sp>
      <p:sp>
        <p:nvSpPr>
          <p:cNvPr id="12" name="Rectangle 2"/>
          <p:cNvSpPr txBox="1">
            <a:spLocks noChangeArrowheads="1"/>
          </p:cNvSpPr>
          <p:nvPr/>
        </p:nvSpPr>
        <p:spPr bwMode="auto">
          <a:xfrm>
            <a:off x="1847528"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260648"/>
            <a:ext cx="10668000" cy="828130"/>
          </a:xfrm>
        </p:spPr>
        <p:txBody>
          <a:bodyPr/>
          <a:lstStyle/>
          <a:p>
            <a:r>
              <a:rPr lang="zh-CN" altLang="en-US" dirty="0"/>
              <a:t>因果</a:t>
            </a:r>
            <a:r>
              <a:rPr lang="zh-CN" altLang="en-US" dirty="0" smtClean="0"/>
              <a:t>图法概述</a:t>
            </a:r>
            <a:endParaRPr lang="zh-CN" altLang="en-US" dirty="0"/>
          </a:p>
        </p:txBody>
      </p:sp>
      <p:sp>
        <p:nvSpPr>
          <p:cNvPr id="16" name="内容占位符 15"/>
          <p:cNvSpPr>
            <a:spLocks noGrp="1"/>
          </p:cNvSpPr>
          <p:nvPr>
            <p:ph idx="1"/>
          </p:nvPr>
        </p:nvSpPr>
        <p:spPr>
          <a:xfrm>
            <a:off x="695400" y="1124744"/>
            <a:ext cx="10668000" cy="4267200"/>
          </a:xfrm>
        </p:spPr>
        <p:txBody>
          <a:bodyPr/>
          <a:lstStyle/>
          <a:p>
            <a:endParaRPr lang="en-US" altLang="zh-CN" dirty="0" smtClean="0"/>
          </a:p>
          <a:p>
            <a:endParaRPr lang="en-US" altLang="zh-CN" dirty="0"/>
          </a:p>
          <a:p>
            <a:endParaRPr lang="en-US" altLang="zh-CN" dirty="0" smtClean="0"/>
          </a:p>
          <a:p>
            <a:r>
              <a:rPr lang="zh-CN" altLang="en-US" dirty="0">
                <a:latin typeface="楷体" panose="02010609060101010101" pitchFamily="49" charset="-122"/>
                <a:ea typeface="楷体" panose="02010609060101010101" pitchFamily="49" charset="-122"/>
              </a:rPr>
              <a:t>因果图法是从需求中找出因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输入条件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和果</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输出或程序状态的改变</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，通过因果图转化成判定表</a:t>
            </a:r>
            <a:endParaRPr lang="en-US" altLang="zh-CN" dirty="0">
              <a:latin typeface="楷体" panose="02010609060101010101" pitchFamily="49" charset="-122"/>
              <a:ea typeface="楷体" panose="02010609060101010101" pitchFamily="49" charset="-122"/>
            </a:endParaRPr>
          </a:p>
          <a:p>
            <a:pPr lvl="1"/>
            <a:r>
              <a:rPr lang="zh-CN" altLang="en-US" sz="2800" dirty="0">
                <a:latin typeface="楷体" panose="02010609060101010101" pitchFamily="49" charset="-122"/>
              </a:rPr>
              <a:t>输入和输出之间的关系</a:t>
            </a:r>
          </a:p>
          <a:p>
            <a:pPr lvl="1"/>
            <a:r>
              <a:rPr lang="zh-CN" altLang="en-US" sz="2800" dirty="0" smtClean="0">
                <a:latin typeface="楷体" panose="02010609060101010101" pitchFamily="49" charset="-122"/>
                <a:ea typeface="楷体" panose="02010609060101010101" pitchFamily="49" charset="-122"/>
              </a:rPr>
              <a:t>输入</a:t>
            </a:r>
            <a:r>
              <a:rPr lang="zh-CN" altLang="en-US" sz="2800" dirty="0">
                <a:latin typeface="楷体" panose="02010609060101010101" pitchFamily="49" charset="-122"/>
                <a:ea typeface="楷体" panose="02010609060101010101" pitchFamily="49" charset="-122"/>
              </a:rPr>
              <a:t>条件之间的关系（组合关系、约束关系等）</a:t>
            </a:r>
            <a:endParaRPr lang="en-US" altLang="zh-CN" sz="28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1134450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623392" y="1196752"/>
            <a:ext cx="11233151" cy="5145088"/>
          </a:xfrm>
        </p:spPr>
        <p:txBody>
          <a:bodyPr/>
          <a:lstStyle/>
          <a:p>
            <a:pPr algn="just" eaLnBrk="1" hangingPunct="1">
              <a:lnSpc>
                <a:spcPct val="130000"/>
              </a:lnSpc>
              <a:defRPr/>
            </a:pPr>
            <a:r>
              <a:rPr lang="zh-CN" altLang="en-US" b="1" dirty="0">
                <a:latin typeface="楷体" panose="02010609060101010101" pitchFamily="49" charset="-122"/>
              </a:rPr>
              <a:t>因果图中的4种基本</a:t>
            </a:r>
            <a:r>
              <a:rPr lang="zh-CN" altLang="en-US" b="1" dirty="0" smtClean="0">
                <a:latin typeface="楷体" panose="02010609060101010101" pitchFamily="49" charset="-122"/>
              </a:rPr>
              <a:t>关系</a:t>
            </a:r>
            <a:endParaRPr lang="en-US" altLang="zh-CN" b="1" dirty="0" smtClean="0">
              <a:latin typeface="楷体" panose="02010609060101010101" pitchFamily="49" charset="-122"/>
            </a:endParaRPr>
          </a:p>
          <a:p>
            <a:pPr lvl="1">
              <a:lnSpc>
                <a:spcPct val="105000"/>
              </a:lnSpc>
            </a:pPr>
            <a:r>
              <a:rPr lang="zh-CN" altLang="en-US" dirty="0" smtClean="0">
                <a:latin typeface="楷体" panose="02010609060101010101" pitchFamily="49" charset="-122"/>
              </a:rPr>
              <a:t>恒等</a:t>
            </a:r>
            <a:r>
              <a:rPr lang="zh-CN" altLang="en-US" dirty="0">
                <a:latin typeface="楷体" panose="02010609060101010101" pitchFamily="49" charset="-122"/>
              </a:rPr>
              <a:t>：原因与结果之间一对一的关系。若原因出现，则结果出现；若原因不出现，则结果不出现</a:t>
            </a:r>
            <a:endParaRPr lang="en-US" altLang="zh-CN" dirty="0">
              <a:latin typeface="楷体" panose="02010609060101010101" pitchFamily="49" charset="-122"/>
            </a:endParaRPr>
          </a:p>
          <a:p>
            <a:pPr lvl="1">
              <a:lnSpc>
                <a:spcPct val="105000"/>
              </a:lnSpc>
            </a:pPr>
            <a:r>
              <a:rPr lang="zh-CN" altLang="en-US" dirty="0">
                <a:latin typeface="楷体" panose="02010609060101010101" pitchFamily="49" charset="-122"/>
              </a:rPr>
              <a:t>非：原因与结果之间否定关系。若原因出现，则结果不出现；若原因不出现，则结果出现，</a:t>
            </a:r>
            <a:endParaRPr lang="en-US" altLang="zh-CN" dirty="0">
              <a:latin typeface="楷体" panose="02010609060101010101" pitchFamily="49" charset="-122"/>
            </a:endParaRPr>
          </a:p>
          <a:p>
            <a:pPr lvl="1">
              <a:lnSpc>
                <a:spcPct val="105000"/>
              </a:lnSpc>
            </a:pPr>
            <a:r>
              <a:rPr lang="zh-CN" altLang="en-US" dirty="0">
                <a:latin typeface="楷体" panose="02010609060101010101" pitchFamily="49" charset="-122"/>
              </a:rPr>
              <a:t>或   </a:t>
            </a:r>
            <a:r>
              <a:rPr lang="zh-CN" altLang="en-US" dirty="0" smtClean="0">
                <a:latin typeface="楷体" panose="02010609060101010101" pitchFamily="49" charset="-122"/>
              </a:rPr>
              <a:t>：表示</a:t>
            </a:r>
            <a:r>
              <a:rPr lang="zh-CN" altLang="en-US" dirty="0">
                <a:latin typeface="楷体" panose="02010609060101010101" pitchFamily="49" charset="-122"/>
              </a:rPr>
              <a:t>几个原因若有一个出现，则结果出现；只有当这几个原因都不出现</a:t>
            </a:r>
            <a:r>
              <a:rPr lang="zh-CN" altLang="en-US" dirty="0" smtClean="0">
                <a:latin typeface="楷体" panose="02010609060101010101" pitchFamily="49" charset="-122"/>
              </a:rPr>
              <a:t>时，结果</a:t>
            </a:r>
            <a:r>
              <a:rPr lang="zh-CN" altLang="en-US" dirty="0">
                <a:latin typeface="楷体" panose="02010609060101010101" pitchFamily="49" charset="-122"/>
              </a:rPr>
              <a:t>才不出现</a:t>
            </a:r>
            <a:endParaRPr lang="en-US" altLang="zh-CN" dirty="0">
              <a:latin typeface="楷体" panose="02010609060101010101" pitchFamily="49" charset="-122"/>
            </a:endParaRPr>
          </a:p>
          <a:p>
            <a:pPr lvl="1">
              <a:lnSpc>
                <a:spcPct val="105000"/>
              </a:lnSpc>
            </a:pPr>
            <a:r>
              <a:rPr lang="zh-CN" altLang="en-US" b="1" dirty="0" smtClean="0">
                <a:latin typeface="楷体" panose="02010609060101010101" pitchFamily="49" charset="-122"/>
              </a:rPr>
              <a:t>与   </a:t>
            </a:r>
            <a:r>
              <a:rPr lang="zh-CN" altLang="en-US" dirty="0" smtClean="0">
                <a:latin typeface="楷体" panose="02010609060101010101" pitchFamily="49" charset="-122"/>
              </a:rPr>
              <a:t>：</a:t>
            </a:r>
            <a:r>
              <a:rPr lang="zh-CN" altLang="en-US" dirty="0">
                <a:latin typeface="楷体" panose="02010609060101010101" pitchFamily="49" charset="-122"/>
              </a:rPr>
              <a:t>表示几个原因</a:t>
            </a:r>
            <a:r>
              <a:rPr lang="zh-CN" altLang="en-US" dirty="0" smtClean="0">
                <a:latin typeface="楷体" panose="02010609060101010101" pitchFamily="49" charset="-122"/>
              </a:rPr>
              <a:t>若都出现</a:t>
            </a:r>
            <a:r>
              <a:rPr lang="zh-CN" altLang="en-US" dirty="0">
                <a:latin typeface="楷体" panose="02010609060101010101" pitchFamily="49" charset="-122"/>
              </a:rPr>
              <a:t>，则</a:t>
            </a:r>
            <a:r>
              <a:rPr lang="zh-CN" altLang="en-US" dirty="0" smtClean="0">
                <a:latin typeface="楷体" panose="02010609060101010101" pitchFamily="49" charset="-122"/>
              </a:rPr>
              <a:t>结果才会出现；若几</a:t>
            </a:r>
            <a:r>
              <a:rPr lang="zh-CN" altLang="en-US" dirty="0">
                <a:latin typeface="楷体" panose="02010609060101010101" pitchFamily="49" charset="-122"/>
              </a:rPr>
              <a:t>个</a:t>
            </a:r>
            <a:r>
              <a:rPr lang="zh-CN" altLang="en-US" dirty="0" smtClean="0">
                <a:latin typeface="楷体" panose="02010609060101010101" pitchFamily="49" charset="-122"/>
              </a:rPr>
              <a:t>原因有一个不出现，结果就</a:t>
            </a:r>
            <a:r>
              <a:rPr lang="zh-CN" altLang="en-US" dirty="0">
                <a:latin typeface="楷体" panose="02010609060101010101" pitchFamily="49" charset="-122"/>
              </a:rPr>
              <a:t>不会</a:t>
            </a:r>
            <a:r>
              <a:rPr lang="zh-CN" altLang="en-US" dirty="0" smtClean="0">
                <a:latin typeface="楷体" panose="02010609060101010101" pitchFamily="49" charset="-122"/>
              </a:rPr>
              <a:t>出现</a:t>
            </a:r>
            <a:endParaRPr lang="en-US" altLang="zh-CN" dirty="0">
              <a:latin typeface="楷体" panose="02010609060101010101" pitchFamily="49" charset="-122"/>
            </a:endParaRPr>
          </a:p>
        </p:txBody>
      </p:sp>
      <p:sp>
        <p:nvSpPr>
          <p:cNvPr id="5" name="Rectangle 2"/>
          <p:cNvSpPr txBox="1">
            <a:spLocks noChangeArrowheads="1"/>
          </p:cNvSpPr>
          <p:nvPr/>
        </p:nvSpPr>
        <p:spPr bwMode="auto">
          <a:xfrm>
            <a:off x="767408" y="-311003"/>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
        <p:nvSpPr>
          <p:cNvPr id="4" name="Text Box 27"/>
          <p:cNvSpPr txBox="1">
            <a:spLocks noChangeArrowheads="1"/>
          </p:cNvSpPr>
          <p:nvPr/>
        </p:nvSpPr>
        <p:spPr bwMode="auto">
          <a:xfrm>
            <a:off x="1996996" y="3620868"/>
            <a:ext cx="533400" cy="522589"/>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6" name="Text Box 38"/>
          <p:cNvSpPr txBox="1">
            <a:spLocks noChangeArrowheads="1"/>
          </p:cNvSpPr>
          <p:nvPr/>
        </p:nvSpPr>
        <p:spPr bwMode="auto">
          <a:xfrm>
            <a:off x="1996996" y="4438781"/>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Tree>
    <p:extLst>
      <p:ext uri="{BB962C8B-B14F-4D97-AF65-F5344CB8AC3E}">
        <p14:creationId xmlns:p14="http://schemas.microsoft.com/office/powerpoint/2010/main" val="4285464602"/>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623392" y="1340768"/>
            <a:ext cx="11089232" cy="792162"/>
          </a:xfrm>
        </p:spPr>
        <p:txBody>
          <a:bodyPr/>
          <a:lstStyle/>
          <a:p>
            <a:pPr algn="just" eaLnBrk="1" hangingPunct="1">
              <a:lnSpc>
                <a:spcPct val="130000"/>
              </a:lnSpc>
              <a:defRPr/>
            </a:pPr>
            <a:r>
              <a:rPr lang="zh-CN" altLang="en-US" sz="2400" dirty="0" smtClean="0">
                <a:latin typeface="楷体" panose="02010609060101010101" pitchFamily="49" charset="-122"/>
              </a:rPr>
              <a:t>在</a:t>
            </a:r>
            <a:r>
              <a:rPr lang="zh-CN" altLang="en-US" sz="2400" dirty="0">
                <a:latin typeface="楷体" panose="02010609060101010101" pitchFamily="49" charset="-122"/>
              </a:rPr>
              <a:t>因果图的基本符号中，图中的左结点</a:t>
            </a:r>
            <a:r>
              <a:rPr lang="en-US" altLang="zh-CN" sz="2400" dirty="0">
                <a:latin typeface="楷体" panose="02010609060101010101" pitchFamily="49" charset="-122"/>
              </a:rPr>
              <a:t>ci</a:t>
            </a:r>
            <a:r>
              <a:rPr lang="zh-CN" altLang="en-US" sz="2400" dirty="0">
                <a:latin typeface="楷体" panose="02010609060101010101" pitchFamily="49" charset="-122"/>
              </a:rPr>
              <a:t>表示输入状态（或称原因），右结点</a:t>
            </a:r>
            <a:r>
              <a:rPr lang="en-US" altLang="zh-CN" sz="2400" dirty="0" err="1">
                <a:latin typeface="楷体" panose="02010609060101010101" pitchFamily="49" charset="-122"/>
              </a:rPr>
              <a:t>ei</a:t>
            </a:r>
            <a:r>
              <a:rPr lang="zh-CN" altLang="en-US" sz="2400" dirty="0">
                <a:latin typeface="楷体" panose="02010609060101010101" pitchFamily="49" charset="-122"/>
              </a:rPr>
              <a:t>表示输出状态（或称结果）。</a:t>
            </a:r>
            <a:r>
              <a:rPr lang="en-US" altLang="zh-CN" sz="2400" dirty="0">
                <a:latin typeface="楷体" panose="02010609060101010101" pitchFamily="49" charset="-122"/>
              </a:rPr>
              <a:t>ci </a:t>
            </a:r>
            <a:r>
              <a:rPr lang="zh-CN" altLang="en-US" sz="2400" dirty="0">
                <a:latin typeface="楷体" panose="02010609060101010101" pitchFamily="49" charset="-122"/>
              </a:rPr>
              <a:t>与 </a:t>
            </a:r>
            <a:r>
              <a:rPr lang="en-US" altLang="zh-CN" sz="2400" dirty="0" err="1">
                <a:latin typeface="楷体" panose="02010609060101010101" pitchFamily="49" charset="-122"/>
              </a:rPr>
              <a:t>ei</a:t>
            </a:r>
            <a:r>
              <a:rPr lang="en-US" altLang="zh-CN" sz="2400" dirty="0">
                <a:latin typeface="楷体" panose="02010609060101010101" pitchFamily="49" charset="-122"/>
              </a:rPr>
              <a:t> </a:t>
            </a:r>
            <a:r>
              <a:rPr lang="zh-CN" altLang="en-US" sz="2400" dirty="0">
                <a:latin typeface="楷体" panose="02010609060101010101" pitchFamily="49" charset="-122"/>
              </a:rPr>
              <a:t>取值0或1，0表示某状态不出现，1则表示某状态出现。</a:t>
            </a:r>
          </a:p>
          <a:p>
            <a:pPr algn="just" eaLnBrk="1" hangingPunct="1">
              <a:lnSpc>
                <a:spcPct val="130000"/>
              </a:lnSpc>
              <a:defRPr/>
            </a:pPr>
            <a:endParaRPr lang="zh-CN" altLang="en-US" sz="2600" b="1" dirty="0"/>
          </a:p>
        </p:txBody>
      </p:sp>
      <p:sp>
        <p:nvSpPr>
          <p:cNvPr id="156676" name="Oval 4"/>
          <p:cNvSpPr>
            <a:spLocks noChangeArrowheads="1"/>
          </p:cNvSpPr>
          <p:nvPr/>
        </p:nvSpPr>
        <p:spPr bwMode="auto">
          <a:xfrm>
            <a:off x="2927950" y="2733522"/>
            <a:ext cx="762000" cy="754811"/>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c</a:t>
            </a:r>
            <a:r>
              <a:rPr lang="en-US" altLang="zh-CN" sz="3600" baseline="-1400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1</a:t>
            </a:r>
          </a:p>
        </p:txBody>
      </p:sp>
      <p:sp>
        <p:nvSpPr>
          <p:cNvPr id="156677" name="Oval 5"/>
          <p:cNvSpPr>
            <a:spLocks noChangeArrowheads="1"/>
          </p:cNvSpPr>
          <p:nvPr/>
        </p:nvSpPr>
        <p:spPr bwMode="auto">
          <a:xfrm>
            <a:off x="4756750" y="2733522"/>
            <a:ext cx="762000" cy="754811"/>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e1</a:t>
            </a:r>
            <a:endParaRPr lang="zh-CN" altLang="en-US" sz="3600">
              <a:solidFill>
                <a:srgbClr val="FF0000"/>
              </a:solidFill>
              <a:effectLst>
                <a:outerShdw blurRad="38100" dist="38100" dir="2700000" algn="tl">
                  <a:srgbClr val="000000"/>
                </a:outerShdw>
              </a:effectLst>
              <a:latin typeface="Arial" panose="020B0604020202020204" pitchFamily="34" charset="0"/>
            </a:endParaRPr>
          </a:p>
        </p:txBody>
      </p:sp>
      <p:sp>
        <p:nvSpPr>
          <p:cNvPr id="156678" name="Line 6"/>
          <p:cNvSpPr>
            <a:spLocks noChangeShapeType="1"/>
          </p:cNvSpPr>
          <p:nvPr/>
        </p:nvSpPr>
        <p:spPr bwMode="auto">
          <a:xfrm>
            <a:off x="3689950" y="3110928"/>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79" name="Text Box 7"/>
          <p:cNvSpPr txBox="1">
            <a:spLocks noChangeArrowheads="1"/>
          </p:cNvSpPr>
          <p:nvPr/>
        </p:nvSpPr>
        <p:spPr bwMode="auto">
          <a:xfrm>
            <a:off x="3820160" y="3488642"/>
            <a:ext cx="97536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恒等</a:t>
            </a:r>
          </a:p>
        </p:txBody>
      </p:sp>
      <p:sp>
        <p:nvSpPr>
          <p:cNvPr id="156682" name="Oval 10"/>
          <p:cNvSpPr>
            <a:spLocks noChangeArrowheads="1"/>
          </p:cNvSpPr>
          <p:nvPr/>
        </p:nvSpPr>
        <p:spPr bwMode="auto">
          <a:xfrm>
            <a:off x="6312500" y="2733522"/>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83" name="Oval 11"/>
          <p:cNvSpPr>
            <a:spLocks noChangeArrowheads="1"/>
          </p:cNvSpPr>
          <p:nvPr/>
        </p:nvSpPr>
        <p:spPr bwMode="auto">
          <a:xfrm>
            <a:off x="8141300" y="2733522"/>
            <a:ext cx="762000" cy="713828"/>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84" name="Line 12"/>
          <p:cNvSpPr>
            <a:spLocks noChangeShapeType="1"/>
          </p:cNvSpPr>
          <p:nvPr/>
        </p:nvSpPr>
        <p:spPr bwMode="auto">
          <a:xfrm>
            <a:off x="7074500" y="3090436"/>
            <a:ext cx="10668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85" name="Text Box 13"/>
          <p:cNvSpPr txBox="1">
            <a:spLocks noChangeArrowheads="1"/>
          </p:cNvSpPr>
          <p:nvPr/>
        </p:nvSpPr>
        <p:spPr bwMode="auto">
          <a:xfrm>
            <a:off x="7204710" y="3375612"/>
            <a:ext cx="814705" cy="58356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0">
                <a:solidFill>
                  <a:schemeClr val="accent2"/>
                </a:solidFill>
                <a:ea typeface="宋体" panose="02010600030101010101" pitchFamily="2" charset="-122"/>
              </a:rPr>
              <a:t> </a:t>
            </a:r>
            <a:r>
              <a:rPr lang="zh-CN" altLang="en-US" sz="2800" b="0">
                <a:solidFill>
                  <a:schemeClr val="accent2"/>
                </a:solidFill>
                <a:latin typeface="楷体" panose="02010609060101010101" pitchFamily="49" charset="-122"/>
                <a:ea typeface="楷体" panose="02010609060101010101" pitchFamily="49" charset="-122"/>
              </a:rPr>
              <a:t>非</a:t>
            </a:r>
          </a:p>
        </p:txBody>
      </p:sp>
      <p:grpSp>
        <p:nvGrpSpPr>
          <p:cNvPr id="156700" name="Group 28"/>
          <p:cNvGrpSpPr/>
          <p:nvPr/>
        </p:nvGrpSpPr>
        <p:grpSpPr bwMode="auto">
          <a:xfrm>
            <a:off x="2927950" y="4030510"/>
            <a:ext cx="2590800" cy="2206802"/>
            <a:chOff x="720" y="2208"/>
            <a:chExt cx="1632" cy="1554"/>
          </a:xfrm>
        </p:grpSpPr>
        <p:sp>
          <p:nvSpPr>
            <p:cNvPr id="156690" name="Oval 18"/>
            <p:cNvSpPr>
              <a:spLocks noChangeArrowheads="1"/>
            </p:cNvSpPr>
            <p:nvPr/>
          </p:nvSpPr>
          <p:spPr bwMode="auto">
            <a:xfrm>
              <a:off x="720" y="2208"/>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691" name="Oval 19"/>
            <p:cNvSpPr>
              <a:spLocks noChangeArrowheads="1"/>
            </p:cNvSpPr>
            <p:nvPr/>
          </p:nvSpPr>
          <p:spPr bwMode="auto">
            <a:xfrm>
              <a:off x="1872"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693" name="Text Box 21"/>
            <p:cNvSpPr txBox="1">
              <a:spLocks noChangeArrowheads="1"/>
            </p:cNvSpPr>
            <p:nvPr/>
          </p:nvSpPr>
          <p:spPr bwMode="auto">
            <a:xfrm>
              <a:off x="1509" y="3394"/>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a:solidFill>
                    <a:schemeClr val="accent2"/>
                  </a:solidFill>
                  <a:latin typeface="楷体" panose="02010609060101010101" pitchFamily="49" charset="-122"/>
                  <a:ea typeface="楷体" panose="02010609060101010101" pitchFamily="49" charset="-122"/>
                </a:rPr>
                <a:t>或</a:t>
              </a:r>
            </a:p>
          </p:txBody>
        </p:sp>
        <p:sp>
          <p:nvSpPr>
            <p:cNvPr id="156694" name="Oval 22"/>
            <p:cNvSpPr>
              <a:spLocks noChangeArrowheads="1"/>
            </p:cNvSpPr>
            <p:nvPr/>
          </p:nvSpPr>
          <p:spPr bwMode="auto">
            <a:xfrm>
              <a:off x="720" y="2736"/>
              <a:ext cx="480" cy="480"/>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695" name="Oval 23"/>
            <p:cNvSpPr>
              <a:spLocks noChangeArrowheads="1"/>
            </p:cNvSpPr>
            <p:nvPr/>
          </p:nvSpPr>
          <p:spPr bwMode="auto">
            <a:xfrm>
              <a:off x="720" y="3264"/>
              <a:ext cx="480" cy="480"/>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panose="020B0604020202020204" pitchFamily="34" charset="0"/>
                </a:rPr>
                <a:t>c3</a:t>
              </a:r>
            </a:p>
          </p:txBody>
        </p:sp>
        <p:sp>
          <p:nvSpPr>
            <p:cNvPr id="156696" name="Line 24"/>
            <p:cNvSpPr>
              <a:spLocks noChangeShapeType="1"/>
            </p:cNvSpPr>
            <p:nvPr/>
          </p:nvSpPr>
          <p:spPr bwMode="auto">
            <a:xfrm>
              <a:off x="1200" y="2976"/>
              <a:ext cx="6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7" name="Line 25"/>
            <p:cNvSpPr>
              <a:spLocks noChangeShapeType="1"/>
            </p:cNvSpPr>
            <p:nvPr/>
          </p:nvSpPr>
          <p:spPr bwMode="auto">
            <a:xfrm flipV="1">
              <a:off x="1200" y="3072"/>
              <a:ext cx="720"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8" name="Line 26"/>
            <p:cNvSpPr>
              <a:spLocks noChangeShapeType="1"/>
            </p:cNvSpPr>
            <p:nvPr/>
          </p:nvSpPr>
          <p:spPr bwMode="auto">
            <a:xfrm>
              <a:off x="1200" y="2496"/>
              <a:ext cx="72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699" name="Text Box 27"/>
            <p:cNvSpPr txBox="1">
              <a:spLocks noChangeArrowheads="1"/>
            </p:cNvSpPr>
            <p:nvPr/>
          </p:nvSpPr>
          <p:spPr bwMode="auto">
            <a:xfrm>
              <a:off x="1440" y="2688"/>
              <a:ext cx="336" cy="36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grpSp>
      <p:sp>
        <p:nvSpPr>
          <p:cNvPr id="163845" name="Arc 5"/>
          <p:cNvSpPr/>
          <p:nvPr/>
        </p:nvSpPr>
        <p:spPr bwMode="auto">
          <a:xfrm flipH="1">
            <a:off x="4512275" y="4822673"/>
            <a:ext cx="215900" cy="503238"/>
          </a:xfrm>
          <a:custGeom>
            <a:avLst/>
            <a:gdLst>
              <a:gd name="G0" fmla="+- 4607 0 0"/>
              <a:gd name="G1" fmla="+- 21600 0 0"/>
              <a:gd name="G2" fmla="+- 21600 0 0"/>
              <a:gd name="T0" fmla="*/ 4607 w 26207"/>
              <a:gd name="T1" fmla="*/ 0 h 43200"/>
              <a:gd name="T2" fmla="*/ 0 w 26207"/>
              <a:gd name="T3" fmla="*/ 42703 h 43200"/>
              <a:gd name="T4" fmla="*/ 4607 w 26207"/>
              <a:gd name="T5" fmla="*/ 21600 h 43200"/>
            </a:gdLst>
            <a:ahLst/>
            <a:cxnLst>
              <a:cxn ang="0">
                <a:pos x="T0" y="T1"/>
              </a:cxn>
              <a:cxn ang="0">
                <a:pos x="T2" y="T3"/>
              </a:cxn>
              <a:cxn ang="0">
                <a:pos x="T4" y="T5"/>
              </a:cxn>
            </a:cxnLst>
            <a:rect l="0" t="0" r="r" b="b"/>
            <a:pathLst>
              <a:path w="26207" h="43200" fill="none" extrusionOk="0">
                <a:moveTo>
                  <a:pt x="4606" y="0"/>
                </a:moveTo>
                <a:cubicBezTo>
                  <a:pt x="16536" y="0"/>
                  <a:pt x="26207" y="9670"/>
                  <a:pt x="26207" y="21600"/>
                </a:cubicBezTo>
                <a:cubicBezTo>
                  <a:pt x="26207" y="33529"/>
                  <a:pt x="16536" y="43200"/>
                  <a:pt x="4607" y="43200"/>
                </a:cubicBezTo>
                <a:cubicBezTo>
                  <a:pt x="3057" y="43200"/>
                  <a:pt x="1513" y="43033"/>
                  <a:pt x="0" y="42702"/>
                </a:cubicBezTo>
              </a:path>
              <a:path w="26207" h="43200" stroke="0" extrusionOk="0">
                <a:moveTo>
                  <a:pt x="4606" y="0"/>
                </a:moveTo>
                <a:cubicBezTo>
                  <a:pt x="16536" y="0"/>
                  <a:pt x="26207" y="9670"/>
                  <a:pt x="26207" y="21600"/>
                </a:cubicBezTo>
                <a:cubicBezTo>
                  <a:pt x="26207" y="33529"/>
                  <a:pt x="16536" y="43200"/>
                  <a:pt x="4607" y="43200"/>
                </a:cubicBezTo>
                <a:cubicBezTo>
                  <a:pt x="3057" y="43200"/>
                  <a:pt x="1513" y="43033"/>
                  <a:pt x="0" y="42702"/>
                </a:cubicBezTo>
                <a:lnTo>
                  <a:pt x="4607" y="21600"/>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2" name="Oval 30"/>
          <p:cNvSpPr>
            <a:spLocks noChangeArrowheads="1"/>
          </p:cNvSpPr>
          <p:nvPr/>
        </p:nvSpPr>
        <p:spPr bwMode="auto">
          <a:xfrm>
            <a:off x="6383938" y="4101947"/>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c1</a:t>
            </a:r>
          </a:p>
        </p:txBody>
      </p:sp>
      <p:sp>
        <p:nvSpPr>
          <p:cNvPr id="156703" name="Oval 31"/>
          <p:cNvSpPr>
            <a:spLocks noChangeArrowheads="1"/>
          </p:cNvSpPr>
          <p:nvPr/>
        </p:nvSpPr>
        <p:spPr bwMode="auto">
          <a:xfrm>
            <a:off x="8212738" y="4733840"/>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e1</a:t>
            </a:r>
            <a:endParaRPr lang="zh-CN" altLang="en-US" sz="3600" dirty="0">
              <a:solidFill>
                <a:srgbClr val="FF0000"/>
              </a:solidFill>
              <a:effectLst>
                <a:outerShdw blurRad="38100" dist="38100" dir="2700000" algn="tl">
                  <a:srgbClr val="000000"/>
                </a:outerShdw>
              </a:effectLst>
              <a:latin typeface="Arial" panose="020B0604020202020204" pitchFamily="34" charset="0"/>
            </a:endParaRPr>
          </a:p>
        </p:txBody>
      </p:sp>
      <p:sp>
        <p:nvSpPr>
          <p:cNvPr id="156704" name="Text Box 32"/>
          <p:cNvSpPr txBox="1">
            <a:spLocks noChangeArrowheads="1"/>
          </p:cNvSpPr>
          <p:nvPr/>
        </p:nvSpPr>
        <p:spPr bwMode="auto">
          <a:xfrm>
            <a:off x="7546340" y="5638752"/>
            <a:ext cx="55118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0" dirty="0">
                <a:solidFill>
                  <a:schemeClr val="accent2"/>
                </a:solidFill>
                <a:latin typeface="楷体" panose="02010609060101010101" pitchFamily="49" charset="-122"/>
                <a:ea typeface="楷体" panose="02010609060101010101" pitchFamily="49" charset="-122"/>
              </a:rPr>
              <a:t>与</a:t>
            </a:r>
          </a:p>
        </p:txBody>
      </p:sp>
      <p:sp>
        <p:nvSpPr>
          <p:cNvPr id="156706" name="Oval 34"/>
          <p:cNvSpPr>
            <a:spLocks noChangeArrowheads="1"/>
          </p:cNvSpPr>
          <p:nvPr/>
        </p:nvSpPr>
        <p:spPr bwMode="auto">
          <a:xfrm>
            <a:off x="6383938" y="5435943"/>
            <a:ext cx="762000" cy="702103"/>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panose="020B0604020202020204" pitchFamily="34" charset="0"/>
              </a:rPr>
              <a:t>c2</a:t>
            </a:r>
          </a:p>
        </p:txBody>
      </p:sp>
      <p:sp>
        <p:nvSpPr>
          <p:cNvPr id="156708" name="Line 36"/>
          <p:cNvSpPr>
            <a:spLocks noChangeShapeType="1"/>
          </p:cNvSpPr>
          <p:nvPr/>
        </p:nvSpPr>
        <p:spPr bwMode="auto">
          <a:xfrm flipV="1">
            <a:off x="7145938" y="5155101"/>
            <a:ext cx="1143000" cy="63189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09" name="Line 37"/>
          <p:cNvSpPr>
            <a:spLocks noChangeShapeType="1"/>
          </p:cNvSpPr>
          <p:nvPr/>
        </p:nvSpPr>
        <p:spPr bwMode="auto">
          <a:xfrm>
            <a:off x="7145938" y="4452998"/>
            <a:ext cx="1143000" cy="4914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0" name="Text Box 38"/>
          <p:cNvSpPr txBox="1">
            <a:spLocks noChangeArrowheads="1"/>
          </p:cNvSpPr>
          <p:nvPr/>
        </p:nvSpPr>
        <p:spPr bwMode="auto">
          <a:xfrm>
            <a:off x="7450738" y="4872798"/>
            <a:ext cx="533400" cy="521970"/>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accent2"/>
                </a:solidFill>
                <a:ea typeface="宋体" panose="02010600030101010101" pitchFamily="2" charset="-122"/>
              </a:rPr>
              <a:t>∧</a:t>
            </a:r>
          </a:p>
        </p:txBody>
      </p:sp>
      <p:sp>
        <p:nvSpPr>
          <p:cNvPr id="163846" name="Arc 6"/>
          <p:cNvSpPr/>
          <p:nvPr/>
        </p:nvSpPr>
        <p:spPr bwMode="auto">
          <a:xfrm flipH="1">
            <a:off x="7968263" y="4835372"/>
            <a:ext cx="177800" cy="474663"/>
          </a:xfrm>
          <a:custGeom>
            <a:avLst/>
            <a:gdLst>
              <a:gd name="G0" fmla="+- 0 0 0"/>
              <a:gd name="G1" fmla="+- 20555 0 0"/>
              <a:gd name="G2" fmla="+- 21600 0 0"/>
              <a:gd name="T0" fmla="*/ 6637 w 21600"/>
              <a:gd name="T1" fmla="*/ 0 h 40733"/>
              <a:gd name="T2" fmla="*/ 7708 w 21600"/>
              <a:gd name="T3" fmla="*/ 40733 h 40733"/>
              <a:gd name="T4" fmla="*/ 0 w 21600"/>
              <a:gd name="T5" fmla="*/ 20555 h 40733"/>
            </a:gdLst>
            <a:ahLst/>
            <a:cxnLst>
              <a:cxn ang="0">
                <a:pos x="T0" y="T1"/>
              </a:cxn>
              <a:cxn ang="0">
                <a:pos x="T2" y="T3"/>
              </a:cxn>
              <a:cxn ang="0">
                <a:pos x="T4" y="T5"/>
              </a:cxn>
            </a:cxnLst>
            <a:rect l="0" t="0" r="r" b="b"/>
            <a:pathLst>
              <a:path w="21600" h="40733" fill="none" extrusionOk="0">
                <a:moveTo>
                  <a:pt x="6637" y="-1"/>
                </a:moveTo>
                <a:cubicBezTo>
                  <a:pt x="15555" y="2879"/>
                  <a:pt x="21600" y="11182"/>
                  <a:pt x="21600" y="20555"/>
                </a:cubicBezTo>
                <a:cubicBezTo>
                  <a:pt x="21600" y="29510"/>
                  <a:pt x="16073" y="37537"/>
                  <a:pt x="7707" y="40732"/>
                </a:cubicBezTo>
              </a:path>
              <a:path w="21600" h="40733" stroke="0" extrusionOk="0">
                <a:moveTo>
                  <a:pt x="6637" y="-1"/>
                </a:moveTo>
                <a:cubicBezTo>
                  <a:pt x="15555" y="2879"/>
                  <a:pt x="21600" y="11182"/>
                  <a:pt x="21600" y="20555"/>
                </a:cubicBezTo>
                <a:cubicBezTo>
                  <a:pt x="21600" y="29510"/>
                  <a:pt x="16073" y="37537"/>
                  <a:pt x="7707" y="40732"/>
                </a:cubicBezTo>
                <a:lnTo>
                  <a:pt x="0" y="20555"/>
                </a:lnTo>
                <a:close/>
              </a:path>
            </a:pathLst>
          </a:custGeom>
          <a:noFill/>
          <a:ln w="12700">
            <a:solidFill>
              <a:schemeClr val="tx1"/>
            </a:solidFill>
            <a:roun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2"/>
          <p:cNvSpPr txBox="1">
            <a:spLocks noChangeArrowheads="1"/>
          </p:cNvSpPr>
          <p:nvPr/>
        </p:nvSpPr>
        <p:spPr bwMode="auto">
          <a:xfrm>
            <a:off x="767408" y="196751"/>
            <a:ext cx="8001000" cy="71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
        <p:nvSpPr>
          <p:cNvPr id="32" name="任意多边形 31"/>
          <p:cNvSpPr/>
          <p:nvPr/>
        </p:nvSpPr>
        <p:spPr>
          <a:xfrm>
            <a:off x="7411828" y="3002460"/>
            <a:ext cx="414810" cy="222110"/>
          </a:xfrm>
          <a:custGeom>
            <a:avLst/>
            <a:gdLst>
              <a:gd name="connsiteX0" fmla="*/ 0 w 505574"/>
              <a:gd name="connsiteY0" fmla="*/ 0 h 418164"/>
              <a:gd name="connsiteX1" fmla="*/ 156754 w 505574"/>
              <a:gd name="connsiteY1" fmla="*/ 418012 h 418164"/>
              <a:gd name="connsiteX2" fmla="*/ 300445 w 505574"/>
              <a:gd name="connsiteY2" fmla="*/ 52252 h 418164"/>
              <a:gd name="connsiteX3" fmla="*/ 496388 w 505574"/>
              <a:gd name="connsiteY3" fmla="*/ 378823 h 418164"/>
              <a:gd name="connsiteX4" fmla="*/ 457200 w 505574"/>
              <a:gd name="connsiteY4" fmla="*/ 326572 h 418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574" h="418164">
                <a:moveTo>
                  <a:pt x="0" y="0"/>
                </a:moveTo>
                <a:cubicBezTo>
                  <a:pt x="53340" y="204651"/>
                  <a:pt x="106680" y="409303"/>
                  <a:pt x="156754" y="418012"/>
                </a:cubicBezTo>
                <a:cubicBezTo>
                  <a:pt x="206828" y="426721"/>
                  <a:pt x="243839" y="58783"/>
                  <a:pt x="300445" y="52252"/>
                </a:cubicBezTo>
                <a:cubicBezTo>
                  <a:pt x="357051" y="45721"/>
                  <a:pt x="470262" y="333103"/>
                  <a:pt x="496388" y="378823"/>
                </a:cubicBezTo>
                <a:cubicBezTo>
                  <a:pt x="522514" y="424543"/>
                  <a:pt x="487680" y="337458"/>
                  <a:pt x="457200" y="326572"/>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b="1">
              <a:solidFill>
                <a:srgbClr val="FF0000"/>
              </a:solidFill>
              <a:latin typeface="+mj-ea"/>
              <a:ea typeface="+mj-ea"/>
            </a:endParaRPr>
          </a:p>
        </p:txBody>
      </p:sp>
    </p:spTree>
    <p:extLst>
      <p:ext uri="{BB962C8B-B14F-4D97-AF65-F5344CB8AC3E}">
        <p14:creationId xmlns:p14="http://schemas.microsoft.com/office/powerpoint/2010/main" val="273501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695400" y="1340768"/>
            <a:ext cx="10969824" cy="4884738"/>
          </a:xfrm>
        </p:spPr>
        <p:txBody>
          <a:bodyPr/>
          <a:lstStyle/>
          <a:p>
            <a:pPr algn="just" eaLnBrk="1" hangingPunct="1">
              <a:lnSpc>
                <a:spcPct val="130000"/>
              </a:lnSpc>
              <a:defRPr/>
            </a:pPr>
            <a:r>
              <a:rPr lang="zh-CN" altLang="en-US" b="1" dirty="0">
                <a:latin typeface="楷体" panose="02010609060101010101" pitchFamily="49" charset="-122"/>
              </a:rPr>
              <a:t>因果图中的约束</a:t>
            </a:r>
          </a:p>
          <a:p>
            <a:pPr>
              <a:lnSpc>
                <a:spcPct val="105000"/>
              </a:lnSpc>
              <a:buNone/>
            </a:pPr>
            <a:r>
              <a:rPr lang="zh-CN" altLang="en-US" dirty="0">
                <a:latin typeface="楷体" panose="02010609060101010101" pitchFamily="49" charset="-122"/>
              </a:rPr>
              <a:t>        </a:t>
            </a:r>
            <a:r>
              <a:rPr lang="zh-CN" altLang="en-US" b="1" dirty="0" smtClean="0">
                <a:latin typeface="楷体" panose="02010609060101010101" pitchFamily="49" charset="-122"/>
              </a:rPr>
              <a:t>在</a:t>
            </a:r>
            <a:r>
              <a:rPr lang="zh-CN" altLang="en-US" b="1" dirty="0">
                <a:latin typeface="楷体" panose="02010609060101010101" pitchFamily="49" charset="-122"/>
              </a:rPr>
              <a:t>实际问题中</a:t>
            </a:r>
            <a:r>
              <a:rPr lang="zh-CN" altLang="en-US" b="1" dirty="0">
                <a:solidFill>
                  <a:srgbClr val="FF0000"/>
                </a:solidFill>
                <a:latin typeface="楷体" panose="02010609060101010101" pitchFamily="49" charset="-122"/>
              </a:rPr>
              <a:t>输入状态相互之间、输出状态相互之间</a:t>
            </a:r>
            <a:r>
              <a:rPr lang="zh-CN" altLang="en-US" b="1" dirty="0">
                <a:latin typeface="楷体" panose="02010609060101010101" pitchFamily="49" charset="-122"/>
              </a:rPr>
              <a:t>可能存在某些依赖关系，称为“约束”。对于输入条件的约束有</a:t>
            </a:r>
            <a:r>
              <a:rPr lang="en-US" altLang="zh-CN" b="1" dirty="0">
                <a:latin typeface="楷体" panose="02010609060101010101" pitchFamily="49" charset="-122"/>
              </a:rPr>
              <a:t>E</a:t>
            </a:r>
            <a:r>
              <a:rPr lang="zh-CN" altLang="en-US" b="1" dirty="0">
                <a:latin typeface="楷体" panose="02010609060101010101" pitchFamily="49" charset="-122"/>
              </a:rPr>
              <a:t>、</a:t>
            </a:r>
            <a:r>
              <a:rPr lang="en-US" altLang="zh-CN" b="1" dirty="0">
                <a:latin typeface="楷体" panose="02010609060101010101" pitchFamily="49" charset="-122"/>
              </a:rPr>
              <a:t>I</a:t>
            </a:r>
            <a:r>
              <a:rPr lang="zh-CN" altLang="en-US" b="1" dirty="0">
                <a:latin typeface="楷体" panose="02010609060101010101" pitchFamily="49" charset="-122"/>
              </a:rPr>
              <a:t>、</a:t>
            </a:r>
            <a:r>
              <a:rPr lang="en-US" altLang="zh-CN" b="1" dirty="0">
                <a:latin typeface="楷体" panose="02010609060101010101" pitchFamily="49" charset="-122"/>
              </a:rPr>
              <a:t>O</a:t>
            </a:r>
            <a:r>
              <a:rPr lang="zh-CN" altLang="en-US" b="1" dirty="0">
                <a:latin typeface="楷体" panose="02010609060101010101" pitchFamily="49" charset="-122"/>
              </a:rPr>
              <a:t>、</a:t>
            </a:r>
            <a:r>
              <a:rPr lang="en-US" altLang="zh-CN" b="1" dirty="0" smtClean="0">
                <a:latin typeface="楷体" panose="02010609060101010101" pitchFamily="49" charset="-122"/>
              </a:rPr>
              <a:t>R</a:t>
            </a:r>
            <a:r>
              <a:rPr lang="zh-CN" altLang="en-US" b="1" dirty="0">
                <a:latin typeface="楷体" panose="02010609060101010101" pitchFamily="49" charset="-122"/>
              </a:rPr>
              <a:t>四</a:t>
            </a:r>
            <a:r>
              <a:rPr lang="zh-CN" altLang="en-US" b="1" dirty="0" smtClean="0">
                <a:latin typeface="楷体" panose="02010609060101010101" pitchFamily="49" charset="-122"/>
              </a:rPr>
              <a:t>种</a:t>
            </a:r>
            <a:r>
              <a:rPr lang="zh-CN" altLang="en-US" b="1" dirty="0">
                <a:latin typeface="楷体" panose="02010609060101010101" pitchFamily="49" charset="-122"/>
              </a:rPr>
              <a:t>约束，对于输出条件的约束只有</a:t>
            </a:r>
            <a:r>
              <a:rPr lang="en-US" altLang="zh-CN" b="1" dirty="0">
                <a:latin typeface="楷体" panose="02010609060101010101" pitchFamily="49" charset="-122"/>
              </a:rPr>
              <a:t>M</a:t>
            </a:r>
            <a:r>
              <a:rPr lang="zh-CN" altLang="en-US" b="1" dirty="0">
                <a:latin typeface="楷体" panose="02010609060101010101" pitchFamily="49" charset="-122"/>
              </a:rPr>
              <a:t>约束。</a:t>
            </a:r>
          </a:p>
          <a:p>
            <a:pPr>
              <a:lnSpc>
                <a:spcPct val="105000"/>
              </a:lnSpc>
              <a:buFont typeface="Wingdings" panose="05000000000000000000" pitchFamily="2" charset="2"/>
              <a:buChar char="Ø"/>
            </a:pPr>
            <a:r>
              <a:rPr lang="en-US" altLang="zh-CN" sz="2400" b="1" dirty="0">
                <a:latin typeface="楷体" panose="02010609060101010101" pitchFamily="49" charset="-122"/>
              </a:rPr>
              <a:t>E</a:t>
            </a:r>
            <a:r>
              <a:rPr lang="zh-CN" altLang="en-US" sz="2400" b="1" dirty="0">
                <a:latin typeface="楷体" panose="02010609060101010101" pitchFamily="49" charset="-122"/>
              </a:rPr>
              <a:t>约束</a:t>
            </a:r>
            <a:r>
              <a:rPr lang="zh-CN" altLang="en-US" sz="2400" b="1" dirty="0" smtClean="0">
                <a:latin typeface="楷体" panose="02010609060101010101" pitchFamily="49" charset="-122"/>
              </a:rPr>
              <a:t>(</a:t>
            </a:r>
            <a:r>
              <a:rPr lang="zh-CN" altLang="en-US" sz="2400" dirty="0" smtClean="0">
                <a:latin typeface="楷体" panose="02010609060101010101" pitchFamily="49" charset="-122"/>
              </a:rPr>
              <a:t>异</a:t>
            </a:r>
            <a:r>
              <a:rPr lang="en-US" altLang="zh-CN" sz="2400" dirty="0" smtClean="0">
                <a:latin typeface="楷体" panose="02010609060101010101" pitchFamily="49" charset="-122"/>
              </a:rPr>
              <a:t>/</a:t>
            </a:r>
            <a:r>
              <a:rPr lang="zh-CN" altLang="en-US" sz="2400" b="1" dirty="0" smtClean="0">
                <a:latin typeface="楷体" panose="02010609060101010101" pitchFamily="49" charset="-122"/>
              </a:rPr>
              <a:t>互斥</a:t>
            </a:r>
            <a:r>
              <a:rPr lang="zh-CN" altLang="en-US" sz="2400" b="1" dirty="0" smtClean="0">
                <a:latin typeface="楷体" panose="02010609060101010101" pitchFamily="49" charset="-122"/>
              </a:rPr>
              <a:t>)</a:t>
            </a:r>
            <a:r>
              <a:rPr lang="zh-CN" altLang="en-US" sz="2400" b="1" dirty="0">
                <a:latin typeface="楷体" panose="02010609060101010101" pitchFamily="49" charset="-122"/>
              </a:rPr>
              <a:t>：</a:t>
            </a:r>
            <a:r>
              <a:rPr lang="en-US" altLang="zh-CN" sz="2400" b="1" dirty="0">
                <a:latin typeface="楷体" panose="02010609060101010101" pitchFamily="49" charset="-122"/>
              </a:rPr>
              <a:t>a</a:t>
            </a:r>
            <a:r>
              <a:rPr lang="zh-CN" altLang="en-US" sz="2400" b="1" dirty="0">
                <a:latin typeface="楷体" panose="02010609060101010101" pitchFamily="49" charset="-122"/>
              </a:rPr>
              <a:t>和</a:t>
            </a:r>
            <a:r>
              <a:rPr lang="en-US" altLang="zh-CN" sz="2400" b="1" dirty="0" smtClean="0">
                <a:latin typeface="楷体" panose="02010609060101010101" pitchFamily="49" charset="-122"/>
              </a:rPr>
              <a:t>b</a:t>
            </a:r>
            <a:r>
              <a:rPr lang="zh-CN" altLang="en-US" sz="2400" b="1" dirty="0" smtClean="0">
                <a:latin typeface="楷体" panose="02010609060101010101" pitchFamily="49" charset="-122"/>
              </a:rPr>
              <a:t>两个原因中</a:t>
            </a:r>
            <a:r>
              <a:rPr lang="zh-CN" altLang="en-US" sz="2400" b="1" dirty="0">
                <a:latin typeface="楷体" panose="02010609060101010101" pitchFamily="49" charset="-122"/>
              </a:rPr>
              <a:t>最多有一个可能</a:t>
            </a:r>
            <a:r>
              <a:rPr lang="zh-CN" altLang="en-US" sz="2400" b="1" dirty="0" smtClean="0">
                <a:latin typeface="楷体" panose="02010609060101010101" pitchFamily="49" charset="-122"/>
              </a:rPr>
              <a:t>为成立，</a:t>
            </a:r>
            <a:r>
              <a:rPr lang="zh-CN" altLang="en-US" sz="2400" b="1" dirty="0">
                <a:latin typeface="楷体" panose="02010609060101010101" pitchFamily="49" charset="-122"/>
              </a:rPr>
              <a:t>即</a:t>
            </a:r>
            <a:r>
              <a:rPr lang="en-US" altLang="zh-CN" sz="2400" b="1" dirty="0">
                <a:latin typeface="楷体" panose="02010609060101010101" pitchFamily="49" charset="-122"/>
              </a:rPr>
              <a:t>a</a:t>
            </a:r>
            <a:r>
              <a:rPr lang="zh-CN" altLang="en-US" sz="2400" b="1" dirty="0">
                <a:latin typeface="楷体" panose="02010609060101010101" pitchFamily="49" charset="-122"/>
              </a:rPr>
              <a:t>和</a:t>
            </a:r>
            <a:r>
              <a:rPr lang="en-US" altLang="zh-CN" sz="2400" b="1" dirty="0">
                <a:latin typeface="楷体" panose="02010609060101010101" pitchFamily="49" charset="-122"/>
              </a:rPr>
              <a:t>b</a:t>
            </a:r>
            <a:r>
              <a:rPr lang="zh-CN" altLang="en-US" sz="2400" b="1" dirty="0">
                <a:latin typeface="楷体" panose="02010609060101010101" pitchFamily="49" charset="-122"/>
              </a:rPr>
              <a:t>不能</a:t>
            </a:r>
            <a:r>
              <a:rPr lang="zh-CN" altLang="en-US" sz="2400" b="1" dirty="0" smtClean="0">
                <a:latin typeface="楷体" panose="02010609060101010101" pitchFamily="49" charset="-122"/>
              </a:rPr>
              <a:t>同时</a:t>
            </a:r>
            <a:r>
              <a:rPr lang="zh-CN" altLang="en-US" sz="2400" dirty="0" smtClean="0">
                <a:latin typeface="楷体" panose="02010609060101010101" pitchFamily="49" charset="-122"/>
              </a:rPr>
              <a:t>成立</a:t>
            </a:r>
            <a:endParaRPr lang="zh-CN" altLang="en-US" sz="2400" b="1" dirty="0">
              <a:latin typeface="楷体" panose="02010609060101010101" pitchFamily="49" charset="-122"/>
            </a:endParaRPr>
          </a:p>
          <a:p>
            <a:pPr>
              <a:lnSpc>
                <a:spcPct val="105000"/>
              </a:lnSpc>
              <a:buFont typeface="Wingdings" panose="05000000000000000000" pitchFamily="2" charset="2"/>
              <a:buChar char="Ø"/>
            </a:pPr>
            <a:r>
              <a:rPr lang="en-US" altLang="zh-CN" sz="2400" b="1" dirty="0">
                <a:latin typeface="楷体" panose="02010609060101010101" pitchFamily="49" charset="-122"/>
              </a:rPr>
              <a:t>I </a:t>
            </a:r>
            <a:r>
              <a:rPr lang="zh-CN" altLang="en-US" sz="2400" b="1" dirty="0">
                <a:latin typeface="楷体" panose="02010609060101010101" pitchFamily="49" charset="-122"/>
              </a:rPr>
              <a:t>约束</a:t>
            </a:r>
            <a:r>
              <a:rPr lang="zh-CN" altLang="en-US" sz="2400" b="1" dirty="0" smtClean="0">
                <a:latin typeface="楷体" panose="02010609060101010101" pitchFamily="49" charset="-122"/>
              </a:rPr>
              <a:t>(或</a:t>
            </a:r>
            <a:r>
              <a:rPr lang="en-US" altLang="zh-CN" sz="2400" b="1" dirty="0" smtClean="0">
                <a:latin typeface="楷体" panose="02010609060101010101" pitchFamily="49" charset="-122"/>
              </a:rPr>
              <a:t>/</a:t>
            </a:r>
            <a:r>
              <a:rPr lang="zh-CN" altLang="en-US" sz="2400" b="1" dirty="0" smtClean="0">
                <a:latin typeface="楷体" panose="02010609060101010101" pitchFamily="49" charset="-122"/>
              </a:rPr>
              <a:t>包含</a:t>
            </a:r>
            <a:r>
              <a:rPr lang="zh-CN" altLang="en-US" sz="2400" b="1" dirty="0" smtClean="0">
                <a:latin typeface="楷体" panose="02010609060101010101" pitchFamily="49" charset="-122"/>
              </a:rPr>
              <a:t>)</a:t>
            </a:r>
            <a:r>
              <a:rPr lang="zh-CN" altLang="en-US" sz="2400" b="1" dirty="0">
                <a:latin typeface="楷体" panose="02010609060101010101" pitchFamily="49" charset="-122"/>
              </a:rPr>
              <a:t>：</a:t>
            </a:r>
            <a:r>
              <a:rPr lang="en-US" altLang="zh-CN" sz="2400" b="1" dirty="0" err="1">
                <a:latin typeface="楷体" panose="02010609060101010101" pitchFamily="49" charset="-122"/>
              </a:rPr>
              <a:t>a、b、c</a:t>
            </a:r>
            <a:r>
              <a:rPr lang="zh-CN" altLang="en-US" sz="2400" b="1" dirty="0">
                <a:latin typeface="楷体" panose="02010609060101010101" pitchFamily="49" charset="-122"/>
              </a:rPr>
              <a:t>中至少有一个</a:t>
            </a:r>
            <a:r>
              <a:rPr lang="zh-CN" altLang="en-US" sz="2400" b="1" dirty="0" smtClean="0">
                <a:latin typeface="楷体" panose="02010609060101010101" pitchFamily="49" charset="-122"/>
              </a:rPr>
              <a:t>必须成立</a:t>
            </a:r>
            <a:endParaRPr lang="en-US" altLang="zh-CN" sz="2400" b="1" dirty="0" smtClean="0">
              <a:latin typeface="楷体" panose="02010609060101010101" pitchFamily="49" charset="-122"/>
            </a:endParaRPr>
          </a:p>
          <a:p>
            <a:pPr>
              <a:lnSpc>
                <a:spcPct val="105000"/>
              </a:lnSpc>
              <a:buFont typeface="Wingdings" panose="05000000000000000000" pitchFamily="2" charset="2"/>
              <a:buChar char="Ø"/>
            </a:pPr>
            <a:r>
              <a:rPr lang="en-US" altLang="zh-CN" sz="2400" b="1" dirty="0" smtClean="0">
                <a:latin typeface="楷体" panose="02010609060101010101" pitchFamily="49" charset="-122"/>
              </a:rPr>
              <a:t>O</a:t>
            </a:r>
            <a:r>
              <a:rPr lang="zh-CN" altLang="en-US" sz="2400" b="1" dirty="0">
                <a:latin typeface="楷体" panose="02010609060101010101" pitchFamily="49" charset="-122"/>
              </a:rPr>
              <a:t>约束(唯一)：</a:t>
            </a:r>
            <a:r>
              <a:rPr lang="en-US" altLang="zh-CN" sz="2400" b="1" dirty="0">
                <a:latin typeface="楷体" panose="02010609060101010101" pitchFamily="49" charset="-122"/>
              </a:rPr>
              <a:t>a</a:t>
            </a:r>
            <a:r>
              <a:rPr lang="zh-CN" altLang="en-US" sz="2400" b="1" dirty="0">
                <a:latin typeface="楷体" panose="02010609060101010101" pitchFamily="49" charset="-122"/>
              </a:rPr>
              <a:t>和</a:t>
            </a:r>
            <a:r>
              <a:rPr lang="en-US" altLang="zh-CN" sz="2400" b="1" dirty="0">
                <a:latin typeface="楷体" panose="02010609060101010101" pitchFamily="49" charset="-122"/>
              </a:rPr>
              <a:t>b</a:t>
            </a:r>
            <a:r>
              <a:rPr lang="zh-CN" altLang="en-US" sz="2400" b="1" dirty="0">
                <a:latin typeface="楷体" panose="02010609060101010101" pitchFamily="49" charset="-122"/>
              </a:rPr>
              <a:t>必须有一个且仅有一</a:t>
            </a:r>
            <a:r>
              <a:rPr lang="zh-CN" altLang="en-US" sz="2400" b="1" dirty="0" smtClean="0">
                <a:latin typeface="楷体" panose="02010609060101010101" pitchFamily="49" charset="-122"/>
              </a:rPr>
              <a:t>个</a:t>
            </a:r>
            <a:r>
              <a:rPr lang="zh-CN" altLang="en-US" sz="2400" dirty="0" smtClean="0">
                <a:latin typeface="楷体" panose="02010609060101010101" pitchFamily="49" charset="-122"/>
              </a:rPr>
              <a:t>成立</a:t>
            </a:r>
            <a:endParaRPr lang="zh-CN" altLang="en-US" sz="2400" b="1" dirty="0">
              <a:latin typeface="楷体" panose="02010609060101010101" pitchFamily="49" charset="-122"/>
            </a:endParaRPr>
          </a:p>
          <a:p>
            <a:pPr>
              <a:lnSpc>
                <a:spcPct val="105000"/>
              </a:lnSpc>
              <a:buFont typeface="Wingdings" panose="05000000000000000000" pitchFamily="2" charset="2"/>
              <a:buChar char="Ø"/>
            </a:pPr>
            <a:r>
              <a:rPr lang="en-US" altLang="zh-CN" sz="2400" b="1" dirty="0">
                <a:latin typeface="楷体" panose="02010609060101010101" pitchFamily="49" charset="-122"/>
              </a:rPr>
              <a:t>R</a:t>
            </a:r>
            <a:r>
              <a:rPr lang="zh-CN" altLang="en-US" sz="2400" b="1" dirty="0">
                <a:latin typeface="楷体" panose="02010609060101010101" pitchFamily="49" charset="-122"/>
              </a:rPr>
              <a:t>约束(要求)</a:t>
            </a:r>
            <a:r>
              <a:rPr lang="zh-CN" altLang="en-US" sz="2400" b="1" dirty="0" smtClean="0">
                <a:latin typeface="楷体" panose="02010609060101010101" pitchFamily="49" charset="-122"/>
              </a:rPr>
              <a:t>：当</a:t>
            </a:r>
            <a:r>
              <a:rPr lang="en-US" altLang="zh-CN" sz="2400" b="1" dirty="0" smtClean="0">
                <a:latin typeface="楷体" panose="02010609060101010101" pitchFamily="49" charset="-122"/>
              </a:rPr>
              <a:t>a</a:t>
            </a:r>
            <a:r>
              <a:rPr lang="zh-CN" altLang="en-US" sz="2400" b="1" dirty="0" smtClean="0">
                <a:latin typeface="楷体" panose="02010609060101010101" pitchFamily="49" charset="-122"/>
              </a:rPr>
              <a:t>出现时，</a:t>
            </a:r>
            <a:r>
              <a:rPr lang="en-US" altLang="zh-CN" sz="2400" b="1" dirty="0" smtClean="0">
                <a:latin typeface="楷体" panose="02010609060101010101" pitchFamily="49" charset="-122"/>
              </a:rPr>
              <a:t>b</a:t>
            </a:r>
            <a:r>
              <a:rPr lang="zh-CN" altLang="en-US" sz="2400" b="1" dirty="0" smtClean="0">
                <a:latin typeface="楷体" panose="02010609060101010101" pitchFamily="49" charset="-122"/>
              </a:rPr>
              <a:t>也必须出现</a:t>
            </a:r>
            <a:endParaRPr lang="en-US" altLang="zh-CN" sz="2400" b="1" dirty="0" smtClean="0">
              <a:latin typeface="楷体" panose="02010609060101010101" pitchFamily="49" charset="-122"/>
            </a:endParaRPr>
          </a:p>
          <a:p>
            <a:pPr>
              <a:lnSpc>
                <a:spcPct val="105000"/>
              </a:lnSpc>
              <a:buFont typeface="Wingdings" panose="05000000000000000000" pitchFamily="2" charset="2"/>
              <a:buChar char="Ø"/>
            </a:pPr>
            <a:r>
              <a:rPr lang="en-US" altLang="zh-CN" sz="2400" b="1" dirty="0" smtClean="0">
                <a:latin typeface="楷体" panose="02010609060101010101" pitchFamily="49" charset="-122"/>
              </a:rPr>
              <a:t>M</a:t>
            </a:r>
            <a:r>
              <a:rPr lang="zh-CN" altLang="en-US" sz="2400" b="1" dirty="0">
                <a:latin typeface="楷体" panose="02010609060101010101" pitchFamily="49" charset="-122"/>
              </a:rPr>
              <a:t>约束</a:t>
            </a:r>
            <a:r>
              <a:rPr lang="zh-CN" altLang="en-US" sz="2400" b="1" dirty="0" smtClean="0">
                <a:latin typeface="楷体" panose="02010609060101010101" pitchFamily="49" charset="-122"/>
              </a:rPr>
              <a:t>(屏蔽或强制</a:t>
            </a:r>
            <a:r>
              <a:rPr lang="zh-CN" altLang="en-US" sz="2400" b="1" dirty="0">
                <a:latin typeface="楷体" panose="02010609060101010101" pitchFamily="49" charset="-122"/>
              </a:rPr>
              <a:t>)：若结果</a:t>
            </a:r>
            <a:r>
              <a:rPr lang="en-US" altLang="zh-CN" sz="2400" b="1" dirty="0">
                <a:latin typeface="楷体" panose="02010609060101010101" pitchFamily="49" charset="-122"/>
              </a:rPr>
              <a:t>a</a:t>
            </a:r>
            <a:r>
              <a:rPr lang="zh-CN" altLang="en-US" sz="2400" b="1" dirty="0">
                <a:latin typeface="楷体" panose="02010609060101010101" pitchFamily="49" charset="-122"/>
              </a:rPr>
              <a:t>为1，则结果</a:t>
            </a:r>
            <a:r>
              <a:rPr lang="en-US" altLang="zh-CN" sz="2400" b="1" dirty="0">
                <a:latin typeface="楷体" panose="02010609060101010101" pitchFamily="49" charset="-122"/>
              </a:rPr>
              <a:t>b</a:t>
            </a:r>
            <a:r>
              <a:rPr lang="zh-CN" altLang="en-US" sz="2400" b="1" dirty="0">
                <a:latin typeface="楷体" panose="02010609060101010101" pitchFamily="49" charset="-122"/>
              </a:rPr>
              <a:t>强制为</a:t>
            </a:r>
            <a:r>
              <a:rPr lang="zh-CN" altLang="en-US" sz="2400" b="1" dirty="0" smtClean="0">
                <a:latin typeface="楷体" panose="02010609060101010101" pitchFamily="49" charset="-122"/>
              </a:rPr>
              <a:t>0</a:t>
            </a:r>
            <a:r>
              <a:rPr lang="zh-CN" altLang="en-US" sz="2400" dirty="0" smtClean="0">
                <a:latin typeface="楷体" panose="02010609060101010101" pitchFamily="49" charset="-122"/>
              </a:rPr>
              <a:t>（从结果考虑）</a:t>
            </a:r>
            <a:endParaRPr lang="zh-CN" altLang="en-US" sz="2400" b="1" dirty="0">
              <a:latin typeface="楷体" panose="02010609060101010101" pitchFamily="49" charset="-122"/>
            </a:endParaRPr>
          </a:p>
        </p:txBody>
      </p:sp>
      <p:sp>
        <p:nvSpPr>
          <p:cNvPr id="5" name="Rectangle 2"/>
          <p:cNvSpPr txBox="1">
            <a:spLocks noChangeArrowheads="1"/>
          </p:cNvSpPr>
          <p:nvPr/>
        </p:nvSpPr>
        <p:spPr bwMode="auto">
          <a:xfrm>
            <a:off x="695400" y="-328255"/>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Tree>
    <p:extLst>
      <p:ext uri="{BB962C8B-B14F-4D97-AF65-F5344CB8AC3E}">
        <p14:creationId xmlns:p14="http://schemas.microsoft.com/office/powerpoint/2010/main" val="34414011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50" name="Oval 6"/>
          <p:cNvSpPr>
            <a:spLocks noChangeArrowheads="1"/>
          </p:cNvSpPr>
          <p:nvPr/>
        </p:nvSpPr>
        <p:spPr bwMode="auto">
          <a:xfrm>
            <a:off x="2784939" y="2294657"/>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a</a:t>
            </a:r>
          </a:p>
        </p:txBody>
      </p:sp>
      <p:sp>
        <p:nvSpPr>
          <p:cNvPr id="159749" name="Oval 5"/>
          <p:cNvSpPr>
            <a:spLocks noChangeArrowheads="1"/>
          </p:cNvSpPr>
          <p:nvPr/>
        </p:nvSpPr>
        <p:spPr bwMode="auto">
          <a:xfrm>
            <a:off x="2784939" y="3305143"/>
            <a:ext cx="1016000" cy="72177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b</a:t>
            </a:r>
          </a:p>
        </p:txBody>
      </p:sp>
      <p:sp>
        <p:nvSpPr>
          <p:cNvPr id="159752" name="Text Box 8"/>
          <p:cNvSpPr txBox="1">
            <a:spLocks noChangeArrowheads="1"/>
          </p:cNvSpPr>
          <p:nvPr/>
        </p:nvSpPr>
        <p:spPr bwMode="auto">
          <a:xfrm>
            <a:off x="1159339" y="3738207"/>
            <a:ext cx="1828800" cy="58477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solidFill>
                  <a:schemeClr val="accent2"/>
                </a:solidFill>
              </a:rPr>
              <a:t>互斥</a:t>
            </a:r>
            <a:endParaRPr lang="zh-CN" altLang="en-US" sz="3200" b="0" dirty="0">
              <a:solidFill>
                <a:schemeClr val="accent2"/>
              </a:solidFill>
              <a:ea typeface="宋体" charset="-122"/>
            </a:endParaRPr>
          </a:p>
        </p:txBody>
      </p:sp>
      <p:sp>
        <p:nvSpPr>
          <p:cNvPr id="159761" name="Line 17"/>
          <p:cNvSpPr>
            <a:spLocks noChangeShapeType="1"/>
          </p:cNvSpPr>
          <p:nvPr/>
        </p:nvSpPr>
        <p:spPr bwMode="auto">
          <a:xfrm flipH="1">
            <a:off x="1362539" y="2655544"/>
            <a:ext cx="1422400" cy="64959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2" name="Line 18"/>
          <p:cNvSpPr>
            <a:spLocks noChangeShapeType="1"/>
          </p:cNvSpPr>
          <p:nvPr/>
        </p:nvSpPr>
        <p:spPr bwMode="auto">
          <a:xfrm>
            <a:off x="1362539" y="3305142"/>
            <a:ext cx="1422400" cy="3608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63" name="Text Box 19"/>
          <p:cNvSpPr txBox="1">
            <a:spLocks noChangeArrowheads="1"/>
          </p:cNvSpPr>
          <p:nvPr/>
        </p:nvSpPr>
        <p:spPr bwMode="auto">
          <a:xfrm>
            <a:off x="652331" y="3088610"/>
            <a:ext cx="1219200" cy="58477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charset="-122"/>
              </a:rPr>
              <a:t>E</a:t>
            </a:r>
          </a:p>
        </p:txBody>
      </p:sp>
      <p:sp>
        <p:nvSpPr>
          <p:cNvPr id="159767" name="Oval 23"/>
          <p:cNvSpPr>
            <a:spLocks noChangeArrowheads="1"/>
          </p:cNvSpPr>
          <p:nvPr/>
        </p:nvSpPr>
        <p:spPr bwMode="auto">
          <a:xfrm>
            <a:off x="6400800" y="2058120"/>
            <a:ext cx="1016000" cy="727769"/>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charset="0"/>
              </a:rPr>
              <a:t>a</a:t>
            </a:r>
          </a:p>
        </p:txBody>
      </p:sp>
      <p:sp>
        <p:nvSpPr>
          <p:cNvPr id="159768" name="Oval 24"/>
          <p:cNvSpPr>
            <a:spLocks noChangeArrowheads="1"/>
          </p:cNvSpPr>
          <p:nvPr/>
        </p:nvSpPr>
        <p:spPr bwMode="auto">
          <a:xfrm>
            <a:off x="6400800" y="2858666"/>
            <a:ext cx="1016000" cy="727769"/>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b</a:t>
            </a:r>
          </a:p>
        </p:txBody>
      </p:sp>
      <p:sp>
        <p:nvSpPr>
          <p:cNvPr id="159769" name="Text Box 25"/>
          <p:cNvSpPr txBox="1">
            <a:spLocks noChangeArrowheads="1"/>
          </p:cNvSpPr>
          <p:nvPr/>
        </p:nvSpPr>
        <p:spPr bwMode="auto">
          <a:xfrm>
            <a:off x="4572000" y="3804767"/>
            <a:ext cx="1828800" cy="579183"/>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chemeClr val="accent2"/>
                </a:solidFill>
              </a:rPr>
              <a:t>包含</a:t>
            </a:r>
            <a:endParaRPr lang="zh-CN" altLang="en-US" sz="3200" b="0">
              <a:solidFill>
                <a:schemeClr val="accent2"/>
              </a:solidFill>
              <a:ea typeface="宋体" charset="-122"/>
            </a:endParaRPr>
          </a:p>
        </p:txBody>
      </p:sp>
      <p:sp>
        <p:nvSpPr>
          <p:cNvPr id="159770" name="Line 26"/>
          <p:cNvSpPr>
            <a:spLocks noChangeShapeType="1"/>
          </p:cNvSpPr>
          <p:nvPr/>
        </p:nvSpPr>
        <p:spPr bwMode="auto">
          <a:xfrm flipH="1">
            <a:off x="4978400" y="2494781"/>
            <a:ext cx="1422400" cy="80054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71" name="Line 27"/>
          <p:cNvSpPr>
            <a:spLocks noChangeShapeType="1"/>
          </p:cNvSpPr>
          <p:nvPr/>
        </p:nvSpPr>
        <p:spPr bwMode="auto">
          <a:xfrm>
            <a:off x="4978400" y="3295327"/>
            <a:ext cx="1422400" cy="65499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72" name="Text Box 28"/>
          <p:cNvSpPr txBox="1">
            <a:spLocks noChangeArrowheads="1"/>
          </p:cNvSpPr>
          <p:nvPr/>
        </p:nvSpPr>
        <p:spPr bwMode="auto">
          <a:xfrm>
            <a:off x="4396747" y="2993834"/>
            <a:ext cx="1219200" cy="579183"/>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chemeClr val="accent2"/>
                </a:solidFill>
                <a:ea typeface="宋体" charset="-122"/>
              </a:rPr>
              <a:t>I</a:t>
            </a:r>
          </a:p>
        </p:txBody>
      </p:sp>
      <p:sp>
        <p:nvSpPr>
          <p:cNvPr id="159773" name="Oval 29"/>
          <p:cNvSpPr>
            <a:spLocks noChangeArrowheads="1"/>
          </p:cNvSpPr>
          <p:nvPr/>
        </p:nvSpPr>
        <p:spPr bwMode="auto">
          <a:xfrm>
            <a:off x="6400800" y="3659213"/>
            <a:ext cx="1016000" cy="727769"/>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charset="0"/>
              </a:rPr>
              <a:t>c</a:t>
            </a:r>
          </a:p>
        </p:txBody>
      </p:sp>
      <p:sp>
        <p:nvSpPr>
          <p:cNvPr id="159774" name="Line 30"/>
          <p:cNvSpPr>
            <a:spLocks noChangeShapeType="1"/>
          </p:cNvSpPr>
          <p:nvPr/>
        </p:nvSpPr>
        <p:spPr bwMode="auto">
          <a:xfrm>
            <a:off x="4978400" y="3295327"/>
            <a:ext cx="14224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77" name="Oval 33"/>
          <p:cNvSpPr>
            <a:spLocks noChangeArrowheads="1"/>
          </p:cNvSpPr>
          <p:nvPr/>
        </p:nvSpPr>
        <p:spPr bwMode="auto">
          <a:xfrm>
            <a:off x="10160000" y="2142257"/>
            <a:ext cx="1016000" cy="724229"/>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a</a:t>
            </a:r>
          </a:p>
        </p:txBody>
      </p:sp>
      <p:sp>
        <p:nvSpPr>
          <p:cNvPr id="159778" name="Oval 34"/>
          <p:cNvSpPr>
            <a:spLocks noChangeArrowheads="1"/>
          </p:cNvSpPr>
          <p:nvPr/>
        </p:nvSpPr>
        <p:spPr bwMode="auto">
          <a:xfrm>
            <a:off x="10160000" y="3156177"/>
            <a:ext cx="1016000" cy="724229"/>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b</a:t>
            </a:r>
          </a:p>
        </p:txBody>
      </p:sp>
      <p:sp>
        <p:nvSpPr>
          <p:cNvPr id="159779" name="Text Box 35"/>
          <p:cNvSpPr txBox="1">
            <a:spLocks noChangeArrowheads="1"/>
          </p:cNvSpPr>
          <p:nvPr/>
        </p:nvSpPr>
        <p:spPr bwMode="auto">
          <a:xfrm>
            <a:off x="8534400" y="3663137"/>
            <a:ext cx="1828800" cy="579383"/>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0">
                <a:solidFill>
                  <a:schemeClr val="accent2"/>
                </a:solidFill>
                <a:ea typeface="宋体" charset="-122"/>
              </a:rPr>
              <a:t>唯一</a:t>
            </a:r>
          </a:p>
        </p:txBody>
      </p:sp>
      <p:sp>
        <p:nvSpPr>
          <p:cNvPr id="159780" name="Line 36"/>
          <p:cNvSpPr>
            <a:spLocks noChangeShapeType="1"/>
          </p:cNvSpPr>
          <p:nvPr/>
        </p:nvSpPr>
        <p:spPr bwMode="auto">
          <a:xfrm flipH="1">
            <a:off x="8737600" y="2504370"/>
            <a:ext cx="1422400" cy="65180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81" name="Line 37"/>
          <p:cNvSpPr>
            <a:spLocks noChangeShapeType="1"/>
          </p:cNvSpPr>
          <p:nvPr/>
        </p:nvSpPr>
        <p:spPr bwMode="auto">
          <a:xfrm>
            <a:off x="8737600" y="3156176"/>
            <a:ext cx="1422400" cy="36211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82" name="Text Box 38"/>
          <p:cNvSpPr txBox="1">
            <a:spLocks noChangeArrowheads="1"/>
          </p:cNvSpPr>
          <p:nvPr/>
        </p:nvSpPr>
        <p:spPr bwMode="auto">
          <a:xfrm>
            <a:off x="8152341" y="2866486"/>
            <a:ext cx="1016000" cy="579383"/>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chemeClr val="accent2"/>
                </a:solidFill>
                <a:ea typeface="宋体" charset="-122"/>
              </a:rPr>
              <a:t>O</a:t>
            </a:r>
          </a:p>
        </p:txBody>
      </p:sp>
      <p:sp>
        <p:nvSpPr>
          <p:cNvPr id="159790" name="Text Box 46"/>
          <p:cNvSpPr txBox="1">
            <a:spLocks noChangeArrowheads="1"/>
          </p:cNvSpPr>
          <p:nvPr/>
        </p:nvSpPr>
        <p:spPr bwMode="auto">
          <a:xfrm>
            <a:off x="1930400" y="5114057"/>
            <a:ext cx="1828800" cy="57943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ea typeface="宋体" charset="-122"/>
              </a:rPr>
              <a:t>R</a:t>
            </a:r>
          </a:p>
        </p:txBody>
      </p:sp>
      <p:sp>
        <p:nvSpPr>
          <p:cNvPr id="159785" name="Oval 41"/>
          <p:cNvSpPr>
            <a:spLocks noChangeArrowheads="1"/>
          </p:cNvSpPr>
          <p:nvPr/>
        </p:nvSpPr>
        <p:spPr bwMode="auto">
          <a:xfrm>
            <a:off x="3759200" y="4331420"/>
            <a:ext cx="1016000" cy="73342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a</a:t>
            </a:r>
          </a:p>
        </p:txBody>
      </p:sp>
      <p:sp>
        <p:nvSpPr>
          <p:cNvPr id="159786" name="Oval 42"/>
          <p:cNvSpPr>
            <a:spLocks noChangeArrowheads="1"/>
          </p:cNvSpPr>
          <p:nvPr/>
        </p:nvSpPr>
        <p:spPr bwMode="auto">
          <a:xfrm>
            <a:off x="3759200" y="5652220"/>
            <a:ext cx="1016000" cy="733425"/>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b</a:t>
            </a:r>
          </a:p>
        </p:txBody>
      </p:sp>
      <p:sp>
        <p:nvSpPr>
          <p:cNvPr id="159787" name="Text Box 43"/>
          <p:cNvSpPr txBox="1">
            <a:spLocks noChangeArrowheads="1"/>
          </p:cNvSpPr>
          <p:nvPr/>
        </p:nvSpPr>
        <p:spPr bwMode="auto">
          <a:xfrm>
            <a:off x="1828800" y="5945907"/>
            <a:ext cx="1828800" cy="579438"/>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0">
                <a:solidFill>
                  <a:schemeClr val="accent2"/>
                </a:solidFill>
                <a:ea typeface="宋体" charset="-122"/>
              </a:rPr>
              <a:t>要求</a:t>
            </a:r>
          </a:p>
        </p:txBody>
      </p:sp>
      <p:sp>
        <p:nvSpPr>
          <p:cNvPr id="159795" name="Arc 51"/>
          <p:cNvSpPr>
            <a:spLocks/>
          </p:cNvSpPr>
          <p:nvPr/>
        </p:nvSpPr>
        <p:spPr bwMode="auto">
          <a:xfrm flipH="1">
            <a:off x="3251200" y="4698133"/>
            <a:ext cx="508000" cy="1393825"/>
          </a:xfrm>
          <a:custGeom>
            <a:avLst/>
            <a:gdLst>
              <a:gd name="G0" fmla="+- 93 0 0"/>
              <a:gd name="G1" fmla="+- 21600 0 0"/>
              <a:gd name="G2" fmla="+- 21600 0 0"/>
              <a:gd name="T0" fmla="*/ 135 w 21693"/>
              <a:gd name="T1" fmla="*/ 0 h 43200"/>
              <a:gd name="T2" fmla="*/ 0 w 21693"/>
              <a:gd name="T3" fmla="*/ 43200 h 43200"/>
              <a:gd name="T4" fmla="*/ 93 w 21693"/>
              <a:gd name="T5" fmla="*/ 21600 h 43200"/>
            </a:gdLst>
            <a:ahLst/>
            <a:cxnLst>
              <a:cxn ang="0">
                <a:pos x="T0" y="T1"/>
              </a:cxn>
              <a:cxn ang="0">
                <a:pos x="T2" y="T3"/>
              </a:cxn>
              <a:cxn ang="0">
                <a:pos x="T4" y="T5"/>
              </a:cxn>
            </a:cxnLst>
            <a:rect l="0" t="0" r="r" b="b"/>
            <a:pathLst>
              <a:path w="21693" h="43200" fill="none" extrusionOk="0">
                <a:moveTo>
                  <a:pt x="134" y="0"/>
                </a:moveTo>
                <a:cubicBezTo>
                  <a:pt x="12047" y="23"/>
                  <a:pt x="21693" y="9687"/>
                  <a:pt x="21693" y="21600"/>
                </a:cubicBezTo>
                <a:cubicBezTo>
                  <a:pt x="21693" y="33529"/>
                  <a:pt x="12022" y="43200"/>
                  <a:pt x="93" y="43200"/>
                </a:cubicBezTo>
                <a:cubicBezTo>
                  <a:pt x="62" y="43200"/>
                  <a:pt x="31" y="43199"/>
                  <a:pt x="0" y="43199"/>
                </a:cubicBezTo>
              </a:path>
              <a:path w="21693" h="43200" stroke="0" extrusionOk="0">
                <a:moveTo>
                  <a:pt x="134" y="0"/>
                </a:moveTo>
                <a:cubicBezTo>
                  <a:pt x="12047" y="23"/>
                  <a:pt x="21693" y="9687"/>
                  <a:pt x="21693" y="21600"/>
                </a:cubicBezTo>
                <a:cubicBezTo>
                  <a:pt x="21693" y="33529"/>
                  <a:pt x="12022" y="43200"/>
                  <a:pt x="93" y="43200"/>
                </a:cubicBezTo>
                <a:cubicBezTo>
                  <a:pt x="62" y="43200"/>
                  <a:pt x="31" y="43199"/>
                  <a:pt x="0" y="43199"/>
                </a:cubicBezTo>
                <a:lnTo>
                  <a:pt x="93" y="21600"/>
                </a:lnTo>
                <a:close/>
              </a:path>
            </a:pathLst>
          </a:custGeom>
          <a:noFill/>
          <a:ln w="28575">
            <a:solidFill>
              <a:schemeClr val="tx1"/>
            </a:solidFill>
            <a:prstDash val="dash"/>
            <a:round/>
            <a:headEnd/>
            <a:tailEnd type="arrow" w="med" len="me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96" name="Line 52"/>
          <p:cNvSpPr>
            <a:spLocks noChangeShapeType="1"/>
          </p:cNvSpPr>
          <p:nvPr/>
        </p:nvSpPr>
        <p:spPr bwMode="auto">
          <a:xfrm flipH="1">
            <a:off x="4064000" y="5945907"/>
            <a:ext cx="203200" cy="146050"/>
          </a:xfrm>
          <a:prstGeom prst="line">
            <a:avLst/>
          </a:prstGeom>
          <a:solidFill>
            <a:schemeClr val="accent2">
              <a:lumMod val="20000"/>
              <a:lumOff val="80000"/>
            </a:schemeClr>
          </a:solidFill>
          <a:ln>
            <a:noFill/>
          </a:ln>
          <a:effectLst/>
        </p:spPr>
        <p:txBody>
          <a:bodyPr wrap="none" anchor="ctr"/>
          <a:lstStyle/>
          <a:p>
            <a:endParaRPr lang="zh-CN" altLang="en-US" sz="3600">
              <a:solidFill>
                <a:srgbClr val="FF0000"/>
              </a:solidFill>
              <a:effectLst>
                <a:outerShdw blurRad="38100" dist="38100" dir="2700000" algn="tl">
                  <a:srgbClr val="000000"/>
                </a:outerShdw>
              </a:effectLst>
              <a:latin typeface="Arial" charset="0"/>
            </a:endParaRPr>
          </a:p>
        </p:txBody>
      </p:sp>
      <p:sp>
        <p:nvSpPr>
          <p:cNvPr id="159801" name="Text Box 57"/>
          <p:cNvSpPr txBox="1">
            <a:spLocks noChangeArrowheads="1"/>
          </p:cNvSpPr>
          <p:nvPr/>
        </p:nvSpPr>
        <p:spPr bwMode="auto">
          <a:xfrm>
            <a:off x="8737600" y="5109661"/>
            <a:ext cx="1828800" cy="58477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ea typeface="宋体" charset="-122"/>
              </a:rPr>
              <a:t>M</a:t>
            </a:r>
          </a:p>
        </p:txBody>
      </p:sp>
      <p:sp>
        <p:nvSpPr>
          <p:cNvPr id="159802" name="Oval 58"/>
          <p:cNvSpPr>
            <a:spLocks noChangeArrowheads="1"/>
          </p:cNvSpPr>
          <p:nvPr/>
        </p:nvSpPr>
        <p:spPr bwMode="auto">
          <a:xfrm>
            <a:off x="7721600" y="4272682"/>
            <a:ext cx="1016000" cy="760891"/>
          </a:xfrm>
          <a:prstGeom prst="ellipse">
            <a:avLst/>
          </a:prstGeom>
          <a:solidFill>
            <a:schemeClr val="accent2">
              <a:lumMod val="20000"/>
              <a:lumOff val="80000"/>
            </a:schemeClr>
          </a:solidFill>
          <a:ln>
            <a:noFill/>
          </a:ln>
          <a:effectLst/>
        </p:spPr>
        <p:txBody>
          <a:bodyPr wrap="none" anchor="ctr"/>
          <a:lstStyle/>
          <a:p>
            <a:r>
              <a:rPr lang="en-US" altLang="zh-CN" sz="3600">
                <a:solidFill>
                  <a:srgbClr val="FF0000"/>
                </a:solidFill>
                <a:effectLst>
                  <a:outerShdw blurRad="38100" dist="38100" dir="2700000" algn="tl">
                    <a:srgbClr val="000000"/>
                  </a:outerShdw>
                </a:effectLst>
                <a:latin typeface="Arial" charset="0"/>
              </a:rPr>
              <a:t>a</a:t>
            </a:r>
          </a:p>
        </p:txBody>
      </p:sp>
      <p:sp>
        <p:nvSpPr>
          <p:cNvPr id="159803" name="Oval 59"/>
          <p:cNvSpPr>
            <a:spLocks noChangeArrowheads="1"/>
          </p:cNvSpPr>
          <p:nvPr/>
        </p:nvSpPr>
        <p:spPr bwMode="auto">
          <a:xfrm>
            <a:off x="7721600" y="5642285"/>
            <a:ext cx="1016000" cy="760891"/>
          </a:xfrm>
          <a:prstGeom prst="ellipse">
            <a:avLst/>
          </a:prstGeom>
          <a:solidFill>
            <a:schemeClr val="accent2">
              <a:lumMod val="20000"/>
              <a:lumOff val="80000"/>
            </a:schemeClr>
          </a:solidFill>
          <a:ln>
            <a:noFill/>
          </a:ln>
          <a:effectLst/>
        </p:spPr>
        <p:txBody>
          <a:bodyPr wrap="none" anchor="ctr"/>
          <a:lstStyle/>
          <a:p>
            <a:r>
              <a:rPr lang="en-US" altLang="zh-CN" sz="3600" dirty="0">
                <a:solidFill>
                  <a:srgbClr val="FF0000"/>
                </a:solidFill>
                <a:effectLst>
                  <a:outerShdw blurRad="38100" dist="38100" dir="2700000" algn="tl">
                    <a:srgbClr val="000000"/>
                  </a:outerShdw>
                </a:effectLst>
                <a:latin typeface="Arial" charset="0"/>
              </a:rPr>
              <a:t>b</a:t>
            </a:r>
          </a:p>
        </p:txBody>
      </p:sp>
      <p:sp>
        <p:nvSpPr>
          <p:cNvPr id="159804" name="Text Box 60"/>
          <p:cNvSpPr txBox="1">
            <a:spLocks noChangeArrowheads="1"/>
          </p:cNvSpPr>
          <p:nvPr/>
        </p:nvSpPr>
        <p:spPr bwMode="auto">
          <a:xfrm>
            <a:off x="6096000" y="5872137"/>
            <a:ext cx="1828800" cy="584775"/>
          </a:xfrm>
          <a:prstGeom prst="rect">
            <a:avLst/>
          </a:prstGeom>
          <a:noFill/>
          <a:ln>
            <a:noFill/>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0">
                <a:solidFill>
                  <a:schemeClr val="accent2"/>
                </a:solidFill>
                <a:ea typeface="宋体" charset="-122"/>
              </a:rPr>
              <a:t>强制</a:t>
            </a:r>
          </a:p>
        </p:txBody>
      </p:sp>
      <p:sp>
        <p:nvSpPr>
          <p:cNvPr id="159805" name="Arc 61"/>
          <p:cNvSpPr>
            <a:spLocks/>
          </p:cNvSpPr>
          <p:nvPr/>
        </p:nvSpPr>
        <p:spPr bwMode="auto">
          <a:xfrm>
            <a:off x="8720667" y="4581794"/>
            <a:ext cx="524933" cy="1445693"/>
          </a:xfrm>
          <a:custGeom>
            <a:avLst/>
            <a:gdLst>
              <a:gd name="G0" fmla="+- 723 0 0"/>
              <a:gd name="G1" fmla="+- 21600 0 0"/>
              <a:gd name="G2" fmla="+- 21600 0 0"/>
              <a:gd name="T0" fmla="*/ 0 w 22323"/>
              <a:gd name="T1" fmla="*/ 12 h 43200"/>
              <a:gd name="T2" fmla="*/ 630 w 22323"/>
              <a:gd name="T3" fmla="*/ 43200 h 43200"/>
              <a:gd name="T4" fmla="*/ 723 w 22323"/>
              <a:gd name="T5" fmla="*/ 21600 h 43200"/>
            </a:gdLst>
            <a:ahLst/>
            <a:cxnLst>
              <a:cxn ang="0">
                <a:pos x="T0" y="T1"/>
              </a:cxn>
              <a:cxn ang="0">
                <a:pos x="T2" y="T3"/>
              </a:cxn>
              <a:cxn ang="0">
                <a:pos x="T4" y="T5"/>
              </a:cxn>
            </a:cxnLst>
            <a:rect l="0" t="0" r="r" b="b"/>
            <a:pathLst>
              <a:path w="22323" h="43200" fill="none" extrusionOk="0">
                <a:moveTo>
                  <a:pt x="0" y="12"/>
                </a:moveTo>
                <a:cubicBezTo>
                  <a:pt x="240" y="4"/>
                  <a:pt x="481" y="-1"/>
                  <a:pt x="723" y="0"/>
                </a:cubicBezTo>
                <a:cubicBezTo>
                  <a:pt x="12652" y="0"/>
                  <a:pt x="22323" y="9670"/>
                  <a:pt x="22323" y="21600"/>
                </a:cubicBezTo>
                <a:cubicBezTo>
                  <a:pt x="22323" y="33529"/>
                  <a:pt x="12652" y="43200"/>
                  <a:pt x="723" y="43200"/>
                </a:cubicBezTo>
                <a:cubicBezTo>
                  <a:pt x="692" y="43200"/>
                  <a:pt x="661" y="43199"/>
                  <a:pt x="630" y="43199"/>
                </a:cubicBezTo>
              </a:path>
              <a:path w="22323" h="43200" stroke="0" extrusionOk="0">
                <a:moveTo>
                  <a:pt x="0" y="12"/>
                </a:moveTo>
                <a:cubicBezTo>
                  <a:pt x="240" y="4"/>
                  <a:pt x="481" y="-1"/>
                  <a:pt x="723" y="0"/>
                </a:cubicBezTo>
                <a:cubicBezTo>
                  <a:pt x="12652" y="0"/>
                  <a:pt x="22323" y="9670"/>
                  <a:pt x="22323" y="21600"/>
                </a:cubicBezTo>
                <a:cubicBezTo>
                  <a:pt x="22323" y="33529"/>
                  <a:pt x="12652" y="43200"/>
                  <a:pt x="723" y="43200"/>
                </a:cubicBezTo>
                <a:cubicBezTo>
                  <a:pt x="692" y="43200"/>
                  <a:pt x="661" y="43199"/>
                  <a:pt x="630" y="43199"/>
                </a:cubicBezTo>
                <a:lnTo>
                  <a:pt x="723" y="21600"/>
                </a:lnTo>
                <a:close/>
              </a:path>
            </a:pathLst>
          </a:custGeom>
          <a:noFill/>
          <a:ln w="28575">
            <a:solidFill>
              <a:schemeClr val="tx1"/>
            </a:solidFill>
            <a:prstDash val="dash"/>
            <a:round/>
            <a:headEnd/>
            <a:tailEnd type="arrow" w="med" len="med"/>
          </a:ln>
          <a:effectLst/>
          <a:extLst>
            <a:ext uri="{909E8E84-426E-40DD-AFC4-6F175D3DCCD1}">
              <a14:hiddenFill xmlns:a14="http://schemas.microsoft.com/office/drawing/2010/main">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18" name="Rectangle 6"/>
          <p:cNvSpPr>
            <a:spLocks noGrp="1" noChangeArrowheads="1"/>
          </p:cNvSpPr>
          <p:nvPr>
            <p:ph type="body" idx="1"/>
          </p:nvPr>
        </p:nvSpPr>
        <p:spPr>
          <a:xfrm>
            <a:off x="458258" y="1124744"/>
            <a:ext cx="10462683" cy="792162"/>
          </a:xfrm>
          <a:noFill/>
          <a:ln/>
        </p:spPr>
        <p:txBody>
          <a:bodyPr/>
          <a:lstStyle/>
          <a:p>
            <a:pPr algn="just" eaLnBrk="1" hangingPunct="1">
              <a:lnSpc>
                <a:spcPct val="130000"/>
              </a:lnSpc>
              <a:defRPr/>
            </a:pPr>
            <a:r>
              <a:rPr lang="zh-CN" altLang="en-US" sz="2600" b="1" dirty="0"/>
              <a:t>因果图中用来表示约束关系的约束符号：</a:t>
            </a:r>
          </a:p>
        </p:txBody>
      </p:sp>
      <p:sp>
        <p:nvSpPr>
          <p:cNvPr id="41" name="Rectangle 2"/>
          <p:cNvSpPr txBox="1">
            <a:spLocks noChangeArrowheads="1"/>
          </p:cNvSpPr>
          <p:nvPr/>
        </p:nvSpPr>
        <p:spPr bwMode="auto">
          <a:xfrm>
            <a:off x="695400" y="-347364"/>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b="1" dirty="0">
                <a:latin typeface="楷体" panose="02010609060101010101" pitchFamily="49" charset="-122"/>
                <a:ea typeface="楷体" panose="02010609060101010101" pitchFamily="49" charset="-122"/>
                <a:cs typeface="楷体" panose="02010609060101010101" pitchFamily="49" charset="-122"/>
              </a:rPr>
              <a:t>因果图法概述</a:t>
            </a:r>
          </a:p>
        </p:txBody>
      </p:sp>
    </p:spTree>
    <p:extLst>
      <p:ext uri="{BB962C8B-B14F-4D97-AF65-F5344CB8AC3E}">
        <p14:creationId xmlns:p14="http://schemas.microsoft.com/office/powerpoint/2010/main" val="2319367226"/>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2303924" y="548680"/>
            <a:ext cx="8122835" cy="5914812"/>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
        <p:nvSpPr>
          <p:cNvPr id="4" name="矩形 3"/>
          <p:cNvSpPr/>
          <p:nvPr/>
        </p:nvSpPr>
        <p:spPr bwMode="auto">
          <a:xfrm>
            <a:off x="8243091" y="2204142"/>
            <a:ext cx="2801407" cy="352241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92" tIns="45696" rIns="91392" bIns="45696" numCol="1" rtlCol="0" anchor="t" anchorCtr="0" compatLnSpc="1">
            <a:prstTxWarp prst="textNoShape">
              <a:avLst/>
            </a:prstTxWarp>
          </a:bodyPr>
          <a:lstStyle/>
          <a:p>
            <a:pPr defTabSz="913943" eaLnBrk="0" hangingPunct="0"/>
            <a:endParaRPr lang="zh-CN" altLang="en-US" sz="2800" dirty="0">
              <a:latin typeface="楷体" panose="02010609060101010101" pitchFamily="49" charset="-122"/>
              <a:ea typeface="楷体" panose="02010609060101010101" pitchFamily="49" charset="-122"/>
            </a:endParaRPr>
          </a:p>
        </p:txBody>
      </p:sp>
      <p:cxnSp>
        <p:nvCxnSpPr>
          <p:cNvPr id="5" name="直接箭头连接符 4"/>
          <p:cNvCxnSpPr/>
          <p:nvPr/>
        </p:nvCxnSpPr>
        <p:spPr bwMode="auto">
          <a:xfrm flipH="1">
            <a:off x="6365342" y="2830248"/>
            <a:ext cx="1823510" cy="6139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直接箭头连接符 5"/>
          <p:cNvCxnSpPr/>
          <p:nvPr/>
        </p:nvCxnSpPr>
        <p:spPr bwMode="auto">
          <a:xfrm flipH="1" flipV="1">
            <a:off x="7270366" y="4026536"/>
            <a:ext cx="1007918" cy="415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H="1" flipV="1">
            <a:off x="6023458" y="4857811"/>
            <a:ext cx="2176799" cy="4339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矩形 7"/>
          <p:cNvSpPr/>
          <p:nvPr/>
        </p:nvSpPr>
        <p:spPr>
          <a:xfrm>
            <a:off x="7320135" y="2660147"/>
            <a:ext cx="4248324" cy="954107"/>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E</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互斥）</a:t>
            </a:r>
            <a:endParaRPr lang="en-US" altLang="zh-CN" sz="2800" b="1" dirty="0">
              <a:solidFill>
                <a:srgbClr val="FF0000"/>
              </a:solidFill>
              <a:latin typeface="楷体" panose="02010609060101010101" pitchFamily="49" charset="-122"/>
              <a:ea typeface="楷体" panose="02010609060101010101" pitchFamily="49" charset="-122"/>
            </a:endParaRPr>
          </a:p>
          <a:p>
            <a:pPr lvl="2"/>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9" name="矩形 8"/>
          <p:cNvSpPr/>
          <p:nvPr/>
        </p:nvSpPr>
        <p:spPr>
          <a:xfrm>
            <a:off x="7617283" y="3981882"/>
            <a:ext cx="4239357" cy="523220"/>
          </a:xfrm>
          <a:prstGeom prst="rect">
            <a:avLst/>
          </a:prstGeom>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R</a:t>
            </a:r>
            <a:r>
              <a:rPr lang="zh-CN" altLang="en-US" sz="2800" b="1" dirty="0">
                <a:solidFill>
                  <a:srgbClr val="FF0000"/>
                </a:solidFill>
                <a:latin typeface="楷体" panose="02010609060101010101" pitchFamily="49" charset="-122"/>
                <a:ea typeface="楷体" panose="02010609060101010101" pitchFamily="49" charset="-122"/>
              </a:rPr>
              <a:t>（要求）</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0" name="矩形 9"/>
          <p:cNvSpPr/>
          <p:nvPr/>
        </p:nvSpPr>
        <p:spPr>
          <a:xfrm>
            <a:off x="7643891" y="5142697"/>
            <a:ext cx="2941693" cy="523220"/>
          </a:xfrm>
          <a:prstGeom prst="rect">
            <a:avLst/>
          </a:prstGeom>
          <a:noFill/>
        </p:spPr>
        <p:txBody>
          <a:bodyPr wrap="square">
            <a:spAutoFit/>
          </a:bodyPr>
          <a:lstStyle/>
          <a:p>
            <a:pPr lvl="2"/>
            <a:r>
              <a:rPr lang="en-US" altLang="zh-CN" sz="2800" b="1" dirty="0">
                <a:solidFill>
                  <a:srgbClr val="FF0000"/>
                </a:solidFill>
                <a:latin typeface="楷体" panose="02010609060101010101" pitchFamily="49" charset="-122"/>
                <a:ea typeface="楷体" panose="02010609060101010101" pitchFamily="49" charset="-122"/>
              </a:rPr>
              <a:t>I</a:t>
            </a:r>
            <a:r>
              <a:rPr lang="zh-CN" altLang="en-US" sz="2800" b="1" dirty="0">
                <a:solidFill>
                  <a:srgbClr val="FF0000"/>
                </a:solidFill>
                <a:latin typeface="楷体" panose="02010609060101010101" pitchFamily="49" charset="-122"/>
                <a:ea typeface="楷体" panose="02010609060101010101" pitchFamily="49" charset="-122"/>
              </a:rPr>
              <a:t>（包含）</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1" name="Rectangle 2"/>
          <p:cNvSpPr txBox="1">
            <a:spLocks noChangeArrowheads="1"/>
          </p:cNvSpPr>
          <p:nvPr/>
        </p:nvSpPr>
        <p:spPr bwMode="auto">
          <a:xfrm>
            <a:off x="1847528" y="-451321"/>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smtClean="0">
                <a:solidFill>
                  <a:schemeClr val="tx2"/>
                </a:solidFill>
                <a:latin typeface="黑体" pitchFamily="2" charset="-122"/>
                <a:ea typeface="黑体" pitchFamily="2" charset="-122"/>
                <a:cs typeface="+mj-cs"/>
              </a:rPr>
              <a:t> </a:t>
            </a:r>
            <a:endParaRPr lang="zh-CN" altLang="en-US" sz="3800" b="1" dirty="0">
              <a:solidFill>
                <a:schemeClr val="tx2"/>
              </a:solidFill>
              <a:latin typeface="黑体" pitchFamily="2" charset="-122"/>
              <a:ea typeface="黑体" pitchFamily="2" charset="-122"/>
              <a:cs typeface="+mj-cs"/>
            </a:endParaRPr>
          </a:p>
        </p:txBody>
      </p:sp>
      <p:sp>
        <p:nvSpPr>
          <p:cNvPr id="15" name="标题 14"/>
          <p:cNvSpPr>
            <a:spLocks noGrp="1"/>
          </p:cNvSpPr>
          <p:nvPr>
            <p:ph type="title"/>
          </p:nvPr>
        </p:nvSpPr>
        <p:spPr>
          <a:xfrm>
            <a:off x="623392" y="116632"/>
            <a:ext cx="10668000" cy="828130"/>
          </a:xfrm>
        </p:spPr>
        <p:txBody>
          <a:bodyPr/>
          <a:lstStyle/>
          <a:p>
            <a:r>
              <a:rPr lang="zh-CN" altLang="en-US" dirty="0"/>
              <a:t>因果</a:t>
            </a:r>
            <a:r>
              <a:rPr lang="zh-CN" altLang="en-US" dirty="0" smtClean="0"/>
              <a:t>图法概述</a:t>
            </a:r>
            <a:endParaRPr lang="zh-CN" altLang="en-US" dirty="0"/>
          </a:p>
        </p:txBody>
      </p:sp>
    </p:spTree>
    <p:extLst>
      <p:ext uri="{BB962C8B-B14F-4D97-AF65-F5344CB8AC3E}">
        <p14:creationId xmlns:p14="http://schemas.microsoft.com/office/powerpoint/2010/main" val="2872804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22046</TotalTime>
  <Words>1888</Words>
  <Application>Microsoft Office PowerPoint</Application>
  <PresentationFormat>自定义</PresentationFormat>
  <Paragraphs>472</Paragraphs>
  <Slides>24</Slides>
  <Notes>14</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Profile</vt:lpstr>
      <vt:lpstr>软件测试实用教程 ——方法与实践</vt:lpstr>
      <vt:lpstr>目 录 </vt:lpstr>
      <vt:lpstr> 因果图法概述</vt:lpstr>
      <vt:lpstr>因果图法概述</vt:lpstr>
      <vt:lpstr>PowerPoint 演示文稿</vt:lpstr>
      <vt:lpstr>PowerPoint 演示文稿</vt:lpstr>
      <vt:lpstr>PowerPoint 演示文稿</vt:lpstr>
      <vt:lpstr>PowerPoint 演示文稿</vt:lpstr>
      <vt:lpstr>因果图法概述</vt:lpstr>
      <vt:lpstr>PowerPoint 演示文稿</vt:lpstr>
      <vt:lpstr>因果图法设计用例</vt:lpstr>
      <vt:lpstr>因果图法设计用例</vt:lpstr>
      <vt:lpstr>因果图法设计用例</vt:lpstr>
      <vt:lpstr>因果图法设计用例</vt:lpstr>
      <vt:lpstr>因果图法设计用例</vt:lpstr>
      <vt:lpstr>因果图法设计用例</vt:lpstr>
      <vt:lpstr>因果图法设计用例-总结</vt:lpstr>
      <vt:lpstr>因果图法设计用例-练习</vt:lpstr>
      <vt:lpstr>PowerPoint 演示文稿</vt:lpstr>
      <vt:lpstr>PowerPoint 演示文稿</vt:lpstr>
      <vt:lpstr>PowerPoint 演示文稿</vt:lpstr>
      <vt:lpstr>PowerPoint 演示文稿</vt:lpstr>
      <vt:lpstr> 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admin</cp:lastModifiedBy>
  <cp:revision>421</cp:revision>
  <dcterms:created xsi:type="dcterms:W3CDTF">2008-07-27T05:17:11Z</dcterms:created>
  <dcterms:modified xsi:type="dcterms:W3CDTF">2019-10-21T01:09:32Z</dcterms:modified>
</cp:coreProperties>
</file>