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552" r:id="rId2"/>
    <p:sldId id="575" r:id="rId3"/>
    <p:sldId id="553" r:id="rId4"/>
    <p:sldId id="556" r:id="rId5"/>
    <p:sldId id="576" r:id="rId6"/>
    <p:sldId id="557" r:id="rId7"/>
    <p:sldId id="558" r:id="rId8"/>
    <p:sldId id="578" r:id="rId9"/>
    <p:sldId id="559" r:id="rId10"/>
    <p:sldId id="560" r:id="rId11"/>
    <p:sldId id="561" r:id="rId12"/>
    <p:sldId id="562" r:id="rId13"/>
    <p:sldId id="563" r:id="rId14"/>
    <p:sldId id="564" r:id="rId15"/>
    <p:sldId id="565" r:id="rId16"/>
    <p:sldId id="567" r:id="rId17"/>
    <p:sldId id="572" r:id="rId18"/>
    <p:sldId id="573" r:id="rId19"/>
    <p:sldId id="577" r:id="rId20"/>
    <p:sldId id="574"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69373" autoAdjust="0"/>
  </p:normalViewPr>
  <p:slideViewPr>
    <p:cSldViewPr>
      <p:cViewPr varScale="1">
        <p:scale>
          <a:sx n="48" d="100"/>
          <a:sy n="48" d="100"/>
        </p:scale>
        <p:origin x="-1068" y="-14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3337668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649662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进程的三种基本状态</a:t>
            </a:r>
            <a:endParaRPr lang="zh-CN" altLang="en-US" dirty="0" smtClean="0"/>
          </a:p>
          <a:p>
            <a:r>
              <a:rPr lang="zh-CN" altLang="en-US" dirty="0" smtClean="0">
                <a:effectLst/>
              </a:rPr>
              <a:t>    进程在运行中不断地改变其运行状态。通常，一个运行进程必须具有以下三种基本状态。</a:t>
            </a:r>
            <a:endParaRPr lang="zh-CN" altLang="en-US" dirty="0" smtClean="0"/>
          </a:p>
          <a:p>
            <a:r>
              <a:rPr lang="zh-CN" altLang="en-US" dirty="0" smtClean="0">
                <a:effectLst/>
              </a:rPr>
              <a:t> </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就绪</a:t>
            </a:r>
            <a:r>
              <a:rPr lang="en-US" altLang="zh-CN" sz="1200" b="1" kern="1200" dirty="0" smtClean="0">
                <a:solidFill>
                  <a:schemeClr val="tx1"/>
                </a:solidFill>
                <a:effectLst/>
                <a:latin typeface="Arial" panose="020B0604020202020204" pitchFamily="34" charset="0"/>
                <a:ea typeface="宋体" panose="02010600030101010101" pitchFamily="2" charset="-122"/>
                <a:cs typeface="+mn-cs"/>
              </a:rPr>
              <a:t>(Ready)</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状态</a:t>
            </a:r>
            <a:endParaRPr lang="zh-CN" altLang="en-US" dirty="0" smtClean="0"/>
          </a:p>
          <a:p>
            <a:r>
              <a:rPr lang="zh-CN" altLang="en-US" dirty="0" smtClean="0">
                <a:effectLst/>
              </a:rPr>
              <a:t>    当进程已分配到除</a:t>
            </a:r>
            <a:r>
              <a:rPr lang="en-US" altLang="zh-CN" dirty="0" smtClean="0">
                <a:effectLst/>
              </a:rPr>
              <a:t>CPU</a:t>
            </a:r>
            <a:r>
              <a:rPr lang="zh-CN" altLang="en-US" dirty="0" smtClean="0">
                <a:effectLst/>
              </a:rPr>
              <a:t>以外的所有必要的资源，只要获得处理机便可立即执行，这时的进程状态称为就绪状态。</a:t>
            </a:r>
            <a:endParaRPr lang="zh-CN" altLang="en-US" dirty="0" smtClean="0"/>
          </a:p>
          <a:p>
            <a:r>
              <a:rPr lang="zh-CN" altLang="en-US" dirty="0" smtClean="0">
                <a:effectLst/>
              </a:rPr>
              <a:t> </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执行（</a:t>
            </a:r>
            <a:r>
              <a:rPr lang="en-US" altLang="zh-CN" sz="1200" b="1" kern="1200" dirty="0" smtClean="0">
                <a:solidFill>
                  <a:schemeClr val="tx1"/>
                </a:solidFill>
                <a:effectLst/>
                <a:latin typeface="Arial" panose="020B0604020202020204" pitchFamily="34" charset="0"/>
                <a:ea typeface="宋体" panose="02010600030101010101" pitchFamily="2" charset="-122"/>
                <a:cs typeface="+mn-cs"/>
              </a:rPr>
              <a:t>Running</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）状态</a:t>
            </a:r>
            <a:r>
              <a:rPr lang="zh-CN" altLang="en-US" dirty="0" smtClean="0">
                <a:effectLst/>
              </a:rPr>
              <a:t/>
            </a:r>
            <a:br>
              <a:rPr lang="zh-CN" altLang="en-US" dirty="0" smtClean="0">
                <a:effectLst/>
              </a:rPr>
            </a:br>
            <a:r>
              <a:rPr lang="zh-CN" altLang="en-US" dirty="0" smtClean="0">
                <a:effectLst/>
              </a:rPr>
              <a:t>当进程已获得处理机，其程序正在处理机上执行，此时的进程状态称为执行状态。</a:t>
            </a:r>
            <a:endParaRPr lang="zh-CN" altLang="en-US" dirty="0" smtClean="0"/>
          </a:p>
          <a:p>
            <a:r>
              <a:rPr lang="zh-CN" altLang="en-US" dirty="0" smtClean="0">
                <a:effectLst/>
              </a:rPr>
              <a:t> </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阻塞</a:t>
            </a:r>
            <a:r>
              <a:rPr lang="en-US" altLang="zh-CN" sz="1200" b="1" kern="1200" dirty="0" smtClean="0">
                <a:solidFill>
                  <a:schemeClr val="tx1"/>
                </a:solidFill>
                <a:effectLst/>
                <a:latin typeface="Arial" panose="020B0604020202020204" pitchFamily="34" charset="0"/>
                <a:ea typeface="宋体" panose="02010600030101010101" pitchFamily="2" charset="-122"/>
                <a:cs typeface="+mn-cs"/>
              </a:rPr>
              <a:t>(Blocked)</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状态</a:t>
            </a:r>
            <a:r>
              <a:rPr lang="zh-CN" altLang="en-US" dirty="0" smtClean="0">
                <a:effectLst/>
              </a:rPr>
              <a:t/>
            </a:r>
            <a:br>
              <a:rPr lang="zh-CN" altLang="en-US" dirty="0" smtClean="0">
                <a:effectLst/>
              </a:rPr>
            </a:br>
            <a:r>
              <a:rPr lang="zh-CN" altLang="en-US" dirty="0" smtClean="0">
                <a:effectLst/>
              </a:rPr>
              <a:t>正在执行的进程，由于等待某个事件发生而无法执行时，便放弃处理机而处于阻塞状态。引起进程阻塞的事件可有多种，例如，等待</a:t>
            </a:r>
            <a:r>
              <a:rPr lang="en-US" altLang="zh-CN" dirty="0" smtClean="0">
                <a:effectLst/>
              </a:rPr>
              <a:t>I/O</a:t>
            </a:r>
            <a:r>
              <a:rPr lang="zh-CN" altLang="en-US" dirty="0" smtClean="0">
                <a:effectLst/>
              </a:rPr>
              <a:t>完成、申请缓冲区不能满足、等待信件</a:t>
            </a:r>
            <a:r>
              <a:rPr lang="en-US" altLang="zh-CN" dirty="0" smtClean="0">
                <a:effectLst/>
              </a:rPr>
              <a:t>(</a:t>
            </a:r>
            <a:r>
              <a:rPr lang="zh-CN" altLang="en-US" dirty="0" smtClean="0">
                <a:effectLst/>
              </a:rPr>
              <a:t>信号</a:t>
            </a:r>
            <a:r>
              <a:rPr lang="en-US" altLang="zh-CN" dirty="0" smtClean="0">
                <a:effectLst/>
              </a:rPr>
              <a:t>)</a:t>
            </a:r>
            <a:r>
              <a:rPr lang="zh-CN" altLang="en-US" dirty="0" smtClean="0">
                <a:effectLst/>
              </a:rPr>
              <a:t>等。</a:t>
            </a:r>
            <a:endParaRPr lang="zh-CN" altLang="en-US" dirty="0" smtClean="0"/>
          </a:p>
          <a:p>
            <a:r>
              <a:rPr lang="en-US" altLang="zh-CN" sz="1200" b="1" kern="1200" dirty="0" smtClean="0">
                <a:solidFill>
                  <a:schemeClr val="tx1"/>
                </a:solidFill>
                <a:effectLst/>
                <a:latin typeface="Arial" panose="020B0604020202020204" pitchFamily="34" charset="0"/>
                <a:ea typeface="宋体" panose="02010600030101010101" pitchFamily="2" charset="-122"/>
                <a:cs typeface="+mn-cs"/>
              </a:rPr>
              <a:t>2.</a:t>
            </a:r>
            <a:r>
              <a:rPr lang="zh-CN" altLang="en-US" sz="1200" b="1" kern="1200" dirty="0" smtClean="0">
                <a:solidFill>
                  <a:schemeClr val="tx1"/>
                </a:solidFill>
                <a:effectLst/>
                <a:latin typeface="Arial" panose="020B0604020202020204" pitchFamily="34" charset="0"/>
                <a:ea typeface="宋体" panose="02010600030101010101" pitchFamily="2" charset="-122"/>
                <a:cs typeface="+mn-cs"/>
              </a:rPr>
              <a:t>进程三种状态间的转换</a:t>
            </a:r>
            <a:endParaRPr lang="zh-CN" altLang="en-US" dirty="0" smtClean="0"/>
          </a:p>
          <a:p>
            <a:r>
              <a:rPr lang="zh-CN" altLang="en-US" dirty="0" smtClean="0"/>
              <a:t> </a:t>
            </a:r>
          </a:p>
          <a:p>
            <a:r>
              <a:rPr lang="zh-CN" altLang="en-US" dirty="0" smtClean="0">
                <a:effectLst/>
              </a:rPr>
              <a:t>一个进程在运行期间，不断地从一种状态转换到另一种状态，它可以多次处于就绪状态和执行状态，也可以多次处于阻塞状态。图</a:t>
            </a:r>
            <a:r>
              <a:rPr lang="en-US" altLang="zh-CN" dirty="0" smtClean="0">
                <a:effectLst/>
              </a:rPr>
              <a:t>3_4</a:t>
            </a:r>
            <a:r>
              <a:rPr lang="zh-CN" altLang="en-US" dirty="0" smtClean="0">
                <a:effectLst/>
              </a:rPr>
              <a:t>描述了进程的三种基本状态及其转换。</a:t>
            </a:r>
            <a:endParaRPr lang="zh-CN" altLang="en-US" dirty="0" smtClean="0"/>
          </a:p>
          <a:p>
            <a:r>
              <a:rPr lang="zh-CN" altLang="en-US" dirty="0" smtClean="0">
                <a:effectLst/>
              </a:rPr>
              <a:t>　</a:t>
            </a:r>
            <a:r>
              <a:rPr lang="en-US" altLang="zh-CN" dirty="0" smtClean="0">
                <a:effectLst/>
              </a:rPr>
              <a:t>(1) </a:t>
            </a:r>
            <a:r>
              <a:rPr lang="zh-CN" altLang="en-US" dirty="0" smtClean="0">
                <a:effectLst/>
              </a:rPr>
              <a:t>就绪→执行</a:t>
            </a:r>
            <a:br>
              <a:rPr lang="zh-CN" altLang="en-US" dirty="0" smtClean="0">
                <a:effectLst/>
              </a:rPr>
            </a:br>
            <a:r>
              <a:rPr lang="zh-CN" altLang="en-US" dirty="0" smtClean="0">
                <a:effectLst/>
              </a:rPr>
              <a:t>处于就绪状态的进程，当进程调度程序为之分配了处理机后，该进程便由就绪状态转变成执行状态。</a:t>
            </a:r>
            <a:endParaRPr lang="zh-CN" altLang="en-US" dirty="0" smtClean="0"/>
          </a:p>
          <a:p>
            <a:r>
              <a:rPr lang="zh-CN" altLang="en-US" dirty="0" smtClean="0">
                <a:effectLst/>
              </a:rPr>
              <a:t>　</a:t>
            </a:r>
            <a:r>
              <a:rPr lang="en-US" altLang="zh-CN" dirty="0" smtClean="0">
                <a:effectLst/>
              </a:rPr>
              <a:t>(2) </a:t>
            </a:r>
            <a:r>
              <a:rPr lang="zh-CN" altLang="en-US" dirty="0" smtClean="0">
                <a:effectLst/>
              </a:rPr>
              <a:t>执行→就绪 </a:t>
            </a:r>
            <a:r>
              <a:rPr lang="zh-CN" altLang="en-US" dirty="0" smtClean="0"/>
              <a:t>就绪队列</a:t>
            </a:r>
            <a:r>
              <a:rPr lang="zh-CN" altLang="en-US" dirty="0" smtClean="0">
                <a:effectLst/>
              </a:rPr>
              <a:t/>
            </a:r>
            <a:br>
              <a:rPr lang="zh-CN" altLang="en-US" dirty="0" smtClean="0">
                <a:effectLst/>
              </a:rPr>
            </a:br>
            <a:r>
              <a:rPr lang="zh-CN" altLang="en-US" dirty="0" smtClean="0">
                <a:effectLst/>
              </a:rPr>
              <a:t>处于执行状态的进程在其执行过程中，因分配给它的一个时间片已用完而不得不让出处理机，于是进程从执行状态转变成就绪状态。</a:t>
            </a:r>
            <a:endParaRPr lang="zh-CN" altLang="en-US" dirty="0" smtClean="0"/>
          </a:p>
          <a:p>
            <a:r>
              <a:rPr lang="zh-CN" altLang="en-US" dirty="0" smtClean="0">
                <a:effectLst/>
              </a:rPr>
              <a:t>　</a:t>
            </a:r>
            <a:r>
              <a:rPr lang="en-US" altLang="zh-CN" dirty="0" smtClean="0">
                <a:effectLst/>
              </a:rPr>
              <a:t>(3) </a:t>
            </a:r>
            <a:r>
              <a:rPr lang="zh-CN" altLang="en-US" dirty="0" smtClean="0">
                <a:effectLst/>
              </a:rPr>
              <a:t>执行→阻塞</a:t>
            </a:r>
            <a:br>
              <a:rPr lang="zh-CN" altLang="en-US" dirty="0" smtClean="0">
                <a:effectLst/>
              </a:rPr>
            </a:br>
            <a:r>
              <a:rPr lang="zh-CN" altLang="en-US" dirty="0" smtClean="0">
                <a:effectLst/>
              </a:rPr>
              <a:t>正在执行的进程因等待某种事件发生而无法继续执行时，便从执行状态变成阻塞状态。</a:t>
            </a:r>
            <a:endParaRPr lang="zh-CN" altLang="en-US" dirty="0" smtClean="0"/>
          </a:p>
          <a:p>
            <a:r>
              <a:rPr lang="zh-CN" altLang="en-US" dirty="0" smtClean="0">
                <a:effectLst/>
              </a:rPr>
              <a:t>　</a:t>
            </a:r>
            <a:r>
              <a:rPr lang="en-US" altLang="zh-CN" dirty="0" smtClean="0">
                <a:effectLst/>
              </a:rPr>
              <a:t>(4) </a:t>
            </a:r>
            <a:r>
              <a:rPr lang="zh-CN" altLang="en-US" dirty="0" smtClean="0">
                <a:effectLst/>
              </a:rPr>
              <a:t>阻塞→就绪</a:t>
            </a:r>
            <a:br>
              <a:rPr lang="zh-CN" altLang="en-US" dirty="0" smtClean="0">
                <a:effectLst/>
              </a:rPr>
            </a:br>
            <a:r>
              <a:rPr lang="zh-CN" altLang="en-US" dirty="0" smtClean="0">
                <a:effectLst/>
              </a:rPr>
              <a:t>处于阻塞状态的进程，若其等待的事件已经发生，于是进程由阻塞状态转变为就绪状态。</a:t>
            </a:r>
            <a:endParaRPr lang="zh-CN" altLang="en-US" dirty="0" smtClean="0"/>
          </a:p>
          <a:p>
            <a:r>
              <a:rPr lang="zh-CN" altLang="en-US" dirty="0" smtClean="0">
                <a:effectLst/>
              </a:rPr>
              <a:t> </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6569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6"/>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70870239"/>
      </p:ext>
    </p:extLst>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状态转换法设计</a:t>
            </a:r>
            <a:r>
              <a:rPr lang="zh-CN" altLang="en-US" sz="4400" b="1" dirty="0">
                <a:latin typeface="华文隶书" panose="02010800040101010101" pitchFamily="2" charset="-122"/>
                <a:ea typeface="华文隶书" panose="02010800040101010101" pitchFamily="2" charset="-122"/>
              </a:rPr>
              <a:t>测试用例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a:xfrm>
            <a:off x="623392" y="1052736"/>
            <a:ext cx="10668000" cy="4267200"/>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488374282"/>
              </p:ext>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407368" y="1772816"/>
            <a:ext cx="5257143" cy="455238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a:xfrm>
            <a:off x="695400" y="1268760"/>
            <a:ext cx="10668000" cy="4267200"/>
          </a:xfrm>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75520" y="260648"/>
            <a:ext cx="9846537" cy="5853862"/>
            <a:chOff x="1192525" y="1050520"/>
            <a:chExt cx="8166140" cy="5178002"/>
          </a:xfrm>
        </p:grpSpPr>
        <p:pic>
          <p:nvPicPr>
            <p:cNvPr id="4" name="图片 3"/>
            <p:cNvPicPr>
              <a:picLocks noChangeAspect="1"/>
            </p:cNvPicPr>
            <p:nvPr/>
          </p:nvPicPr>
          <p:blipFill>
            <a:blip r:embed="rId3"/>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767408" y="126876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graphicFrame>
        <p:nvGraphicFramePr>
          <p:cNvPr id="4" name="内容占位符 3"/>
          <p:cNvGraphicFramePr>
            <a:graphicFrameLocks noGrp="1"/>
          </p:cNvGraphicFramePr>
          <p:nvPr>
            <p:ph idx="1"/>
          </p:nvPr>
        </p:nvGraphicFramePr>
        <p:xfrm>
          <a:off x="623392" y="1268760"/>
          <a:ext cx="10668893" cy="5303520"/>
        </p:xfrm>
        <a:graphic>
          <a:graphicData uri="http://schemas.openxmlformats.org/drawingml/2006/table">
            <a:tbl>
              <a:tblPr firstRow="1" bandRow="1">
                <a:tableStyleId>{FABFCF23-3B69-468F-B69F-88F6DE6A72F2}</a:tableStyleId>
              </a:tblPr>
              <a:tblGrid>
                <a:gridCol w="972599"/>
                <a:gridCol w="2294852"/>
                <a:gridCol w="2207270"/>
                <a:gridCol w="2207270"/>
                <a:gridCol w="2035143"/>
                <a:gridCol w="951759"/>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标题</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空闲</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暂停</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196752"/>
            <a:ext cx="11067082" cy="4267200"/>
          </a:xfrm>
        </p:spPr>
        <p:txBody>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96633"/>
            <a:ext cx="6461921" cy="3446358"/>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依据状态转换测试的方法设计</a:t>
            </a:r>
            <a:r>
              <a:rPr lang="en-US" altLang="zh-CN" dirty="0" smtClean="0"/>
              <a:t>Media Player</a:t>
            </a:r>
            <a:r>
              <a:rPr lang="zh-CN" altLang="en-US" dirty="0" smtClean="0"/>
              <a:t>播放器中状态转换的测试用例（作为回顾课程使用，不必提交）</a:t>
            </a:r>
            <a:endParaRPr lang="en-US" altLang="zh-CN" dirty="0" smtClean="0"/>
          </a:p>
          <a:p>
            <a:pPr>
              <a:lnSpc>
                <a:spcPct val="130000"/>
              </a:lnSpc>
            </a:pPr>
            <a:r>
              <a:rPr lang="zh-CN" altLang="en-US" dirty="0" smtClean="0"/>
              <a:t>依据状态转换测试方法设计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什么是状态转换法</a:t>
            </a:r>
            <a:endParaRPr lang="en-US" altLang="zh-CN" dirty="0" smtClean="0"/>
          </a:p>
          <a:p>
            <a:r>
              <a:rPr lang="zh-CN" altLang="en-US" dirty="0" smtClean="0"/>
              <a:t>状态转换法如何使用</a:t>
            </a:r>
            <a:endParaRPr lang="en-US" altLang="zh-CN" dirty="0" smtClean="0"/>
          </a:p>
          <a:p>
            <a:pPr lvl="1"/>
            <a:r>
              <a:rPr lang="zh-CN" altLang="en-US" dirty="0" smtClean="0"/>
              <a:t>建立状态转换图（树）</a:t>
            </a:r>
            <a:endParaRPr lang="en-US" altLang="zh-CN" dirty="0" smtClean="0"/>
          </a:p>
          <a:p>
            <a:pPr lvl="1"/>
            <a:r>
              <a:rPr lang="zh-CN" altLang="en-US" dirty="0"/>
              <a:t>转</a:t>
            </a:r>
            <a:r>
              <a:rPr lang="zh-CN" altLang="en-US" dirty="0" smtClean="0"/>
              <a:t>成测试用例</a:t>
            </a:r>
            <a:endParaRPr lang="en-US" altLang="zh-CN" dirty="0" smtClean="0"/>
          </a:p>
          <a:p>
            <a:r>
              <a:rPr lang="zh-CN" altLang="en-US" dirty="0" smtClean="0"/>
              <a:t>状态转换法适用的场景</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因果图法设计测试用例</a:t>
            </a:r>
            <a:endParaRPr lang="en-US" altLang="zh-CN" dirty="0" smtClean="0"/>
          </a:p>
          <a:p>
            <a:pPr lvl="1"/>
            <a:r>
              <a:rPr lang="zh-CN" altLang="en-US" dirty="0" smtClean="0"/>
              <a:t>什么是因果图？因果图常用符号？什么情况下使用因果图法？</a:t>
            </a:r>
            <a:endParaRPr lang="en-US" altLang="zh-CN" dirty="0" smtClean="0"/>
          </a:p>
          <a:p>
            <a:pPr lvl="1"/>
            <a:r>
              <a:rPr lang="zh-CN" altLang="en-US" dirty="0" smtClean="0"/>
              <a:t>怎样使用因果图法？</a:t>
            </a:r>
            <a:endParaRPr lang="en-US" altLang="zh-CN" dirty="0" smtClean="0"/>
          </a:p>
          <a:p>
            <a:r>
              <a:rPr lang="zh-CN" altLang="en-US" dirty="0" smtClean="0"/>
              <a:t>场景法设计测试用例</a:t>
            </a:r>
            <a:endParaRPr lang="en-US" altLang="zh-CN" dirty="0" smtClean="0"/>
          </a:p>
          <a:p>
            <a:pPr lvl="1"/>
            <a:r>
              <a:rPr lang="zh-CN" altLang="en-US" dirty="0" smtClean="0"/>
              <a:t>什么是场景法？什么情况用场景法？</a:t>
            </a:r>
            <a:endParaRPr lang="en-US" altLang="zh-CN" dirty="0" smtClean="0"/>
          </a:p>
          <a:p>
            <a:pPr lvl="1"/>
            <a:r>
              <a:rPr lang="zh-CN" altLang="en-US" dirty="0" smtClean="0"/>
              <a:t>场景法怎样使用？</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anose="02010609060101010101"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3"/>
          <a:stretch>
            <a:fillRect/>
          </a:stretch>
        </p:blipFill>
        <p:spPr>
          <a:xfrm>
            <a:off x="3359696" y="1484784"/>
            <a:ext cx="6100511" cy="1028657"/>
          </a:xfrm>
          <a:prstGeom prst="rect">
            <a:avLst/>
          </a:prstGeom>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a:fillRect/>
          </a:stretch>
        </p:blipFill>
        <p:spPr>
          <a:xfrm>
            <a:off x="479376" y="2348880"/>
            <a:ext cx="11017224" cy="2383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908720"/>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r>
              <a:rPr lang="zh-CN" altLang="en-US" dirty="0" smtClean="0"/>
              <a:t>任何一个系统，如果对同一个输入，</a:t>
            </a:r>
            <a:r>
              <a:rPr lang="zh-CN" altLang="en-US" dirty="0" smtClean="0">
                <a:solidFill>
                  <a:srgbClr val="FF0000"/>
                </a:solidFill>
              </a:rPr>
              <a:t>根据不同的状态</a:t>
            </a:r>
            <a:r>
              <a:rPr lang="zh-CN" altLang="en-US" dirty="0" smtClean="0"/>
              <a:t>，可以得到</a:t>
            </a:r>
            <a:r>
              <a:rPr lang="zh-CN" altLang="en-US" dirty="0" smtClean="0">
                <a:solidFill>
                  <a:srgbClr val="FF0000"/>
                </a:solidFill>
              </a:rPr>
              <a:t>不同的输出</a:t>
            </a:r>
            <a:r>
              <a:rPr lang="zh-CN" altLang="en-US" dirty="0" smtClean="0"/>
              <a:t>，就是一个有限状态系统</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536160" y="3356992"/>
            <a:ext cx="2736304" cy="2704412"/>
          </a:xfrm>
          <a:prstGeom prst="rect">
            <a:avLst/>
          </a:prstGeom>
        </p:spPr>
      </p:pic>
      <p:pic>
        <p:nvPicPr>
          <p:cNvPr id="6" name="图片 5"/>
          <p:cNvPicPr>
            <a:picLocks noChangeAspect="1"/>
          </p:cNvPicPr>
          <p:nvPr/>
        </p:nvPicPr>
        <p:blipFill>
          <a:blip r:embed="rId4"/>
          <a:stretch>
            <a:fillRect/>
          </a:stretch>
        </p:blipFill>
        <p:spPr>
          <a:xfrm>
            <a:off x="7248128" y="1052736"/>
            <a:ext cx="3913532" cy="208721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r>
              <a:rPr lang="en-US" altLang="zh-CN" dirty="0" smtClean="0"/>
              <a:t>—</a:t>
            </a:r>
            <a:r>
              <a:rPr lang="zh-CN" altLang="en-US" dirty="0" smtClean="0"/>
              <a:t>有限状态机</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solidFill>
                  <a:srgbClr val="FF0000"/>
                </a:solidFill>
              </a:rPr>
              <a:t>有限状态机</a:t>
            </a:r>
            <a:r>
              <a:rPr lang="zh-CN" altLang="en-US" dirty="0" smtClean="0"/>
              <a:t>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67408" y="3068960"/>
            <a:ext cx="3672408" cy="2926746"/>
          </a:xfrm>
          <a:prstGeom prst="rect">
            <a:avLst/>
          </a:prstGeom>
        </p:spPr>
      </p:pic>
      <p:graphicFrame>
        <p:nvGraphicFramePr>
          <p:cNvPr id="4" name="表格 3"/>
          <p:cNvGraphicFramePr>
            <a:graphicFrameLocks noGrp="1"/>
          </p:cNvGraphicFramePr>
          <p:nvPr/>
        </p:nvGraphicFramePr>
        <p:xfrm>
          <a:off x="5087888" y="3212976"/>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a:stretch>
            <a:fillRect/>
          </a:stretch>
        </p:blipFill>
        <p:spPr>
          <a:xfrm>
            <a:off x="9264352" y="2204864"/>
            <a:ext cx="2019353" cy="349319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3392" y="1124744"/>
            <a:ext cx="10629900" cy="2853055"/>
          </a:xfrm>
        </p:spPr>
        <p:txBody>
          <a:bodyPr/>
          <a:lstStyle/>
          <a:p>
            <a:pPr marL="469900" lvl="1" indent="-469900">
              <a:buFont typeface="Wingdings" panose="05000000000000000000" pitchFamily="2" charset="2"/>
              <a:buChar char="Ø"/>
            </a:pPr>
            <a:r>
              <a:rPr lang="zh-CN" altLang="en-US" sz="2800" dirty="0">
                <a:ea typeface="楷体" panose="02010609060101010101" pitchFamily="49" charset="-122"/>
                <a:sym typeface="+mn-ea"/>
              </a:rPr>
              <a:t>使用场合：多状态变化的</a:t>
            </a:r>
            <a:r>
              <a:rPr lang="zh-CN" altLang="en-US" sz="2800" dirty="0" smtClean="0">
                <a:ea typeface="楷体" panose="02010609060101010101" pitchFamily="49" charset="-122"/>
                <a:sym typeface="+mn-ea"/>
              </a:rPr>
              <a:t>情况</a:t>
            </a:r>
            <a:endParaRPr lang="en-US" altLang="zh-CN" sz="2800" dirty="0" smtClean="0">
              <a:ea typeface="楷体" panose="02010609060101010101" pitchFamily="49" charset="-122"/>
              <a:sym typeface="+mn-ea"/>
            </a:endParaRPr>
          </a:p>
          <a:p>
            <a:pPr marL="469900" lvl="1" indent="-469900">
              <a:buFont typeface="Wingdings" panose="05000000000000000000" pitchFamily="2" charset="2"/>
              <a:buChar char="Ø"/>
            </a:pPr>
            <a:r>
              <a:rPr lang="zh-CN" altLang="en-US" sz="2800" dirty="0" smtClean="0">
                <a:ea typeface="楷体" panose="02010609060101010101" pitchFamily="49" charset="-122"/>
                <a:sym typeface="+mn-ea"/>
              </a:rPr>
              <a:t>目标：设计测试用例达到对系统状态的覆盖，状态</a:t>
            </a:r>
            <a:r>
              <a:rPr lang="en-US" altLang="zh-CN" sz="2800" dirty="0" smtClean="0">
                <a:ea typeface="楷体" panose="02010609060101010101" pitchFamily="49" charset="-122"/>
                <a:sym typeface="+mn-ea"/>
              </a:rPr>
              <a:t>-</a:t>
            </a:r>
            <a:r>
              <a:rPr lang="zh-CN" altLang="en-US" sz="2800" dirty="0" smtClean="0">
                <a:ea typeface="楷体" panose="02010609060101010101" pitchFamily="49" charset="-122"/>
                <a:sym typeface="+mn-ea"/>
              </a:rPr>
              <a:t>条件组合的覆盖以及状态迁移路径的覆盖。</a:t>
            </a:r>
            <a:endParaRPr lang="zh-CN" altLang="en-US" sz="2800" dirty="0">
              <a:ea typeface="楷体" panose="02010609060101010101" pitchFamily="49" charset="-122"/>
            </a:endParaRPr>
          </a:p>
          <a:p>
            <a:pPr marL="469900" lvl="1" indent="-469900">
              <a:buFont typeface="Wingdings" panose="05000000000000000000" pitchFamily="2" charset="2"/>
              <a:buChar char="Ø"/>
            </a:pPr>
            <a:r>
              <a:rPr lang="zh-CN" altLang="en-US" sz="2800" dirty="0">
                <a:ea typeface="楷体" panose="02010609060101010101" pitchFamily="49" charset="-122"/>
              </a:rPr>
              <a:t>状态图的使用步骤</a:t>
            </a:r>
            <a:endParaRPr lang="en-US" altLang="zh-CN" sz="2800" dirty="0">
              <a:ea typeface="楷体" panose="02010609060101010101" pitchFamily="49" charset="-122"/>
            </a:endParaRPr>
          </a:p>
          <a:p>
            <a:pPr marL="471170" lvl="1" indent="0">
              <a:buNone/>
            </a:pPr>
            <a:r>
              <a:rPr lang="en-US" altLang="zh-CN" sz="2700" b="1" dirty="0" smtClean="0"/>
              <a:t>1</a:t>
            </a:r>
            <a:r>
              <a:rPr lang="en-US" altLang="zh-CN" sz="2700" b="1" dirty="0"/>
              <a:t>.</a:t>
            </a:r>
            <a:r>
              <a:rPr lang="zh-CN" altLang="zh-CN" sz="2700" b="1" dirty="0"/>
              <a:t>根据需求，理解关键字段，获得主要的状态</a:t>
            </a:r>
          </a:p>
          <a:p>
            <a:pPr marL="471170" lvl="1" indent="0">
              <a:buNone/>
            </a:pPr>
            <a:r>
              <a:rPr lang="en-US" altLang="zh-CN" sz="2700" b="1" dirty="0"/>
              <a:t>2.</a:t>
            </a:r>
            <a:r>
              <a:rPr lang="zh-CN" altLang="en-US" sz="2700" b="1" dirty="0"/>
              <a:t>绘制</a:t>
            </a:r>
            <a:r>
              <a:rPr lang="zh-CN" altLang="zh-CN" sz="2700" b="1" dirty="0"/>
              <a:t>状态迁移图</a:t>
            </a:r>
          </a:p>
          <a:p>
            <a:pPr marL="471170" lvl="1" indent="0">
              <a:buNone/>
            </a:pPr>
            <a:r>
              <a:rPr lang="en-US" altLang="zh-CN" sz="2700" b="1" dirty="0"/>
              <a:t>3.</a:t>
            </a:r>
            <a:r>
              <a:rPr lang="zh-CN" altLang="zh-CN" sz="2700" b="1" dirty="0"/>
              <a:t>画出状态迁移树</a:t>
            </a:r>
            <a:endParaRPr lang="en-US" altLang="zh-CN" sz="2700" b="1" dirty="0"/>
          </a:p>
          <a:p>
            <a:pPr marL="471170" lvl="1" indent="0">
              <a:buNone/>
            </a:pPr>
            <a:r>
              <a:rPr lang="en-US" altLang="zh-CN" sz="2700" b="1" dirty="0"/>
              <a:t>4.</a:t>
            </a:r>
            <a:r>
              <a:rPr lang="zh-CN" altLang="en-US" sz="2700" b="1" dirty="0"/>
              <a:t>抽取</a:t>
            </a:r>
            <a:r>
              <a:rPr lang="zh-CN" altLang="en-US" sz="2700" b="1" dirty="0" smtClean="0"/>
              <a:t>测试用例规则（每个状态至少到达一次）</a:t>
            </a:r>
            <a:endParaRPr lang="zh-CN" altLang="en-US" sz="2700" b="1" dirty="0"/>
          </a:p>
        </p:txBody>
      </p:sp>
      <p:sp>
        <p:nvSpPr>
          <p:cNvPr id="6" name="标题 5"/>
          <p:cNvSpPr>
            <a:spLocks noGrp="1"/>
          </p:cNvSpPr>
          <p:nvPr>
            <p:ph type="title"/>
          </p:nvPr>
        </p:nvSpPr>
        <p:spPr>
          <a:xfrm>
            <a:off x="695400" y="188640"/>
            <a:ext cx="10515600" cy="752475"/>
          </a:xfrm>
        </p:spPr>
        <p:txBody>
          <a:bodyPr/>
          <a:lstStyle/>
          <a:p>
            <a:r>
              <a:rPr lang="zh-CN" altLang="en-US" dirty="0"/>
              <a:t>状态转换测试概述</a:t>
            </a:r>
          </a:p>
        </p:txBody>
      </p:sp>
    </p:spTree>
    <p:extLst>
      <p:ext uri="{BB962C8B-B14F-4D97-AF65-F5344CB8AC3E}">
        <p14:creationId xmlns:p14="http://schemas.microsoft.com/office/powerpoint/2010/main" val="3701915189"/>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659</TotalTime>
  <Words>772</Words>
  <Application>Microsoft Office PowerPoint</Application>
  <PresentationFormat>自定义</PresentationFormat>
  <Paragraphs>148</Paragraphs>
  <Slides>20</Slides>
  <Notes>6</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Profile</vt:lpstr>
      <vt:lpstr>软件测试实用教程 ——方法与实践</vt:lpstr>
      <vt:lpstr>内容回顾</vt:lpstr>
      <vt:lpstr>根据如下图播放器提供的功能进行用例设计</vt:lpstr>
      <vt:lpstr>状态转换测试概述</vt:lpstr>
      <vt:lpstr>目 录</vt:lpstr>
      <vt:lpstr>状态转换测试概述</vt:lpstr>
      <vt:lpstr>状态转换测试概述—有限状态机</vt:lpstr>
      <vt:lpstr>状态转换测试概述</vt:lpstr>
      <vt:lpstr>目 录</vt:lpstr>
      <vt:lpstr>建立状态转换图</vt:lpstr>
      <vt:lpstr>状态图转换状态树</vt:lpstr>
      <vt:lpstr>状态图转换状态树</vt:lpstr>
      <vt:lpstr>PowerPoint 演示文稿</vt:lpstr>
      <vt:lpstr>目 录</vt:lpstr>
      <vt:lpstr>设计测试用例</vt:lpstr>
      <vt:lpstr>Practice</vt:lpstr>
      <vt:lpstr>Practice</vt:lpstr>
      <vt:lpstr>Practice</vt:lpstr>
      <vt:lpstr>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cp:lastModifiedBy>
  <cp:revision>327</cp:revision>
  <dcterms:created xsi:type="dcterms:W3CDTF">2008-07-27T05:17:00Z</dcterms:created>
  <dcterms:modified xsi:type="dcterms:W3CDTF">2019-10-18T09:38:50Z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