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handoutMasterIdLst>
    <p:handoutMasterId r:id="rId22"/>
  </p:handoutMasterIdLst>
  <p:sldIdLst>
    <p:sldId id="552" r:id="rId2"/>
    <p:sldId id="569" r:id="rId3"/>
    <p:sldId id="570" r:id="rId4"/>
    <p:sldId id="571" r:id="rId5"/>
    <p:sldId id="587" r:id="rId6"/>
    <p:sldId id="583" r:id="rId7"/>
    <p:sldId id="586" r:id="rId8"/>
    <p:sldId id="584" r:id="rId9"/>
    <p:sldId id="588" r:id="rId10"/>
    <p:sldId id="573" r:id="rId11"/>
    <p:sldId id="574" r:id="rId12"/>
    <p:sldId id="576" r:id="rId13"/>
    <p:sldId id="575" r:id="rId14"/>
    <p:sldId id="577" r:id="rId15"/>
    <p:sldId id="579" r:id="rId16"/>
    <p:sldId id="580" r:id="rId17"/>
    <p:sldId id="581" r:id="rId18"/>
    <p:sldId id="582" r:id="rId19"/>
    <p:sldId id="567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420" autoAdjust="0"/>
  </p:normalViewPr>
  <p:slideViewPr>
    <p:cSldViewPr>
      <p:cViewPr varScale="1">
        <p:scale>
          <a:sx n="93" d="100"/>
          <a:sy n="93" d="100"/>
        </p:scale>
        <p:origin x="11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2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42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78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5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1700808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itchFamily="2" charset="-122"/>
                <a:ea typeface="华文隶书" pitchFamily="2" charset="-122"/>
              </a:rPr>
              <a:t>PartII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 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软件测试技术</a:t>
            </a:r>
            <a:r>
              <a:rPr lang="en-US" altLang="zh-CN" sz="4400" b="1" dirty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dirty="0">
                <a:latin typeface="华文隶书" pitchFamily="2" charset="-122"/>
                <a:ea typeface="华文隶书" pitchFamily="2" charset="-122"/>
              </a:rPr>
              <a:t>黑盒测试实践</a:t>
            </a:r>
          </a:p>
        </p:txBody>
      </p:sp>
    </p:spTree>
    <p:extLst>
      <p:ext uri="{BB962C8B-B14F-4D97-AF65-F5344CB8AC3E}">
        <p14:creationId xmlns:p14="http://schemas.microsoft.com/office/powerpoint/2010/main" val="5947217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边界值测试</a:t>
            </a:r>
            <a:endParaRPr lang="en-US" altLang="zh-CN" sz="3400" b="1" dirty="0"/>
          </a:p>
          <a:p>
            <a:pPr marL="0" indent="0" algn="just" eaLnBrk="1" hangingPunct="1">
              <a:buNone/>
            </a:pPr>
            <a:r>
              <a:rPr lang="en-US" altLang="zh-CN" sz="3400" b="1" dirty="0"/>
              <a:t>1</a:t>
            </a:r>
            <a:r>
              <a:rPr lang="zh-CN" altLang="en-US" sz="3400" b="1" dirty="0"/>
              <a:t>、边界点</a:t>
            </a:r>
            <a:endParaRPr lang="en-US" altLang="zh-CN" sz="3400" b="1" dirty="0"/>
          </a:p>
          <a:p>
            <a:pPr lvl="1"/>
            <a:r>
              <a:rPr lang="zh-CN" altLang="en-US" b="1" dirty="0"/>
              <a:t>年龄</a:t>
            </a:r>
            <a:r>
              <a:rPr lang="en-US" altLang="en-US" b="1" dirty="0"/>
              <a:t>(6</a:t>
            </a:r>
            <a:r>
              <a:rPr lang="zh-CN" altLang="en-US" b="1" dirty="0"/>
              <a:t>个</a:t>
            </a:r>
            <a:r>
              <a:rPr lang="en-US" altLang="en-US" b="1" dirty="0"/>
              <a:t>)</a:t>
            </a:r>
            <a:r>
              <a:rPr lang="zh-CN" altLang="en-US" b="1" dirty="0"/>
              <a:t>：</a:t>
            </a:r>
            <a:r>
              <a:rPr lang="en-US" altLang="en-US" b="1" dirty="0"/>
              <a:t>16, 25, 35, 45, 60, 80</a:t>
            </a:r>
            <a:r>
              <a:rPr lang="zh-CN" altLang="en-US" b="1" dirty="0"/>
              <a:t>；</a:t>
            </a:r>
          </a:p>
          <a:p>
            <a:pPr lvl="1"/>
            <a:r>
              <a:rPr lang="zh-CN" altLang="en-US" b="1" dirty="0"/>
              <a:t>分数</a:t>
            </a:r>
            <a:r>
              <a:rPr lang="en-US" altLang="en-US" b="1" dirty="0"/>
              <a:t>(6</a:t>
            </a:r>
            <a:r>
              <a:rPr lang="zh-CN" altLang="en-US" b="1" dirty="0"/>
              <a:t>个</a:t>
            </a:r>
            <a:r>
              <a:rPr lang="en-US" altLang="en-US" b="1" dirty="0"/>
              <a:t>)</a:t>
            </a:r>
            <a:r>
              <a:rPr lang="zh-CN" altLang="en-US" b="1" dirty="0"/>
              <a:t>：</a:t>
            </a:r>
            <a:r>
              <a:rPr lang="en-US" altLang="en-US" b="1" dirty="0"/>
              <a:t>0, 5, 7, 9, 11, 12</a:t>
            </a:r>
          </a:p>
          <a:p>
            <a:pPr lvl="1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51757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边界值测试</a:t>
            </a:r>
            <a:endParaRPr lang="en-US" altLang="zh-CN" sz="3400" b="1" dirty="0"/>
          </a:p>
          <a:p>
            <a:pPr marL="0" indent="0">
              <a:buNone/>
            </a:pPr>
            <a:r>
              <a:rPr lang="en-US" altLang="zh-CN" sz="3400" b="1" dirty="0"/>
              <a:t>2</a:t>
            </a:r>
            <a:r>
              <a:rPr lang="zh-CN" altLang="en-US" sz="3400" b="1" dirty="0"/>
              <a:t>、测试数据</a:t>
            </a:r>
            <a:endParaRPr lang="en-US" altLang="zh-CN" sz="3400" b="1" dirty="0"/>
          </a:p>
          <a:p>
            <a:pPr lvl="1"/>
            <a:r>
              <a:rPr lang="zh-CN" altLang="en-US" b="1" dirty="0"/>
              <a:t>年龄 </a:t>
            </a:r>
            <a:r>
              <a:rPr lang="en-US" altLang="en-US" b="1" dirty="0"/>
              <a:t>(18</a:t>
            </a:r>
            <a:r>
              <a:rPr lang="zh-CN" altLang="en-US" b="1" dirty="0"/>
              <a:t>个</a:t>
            </a:r>
            <a:r>
              <a:rPr lang="en-US" altLang="en-US" b="1" dirty="0"/>
              <a:t>)</a:t>
            </a:r>
            <a:r>
              <a:rPr lang="zh-CN" altLang="en-US" b="1" dirty="0"/>
              <a:t>：</a:t>
            </a:r>
            <a:r>
              <a:rPr lang="en-US" altLang="en-US" b="1" dirty="0"/>
              <a:t>15, 16, 17, 24, 25, 26, 34, 35, 36, 44, 45, 46, 59, 60, 61, 79, 80, 81</a:t>
            </a:r>
            <a:r>
              <a:rPr lang="zh-CN" altLang="en-US" b="1" dirty="0"/>
              <a:t>；</a:t>
            </a:r>
          </a:p>
          <a:p>
            <a:pPr lvl="1"/>
            <a:r>
              <a:rPr lang="zh-CN" altLang="en-US" b="1" dirty="0"/>
              <a:t>分数 </a:t>
            </a:r>
            <a:r>
              <a:rPr lang="en-US" altLang="en-US" b="1" dirty="0"/>
              <a:t>(13</a:t>
            </a:r>
            <a:r>
              <a:rPr lang="zh-CN" altLang="en-US" b="1" dirty="0"/>
              <a:t>个</a:t>
            </a:r>
            <a:r>
              <a:rPr lang="en-US" altLang="en-US" b="1" dirty="0"/>
              <a:t>)</a:t>
            </a:r>
            <a:r>
              <a:rPr lang="zh-CN" altLang="en-US" b="1" dirty="0"/>
              <a:t>：</a:t>
            </a:r>
            <a:r>
              <a:rPr lang="en-US" altLang="en-US" b="1" dirty="0"/>
              <a:t>-1, 0, 1, 4, 5, 6, 7, 8, 9, 10, 11, 12, 13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20083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/>
              <a:t>边界值测试</a:t>
            </a:r>
            <a:endParaRPr lang="en-US" altLang="zh-CN" sz="3400" b="1"/>
          </a:p>
          <a:p>
            <a:pPr algn="just" eaLnBrk="1" hangingPunct="1"/>
            <a:r>
              <a:rPr lang="zh-CN" altLang="en-US" sz="3400" b="1"/>
              <a:t>完整的测试用例</a:t>
            </a:r>
          </a:p>
        </p:txBody>
      </p:sp>
      <p:pic>
        <p:nvPicPr>
          <p:cNvPr id="13318" name="Picture 2" descr="4t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844824"/>
            <a:ext cx="11851216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3883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BF8348A-9159-4C44-BD9A-D7813446155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边界值测试</a:t>
            </a:r>
            <a:endParaRPr lang="en-US" altLang="zh-CN" sz="3400" b="1" dirty="0"/>
          </a:p>
          <a:p>
            <a:pPr marL="0" indent="0">
              <a:buNone/>
            </a:pPr>
            <a:r>
              <a:rPr lang="en-US" altLang="zh-CN" sz="3200" b="0" dirty="0"/>
              <a:t>3</a:t>
            </a:r>
            <a:r>
              <a:rPr lang="zh-CN" altLang="en-US" sz="3200" b="0" dirty="0"/>
              <a:t>、</a:t>
            </a:r>
            <a:r>
              <a:rPr lang="zh-CN" altLang="en-US" sz="3200" b="0"/>
              <a:t>测试用例：</a:t>
            </a:r>
            <a:r>
              <a:rPr lang="en-US" altLang="en-US" sz="3200" b="0"/>
              <a:t>18</a:t>
            </a:r>
            <a:r>
              <a:rPr lang="en-US" altLang="en-US" sz="3200" b="0" dirty="0"/>
              <a:t>×(6-1)</a:t>
            </a:r>
            <a:r>
              <a:rPr lang="en-US" altLang="en-US" sz="3200" dirty="0">
                <a:solidFill>
                  <a:srgbClr val="FF0000"/>
                </a:solidFill>
              </a:rPr>
              <a:t>+</a:t>
            </a:r>
            <a:r>
              <a:rPr lang="en-US" altLang="en-US" sz="3200" b="0" dirty="0"/>
              <a:t>13 ×(6-1)=155</a:t>
            </a:r>
            <a:r>
              <a:rPr lang="zh-CN" altLang="en-US" sz="3200" b="0" dirty="0"/>
              <a:t>个</a:t>
            </a:r>
            <a:r>
              <a:rPr lang="zh-CN" altLang="en-US" sz="1800" b="0" dirty="0"/>
              <a:t>（强边界为</a:t>
            </a:r>
            <a:r>
              <a:rPr lang="zh-CN" altLang="en-US" sz="2000" dirty="0">
                <a:solidFill>
                  <a:srgbClr val="FF0000"/>
                </a:solidFill>
              </a:rPr>
              <a:t>乘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1800" b="0" dirty="0"/>
              <a:t>,</a:t>
            </a:r>
            <a:r>
              <a:rPr lang="zh-CN" altLang="en-US" sz="1800" b="0" dirty="0"/>
              <a:t>弱边界为加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zh-CN" altLang="en-US" sz="1800" b="0" dirty="0"/>
              <a:t>）</a:t>
            </a:r>
            <a:endParaRPr lang="en-US" altLang="zh-CN" sz="3200" b="0" dirty="0"/>
          </a:p>
          <a:p>
            <a:endParaRPr lang="zh-CN" altLang="en-US" sz="3400" b="1" dirty="0"/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996952"/>
            <a:ext cx="99314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1799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/>
              <a:t>测试用例设计</a:t>
            </a:r>
            <a:endParaRPr lang="en-US" altLang="zh-CN" sz="3400" b="1"/>
          </a:p>
          <a:p>
            <a:pPr lvl="1" algn="just" eaLnBrk="1" hangingPunct="1"/>
            <a:r>
              <a:rPr lang="zh-CN" altLang="en-US" b="1"/>
              <a:t>边界值测试</a:t>
            </a:r>
            <a:endParaRPr lang="en-US" altLang="zh-CN" b="1"/>
          </a:p>
          <a:p>
            <a:pPr lvl="1" algn="just" eaLnBrk="1" hangingPunct="1"/>
            <a:r>
              <a:rPr lang="zh-CN" altLang="en-US" b="1">
                <a:solidFill>
                  <a:srgbClr val="0000FF"/>
                </a:solidFill>
              </a:rPr>
              <a:t>基于决策表的测试</a:t>
            </a:r>
            <a:endParaRPr lang="en-US" altLang="zh-CN" b="1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b="1"/>
              <a:t>基于整体输入域的等价类测试</a:t>
            </a:r>
          </a:p>
        </p:txBody>
      </p:sp>
    </p:spTree>
    <p:extLst>
      <p:ext uri="{BB962C8B-B14F-4D97-AF65-F5344CB8AC3E}">
        <p14:creationId xmlns:p14="http://schemas.microsoft.com/office/powerpoint/2010/main" val="1951778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/>
              <a:t>基于决策表的测试</a:t>
            </a:r>
            <a:endParaRPr lang="en-US" altLang="zh-CN" sz="3400" b="1"/>
          </a:p>
          <a:p>
            <a:pPr algn="just" eaLnBrk="1" hangingPunct="1"/>
            <a:r>
              <a:rPr lang="zh-CN" altLang="en-US" sz="3400" b="1"/>
              <a:t>决策表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" y="3214689"/>
            <a:ext cx="1213273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0559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/>
              <a:t>测试用例设计</a:t>
            </a:r>
            <a:endParaRPr lang="en-US" altLang="zh-CN" sz="3400" b="1"/>
          </a:p>
          <a:p>
            <a:pPr lvl="1" algn="just" eaLnBrk="1" hangingPunct="1"/>
            <a:r>
              <a:rPr lang="zh-CN" altLang="en-US" b="1"/>
              <a:t>边界值测试</a:t>
            </a:r>
            <a:endParaRPr lang="en-US" altLang="zh-CN" b="1"/>
          </a:p>
          <a:p>
            <a:pPr lvl="1" algn="just" eaLnBrk="1" hangingPunct="1"/>
            <a:r>
              <a:rPr lang="zh-CN" altLang="en-US" b="1"/>
              <a:t>基于决策表的测试</a:t>
            </a:r>
            <a:endParaRPr lang="en-US" altLang="zh-CN" b="1"/>
          </a:p>
          <a:p>
            <a:pPr lvl="1" algn="just" eaLnBrk="1" hangingPunct="1"/>
            <a:r>
              <a:rPr lang="zh-CN" altLang="en-US" b="1">
                <a:solidFill>
                  <a:srgbClr val="0000FF"/>
                </a:solidFill>
              </a:rPr>
              <a:t>基于整体输入域的等价类测试</a:t>
            </a:r>
          </a:p>
        </p:txBody>
      </p:sp>
    </p:spTree>
    <p:extLst>
      <p:ext uri="{BB962C8B-B14F-4D97-AF65-F5344CB8AC3E}">
        <p14:creationId xmlns:p14="http://schemas.microsoft.com/office/powerpoint/2010/main" val="23254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/>
              <a:t>基于整体输入域的等价类测试</a:t>
            </a:r>
          </a:p>
        </p:txBody>
      </p:sp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4" y="2348880"/>
            <a:ext cx="11927416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6842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测试小结</a:t>
            </a:r>
            <a:endParaRPr lang="en-US" altLang="zh-CN" sz="3400" b="1" dirty="0"/>
          </a:p>
          <a:p>
            <a:pPr lvl="1"/>
            <a:r>
              <a:rPr lang="zh-CN" altLang="en-US" b="1" dirty="0"/>
              <a:t>包含的功能点很单一，不涉及业务流程，但包含复杂的输入</a:t>
            </a:r>
            <a:r>
              <a:rPr lang="en-US" altLang="en-US" b="1" dirty="0"/>
              <a:t>/</a:t>
            </a:r>
            <a:r>
              <a:rPr lang="zh-CN" altLang="en-US" b="1" dirty="0"/>
              <a:t>输出计算关系，需要针对输入域和输出域进行关键数据的覆盖测试</a:t>
            </a:r>
          </a:p>
          <a:p>
            <a:pPr lvl="1"/>
            <a:r>
              <a:rPr lang="zh-CN" altLang="en-US" b="1" dirty="0"/>
              <a:t>该案例的测试用例设计以测试数据的选择为主，测试重点在于如何选择典型数据来测试所有情况下的计算，难点是如何高效地设计测试用例，达到测试的完备和无冗余</a:t>
            </a:r>
          </a:p>
          <a:p>
            <a:pPr lvl="1"/>
            <a:r>
              <a:rPr lang="zh-CN" altLang="en-US" b="1" dirty="0"/>
              <a:t>该案例的测试应尽量考虑以自动化测试为主，可基于单元测试工具辅助完成测试脚本开发</a:t>
            </a:r>
          </a:p>
        </p:txBody>
      </p:sp>
    </p:spTree>
    <p:extLst>
      <p:ext uri="{BB962C8B-B14F-4D97-AF65-F5344CB8AC3E}">
        <p14:creationId xmlns:p14="http://schemas.microsoft.com/office/powerpoint/2010/main" val="2768176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765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保险金案例实践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 b="1" dirty="0"/>
              <a:t>案例说明</a:t>
            </a:r>
            <a:endParaRPr lang="en-US" altLang="zh-CN" sz="3200" b="1" dirty="0"/>
          </a:p>
          <a:p>
            <a:pPr algn="just" eaLnBrk="1" hangingPunct="1"/>
            <a:r>
              <a:rPr lang="zh-CN" altLang="en-US" sz="3200" b="1" dirty="0"/>
              <a:t>保险金</a:t>
            </a:r>
            <a:r>
              <a:rPr lang="en-US" altLang="en-US" sz="3200" b="1" dirty="0"/>
              <a:t> = </a:t>
            </a:r>
            <a:r>
              <a:rPr lang="zh-CN" altLang="en-US" sz="3200" b="1" dirty="0"/>
              <a:t>基本保险费率</a:t>
            </a:r>
            <a:r>
              <a:rPr lang="en-US" altLang="en-US" sz="3200" b="1" dirty="0"/>
              <a:t> × </a:t>
            </a:r>
            <a:r>
              <a:rPr lang="zh-CN" altLang="en-US" sz="3200" b="1" dirty="0"/>
              <a:t>年龄系数</a:t>
            </a:r>
            <a:r>
              <a:rPr lang="en-US" altLang="en-US" sz="3200" b="1" dirty="0"/>
              <a:t> – </a:t>
            </a:r>
            <a:r>
              <a:rPr lang="zh-CN" altLang="en-US" sz="3200" b="1" dirty="0"/>
              <a:t>安全驾驶折扣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" y="3501008"/>
            <a:ext cx="1202266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0153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752"/>
            <a:ext cx="11305256" cy="4267200"/>
          </a:xfrm>
        </p:spPr>
        <p:txBody>
          <a:bodyPr/>
          <a:lstStyle/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基本保险费率为</a:t>
            </a:r>
            <a:r>
              <a:rPr lang="en-US" altLang="en-US" b="1" dirty="0"/>
              <a:t>1000</a:t>
            </a:r>
            <a:r>
              <a:rPr lang="zh-CN" altLang="en-US" b="1" dirty="0"/>
              <a:t>元</a:t>
            </a:r>
            <a:r>
              <a:rPr lang="en-US" altLang="en-US" b="1" dirty="0"/>
              <a:t>/</a:t>
            </a:r>
            <a:r>
              <a:rPr lang="zh-CN" altLang="en-US" b="1" dirty="0"/>
              <a:t>年</a:t>
            </a:r>
            <a:endParaRPr lang="en-US" altLang="zh-CN" b="1" dirty="0"/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年龄系数和安全驾驶折扣见表</a:t>
            </a:r>
            <a:endParaRPr lang="en-US" altLang="en-US" b="1" dirty="0"/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投保人必须是年满</a:t>
            </a:r>
            <a:r>
              <a:rPr lang="en-US" altLang="en-US" b="1" dirty="0"/>
              <a:t>16</a:t>
            </a:r>
            <a:r>
              <a:rPr lang="zh-CN" altLang="en-US" b="1" dirty="0"/>
              <a:t>岁，且不足</a:t>
            </a:r>
            <a:r>
              <a:rPr lang="en-US" altLang="en-US" b="1" dirty="0"/>
              <a:t>80</a:t>
            </a:r>
            <a:r>
              <a:rPr lang="zh-CN" altLang="en-US" b="1" dirty="0"/>
              <a:t>岁的人</a:t>
            </a:r>
            <a:endParaRPr lang="en-US" altLang="zh-CN" b="1" dirty="0"/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投保人驾照上的分数初始为</a:t>
            </a:r>
            <a:r>
              <a:rPr lang="en-US" altLang="en-US" b="1" dirty="0"/>
              <a:t>12</a:t>
            </a:r>
            <a:r>
              <a:rPr lang="zh-CN" altLang="en-US" b="1" dirty="0"/>
              <a:t>分，每当违反交通规则时，将以整数为单位扣掉</a:t>
            </a:r>
            <a:r>
              <a:rPr lang="en-US" altLang="en-US" b="1" dirty="0"/>
              <a:t>1</a:t>
            </a:r>
            <a:r>
              <a:rPr lang="zh-CN" altLang="en-US" b="1" dirty="0"/>
              <a:t>分或若干分</a:t>
            </a:r>
            <a:endParaRPr lang="en-US" altLang="zh-CN" b="1" dirty="0"/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如果投保人驾照上的当前分数高于门限分数</a:t>
            </a:r>
            <a:r>
              <a:rPr lang="en-US" altLang="en-US" b="1" dirty="0"/>
              <a:t>(</a:t>
            </a:r>
            <a:r>
              <a:rPr lang="zh-CN" altLang="en-US" b="1" dirty="0"/>
              <a:t>见表</a:t>
            </a:r>
            <a:r>
              <a:rPr lang="en-US" altLang="en-US" b="1" dirty="0"/>
              <a:t>)</a:t>
            </a:r>
            <a:r>
              <a:rPr lang="zh-CN" altLang="en-US" b="1" dirty="0"/>
              <a:t>，则投保时可给予其安全驾驶折扣</a:t>
            </a:r>
            <a:endParaRPr lang="en-US" altLang="zh-CN" b="1" dirty="0"/>
          </a:p>
          <a:p>
            <a:pPr marL="0" indent="0" algn="just" eaLnBrk="1" hangingPunct="1">
              <a:lnSpc>
                <a:spcPts val="3700"/>
              </a:lnSpc>
              <a:spcBef>
                <a:spcPts val="0"/>
              </a:spcBef>
            </a:pPr>
            <a:r>
              <a:rPr lang="zh-CN" altLang="en-US" b="1" dirty="0"/>
              <a:t>如果投保人驾照上的当前分数被扣至达到甚至低于零分，则该投保人的驾照被吊销</a:t>
            </a:r>
          </a:p>
        </p:txBody>
      </p:sp>
    </p:spTree>
    <p:extLst>
      <p:ext uri="{BB962C8B-B14F-4D97-AF65-F5344CB8AC3E}">
        <p14:creationId xmlns:p14="http://schemas.microsoft.com/office/powerpoint/2010/main" val="27329814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测试分析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/>
              <a:t>函数级别的案例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没有明显的业务流程，直接选择等价类、</a:t>
            </a:r>
            <a:r>
              <a:rPr lang="zh-CN" altLang="en-US" dirty="0"/>
              <a:t>边界值、</a:t>
            </a:r>
            <a:r>
              <a:rPr lang="zh-CN" altLang="en-US" b="1" dirty="0"/>
              <a:t>决策表方法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输入条件：投保人的年龄和投保人驾照上的当前分数，且存在相互关联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应选用边界值测试和基于决策表的测试方法来设计测试用例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系统输入与输出很不相似，但输出完全依赖输入计算得到</a:t>
            </a:r>
          </a:p>
        </p:txBody>
      </p:sp>
    </p:spTree>
    <p:extLst>
      <p:ext uri="{BB962C8B-B14F-4D97-AF65-F5344CB8AC3E}">
        <p14:creationId xmlns:p14="http://schemas.microsoft.com/office/powerpoint/2010/main" val="23193101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dirty="0">
                <a:solidFill>
                  <a:srgbClr val="0000FF"/>
                </a:solidFill>
              </a:rPr>
              <a:t>基于等价类的测试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dirty="0"/>
              <a:t>边界值测试</a:t>
            </a:r>
            <a:endParaRPr lang="en-US" altLang="zh-CN" dirty="0"/>
          </a:p>
          <a:p>
            <a:pPr lvl="1" algn="just" eaLnBrk="1" hangingPunct="1"/>
            <a:r>
              <a:rPr lang="zh-CN" altLang="en-US" dirty="0"/>
              <a:t>基于决策表的测试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222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200" b="1" dirty="0">
                <a:latin typeface="楷体" panose="02010609060101010101" pitchFamily="49" charset="-122"/>
              </a:rPr>
              <a:t>等价划分</a:t>
            </a:r>
            <a:endParaRPr lang="en-US" altLang="zh-CN" sz="3200" b="1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400" dirty="0"/>
              <a:t>步骤</a:t>
            </a:r>
            <a:r>
              <a:rPr lang="en-US" altLang="zh-CN" sz="2400" dirty="0"/>
              <a:t>1</a:t>
            </a:r>
            <a:r>
              <a:rPr lang="zh-CN" altLang="zh-CN" sz="2400" dirty="0"/>
              <a:t>：确定输入</a:t>
            </a:r>
            <a:r>
              <a:rPr lang="zh-CN" altLang="en-US" sz="2400" dirty="0"/>
              <a:t>：年龄、分数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步骤</a:t>
            </a:r>
            <a:r>
              <a:rPr lang="en-US" altLang="zh-CN" sz="2400" dirty="0"/>
              <a:t>2</a:t>
            </a:r>
            <a:r>
              <a:rPr lang="zh-CN" altLang="zh-CN" sz="2400" dirty="0"/>
              <a:t>：确定每个输入项的输入条件</a:t>
            </a:r>
          </a:p>
          <a:p>
            <a:pPr marL="0" indent="0">
              <a:buNone/>
            </a:pPr>
            <a:r>
              <a:rPr lang="zh-CN" altLang="zh-CN" sz="2400" dirty="0"/>
              <a:t>年龄：正整数</a:t>
            </a:r>
            <a:r>
              <a:rPr lang="zh-CN" altLang="en-US" sz="2400" dirty="0"/>
              <a:t>、</a:t>
            </a:r>
            <a:r>
              <a:rPr lang="en-US" altLang="zh-CN" sz="2400" dirty="0"/>
              <a:t>0~80</a:t>
            </a:r>
            <a:br>
              <a:rPr lang="en-US" altLang="zh-CN" sz="2400" dirty="0"/>
            </a:br>
            <a:r>
              <a:rPr lang="zh-CN" altLang="en-US" sz="2400" dirty="0"/>
              <a:t>分数</a:t>
            </a:r>
            <a:r>
              <a:rPr lang="zh-CN" altLang="zh-CN" sz="2400" dirty="0"/>
              <a:t>：</a:t>
            </a:r>
            <a:r>
              <a:rPr lang="zh-CN" altLang="en-US" sz="2400" dirty="0"/>
              <a:t>正整数、</a:t>
            </a:r>
            <a:r>
              <a:rPr lang="en-US" altLang="zh-CN" sz="2400" dirty="0"/>
              <a:t>0~12</a:t>
            </a:r>
            <a:endParaRPr lang="zh-CN" altLang="en-US" sz="2400" b="1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511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保险金案例实践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步骤</a:t>
            </a:r>
            <a:r>
              <a:rPr lang="en-US" altLang="zh-CN" dirty="0"/>
              <a:t>3</a:t>
            </a:r>
            <a:r>
              <a:rPr lang="zh-CN" altLang="zh-CN" dirty="0"/>
              <a:t>：对每个输入进行等价类分析，得到等价类表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24320"/>
              </p:ext>
            </p:extLst>
          </p:nvPr>
        </p:nvGraphicFramePr>
        <p:xfrm>
          <a:off x="1199456" y="1988840"/>
          <a:ext cx="10225136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输入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数据要求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有效等价类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无效等价类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A1: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B1: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负整数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B2: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B3: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B4: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B5: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其他字符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0~12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A2:[16,25)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B6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a:t>:&lt;16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A3:[25,35)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B7:&gt;=80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A4:[35,45)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A5:[45,60)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A6:[60,80)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471005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保险金案例实践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步骤</a:t>
            </a:r>
            <a:r>
              <a:rPr lang="en-US" altLang="zh-CN" dirty="0"/>
              <a:t>3</a:t>
            </a:r>
            <a:r>
              <a:rPr lang="zh-CN" altLang="zh-CN" dirty="0"/>
              <a:t>：对每个输入进行等价类分析，得到等价类表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77370"/>
              </p:ext>
            </p:extLst>
          </p:nvPr>
        </p:nvGraphicFramePr>
        <p:xfrm>
          <a:off x="839416" y="1772816"/>
          <a:ext cx="10225136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输入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数据要求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有效等价类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95605" algn="l"/>
                        </a:tabLst>
                      </a:pPr>
                      <a:r>
                        <a:rPr lang="zh-CN" sz="2800" kern="100" dirty="0">
                          <a:solidFill>
                            <a:schemeClr val="bg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/>
                        </a:rPr>
                        <a:t>无效等价类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X1: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正整数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Y1:</a:t>
                      </a:r>
                      <a:r>
                        <a:rPr 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负整数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Y2: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小数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Y3: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Y4: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Y5: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其他字符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0~12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X2:12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Y6:0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X3:10,11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Y7:&lt;0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X4:8,9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Y8:&gt;=13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X5:6,7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X6:[1,5]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92125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保险金案例实践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dirty="0"/>
              <a:t>基于等价类的测试</a:t>
            </a:r>
            <a:endParaRPr lang="en-US" altLang="zh-CN" dirty="0"/>
          </a:p>
          <a:p>
            <a:pPr lvl="1" algn="just" eaLnBrk="1" hangingPunct="1"/>
            <a:r>
              <a:rPr lang="zh-CN" altLang="en-US" dirty="0">
                <a:solidFill>
                  <a:srgbClr val="0000FF"/>
                </a:solidFill>
              </a:rPr>
              <a:t>边界值测试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 eaLnBrk="1" hangingPunct="1"/>
            <a:r>
              <a:rPr lang="zh-CN" altLang="en-US" dirty="0"/>
              <a:t>基于决策表的测试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3614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16535</TotalTime>
  <Words>726</Words>
  <Application>Microsoft Office PowerPoint</Application>
  <PresentationFormat>宽屏</PresentationFormat>
  <Paragraphs>117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华文楷体</vt:lpstr>
      <vt:lpstr>华文隶书</vt:lpstr>
      <vt:lpstr>楷体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保险金案例实践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刘兴梅; 福建163软件园</dc:creator>
  <cp:lastModifiedBy> </cp:lastModifiedBy>
  <cp:revision>428</cp:revision>
  <dcterms:created xsi:type="dcterms:W3CDTF">2008-07-27T05:17:11Z</dcterms:created>
  <dcterms:modified xsi:type="dcterms:W3CDTF">2019-10-28T03:33:13Z</dcterms:modified>
</cp:coreProperties>
</file>